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300" r:id="rId10"/>
    <p:sldId id="317" r:id="rId11"/>
    <p:sldId id="309" r:id="rId12"/>
    <p:sldId id="324" r:id="rId13"/>
    <p:sldId id="310" r:id="rId14"/>
    <p:sldId id="319" r:id="rId15"/>
    <p:sldId id="320" r:id="rId16"/>
    <p:sldId id="301" r:id="rId17"/>
    <p:sldId id="279" r:id="rId18"/>
    <p:sldId id="280" r:id="rId19"/>
    <p:sldId id="281" r:id="rId20"/>
    <p:sldId id="282" r:id="rId21"/>
    <p:sldId id="283" r:id="rId22"/>
    <p:sldId id="285" r:id="rId23"/>
    <p:sldId id="321" r:id="rId24"/>
    <p:sldId id="314" r:id="rId25"/>
    <p:sldId id="315" r:id="rId26"/>
    <p:sldId id="316" r:id="rId27"/>
    <p:sldId id="318" r:id="rId28"/>
    <p:sldId id="292" r:id="rId29"/>
    <p:sldId id="298" r:id="rId30"/>
    <p:sldId id="302" r:id="rId31"/>
    <p:sldId id="303" r:id="rId32"/>
    <p:sldId id="304" r:id="rId33"/>
    <p:sldId id="305" r:id="rId34"/>
    <p:sldId id="306" r:id="rId35"/>
    <p:sldId id="326" r:id="rId36"/>
    <p:sldId id="325" r:id="rId37"/>
    <p:sldId id="322" r:id="rId38"/>
    <p:sldId id="323" r:id="rId39"/>
    <p:sldId id="297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5043B-73A3-425C-B2FB-0EC42EC0833D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E8B85-D9BC-4985-A7F8-A89C5D19C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359DB8-4838-4F37-A797-33C6812685DC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gou.com/lemma/ShowInnerLink.htm?lemmaId=196000&amp;ss_c=ssc.citiao.link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ike.sogou.com/lemma/ShowInnerLink.htm?lemmaId=1909598&amp;ss_c=ssc.citiao.link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audio" Target="../media/audio3.wav"/><Relationship Id="rId10" Type="http://schemas.openxmlformats.org/officeDocument/2006/relationships/oleObject" Target="../embeddings/oleObject4.bin"/><Relationship Id="rId4" Type="http://schemas.openxmlformats.org/officeDocument/2006/relationships/audio" Target="../media/audio2.wav"/><Relationship Id="rId9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mzx.sh.cn/ebook/01/a0300/0282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92275" y="765175"/>
            <a:ext cx="5791200" cy="2805113"/>
            <a:chOff x="0" y="0"/>
            <a:chExt cx="3648" cy="1767"/>
          </a:xfrm>
        </p:grpSpPr>
        <p:sp>
          <p:nvSpPr>
            <p:cNvPr id="307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3648" cy="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8000" b="1" kern="10">
                  <a:ln w="25400">
                    <a:solidFill>
                      <a:srgbClr val="FF66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DC243A"/>
                      </a:gs>
                      <a:gs pos="100000">
                        <a:srgbClr val="66111B"/>
                      </a:gs>
                    </a:gsLst>
                    <a:lin ang="5400000" scaled="1"/>
                  </a:gradFill>
                  <a:effectLst>
                    <a:outerShdw dist="107763" dir="18900000" algn="ctr" rotWithShape="0">
                      <a:srgbClr val="FFCCFF">
                        <a:alpha val="50000"/>
                      </a:srgbClr>
                    </a:outerShdw>
                  </a:effectLst>
                  <a:latin typeface="隶书"/>
                  <a:ea typeface="隶书"/>
                </a:rPr>
                <a:t>拿来主义</a:t>
              </a:r>
            </a:p>
          </p:txBody>
        </p:sp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1344" y="1056"/>
              <a:ext cx="1152" cy="6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i="1" noProof="1">
                  <a:solidFill>
                    <a:schemeClr val="accent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cs typeface="+mn-ea"/>
                </a:rPr>
                <a:t>鲁迅</a:t>
              </a:r>
              <a:endParaRPr lang="zh-CN" altLang="en-US" sz="6000" b="1" i="1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endParaRPr>
            </a:p>
          </p:txBody>
        </p:sp>
        <p:sp>
          <p:nvSpPr>
            <p:cNvPr id="3076" name="Text Box 6"/>
            <p:cNvSpPr txBox="1">
              <a:spLocks noChangeArrowheads="1"/>
            </p:cNvSpPr>
            <p:nvPr/>
          </p:nvSpPr>
          <p:spPr bwMode="auto">
            <a:xfrm>
              <a:off x="1392" y="1536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</p:grpSp>
      <p:pic>
        <p:nvPicPr>
          <p:cNvPr id="3077" name="Picture 9" descr="版画鲁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3429000"/>
            <a:ext cx="4248150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 descr="水滴"/>
          <p:cNvSpPr txBox="1">
            <a:spLocks noChangeArrowheads="1"/>
          </p:cNvSpPr>
          <p:nvPr/>
        </p:nvSpPr>
        <p:spPr bwMode="auto">
          <a:xfrm>
            <a:off x="539750" y="1484313"/>
            <a:ext cx="2497138" cy="7016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  <a:cs typeface="+mn-ea"/>
              </a:rPr>
              <a:t>闭关主义</a:t>
            </a:r>
            <a:endParaRPr lang="zh-CN" altLang="en-US" sz="4000" b="1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itchFamily="34" charset="0"/>
              <a:ea typeface="华文新魏" pitchFamily="2" charset="-122"/>
            </a:endParaRPr>
          </a:p>
        </p:txBody>
      </p:sp>
      <p:sp>
        <p:nvSpPr>
          <p:cNvPr id="91139" name="Text Box 3" descr="水滴"/>
          <p:cNvSpPr txBox="1">
            <a:spLocks noChangeArrowheads="1"/>
          </p:cNvSpPr>
          <p:nvPr/>
        </p:nvSpPr>
        <p:spPr bwMode="auto">
          <a:xfrm>
            <a:off x="539750" y="2636838"/>
            <a:ext cx="2447925" cy="7016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  <a:cs typeface="+mn-ea"/>
              </a:rPr>
              <a:t>送去主义</a:t>
            </a:r>
            <a:endParaRPr lang="zh-CN" altLang="en-US" sz="4000" b="1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itchFamily="34" charset="0"/>
              <a:ea typeface="华文新魏" pitchFamily="2" charset="-122"/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1476375" y="4868863"/>
            <a:ext cx="152400" cy="830262"/>
          </a:xfrm>
          <a:prstGeom prst="downArrow">
            <a:avLst>
              <a:gd name="adj1" fmla="val 50000"/>
              <a:gd name="adj2" fmla="val 136072"/>
            </a:avLst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zh-CN" b="1">
              <a:ea typeface="黑体" pitchFamily="49" charset="-122"/>
            </a:endParaRPr>
          </a:p>
        </p:txBody>
      </p:sp>
      <p:sp>
        <p:nvSpPr>
          <p:cNvPr id="91141" name="Text Box 5" descr="水滴"/>
          <p:cNvSpPr txBox="1">
            <a:spLocks noChangeArrowheads="1"/>
          </p:cNvSpPr>
          <p:nvPr/>
        </p:nvSpPr>
        <p:spPr bwMode="auto">
          <a:xfrm>
            <a:off x="395288" y="5734050"/>
            <a:ext cx="2447925" cy="7016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  <a:cs typeface="+mn-ea"/>
              </a:rPr>
              <a:t>拿来主义</a:t>
            </a:r>
            <a:endParaRPr lang="zh-CN" altLang="en-US" sz="4000" b="1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itchFamily="34" charset="0"/>
              <a:ea typeface="华文新魏" pitchFamily="2" charset="-122"/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924300" y="1557338"/>
            <a:ext cx="1368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方正琥珀简体" pitchFamily="2" charset="-122"/>
                <a:ea typeface="方正琥珀简体" pitchFamily="2" charset="-122"/>
              </a:rPr>
              <a:t>排外    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3851275" y="2636838"/>
            <a:ext cx="1338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方正琥珀简体" pitchFamily="2" charset="-122"/>
                <a:ea typeface="方正琥珀简体" pitchFamily="2" charset="-122"/>
              </a:rPr>
              <a:t>媚外</a:t>
            </a:r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>
            <a:off x="3132138" y="1916113"/>
            <a:ext cx="914400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zh-CN" b="1"/>
          </a:p>
        </p:txBody>
      </p:sp>
      <p:sp>
        <p:nvSpPr>
          <p:cNvPr id="91145" name="Line 9"/>
          <p:cNvSpPr>
            <a:spLocks noChangeShapeType="1"/>
          </p:cNvSpPr>
          <p:nvPr/>
        </p:nvSpPr>
        <p:spPr bwMode="auto">
          <a:xfrm>
            <a:off x="3059113" y="2997200"/>
            <a:ext cx="914400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zh-CN" b="1"/>
          </a:p>
        </p:txBody>
      </p:sp>
      <p:sp>
        <p:nvSpPr>
          <p:cNvPr id="91146" name="AutoShape 10"/>
          <p:cNvSpPr>
            <a:spLocks/>
          </p:cNvSpPr>
          <p:nvPr/>
        </p:nvSpPr>
        <p:spPr bwMode="auto">
          <a:xfrm>
            <a:off x="5508625" y="1628775"/>
            <a:ext cx="381000" cy="3168650"/>
          </a:xfrm>
          <a:prstGeom prst="rightBrace">
            <a:avLst>
              <a:gd name="adj1" fmla="val 69113"/>
              <a:gd name="adj2" fmla="val 50000"/>
            </a:avLst>
          </a:prstGeom>
          <a:noFill/>
          <a:ln w="762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b="1">
              <a:ea typeface="黑体" pitchFamily="49" charset="-122"/>
            </a:endParaRP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6227763" y="2492375"/>
            <a:ext cx="7921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方正琥珀简体" pitchFamily="2" charset="-122"/>
                <a:ea typeface="方正琥珀简体" pitchFamily="2" charset="-122"/>
              </a:rPr>
              <a:t>因为</a:t>
            </a:r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3851275" y="573405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方正琥珀简体" pitchFamily="2" charset="-122"/>
                <a:ea typeface="方正琥珀简体" pitchFamily="2" charset="-122"/>
              </a:rPr>
              <a:t>所以</a:t>
            </a:r>
          </a:p>
        </p:txBody>
      </p:sp>
      <p:sp>
        <p:nvSpPr>
          <p:cNvPr id="91149" name="Line 13"/>
          <p:cNvSpPr>
            <a:spLocks noChangeShapeType="1"/>
          </p:cNvSpPr>
          <p:nvPr/>
        </p:nvSpPr>
        <p:spPr bwMode="auto">
          <a:xfrm>
            <a:off x="2916238" y="6092825"/>
            <a:ext cx="1008062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zh-CN" b="1"/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8027988" y="1484313"/>
            <a:ext cx="892175" cy="3457575"/>
          </a:xfrm>
          <a:prstGeom prst="rect">
            <a:avLst/>
          </a:prstGeom>
          <a:solidFill>
            <a:schemeClr val="bg1"/>
          </a:solidFill>
          <a:ln w="38100" cap="sq" cmpd="dbl">
            <a:solidFill>
              <a:srgbClr val="0000FF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    </a:t>
            </a:r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因果论证</a:t>
            </a: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430213" y="188913"/>
            <a:ext cx="8713787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u="sng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细珊瑚简体" pitchFamily="65" charset="-122"/>
              </a:rPr>
              <a:t>论证思路</a:t>
            </a:r>
          </a:p>
        </p:txBody>
      </p:sp>
      <p:sp>
        <p:nvSpPr>
          <p:cNvPr id="91152" name="Text Box 16" descr="水滴"/>
          <p:cNvSpPr txBox="1">
            <a:spLocks noChangeArrowheads="1"/>
          </p:cNvSpPr>
          <p:nvPr/>
        </p:nvSpPr>
        <p:spPr bwMode="auto">
          <a:xfrm>
            <a:off x="539750" y="3860800"/>
            <a:ext cx="2447925" cy="7016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  <a:cs typeface="+mn-ea"/>
              </a:rPr>
              <a:t>送来主义</a:t>
            </a:r>
            <a:endParaRPr lang="zh-CN" altLang="en-US" sz="4000" b="1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itchFamily="34" charset="0"/>
              <a:ea typeface="华文新魏" pitchFamily="2" charset="-122"/>
            </a:endParaRPr>
          </a:p>
        </p:txBody>
      </p:sp>
      <p:sp>
        <p:nvSpPr>
          <p:cNvPr id="91153" name="Line 17"/>
          <p:cNvSpPr>
            <a:spLocks noChangeShapeType="1"/>
          </p:cNvSpPr>
          <p:nvPr/>
        </p:nvSpPr>
        <p:spPr bwMode="auto">
          <a:xfrm>
            <a:off x="3059113" y="4221163"/>
            <a:ext cx="987425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zh-CN" b="1"/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3924300" y="3860800"/>
            <a:ext cx="1338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方正琥珀简体" pitchFamily="2" charset="-122"/>
                <a:ea typeface="方正琥珀简体" pitchFamily="2" charset="-122"/>
              </a:rPr>
              <a:t>侵略</a:t>
            </a:r>
          </a:p>
        </p:txBody>
      </p:sp>
      <p:sp>
        <p:nvSpPr>
          <p:cNvPr id="91155" name="Rectangle 19"/>
          <p:cNvSpPr>
            <a:spLocks noChangeArrowheads="1"/>
          </p:cNvSpPr>
          <p:nvPr/>
        </p:nvSpPr>
        <p:spPr bwMode="auto">
          <a:xfrm>
            <a:off x="5435600" y="5229225"/>
            <a:ext cx="3240088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FF252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2" charset="-122"/>
                <a:cs typeface="+mn-ea"/>
              </a:rPr>
              <a:t>因为闭关、送去、送来都不好，所以</a:t>
            </a:r>
            <a:endParaRPr lang="zh-CN" altLang="en-US" sz="2800" b="1" noProof="1">
              <a:solidFill>
                <a:srgbClr val="FF252F"/>
              </a:solidFill>
              <a:effectLst>
                <a:outerShdw blurRad="38100" dist="38100" dir="2700000">
                  <a:srgbClr val="C0C0C0"/>
                </a:outerShdw>
              </a:effectLst>
              <a:ea typeface="黑体" pitchFamily="2" charset="-122"/>
            </a:endParaRPr>
          </a:p>
          <a:p>
            <a:r>
              <a:rPr lang="zh-CN" altLang="en-US" sz="2800" b="1" noProof="1">
                <a:solidFill>
                  <a:srgbClr val="FF252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itchFamily="2" charset="-122"/>
                <a:cs typeface="+mn-ea"/>
              </a:rPr>
              <a:t>只能拿来。</a:t>
            </a:r>
            <a:endParaRPr lang="zh-CN" altLang="en-US" sz="2800" b="1" noProof="1">
              <a:solidFill>
                <a:srgbClr val="FF252F"/>
              </a:solidFill>
              <a:effectLst>
                <a:outerShdw blurRad="38100" dist="38100" dir="2700000">
                  <a:srgbClr val="C0C0C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 animBg="1"/>
      <p:bldP spid="91141" grpId="0" animBg="1"/>
      <p:bldP spid="91142" grpId="0"/>
      <p:bldP spid="91143" grpId="0"/>
      <p:bldP spid="91146" grpId="0" animBg="1"/>
      <p:bldP spid="91147" grpId="0"/>
      <p:bldP spid="91148" grpId="0"/>
      <p:bldP spid="91150" grpId="0" animBg="1"/>
      <p:bldP spid="91152" grpId="0" animBg="1"/>
      <p:bldP spid="91154" grpId="0"/>
      <p:bldP spid="91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G1M408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DTm5ad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ILM5b1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Mezw02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Ofrgf6&amp;69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50" y="76200"/>
            <a:ext cx="9048750" cy="6781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3501008"/>
            <a:ext cx="637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哈洛德</a:t>
            </a:r>
            <a:r>
              <a:rPr lang="en-US" altLang="zh-CN" dirty="0" smtClean="0">
                <a:solidFill>
                  <a:srgbClr val="C00000"/>
                </a:solidFill>
              </a:rPr>
              <a:t>·</a:t>
            </a:r>
            <a:r>
              <a:rPr lang="zh-CN" altLang="en-US" dirty="0" smtClean="0">
                <a:solidFill>
                  <a:srgbClr val="C00000"/>
                </a:solidFill>
              </a:rPr>
              <a:t>罗克主演的影片</a:t>
            </a:r>
            <a:r>
              <a:rPr lang="en-US" altLang="zh-CN" dirty="0" smtClean="0">
                <a:solidFill>
                  <a:srgbClr val="C00000"/>
                </a:solidFill>
              </a:rPr>
              <a:t>《</a:t>
            </a:r>
            <a:r>
              <a:rPr lang="zh-CN" altLang="en-US" dirty="0" smtClean="0">
                <a:solidFill>
                  <a:srgbClr val="C00000"/>
                </a:solidFill>
              </a:rPr>
              <a:t>不怕死</a:t>
            </a:r>
            <a:r>
              <a:rPr lang="en-US" altLang="zh-CN" dirty="0" smtClean="0">
                <a:solidFill>
                  <a:srgbClr val="C00000"/>
                </a:solidFill>
              </a:rPr>
              <a:t>》</a:t>
            </a:r>
            <a:r>
              <a:rPr lang="zh-CN" altLang="en-US" dirty="0" smtClean="0">
                <a:solidFill>
                  <a:srgbClr val="C00000"/>
                </a:solidFill>
              </a:rPr>
              <a:t>。罗克在片中饰演一名</a:t>
            </a:r>
            <a:r>
              <a:rPr lang="zh-CN" altLang="en-US" dirty="0" smtClean="0">
                <a:solidFill>
                  <a:srgbClr val="C00000"/>
                </a:solidFill>
                <a:hlinkClick r:id="rId3"/>
              </a:rPr>
              <a:t>植物学家</a:t>
            </a:r>
            <a:r>
              <a:rPr lang="zh-CN" altLang="en-US" dirty="0" smtClean="0">
                <a:solidFill>
                  <a:srgbClr val="C00000"/>
                </a:solidFill>
              </a:rPr>
              <a:t>，受聘到旧金山</a:t>
            </a:r>
            <a:r>
              <a:rPr lang="zh-CN" altLang="en-US" dirty="0" smtClean="0">
                <a:solidFill>
                  <a:srgbClr val="C00000"/>
                </a:solidFill>
                <a:hlinkClick r:id="rId4"/>
              </a:rPr>
              <a:t>中国城</a:t>
            </a:r>
            <a:r>
              <a:rPr lang="zh-CN" altLang="en-US" dirty="0" smtClean="0">
                <a:solidFill>
                  <a:srgbClr val="C00000"/>
                </a:solidFill>
              </a:rPr>
              <a:t>稽查绑票贩毒团伙。该片将中国人描绘成贩毒偷窃和抢劫分子，专干见不得人的事情。连当时上海外商经营的</a:t>
            </a:r>
            <a:r>
              <a:rPr lang="en-US" altLang="zh-CN" dirty="0" smtClean="0">
                <a:solidFill>
                  <a:srgbClr val="C00000"/>
                </a:solidFill>
              </a:rPr>
              <a:t>《</a:t>
            </a:r>
            <a:r>
              <a:rPr lang="zh-CN" altLang="en-US" dirty="0" smtClean="0">
                <a:solidFill>
                  <a:srgbClr val="C00000"/>
                </a:solidFill>
              </a:rPr>
              <a:t>蜜勒氏评论报</a:t>
            </a:r>
            <a:r>
              <a:rPr lang="en-US" altLang="zh-CN" dirty="0" smtClean="0">
                <a:solidFill>
                  <a:srgbClr val="C00000"/>
                </a:solidFill>
              </a:rPr>
              <a:t>》</a:t>
            </a:r>
            <a:r>
              <a:rPr lang="zh-CN" altLang="en-US" dirty="0" smtClean="0">
                <a:solidFill>
                  <a:srgbClr val="C00000"/>
                </a:solidFill>
              </a:rPr>
              <a:t>都认为“这是中国进口的类似影片中最糟的一部，任何看过该片的中国人都会被激怒。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1625" y="188913"/>
            <a:ext cx="5783263" cy="792162"/>
          </a:xfrm>
          <a:solidFill>
            <a:srgbClr val="00FFFF"/>
          </a:solidFill>
        </p:spPr>
        <p:txBody>
          <a:bodyPr/>
          <a:lstStyle/>
          <a:p>
            <a:r>
              <a:rPr lang="zh-CN" altLang="en-US" b="1" smtClean="0"/>
              <a:t>学习应用因果论证法</a:t>
            </a:r>
            <a:r>
              <a:rPr lang="en-US" altLang="zh-CN" b="1" smtClean="0"/>
              <a:t>: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052513"/>
            <a:ext cx="8839200" cy="5805487"/>
          </a:xfrm>
        </p:spPr>
        <p:txBody>
          <a:bodyPr/>
          <a:lstStyle/>
          <a:p>
            <a:r>
              <a:rPr lang="zh-CN" altLang="en-US" b="1" smtClean="0">
                <a:solidFill>
                  <a:srgbClr val="FF3399"/>
                </a:solidFill>
              </a:rPr>
              <a:t>试用因果论证法论证“要保持教室干净卫生”。</a:t>
            </a:r>
          </a:p>
          <a:p>
            <a:r>
              <a:rPr lang="zh-CN" altLang="en-US" b="1" smtClean="0"/>
              <a:t>参考示例：</a:t>
            </a:r>
          </a:p>
          <a:p>
            <a:r>
              <a:rPr lang="zh-CN" altLang="en-US" b="1" smtClean="0">
                <a:solidFill>
                  <a:srgbClr val="FF3399"/>
                </a:solidFill>
              </a:rPr>
              <a:t>原因：</a:t>
            </a:r>
            <a:r>
              <a:rPr lang="en-US" altLang="zh-CN" b="1" smtClean="0"/>
              <a:t>①</a:t>
            </a:r>
            <a:r>
              <a:rPr lang="zh-CN" altLang="en-US" b="1" smtClean="0"/>
              <a:t>教室是学生学习的场所，学生是教室的主人，保持教室干净卫生是我们每一位学生应尽的责任。</a:t>
            </a:r>
            <a:r>
              <a:rPr lang="en-US" altLang="zh-CN" b="1" smtClean="0"/>
              <a:t>②</a:t>
            </a:r>
            <a:r>
              <a:rPr lang="zh-CN" altLang="en-US" b="1" smtClean="0"/>
              <a:t>干净卫生的环境是我们学生身心健康的保证，是教学活动正常进行的保证。</a:t>
            </a:r>
            <a:r>
              <a:rPr lang="en-US" altLang="zh-CN" b="1" smtClean="0"/>
              <a:t>③</a:t>
            </a:r>
            <a:r>
              <a:rPr lang="zh-CN" altLang="en-US" b="1" smtClean="0"/>
              <a:t>干净卫生的环境能促进学生养成良好学习的习惯和形成优秀的品德。</a:t>
            </a:r>
            <a:r>
              <a:rPr lang="en-US" altLang="zh-CN" b="1" smtClean="0"/>
              <a:t>④</a:t>
            </a:r>
            <a:r>
              <a:rPr lang="zh-CN" altLang="en-US" b="1" smtClean="0"/>
              <a:t>干净卫生的环境体现着学生的文明修养。</a:t>
            </a:r>
          </a:p>
          <a:p>
            <a:r>
              <a:rPr lang="zh-CN" altLang="en-US" b="1" smtClean="0">
                <a:solidFill>
                  <a:srgbClr val="FF3399"/>
                </a:solidFill>
              </a:rPr>
              <a:t>结果：</a:t>
            </a:r>
            <a:r>
              <a:rPr lang="zh-CN" altLang="en-US" b="1" smtClean="0"/>
              <a:t>所以我们要保持教室干净卫生。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838"/>
            <a:ext cx="5435600" cy="3719512"/>
          </a:xfrm>
          <a:prstGeom prst="rect">
            <a:avLst/>
          </a:prstGeom>
          <a:solidFill>
            <a:srgbClr val="FFFFFF">
              <a:alpha val="54901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011863" y="3214688"/>
            <a:ext cx="2592387" cy="660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9900FF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大 宅 子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867400" y="4941888"/>
            <a:ext cx="3024188" cy="660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中外文化遗产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019925" y="3933825"/>
            <a:ext cx="576263" cy="1008063"/>
          </a:xfrm>
          <a:prstGeom prst="downArrow">
            <a:avLst>
              <a:gd name="adj1" fmla="val 50000"/>
              <a:gd name="adj2" fmla="val 436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zh-CN" sz="3600" b="1">
              <a:solidFill>
                <a:schemeClr val="bg2"/>
              </a:solidFill>
              <a:ea typeface="黑体" pitchFamily="49" charset="-122"/>
            </a:endParaRP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395288" y="476250"/>
            <a:ext cx="87487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ea typeface="黑体" pitchFamily="49" charset="-122"/>
              </a:rPr>
              <a:t>问题二：</a:t>
            </a:r>
          </a:p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黑体" pitchFamily="49" charset="-122"/>
              </a:rPr>
              <a:t>“拿来主义”是如何对待中外文化遗产的呢？作者似乎没有明白讲出。 </a:t>
            </a:r>
          </a:p>
          <a:p>
            <a:endParaRPr lang="zh-CN" altLang="en-US" sz="3600" b="1" dirty="0">
              <a:solidFill>
                <a:schemeClr val="bg2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79388" y="2492375"/>
            <a:ext cx="32400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怕被染污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徘徊不敢走进门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0" y="981075"/>
            <a:ext cx="2555875" cy="1223963"/>
          </a:xfrm>
          <a:prstGeom prst="wedgeEllipseCallout">
            <a:avLst>
              <a:gd name="adj1" fmla="val 19380"/>
              <a:gd name="adj2" fmla="val 74773"/>
            </a:avLst>
          </a:prstGeom>
          <a:solidFill>
            <a:srgbClr val="FFFF66">
              <a:alpha val="50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孱头</a:t>
            </a:r>
            <a:endParaRPr lang="zh-CN" altLang="en-US" sz="4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348038" y="2565400"/>
            <a:ext cx="2987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勃然大怒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放一把火烧光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300788" y="2636838"/>
            <a:ext cx="30591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欣欣然蹩进卧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黑体" pitchFamily="49" charset="-122"/>
              </a:rPr>
              <a:t>室，大吸鸦片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20675" y="4292600"/>
            <a:ext cx="2233613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不敢面对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348038" y="4292600"/>
            <a:ext cx="2592387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全盘否定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656388" y="4292600"/>
            <a:ext cx="2233612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全盘接受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3203575" y="908050"/>
            <a:ext cx="2555875" cy="1223963"/>
          </a:xfrm>
          <a:prstGeom prst="wedgeEllipseCallout">
            <a:avLst>
              <a:gd name="adj1" fmla="val 12051"/>
              <a:gd name="adj2" fmla="val 90079"/>
            </a:avLst>
          </a:prstGeom>
          <a:solidFill>
            <a:srgbClr val="FFFF66">
              <a:alpha val="50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昏蛋</a:t>
            </a:r>
            <a:endParaRPr lang="zh-CN" altLang="en-US" sz="4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6588125" y="981075"/>
            <a:ext cx="2555875" cy="1009650"/>
          </a:xfrm>
          <a:prstGeom prst="wedgeEllipseCallout">
            <a:avLst>
              <a:gd name="adj1" fmla="val -7394"/>
              <a:gd name="adj2" fmla="val 102356"/>
            </a:avLst>
          </a:prstGeom>
          <a:solidFill>
            <a:srgbClr val="FFFF66">
              <a:alpha val="50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废物</a:t>
            </a:r>
            <a:endParaRPr lang="zh-CN" altLang="en-US" sz="4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755650" y="5445125"/>
            <a:ext cx="7056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49" charset="-122"/>
              </a:rPr>
              <a:t>形象的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比喻论证</a:t>
            </a:r>
            <a:r>
              <a:rPr lang="en-US" altLang="zh-CN" sz="3600" b="1">
                <a:ea typeface="黑体" pitchFamily="49" charset="-122"/>
              </a:rPr>
              <a:t>,</a:t>
            </a:r>
            <a:r>
              <a:rPr lang="zh-CN" altLang="en-US" sz="3600" b="1">
                <a:ea typeface="黑体" pitchFamily="49" charset="-122"/>
              </a:rPr>
              <a:t>继承“大宅子”即继承“文化遗产”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animBg="1"/>
      <p:bldP spid="24580" grpId="0"/>
      <p:bldP spid="24581" grpId="0"/>
      <p:bldP spid="24582" grpId="0" animBg="1"/>
      <p:bldP spid="24583" grpId="0" animBg="1"/>
      <p:bldP spid="24584" grpId="0" animBg="1"/>
      <p:bldP spid="24585" grpId="0" animBg="1"/>
      <p:bldP spid="245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 descr="苏格兰方格呢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6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4000" b="1">
              <a:solidFill>
                <a:srgbClr val="0066FF"/>
              </a:solidFill>
              <a:latin typeface="Times New Roman" pitchFamily="18" charset="0"/>
              <a:ea typeface="黑体" pitchFamily="49" charset="-122"/>
            </a:endParaRPr>
          </a:p>
          <a:p>
            <a:pPr algn="ctr"/>
            <a:endParaRPr lang="en-US" altLang="zh-CN" sz="3200" b="1">
              <a:latin typeface="Times New Roman" pitchFamily="18" charset="0"/>
              <a:ea typeface="黑体" pitchFamily="49" charset="-122"/>
            </a:endParaRPr>
          </a:p>
          <a:p>
            <a:pPr algn="ctr"/>
            <a:endParaRPr lang="en-US" altLang="zh-CN" sz="3200" b="1">
              <a:latin typeface="Times New Roman" pitchFamily="18" charset="0"/>
              <a:ea typeface="黑体" pitchFamily="49" charset="-122"/>
            </a:endParaRPr>
          </a:p>
          <a:p>
            <a:pPr algn="ctr"/>
            <a:endParaRPr lang="en-US" altLang="zh-CN" sz="3600" b="1">
              <a:solidFill>
                <a:srgbClr val="CC0066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3600" b="1">
              <a:solidFill>
                <a:srgbClr val="CC0066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endParaRPr lang="en-US" altLang="zh-CN" sz="3600">
              <a:solidFill>
                <a:srgbClr val="CC0066"/>
              </a:solidFill>
              <a:latin typeface="Times New Roman" pitchFamily="18" charset="0"/>
              <a:ea typeface="隶书" pitchFamily="49" charset="-122"/>
            </a:endParaRPr>
          </a:p>
          <a:p>
            <a:pPr algn="ctr"/>
            <a:r>
              <a:rPr lang="en-US" altLang="zh-CN" sz="2800" b="1">
                <a:solidFill>
                  <a:schemeClr val="accent1"/>
                </a:solidFill>
              </a:rPr>
              <a:t>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04800" y="2895600"/>
            <a:ext cx="1746250" cy="1800225"/>
            <a:chOff x="0" y="0"/>
            <a:chExt cx="2096" cy="220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0" y="0"/>
              <a:ext cx="2096" cy="2160"/>
              <a:chOff x="0" y="0"/>
              <a:chExt cx="2096" cy="2160"/>
            </a:xfrm>
          </p:grpSpPr>
          <p:graphicFrame>
            <p:nvGraphicFramePr>
              <p:cNvPr id="37892" name="Object 5"/>
              <p:cNvGraphicFramePr>
                <a:graphicFrameLocks noChangeAspect="1"/>
              </p:cNvGraphicFramePr>
              <p:nvPr/>
            </p:nvGraphicFramePr>
            <p:xfrm>
              <a:off x="1027" y="915"/>
              <a:ext cx="1069" cy="1201"/>
            </p:xfrm>
            <a:graphic>
              <a:graphicData uri="http://schemas.openxmlformats.org/presentationml/2006/ole">
                <p:oleObj spid="_x0000_s1029" r:id="rId7" imgW="5154930" imgH="3929379" progId="">
                  <p:embed/>
                </p:oleObj>
              </a:graphicData>
            </a:graphic>
          </p:graphicFrame>
          <p:sp>
            <p:nvSpPr>
              <p:cNvPr id="37893" name="AutoShape 6"/>
              <p:cNvSpPr>
                <a:spLocks noChangeArrowheads="1"/>
              </p:cNvSpPr>
              <p:nvPr/>
            </p:nvSpPr>
            <p:spPr bwMode="auto">
              <a:xfrm rot="-5400000">
                <a:off x="-264" y="264"/>
                <a:ext cx="2160" cy="1632"/>
              </a:xfrm>
              <a:prstGeom prst="flowChartDelay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37894" name="Line 7"/>
            <p:cNvSpPr>
              <a:spLocks noChangeShapeType="1"/>
            </p:cNvSpPr>
            <p:nvPr/>
          </p:nvSpPr>
          <p:spPr bwMode="auto">
            <a:xfrm>
              <a:off x="816" y="48"/>
              <a:ext cx="0" cy="216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3600" b="1">
                <a:solidFill>
                  <a:schemeClr val="bg2"/>
                </a:solidFill>
                <a:ea typeface="黑体" pitchFamily="49" charset="-122"/>
              </a:endParaRPr>
            </a:p>
          </p:txBody>
        </p:sp>
        <p:sp>
          <p:nvSpPr>
            <p:cNvPr id="37895" name="AutoShape 8"/>
            <p:cNvSpPr>
              <a:spLocks noChangeArrowheads="1"/>
            </p:cNvSpPr>
            <p:nvPr/>
          </p:nvSpPr>
          <p:spPr bwMode="auto">
            <a:xfrm>
              <a:off x="528" y="1104"/>
              <a:ext cx="48" cy="48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896" name="Oval 9"/>
            <p:cNvSpPr>
              <a:spLocks noChangeArrowheads="1"/>
            </p:cNvSpPr>
            <p:nvPr/>
          </p:nvSpPr>
          <p:spPr bwMode="auto">
            <a:xfrm>
              <a:off x="1008" y="110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6400800" y="2667000"/>
            <a:ext cx="2274888" cy="2130425"/>
            <a:chOff x="0" y="0"/>
            <a:chExt cx="2688" cy="2496"/>
          </a:xfrm>
        </p:grpSpPr>
        <p:sp>
          <p:nvSpPr>
            <p:cNvPr id="37898" name="AutoShape 11"/>
            <p:cNvSpPr>
              <a:spLocks noChangeArrowheads="1"/>
            </p:cNvSpPr>
            <p:nvPr/>
          </p:nvSpPr>
          <p:spPr bwMode="auto">
            <a:xfrm rot="-5400000">
              <a:off x="96" y="-96"/>
              <a:ext cx="2496" cy="2688"/>
            </a:xfrm>
            <a:prstGeom prst="flowChartDelay">
              <a:avLst/>
            </a:prstGeom>
            <a:solidFill>
              <a:srgbClr val="F7F5C5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graphicFrame>
          <p:nvGraphicFramePr>
            <p:cNvPr id="37899" name="Object 12"/>
            <p:cNvGraphicFramePr>
              <a:graphicFrameLocks noChangeAspect="1"/>
            </p:cNvGraphicFramePr>
            <p:nvPr/>
          </p:nvGraphicFramePr>
          <p:xfrm>
            <a:off x="816" y="1392"/>
            <a:ext cx="720" cy="990"/>
          </p:xfrm>
          <a:graphic>
            <a:graphicData uri="http://schemas.openxmlformats.org/presentationml/2006/ole">
              <p:oleObj spid="_x0000_s1028" r:id="rId8" imgW="2673546" imgH="3753333" progId="">
                <p:embed/>
              </p:oleObj>
            </a:graphicData>
          </a:graphic>
        </p:graphicFrame>
        <p:sp>
          <p:nvSpPr>
            <p:cNvPr id="37900" name="AutoShape 13"/>
            <p:cNvSpPr>
              <a:spLocks noChangeArrowheads="1"/>
            </p:cNvSpPr>
            <p:nvPr/>
          </p:nvSpPr>
          <p:spPr bwMode="auto">
            <a:xfrm>
              <a:off x="1872" y="768"/>
              <a:ext cx="384" cy="192"/>
            </a:xfrm>
            <a:prstGeom prst="cloudCallout">
              <a:avLst>
                <a:gd name="adj1" fmla="val -40625"/>
                <a:gd name="adj2" fmla="val 90106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37901" name="Line 14"/>
            <p:cNvSpPr>
              <a:spLocks noChangeShapeType="1"/>
            </p:cNvSpPr>
            <p:nvPr/>
          </p:nvSpPr>
          <p:spPr bwMode="auto">
            <a:xfrm flipV="1">
              <a:off x="1248" y="1104"/>
              <a:ext cx="480" cy="33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3600" b="1">
                <a:solidFill>
                  <a:schemeClr val="bg2"/>
                </a:solidFill>
                <a:ea typeface="黑体" pitchFamily="49" charset="-122"/>
              </a:endParaRPr>
            </a:p>
          </p:txBody>
        </p:sp>
        <p:sp>
          <p:nvSpPr>
            <p:cNvPr id="37902" name="Line 15"/>
            <p:cNvSpPr>
              <a:spLocks noChangeShapeType="1"/>
            </p:cNvSpPr>
            <p:nvPr/>
          </p:nvSpPr>
          <p:spPr bwMode="auto">
            <a:xfrm flipV="1">
              <a:off x="1296" y="1104"/>
              <a:ext cx="480" cy="33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3600" b="1">
                <a:solidFill>
                  <a:schemeClr val="bg2"/>
                </a:solidFill>
                <a:ea typeface="黑体" pitchFamily="49" charset="-122"/>
              </a:endParaRPr>
            </a:p>
          </p:txBody>
        </p:sp>
        <p:sp>
          <p:nvSpPr>
            <p:cNvPr id="37903" name="AutoShape 16"/>
            <p:cNvSpPr>
              <a:spLocks noChangeArrowheads="1"/>
            </p:cNvSpPr>
            <p:nvPr/>
          </p:nvSpPr>
          <p:spPr bwMode="auto">
            <a:xfrm rot="-3354606">
              <a:off x="456" y="648"/>
              <a:ext cx="864" cy="624"/>
            </a:xfrm>
            <a:prstGeom prst="wedgeEllipseCallout">
              <a:avLst>
                <a:gd name="adj1" fmla="val -44444"/>
                <a:gd name="adj2" fmla="val 60736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黑体" pitchFamily="49" charset="-122"/>
                </a:rPr>
                <a:t>太棒了！</a:t>
              </a:r>
            </a:p>
          </p:txBody>
        </p:sp>
      </p:grp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838200" y="685800"/>
            <a:ext cx="1712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Times New Roman" pitchFamily="18" charset="0"/>
                <a:ea typeface="黑体" pitchFamily="49" charset="-122"/>
              </a:rPr>
              <a:t>大宅子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6172200" y="609600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Times New Roman" pitchFamily="18" charset="0"/>
                <a:ea typeface="黑体" pitchFamily="49" charset="-122"/>
              </a:rPr>
              <a:t>文化遗产</a:t>
            </a:r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3810000" y="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比成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457200" y="18288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孱头</a:t>
            </a: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4038600" y="17526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昏蛋</a:t>
            </a:r>
          </a:p>
        </p:txBody>
      </p:sp>
      <p:sp>
        <p:nvSpPr>
          <p:cNvPr id="25622" name="Rectangle 22"/>
          <p:cNvSpPr>
            <a:spLocks noChangeArrowheads="1"/>
          </p:cNvSpPr>
          <p:nvPr/>
        </p:nvSpPr>
        <p:spPr bwMode="auto">
          <a:xfrm>
            <a:off x="6934200" y="16764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废物</a:t>
            </a: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107950" y="5013325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66"/>
                </a:solidFill>
                <a:latin typeface="Times New Roman" pitchFamily="18" charset="0"/>
                <a:ea typeface="隶书" pitchFamily="49" charset="-122"/>
              </a:rPr>
              <a:t>逃避主义者</a:t>
            </a:r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3492500" y="5086350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66"/>
                </a:solidFill>
                <a:latin typeface="Times New Roman" pitchFamily="18" charset="0"/>
                <a:ea typeface="隶书" pitchFamily="49" charset="-122"/>
              </a:rPr>
              <a:t>虚无主义者</a:t>
            </a:r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auto">
          <a:xfrm>
            <a:off x="6300788" y="5086350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66"/>
                </a:solidFill>
                <a:latin typeface="Times New Roman" pitchFamily="18" charset="0"/>
                <a:ea typeface="隶书" pitchFamily="49" charset="-122"/>
              </a:rPr>
              <a:t>投降主义者</a:t>
            </a:r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2700338" y="2924175"/>
            <a:ext cx="3167062" cy="1944688"/>
            <a:chOff x="0" y="0"/>
            <a:chExt cx="3302" cy="2330"/>
          </a:xfrm>
        </p:grpSpPr>
        <p:graphicFrame>
          <p:nvGraphicFramePr>
            <p:cNvPr id="37914" name="Object 27"/>
            <p:cNvGraphicFramePr>
              <a:graphicFrameLocks noChangeAspect="1"/>
            </p:cNvGraphicFramePr>
            <p:nvPr/>
          </p:nvGraphicFramePr>
          <p:xfrm flipH="1">
            <a:off x="0" y="0"/>
            <a:ext cx="194" cy="528"/>
          </p:xfrm>
          <a:graphic>
            <a:graphicData uri="http://schemas.openxmlformats.org/presentationml/2006/ole">
              <p:oleObj spid="_x0000_s1026" r:id="rId9" imgW="4017316" imgH="3945754" progId="">
                <p:embed/>
              </p:oleObj>
            </a:graphicData>
          </a:graphic>
        </p:graphicFrame>
        <p:sp>
          <p:nvSpPr>
            <p:cNvPr id="37915" name="AutoShape 28"/>
            <p:cNvSpPr>
              <a:spLocks noChangeArrowheads="1"/>
            </p:cNvSpPr>
            <p:nvPr/>
          </p:nvSpPr>
          <p:spPr bwMode="auto">
            <a:xfrm rot="-5370262">
              <a:off x="1526" y="554"/>
              <a:ext cx="2112" cy="1440"/>
            </a:xfrm>
            <a:prstGeom prst="flowChartDelay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916" name="Line 29"/>
            <p:cNvSpPr>
              <a:spLocks noChangeShapeType="1"/>
            </p:cNvSpPr>
            <p:nvPr/>
          </p:nvSpPr>
          <p:spPr bwMode="auto">
            <a:xfrm>
              <a:off x="2582" y="218"/>
              <a:ext cx="0" cy="211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3600" b="1">
                <a:solidFill>
                  <a:schemeClr val="bg2"/>
                </a:solidFill>
                <a:ea typeface="黑体" pitchFamily="49" charset="-122"/>
              </a:endParaRPr>
            </a:p>
          </p:txBody>
        </p:sp>
        <p:sp>
          <p:nvSpPr>
            <p:cNvPr id="37917" name="Oval 30"/>
            <p:cNvSpPr>
              <a:spLocks noChangeArrowheads="1"/>
            </p:cNvSpPr>
            <p:nvPr/>
          </p:nvSpPr>
          <p:spPr bwMode="auto">
            <a:xfrm>
              <a:off x="2294" y="1322"/>
              <a:ext cx="96" cy="96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918" name="Oval 31"/>
            <p:cNvSpPr>
              <a:spLocks noChangeArrowheads="1"/>
            </p:cNvSpPr>
            <p:nvPr/>
          </p:nvSpPr>
          <p:spPr bwMode="auto">
            <a:xfrm>
              <a:off x="2774" y="1322"/>
              <a:ext cx="96" cy="96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graphicFrame>
          <p:nvGraphicFramePr>
            <p:cNvPr id="37919" name="Object 32"/>
            <p:cNvGraphicFramePr>
              <a:graphicFrameLocks noChangeAspect="1"/>
            </p:cNvGraphicFramePr>
            <p:nvPr/>
          </p:nvGraphicFramePr>
          <p:xfrm>
            <a:off x="518" y="842"/>
            <a:ext cx="543" cy="1239"/>
          </p:xfrm>
          <a:graphic>
            <a:graphicData uri="http://schemas.openxmlformats.org/presentationml/2006/ole">
              <p:oleObj spid="_x0000_s1027" r:id="rId10" imgW="1296380" imgH="3934622" progId="">
                <p:embed/>
              </p:oleObj>
            </a:graphicData>
          </a:graphic>
        </p:graphicFrame>
        <p:sp>
          <p:nvSpPr>
            <p:cNvPr id="37920" name="AutoShape 33"/>
            <p:cNvSpPr>
              <a:spLocks noChangeArrowheads="1"/>
            </p:cNvSpPr>
            <p:nvPr/>
          </p:nvSpPr>
          <p:spPr bwMode="auto">
            <a:xfrm>
              <a:off x="2294" y="986"/>
              <a:ext cx="576" cy="432"/>
            </a:xfrm>
            <a:prstGeom prst="irregularSeal2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921" name="AutoShape 34"/>
            <p:cNvSpPr>
              <a:spLocks noChangeArrowheads="1"/>
            </p:cNvSpPr>
            <p:nvPr/>
          </p:nvSpPr>
          <p:spPr bwMode="auto">
            <a:xfrm>
              <a:off x="1958" y="554"/>
              <a:ext cx="432" cy="528"/>
            </a:xfrm>
            <a:prstGeom prst="irregularSeal1">
              <a:avLst/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922" name="AutoShape 35"/>
            <p:cNvSpPr>
              <a:spLocks noChangeArrowheads="1"/>
            </p:cNvSpPr>
            <p:nvPr/>
          </p:nvSpPr>
          <p:spPr bwMode="auto">
            <a:xfrm rot="-2134803">
              <a:off x="86" y="293"/>
              <a:ext cx="645" cy="526"/>
            </a:xfrm>
            <a:prstGeom prst="wedgeRoundRectCallout">
              <a:avLst>
                <a:gd name="adj1" fmla="val 19329"/>
                <a:gd name="adj2" fmla="val 83954"/>
                <a:gd name="adj3" fmla="val 16667"/>
              </a:avLst>
            </a:prstGeom>
            <a:solidFill>
              <a:schemeClr val="bg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黑体" pitchFamily="49" charset="-122"/>
                </a:rPr>
                <a:t>哈哈哈！</a:t>
              </a:r>
            </a:p>
          </p:txBody>
        </p:sp>
      </p:grpSp>
      <p:sp>
        <p:nvSpPr>
          <p:cNvPr id="25636" name="AutoShape 36"/>
          <p:cNvSpPr>
            <a:spLocks noChangeArrowheads="1"/>
          </p:cNvSpPr>
          <p:nvPr/>
        </p:nvSpPr>
        <p:spPr bwMode="auto">
          <a:xfrm>
            <a:off x="3352800" y="685800"/>
            <a:ext cx="2286000" cy="762000"/>
          </a:xfrm>
          <a:custGeom>
            <a:avLst/>
            <a:gdLst/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1">
                <a:srgbClr val="000040"/>
              </a:gs>
              <a:gs pos="25000">
                <a:srgbClr val="400040"/>
              </a:gs>
              <a:gs pos="37500">
                <a:srgbClr val="8F0040"/>
              </a:gs>
              <a:gs pos="45000">
                <a:srgbClr val="F27300"/>
              </a:gs>
              <a:gs pos="50000">
                <a:srgbClr val="FFBF00"/>
              </a:gs>
              <a:gs pos="55001">
                <a:srgbClr val="F27300"/>
              </a:gs>
              <a:gs pos="62500">
                <a:srgbClr val="8F0040"/>
              </a:gs>
              <a:gs pos="75000">
                <a:srgbClr val="400040"/>
              </a:gs>
              <a:gs pos="90000">
                <a:srgbClr val="000040"/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7" name="Text Box 37"/>
          <p:cNvSpPr txBox="1">
            <a:spLocks noChangeArrowheads="1"/>
          </p:cNvSpPr>
          <p:nvPr/>
        </p:nvSpPr>
        <p:spPr bwMode="auto">
          <a:xfrm>
            <a:off x="1981200" y="5949950"/>
            <a:ext cx="5688013" cy="7715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     </a:t>
            </a:r>
            <a:r>
              <a:rPr lang="zh-CN" altLang="en-US" sz="4400" b="1">
                <a:solidFill>
                  <a:srgbClr val="FF0000"/>
                </a:solidFill>
              </a:rPr>
              <a:t>反面指出错误做法</a:t>
            </a:r>
          </a:p>
        </p:txBody>
      </p:sp>
      <p:sp>
        <p:nvSpPr>
          <p:cNvPr id="25638" name="AutoShape 38"/>
          <p:cNvSpPr>
            <a:spLocks noChangeArrowheads="1"/>
          </p:cNvSpPr>
          <p:nvPr/>
        </p:nvSpPr>
        <p:spPr bwMode="auto">
          <a:xfrm>
            <a:off x="4267200" y="3141663"/>
            <a:ext cx="457200" cy="668337"/>
          </a:xfrm>
          <a:prstGeom prst="irregularSeal1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5639" name="AutoShape 39"/>
          <p:cNvSpPr>
            <a:spLocks noChangeArrowheads="1"/>
          </p:cNvSpPr>
          <p:nvPr/>
        </p:nvSpPr>
        <p:spPr bwMode="auto">
          <a:xfrm>
            <a:off x="4572000" y="3657600"/>
            <a:ext cx="533400" cy="635000"/>
          </a:xfrm>
          <a:prstGeom prst="irregularSeal2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/>
      <p:bldP spid="25619" grpId="0"/>
      <p:bldP spid="25620" grpId="0"/>
      <p:bldP spid="25621" grpId="0"/>
      <p:bldP spid="25622" grpId="0"/>
      <p:bldP spid="25623" grpId="0"/>
      <p:bldP spid="25624" grpId="0"/>
      <p:bldP spid="25625" grpId="0"/>
      <p:bldP spid="25636" grpId="0" animBg="1"/>
      <p:bldP spid="25637" grpId="0" bldLvl="0" animBg="1"/>
      <p:bldP spid="25638" grpId="0" animBg="1"/>
      <p:bldP spid="256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916238" y="476250"/>
            <a:ext cx="7313612" cy="1143000"/>
          </a:xfrm>
        </p:spPr>
        <p:txBody>
          <a:bodyPr/>
          <a:lstStyle/>
          <a:p>
            <a:r>
              <a:rPr lang="zh-CN" altLang="en-US" smtClean="0"/>
              <a:t>自题小像</a:t>
            </a:r>
          </a:p>
        </p:txBody>
      </p:sp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39975" y="1628775"/>
            <a:ext cx="7313613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800" b="1" smtClean="0">
                <a:solidFill>
                  <a:srgbClr val="CC0000"/>
                </a:solidFill>
              </a:rPr>
              <a:t>灵台无计逃神矢，</a:t>
            </a:r>
          </a:p>
          <a:p>
            <a:pPr>
              <a:buFontTx/>
              <a:buNone/>
            </a:pPr>
            <a:r>
              <a:rPr lang="zh-CN" altLang="en-US" sz="4800" b="1" smtClean="0">
                <a:solidFill>
                  <a:srgbClr val="CC0000"/>
                </a:solidFill>
              </a:rPr>
              <a:t>风雨如磐暗故园。 </a:t>
            </a:r>
          </a:p>
          <a:p>
            <a:pPr>
              <a:buFontTx/>
              <a:buNone/>
            </a:pPr>
            <a:r>
              <a:rPr lang="zh-CN" altLang="en-US" sz="4800" b="1" smtClean="0">
                <a:solidFill>
                  <a:srgbClr val="CC0000"/>
                </a:solidFill>
              </a:rPr>
              <a:t>寄意寒星荃不察，</a:t>
            </a:r>
          </a:p>
          <a:p>
            <a:pPr>
              <a:buFontTx/>
              <a:buNone/>
            </a:pPr>
            <a:r>
              <a:rPr lang="zh-CN" altLang="en-US" sz="4800" b="1" smtClean="0">
                <a:solidFill>
                  <a:srgbClr val="CC0000"/>
                </a:solidFill>
              </a:rPr>
              <a:t>我以我血荐轩辕。</a:t>
            </a:r>
            <a:r>
              <a:rPr lang="zh-CN" altLang="en-US" sz="4800" smtClean="0">
                <a:solidFill>
                  <a:srgbClr val="CC0000"/>
                </a:solidFill>
              </a:rPr>
              <a:t/>
            </a:r>
            <a:br>
              <a:rPr lang="zh-CN" altLang="en-US" sz="4800" smtClean="0">
                <a:solidFill>
                  <a:srgbClr val="CC0000"/>
                </a:solidFill>
              </a:rPr>
            </a:br>
            <a:endParaRPr lang="zh-CN" altLang="en-US" sz="4800" smtClean="0">
              <a:solidFill>
                <a:srgbClr val="CC0000"/>
              </a:solidFill>
            </a:endParaRPr>
          </a:p>
        </p:txBody>
      </p:sp>
      <p:pic>
        <p:nvPicPr>
          <p:cNvPr id="75785" name="Picture 9" descr="D:\刘勇文件（艾静整理20080728）\教学方面\现代文学课件\3鲁迅\鲁迅材料\1933年5月26日，为斯诺编译《活的中国》所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57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Group 2"/>
          <p:cNvGraphicFramePr>
            <a:graphicFrameLocks noGrp="1"/>
          </p:cNvGraphicFramePr>
          <p:nvPr>
            <p:ph idx="4294967295"/>
          </p:nvPr>
        </p:nvGraphicFramePr>
        <p:xfrm>
          <a:off x="250825" y="1412875"/>
          <a:ext cx="8713788" cy="5040313"/>
        </p:xfrm>
        <a:graphic>
          <a:graphicData uri="http://schemas.openxmlformats.org/drawingml/2006/table">
            <a:tbl>
              <a:tblPr/>
              <a:tblGrid>
                <a:gridCol w="1512888"/>
                <a:gridCol w="4176712"/>
                <a:gridCol w="3024188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喻  体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DA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          本     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D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应采取的态度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DA1">
                        <a:alpha val="50000"/>
                      </a:srgbClr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2" name="Rectangle 28"/>
          <p:cNvSpPr>
            <a:spLocks noChangeArrowheads="1"/>
          </p:cNvSpPr>
          <p:nvPr/>
        </p:nvSpPr>
        <p:spPr bwMode="auto">
          <a:xfrm>
            <a:off x="1692275" y="2636838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文化遗产中的精华部分</a:t>
            </a:r>
          </a:p>
        </p:txBody>
      </p:sp>
      <p:sp>
        <p:nvSpPr>
          <p:cNvPr id="26653" name="Rectangle 29"/>
          <p:cNvSpPr>
            <a:spLocks noChangeArrowheads="1"/>
          </p:cNvSpPr>
          <p:nvPr/>
        </p:nvSpPr>
        <p:spPr bwMode="auto">
          <a:xfrm>
            <a:off x="1692275" y="3429000"/>
            <a:ext cx="3448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文化遗产中精华和</a:t>
            </a:r>
          </a:p>
          <a:p>
            <a:r>
              <a:rPr lang="zh-CN" altLang="en-US" sz="3200" b="1">
                <a:ea typeface="黑体" pitchFamily="49" charset="-122"/>
              </a:rPr>
              <a:t>糟粕共存的部分</a:t>
            </a:r>
          </a:p>
        </p:txBody>
      </p:sp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1692275" y="4724400"/>
            <a:ext cx="4176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文化遗产中的旧形式</a:t>
            </a:r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1692275" y="5734050"/>
            <a:ext cx="4608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ea typeface="黑体" pitchFamily="49" charset="-122"/>
              </a:rPr>
              <a:t>文化遗产中纯粹的糟粕</a:t>
            </a:r>
          </a:p>
        </p:txBody>
      </p:sp>
      <p:sp>
        <p:nvSpPr>
          <p:cNvPr id="26656" name="Text Box 32"/>
          <p:cNvSpPr txBox="1">
            <a:spLocks noChangeArrowheads="1"/>
          </p:cNvSpPr>
          <p:nvPr/>
        </p:nvSpPr>
        <p:spPr bwMode="auto">
          <a:xfrm>
            <a:off x="6300788" y="2636838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完全吸收</a:t>
            </a:r>
          </a:p>
        </p:txBody>
      </p:sp>
      <p:sp>
        <p:nvSpPr>
          <p:cNvPr id="26657" name="Text Box 33"/>
          <p:cNvSpPr txBox="1">
            <a:spLocks noChangeArrowheads="1"/>
          </p:cNvSpPr>
          <p:nvPr/>
        </p:nvSpPr>
        <p:spPr bwMode="auto">
          <a:xfrm>
            <a:off x="6300788" y="3716338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批判地吸收</a:t>
            </a:r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6300788" y="4508500"/>
            <a:ext cx="2519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保存一点</a:t>
            </a:r>
            <a:r>
              <a:rPr lang="en-US" altLang="zh-CN" sz="3200" b="1">
                <a:ea typeface="黑体" pitchFamily="49" charset="-122"/>
              </a:rPr>
              <a:t>+</a:t>
            </a:r>
          </a:p>
          <a:p>
            <a:r>
              <a:rPr lang="zh-CN" altLang="en-US" sz="3200" b="1">
                <a:ea typeface="黑体" pitchFamily="49" charset="-122"/>
              </a:rPr>
              <a:t>销毁大部分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6300788" y="57340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坚决抛弃</a:t>
            </a:r>
          </a:p>
        </p:txBody>
      </p:sp>
      <p:sp>
        <p:nvSpPr>
          <p:cNvPr id="38947" name="Text Box 36"/>
          <p:cNvSpPr txBox="1">
            <a:spLocks noChangeArrowheads="1"/>
          </p:cNvSpPr>
          <p:nvPr/>
        </p:nvSpPr>
        <p:spPr bwMode="auto">
          <a:xfrm>
            <a:off x="611188" y="476250"/>
            <a:ext cx="2736850" cy="83343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华文新魏" pitchFamily="2" charset="-122"/>
              </a:rPr>
              <a:t>比喻论证</a:t>
            </a:r>
          </a:p>
        </p:txBody>
      </p:sp>
      <p:sp>
        <p:nvSpPr>
          <p:cNvPr id="38948" name="Text Box 37"/>
          <p:cNvSpPr txBox="1">
            <a:spLocks noChangeArrowheads="1"/>
          </p:cNvSpPr>
          <p:nvPr/>
        </p:nvSpPr>
        <p:spPr bwMode="auto">
          <a:xfrm>
            <a:off x="900113" y="249237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600" b="1">
              <a:solidFill>
                <a:schemeClr val="bg2"/>
              </a:solidFill>
              <a:ea typeface="黑体" pitchFamily="49" charset="-122"/>
            </a:endParaRPr>
          </a:p>
        </p:txBody>
      </p:sp>
      <p:sp>
        <p:nvSpPr>
          <p:cNvPr id="38949" name="Text Box 38"/>
          <p:cNvSpPr txBox="1">
            <a:spLocks noChangeArrowheads="1"/>
          </p:cNvSpPr>
          <p:nvPr/>
        </p:nvSpPr>
        <p:spPr bwMode="auto">
          <a:xfrm>
            <a:off x="755650" y="26368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600" b="1">
              <a:solidFill>
                <a:schemeClr val="bg2"/>
              </a:solidFill>
              <a:ea typeface="黑体" pitchFamily="49" charset="-122"/>
            </a:endParaRPr>
          </a:p>
        </p:txBody>
      </p:sp>
      <p:sp>
        <p:nvSpPr>
          <p:cNvPr id="26663" name="Text Box 39"/>
          <p:cNvSpPr txBox="1">
            <a:spLocks noChangeArrowheads="1"/>
          </p:cNvSpPr>
          <p:nvPr/>
        </p:nvSpPr>
        <p:spPr bwMode="auto">
          <a:xfrm>
            <a:off x="395288" y="2657475"/>
            <a:ext cx="1439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鱼翅</a:t>
            </a:r>
          </a:p>
        </p:txBody>
      </p:sp>
      <p:sp>
        <p:nvSpPr>
          <p:cNvPr id="26664" name="Text Box 40"/>
          <p:cNvSpPr txBox="1">
            <a:spLocks noChangeArrowheads="1"/>
          </p:cNvSpPr>
          <p:nvPr/>
        </p:nvSpPr>
        <p:spPr bwMode="auto">
          <a:xfrm>
            <a:off x="395288" y="3594100"/>
            <a:ext cx="1439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鸦片</a:t>
            </a:r>
          </a:p>
        </p:txBody>
      </p:sp>
      <p:sp>
        <p:nvSpPr>
          <p:cNvPr id="26665" name="Text Box 41"/>
          <p:cNvSpPr txBox="1">
            <a:spLocks noChangeArrowheads="1"/>
          </p:cNvSpPr>
          <p:nvPr/>
        </p:nvSpPr>
        <p:spPr bwMode="auto">
          <a:xfrm>
            <a:off x="250825" y="4529138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烟灯和</a:t>
            </a:r>
          </a:p>
          <a:p>
            <a:r>
              <a:rPr lang="zh-CN" altLang="en-US" sz="3200" b="1">
                <a:ea typeface="黑体" pitchFamily="49" charset="-122"/>
              </a:rPr>
              <a:t>烟枪</a:t>
            </a:r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250825" y="5734050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姨太太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2" grpId="0"/>
      <p:bldP spid="26653" grpId="0"/>
      <p:bldP spid="26654" grpId="0"/>
      <p:bldP spid="26655" grpId="0"/>
      <p:bldP spid="26656" grpId="0"/>
      <p:bldP spid="26657" grpId="0"/>
      <p:bldP spid="26658" grpId="0"/>
      <p:bldP spid="26659" grpId="0"/>
      <p:bldP spid="26663" grpId="0"/>
      <p:bldP spid="26664" grpId="0"/>
      <p:bldP spid="26665" grpId="0"/>
      <p:bldP spid="266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28775"/>
            <a:ext cx="8964612" cy="38862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smtClean="0"/>
              <a:t>请用比喻的论证方法简要阐述</a:t>
            </a:r>
            <a:r>
              <a:rPr lang="zh-CN" altLang="en-US" sz="3600" b="1" smtClean="0"/>
              <a:t>“人犯了错误要改正” 。</a:t>
            </a:r>
          </a:p>
          <a:p>
            <a:pPr>
              <a:buFontTx/>
              <a:buNone/>
            </a:pPr>
            <a:r>
              <a:rPr lang="zh-CN" altLang="en-US" smtClean="0"/>
              <a:t> 示例（仅供参考）：</a:t>
            </a:r>
          </a:p>
          <a:p>
            <a:pPr>
              <a:buFontTx/>
              <a:buNone/>
            </a:pPr>
            <a:r>
              <a:rPr lang="zh-CN" altLang="en-US" smtClean="0"/>
              <a:t>    </a:t>
            </a:r>
            <a:r>
              <a:rPr lang="zh-CN" altLang="en-US" b="1" smtClean="0"/>
              <a:t>人犯了错误要改正，</a:t>
            </a:r>
            <a:r>
              <a:rPr lang="zh-CN" altLang="en-US" b="1" smtClean="0">
                <a:solidFill>
                  <a:srgbClr val="FF3399"/>
                </a:solidFill>
              </a:rPr>
              <a:t>就像脸脏了要洗一样。</a:t>
            </a:r>
          </a:p>
          <a:p>
            <a:pPr>
              <a:buFontTx/>
              <a:buNone/>
            </a:pPr>
            <a:r>
              <a:rPr lang="zh-CN" altLang="en-US" b="1" smtClean="0"/>
              <a:t>     洗了脸，形象光鲜惹人喜爱；</a:t>
            </a:r>
          </a:p>
          <a:p>
            <a:pPr>
              <a:buFontTx/>
              <a:buNone/>
            </a:pPr>
            <a:r>
              <a:rPr lang="zh-CN" altLang="en-US" b="1" smtClean="0"/>
              <a:t>     改了错，品质更好受人尊重。</a:t>
            </a:r>
          </a:p>
          <a:p>
            <a:endParaRPr lang="zh-CN" altLang="en-US" b="1" smtClean="0"/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468313" y="546100"/>
            <a:ext cx="2224087" cy="57943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200" b="1"/>
              <a:t>课堂练习：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913" y="44450"/>
            <a:ext cx="5327650" cy="647700"/>
          </a:xfrm>
          <a:solidFill>
            <a:srgbClr val="00FFFF"/>
          </a:solidFill>
        </p:spPr>
        <p:txBody>
          <a:bodyPr>
            <a:normAutofit fontScale="90000"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</a:rPr>
              <a:t>学习应用比喻论证法</a:t>
            </a:r>
            <a:r>
              <a:rPr lang="en-US" altLang="zh-CN" sz="4000" b="1" smtClean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>
                <a:solidFill>
                  <a:srgbClr val="FF3399"/>
                </a:solidFill>
              </a:rPr>
              <a:t>    </a:t>
            </a:r>
            <a:r>
              <a:rPr lang="zh-CN" altLang="en-US" b="1" smtClean="0">
                <a:solidFill>
                  <a:srgbClr val="FF3399"/>
                </a:solidFill>
              </a:rPr>
              <a:t>杨绛的散文</a:t>
            </a:r>
            <a:r>
              <a:rPr lang="en-US" altLang="zh-CN" b="1" smtClean="0">
                <a:solidFill>
                  <a:srgbClr val="FF3399"/>
                </a:solidFill>
              </a:rPr>
              <a:t>《</a:t>
            </a:r>
            <a:r>
              <a:rPr lang="zh-CN" altLang="en-US" b="1" smtClean="0">
                <a:solidFill>
                  <a:srgbClr val="FF3399"/>
                </a:solidFill>
              </a:rPr>
              <a:t>隐身衣</a:t>
            </a:r>
            <a:r>
              <a:rPr lang="en-US" altLang="zh-CN" b="1" smtClean="0">
                <a:solidFill>
                  <a:srgbClr val="FF3399"/>
                </a:solidFill>
              </a:rPr>
              <a:t>》</a:t>
            </a:r>
            <a:r>
              <a:rPr lang="zh-CN" altLang="en-US" b="1" smtClean="0">
                <a:solidFill>
                  <a:srgbClr val="FF3399"/>
                </a:solidFill>
              </a:rPr>
              <a:t>中的比喻：</a:t>
            </a:r>
          </a:p>
          <a:p>
            <a:endParaRPr lang="zh-CN" altLang="en-US" b="1" smtClean="0"/>
          </a:p>
          <a:p>
            <a:r>
              <a:rPr lang="en-US" altLang="zh-CN" b="1" smtClean="0"/>
              <a:t>A</a:t>
            </a:r>
            <a:r>
              <a:rPr lang="zh-CN" altLang="en-US" b="1" smtClean="0"/>
              <a:t>．凡间也有隐身衣；只是世人非但不以为宝，还惟恐穿在身上，像湿布衫一样脱不下。因为</a:t>
            </a:r>
            <a:r>
              <a:rPr lang="zh-CN" altLang="en-US" b="1" smtClean="0">
                <a:solidFill>
                  <a:srgbClr val="FF3399"/>
                </a:solidFill>
              </a:rPr>
              <a:t>这种隐身衣的料子是卑微</a:t>
            </a:r>
            <a:r>
              <a:rPr lang="zh-CN" altLang="en-US" b="1" smtClean="0"/>
              <a:t>。身处卑微，人家就视而不见，见而无睹。</a:t>
            </a:r>
          </a:p>
          <a:p>
            <a:endParaRPr lang="zh-CN" altLang="en-US" b="1" smtClean="0"/>
          </a:p>
          <a:p>
            <a:r>
              <a:rPr lang="en-US" altLang="zh-CN" b="1" smtClean="0"/>
              <a:t>B</a:t>
            </a:r>
            <a:r>
              <a:rPr lang="zh-CN" altLang="en-US" b="1" smtClean="0"/>
              <a:t>．譬如庸庸碌碌之辈，偏要做“人上人”，这可怎么办呢？常言道：“烦恼皆因强出头。”</a:t>
            </a:r>
            <a:r>
              <a:rPr lang="zh-CN" altLang="en-US" b="1" smtClean="0">
                <a:solidFill>
                  <a:srgbClr val="FF3399"/>
                </a:solidFill>
              </a:rPr>
              <a:t>猴子爬得愈高，尾部又秃又红的丑相就愈加显露</a:t>
            </a:r>
            <a:r>
              <a:rPr lang="en-US" altLang="zh-CN" b="1" smtClean="0">
                <a:solidFill>
                  <a:srgbClr val="FF3399"/>
                </a:solidFill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268760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鲁迅的“拿来主义”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uAOv8b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wKyqbe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zdVrb5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U2kd5gy6EXIDBBph3b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8100"/>
            <a:ext cx="904875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549275"/>
            <a:ext cx="8075613" cy="668338"/>
          </a:xfrm>
        </p:spPr>
        <p:txBody>
          <a:bodyPr>
            <a:normAutofit fontScale="90000"/>
          </a:bodyPr>
          <a:lstStyle/>
          <a:p>
            <a:r>
              <a:rPr lang="zh-CN" altLang="en-US" sz="4800" b="1" smtClean="0">
                <a:solidFill>
                  <a:schemeClr val="bg2"/>
                </a:solidFill>
                <a:ea typeface="黑体" pitchFamily="49" charset="-122"/>
              </a:rPr>
              <a:t>思考写作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750" y="1412875"/>
            <a:ext cx="8424863" cy="4383088"/>
          </a:xfrm>
        </p:spPr>
        <p:txBody>
          <a:bodyPr/>
          <a:lstStyle/>
          <a:p>
            <a:pPr>
              <a:spcAft>
                <a:spcPct val="50000"/>
              </a:spcAft>
            </a:pPr>
            <a:r>
              <a:rPr lang="zh-CN" altLang="en-US" sz="3600" b="1" dirty="0" smtClean="0">
                <a:ea typeface="黑体" pitchFamily="49" charset="-122"/>
              </a:rPr>
              <a:t>运用“拿来主义”的精神，任选一种现象进行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点评</a:t>
            </a:r>
            <a:r>
              <a:rPr lang="zh-CN" altLang="en-US" sz="3600" b="1" dirty="0" smtClean="0"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60350"/>
            <a:ext cx="9324975" cy="4114800"/>
          </a:xfrm>
        </p:spPr>
        <p:txBody>
          <a:bodyPr/>
          <a:lstStyle/>
          <a:p>
            <a:r>
              <a:rPr lang="zh-CN" altLang="en-US" b="1" smtClean="0">
                <a:solidFill>
                  <a:schemeClr val="accent2"/>
                </a:solidFill>
              </a:rPr>
              <a:t>浙江卫视综艺节目</a:t>
            </a:r>
            <a:r>
              <a:rPr lang="en-US" altLang="zh-CN" b="1" smtClean="0">
                <a:solidFill>
                  <a:schemeClr val="accent2"/>
                </a:solidFill>
              </a:rPr>
              <a:t>《</a:t>
            </a:r>
            <a:r>
              <a:rPr lang="zh-CN" altLang="en-US" b="1" smtClean="0">
                <a:solidFill>
                  <a:schemeClr val="accent2"/>
                </a:solidFill>
              </a:rPr>
              <a:t>中国好声音</a:t>
            </a:r>
            <a:r>
              <a:rPr lang="en-US" altLang="zh-CN" b="1" smtClean="0">
                <a:solidFill>
                  <a:schemeClr val="accent2"/>
                </a:solidFill>
              </a:rPr>
              <a:t>》</a:t>
            </a:r>
            <a:endParaRPr lang="en-US" altLang="zh-CN" smtClean="0">
              <a:solidFill>
                <a:schemeClr val="accent2"/>
              </a:solidFill>
            </a:endParaRPr>
          </a:p>
          <a:p>
            <a:r>
              <a:rPr lang="zh-CN" altLang="en-US" b="1" smtClean="0">
                <a:solidFill>
                  <a:schemeClr val="accent2"/>
                </a:solidFill>
              </a:rPr>
              <a:t>原型：荷兰综艺节目</a:t>
            </a:r>
            <a:r>
              <a:rPr lang="en-US" altLang="zh-CN" b="1" smtClean="0">
                <a:solidFill>
                  <a:schemeClr val="accent2"/>
                </a:solidFill>
              </a:rPr>
              <a:t>《The Voice of Holland》</a:t>
            </a:r>
          </a:p>
        </p:txBody>
      </p:sp>
      <p:pic>
        <p:nvPicPr>
          <p:cNvPr id="4098" name="Picture 5" descr="《中国好声音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557338"/>
            <a:ext cx="6626225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/>
              <a:t>             </a:t>
            </a:r>
            <a:r>
              <a:rPr lang="zh-CN" altLang="en-US" smtClean="0"/>
              <a:t>自嘲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565400"/>
            <a:ext cx="8893175" cy="36718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smtClean="0">
                <a:solidFill>
                  <a:srgbClr val="CC0000"/>
                </a:solidFill>
              </a:rPr>
              <a:t>运交华盖欲何求，未敢翻身已碰头。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rgbClr val="CC0000"/>
                </a:solidFill>
              </a:rPr>
              <a:t>破帽遮颜过闹市，漏船载酒泛中流。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rgbClr val="CC0000"/>
                </a:solidFill>
              </a:rPr>
              <a:t>横眉冷对千夫指，俯首甘为孺子牛。</a:t>
            </a:r>
          </a:p>
          <a:p>
            <a:pPr>
              <a:buFontTx/>
              <a:buNone/>
            </a:pPr>
            <a:r>
              <a:rPr lang="zh-CN" altLang="en-US" sz="4000" b="1" smtClean="0">
                <a:solidFill>
                  <a:srgbClr val="CC0000"/>
                </a:solidFill>
              </a:rPr>
              <a:t>躲进小楼成一统，管他冬夏与春秋。 </a:t>
            </a: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0"/>
            <a:ext cx="183356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0"/>
            <a:ext cx="8604250" cy="4114800"/>
          </a:xfrm>
        </p:spPr>
        <p:txBody>
          <a:bodyPr/>
          <a:lstStyle/>
          <a:p>
            <a:r>
              <a:rPr lang="zh-CN" altLang="en-US" b="1" smtClean="0"/>
              <a:t>湖南卫视音乐对决电视节目</a:t>
            </a:r>
            <a:r>
              <a:rPr lang="en-US" altLang="zh-CN" b="1" smtClean="0"/>
              <a:t>《</a:t>
            </a:r>
            <a:r>
              <a:rPr lang="zh-CN" altLang="en-US" b="1" smtClean="0"/>
              <a:t>我是歌手</a:t>
            </a:r>
            <a:r>
              <a:rPr lang="en-US" altLang="zh-CN" b="1" smtClean="0"/>
              <a:t>》</a:t>
            </a:r>
            <a:endParaRPr lang="en-US" altLang="zh-CN" smtClean="0"/>
          </a:p>
          <a:p>
            <a:r>
              <a:rPr lang="zh-CN" altLang="en-US" b="1" smtClean="0"/>
              <a:t>原型：韩国</a:t>
            </a:r>
            <a:r>
              <a:rPr lang="en-US" altLang="zh-CN" b="1" smtClean="0"/>
              <a:t>MBC</a:t>
            </a:r>
            <a:r>
              <a:rPr lang="zh-CN" altLang="en-US" b="1" smtClean="0"/>
              <a:t>电视台顶级歌手竞赛真人秀节目</a:t>
            </a:r>
            <a:r>
              <a:rPr lang="en-US" altLang="zh-CN" b="1" smtClean="0"/>
              <a:t>《</a:t>
            </a:r>
            <a:r>
              <a:rPr lang="zh-CN" altLang="en-US" b="1" smtClean="0"/>
              <a:t>我是歌手</a:t>
            </a:r>
            <a:r>
              <a:rPr lang="en-US" altLang="zh-CN" b="1" smtClean="0"/>
              <a:t>》</a:t>
            </a:r>
          </a:p>
        </p:txBody>
      </p:sp>
      <p:pic>
        <p:nvPicPr>
          <p:cNvPr id="5122" name="Picture 5" descr="《我是歌手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7225" y="1412875"/>
            <a:ext cx="423862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55650" y="188913"/>
            <a:ext cx="7772400" cy="4114800"/>
          </a:xfrm>
        </p:spPr>
        <p:txBody>
          <a:bodyPr/>
          <a:lstStyle/>
          <a:p>
            <a:r>
              <a:rPr lang="zh-CN" altLang="en-US" b="1" smtClean="0">
                <a:solidFill>
                  <a:schemeClr val="accent2"/>
                </a:solidFill>
              </a:rPr>
              <a:t>东方卫视综艺节目</a:t>
            </a:r>
            <a:r>
              <a:rPr lang="en-US" altLang="zh-CN" b="1" smtClean="0">
                <a:solidFill>
                  <a:schemeClr val="accent2"/>
                </a:solidFill>
              </a:rPr>
              <a:t>《</a:t>
            </a:r>
            <a:r>
              <a:rPr lang="zh-CN" altLang="en-US" b="1" smtClean="0">
                <a:solidFill>
                  <a:schemeClr val="accent2"/>
                </a:solidFill>
              </a:rPr>
              <a:t>顶级厨师</a:t>
            </a:r>
            <a:r>
              <a:rPr lang="en-US" altLang="zh-CN" b="1" smtClean="0">
                <a:solidFill>
                  <a:schemeClr val="accent2"/>
                </a:solidFill>
              </a:rPr>
              <a:t>》</a:t>
            </a:r>
            <a:endParaRPr lang="en-US" altLang="zh-CN" smtClean="0">
              <a:solidFill>
                <a:schemeClr val="accent2"/>
              </a:solidFill>
            </a:endParaRPr>
          </a:p>
          <a:p>
            <a:r>
              <a:rPr lang="zh-CN" altLang="en-US" b="1" smtClean="0">
                <a:solidFill>
                  <a:schemeClr val="accent2"/>
                </a:solidFill>
              </a:rPr>
              <a:t>原型：美国综艺节目</a:t>
            </a:r>
            <a:r>
              <a:rPr lang="en-US" altLang="zh-CN" b="1" smtClean="0">
                <a:solidFill>
                  <a:schemeClr val="accent2"/>
                </a:solidFill>
              </a:rPr>
              <a:t>《Hells Kitchen》</a:t>
            </a:r>
          </a:p>
        </p:txBody>
      </p:sp>
      <p:pic>
        <p:nvPicPr>
          <p:cNvPr id="6146" name="Picture 5" descr="《顶级厨师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7885113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288" y="333375"/>
            <a:ext cx="8137525" cy="4114800"/>
          </a:xfrm>
        </p:spPr>
        <p:txBody>
          <a:bodyPr/>
          <a:lstStyle/>
          <a:p>
            <a:r>
              <a:rPr lang="zh-CN" altLang="en-US" b="1" smtClean="0">
                <a:solidFill>
                  <a:schemeClr val="accent2"/>
                </a:solidFill>
              </a:rPr>
              <a:t>湖南卫视综艺节目</a:t>
            </a:r>
            <a:r>
              <a:rPr lang="en-US" altLang="zh-CN" b="1" smtClean="0">
                <a:solidFill>
                  <a:schemeClr val="accent2"/>
                </a:solidFill>
              </a:rPr>
              <a:t>《</a:t>
            </a:r>
            <a:r>
              <a:rPr lang="zh-CN" altLang="en-US" b="1" smtClean="0">
                <a:solidFill>
                  <a:schemeClr val="accent2"/>
                </a:solidFill>
              </a:rPr>
              <a:t>女人如歌</a:t>
            </a:r>
            <a:r>
              <a:rPr lang="en-US" altLang="zh-CN" b="1" smtClean="0">
                <a:solidFill>
                  <a:schemeClr val="accent2"/>
                </a:solidFill>
              </a:rPr>
              <a:t>》</a:t>
            </a:r>
            <a:endParaRPr lang="en-US" altLang="zh-CN" smtClean="0">
              <a:solidFill>
                <a:schemeClr val="accent2"/>
              </a:solidFill>
            </a:endParaRPr>
          </a:p>
          <a:p>
            <a:r>
              <a:rPr lang="zh-CN" altLang="en-US" b="1" smtClean="0">
                <a:solidFill>
                  <a:schemeClr val="accent2"/>
                </a:solidFill>
              </a:rPr>
              <a:t>原型：荷兰综艺节目</a:t>
            </a:r>
            <a:r>
              <a:rPr lang="en-US" altLang="zh-CN" b="1" smtClean="0">
                <a:solidFill>
                  <a:schemeClr val="accent2"/>
                </a:solidFill>
              </a:rPr>
              <a:t>《The Winner Is…》</a:t>
            </a:r>
          </a:p>
        </p:txBody>
      </p:sp>
      <p:pic>
        <p:nvPicPr>
          <p:cNvPr id="7170" name="Picture 5" descr="《女人如歌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36838"/>
            <a:ext cx="86391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850" y="260350"/>
            <a:ext cx="8820150" cy="4114800"/>
          </a:xfrm>
        </p:spPr>
        <p:txBody>
          <a:bodyPr/>
          <a:lstStyle/>
          <a:p>
            <a:r>
              <a:rPr lang="zh-CN" altLang="en-US" b="1" smtClean="0">
                <a:solidFill>
                  <a:schemeClr val="accent2"/>
                </a:solidFill>
              </a:rPr>
              <a:t>湖南卫视综艺节目</a:t>
            </a:r>
            <a:r>
              <a:rPr lang="en-US" altLang="zh-CN" b="1" smtClean="0">
                <a:solidFill>
                  <a:schemeClr val="accent2"/>
                </a:solidFill>
              </a:rPr>
              <a:t>《</a:t>
            </a:r>
            <a:r>
              <a:rPr lang="zh-CN" altLang="en-US" b="1" smtClean="0">
                <a:solidFill>
                  <a:schemeClr val="accent2"/>
                </a:solidFill>
              </a:rPr>
              <a:t>百变大咖秀</a:t>
            </a:r>
            <a:r>
              <a:rPr lang="en-US" altLang="zh-CN" b="1" smtClean="0">
                <a:solidFill>
                  <a:schemeClr val="accent2"/>
                </a:solidFill>
              </a:rPr>
              <a:t>》</a:t>
            </a:r>
            <a:endParaRPr lang="en-US" altLang="zh-CN" smtClean="0">
              <a:solidFill>
                <a:schemeClr val="accent2"/>
              </a:solidFill>
            </a:endParaRPr>
          </a:p>
          <a:p>
            <a:r>
              <a:rPr lang="zh-CN" altLang="en-US" b="1" smtClean="0">
                <a:solidFill>
                  <a:schemeClr val="accent2"/>
                </a:solidFill>
              </a:rPr>
              <a:t>原型：西班牙</a:t>
            </a:r>
            <a:r>
              <a:rPr lang="en-US" altLang="zh-CN" b="1" smtClean="0">
                <a:solidFill>
                  <a:schemeClr val="accent2"/>
                </a:solidFill>
              </a:rPr>
              <a:t>《Your Face Sounds Familiar》</a:t>
            </a:r>
          </a:p>
        </p:txBody>
      </p:sp>
      <p:pic>
        <p:nvPicPr>
          <p:cNvPr id="8194" name="Picture 5" descr="《百变大咖秀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66975"/>
            <a:ext cx="9144000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5288" y="0"/>
            <a:ext cx="8208962" cy="4114800"/>
          </a:xfrm>
        </p:spPr>
        <p:txBody>
          <a:bodyPr/>
          <a:lstStyle/>
          <a:p>
            <a:r>
              <a:rPr lang="zh-CN" altLang="en-US" b="1" smtClean="0"/>
              <a:t>湖南卫视明星亲子旅行生存体验真人秀</a:t>
            </a:r>
            <a:r>
              <a:rPr lang="en-US" altLang="zh-CN" b="1" smtClean="0"/>
              <a:t>《</a:t>
            </a:r>
            <a:r>
              <a:rPr lang="zh-CN" altLang="en-US" b="1" smtClean="0"/>
              <a:t>爸爸去哪儿</a:t>
            </a:r>
            <a:r>
              <a:rPr lang="en-US" altLang="zh-CN" b="1" smtClean="0"/>
              <a:t>》</a:t>
            </a:r>
            <a:endParaRPr lang="en-US" altLang="zh-CN" smtClean="0"/>
          </a:p>
          <a:p>
            <a:r>
              <a:rPr lang="zh-CN" altLang="en-US" b="1" smtClean="0"/>
              <a:t>原型：节目版权和模式购自韩国</a:t>
            </a:r>
            <a:r>
              <a:rPr lang="en-US" altLang="zh-CN" b="1" smtClean="0"/>
              <a:t>MBC</a:t>
            </a:r>
            <a:r>
              <a:rPr lang="zh-CN" altLang="en-US" b="1" smtClean="0"/>
              <a:t>电视台的</a:t>
            </a:r>
            <a:r>
              <a:rPr lang="en-US" altLang="zh-CN" b="1" smtClean="0"/>
              <a:t>《</a:t>
            </a:r>
            <a:r>
              <a:rPr lang="zh-CN" altLang="en-US" b="1" smtClean="0"/>
              <a:t>爸爸！我们去哪儿？</a:t>
            </a:r>
            <a:r>
              <a:rPr lang="en-US" altLang="zh-CN" b="1" smtClean="0"/>
              <a:t>》</a:t>
            </a:r>
          </a:p>
        </p:txBody>
      </p:sp>
      <p:pic>
        <p:nvPicPr>
          <p:cNvPr id="9218" name="Picture 5" descr="《爸爸去哪儿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276475"/>
            <a:ext cx="6192838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024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850" y="1412875"/>
            <a:ext cx="8278813" cy="4114800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chemeClr val="accent2"/>
                </a:solidFill>
              </a:rPr>
              <a:t>在起步发展较为落后的中国综艺节目，“拿来主义”是一个必经之路。“拿来”之后如何创新发展成为了电视人的新课题。“综二代”在“拿来主义”的光环下，创新远比复制粘贴难得多，但要做出真正的中国综艺节目必须有自己的内容与风格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必须创新</a:t>
            </a:r>
            <a:r>
              <a:rPr lang="zh-CN" altLang="en-US" sz="3600" b="1" dirty="0" smtClean="0">
                <a:solidFill>
                  <a:schemeClr val="accent2"/>
                </a:solidFill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49193"/>
            <a:ext cx="882047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3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从</a:t>
            </a:r>
            <a:r>
              <a:rPr kumimoji="0" lang="zh-CN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《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中国好声音</a:t>
            </a:r>
            <a:r>
              <a:rPr kumimoji="0" lang="zh-CN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》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到</a:t>
            </a:r>
            <a:r>
              <a:rPr kumimoji="0" lang="zh-CN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《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我是歌手</a:t>
            </a:r>
            <a:r>
              <a:rPr kumimoji="0" lang="zh-CN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》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宋体" pitchFamily="2" charset="-122"/>
                <a:cs typeface="Helvetica"/>
              </a:rPr>
              <a:t>：这个时代没有新歌</a:t>
            </a:r>
            <a:endParaRPr kumimoji="0" lang="zh-CN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2015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年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4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月，当下最火爆的娱乐节目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《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我是歌手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》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大幕落下，羽泉获得总冠军，既有追捧，亦有争议。</a:t>
            </a:r>
            <a:endParaRPr kumimoji="0" lang="zh-CN" altLang="en-US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  如果说，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《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中国好声音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》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凭借新颖的节目模式（转椅、盲选导师制）制胜；那么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《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我是歌手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》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的走红，则是因为电视找到了更好的消费明星的方式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宋体" pitchFamily="2" charset="-122"/>
                <a:cs typeface="Helvetica"/>
              </a:rPr>
              <a:t>——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真人秀。专注于音乐的态度，让一贯被批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楷体_GB2312"/>
                <a:cs typeface="Helvetica"/>
              </a:rPr>
              <a:t>“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娱乐至死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楷体_GB2312"/>
                <a:cs typeface="Helvetica"/>
              </a:rPr>
              <a:t>”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的湖南卫视，这次也拥有了不错的口碑。</a:t>
            </a:r>
            <a:endParaRPr kumimoji="0" lang="zh-CN" altLang="en-US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  最值得注意的是，今年的歌唱节目中，选手们演唱的多数是人们耳熟能详的知名曲目。今天，打开电视，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《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中国好声音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》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走出的新鲜歌手们还在摆擂竞唱，换个频道，一众明星又在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《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我是歌手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》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里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PK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歌艺。歌唱节目的段位越来越高，那些被翻唱的经典歌曲也再次重回人们耳畔。</a:t>
            </a:r>
            <a:endParaRPr kumimoji="0" lang="zh-CN" altLang="en-US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  明星真人秀的可看性、音乐提供的共鸣、歌声牵引出的怀旧情绪，以及歌声中的新发现，这些加在一起，形成了歌唱真人秀节目的魅力。</a:t>
            </a:r>
            <a:endParaRPr kumimoji="0" lang="zh-CN" altLang="en-US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楷体_GB2312"/>
                <a:cs typeface="Helvetica"/>
              </a:rPr>
              <a:t>  然而，人们同时也在发问：这个时代是否已经没了新歌？我们的创作力到哪里去了？</a:t>
            </a:r>
            <a:endParaRPr kumimoji="0" lang="zh-CN" altLang="en-US" sz="2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836712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思考问题</a:t>
            </a:r>
            <a:r>
              <a:rPr lang="zh-CN" altLang="en-US" sz="3600" dirty="0" smtClean="0">
                <a:solidFill>
                  <a:srgbClr val="C00000"/>
                </a:solidFill>
              </a:rPr>
              <a:t>：有报刊载文</a:t>
            </a:r>
            <a:r>
              <a:rPr lang="en-US" altLang="zh-CN" sz="3600" dirty="0" smtClean="0">
                <a:solidFill>
                  <a:srgbClr val="C00000"/>
                </a:solidFill>
              </a:rPr>
              <a:t>《</a:t>
            </a:r>
            <a:r>
              <a:rPr lang="zh-CN" altLang="en-US" sz="3600" dirty="0" smtClean="0">
                <a:solidFill>
                  <a:srgbClr val="C00000"/>
                </a:solidFill>
              </a:rPr>
              <a:t>洋节入侵，圣诞节将成“第二春节”？</a:t>
            </a:r>
            <a:r>
              <a:rPr lang="en-US" altLang="zh-CN" sz="3600" dirty="0" smtClean="0">
                <a:solidFill>
                  <a:srgbClr val="C00000"/>
                </a:solidFill>
              </a:rPr>
              <a:t>》</a:t>
            </a:r>
            <a:r>
              <a:rPr lang="zh-CN" altLang="en-US" sz="3600" dirty="0" smtClean="0">
                <a:solidFill>
                  <a:srgbClr val="C00000"/>
                </a:solidFill>
              </a:rPr>
              <a:t>，那么，我们应如何面对洋节入侵与传统节日的不断淡化？ </a:t>
            </a:r>
            <a:br>
              <a:rPr lang="zh-CN" altLang="en-US" sz="3600" dirty="0" smtClean="0">
                <a:solidFill>
                  <a:srgbClr val="C00000"/>
                </a:solidFill>
              </a:rPr>
            </a:br>
            <a:endParaRPr lang="zh-CN" alt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2924944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</a:rPr>
              <a:t>对待传统节日：认识并理解传统节日的精神与文化内涵以及它对弘扬民族文化、民族精神的意义，意识到传统节日淡化的根源在于我们对于自己的节日缺乏真正的“热爱之情”，认识到与传统节日相伴的民俗如踩高跷、耍龙灯、舞狮子、荡秋千、划龙舟、放风筝等，既有益于身心健康同时也有与当代社会生活不相适应之处。对于传统节日，我们首先应“拿来”，然后“挑选”“区别”，在继承的前提下有所创新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548680"/>
            <a:ext cx="82089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C00000"/>
                </a:solidFill>
              </a:rPr>
              <a:t>对待洋节：不拒绝，不崇尚，了解洋节背后的文化内涵，探究洋节受青睐的原因以及对于振兴传统节日的可资借鉴之处，接纳而不代替传统节日。</a:t>
            </a:r>
            <a:endParaRPr lang="zh-CN" altLang="en-US" sz="2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b="1" smtClean="0">
                <a:ea typeface="楷体_GB2312" pitchFamily="49" charset="-122"/>
              </a:rPr>
              <a:t>          </a:t>
            </a:r>
            <a:r>
              <a:rPr lang="zh-CN" altLang="en-US" sz="4000" b="1" smtClean="0">
                <a:ea typeface="楷体_GB2312" pitchFamily="49" charset="-122"/>
              </a:rPr>
              <a:t>没有拿来的，就没有今天</a:t>
            </a:r>
            <a:r>
              <a:rPr lang="zh-CN" altLang="en-US" sz="4000" b="1" smtClean="0">
                <a:solidFill>
                  <a:srgbClr val="FF0000"/>
                </a:solidFill>
                <a:ea typeface="楷体_GB2312" pitchFamily="49" charset="-122"/>
              </a:rPr>
              <a:t>思想的解放、科技的发展、社会的进步</a:t>
            </a:r>
            <a:r>
              <a:rPr lang="zh-CN" altLang="en-US" sz="4000" b="1" smtClean="0">
                <a:ea typeface="楷体_GB2312" pitchFamily="49" charset="-122"/>
              </a:rPr>
              <a:t>。国家、社会的发展如此，个人的发展亦如是。在今后的学习、工作、生活中，同学们应学会</a:t>
            </a:r>
            <a:r>
              <a:rPr lang="zh-CN" altLang="en-US" sz="4000" b="1" smtClean="0">
                <a:solidFill>
                  <a:srgbClr val="FF0000"/>
                </a:solidFill>
                <a:ea typeface="楷体_GB2312" pitchFamily="49" charset="-122"/>
              </a:rPr>
              <a:t>运用好</a:t>
            </a:r>
            <a:r>
              <a:rPr lang="zh-CN" altLang="en-US" sz="4000" b="1" smtClean="0">
                <a:ea typeface="楷体_GB2312" pitchFamily="49" charset="-122"/>
              </a:rPr>
              <a:t>“拿来主义”，学会</a:t>
            </a:r>
            <a:r>
              <a:rPr lang="zh-CN" altLang="en-US" sz="4000" b="1" smtClean="0">
                <a:solidFill>
                  <a:srgbClr val="FF0000"/>
                </a:solidFill>
                <a:ea typeface="楷体_GB2312" pitchFamily="49" charset="-122"/>
              </a:rPr>
              <a:t>取人之长，补己之短。</a:t>
            </a:r>
          </a:p>
        </p:txBody>
      </p:sp>
      <p:sp>
        <p:nvSpPr>
          <p:cNvPr id="55298" name="WordArt 3"/>
          <p:cNvSpPr>
            <a:spLocks noChangeArrowheads="1" noChangeShapeType="1" noTextEdit="1"/>
          </p:cNvSpPr>
          <p:nvPr/>
        </p:nvSpPr>
        <p:spPr bwMode="auto">
          <a:xfrm>
            <a:off x="2843213" y="549275"/>
            <a:ext cx="32416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/>
                <a:ea typeface="宋体"/>
              </a:rPr>
              <a:t>心得体会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223838"/>
            <a:ext cx="9748838" cy="731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-177800" y="838200"/>
            <a:ext cx="9501188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伟大的文学家、思想家、革命家。原名周树人，字豫才，鲁迅是笔名。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1898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年离家到南京学习，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1902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年留学日本，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1909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年回国，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1918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月发表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狂人日记</a:t>
            </a:r>
            <a:r>
              <a:rPr lang="en-US" altLang="zh-CN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，奠定了新文学运动的基础。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0" y="3716338"/>
            <a:ext cx="9398000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小说集：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呐喊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彷徨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故事新编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散文集：</a:t>
            </a:r>
            <a:r>
              <a:rPr 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朝花夕拾</a:t>
            </a:r>
            <a:r>
              <a:rPr 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en-US" sz="40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     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散文诗集：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野草</a:t>
            </a:r>
            <a:r>
              <a:rPr 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14340" name="WordArt 5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16557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鲁迅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124075" y="188913"/>
            <a:ext cx="36004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（</a:t>
            </a:r>
            <a:r>
              <a:rPr 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1881~1936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）</a:t>
            </a:r>
          </a:p>
        </p:txBody>
      </p:sp>
      <p:pic>
        <p:nvPicPr>
          <p:cNvPr id="14342" name="Picture 8" descr="028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17325" b="4037"/>
          <a:stretch>
            <a:fillRect/>
          </a:stretch>
        </p:blipFill>
        <p:spPr bwMode="auto">
          <a:xfrm>
            <a:off x="6300788" y="4365625"/>
            <a:ext cx="193198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01cf89d05286d4b6a1ec9cc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06400"/>
            <a:ext cx="8281988" cy="2376488"/>
          </a:xfrm>
        </p:spPr>
        <p:txBody>
          <a:bodyPr>
            <a:normAutofit fontScale="90000"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杂文集：</a:t>
            </a:r>
            <a:r>
              <a:rPr lang="zh-CN" altLang="en-US" sz="4000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en-US" sz="4000" noProof="1">
                <a:latin typeface="黑体" pitchFamily="2" charset="-122"/>
                <a:ea typeface="黑体" pitchFamily="2" charset="-122"/>
              </a:rPr>
              <a:t>《华盖 集》《坟》《二心集》《而已集》</a:t>
            </a:r>
            <a:r>
              <a:rPr lang="zh-CN" altLang="en-US" sz="400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4000">
                <a:latin typeface="黑体" pitchFamily="2" charset="-122"/>
                <a:ea typeface="黑体" pitchFamily="2" charset="-122"/>
              </a:rPr>
            </a:br>
            <a:r>
              <a:rPr lang="en-US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《南腔北调集》</a:t>
            </a:r>
            <a:r>
              <a:rPr lang="en-US" altLang="en-US" sz="400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《且介亭杂文》</a:t>
            </a:r>
            <a:br>
              <a:rPr lang="en-US" altLang="en-US" sz="400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endParaRPr lang="en-US" altLang="en-US" sz="4000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3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69900" y="2709863"/>
            <a:ext cx="8351838" cy="3024187"/>
          </a:xfrm>
        </p:spPr>
        <p:txBody>
          <a:bodyPr/>
          <a:lstStyle/>
          <a:p>
            <a:pPr fontAlgn="t">
              <a:spcBef>
                <a:spcPct val="50000"/>
              </a:spcBef>
              <a:buFontTx/>
              <a:buNone/>
            </a:pP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鲁迅最杰出的是</a:t>
            </a:r>
            <a:r>
              <a:rPr lang="zh-CN" altLang="en-US" sz="4400" b="1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杂文创作</a:t>
            </a: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fontAlgn="t">
              <a:spcBef>
                <a:spcPct val="50000"/>
              </a:spcBef>
              <a:buFontTx/>
              <a:buNone/>
            </a:pP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其杂文“</a:t>
            </a:r>
            <a:r>
              <a:rPr lang="en-US" altLang="en-US" sz="44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象投枪,象匕首,</a:t>
            </a:r>
            <a:r>
              <a:rPr lang="zh-CN" altLang="en-US" sz="44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直刺向黑暗势力</a:t>
            </a:r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”。</a:t>
            </a:r>
          </a:p>
          <a:p>
            <a:endParaRPr lang="zh-CN" altLang="en-US" sz="4400" b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2e0d63f0cfeb4f3db17ec51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719138" y="1485900"/>
            <a:ext cx="7789862" cy="4479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5400" b="1" noProof="1">
                <a:solidFill>
                  <a:srgbClr val="A50021"/>
                </a:solidFill>
                <a:latin typeface="宋体" pitchFamily="2" charset="-122"/>
                <a:ea typeface="华文新魏" pitchFamily="2" charset="-122"/>
                <a:cs typeface="+mn-ea"/>
              </a:rPr>
              <a:t>    </a:t>
            </a:r>
            <a:r>
              <a:rPr lang="zh-CN" altLang="en-US" sz="5400" b="1" noProof="1">
                <a:solidFill>
                  <a:srgbClr val="A50021"/>
                </a:solidFill>
                <a:latin typeface="宋体" pitchFamily="2" charset="-122"/>
                <a:ea typeface="华文新魏" pitchFamily="2" charset="-122"/>
                <a:cs typeface="+mn-ea"/>
              </a:rPr>
              <a:t>杂文是一种</a:t>
            </a:r>
            <a:r>
              <a:rPr lang="zh-CN" altLang="en-US" sz="5400" b="1" noProof="1">
                <a:solidFill>
                  <a:schemeClr val="accent2"/>
                </a:solidFill>
                <a:latin typeface="宋体" pitchFamily="2" charset="-122"/>
                <a:ea typeface="华文新魏" pitchFamily="2" charset="-122"/>
                <a:cs typeface="+mn-ea"/>
              </a:rPr>
              <a:t>文艺性政论文，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仿宋" charset="0"/>
                <a:ea typeface="仿宋" charset="0"/>
                <a:cs typeface="+mn-ea"/>
              </a:rPr>
              <a:t>直接而迅速地反映社会事变或社会倾向。以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charset="0"/>
                <a:ea typeface="仿宋" charset="0"/>
                <a:cs typeface="+mn-ea"/>
              </a:rPr>
              <a:t>短小精悍、活泼锋利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仿宋" charset="0"/>
                <a:ea typeface="仿宋" charset="0"/>
                <a:cs typeface="+mn-ea"/>
              </a:rPr>
              <a:t>为主要特点。内容广泛，形式多样，有关社会生活、文化动态、政治事件的杂感、杂谈、随笔都可以归入这一类。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71550" y="692150"/>
            <a:ext cx="3673475" cy="711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057400" y="2286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400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116013" y="549275"/>
            <a:ext cx="424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关于杂文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animBg="1"/>
      <p:bldP spid="11269" grpId="0"/>
      <p:bldP spid="11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323850" y="1484313"/>
            <a:ext cx="8569325" cy="5184775"/>
          </a:xfrm>
        </p:spPr>
        <p:txBody>
          <a:bodyPr/>
          <a:lstStyle/>
          <a:p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本文写于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1934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年。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九</a:t>
            </a:r>
            <a:r>
              <a:rPr lang="en-US" altLang="zh-CN" b="1" smtClean="0">
                <a:latin typeface="宋体" pitchFamily="2" charset="-122"/>
                <a:ea typeface="黑体" pitchFamily="49" charset="-122"/>
              </a:rPr>
              <a:t>·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一八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事变之后，蒋介石反动集团越来越依附英美帝国主义，从政治、经济、文化艺术方面奉行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卖国投降路线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，主张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全盘西化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，中国面临着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殖民地化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的严重危机。</a:t>
            </a:r>
          </a:p>
          <a:p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当时上海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文学</a:t>
            </a: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月刊正在讨论如何对待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中外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文化遗产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问题，在讨论中存在着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全盘肯定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全盘否定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两种错误倾向。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为了澄清认识，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鲁迅先生写下了这篇杂文，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批驳错误思潮，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提倡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拿来主义</a:t>
            </a:r>
            <a:r>
              <a:rPr lang="zh-CN" altLang="en-US" b="1" smtClean="0">
                <a:latin typeface="宋体" pitchFamily="2" charset="-122"/>
                <a:ea typeface="黑体" pitchFamily="49" charset="-122"/>
              </a:rPr>
              <a:t>”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  <p:sp>
        <p:nvSpPr>
          <p:cNvPr id="18434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2916238" y="476250"/>
            <a:ext cx="3240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黑体"/>
                <a:ea typeface="黑体"/>
              </a:rPr>
              <a:t>写作背景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9275"/>
            <a:ext cx="9144000" cy="5318125"/>
          </a:xfrm>
        </p:spPr>
        <p:txBody>
          <a:bodyPr/>
          <a:lstStyle/>
          <a:p>
            <a:r>
              <a:rPr lang="en-US" altLang="zh-CN" smtClean="0">
                <a:solidFill>
                  <a:srgbClr val="FF3399"/>
                </a:solidFill>
              </a:rPr>
              <a:t> </a:t>
            </a:r>
            <a:r>
              <a:rPr lang="zh-CN" altLang="en-US" b="1" smtClean="0">
                <a:solidFill>
                  <a:srgbClr val="FF3399"/>
                </a:solidFill>
              </a:rPr>
              <a:t>议论文的基本结构：</a:t>
            </a:r>
          </a:p>
          <a:p>
            <a:pPr>
              <a:buFontTx/>
              <a:buNone/>
            </a:pPr>
            <a:r>
              <a:rPr lang="zh-CN" altLang="en-US" b="1" smtClean="0"/>
              <a:t>         提出问题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分析问题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解决问题</a:t>
            </a:r>
          </a:p>
          <a:p>
            <a:pPr>
              <a:buFontTx/>
              <a:buNone/>
            </a:pPr>
            <a:r>
              <a:rPr lang="zh-CN" altLang="en-US" b="1" smtClean="0"/>
              <a:t>           </a:t>
            </a:r>
            <a:r>
              <a:rPr lang="en-US" altLang="zh-CN" b="1" smtClean="0"/>
              <a:t>( </a:t>
            </a:r>
            <a:r>
              <a:rPr lang="zh-CN" altLang="en-US" b="1" smtClean="0"/>
              <a:t>是什么</a:t>
            </a:r>
            <a:r>
              <a:rPr lang="en-US" altLang="zh-CN" b="1" smtClean="0"/>
              <a:t>——  </a:t>
            </a:r>
            <a:r>
              <a:rPr lang="zh-CN" altLang="en-US" b="1" smtClean="0"/>
              <a:t>为什么  </a:t>
            </a:r>
            <a:r>
              <a:rPr lang="en-US" altLang="zh-CN" b="1" smtClean="0"/>
              <a:t>——</a:t>
            </a:r>
            <a:r>
              <a:rPr lang="zh-CN" altLang="en-US" b="1" smtClean="0"/>
              <a:t>怎么办</a:t>
            </a:r>
            <a:r>
              <a:rPr lang="en-US" altLang="zh-CN" b="1" smtClean="0"/>
              <a:t>)</a:t>
            </a:r>
          </a:p>
          <a:p>
            <a:pPr>
              <a:buFontTx/>
              <a:buNone/>
            </a:pPr>
            <a:endParaRPr lang="en-US" altLang="zh-CN" b="1" smtClean="0"/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3399"/>
                </a:solidFill>
              </a:rPr>
              <a:t>设计</a:t>
            </a:r>
            <a:r>
              <a:rPr lang="en-US" altLang="zh-CN" b="1" smtClean="0">
                <a:solidFill>
                  <a:srgbClr val="FF3399"/>
                </a:solidFill>
              </a:rPr>
              <a:t>《</a:t>
            </a:r>
            <a:r>
              <a:rPr lang="zh-CN" altLang="en-US" b="1" smtClean="0">
                <a:solidFill>
                  <a:srgbClr val="FF3399"/>
                </a:solidFill>
              </a:rPr>
              <a:t>拿来主义</a:t>
            </a:r>
            <a:r>
              <a:rPr lang="en-US" altLang="zh-CN" b="1" smtClean="0">
                <a:solidFill>
                  <a:srgbClr val="FF3399"/>
                </a:solidFill>
              </a:rPr>
              <a:t>》</a:t>
            </a:r>
            <a:r>
              <a:rPr lang="zh-CN" altLang="en-US" b="1" smtClean="0">
                <a:solidFill>
                  <a:srgbClr val="FF3399"/>
                </a:solidFill>
              </a:rPr>
              <a:t>的结构 ：</a:t>
            </a:r>
          </a:p>
          <a:p>
            <a:r>
              <a:rPr lang="zh-CN" altLang="en-US" b="1" smtClean="0"/>
              <a:t>    什么是拿来主义？</a:t>
            </a:r>
          </a:p>
          <a:p>
            <a:r>
              <a:rPr lang="zh-CN" altLang="en-US" b="1" smtClean="0"/>
              <a:t>    为什么要推行拿来主义？</a:t>
            </a:r>
          </a:p>
          <a:p>
            <a:r>
              <a:rPr lang="zh-CN" altLang="en-US" b="1" smtClean="0"/>
              <a:t>    怎样拿来？</a:t>
            </a:r>
          </a:p>
          <a:p>
            <a:endParaRPr lang="zh-CN" altLang="en-US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F0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828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547813" y="765175"/>
            <a:ext cx="5400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bg2"/>
                </a:solidFill>
                <a:ea typeface="隶书" pitchFamily="49" charset="-122"/>
              </a:rPr>
              <a:t>【拿来主义】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555875" y="1989138"/>
            <a:ext cx="5708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我们要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运用脑髓，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放出眼光，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自己来拿！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051050" y="328453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200">
              <a:latin typeface="Times New Roman" pitchFamily="18" charset="0"/>
            </a:endParaRPr>
          </a:p>
        </p:txBody>
      </p:sp>
      <p:sp>
        <p:nvSpPr>
          <p:cNvPr id="20485" name="AutoShape 6"/>
          <p:cNvSpPr>
            <a:spLocks noChangeArrowheads="1"/>
          </p:cNvSpPr>
          <p:nvPr/>
        </p:nvSpPr>
        <p:spPr bwMode="auto">
          <a:xfrm>
            <a:off x="5508625" y="1844675"/>
            <a:ext cx="2951163" cy="17303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chemeClr val="bg2"/>
                </a:solidFill>
                <a:ea typeface="黑体" pitchFamily="49" charset="-122"/>
              </a:rPr>
              <a:t>文章的中心论点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63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1674</Words>
  <Application>Microsoft Office PowerPoint</Application>
  <PresentationFormat>全屏显示(4:3)</PresentationFormat>
  <Paragraphs>155</Paragraphs>
  <Slides>39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自题小像</vt:lpstr>
      <vt:lpstr>             自嘲</vt:lpstr>
      <vt:lpstr>幻灯片 4</vt:lpstr>
      <vt:lpstr>杂文集： 《华盖 集》《坟》《二心集》《而已集》 《南腔北调集》《且介亭杂文》 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学习应用因果论证法:</vt:lpstr>
      <vt:lpstr>幻灯片 17</vt:lpstr>
      <vt:lpstr>幻灯片 18</vt:lpstr>
      <vt:lpstr>幻灯片 19</vt:lpstr>
      <vt:lpstr>幻灯片 20</vt:lpstr>
      <vt:lpstr>幻灯片 21</vt:lpstr>
      <vt:lpstr>学习应用比喻论证法:</vt:lpstr>
      <vt:lpstr>幻灯片 23</vt:lpstr>
      <vt:lpstr>幻灯片 24</vt:lpstr>
      <vt:lpstr>幻灯片 25</vt:lpstr>
      <vt:lpstr>幻灯片 26</vt:lpstr>
      <vt:lpstr>幻灯片 27</vt:lpstr>
      <vt:lpstr>思考写作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30</cp:revision>
  <dcterms:created xsi:type="dcterms:W3CDTF">2017-04-07T10:07:32Z</dcterms:created>
  <dcterms:modified xsi:type="dcterms:W3CDTF">2017-04-11T00:46:20Z</dcterms:modified>
</cp:coreProperties>
</file>