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handoutMasterIdLst>
    <p:handoutMasterId r:id="rId85"/>
  </p:handoutMasterIdLst>
  <p:sldIdLst>
    <p:sldId id="1470" r:id="rId2"/>
    <p:sldId id="1430" r:id="rId3"/>
    <p:sldId id="1439" r:id="rId4"/>
    <p:sldId id="1432" r:id="rId5"/>
    <p:sldId id="1433" r:id="rId6"/>
    <p:sldId id="1437" r:id="rId7"/>
    <p:sldId id="1542" r:id="rId8"/>
    <p:sldId id="1543" r:id="rId9"/>
    <p:sldId id="1256" r:id="rId10"/>
    <p:sldId id="1544" r:id="rId11"/>
    <p:sldId id="1545" r:id="rId12"/>
    <p:sldId id="1548" r:id="rId13"/>
    <p:sldId id="1333" r:id="rId14"/>
    <p:sldId id="1549" r:id="rId15"/>
    <p:sldId id="1552" r:id="rId16"/>
    <p:sldId id="1550" r:id="rId17"/>
    <p:sldId id="1551" r:id="rId18"/>
    <p:sldId id="1518" r:id="rId19"/>
    <p:sldId id="1553" r:id="rId20"/>
    <p:sldId id="1554" r:id="rId21"/>
    <p:sldId id="1555" r:id="rId22"/>
    <p:sldId id="1556" r:id="rId23"/>
    <p:sldId id="1519" r:id="rId24"/>
    <p:sldId id="1557" r:id="rId25"/>
    <p:sldId id="1208" r:id="rId26"/>
    <p:sldId id="1434" r:id="rId27"/>
    <p:sldId id="1220" r:id="rId28"/>
    <p:sldId id="1414" r:id="rId29"/>
    <p:sldId id="1558" r:id="rId30"/>
    <p:sldId id="1559" r:id="rId31"/>
    <p:sldId id="1560" r:id="rId32"/>
    <p:sldId id="1286" r:id="rId33"/>
    <p:sldId id="1316" r:id="rId34"/>
    <p:sldId id="1489" r:id="rId35"/>
    <p:sldId id="1561" r:id="rId36"/>
    <p:sldId id="1562" r:id="rId37"/>
    <p:sldId id="1563" r:id="rId38"/>
    <p:sldId id="1564" r:id="rId39"/>
    <p:sldId id="1565" r:id="rId40"/>
    <p:sldId id="1566" r:id="rId41"/>
    <p:sldId id="1567" r:id="rId42"/>
    <p:sldId id="1568" r:id="rId43"/>
    <p:sldId id="1569" r:id="rId44"/>
    <p:sldId id="1570" r:id="rId45"/>
    <p:sldId id="1571" r:id="rId46"/>
    <p:sldId id="1572" r:id="rId47"/>
    <p:sldId id="1573" r:id="rId48"/>
    <p:sldId id="1574" r:id="rId49"/>
    <p:sldId id="1575" r:id="rId50"/>
    <p:sldId id="1523" r:id="rId51"/>
    <p:sldId id="1456" r:id="rId52"/>
    <p:sldId id="1490" r:id="rId53"/>
    <p:sldId id="1491" r:id="rId54"/>
    <p:sldId id="1512" r:id="rId55"/>
    <p:sldId id="1576" r:id="rId56"/>
    <p:sldId id="1577" r:id="rId57"/>
    <p:sldId id="1578" r:id="rId58"/>
    <p:sldId id="1579" r:id="rId59"/>
    <p:sldId id="1580" r:id="rId60"/>
    <p:sldId id="1581" r:id="rId61"/>
    <p:sldId id="1524" r:id="rId62"/>
    <p:sldId id="1525" r:id="rId63"/>
    <p:sldId id="1526" r:id="rId64"/>
    <p:sldId id="1527" r:id="rId65"/>
    <p:sldId id="1528" r:id="rId66"/>
    <p:sldId id="1435" r:id="rId67"/>
    <p:sldId id="993" r:id="rId68"/>
    <p:sldId id="1582" r:id="rId69"/>
    <p:sldId id="1583" r:id="rId70"/>
    <p:sldId id="1584" r:id="rId71"/>
    <p:sldId id="1516" r:id="rId72"/>
    <p:sldId id="1586" r:id="rId73"/>
    <p:sldId id="1587" r:id="rId74"/>
    <p:sldId id="1595" r:id="rId75"/>
    <p:sldId id="1517" r:id="rId76"/>
    <p:sldId id="1588" r:id="rId77"/>
    <p:sldId id="1300" r:id="rId78"/>
    <p:sldId id="1591" r:id="rId79"/>
    <p:sldId id="1596" r:id="rId80"/>
    <p:sldId id="1592" r:id="rId81"/>
    <p:sldId id="1597" r:id="rId82"/>
    <p:sldId id="1508" r:id="rId8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522681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942741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1416972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1452441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4155721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955270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3319184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3226182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41974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184336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66</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1950251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18777987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8749436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30286297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1553044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4257641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689153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35320959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4745571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1715974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80</a:t>
            </a:fld>
            <a:endParaRPr lang="zh-CN" altLang="en-US"/>
          </a:p>
        </p:txBody>
      </p:sp>
    </p:spTree>
    <p:extLst>
      <p:ext uri="{BB962C8B-B14F-4D97-AF65-F5344CB8AC3E}">
        <p14:creationId xmlns:p14="http://schemas.microsoft.com/office/powerpoint/2010/main" val="35294329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81</a:t>
            </a:fld>
            <a:endParaRPr lang="zh-CN" altLang="en-US"/>
          </a:p>
        </p:txBody>
      </p:sp>
    </p:spTree>
    <p:extLst>
      <p:ext uri="{BB962C8B-B14F-4D97-AF65-F5344CB8AC3E}">
        <p14:creationId xmlns:p14="http://schemas.microsoft.com/office/powerpoint/2010/main" val="3995099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580466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021623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419915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3689596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10.png"/><Relationship Id="rId21" Type="http://schemas.openxmlformats.org/officeDocument/2006/relationships/oleObject" Target="../embeddings/oleObject8.bin"/><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20" Type="http://schemas.openxmlformats.org/officeDocument/2006/relationships/package" Target="../embeddings/Microsoft_Word___7.docx"/><Relationship Id="rId1" Type="http://schemas.openxmlformats.org/officeDocument/2006/relationships/vmlDrawing" Target="../drawings/vmlDrawing1.vml"/><Relationship Id="rId6" Type="http://schemas.openxmlformats.org/officeDocument/2006/relationships/image" Target="../media/image8.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19"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image" Target="../media/image9.emf"/><Relationship Id="rId14" Type="http://schemas.openxmlformats.org/officeDocument/2006/relationships/oleObject" Target="../embeddings/oleObject5.bin"/><Relationship Id="rId22" Type="http://schemas.openxmlformats.org/officeDocument/2006/relationships/package" Target="../embeddings/Microsoft_Word___8.docx"/></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66.xml"/><Relationship Id="rId4" Type="http://schemas.openxmlformats.org/officeDocument/2006/relationships/tags" Target="../tags/tag4.xml"/><Relationship Id="rId9" Type="http://schemas.openxmlformats.org/officeDocument/2006/relationships/slide" Target="slide2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6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69.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7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1.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2.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3.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4.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5.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79.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_rels/slide8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81.xml.rels><?xml version="1.0" encoding="UTF-8" standalone="yes"?>
<Relationships xmlns="http://schemas.openxmlformats.org/package/2006/relationships"><Relationship Id="rId3" Type="http://schemas.openxmlformats.org/officeDocument/2006/relationships/slide" Target="slide67.xml"/><Relationship Id="rId7" Type="http://schemas.openxmlformats.org/officeDocument/2006/relationships/slide" Target="slide4.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5.xml"/><Relationship Id="rId4" Type="http://schemas.openxmlformats.org/officeDocument/2006/relationships/slide" Target="slide71.xml"/></Relationships>
</file>

<file path=ppt/slides/_rels/slide8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七</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000" b="1" kern="100" dirty="0">
                <a:latin typeface="Times New Roman"/>
                <a:ea typeface="微软雅黑" pitchFamily="34" charset="-122"/>
              </a:rPr>
              <a:t>准确定调，善于分析，赏析情感美</a:t>
            </a: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复习任务群三　古典诗歌鉴赏</a:t>
            </a:r>
          </a:p>
        </p:txBody>
      </p:sp>
      <p:sp>
        <p:nvSpPr>
          <p:cNvPr id="8" name="矩形 7">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9206" y="696991"/>
            <a:ext cx="11412000" cy="510906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这首词打破了结构上分片的定格。从文意看，前七句和后两句是意境迥异、对比鲜明的。</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前七句，词人从怀旧入手，以流利轻快的笔法，描绘了汴京紫禁城内外欢度上元佳节的盛况。正月十五之夜，华灯宝炬与月色焰火交辉，华灯叠成的鳌山与华丽的宫殿高耸云天，玉皇大帝端坐于彩云之上，各种人物让人目不暇接，有的在陆上，有的在海上，斗转星移，龙驾回宫。这幅上元节情景，完全是记实。</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如此良辰美景，一派繁盛、万众欢乐，但最后两句，词意陡转，读者面前突现了一个萧索凄清的境界：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而今白发三千丈，愁对寒灯数点红。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而今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二字，把上元狂欢的画面抛到了遥远的过去，成了一个幻境，这是化实为虚的妙笔；同时</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682208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2146" y="405458"/>
            <a:ext cx="11526120" cy="5663065"/>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又把词人所处的现实环境一下子推到读者眼前。词人抚今追昔，真有恍若隔世的感觉：当年身为贵胄</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向子</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   </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是宋神宗钦圣宪肃皇后的再从侄</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，曾出入宫闱，备受恩宠，此时却是一个皤然老翁；当年目睹京城繁华，亲历北宋盛况，此时僻居乡里，只能与数点寒灯做伴</a:t>
            </a:r>
            <a:r>
              <a:rPr lang="zh-CN"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endParaRPr>
          </a:p>
          <a:p>
            <a:pPr indent="628650"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白发三千丈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借用李白名句，表现愁绪满怀的词人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愁对寒灯数点红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，凝聚着词人多少深沉的感慨：对昔日繁华生活的眷恋，对往事若梦的人生喟叹，因国破家亡而产生的怅恨，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流水落花春去也，天上人间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的失落感。这一切，词人用一个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字点破了。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白发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二句中，两个描写色彩的字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又互相映衬，渲染了一种凄清的境界。结句凝重，含蕴无穷，以少总多，引人遐思，是全篇传神之笔</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pic>
        <p:nvPicPr>
          <p:cNvPr id="7" name="Picture 4" descr="西土F"/>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35335" y="1173863"/>
            <a:ext cx="289699" cy="29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9606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443846" y="40545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本词前七句描绘了汴京紫禁城内外欢度上元佳节的</a:t>
            </a:r>
            <a:r>
              <a:rPr lang="en-US" altLang="zh-CN" sz="2400" u="sng" kern="10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的景象。</a:t>
            </a:r>
            <a:endParaRPr lang="zh-CN" altLang="zh-CN" sz="2400" kern="100">
              <a:latin typeface="宋体" panose="02010600030101010101" pitchFamily="2" charset="-122"/>
              <a:cs typeface="Courier New" panose="02070309020205020404" pitchFamily="49" charset="0"/>
            </a:endParaRPr>
          </a:p>
        </p:txBody>
      </p:sp>
      <p:sp>
        <p:nvSpPr>
          <p:cNvPr id="8" name="矩形 7"/>
          <p:cNvSpPr/>
          <p:nvPr/>
        </p:nvSpPr>
        <p:spPr>
          <a:xfrm>
            <a:off x="443846" y="1132665"/>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繁盛　欢乐</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或繁华、热闹</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意思相近即可</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
        <p:nvSpPr>
          <p:cNvPr id="9" name="矩形 8"/>
          <p:cNvSpPr/>
          <p:nvPr/>
        </p:nvSpPr>
        <p:spPr>
          <a:xfrm>
            <a:off x="443846" y="185987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结合全词内容，简要分析本词的主要表达技巧与思想情感。</a:t>
            </a:r>
            <a:endParaRPr lang="zh-CN" altLang="zh-CN" sz="2400" kern="100">
              <a:latin typeface="宋体" panose="02010600030101010101" pitchFamily="2" charset="-122"/>
              <a:cs typeface="Courier New" panose="02070309020205020404" pitchFamily="49" charset="0"/>
            </a:endParaRPr>
          </a:p>
        </p:txBody>
      </p:sp>
      <p:sp>
        <p:nvSpPr>
          <p:cNvPr id="10" name="矩形 9"/>
          <p:cNvSpPr/>
          <p:nvPr/>
        </p:nvSpPr>
        <p:spPr>
          <a:xfrm>
            <a:off x="443846" y="2548980"/>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虚写，以怀旧入手，以流利轻快的笔触，回忆了紫禁城内外上元佳节的景象，表达了对昔日繁华生活的怀念眷恋之情。</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对比，前七句与后两句意境迥异，今昔盛衰、乐哀对比，表达了对国破的怅恨，对辞官还乡的失落。</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用典，</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白发三千丈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借用李白名句，表达了满怀的愁绪。</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直接抒情，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愁对寒灯数点红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字，凝聚了人生几多喟叹与感慨。</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11439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linds(horizontal)">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blinds(horizontal)">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54872"/>
            <a:ext cx="11412000" cy="520717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与梦得</a:t>
            </a:r>
            <a:r>
              <a:rPr lang="en-US" altLang="zh-CN" sz="3200" kern="100" baseline="300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a:t>
            </a:r>
            <a:r>
              <a:rPr lang="zh-CN" altLang="zh-CN" sz="3200" kern="100" baseline="300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注</a:t>
            </a:r>
            <a:r>
              <a:rPr lang="en-US" altLang="zh-CN" sz="3200" kern="100" baseline="30000" dirty="0">
                <a:solidFill>
                  <a:srgbClr val="C00000"/>
                </a:solidFill>
                <a:latin typeface="IPAPANNEW" panose="02000500070000020004" pitchFamily="2" charset="0"/>
                <a:ea typeface="隶书" panose="02010509060101010101" pitchFamily="49" charset="-122"/>
                <a:cs typeface="Times New Roman" panose="02020603050405020304" pitchFamily="18"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沽酒闲饮且约后期</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白居易</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少时犹不忧生计，老后谁能惜酒钱？</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共把十千沽一斗，相看七十欠三年。</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闲征雅令穷经史，醉听清吟胜管弦。</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更待菊黄家酝熟，共君一醉一陶然。</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梦得：唐代诗人刘禹锡。白居易与刘禹锡同龄，交情深厚，开成二年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(837)</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，两人同在洛阳，刘禹锡任太子宾客，白居易任太子少傅，都是闲职。</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36476"/>
            <a:ext cx="11526120" cy="6250533"/>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诗题中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二字透露出诗人寂寞而又闲愁难遣的心境。</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前两联，字面上是抒写诗友聚会时的兴奋、沽酒时的豪爽和闲饮时的欢乐，骨子里却包含着极为凄凉沉痛的感情。从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少时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老后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，是诗人对自己生平的回顾。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不忧生计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与不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惜酒钱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，既是题中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沽酒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二字应有之义，又有政治抱负与身世之感隐含其中。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少时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二字体现出诗人少不更事时的稚气与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初生之犊不畏虎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的豪气。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老后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却使读者联想到诗人那种阅尽世情冷暖、饱经政治沧桑而身心交瘁的暮气了。诗人回首平生，难免有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早岁那知世事艰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的感慨。颔联承上启下，亦忧亦喜，写神情极妙。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十千沽一斗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是倾注豪情的夸张，一个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字体现出两位老友争相解囊、同沽美酒时真挚热烈的情景，也暗示两人有相同的处境，同病相怜，同样想以酒解闷。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相看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二字进而再现出坐定之后彼此端详的亲切动人场面。他们两人都生于同一年，已经快六十六岁，按虚岁来算快六十七岁了，亦即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七十欠三年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。两人在这无言的对视中，包含着多少宦海浮沉、饱经忧患的复杂感情。</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4221733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45701" y="1027453"/>
            <a:ext cx="11299010" cy="3914509"/>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颈联具体描写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的细节和过程，将题中旨意写足。这里的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是身闲而心未尝闲，借知识的游戏来怡情养性是假，排遣寂寞无聊才是真。虽有高雅芳洁的情怀、匡时救世的志向和满腹经纶的才学，却只能引经据史，行行酒令，虚掷时光，这正是仁人志士的不幸。这里的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，似醉而非真醉；与其说是醉于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十千沽一斗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的美酒，不如说是醉于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胜管弦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清吟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，虽然美酒可以醉人，却不能醉心，一般的丝竹可以悦耳动听，却无法像知己的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清吟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那样奏出心灵的乐章，引起感情上的共鸣。这两句把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和内心的烦闷都表现得淋漓尽致</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975896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37435"/>
            <a:ext cx="11412000" cy="3360511"/>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尾</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联，诗人把眼前的聚会引向未来，把友情和诗意推向高峰。一个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字开拓出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更上一层楼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的意境，使时间延长了，主题扩大和深化了。此番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，似乎犹未尽兴，于是二人又相约在重阳佳节时到家里再会饮，那时家酿的菊花酒已经熟了，它比市卖的酒更为醇美，也更能解愁。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共君一醉一陶然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，既表现了挚友间的深情厚谊，又流露出极为深重的哀伤和愁苦。只有在醉乡中才能求得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陶然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之趣，才能超脱于愁苦之外，这本身就是一种痛苦的表现。</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78236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386786" y="261442"/>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smtClean="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请赏析</a:t>
            </a: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更待菊黄家酝熟</a:t>
            </a: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中</a:t>
            </a: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更</a:t>
            </a:r>
            <a:r>
              <a:rPr lang="en-US" altLang="zh-CN" sz="2400" kern="10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mtClean="0">
                <a:latin typeface="Times New Roman" panose="02020603050405020304" pitchFamily="18" charset="0"/>
                <a:ea typeface="微软雅黑" panose="020B0503020204020204" pitchFamily="34" charset="-122"/>
                <a:cs typeface="Times New Roman" panose="02020603050405020304" pitchFamily="18" charset="0"/>
              </a:rPr>
              <a:t>字的表达效果。</a:t>
            </a:r>
            <a:endParaRPr lang="zh-CN" altLang="zh-CN" sz="2400" kern="100">
              <a:latin typeface="宋体" panose="02010600030101010101" pitchFamily="2" charset="-122"/>
              <a:cs typeface="Courier New" panose="02070309020205020404" pitchFamily="49" charset="0"/>
            </a:endParaRPr>
          </a:p>
        </p:txBody>
      </p:sp>
      <p:sp>
        <p:nvSpPr>
          <p:cNvPr id="10" name="矩形 9"/>
          <p:cNvSpPr/>
          <p:nvPr/>
        </p:nvSpPr>
        <p:spPr>
          <a:xfrm>
            <a:off x="386786" y="940226"/>
            <a:ext cx="1152612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更</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字照应了诗题中的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约后期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，把眼前的聚会引向未来，突出对下一次相聚的期盼，把友情和诗意推向高峰，使诗歌主题得到深化。</a:t>
            </a:r>
            <a:endParaRPr lang="zh-CN" altLang="zh-CN" sz="2400" kern="100">
              <a:latin typeface="宋体" panose="02010600030101010101" pitchFamily="2" charset="-122"/>
              <a:cs typeface="Courier New" panose="02070309020205020404" pitchFamily="49" charset="0"/>
            </a:endParaRPr>
          </a:p>
        </p:txBody>
      </p:sp>
      <p:sp>
        <p:nvSpPr>
          <p:cNvPr id="11" name="矩形 10"/>
          <p:cNvSpPr/>
          <p:nvPr/>
        </p:nvSpPr>
        <p:spPr>
          <a:xfrm>
            <a:off x="386786" y="2173008"/>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本诗以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闲饮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为题，表达了诗人哪些复杂的情感？请结合全诗内容加以分析。</a:t>
            </a:r>
            <a:endParaRPr lang="zh-CN" altLang="zh-CN" sz="2400" kern="100" dirty="0">
              <a:latin typeface="宋体" panose="02010600030101010101" pitchFamily="2" charset="-122"/>
              <a:cs typeface="Courier New" panose="02070309020205020404" pitchFamily="49" charset="0"/>
            </a:endParaRPr>
          </a:p>
        </p:txBody>
      </p:sp>
      <p:sp>
        <p:nvSpPr>
          <p:cNvPr id="12" name="矩形 11"/>
          <p:cNvSpPr/>
          <p:nvPr/>
        </p:nvSpPr>
        <p:spPr>
          <a:xfrm>
            <a:off x="386786" y="2851792"/>
            <a:ext cx="11526120" cy="341519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友人相聚，闲饮之乐。两人共把十千沽酒，行酒令、引经典，相约再聚之乐</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官场冷遇，闲置之愁。白居易政治上遭到冷遇，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闲</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字透露出诗人寂寞而又闲愁难遣的心境</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人生易逝，饱经沧桑之悲。首联、颔联，诗人回首平生，由年少时的不为生计担忧的豪情，写到两人六十七岁时，白发相对，阅尽世情冷暖、饱经政治沧桑而身心交瘁的感受。</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42379858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blinds(horizontal)">
                                      <p:cBhvr>
                                        <p:cTn id="17" dur="500"/>
                                        <p:tgtEl>
                                          <p:spTgt spid="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blinds(horizontal)">
                                      <p:cBhvr>
                                        <p:cTn id="2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044257"/>
            <a:ext cx="11526120" cy="418573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阅读下面两首诗，然后回答问题。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入若耶溪</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　籍</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楷体" panose="02010609060101010101" pitchFamily="49" charset="-122"/>
                <a:ea typeface="楷体" panose="02010609060101010101" pitchFamily="49" charset="-122"/>
                <a:cs typeface="宋体" panose="02010600030101010101" pitchFamily="2" charset="-122"/>
              </a:rPr>
              <a:t>艅艎</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何泛泛，空水</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共悠悠。</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阴霞生远岫，阳景逐回流。</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蝉噪林逾静，鸟鸣山更幽。</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此地动归念，长年悲倦游</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598255"/>
            <a:ext cx="11526120" cy="3631739"/>
          </a:xfrm>
          <a:prstGeom prst="rect">
            <a:avLst/>
          </a:prstGeom>
        </p:spPr>
        <p:txBody>
          <a:bodyPr wrap="square" lIns="121898" tIns="60948" rIns="121898" bIns="60948">
            <a:spAutoFit/>
          </a:bodyPr>
          <a:lstStyle/>
          <a:p>
            <a:pPr lvl="0" algn="ctr">
              <a:lnSpc>
                <a:spcPct val="150000"/>
              </a:lnSpc>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入若耶溪</a:t>
            </a:r>
            <a:endParaRPr lang="zh-CN" altLang="zh-CN" sz="3200" kern="100" dirty="0">
              <a:solidFill>
                <a:srgbClr val="C00000"/>
              </a:solidFill>
              <a:latin typeface="宋体" panose="02010600030101010101" pitchFamily="2" charset="-122"/>
              <a:cs typeface="Courier New" panose="02070309020205020404" pitchFamily="49" charset="0"/>
            </a:endParaRPr>
          </a:p>
          <a:p>
            <a:pPr lvl="0" algn="ctr">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崔　颢</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ctr">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轻舟去何疾，已到云林境。</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ctr">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起坐鱼鸟间，动摇山水影。</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ctr">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岩中响自答，溪里言弥静。</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ctr">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事事令人幽，停桡向馀景。</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4099902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K-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6240" y="1115899"/>
            <a:ext cx="9417932" cy="519421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35637"/>
            <a:ext cx="11526120" cy="6250533"/>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王诗：若耶溪在会稽若耶山下，景色佳丽。这首是王籍游若耶溪时创作的，它使人感受到若耶溪的深幽清净，同时也达到了动中兼静意的美学效果。</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首联写诗人乘小船入溪游玩，用一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字写出满怀的喜悦之情，用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悠悠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一词写出空水寥远之态，极有情致。颔联写眺望山时所见到的景色，诗人用一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字写云霞，赋予其动态，用一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字写阳光，仿佛阳光有意追逐着清澈曲折的溪流。把无生命的云霞、阳光写得有知有情，诗意盎然。颈联用以动显静的手法来渲染山林的幽静。蝉噪、鸟鸣笼罩着若耶山，山林的寂静显得更为深沉。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蝉噪林逾静，鸟鸣山更幽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二句是千古传诵的名句，被誉为文外独绝。像唐代王维的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倚杖柴门外，临风听暮蝉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春山无伴独相求，伐木丁丁山更幽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都是用声响来衬托一种静的境界，而这种表现手法正是王籍的首创。尾联写诗人面对林泉美景，不禁厌倦宦游，产生归隐之意。全诗因景启情而抒怀，十分自然和谐。此诗文辞清婉，音律谐美，创造出一种幽静恬淡的艺术境界。</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125407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373572"/>
            <a:ext cx="11526120" cy="557650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崔诗：首联叙写诗人乘着小船进入若耶溪。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去何疾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已到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几个词，传达出诗人由于舟行迅疾、将入佳境而激起的欢快、惊喜之情。颔联描写诗人到达云门山下，在清澈如镜的溪水上轻轻荡桨，畅游山水风光的情景。但诗人并没有正面描写溪两岸的青山、绿树、溪花、幽草，甚至没有写云门山和云门寺，而是着意抒写自己同美妙大自然的感应与融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起坐鱼鸟间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一句，是写自己在船上欣喜地忽起忽坐，时而仰望碧空翔鸟，时而俯视清溪游鱼；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动摇山水影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句，则描写自己天真地用船桨拍击溪水，看青山的倒影在水中动摇、变幻。这两句诗，表现了诗人的身心无拘无羁，与鱼鸟游翔，与山水嬉戏，完全与美妙的大自然契合无间。这两句着重写动态，从鱼鸟、山水和诗人自己的活动中表现一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空灵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的境界，既清澈、空明，又灵动、有情趣。</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4556534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477466"/>
            <a:ext cx="11526120" cy="5576502"/>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颈联着意渲染清溪的幽静。但诗人并未把它写成一片死寂，而是以声音反衬寂静。诗人谛听着溪岸山岩中发出的各种声音，并且饶有兴致地期待着山岩自己的回声。同时，他还感觉到在这清溪里说话，尽管暂时打破了深山溪谷的寂静，但话声一停，环境越发显得清静。环境如此幽静，使诗人深深感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事事令人幽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此时，即将没入西天的夕阳，将一束淡淡的光辉洒落在这缥碧澄清的溪水上，诗人情不自禁地停下划桨，面对着夕阳，让全身沐浴在残余的阳光之中。诗到这里，戛然而止。但这一束射到溪中的夕晖，却使这蜿蜒曲折的若耶溪，一路上都穿行在林荫蔽天的山崖之间的清静幽深境界如在眼前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诗人在这首诗中之所以着意渲染若耶溪水色的清澈和环境的幽静，正是为了寄托诗人喜清厌浊、好静恶闹的情怀。</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751668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两首诗的颈联都用了什么表达技巧？请结合崔颢诗作简要分析。</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1952054"/>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以动衬静</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动静结合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岩中响自答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是说溪岸山岩中发出的各种声音在幽谷中传来清晰的回声；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溪里言弥静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是说在清溪里说话的声音打破了深山溪谷的寂静，环境越发显得寂静清幽。这两句运用以动衬静的手法，突出了深山溪谷环境的清幽。</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451213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389206" y="127802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两首诗都写了泛舟若耶溪，表达的情感有何异同？</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89206" y="1982946"/>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相同：两首诗都表达了对若耶溪清幽环境的喜爱之情。</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不同：王诗由景生情，面对林泉美景，不禁厌倦宦游，产生归隐之意。崔诗留恋这清静幽美的环境，与大自然契合无间，表达了愉悦、平静、无拘无束的心情。</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43434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916804616"/>
              </p:ext>
            </p:extLst>
          </p:nvPr>
        </p:nvGraphicFramePr>
        <p:xfrm>
          <a:off x="882055" y="1034480"/>
          <a:ext cx="10045116" cy="5486400"/>
        </p:xfrm>
        <a:graphic>
          <a:graphicData uri="http://schemas.openxmlformats.org/drawingml/2006/table">
            <a:tbl>
              <a:tblPr/>
              <a:tblGrid>
                <a:gridCol w="1584176"/>
                <a:gridCol w="8460940"/>
              </a:tblGrid>
              <a:tr h="490409">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是否读准题干要求，明确答题要求？</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是否能抓住题干关键词语作精准理解？</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rowSpan="3">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读诗</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是否从整体感知诗歌，把握主要内容？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是否能对题料进行细读、揣摩？</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是否利用作者、注释等辅助信息深入理解思想感情？</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rowSpan="3">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是否掌握了答情感题的规范要求？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是否掌握了概括情感准确、全面的要求？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是否掌握了分析情感的技巧？</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09">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 xmlns:a16="http://schemas.microsoft.com/office/drawing/2014/main"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888071679"/>
              </p:ext>
            </p:extLst>
          </p:nvPr>
        </p:nvGraphicFramePr>
        <p:xfrm>
          <a:off x="9181628" y="1576636"/>
          <a:ext cx="1143000" cy="771525"/>
        </p:xfrm>
        <a:graphic>
          <a:graphicData uri="http://schemas.openxmlformats.org/presentationml/2006/ole">
            <mc:AlternateContent xmlns:mc="http://schemas.openxmlformats.org/markup-compatibility/2006">
              <mc:Choice xmlns:v="urn:schemas-microsoft-com:vml" Requires="v">
                <p:oleObj spid="_x0000_s1413"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9181628" y="1576636"/>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541301593"/>
              </p:ext>
            </p:extLst>
          </p:nvPr>
        </p:nvGraphicFramePr>
        <p:xfrm>
          <a:off x="9316119" y="2124125"/>
          <a:ext cx="1143000" cy="771525"/>
        </p:xfrm>
        <a:graphic>
          <a:graphicData uri="http://schemas.openxmlformats.org/presentationml/2006/ole">
            <mc:AlternateContent xmlns:mc="http://schemas.openxmlformats.org/markup-compatibility/2006">
              <mc:Choice xmlns:v="urn:schemas-microsoft-com:vml" Requires="v">
                <p:oleObj spid="_x0000_s1414"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316119" y="2124125"/>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310426822"/>
              </p:ext>
            </p:extLst>
          </p:nvPr>
        </p:nvGraphicFramePr>
        <p:xfrm>
          <a:off x="9291736" y="2690664"/>
          <a:ext cx="1143000" cy="771525"/>
        </p:xfrm>
        <a:graphic>
          <a:graphicData uri="http://schemas.openxmlformats.org/presentationml/2006/ole">
            <mc:AlternateContent xmlns:mc="http://schemas.openxmlformats.org/markup-compatibility/2006">
              <mc:Choice xmlns:v="urn:schemas-microsoft-com:vml" Requires="v">
                <p:oleObj spid="_x0000_s1415"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291736" y="2690664"/>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362052941"/>
              </p:ext>
            </p:extLst>
          </p:nvPr>
        </p:nvGraphicFramePr>
        <p:xfrm>
          <a:off x="8908454" y="3232820"/>
          <a:ext cx="1143000" cy="771525"/>
        </p:xfrm>
        <a:graphic>
          <a:graphicData uri="http://schemas.openxmlformats.org/presentationml/2006/ole">
            <mc:AlternateContent xmlns:mc="http://schemas.openxmlformats.org/markup-compatibility/2006">
              <mc:Choice xmlns:v="urn:schemas-microsoft-com:vml" Requires="v">
                <p:oleObj spid="_x0000_s1416"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8908454" y="3232820"/>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4119514196"/>
              </p:ext>
            </p:extLst>
          </p:nvPr>
        </p:nvGraphicFramePr>
        <p:xfrm>
          <a:off x="10208790" y="3795539"/>
          <a:ext cx="1143000" cy="771525"/>
        </p:xfrm>
        <a:graphic>
          <a:graphicData uri="http://schemas.openxmlformats.org/presentationml/2006/ole">
            <mc:AlternateContent xmlns:mc="http://schemas.openxmlformats.org/markup-compatibility/2006">
              <mc:Choice xmlns:v="urn:schemas-microsoft-com:vml" Requires="v">
                <p:oleObj spid="_x0000_s1417"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10208790" y="3795539"/>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2620961442"/>
              </p:ext>
            </p:extLst>
          </p:nvPr>
        </p:nvGraphicFramePr>
        <p:xfrm>
          <a:off x="9028484" y="4319786"/>
          <a:ext cx="1143000" cy="771525"/>
        </p:xfrm>
        <a:graphic>
          <a:graphicData uri="http://schemas.openxmlformats.org/presentationml/2006/ole">
            <mc:AlternateContent xmlns:mc="http://schemas.openxmlformats.org/markup-compatibility/2006">
              <mc:Choice xmlns:v="urn:schemas-microsoft-com:vml" Requires="v">
                <p:oleObj spid="_x0000_s1418"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9028484" y="4319786"/>
                        <a:ext cx="1143000" cy="771525"/>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115529471"/>
              </p:ext>
            </p:extLst>
          </p:nvPr>
        </p:nvGraphicFramePr>
        <p:xfrm>
          <a:off x="9479185" y="4871467"/>
          <a:ext cx="1143000" cy="771525"/>
        </p:xfrm>
        <a:graphic>
          <a:graphicData uri="http://schemas.openxmlformats.org/presentationml/2006/ole">
            <mc:AlternateContent xmlns:mc="http://schemas.openxmlformats.org/markup-compatibility/2006">
              <mc:Choice xmlns:v="urn:schemas-microsoft-com:vml" Requires="v">
                <p:oleObj spid="_x0000_s1419" name="文档" r:id="rId20" imgW="1149642" imgH="771306" progId="Word.Document.12">
                  <p:embed/>
                </p:oleObj>
              </mc:Choice>
              <mc:Fallback>
                <p:oleObj name="文档" r:id="rId20" imgW="1149642" imgH="771306" progId="Word.Document.12">
                  <p:embed/>
                  <p:pic>
                    <p:nvPicPr>
                      <p:cNvPr id="0" name=""/>
                      <p:cNvPicPr/>
                      <p:nvPr/>
                    </p:nvPicPr>
                    <p:blipFill>
                      <a:blip r:embed="rId9"/>
                      <a:stretch>
                        <a:fillRect/>
                      </a:stretch>
                    </p:blipFill>
                    <p:spPr>
                      <a:xfrm>
                        <a:off x="9479185" y="4871467"/>
                        <a:ext cx="1143000" cy="771525"/>
                      </a:xfrm>
                      <a:prstGeom prst="rect">
                        <a:avLst/>
                      </a:prstGeom>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4228799403"/>
              </p:ext>
            </p:extLst>
          </p:nvPr>
        </p:nvGraphicFramePr>
        <p:xfrm>
          <a:off x="8714928" y="5417443"/>
          <a:ext cx="1143000" cy="771525"/>
        </p:xfrm>
        <a:graphic>
          <a:graphicData uri="http://schemas.openxmlformats.org/presentationml/2006/ole">
            <mc:AlternateContent xmlns:mc="http://schemas.openxmlformats.org/markup-compatibility/2006">
              <mc:Choice xmlns:v="urn:schemas-microsoft-com:vml" Requires="v">
                <p:oleObj spid="_x0000_s1420" name="文档" r:id="rId22" imgW="1149642" imgH="771306" progId="Word.Document.12">
                  <p:embed/>
                </p:oleObj>
              </mc:Choice>
              <mc:Fallback>
                <p:oleObj name="文档" r:id="rId22" imgW="1149642" imgH="771306" progId="Word.Document.12">
                  <p:embed/>
                  <p:pic>
                    <p:nvPicPr>
                      <p:cNvPr id="0" name=""/>
                      <p:cNvPicPr/>
                      <p:nvPr/>
                    </p:nvPicPr>
                    <p:blipFill>
                      <a:blip r:embed="rId9"/>
                      <a:stretch>
                        <a:fillRect/>
                      </a:stretch>
                    </p:blipFill>
                    <p:spPr>
                      <a:xfrm>
                        <a:off x="8714928" y="5417443"/>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9206" y="1406624"/>
            <a:ext cx="11412000" cy="2823826"/>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对于表达技巧题，古诗思想感情题的命题方式更加灵活、多变。从分析的对象上看，有词语，有句子，有全诗；从感情的内涵上看，有情感，有心情，有心境，有意蕴，还有观点和理趣；从感情的程度上看，有表层，更有深层，有析景中情，更有析典中情；从考查的题型上看，有直接概括题，也有深度分析题，还有感情评价题。因此，审题要特别认真、仔细，从而明确答题要求，保证答题方向正确。</a:t>
            </a:r>
            <a:endParaRPr lang="zh-CN" altLang="zh-CN" sz="2400" kern="100" dirty="0">
              <a:latin typeface="宋体" panose="02010600030101010101" pitchFamily="2" charset="-122"/>
              <a:cs typeface="Courier New" panose="02070309020205020404" pitchFamily="49" charset="0"/>
            </a:endParaRPr>
          </a:p>
        </p:txBody>
      </p:sp>
      <p:sp>
        <p:nvSpPr>
          <p:cNvPr id="4" name="TextBox 28"/>
          <p:cNvSpPr txBox="1"/>
          <p:nvPr/>
        </p:nvSpPr>
        <p:spPr>
          <a:xfrm>
            <a:off x="1749976" y="-1781"/>
            <a:ext cx="8690460" cy="538568"/>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精准审题：审准题干要求，明确答题方向</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00275"/>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审答题方式</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直接概括：</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联、片、篇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的情感。</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联、片、篇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表达了什么样的思想感情？</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该句表达了</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之情。</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这样的题干要求，答题时采用规范的情感表述方式直接作答。</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联、片、篇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表达了什么样的思想感情？请简要分析。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该诗的感情基调是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怅惘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，请结合全诗简要分析。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这样的题干要求，答题时先直接概括，再结合诗句分析，重在后者。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0352"/>
            <a:ext cx="11412000" cy="670181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审答题范围</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是全诗型还是局部型</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一句一联一片等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。审准范围，往往决定了阅读的范围与答题要点。如果是局部型，则要继续看它在全诗情感表达中的位置与层次。</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审常式变式</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常式提问是指直接要求答思想感情，变式提问主要体现在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词语的变化上，如：</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体现了作者怎样的心境</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心情</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？请简要分析。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包含了怎样的情感意蕴？请简要分析。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的具体内容。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本诗最后两句有何含意？请简要分析。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尽管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用语的方式有不同，但都要求答出要表达的思想感情是相同的。如问的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含意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，则要由表及里作答</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021135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326048"/>
            <a:ext cx="11321875" cy="2823826"/>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想感情是诗歌的灵魂，把握诗歌的思想感情历来是高考考查的重中之重，更是高三复习的重心所在。经过一轮复习，考生应该较好地掌握了把握思想感情的路径及答题要求，但是随着高考考查形式越来越灵活，对答题的要求也越来越高，分析概括思想感情不准确、不全面、不到位的问题也会越来越突出。因此，二轮复习就要在解决这些问题上找准突破口，加强针对性训练，从而更好地领悟古诗的情感美。</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25624" y="1156915"/>
            <a:ext cx="11076375"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请按下列要求作审题练习。</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尾联表达了作者什么样的情感？请简要分析。</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该题答题方式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，阅读范围</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，提问方式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常式，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变式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这首诗情感丰富，请简要概括。</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该题答题方式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，阅读范围</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，提问方式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常式，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变式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698457" y="2368724"/>
            <a:ext cx="569387" cy="461665"/>
          </a:xfrm>
          <a:prstGeom prst="rect">
            <a:avLst/>
          </a:prstGeom>
        </p:spPr>
        <p:txBody>
          <a:bodyPr wrap="none">
            <a:spAutoFit/>
          </a:bodyPr>
          <a:lstStyle/>
          <a:p>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b  </a:t>
            </a:r>
            <a:endParaRPr lang="zh-CN" altLang="en-US" dirty="0">
              <a:solidFill>
                <a:srgbClr val="C00000"/>
              </a:solidFill>
            </a:endParaRPr>
          </a:p>
        </p:txBody>
      </p:sp>
      <p:sp>
        <p:nvSpPr>
          <p:cNvPr id="5" name="矩形 4"/>
          <p:cNvSpPr/>
          <p:nvPr/>
        </p:nvSpPr>
        <p:spPr>
          <a:xfrm>
            <a:off x="7018937" y="2368724"/>
            <a:ext cx="569387" cy="461665"/>
          </a:xfrm>
          <a:prstGeom prst="rect">
            <a:avLst/>
          </a:prstGeom>
        </p:spPr>
        <p:txBody>
          <a:bodyPr wrap="none">
            <a:spAutoFit/>
          </a:bodyPr>
          <a:lstStyle/>
          <a:p>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b  </a:t>
            </a:r>
            <a:endParaRPr lang="zh-CN" altLang="en-US" dirty="0">
              <a:solidFill>
                <a:srgbClr val="C00000"/>
              </a:solidFill>
            </a:endParaRPr>
          </a:p>
        </p:txBody>
      </p:sp>
      <p:sp>
        <p:nvSpPr>
          <p:cNvPr id="6" name="矩形 5"/>
          <p:cNvSpPr/>
          <p:nvPr/>
        </p:nvSpPr>
        <p:spPr>
          <a:xfrm>
            <a:off x="560115" y="2888517"/>
            <a:ext cx="628698"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  </a:t>
            </a:r>
            <a:endParaRPr lang="zh-CN" altLang="en-US" dirty="0">
              <a:solidFill>
                <a:srgbClr val="C00000"/>
              </a:solidFill>
            </a:endParaRPr>
          </a:p>
        </p:txBody>
      </p:sp>
      <p:sp>
        <p:nvSpPr>
          <p:cNvPr id="7" name="矩形 6"/>
          <p:cNvSpPr/>
          <p:nvPr/>
        </p:nvSpPr>
        <p:spPr>
          <a:xfrm>
            <a:off x="2619772" y="3996333"/>
            <a:ext cx="628698"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  </a:t>
            </a:r>
            <a:endParaRPr lang="zh-CN" altLang="en-US" dirty="0">
              <a:solidFill>
                <a:srgbClr val="C00000"/>
              </a:solidFill>
            </a:endParaRPr>
          </a:p>
        </p:txBody>
      </p:sp>
      <p:sp>
        <p:nvSpPr>
          <p:cNvPr id="8" name="矩形 7"/>
          <p:cNvSpPr/>
          <p:nvPr/>
        </p:nvSpPr>
        <p:spPr>
          <a:xfrm>
            <a:off x="6959302" y="3996333"/>
            <a:ext cx="628698"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  </a:t>
            </a:r>
            <a:endParaRPr lang="zh-CN" altLang="en-US" dirty="0">
              <a:solidFill>
                <a:srgbClr val="C00000"/>
              </a:solidFill>
            </a:endParaRPr>
          </a:p>
        </p:txBody>
      </p:sp>
      <p:sp>
        <p:nvSpPr>
          <p:cNvPr id="9" name="矩形 8"/>
          <p:cNvSpPr/>
          <p:nvPr/>
        </p:nvSpPr>
        <p:spPr>
          <a:xfrm>
            <a:off x="699866" y="4539357"/>
            <a:ext cx="551754" cy="461665"/>
          </a:xfrm>
          <a:prstGeom prst="rect">
            <a:avLst/>
          </a:prstGeom>
        </p:spPr>
        <p:txBody>
          <a:bodyPr wrap="none">
            <a:spAutoFit/>
          </a:bodyPr>
          <a:lstStyle/>
          <a:p>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  </a:t>
            </a:r>
            <a:endParaRPr lang="zh-CN" altLang="en-US" dirty="0">
              <a:solidFill>
                <a:srgbClr val="C00000"/>
              </a:solidFill>
            </a:endParaRPr>
          </a:p>
        </p:txBody>
      </p:sp>
    </p:spTree>
    <p:extLst>
      <p:ext uri="{BB962C8B-B14F-4D97-AF65-F5344CB8AC3E}">
        <p14:creationId xmlns:p14="http://schemas.microsoft.com/office/powerpoint/2010/main" val="36558972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25624" y="1156915"/>
            <a:ext cx="11076375" cy="3447073"/>
          </a:xfrm>
          <a:prstGeom prst="rect">
            <a:avLst/>
          </a:prstGeom>
        </p:spPr>
        <p:txBody>
          <a:bodyPr wrap="square" lIns="121898" tIns="60948" rIns="121898" bIns="60948">
            <a:spAutoFit/>
          </a:bodyPr>
          <a:lstStyle/>
          <a:p>
            <a:pPr lvl="0"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诗的尾联有什么含意？请简要分析。</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该题答题方式</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，阅读范围</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整体，</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，提问方式</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a:t>
            </a:r>
            <a:endParaRPr lang="en-US"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u="sng"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常式，</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变式</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句的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恨</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体现在哪些方面？</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该题答题方式</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，阅读范围</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整体、</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，提问方式</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a:t>
            </a:r>
            <a:endParaRPr lang="en-US"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u="sng"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常式，</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变式</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4" name="矩形 3"/>
          <p:cNvSpPr/>
          <p:nvPr/>
        </p:nvSpPr>
        <p:spPr>
          <a:xfrm>
            <a:off x="2640563" y="1797993"/>
            <a:ext cx="646331"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b  </a:t>
            </a:r>
            <a:endParaRPr lang="zh-CN" altLang="en-US" dirty="0">
              <a:solidFill>
                <a:srgbClr val="C00000"/>
              </a:solidFill>
            </a:endParaRPr>
          </a:p>
        </p:txBody>
      </p:sp>
      <p:sp>
        <p:nvSpPr>
          <p:cNvPr id="5" name="矩形 4"/>
          <p:cNvSpPr/>
          <p:nvPr/>
        </p:nvSpPr>
        <p:spPr>
          <a:xfrm>
            <a:off x="7018937" y="1817043"/>
            <a:ext cx="569387" cy="461665"/>
          </a:xfrm>
          <a:prstGeom prst="rect">
            <a:avLst/>
          </a:prstGeom>
        </p:spPr>
        <p:txBody>
          <a:bodyPr wrap="none">
            <a:spAutoFit/>
          </a:bodyPr>
          <a:lstStyle/>
          <a:p>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b  </a:t>
            </a:r>
            <a:endParaRPr lang="zh-CN" altLang="en-US" dirty="0">
              <a:solidFill>
                <a:srgbClr val="C00000"/>
              </a:solidFill>
            </a:endParaRPr>
          </a:p>
        </p:txBody>
      </p:sp>
      <p:sp>
        <p:nvSpPr>
          <p:cNvPr id="6" name="矩形 5"/>
          <p:cNvSpPr/>
          <p:nvPr/>
        </p:nvSpPr>
        <p:spPr>
          <a:xfrm>
            <a:off x="541065" y="2358157"/>
            <a:ext cx="646331"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b  </a:t>
            </a:r>
            <a:endParaRPr lang="zh-CN" altLang="en-US" dirty="0">
              <a:solidFill>
                <a:srgbClr val="C00000"/>
              </a:solidFill>
            </a:endParaRPr>
          </a:p>
        </p:txBody>
      </p:sp>
      <p:sp>
        <p:nvSpPr>
          <p:cNvPr id="7" name="矩形 6"/>
          <p:cNvSpPr/>
          <p:nvPr/>
        </p:nvSpPr>
        <p:spPr>
          <a:xfrm>
            <a:off x="2610247" y="3454177"/>
            <a:ext cx="628698"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  </a:t>
            </a:r>
            <a:endParaRPr lang="zh-CN" altLang="en-US" dirty="0">
              <a:solidFill>
                <a:srgbClr val="C00000"/>
              </a:solidFill>
            </a:endParaRPr>
          </a:p>
        </p:txBody>
      </p:sp>
      <p:sp>
        <p:nvSpPr>
          <p:cNvPr id="8" name="矩形 7"/>
          <p:cNvSpPr/>
          <p:nvPr/>
        </p:nvSpPr>
        <p:spPr>
          <a:xfrm>
            <a:off x="6925394" y="3458369"/>
            <a:ext cx="646331"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b  </a:t>
            </a:r>
            <a:endParaRPr lang="zh-CN" altLang="en-US" dirty="0">
              <a:solidFill>
                <a:srgbClr val="C00000"/>
              </a:solidFill>
            </a:endParaRPr>
          </a:p>
        </p:txBody>
      </p:sp>
      <p:sp>
        <p:nvSpPr>
          <p:cNvPr id="9" name="矩形 8"/>
          <p:cNvSpPr/>
          <p:nvPr/>
        </p:nvSpPr>
        <p:spPr>
          <a:xfrm>
            <a:off x="531540" y="3977283"/>
            <a:ext cx="646331"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b  </a:t>
            </a:r>
            <a:endParaRPr lang="zh-CN" altLang="en-US" dirty="0">
              <a:solidFill>
                <a:srgbClr val="C00000"/>
              </a:solidFill>
            </a:endParaRPr>
          </a:p>
        </p:txBody>
      </p:sp>
    </p:spTree>
    <p:extLst>
      <p:ext uri="{BB962C8B-B14F-4D97-AF65-F5344CB8AC3E}">
        <p14:creationId xmlns:p14="http://schemas.microsoft.com/office/powerpoint/2010/main" val="953316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765498"/>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对于诗歌情感的考查，有时着眼于全诗，有时着眼于某句、某联、某片。无论是回答全诗的情感，还是回答局部的情感，都应注意对所给题料的精细阅读，即带题精读。带题精读需要注意以下三个方面：</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抓住关键，理解内容</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就是指能或明或暗地点明情感的词句，理解起来有困难的词句。</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显性或隐性词语。显性词语就是直接点明情感的词语，如句中的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等。一般情况下，诗人用什么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，就表达什么情感，但有时会用隐晦、曲折、反语的方式表达，如用了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字，可不一定真的表达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喜悦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之情，有可能是反语。因此不可将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直接拿来用，还要结合诗歌语境作准确的理解。当然，这种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口是心非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的表达方式较为少见。</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3127356" y="0"/>
            <a:ext cx="5935701"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带题精读抓住关键，准确定调</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60082"/>
            <a:ext cx="11412000" cy="3377824"/>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隐性词语主要有三类：一是指描摹人、景、物特征的词语；二是用了典故的词语；三是指表示情态、语气的虚词，如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等。对于这些情语，需要仔细揣摩，如若轻易放过去了，就会影响对情感的判断。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疑难词语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句子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。一定要理解透彻，不能跳读，也不能瞎蒙，要结合语境，借助文言文知识积累进行推断。如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烟花三月下扬州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烟花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就是一个古今异义词，它不是今天的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烟花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意，而是指春天的繁盛</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60199"/>
            <a:ext cx="11412000" cy="4485819"/>
          </a:xfrm>
          <a:prstGeom prst="rect">
            <a:avLst/>
          </a:prstGeom>
        </p:spPr>
        <p:txBody>
          <a:bodyPr wrap="square" lIns="121898" tIns="60948" rIns="121898" bIns="60948">
            <a:spAutoFit/>
          </a:bodyPr>
          <a:lstStyle/>
          <a:p>
            <a:pPr lvl="0" indent="628650"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理清所给材料的结构层次。</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言简而情丰，是古诗表达的一个重要特点。考生鉴赏诗歌，除了字斟句酌外，还应注重划分结构层次。结构层次越多，表达的情感就越丰富。一般两句</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一联</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是一个层次一个情感要点，有时是两个层次两个情感要点；如果是上片或下片，有几个句子，自然就有几个层次几个情感要点。当然，有时也可以时空的转换为依据，划分层次。不同的时间和地点，作者的情感往往不同。例如：分别时，常常难离难分，依依不舍；分别后，往往孤独寂寞，遥寄相思。在阅读诗歌时，一定要有这种层次切分意识。</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261442"/>
            <a:ext cx="11412000" cy="6147813"/>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体悟要深入。</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要能透过形象、语言、表达技巧等外在形式，结合注释、背景等暗示信息，深入体悟诗歌的思想感情和作者的观点态度。</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在答题时，还要善于把读懂的内容转化为情感，如诗中写到登高所见之美景，则情感可能是对登临所见壮美河山的喜爱之情。</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整体观照，前后关联</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局部型情感题，整体意识、关联意识尤为重要。有时就句读句，是不会真正地理解其所要表达的情感的，因此就需要我们前后关联，这样才能将其所表达的真正情感找出来。为此，一要分析诗歌中各句各联的情感逻辑联系，读通诗歌的内容层次、起承转合等，综合分析诗人的思想感情；二是综合利用标题、典故、注释、背景等因素来理解，尤其要把标题与诗句关联起来，建立起有效沟通的意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72364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37506"/>
            <a:ext cx="11412000" cy="455506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多管齐下，准确定</a:t>
            </a:r>
            <a:r>
              <a:rPr lang="en-US" altLang="zh-CN" sz="24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调</a:t>
            </a:r>
            <a:r>
              <a:rPr lang="en-US" altLang="zh-CN" sz="2400" b="1"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准确定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所谓准确定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，就是在读懂诗歌的基础上准确抓住所给语言材料的感情基调</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是愁是喜，是爱是憎等。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定准了，后面的许多任务都好完成了。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准确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调，须多管齐下：</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显隐性语定基调</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从标题、正文里找到表明作者思想感情的词语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是最主要的、最有效的办法。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上面有论述</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1971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09514"/>
            <a:ext cx="11412000" cy="4485819"/>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景物色彩定基调</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时令色彩。一般而言，早春之景给人的感觉是充满生机，富有生命力的，抒发喜悦、向上的情感；暮春之景衰败纷乱，抒发感伤、惋惜之情；秋冬给人以凄凉萧瑟之感，抒发悲哀惆怅之情。</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冷暖色彩。景物是情感的载体。我们可以通过景物的冷暖色调或时令色彩等来揣摩作者的情感情绪。明丽绚烂的景色一般表现一种愉悦的心态，而色彩暗淡的景物往往表达伤感之意。当然也有特例，作者以悲景写乐情或以乐景写悲情，这种情况要结合诗作具体内容另当别论。</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97715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72283"/>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人物举止定基调</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诗中人物的行为举止是其内心情绪的反映，而作者有意选取人物的行为举止或事情入诗，肯定与表情达意密切相关。找出人物举止一类词语加以揣摩，就能把握住情感基调了。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用典褒贬定基调</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古诗少不了用典。用典，作者自然要表明自己或褒或贬、或伤或讽的态度，于是从中可以窥探作者的感情基调。如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Ⅰ</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古诗《金陵望汉江》引用的任公子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沧浪罢钓竿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典故，作者对当时太平盛世的赞美之情溢于言表，而任公子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善钓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才能无处施展，又隐含了自己的无限失落，这样，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高兴夹杂着失落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的感情基调就把握住了。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18162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82032"/>
            <a:ext cx="11412000" cy="2823826"/>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找出情由</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在抓住感情基调后，就要进一步找出作者愁喜悲乐的原因。大体而言，作者感情产生的原因不外乎外在环境与作者自身两种。外在环境主要有时令变化、社会治乱等，作者自身因素主要指身体、人生遭遇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或贬谪，或离合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和理想抱负等。这些原因，一般都可以从诗句中找到，有时注释中也会有所暗示。</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9516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 xmlns:a16="http://schemas.microsoft.com/office/drawing/2014/main"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 xmlns:a16="http://schemas.microsoft.com/office/drawing/2014/main"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 xmlns:a16="http://schemas.microsoft.com/office/drawing/2014/main"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28349"/>
            <a:ext cx="11412000" cy="529373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阅读下面这首诗，分析中间两联寄寓的情感，并指出产生的原因。</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秋暮吟望</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赵执信</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小</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阁高栖老一枝</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，闲吟了不为秋悲。</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寒山常带斜阳色，新月偏明落叶时。</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烟水极天鸿有影，霜风卷地菊无姿。</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二更短烛三升酒，北斗低横未拟窥。</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语出《庄子</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逍遥游》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鹪鹩巢于深林，不过一枝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老一枝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意为终老山林。</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219479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9924"/>
            <a:ext cx="11412000" cy="613050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人言赵执信诗善于造景抒情，这首《秋暮吟望》堪称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造景抒情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的代表作。</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从诗意推断，这首诗当是他晚年之作。诗中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，出自《庄子</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逍遥游》：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鹪鹩巢于深林，不过一枝。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老一枝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即终老山林之意，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高栖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字正与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鹪鹩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关合，可为佐证。诗从自甘终老山林入笔，次句又承以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闲吟了不为秋悲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，点题中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了不为秋悲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即丝毫不为秋天到来而悲怆。若单从这两句判断诗情，则望中秋色对这位诗人已全是身外之物，他毫不为这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萧瑟兮草木摇落而变衰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宋玉《九辩》</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的景物所动，写这首诗也不过是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闲吟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而已。看来，诗人真正甘心终老于这山林小阁，他的心已经如此超脱，或者已经像槁木死灰了。但你一路读下去，便会觉得诗人是在说假话</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不，说反话。他的心，在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了不为秋悲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的反面！</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让我们先对中间两联略加品味。因为，这是律诗的核心内容之所在。</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935603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27569"/>
            <a:ext cx="11412000" cy="5022505"/>
          </a:xfrm>
          <a:prstGeom prst="rect">
            <a:avLst/>
          </a:prstGeom>
        </p:spPr>
        <p:txBody>
          <a:bodyPr wrap="square" lIns="121898" tIns="60948" rIns="121898" bIns="60948">
            <a:spAutoFit/>
          </a:bodyPr>
          <a:lstStyle/>
          <a:p>
            <a:pPr indent="628650" algn="di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这两联四句都写了些什么？寒山、斜阳、新月、落叶、烟水、鸿影、霜风、残菊。将这些景物组织入诗，加起来便形成了意境。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和杜牧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远上寒山石径斜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同义，指高山，因山高而望之似有寒意。为什么说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寒山常带斜阳色，新月偏明落叶时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？要注意深孕诗情的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字。山是四时、朝暮都存在的，晦明朝夕，仪态万方，决非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常带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斜阳之色。诗人这样说，无非表明，他只是在这暮色苍茫之际才远眺寒山，这时的寒山已被夕阳染上昏黄黯淡的颜色。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夕阳无限好，只是近黄昏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，诗人望中自不免生迟暮之感。更何况山高秋晚，望之一派森森寒意，这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寒山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斜阳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，给诗人带来什么感受，还用费辞吗？至于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新月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，是上弦的弯环恰似钩的月亮。但新月之明，为时很短，很快就会西沉</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73799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83965"/>
            <a:ext cx="11412000" cy="5663065"/>
          </a:xfrm>
          <a:prstGeom prst="rect">
            <a:avLst/>
          </a:prstGeom>
        </p:spPr>
        <p:txBody>
          <a:bodyPr wrap="square" lIns="121898" tIns="60948" rIns="121898" bIns="60948">
            <a:spAutoFit/>
          </a:bodyPr>
          <a:lstStyle/>
          <a:p>
            <a:pPr lvl="0" algn="just">
              <a:lnSpc>
                <a:spcPct val="150000"/>
              </a:lnSpc>
            </a:pP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现在却是昏黄的上弦月，而且偏偏照临在</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无边落木萧萧下</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的疏林之上，飒飒秋风之中</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无风何至落叶！</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这位偃蹇老去的诗人，看了那些落叶，已不胜摇落之悲，更何况又敷上新月的凄迷昏黄之色？</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烟水极天</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是湖上月夜景色，</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极天</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言其浩渺无边。试看，在月夜清明的秋水之上，笼罩着一层烟雾；有孤鸿掠空，投影水上。这</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鸿影</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，即使你没有记起</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谁见幽人独往来，缥缈孤鸿影</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苏轼《卜算子》</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的名句，那种超旷之境，</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幽约怨悱不能自言之情</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张惠言《词选序》</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你能感受不到吗？秋天正是菊开的时候。现在，菊花都为卷地而来的霜风所凋残，黄金委地，全无姿态。我国古典诗词中，一向以菊为傲霜君子的象征，诗人望着眼前这严霜凋后的残菊，心里是什么滋味？他虽然不说，却尽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不落言筌，方为上乘</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的妙谛。</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875699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83553"/>
            <a:ext cx="11412000" cy="502250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以上颔联、颈联四句中提供的意象，空间从远到近，从高到低，从水上到陆上；时间从黄昏到月明，从月明到深夜，无一物不是令人望而兴悲之色，无一时不是令人难以忘悲之时，诗人为什么偏偏说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了不为秋悲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？难道说，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不为秋悲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深为己悲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的另一说法么？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他人有心，予忖度之。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作如是观，不无佐证。试看</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二更短烛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，他深夜还坐对短烛，无法入睡。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三升酒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，一个人在喝闷酒，浇此万斛秋愁。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北斗低横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，已是快天亮的时候了。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未拟窥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，诗人连看都懒得看，一任时间推移，自黄昏直至东方欲曙。之所以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未拟窥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，是因为他从黄昏到月夜，已经看了许多，感受强烈，心已经难以承受了。可见诗开头说的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小阁高栖老一枝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，他的心其实是难以安然终老山林的。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6777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341562"/>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颔联有寒山、斜阳、落叶等黯淡景物，虽有</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新月</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之亮丽景色，却与落叶组合在一起，也带有了凄凉之意。颈联有烟水、远鸿、霜风、残菊等朦胧、萧瑟的景物。从这些景物的悲苦色调及暮秋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时令</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色彩可以看出诗人的心情是忧伤、孤单、落寞的。</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原因：秋暮，人暮。</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274950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116265"/>
            <a:ext cx="11412000" cy="418573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阅读下面这首词，找出有关人物行为举止方面的词语，分析其中的情感，并指出情感产生的原因。</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b="1"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阮郎归</a:t>
            </a:r>
            <a:endParaRPr lang="zh-CN" altLang="zh-CN" sz="3200" b="1"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无名氏</a:t>
            </a:r>
            <a:r>
              <a:rPr lang="en-US" altLang="zh-CN" sz="2400" kern="100" baseline="30000" dirty="0">
                <a:latin typeface="宋体" panose="02010600030101010101" pitchFamily="2" charset="-122"/>
                <a:ea typeface="微软雅黑" panose="020B0503020204020204" pitchFamily="34" charset="-122"/>
                <a:cs typeface="Times New Roman" panose="02020603050405020304" pitchFamily="18" charset="0"/>
              </a:rPr>
              <a:t>①</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春风吹雨绕残枝，落花无可飞。小池寒渌欲生漪，雨晴还日西。</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帘半卷，燕双归。讳愁</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无奈眉。翻身整顿着残棋，沉吟应劫</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作者一说秦观。</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讳愁：隐瞒内心的痛苦。</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劫：围棋术语。</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010906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315485"/>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这首词上片写景，暗含春愁；下片抒情，直写闺怨。</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二句撷取暮春事物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残枝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落花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而成一幅凄迷悲凉景象，此时的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绝不是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吹面不寒杨柳风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沾衣欲湿杏花雨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，而是将要入夏时节的疾风吹雨。风雨交加之中，花朵不胜摧残，跌落尘土之中，难以飞起，正似女子青春被时光无情抛弃不可追回。花朵既无，粗陋的枝残留雨中，犹自被风雨纠缠，恰如愁绪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无计可消除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，令人憔悴却仍绵绵不休</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27748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0631" y="45418"/>
            <a:ext cx="11412000" cy="6771060"/>
          </a:xfrm>
          <a:prstGeom prst="rect">
            <a:avLst/>
          </a:prstGeom>
        </p:spPr>
        <p:txBody>
          <a:bodyPr wrap="square" lIns="121898" tIns="60948" rIns="121898" bIns="60948">
            <a:spAutoFit/>
          </a:bodyPr>
          <a:lstStyle/>
          <a:p>
            <a:pPr lvl="0" indent="628650"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小池</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二句，</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小</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言池塘小，</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渌</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言池水清澈，</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寒</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则是说小池令人生寒，古诗有云</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莲</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怜</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子清如水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，以清水暗示自己思君之心单纯殷切，而年华流逝君不归，则心思渐冷。</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寒</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或有两指，一是暮春时节风雨交加之寒；一是思君不归之寒，感时伤怀，如是而已。如此观之，</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欲生漪</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亦是一言池塘波起，一言内心波起。这等时候，再没有晴日能够救人于愁苦之中了，但风雨终止，晴日露面，却已然西斜欲落，时间之不可挽留如是，反使人愈发悲伤</a:t>
            </a:r>
            <a:r>
              <a:rPr lang="zh-CN"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雨后初晴，卷帘观望，是闺中常做之事。但卷帘所见却是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燕双归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双燕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是古诗词中常见意象，往往以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双燕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反衬人之孤单，燕子尚能双栖双飞，而自己却只能鸳枕独宿。闺房之怨，正在两者对比之中显现。但词中的女主人公却似乎并不想让别人知晓自己的愁绪，讳莫如深，简直有些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怕人询问，咽泪装欢，瞒瞒瞒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唐婉《钗头凤》</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的味道。只是这愁绪由来已久，此番又触景生情，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眉间心上，无计相回避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范仲淹《御街行》</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，到底是有些形于颜色，对之只能无奈</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65606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053530"/>
            <a:ext cx="11412000" cy="225251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辗转反侧之下，女主人公或许觉着做些其他的事情能够多少消解一下此时的愁绪，便重新对着早时的残局，这棋局正是关键的几步，她迟迟未落子，却是在寻思些什么呢？这步棋该如何走？还是想着若是他在，两人对弈该有多好？这个结尾通过词中人物自身的动作，生动而又准确地反映了纷乱的愁绪。</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406574" y="3357786"/>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最后两句，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翻身整顿着残棋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，说明主人公棋未下完，联系上文，应是因愁绪而停止；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沉吟应劫迟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，说明主人公心有所思，心不在焉，因而反应迟钝。这两句叙事，写出了主人公心事重重、心绪烦乱的状态。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原因：春去，人别。</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813606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736030"/>
            <a:ext cx="11412000" cy="2269828"/>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表述规范</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一般采用下面公式：</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要表述的情感＝情由</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情感产生的原因</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情感产生的境地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＋感情基调。</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详见《步步高》大一轮复习讲义此部分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2940084" y="0"/>
            <a:ext cx="6310245"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精准答题：规范全面，善于分析</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96991"/>
            <a:ext cx="11412000" cy="5109067"/>
          </a:xfrm>
          <a:prstGeom prst="rect">
            <a:avLst/>
          </a:prstGeom>
        </p:spPr>
        <p:txBody>
          <a:bodyPr wrap="square" lIns="121898" tIns="60948" rIns="121898" bIns="60948">
            <a:spAutoFit/>
          </a:bodyPr>
          <a:lstStyle/>
          <a:p>
            <a:pPr lvl="0" indent="628650" algn="just">
              <a:lnSpc>
                <a:spcPct val="150000"/>
              </a:lnSpc>
            </a:pPr>
            <a:r>
              <a:rPr lang="en-US" altLang="zh-CN" sz="2400" b="1" kern="100" dirty="0">
                <a:solidFill>
                  <a:prstClr val="black"/>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prstClr val="black"/>
                </a:solidFill>
                <a:latin typeface="微软雅黑" panose="020B0503020204020204" pitchFamily="34" charset="-122"/>
                <a:ea typeface="微软雅黑" panose="020B0503020204020204" pitchFamily="34" charset="-122"/>
                <a:cs typeface="Courier New" panose="02070309020205020404" pitchFamily="49" charset="0"/>
              </a:rPr>
              <a:t>要点齐全</a:t>
            </a:r>
          </a:p>
          <a:p>
            <a:pPr lvl="0" indent="62865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情感题很少只有一个要点的，一般在两到三个之间，答题时不能遗漏。而不能遗漏，当然要建立在深入思考、整体观照的基础之上。这里面，有个小技巧可以帮助答题，即注意情感表达的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双向性</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。例如咏物诗的情感，一关乎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物</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，一关乎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；怀古诗的情感，一关乎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古</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，一关乎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今</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；闺怨诗的情感，一关乎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闺</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，一关乎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寄</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；送别诗的情感，一关乎被送人，一关乎送人者</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作者</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。另外，有些诗歌中的词语也具有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双向性</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风雨</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既指自然界的风雨，又指人生的坎坷；</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落日</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既指日落西山，又指国势衰微。因此，对于这些在情感上有</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双向性</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的诗歌，我们在把握其情感时应该兼而有之，不可偏重其一。</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13570"/>
            <a:ext cx="11412000" cy="2823826"/>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善于分析</a:t>
            </a: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情感分析题是常见题型。可是不少考生不会分析，要么分析不全面、丢三落四；要么分析笼统空泛。这里，介绍三个主要利用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的分析方法。</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逐字逐句析。就是对所给题料进行逐字逐句的分层分析，既要抓住关键词语，又不遗漏任何一句或一词。必要时逐字逐句地串译也可。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06167"/>
            <a:ext cx="11412000" cy="363173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望江南</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　纲</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江上雪，独立钓渔翁。箬笠但闻冰散响，蓑衣时振玉花</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空。图画若为工。</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云水暮，归去远烟中。茅舍竹篱依小屿，缩鳊圆鲫入轻笼。欢笑有儿童。</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玉花：喻雪花。</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64468"/>
            <a:ext cx="11412000" cy="668449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上片写钓翁在冰天雪地中垂钓。首句化用柳宗元的《江雪》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孤舟蓑笠翁，独钓寒江雪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箬笠但闻冰散响，蓑衣时振玉花空。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斗笠上只听见雪弹子敲打的声响，蓑衣上不时抖落堆积的雪花。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箬笠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蓑衣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勾勒出钓翁雪天垂钓的外在形象，画面简约，意境空灵。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冰散响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描写轻细的声音，衬托出环境的寂静、钓翁的宁静。钓翁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时振玉花空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的动作，衬托出钓翁的凝定。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字写出了钓翁的心无旁骛。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图画若为工。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这句是说展现在眼前的好像不是生活图景，简直就是一幅画，极言其美感。</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下片写渔家乐。天色已晚，钓翁消失在淡淡的云烟中。小岛上的竹篱茅舍就是钓翁的家，他钓满一篓鳊鱼和鲫鱼归家后，听到的是一片儿童的欢笑。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云水暮，归去远烟中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渲染环境的高远空旷，暗示钓翁生活的闲适自在；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茅舍竹篱依小屿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，描写钓翁生活的简朴与环境的清幽；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缩鳊圆鲫入轻笼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流露出钓翁生活的自得之情；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欢笑有儿童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凸现了钓翁生活的温馨和欢乐。</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805736"/>
            <a:ext cx="11412000" cy="2269828"/>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古人说：</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穷则独善其身，达则兼济天下。</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当不得志的李纲看到渔翁简朴自在的生活时，他应该也想过</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独善其身</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吧！但无论多难，他都没有放弃，他一直在坚持，直到与这个世界决绝。</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下</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片表现了词人怎样的情感？请联系词句简要分析。</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99830" y="314176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下片表现了词人对钓翁简朴而自在生活的倾慕之情。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云水暮，归去远烟中</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渲染出环境的高远空旷，暗示钓翁生活的闲适自在；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茅舍竹篱依小屿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描写钓翁生活的简朴与环境的清幽；</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缩鳊圆鲫入轻笼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流露出钓翁生活的自得之情；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欢笑有儿童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凸显了钓翁生活的温馨和欢乐。</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87058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785972"/>
            <a:ext cx="11412000" cy="171583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结合手法析。情感的表达离不开表达技巧这座桥梁，因此在分析诗歌情感时，不能孤立起来，一要通过具体的语句来思考，二要结合表达技巧来思考。这样，答案才会完备</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946353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765498"/>
            <a:ext cx="11412000" cy="363173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临江仙</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送章长卿还姑苏兼寄程致道</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叶梦得</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碧瓦新霜侵晓梦，黄花已过清秋。风帆何处挂扁舟？故人归欲尽，残日更回头。</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乐圃桥边烦借问，有人高卧江楼。寄声聊为诉离忧。桂丛应已老，何事久淹留？</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下片表达了词人怎样的情感？请简要分析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99830" y="4450268"/>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乐圃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两句设想朋友登高远望之景，表现对朋友的牵挂和思念；</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寄声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句直抒胸臆，表现与朋友离别的忧愁；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桂丛</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两句运用对比和反问，表达了词人渴望回归故里和朋友相聚的情感。</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6275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348114"/>
            <a:ext cx="11412000" cy="3377824"/>
          </a:xfrm>
          <a:prstGeom prst="rect">
            <a:avLst/>
          </a:prstGeom>
        </p:spPr>
        <p:txBody>
          <a:bodyPr wrap="square" lIns="121898" tIns="60948" rIns="121898" bIns="60948">
            <a:spAutoFit/>
          </a:bodyPr>
          <a:lstStyle/>
          <a:p>
            <a:pPr indent="628650" algn="just">
              <a:lnSpc>
                <a:spcPct val="150000"/>
              </a:lnSpc>
              <a:spcAft>
                <a:spcPts val="0"/>
              </a:spcAft>
              <a:tabLst>
                <a:tab pos="714375"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结合意象析。诗歌是靠形象说话的。古诗中的形象，尤其是意象，是诗人思想感情的寄托物。从形象，尤其从典型意象切入来分析其中的思想感情，这叫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捕象析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。此法多用于咏物诗或写人诗的情感分析题。</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tabLst>
                <a:tab pos="714375" algn="l"/>
              </a:tabLs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需要注意的是，分析意象固然要从其固有的文化意义出发，但更要从诗歌的具体表现出发，应意识到古诗意象表意的多向性。不要见到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，就是离别；见到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流水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，就是年华流逝。</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734312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05458"/>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阅读下面这首宋诗，然后回答问题。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重阳</a:t>
            </a:r>
            <a:r>
              <a:rPr lang="en-US" altLang="zh-CN" sz="3200" kern="100" baseline="300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文天祥</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万里飘零两鬓蓬，故乡秋色老梧桐。</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雁栖新月江湖满，燕别斜阳巷陌空。</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落叶何心</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定流水，黄花无主更西风。</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乾坤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遗恨知多少，前日龙山</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如梦中。</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这首诗是文天祥被捕后，在元朝被囚禁期间所作。当时，皇帝、皇太后均已投降，并劝文天祥投降。</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何心：何来的心。</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龙山：隐喻中华民族的生息繁衍的发源地。</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096442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405458"/>
            <a:ext cx="11412000" cy="529373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阅读下面这首明诗，然后回答问题。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江上早秋</a:t>
            </a:r>
            <a:r>
              <a:rPr lang="en-US" altLang="zh-CN" sz="3200" kern="100" baseline="300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袁　凯</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靡靡菰蒲已满陂，菱花菱叶更参差。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即从景物看身世，却怪飘零枉岁时。</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得食野凫争去远，避风江鹳独归迟。</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干戈此日连秋色，头白尤多宋玉</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悲。</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此诗作于丙申年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(1356)</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，袁凯时年四十岁。</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宋玉：战国时诗人，曾因悲秋而作《九辩》，有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贫士失职而志不平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等语。</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549474"/>
            <a:ext cx="11412000" cy="557650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重阳》全诗没有一点儿过节的喜悦、快乐气氛，也没有年轻有为、蒸蒸日上的朝气，更没有官场得意、登高望远的企盼；也许能看到一丝西风烈马、叱咤风云的影子，但那也只是过去式。更多的是凝重、自励、追忆、反省，但尽管如此，全诗却不曾给人一点儿消沉和沮丧，相反，它让人痛定思痛、发愤图强。文天祥这首《重阳》，远不只是重阳节这么简单，更多是隐含诗人的心愿：盼望重见天日、重获阳光，甚至希望能起死回生、东山再起！</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万里飘零两鬓蓬，故乡秋色老梧桐。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这两句是写实、写景。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万里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是指地理距离，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飘零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是指诗人自己一个人，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万里飘零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实则是他孤身被囚于元朝监狱的写照。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两鬓蓬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是形容他自己在被囚禁过程中的形象，也是年龄和景况的实际写照。一个长期被囚于远离故土的监狱中的犯人形象跃然纸上。</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9263153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6130500"/>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梧桐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是囚室中能看到的窗外景象之一，看到这老梧桐，就让诗人想到自己的家乡，这是写景，触景生情。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故乡秋色老梧桐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是诗人被这秋天景色勾起的对家乡、故国的眷念，也是诗人以梧桐自勉、自励，希望自己最终能成为凤凰向往的、有用的栋梁之材。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雁栖新月江湖满，燕别斜阳巷陌空。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两句是诗人的向往，是抒情。诗人祈望自己能像大雁或者燕子，自由自在地在天地间翱翔。我们都知道，大雁是候鸟，雁至秋而南翔，故称秋天为雁天。雁南飞正是文天祥所希望的。燕子到了晚上也要回巢守家，享受其乐融融的家庭生活，这是多么美妙的景象。不过这些虽然简单，但对文天祥来说，却是可望而不可即的。这里诗人将它们安排在颔联里，严格的对仗更显形式上的美感，它既有承上启下的作用，也有转换的用意。这两句重在真情流露，诗人将自己比作南飞雁和归巢燕子，盼望能最终再获自由</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16309" y="26368"/>
            <a:ext cx="11757795" cy="6767598"/>
          </a:xfrm>
          <a:prstGeom prst="rect">
            <a:avLst/>
          </a:prstGeom>
        </p:spPr>
        <p:txBody>
          <a:bodyPr wrap="square" lIns="121898" tIns="60948" rIns="121898" bIns="60948">
            <a:spAutoFit/>
          </a:bodyPr>
          <a:lstStyle/>
          <a:p>
            <a:pPr indent="628650"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落叶何心定流水，黄花无主更西风。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这两句又是一联工整的对仗，也是这首诗的核心，更是其灵魂。没有这两句，全诗必然落入俗套，有了这两句，全诗便活起来了：出众、清奇、典雅、高尚。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落叶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黄花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何心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无主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流水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西风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，几乎无懈可击。落花流水春去也，那是一种无可奈何，落花都如此，何况是落叶，随波逐流、顺其自然是大家都在做的事情，谁也不能说什么。</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当然，水流代表大势所趋，大江东去势不可挡，谁想阻挡滚滚而来的历史潮流，只能是自取灭亡。作为自身难保的落叶，更不可能有任何力量可以造成一点影响，落叶如果想去挡住流水，那是自不量力。这是狱中文天祥的隐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流水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是指元朝推翻宋朝，进入新的历史纪元。这时文天祥非常清醒，当时全国都已沦陷，包括当时的皇帝、皇太后等都投降了，他要想靠一己之力去阻挡这一潮流，是绝无可能的，也是非常可笑的，因此，他用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何心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来入诗。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何心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可以理解为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哪有这样的心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任何这一类的心事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定下来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定住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的意思。他在此用诗句表明自己的态度，换言之，他声明，自己无意要去阻挡这一历史必然趋势。</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022505"/>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黄花无主更西风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黄花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是指菊花，即黄菊、秋菊。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无主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当然是指没有主人的、野生的、自然生长的。文天祥写黄花、菊花，当然他也看重菊花的高贵品性，但他强调的是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无主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无主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让文天祥更自豪，因为皇帝都投降了，而且反过来劝他也投降，如果说文天祥是为了效忠南宋小朝廷，那已经完全解释不通了。因此，文天祥通过用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无主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来解释自己的行为，也是对古往今来说他是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愚忠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的反驳和反击，他在告诉世人，他的抗元行动是自觉自动的，是不受别人指使的，他为的是心中的理想，为的是民族大义，为的是中华文明的传承。</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乾坤遗恨知多少，前日龙山如梦中。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这两句是回顾和反省，是收尾。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龙山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隐喻中华民族的生息繁衍的发源地</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71838" y="837506"/>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请从颈联撷选的意象入手，结合全诗，分析诗人所抒发的思想情感。</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71838" y="1557586"/>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落叶何心定流水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句撷选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落叶</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流水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两个意象。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流水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喻指时代大势；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落叶</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是自喻，喻指个人力量。诗人用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何心定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串联两个意象，表达了自己难以阻挡这一历史趋势的悲痛之情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黄花无主更西风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句撷选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黄花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西风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两个意象。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黄花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，即黄菊，素有生命力顽强、品格高贵的寓意。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西风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，即秋风，常寄予肃杀之意。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黄花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无主却更胜肃杀的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西风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，诗人以勇立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西风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中的无主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黄花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自喻，表达了自己坚守理想和民族大义、绝不屈服的决心。</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70353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13570"/>
            <a:ext cx="11412000" cy="3376990"/>
          </a:xfrm>
          <a:prstGeom prst="rect">
            <a:avLst/>
          </a:prstGeom>
        </p:spPr>
        <p:txBody>
          <a:bodyPr wrap="square" lIns="121898" tIns="60948" rIns="121898" bIns="60948">
            <a:spAutoFit/>
          </a:bodyPr>
          <a:lstStyle/>
          <a:p>
            <a:pPr algn="ctr">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分析两原则</a:t>
            </a:r>
            <a:endParaRPr lang="zh-CN" altLang="zh-CN" sz="2400" b="1"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紧扣主旨，分析有据，不可任意拔高或转移，更不可一知半解，就句论句。在读懂诗歌的基础上，先对全诗的主旨、感情基调有个大致的把握，在这样的前提下方能展开分析。分析时，既要扣住所给文字，又要兼顾全诗，处理好局部与整体的关系。</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紧紧扣住语言作具体分析，不可空泛、笼统，套用一两个术语了事。</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smtClean="0">
                <a:solidFill>
                  <a:srgbClr val="0070C0"/>
                </a:solidFill>
                <a:latin typeface="Impact" pitchFamily="34" charset="0"/>
                <a:ea typeface="微软雅黑" pitchFamily="34" charset="-122"/>
                <a:cs typeface="宋体" pitchFamily="2" charset="-122"/>
              </a:rPr>
              <a:t>特别提醒</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5" name="图片 4">
            <a:extLst>
              <a:ext uri="{FF2B5EF4-FFF2-40B4-BE49-F238E27FC236}">
                <a16:creationId xmlns="" xmlns:a16="http://schemas.microsoft.com/office/drawing/2014/main" id="{52B4E3B0-068A-FD44-A31B-028A8BA2A804}"/>
              </a:ext>
            </a:extLst>
          </p:cNvPr>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sp>
        <p:nvSpPr>
          <p:cNvPr id="6" name="返回">
            <a:hlinkClick r:id="rId3"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9628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549474"/>
            <a:ext cx="11412000" cy="520717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阅读下面这首唐诗，然后回答问题。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江亭夜月送别二首</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其二</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　勃</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乱烟笼碧砌，飞月向南端。</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寂寞离亭掩，江山此夜寒。</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这首诗的题目是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江亭夜月送别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，送别本应是主要事件，可是诗中却无一字正面介绍，送的是谁，到哪里去，去干什么，一概不管。只写送别时和送别后诗人眼中的景致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不是纯客观的风景，而是处于某种特殊状态下诗人主观感觉中的情景。</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624983"/>
            <a:ext cx="11412000" cy="5109067"/>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乱烟笼碧砌，飞月向南端。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诗人眼中的景物因为友人的离去而带上了凄凉惶遽的情调。烟是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乱烟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，其实是指朦胧月色中江亭附近弥漫的雾气。对于心情好的人，月夜的朦胧纱幕未必会有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的感觉，它可以很恬美、很可爱，但今天在诗人眼中却显得迷乱而令人不悦。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碧砌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指江边亭子的青石台阶。诗人和他的友人正是在乱烟笼罩着的江亭旁执手话别，是离愁别绪使诗人感到景色的凄清苍凉。</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诗人在此写环境，而且是他感觉中的环境，以此来暗示人的活动和人的感情波澜。这正是中国诗独特而高明的表现方式。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飞月向南端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也是同样的手法。月何以会如飞似的向南移动？这纯粹是诗人的主观感觉。好友离别难免话语绵绵，只盼着时间凝固静止，从而也就愈益感到时间无情的催逼。月飞之感正是由此产生</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4053725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405458"/>
            <a:ext cx="11412000" cy="4468507"/>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但既是送别，分手是不可避免的。终于在江亭旁边只剩得送行者王勃一人了。这时，他再看周围，便发出这样的感慨：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寂寞离亭掩，江山此夜寒。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离亭掩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，指分别。全诗仅此三字正写送行的事实。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寂寞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二字恰如其分地道出诗人此时的心境，直截了当，毫不隐晦，突出了此种感觉的强烈。</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下句的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江山此夜寒</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则是对寂寞之感的再次强调。不但因为夜深，主要是因为朋友离去所造成的孤独凄寂，使整个世界都变得格外寒冷。冠以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江山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二字，不但与诗人面临的实景有关，而且使这种孤凄的感觉超越了个人而具有充塞宇宙天地的空阔寥廓之势。这样，诗人所要抒发的离情别绪就被刻画渲染得神定气足了</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334566" y="4932258"/>
            <a:ext cx="11412000" cy="123108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本诗通篇写景，颇见次序。首句写的是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景，次句写的是天空景，第三句写的是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景，末句写的是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每处各填两字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6005542" y="5013970"/>
            <a:ext cx="800219"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地面</a:t>
            </a:r>
            <a:endParaRPr lang="zh-CN" altLang="en-US" sz="2400" dirty="0"/>
          </a:p>
        </p:txBody>
      </p:sp>
      <p:sp>
        <p:nvSpPr>
          <p:cNvPr id="13" name="矩形 12"/>
          <p:cNvSpPr/>
          <p:nvPr/>
        </p:nvSpPr>
        <p:spPr>
          <a:xfrm>
            <a:off x="770806" y="5561459"/>
            <a:ext cx="800219"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近处</a:t>
            </a:r>
            <a:endParaRPr lang="zh-CN" altLang="en-US" sz="2400" dirty="0"/>
          </a:p>
        </p:txBody>
      </p:sp>
      <p:sp>
        <p:nvSpPr>
          <p:cNvPr id="14" name="矩形 13"/>
          <p:cNvSpPr/>
          <p:nvPr/>
        </p:nvSpPr>
        <p:spPr>
          <a:xfrm>
            <a:off x="3739386" y="5550892"/>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远方</a:t>
            </a:r>
            <a:endParaRPr lang="zh-CN" altLang="en-US" sz="2400" dirty="0"/>
          </a:p>
        </p:txBody>
      </p:sp>
    </p:spTree>
    <p:extLst>
      <p:ext uri="{BB962C8B-B14F-4D97-AF65-F5344CB8AC3E}">
        <p14:creationId xmlns:p14="http://schemas.microsoft.com/office/powerpoint/2010/main" val="40757857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487377"/>
            <a:ext cx="11412000" cy="280651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首联描写江边铺满东倒西歪的菰蒲、长着高低参差的菱花和菱叶的景色，点明江上早秋季节，为全诗渲染了悲凉的氛围。颔联和颈联具体描写诗人身世飘零穷途落魄之苦、功业无成光阴蹉跎之叹、战祸连年社会动荡之忧。尾联情景交融，由眼前的萧瑟秋景联想到战祸连年，表达诗人对个人生活不安定的叹惋；运用典故，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宋玉悲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来抒发自己的身世之悲。</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8345783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71838" y="62148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这是一首寓情于景、景中见情的送别诗，句句写景，处处含情，请作简要分析。</a:t>
            </a:r>
            <a:endParaRPr lang="zh-CN" altLang="zh-CN" sz="2400" kern="10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371838" y="1280001"/>
            <a:ext cx="11412000" cy="448581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首句写烟而曰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乱烟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，既是形容雾气弥漫，也表达了诗人心情的迷乱。</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次句写月而曰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飞月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，既是说明时间的推移，也暗示诗人伫立凝望时产生的聚散匆匆之感。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第三句写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离亭掩</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寂寞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二字，既是写外界的景象，也是写内心的情怀。</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第四句的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寒</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此夜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两字而注入离情，说明这不是通常因夜深感觉到的肤体寒冷，而是在这个特定的离别之夜独有的内心感受。</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从整首诗看，诗人就是运用这样一些字眼把送别后的孤寂怅惘之情融入到景色的描写之中，寓情于景，景中见情。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0286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blinds(horizontal)">
                                      <p:cBhvr>
                                        <p:cTn id="27"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324" y="910547"/>
            <a:ext cx="11526120" cy="48402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临江仙</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登凌歊台感怀</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李之仪</a:t>
            </a:r>
            <a:r>
              <a:rPr lang="en-US" altLang="zh-CN" sz="2400" kern="100" baseline="30000" dirty="0">
                <a:latin typeface="宋体" panose="02010600030101010101" pitchFamily="2" charset="-122"/>
                <a:ea typeface="微软雅黑" panose="020B0503020204020204" pitchFamily="34" charset="-122"/>
                <a:cs typeface="Times New Roman" panose="02020603050405020304" pitchFamily="18" charset="0"/>
              </a:rPr>
              <a:t>①</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偶向凌</a:t>
            </a:r>
            <a:r>
              <a:rPr lang="zh-CN" altLang="zh-CN" sz="2400" kern="100" dirty="0">
                <a:latin typeface="楷体" panose="02010609060101010101" pitchFamily="49" charset="-122"/>
                <a:ea typeface="楷体" panose="02010609060101010101" pitchFamily="49" charset="-122"/>
                <a:cs typeface="宋体" panose="02010600030101010101" pitchFamily="2" charset="-122"/>
              </a:rPr>
              <a:t>歊</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台上望，春光已过三分。江山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重叠倍销魂。风花飞有态，烟絮坠无痕。</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已是年来伤感甚，那堪旧恨仍存。清愁满眼共谁论。却应</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台下草，不解忆王孙？</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宋徽宗崇宁初，李之仪因得罪权贵蔡京被除去名籍，编管太平州</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今安徽当涂</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，本词应作于他居太平州期间的某年春天。</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却应，即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岂应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，相当于现代汉语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难道是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833495"/>
            <a:ext cx="11412000" cy="446850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凌</a:t>
            </a:r>
            <a:r>
              <a:rPr lang="zh-CN" altLang="zh-CN" sz="2400" kern="100" dirty="0">
                <a:latin typeface="仿宋" panose="02010609060101010101" pitchFamily="49" charset="-122"/>
                <a:ea typeface="仿宋" panose="02010609060101010101" pitchFamily="49" charset="-122"/>
                <a:cs typeface="宋体" panose="02010600030101010101" pitchFamily="2" charset="-122"/>
              </a:rPr>
              <a:t>歊</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台</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，南朝宋孝武帝曾建避暑离宫于此。实际上，凌</a:t>
            </a:r>
            <a:r>
              <a:rPr lang="zh-CN" altLang="zh-CN" sz="2400" kern="100" dirty="0">
                <a:latin typeface="仿宋" panose="02010609060101010101" pitchFamily="49" charset="-122"/>
                <a:ea typeface="仿宋" panose="02010609060101010101" pitchFamily="49" charset="-122"/>
                <a:cs typeface="宋体" panose="02010600030101010101" pitchFamily="2" charset="-122"/>
              </a:rPr>
              <a:t>歊</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台并不很高</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据《太平寰宇记》载仅高四十丈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，只是因周围平旷，才望得很远。李之仪的这首词就是登此台远望之所得。目的是借景发挥，借登凌</a:t>
            </a:r>
            <a:r>
              <a:rPr lang="zh-CN" altLang="zh-CN" sz="2400" kern="100" dirty="0">
                <a:latin typeface="仿宋" panose="02010609060101010101" pitchFamily="49" charset="-122"/>
                <a:ea typeface="仿宋" panose="02010609060101010101" pitchFamily="49" charset="-122"/>
                <a:cs typeface="宋体" panose="02010600030101010101" pitchFamily="2" charset="-122"/>
              </a:rPr>
              <a:t>歊</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台以抒发内心的感慨</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偶向凌</a:t>
            </a:r>
            <a:r>
              <a:rPr lang="zh-CN" altLang="zh-CN" sz="2400" kern="100" dirty="0">
                <a:latin typeface="仿宋" panose="02010609060101010101" pitchFamily="49" charset="-122"/>
                <a:ea typeface="仿宋" panose="02010609060101010101" pitchFamily="49" charset="-122"/>
                <a:cs typeface="宋体" panose="02010600030101010101" pitchFamily="2" charset="-122"/>
              </a:rPr>
              <a:t>歊</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台上望</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，春光已过三分。江山重叠倍销魂。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起首用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偶向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二字，便透露出他平时幽居抑郁的心情。李之仪虽身处江南，心犹念汴京和故土</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李之仪的家乡是今山东无棣</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。登高以眺远，自难免引起万千感触。但词人仅用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春光已过三分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一句概括他种种思绪，把无穷的空间感化作有限的时间感，从而收到含蓄蕴藉的审美效果。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销魂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一词，兼有极度高兴和极度伤心两方面的含义</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4701051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9726" y="131589"/>
            <a:ext cx="11526120" cy="6327862"/>
          </a:xfrm>
          <a:prstGeom prst="rect">
            <a:avLst/>
          </a:prstGeom>
        </p:spPr>
        <p:txBody>
          <a:bodyPr wrap="square" lIns="121898" tIns="60948" rIns="121898" bIns="60948">
            <a:spAutoFit/>
          </a:bodyPr>
          <a:lstStyle/>
          <a:p>
            <a:pPr indent="628650"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风花飞有态，烟絮坠无痕。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飞花、坠絮，本都是自然形态的东西，但经过词人的渲染，便都变成了含情物。飞花，指他人之乘风直上，舞态翩跹，得意非常；坠絮，喻己身之遭谤被逐，堕地沾泥，了无痕迹。</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下片点明题意：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已是年来伤感甚，那堪旧恨仍存。清愁满眼共谁论。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伤感甚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，指以往岁月里所遭受的政治打击。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那堪旧恨仍存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，意味着此刻、此后仍然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旧恨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绵绵。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清愁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，当指目前所触起的新愁。词人在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字后加用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满眼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一词，便使人觉得愁如春天的游丝弥漫空际。至于愁些什么，词人并未言明，因此给读者留下了想象空间。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共谁论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，进一步表明词人快然独处，竟无人可为解愁。</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却应台下草，不解忆王孙？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却，这里作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却应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岂应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。词人目睹凌</a:t>
            </a:r>
            <a:r>
              <a:rPr lang="zh-CN" altLang="zh-CN" sz="2400" kern="100" dirty="0">
                <a:latin typeface="仿宋" panose="02010609060101010101" pitchFamily="49" charset="-122"/>
                <a:ea typeface="仿宋" panose="02010609060101010101" pitchFamily="49" charset="-122"/>
                <a:cs typeface="宋体" panose="02010600030101010101" pitchFamily="2" charset="-122"/>
              </a:rPr>
              <a:t>歊</a:t>
            </a:r>
            <a:r>
              <a:rPr lang="zh-CN" altLang="zh-CN" sz="2400" kern="100" dirty="0">
                <a:latin typeface="宋体" panose="02010600030101010101" pitchFamily="2" charset="-122"/>
                <a:ea typeface="仿宋_GB2312" panose="02010609030101010101" pitchFamily="49" charset="-122"/>
                <a:cs typeface="仿宋_GB2312" panose="02010609030101010101" pitchFamily="49" charset="-122"/>
              </a:rPr>
              <a:t>台下春草</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丛生，很自然会联想起淮南小山《招隐士》中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王孙游兮不归，春草生兮萋萋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的著名诗句。但李之仪这里的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王孙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指的不是别人，而是他自己。词人把归乡不得的怨恨归咎于春草的不解相忆，实乃貌似无理却至情的说法</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9887443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9726" y="1053530"/>
            <a:ext cx="11526120" cy="123108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此词是</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词。上片</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，下片</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，词人借登凌歊台抒发了内心的感慨</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全词抒发了词人怎样的思想感情？请简要赏析。</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4" name="矩形 3"/>
          <p:cNvSpPr/>
          <p:nvPr/>
        </p:nvSpPr>
        <p:spPr>
          <a:xfrm>
            <a:off x="1714803" y="1143881"/>
            <a:ext cx="4647426"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咏怀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写景</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抒情</a:t>
            </a:r>
            <a:endParaRPr lang="zh-CN" altLang="en-US" sz="2400" dirty="0"/>
          </a:p>
        </p:txBody>
      </p:sp>
      <p:sp>
        <p:nvSpPr>
          <p:cNvPr id="9" name="矩形 8"/>
          <p:cNvSpPr/>
          <p:nvPr/>
        </p:nvSpPr>
        <p:spPr>
          <a:xfrm>
            <a:off x="329726" y="2237428"/>
            <a:ext cx="1152612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伤春之情：词人看到眼前春光将尽，流露出遗憾伤感之情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思归之情：词人登台远眺，只见江山重叠，阻断望乡</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望京</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之路，更觉愁苦</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被排挤</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或政治不得志、被贬谪</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的郁闷：词人因触犯权贵被编管太平州，前途无望，旧恨新愁涌上心头，异常苦闷</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无人理解的落寞：词人满怀愁绪，却无人可以倾诉，内心无限寂寞惆怅。</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9471290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blinds(horizontal)">
                                      <p:cBhvr>
                                        <p:cTn id="2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621482"/>
            <a:ext cx="11412000" cy="529373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阅读下面这首唐诗，然后回答问题。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巴西</a:t>
            </a:r>
            <a:r>
              <a:rPr lang="en-US" altLang="zh-CN" sz="3200" kern="100" baseline="30000" dirty="0">
                <a:solidFill>
                  <a:srgbClr val="C00000"/>
                </a:solidFill>
                <a:latin typeface="宋体" panose="02010600030101010101" pitchFamily="2" charset="-122"/>
                <a:ea typeface="隶书" panose="02010509060101010101" pitchFamily="49" charset="-122"/>
                <a:cs typeface="Times New Roman" panose="02020603050405020304" pitchFamily="18" charset="0"/>
              </a:rPr>
              <a:t>①</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驿亭观江涨呈窦十五使君</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其一</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杜　甫</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宿雨南江涨，波涛乱远峰。</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亭凌喷薄，万井逼舂容</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霄汉愁高鸟，泥沙困老龙。</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天边同客舍，携我豁心胸。</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巴西：唐绵州和阆州都称巴西，此处指绵州。</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万井：指巴郡。舂容：江水冲激之声。</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05458"/>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首联正面描写江水高涨，山峰的倒影在波涛中乱晃，极写南江雨后水势之大。颔联接着描写水中波涛汹涌、浪花高溅。颈联从写江水高涨使鸟</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愁</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，使龙</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困</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，侧面突出江水上涨后江面变阔以及江水激荡高涌之势。尾联抒情，抒发观景之后的复杂情感，有浪迹天涯之愁，更有与友人同观江涨之景的舒畅。</a:t>
            </a:r>
            <a:endParaRPr lang="zh-CN" altLang="zh-CN" sz="2400" kern="100" dirty="0" smtClean="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诗的首联从</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描写江水涨高，颈联主要从</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来描写江涨之景。</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本诗表达的情感较为复杂，请简要分析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矩形 7"/>
          <p:cNvSpPr/>
          <p:nvPr/>
        </p:nvSpPr>
        <p:spPr>
          <a:xfrm>
            <a:off x="2369840" y="2686855"/>
            <a:ext cx="5339923"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正面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侧面</a:t>
            </a:r>
            <a:endParaRPr lang="zh-CN" altLang="en-US" sz="2400" dirty="0"/>
          </a:p>
        </p:txBody>
      </p:sp>
      <p:sp>
        <p:nvSpPr>
          <p:cNvPr id="9" name="矩形 8"/>
          <p:cNvSpPr/>
          <p:nvPr/>
        </p:nvSpPr>
        <p:spPr>
          <a:xfrm>
            <a:off x="389206" y="3802196"/>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本诗表达的情感，有浪迹天涯之愁，更有与友人同观江涨之景的舒畅。身在天边，客居他乡，面对江涨壮阔、雄伟的奇景，诗人心胸豁然开朗，心情变得愉悦；远离京城有朋友相伴共赏壮景，倍感欣慰。</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531759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482587" y="318368"/>
            <a:ext cx="11187139" cy="58477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念奴娇</a:t>
            </a:r>
            <a:r>
              <a:rPr lang="en-US" altLang="zh-CN" sz="3200" kern="100" dirty="0">
                <a:solidFill>
                  <a:srgbClr val="C00000"/>
                </a:solidFill>
                <a:latin typeface="Times New Roman" panose="02020603050405020304" pitchFamily="18" charset="0"/>
                <a:ea typeface="隶书" panose="02010509060101010101" pitchFamily="49" charset="-122"/>
                <a:cs typeface="Courier New" panose="02070309020205020404" pitchFamily="49" charset="0"/>
              </a:rPr>
              <a:t>·</a:t>
            </a: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瓢泉酒酣，和东坡韵</a:t>
            </a:r>
            <a:r>
              <a:rPr lang="en-US" altLang="zh-CN" sz="3200" kern="100" baseline="30000" dirty="0">
                <a:solidFill>
                  <a:srgbClr val="C00000"/>
                </a:solidFill>
                <a:latin typeface="宋体" panose="02010600030101010101" pitchFamily="2" charset="-122"/>
                <a:ea typeface="隶书" panose="02010509060101010101" pitchFamily="49" charset="-122"/>
                <a:cs typeface="Times New Roman" panose="02020603050405020304" pitchFamily="18" charset="0"/>
              </a:rPr>
              <a:t>①</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辛弃疾</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倘来轩冕</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，问还是、今古人间何物？旧日重城愁万里，风月而今坚壁。药笼功名，酒垆身世，可惜蒙头雪。浩歌一曲，坐中人物之杰。</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休叹黄菊凋零，孤标应也有，梅花争发。醉里重揩西望眼，惟有孤鸿明灭。万事从教，浮云来去，枉了冲冠发。故人何在？长歌应伴残月。</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此词作于绍熙元年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(1190)</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，时辛弃疾赋闲于带湖，和苏轼《念奴娇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赤壁怀古》韵而自抒怀抱。</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轩冕，出自《庄子》：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轩冕在身，非性命也，物之倘来，寄者也。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412553" y="981522"/>
            <a:ext cx="11365306"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鉴赏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这是词人在瓢泉新居置酒痛饮时所写的一首抒发失意英雄之悲的词。</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上片写失意闲居的愁闷。首二句以疑问的句式，表达对宦途和功名的困惑与思考。接下来两句，说明壮志难酬，因此重重的愁恨无计消除。再次三句，具体展示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的内容：自己本来当之无愧地是国之栋梁，不料因为出身低微，来路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，竟被当权者遗弃！更可悲的是，满头白发，来日无多，今生要实现政治理想是不大可能了。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浩歌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二句则转而安慰自己，说可以高歌遣愁，可与二三知己喝酒解闷</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372059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412553" y="981522"/>
            <a:ext cx="11365306" cy="4001071"/>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下</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片则忽以倔强坚毅之态出之，说明自己虽遭万千磨难，但壮志不泯。过片三句，以冬天里孤标独秀的寒梅自比，表示不畏风雪摧残。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醉里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二句正面表露爱国思想。揩眼西望，当然望的是中原地区，这就表明了自己之所以壮志不衰，原因是祖国尚在危难之中，不能忘怀北伐。但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孤鸿明灭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的象征性描写则又暗示词人深知国势很难复兴，至少短时间里事业成功的希望不大。正是有此清醒估计，才有了下面的悲愤叹息：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万事从教，浮云来去，枉了冲冠发。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词的最末二句，以残月孤星的凌晨景色来映衬自己和二三知己的悲凉心境，十分凄怆感人</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820346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54947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概括诗中抒情主人公</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悲</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的具体内容。</a:t>
            </a:r>
            <a:endParaRPr lang="zh-CN" altLang="zh-CN" sz="2400" kern="100">
              <a:latin typeface="宋体" panose="02010600030101010101" pitchFamily="2" charset="-122"/>
              <a:cs typeface="Courier New" panose="02070309020205020404" pitchFamily="49" charset="0"/>
            </a:endParaRPr>
          </a:p>
        </p:txBody>
      </p:sp>
      <p:sp>
        <p:nvSpPr>
          <p:cNvPr id="23" name="矩形 22"/>
          <p:cNvSpPr/>
          <p:nvPr/>
        </p:nvSpPr>
        <p:spPr>
          <a:xfrm>
            <a:off x="443846" y="1276681"/>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身世之悲、失职之悲、战乱之悲。</a:t>
            </a:r>
            <a:endParaRPr lang="zh-CN" altLang="zh-CN" sz="2400" kern="10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矩形 7"/>
          <p:cNvSpPr/>
          <p:nvPr/>
        </p:nvSpPr>
        <p:spPr>
          <a:xfrm>
            <a:off x="443846" y="200388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全诗是怎样一步步表达</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悲</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的情感的？试作赏析。</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443846" y="2731096"/>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先写植物之景，触景生情，直接抒发身世之悲</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再借写鸟类，暗示自己不与谋利小人同流合污，以致像江鹳一样有着耿介坎坷、孤苦无依之悲</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最后总括秋色、战乱，又借用宋玉的典故，写出自己对于时局、仕途、岁月的无奈之悲，收束全诗。</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01234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053530"/>
            <a:ext cx="1141200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辛弃疾这首词以健笔写豪情，风格上极力追步苏东坡。但是比较之下不难发现两者之间有一些区别。同是抒发</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的情怀，同为豪放的风格，苏词之豪放表现为超逸放旷，辛词则表现为</a:t>
            </a:r>
            <a:r>
              <a:rPr lang="en-US" altLang="zh-CN" sz="2400" u="sng"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7" name="矩形 6"/>
          <p:cNvSpPr/>
          <p:nvPr/>
        </p:nvSpPr>
        <p:spPr>
          <a:xfrm>
            <a:off x="389206" y="2853730"/>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政治失意</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壮志难酬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怀才不遇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报国无门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深沉悲凉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悲壮激昂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悲壮激越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54286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0" name="矩形 9"/>
          <p:cNvSpPr/>
          <p:nvPr/>
        </p:nvSpPr>
        <p:spPr>
          <a:xfrm>
            <a:off x="389206" y="1364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整首词中词人的情感是复杂的，请结合艺术手法作简要分析。</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389206" y="634202"/>
            <a:ext cx="11412000" cy="5750781"/>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用典：借用《庄子》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轩冕在身，非性命也，物之倘来，寄者也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的典故，表明自己在政治失意之后对功名事业感到难以捉摸。借用司马相如当垆卖酒的典故，意在说明自己是像司马相如一样的人才，求取功名是分内之事，不料遭遇坎坷埋没民间。借用岳飞《满江红》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怒发冲冠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的典故，表现了壮志难酬的愤慨。</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休叹黄菊凋零，孤标应也有，梅花争发。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以自然气候喻社会环境，以花喻人，表现爱国志士前赴后继之意。特别是以梅花自喻，表明自己壮志不衰，自我磨砺，不忘北伐。</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以景结情：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长歌应伴残月。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以残月孤星的夜色映衬自己和友人们凄凉悲怆的心境，给读者留下回味和思考的余地。</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直抒胸臆：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愁万里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蒙头雪</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冲冠发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醉里重揩西望眼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等直接表现了词人内心的痛苦，展现了一个失意英雄的尴尬处境和悲愤心情。</a:t>
            </a:r>
            <a:endParaRPr lang="zh-CN" altLang="zh-CN" sz="2400" kern="100" dirty="0">
              <a:latin typeface="宋体" panose="02010600030101010101" pitchFamily="2" charset="-122"/>
              <a:cs typeface="Courier New" panose="02070309020205020404" pitchFamily="49" charset="0"/>
            </a:endParaRPr>
          </a:p>
        </p:txBody>
      </p:sp>
      <p:sp>
        <p:nvSpPr>
          <p:cNvPr id="14" name="返回">
            <a:hlinkClick r:id="rId7"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7280873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a16="http://schemas.microsoft.com/office/drawing/2014/main" xmlns=""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复习任务群三　古典诗歌鉴赏</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71838" y="720837"/>
            <a:ext cx="11412000" cy="46531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阅读下面这首宋词，然后回答问题。</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鹧鸪天</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向子</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baseline="30000" dirty="0">
                <a:latin typeface="宋体" panose="02010600030101010101" pitchFamily="2" charset="-122"/>
                <a:ea typeface="IPAPANNEW" panose="02000500070000020004" pitchFamily="2" charset="0"/>
                <a:cs typeface="Times New Roman" panose="02020603050405020304" pitchFamily="18" charset="0"/>
              </a:rPr>
              <a:t> </a:t>
            </a:r>
            <a:r>
              <a:rPr lang="en-US" altLang="zh-CN" sz="2400" kern="100" baseline="30000" dirty="0">
                <a:latin typeface="宋体" panose="02010600030101010101" pitchFamily="2" charset="-122"/>
                <a:ea typeface="IPAPANNEW" panose="02000500070000020004" pitchFamily="2" charset="0"/>
                <a:cs typeface="Times New Roman" panose="02020603050405020304" pitchFamily="18" charset="0"/>
              </a:rPr>
              <a:t>[</a:t>
            </a:r>
            <a:r>
              <a:rPr lang="zh-CN" altLang="zh-CN" sz="2400" kern="100" baseline="30000" dirty="0">
                <a:latin typeface="IPAPANNEW" panose="02000500070000020004" pitchFamily="2" charset="0"/>
                <a:ea typeface="微软雅黑" panose="020B0503020204020204" pitchFamily="34" charset="-122"/>
                <a:cs typeface="Times New Roman" panose="02020603050405020304" pitchFamily="18" charset="0"/>
              </a:rPr>
              <a:t>注</a:t>
            </a:r>
            <a:r>
              <a:rPr lang="en-US" altLang="zh-CN" sz="2400" kern="100" baseline="30000" dirty="0">
                <a:latin typeface="IPAPANNEW" panose="02000500070000020004" pitchFamily="2"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有怀京师上元，与韩叔夏司谏、王夏卿侍郎、曹仲谷少卿同赋。</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紫禁烟花一万重，鳌山宫阙倚晴空。玉皇端拱彤云上，人物嬉游陆海中。</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星转斗，驾回龙。五侯池馆醉春风。而今白发三千丈，愁对寒灯数点红。</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词人前半生亲睹北宋之盛，金兵进犯、宋室南渡后，他力主抗金，因得罪秦桧，于是挂冠还乡，卜居江西临江。</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pic>
        <p:nvPicPr>
          <p:cNvPr id="3079" name="Picture 7" descr="西土S"/>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21143" y="2219194"/>
            <a:ext cx="339352" cy="28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10640</TotalTime>
  <Words>7795</Words>
  <Application>Microsoft Office PowerPoint</Application>
  <PresentationFormat>自定义</PresentationFormat>
  <Paragraphs>522</Paragraphs>
  <Slides>82</Slides>
  <Notes>37</Notes>
  <HiddenSlides>0</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1</vt:i4>
      </vt:variant>
      <vt:variant>
        <vt:lpstr>幻灯片标题</vt:lpstr>
      </vt:variant>
      <vt:variant>
        <vt:i4>82</vt:i4>
      </vt:variant>
    </vt:vector>
  </HeadingPairs>
  <TitlesOfParts>
    <vt:vector size="105" baseType="lpstr">
      <vt:lpstr>Adobe Arabic</vt:lpstr>
      <vt:lpstr>方正报宋_GBK</vt:lpstr>
      <vt:lpstr>方正博雅宋_GBK</vt:lpstr>
      <vt:lpstr>方正清刻本悦宋简体</vt:lpstr>
      <vt:lpstr>仿宋</vt:lpstr>
      <vt:lpstr>仿宋_GB2312</vt:lpstr>
      <vt:lpstr>华文楷体</vt:lpstr>
      <vt:lpstr>经典繁仿黑</vt:lpstr>
      <vt:lpstr>楷体</vt:lpstr>
      <vt:lpstr>楷体_GB2312</vt:lpstr>
      <vt:lpstr>隶书</vt:lpstr>
      <vt:lpstr>宋体</vt:lpstr>
      <vt:lpstr>Microsoft YaHei</vt:lpstr>
      <vt:lpstr>Microsoft YaHei</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2235</cp:revision>
  <dcterms:modified xsi:type="dcterms:W3CDTF">2019-11-08T02:57:22Z</dcterms:modified>
</cp:coreProperties>
</file>