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673" r:id="rId3"/>
    <p:sldId id="491" r:id="rId5"/>
    <p:sldId id="492" r:id="rId6"/>
    <p:sldId id="547" r:id="rId7"/>
    <p:sldId id="495" r:id="rId8"/>
    <p:sldId id="494" r:id="rId9"/>
    <p:sldId id="609" r:id="rId10"/>
    <p:sldId id="357" r:id="rId11"/>
    <p:sldId id="611" r:id="rId12"/>
    <p:sldId id="496" r:id="rId13"/>
    <p:sldId id="740" r:id="rId14"/>
    <p:sldId id="744" r:id="rId15"/>
    <p:sldId id="341" r:id="rId16"/>
    <p:sldId id="451" r:id="rId17"/>
    <p:sldId id="605" r:id="rId18"/>
    <p:sldId id="721" r:id="rId19"/>
    <p:sldId id="722" r:id="rId20"/>
    <p:sldId id="723" r:id="rId21"/>
    <p:sldId id="612" r:id="rId22"/>
    <p:sldId id="524" r:id="rId23"/>
    <p:sldId id="580" r:id="rId24"/>
    <p:sldId id="413" r:id="rId25"/>
    <p:sldId id="581" r:id="rId26"/>
    <p:sldId id="613" r:id="rId27"/>
    <p:sldId id="525" r:id="rId28"/>
    <p:sldId id="579" r:id="rId29"/>
    <p:sldId id="418" r:id="rId30"/>
    <p:sldId id="607" r:id="rId31"/>
    <p:sldId id="614" r:id="rId32"/>
    <p:sldId id="527" r:id="rId33"/>
    <p:sldId id="419" r:id="rId34"/>
    <p:sldId id="606" r:id="rId35"/>
    <p:sldId id="743" r:id="rId36"/>
    <p:sldId id="741" r:id="rId37"/>
    <p:sldId id="742" r:id="rId38"/>
    <p:sldId id="718" r:id="rId39"/>
    <p:sldId id="490" r:id="rId4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2227"/>
    <a:srgbClr val="2D3E52"/>
    <a:srgbClr val="3A506A"/>
    <a:srgbClr val="E5472E"/>
    <a:srgbClr val="EA2D49"/>
    <a:srgbClr val="F83F08"/>
    <a:srgbClr val="22CFBC"/>
    <a:srgbClr val="3D6C6D"/>
    <a:srgbClr val="E4484C"/>
    <a:srgbClr val="2E2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547" y="82"/>
      </p:cViewPr>
      <p:guideLst>
        <p:guide orient="horz" pos="1620"/>
        <p:guide pos="288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1" d="100"/>
        <a:sy n="12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B87AE-1E68-401F-B095-6EC937D9C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BB0C9-B4B5-4981-8185-40C817E1AF7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31622" y="498764"/>
            <a:ext cx="8280756" cy="433540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31622" y="498764"/>
            <a:ext cx="8280756" cy="433540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-76200"/>
            <a:ext cx="2924664" cy="33701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flipH="1" flipV="1">
            <a:off x="6219336" y="1856508"/>
            <a:ext cx="2924664" cy="33701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31622" y="498764"/>
            <a:ext cx="8280756" cy="433540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69725" y="0"/>
            <a:ext cx="1776355" cy="180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flipH="1">
            <a:off x="7488524" y="0"/>
            <a:ext cx="1776355" cy="180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31622" y="498764"/>
            <a:ext cx="8280756" cy="433540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69725" y="0"/>
            <a:ext cx="1776355" cy="180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flipH="1">
            <a:off x="7488524" y="0"/>
            <a:ext cx="1776355" cy="180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2542311" y="4171550"/>
            <a:ext cx="3657600" cy="9719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F0C02-A196-4561-B28F-1EBF27CBEE3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99F02-1E23-4BD3-B63C-F56E222E416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软雅黑 Light" panose="020B0502040204020203" pitchFamily="34" charset="-122"/>
              </a:defRPr>
            </a:lvl1pPr>
          </a:lstStyle>
          <a:p>
            <a:fld id="{29BF0C02-A196-4561-B28F-1EBF27CBEE3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软雅黑 Light" panose="020B0502040204020203" pitchFamily="34" charset="-122"/>
              </a:defRPr>
            </a:lvl1pPr>
          </a:lstStyle>
          <a:p>
            <a:fld id="{8AC99F02-1E23-4BD3-B63C-F56E222E4162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微软雅黑 Light" panose="020B0502040204020203" pitchFamily="34" charset="-122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 Light" panose="020B0502040204020203" pitchFamily="34" charset="-122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微软雅黑 Light" panose="020B0502040204020203" pitchFamily="34" charset="-122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 Light" panose="020B0502040204020203" pitchFamily="34" charset="-122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 Light" panose="020B0502040204020203" pitchFamily="34" charset="-122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3.png"/><Relationship Id="rId3" Type="http://schemas.openxmlformats.org/officeDocument/2006/relationships/image" Target="../media/image12.jpeg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.tiff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0.png"/><Relationship Id="rId1" Type="http://schemas.openxmlformats.org/officeDocument/2006/relationships/tags" Target="../tags/tag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png"/><Relationship Id="rId2" Type="http://schemas.openxmlformats.org/officeDocument/2006/relationships/tags" Target="../tags/tag22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4.jpe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5.jpeg"/><Relationship Id="rId2" Type="http://schemas.openxmlformats.org/officeDocument/2006/relationships/image" Target="../media/image10.png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8.jpeg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0.jpeg"/><Relationship Id="rId2" Type="http://schemas.openxmlformats.org/officeDocument/2006/relationships/image" Target="../media/image10.png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2.jpe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4.jpeg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jpeg"/><Relationship Id="rId3" Type="http://schemas.openxmlformats.org/officeDocument/2006/relationships/image" Target="../media/image7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1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png"/><Relationship Id="rId2" Type="http://schemas.openxmlformats.org/officeDocument/2006/relationships/tags" Target="../tags/tag15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淘宝店chenying0907 17"/>
          <p:cNvSpPr txBox="1"/>
          <p:nvPr>
            <p:custDataLst>
              <p:tags r:id="rId1"/>
            </p:custDataLst>
          </p:nvPr>
        </p:nvSpPr>
        <p:spPr>
          <a:xfrm>
            <a:off x="3522520" y="1905002"/>
            <a:ext cx="387927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FontAwesome" pitchFamily="2" charset="0"/>
              </a:rPr>
              <a:t>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9" name="PA_淘宝店chenying0907 33"/>
          <p:cNvSpPr txBox="1"/>
          <p:nvPr>
            <p:custDataLst>
              <p:tags r:id="rId2"/>
            </p:custDataLst>
          </p:nvPr>
        </p:nvSpPr>
        <p:spPr>
          <a:xfrm>
            <a:off x="1428289" y="3954504"/>
            <a:ext cx="241069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900" dirty="0">
              <a:latin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70785" y="1420495"/>
            <a:ext cx="38423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chemeClr val="tx1"/>
                </a:solidFill>
              </a:rPr>
              <a:t>专题一  字音</a:t>
            </a:r>
            <a:endParaRPr lang="zh-CN" altLang="en-US" sz="1400" b="1">
              <a:solidFill>
                <a:schemeClr val="tx1"/>
              </a:solidFill>
            </a:endParaRPr>
          </a:p>
          <a:p>
            <a:endParaRPr lang="zh-CN" altLang="en-US" sz="1400" b="1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淘宝店chenying0907 17"/>
          <p:cNvSpPr txBox="1"/>
          <p:nvPr>
            <p:custDataLst>
              <p:tags r:id="rId1"/>
            </p:custDataLst>
          </p:nvPr>
        </p:nvSpPr>
        <p:spPr>
          <a:xfrm>
            <a:off x="3450765" y="1860552"/>
            <a:ext cx="387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FontAwesome" pitchFamily="2" charset="0"/>
              </a:rPr>
              <a:t>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9" name="PA_淘宝店chenying0907 33"/>
          <p:cNvSpPr txBox="1"/>
          <p:nvPr>
            <p:custDataLst>
              <p:tags r:id="rId2"/>
            </p:custDataLst>
          </p:nvPr>
        </p:nvSpPr>
        <p:spPr>
          <a:xfrm>
            <a:off x="1428289" y="3954504"/>
            <a:ext cx="241069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900" dirty="0">
              <a:latin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4105" y="763270"/>
            <a:ext cx="376618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1">
                <a:solidFill>
                  <a:schemeClr val="tx1"/>
                </a:solidFill>
                <a:sym typeface="+mn-ea"/>
              </a:rPr>
              <a:t>相信每一位同学的家里</a:t>
            </a:r>
            <a:endParaRPr lang="zh-CN" altLang="en-US" sz="1600" b="1">
              <a:solidFill>
                <a:schemeClr val="tx1"/>
              </a:solidFill>
            </a:endParaRPr>
          </a:p>
          <a:p>
            <a:pPr algn="l"/>
            <a:r>
              <a:rPr lang="zh-CN" altLang="en-US" sz="1600" b="1">
                <a:solidFill>
                  <a:schemeClr val="tx1"/>
                </a:solidFill>
                <a:sym typeface="+mn-ea"/>
              </a:rPr>
              <a:t>                    都曾有过一张这样的东西</a:t>
            </a:r>
            <a:r>
              <a:rPr lang="en-US" altLang="zh-CN" sz="1600" b="1">
                <a:solidFill>
                  <a:schemeClr val="tx1"/>
                </a:solidFill>
                <a:sym typeface="+mn-ea"/>
              </a:rPr>
              <a:t>···</a:t>
            </a:r>
            <a:endParaRPr lang="en-US" altLang="zh-CN" sz="1600" b="1">
              <a:solidFill>
                <a:schemeClr val="tx1"/>
              </a:solidFill>
            </a:endParaRPr>
          </a:p>
          <a:p>
            <a:endParaRPr lang="en-US" altLang="zh-CN" sz="1600" b="1">
              <a:solidFill>
                <a:schemeClr val="tx1"/>
              </a:solidFill>
            </a:endParaRPr>
          </a:p>
        </p:txBody>
      </p:sp>
      <p:pic>
        <p:nvPicPr>
          <p:cNvPr id="11" name="图片 10" descr="FH0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925" y="763270"/>
            <a:ext cx="3402330" cy="37236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30420" y="3141705"/>
            <a:ext cx="22250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/>
              <a:t>拼音只有这些吗</a:t>
            </a:r>
            <a:r>
              <a:rPr lang="zh-CN" altLang="en-US" sz="2000" b="1" dirty="0">
                <a:solidFill>
                  <a:schemeClr val="tx1"/>
                </a:solidFill>
              </a:rPr>
              <a:t>？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542" y="763270"/>
            <a:ext cx="3662935" cy="37909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94740" y="853440"/>
            <a:ext cx="5509895" cy="3684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b="1">
              <a:solidFill>
                <a:srgbClr val="C00000"/>
              </a:solidFill>
              <a:latin typeface="等线" panose="02010600030101010101" charset="0"/>
              <a:ea typeface="微软雅黑" panose="020B0503020204020204" charset="-122"/>
              <a:sym typeface="+mn-ea"/>
            </a:endParaRPr>
          </a:p>
          <a:p>
            <a:r>
              <a:rPr lang="zh-CN" altLang="en-US" sz="2000" b="1">
                <a:solidFill>
                  <a:srgbClr val="C00000"/>
                </a:solidFill>
                <a:latin typeface="等线" panose="02010600030101010101" charset="0"/>
                <a:ea typeface="微软雅黑" panose="020B0503020204020204" charset="-122"/>
                <a:sym typeface="+mn-ea"/>
              </a:rPr>
              <a:t>单韵母</a:t>
            </a:r>
            <a:r>
              <a:rPr lang="en-US" altLang="zh-CN" sz="2000" b="1">
                <a:latin typeface="等线" panose="02010600030101010101" charset="0"/>
                <a:ea typeface="微软雅黑" panose="020B0503020204020204" charset="-122"/>
                <a:sym typeface="+mn-ea"/>
              </a:rPr>
              <a:t>:</a:t>
            </a:r>
            <a:r>
              <a:rPr lang="zh-CN" altLang="en-US" sz="2000" b="1">
                <a:latin typeface="等线" panose="02010600030101010101" charset="0"/>
                <a:ea typeface="微软雅黑" panose="020B0503020204020204" charset="-122"/>
                <a:sym typeface="+mn-ea"/>
              </a:rPr>
              <a:t>a[阿] o[喔] e[鹅] i[衣]u[乌] ü[迂]</a:t>
            </a:r>
            <a:endParaRPr lang="zh-CN" altLang="en-US" sz="2000" b="1">
              <a:latin typeface="等线" panose="02010600030101010101" charset="0"/>
              <a:ea typeface="微软雅黑" panose="020B0503020204020204" charset="-122"/>
              <a:sym typeface="+mn-ea"/>
            </a:endParaRPr>
          </a:p>
          <a:p>
            <a:endParaRPr lang="zh-CN" altLang="en-US" sz="2000" b="1">
              <a:latin typeface="等线" panose="02010600030101010101" charset="0"/>
              <a:ea typeface="微软雅黑" panose="020B0503020204020204" charset="-122"/>
              <a:sym typeface="+mn-ea"/>
            </a:endParaRPr>
          </a:p>
          <a:p>
            <a:pPr algn="just"/>
            <a:r>
              <a:rPr lang="zh-CN" altLang="en-US" sz="2000" b="1">
                <a:solidFill>
                  <a:srgbClr val="C00000"/>
                </a:solidFill>
                <a:latin typeface="等线" panose="02010600030101010101" charset="0"/>
                <a:ea typeface="微软雅黑" panose="020B0503020204020204" charset="-122"/>
                <a:sym typeface="+mn-ea"/>
              </a:rPr>
              <a:t>复韵母</a:t>
            </a:r>
            <a:r>
              <a:rPr lang="en-US" altLang="zh-CN" sz="2000" b="1">
                <a:latin typeface="等线" panose="02010600030101010101" charset="0"/>
                <a:ea typeface="微软雅黑" panose="020B0503020204020204" charset="-122"/>
                <a:sym typeface="+mn-ea"/>
              </a:rPr>
              <a:t>:</a:t>
            </a:r>
            <a:r>
              <a:rPr lang="zh-CN" altLang="en-US" sz="2000" b="1">
                <a:latin typeface="等线" panose="02010600030101010101" charset="0"/>
                <a:ea typeface="微软雅黑" panose="020B0503020204020204" charset="-122"/>
                <a:sym typeface="+mn-ea"/>
              </a:rPr>
              <a:t>ai[哀] ei[唉] ui[威] ao[奥]ou[欧]                    iu[由] ie[耶] üe[月</a:t>
            </a:r>
            <a:r>
              <a:rPr lang="en-US" altLang="zh-CN" sz="2000" b="1">
                <a:latin typeface="等线" panose="02010600030101010101" charset="0"/>
                <a:ea typeface="微软雅黑" panose="020B0503020204020204" charset="-122"/>
                <a:sym typeface="+mn-ea"/>
              </a:rPr>
              <a:t>]</a:t>
            </a:r>
            <a:endParaRPr lang="en-US" altLang="zh-CN" sz="2000" b="1">
              <a:latin typeface="等线" panose="02010600030101010101" charset="0"/>
              <a:ea typeface="微软雅黑" panose="020B0503020204020204" charset="-122"/>
              <a:sym typeface="+mn-ea"/>
            </a:endParaRPr>
          </a:p>
          <a:p>
            <a:pPr algn="just"/>
            <a:endParaRPr lang="en-US" altLang="zh-CN" sz="2000" b="1" noProof="1">
              <a:sym typeface="+mn-ea"/>
            </a:endParaRPr>
          </a:p>
          <a:p>
            <a:r>
              <a:rPr lang="zh-CN" sz="2000" b="1">
                <a:solidFill>
                  <a:srgbClr val="C00000"/>
                </a:solidFill>
                <a:latin typeface="等线" panose="02010600030101010101" charset="0"/>
                <a:ea typeface="微软雅黑" panose="020B0503020204020204" charset="-122"/>
                <a:sym typeface="+mn-ea"/>
              </a:rPr>
              <a:t>特殊元音韵母</a:t>
            </a:r>
            <a:r>
              <a:rPr lang="en-US" altLang="zh-CN" sz="2000" b="1">
                <a:latin typeface="等线" panose="02010600030101010101" charset="0"/>
                <a:ea typeface="微软雅黑" panose="020B0503020204020204" charset="-122"/>
                <a:sym typeface="+mn-ea"/>
              </a:rPr>
              <a:t>:</a:t>
            </a:r>
            <a:r>
              <a:rPr lang="zh-CN" altLang="en-US" sz="2000" b="1">
                <a:latin typeface="等线" panose="02010600030101010101" charset="0"/>
                <a:ea typeface="微软雅黑" panose="020B0503020204020204" charset="-122"/>
                <a:sym typeface="+mn-ea"/>
              </a:rPr>
              <a:t>er[儿]</a:t>
            </a:r>
            <a:endParaRPr lang="zh-CN" altLang="en-US" sz="2000" b="1">
              <a:latin typeface="等线" panose="02010600030101010101" charset="0"/>
              <a:ea typeface="微软雅黑" panose="020B0503020204020204" charset="-122"/>
              <a:sym typeface="+mn-ea"/>
            </a:endParaRPr>
          </a:p>
          <a:p>
            <a:endParaRPr lang="zh-CN" altLang="en-US" sz="2000" b="1" noProof="1">
              <a:sym typeface="+mn-ea"/>
            </a:endParaRPr>
          </a:p>
          <a:p>
            <a:r>
              <a:rPr lang="zh-CN" altLang="en-US" sz="2000" b="1">
                <a:solidFill>
                  <a:srgbClr val="C00000"/>
                </a:solidFill>
                <a:latin typeface="等线" panose="02010600030101010101" charset="0"/>
                <a:ea typeface="微软雅黑" panose="020B0503020204020204" charset="-122"/>
                <a:sym typeface="+mn-ea"/>
              </a:rPr>
              <a:t>前鼻韵母</a:t>
            </a:r>
            <a:r>
              <a:rPr lang="en-US" altLang="zh-CN" sz="2000" b="1">
                <a:latin typeface="等线" panose="02010600030101010101" charset="0"/>
                <a:ea typeface="微软雅黑" panose="020B0503020204020204" charset="-122"/>
                <a:sym typeface="+mn-ea"/>
              </a:rPr>
              <a:t>:</a:t>
            </a:r>
            <a:r>
              <a:rPr lang="zh-CN" altLang="en-US" sz="2000" b="1">
                <a:latin typeface="等线" panose="02010600030101010101" charset="0"/>
                <a:ea typeface="微软雅黑" panose="020B0503020204020204" charset="-122"/>
                <a:sym typeface="+mn-ea"/>
              </a:rPr>
              <a:t>an[安]en[恩] in[因] un[温] ü</a:t>
            </a:r>
            <a:r>
              <a:rPr lang="en-US" altLang="zh-CN" sz="2000" b="1">
                <a:latin typeface="等线" panose="02010600030101010101" charset="0"/>
                <a:ea typeface="微软雅黑" panose="020B0503020204020204" charset="-122"/>
                <a:sym typeface="+mn-ea"/>
              </a:rPr>
              <a:t>n</a:t>
            </a:r>
            <a:r>
              <a:rPr lang="zh-CN" altLang="en-US" sz="2000" b="1">
                <a:latin typeface="等线" panose="02010600030101010101" charset="0"/>
                <a:ea typeface="微软雅黑" panose="020B0503020204020204" charset="-122"/>
                <a:sym typeface="+mn-ea"/>
              </a:rPr>
              <a:t>[晕]</a:t>
            </a:r>
            <a:endParaRPr lang="zh-CN" altLang="en-US" sz="2000" b="1">
              <a:latin typeface="等线" panose="02010600030101010101" charset="0"/>
              <a:ea typeface="微软雅黑" panose="020B0503020204020204" charset="-122"/>
              <a:sym typeface="+mn-ea"/>
            </a:endParaRPr>
          </a:p>
          <a:p>
            <a:endParaRPr lang="zh-CN" altLang="en-US" sz="2000" b="1" noProof="1">
              <a:sym typeface="+mn-ea"/>
            </a:endParaRPr>
          </a:p>
          <a:p>
            <a:r>
              <a:rPr lang="zh-CN" altLang="en-US" sz="2000" b="1">
                <a:solidFill>
                  <a:srgbClr val="C00000"/>
                </a:solidFill>
                <a:latin typeface="等线" panose="02010600030101010101" charset="0"/>
                <a:ea typeface="微软雅黑" panose="020B0503020204020204" charset="-122"/>
                <a:sym typeface="+mn-ea"/>
              </a:rPr>
              <a:t>后鼻韵母</a:t>
            </a:r>
            <a:r>
              <a:rPr lang="en-US" altLang="zh-CN" sz="2000" b="1">
                <a:latin typeface="等线" panose="02010600030101010101" charset="0"/>
                <a:ea typeface="微软雅黑" panose="020B0503020204020204" charset="-122"/>
                <a:sym typeface="+mn-ea"/>
              </a:rPr>
              <a:t>:</a:t>
            </a:r>
            <a:r>
              <a:rPr lang="zh-CN" altLang="en-US" sz="2000" b="1">
                <a:latin typeface="等线" panose="02010600030101010101" charset="0"/>
                <a:ea typeface="微软雅黑" panose="020B0503020204020204" charset="-122"/>
                <a:sym typeface="+mn-ea"/>
              </a:rPr>
              <a:t>ang[昂] eng[摁] ing[英] ong[翁]</a:t>
            </a:r>
            <a:endParaRPr lang="zh-CN" altLang="en-US" sz="2000" b="1" noProof="1">
              <a:sym typeface="+mn-ea"/>
            </a:endParaRPr>
          </a:p>
          <a:p>
            <a:endParaRPr lang="zh-CN" altLang="en-US" sz="2000"/>
          </a:p>
        </p:txBody>
      </p:sp>
      <p:sp>
        <p:nvSpPr>
          <p:cNvPr id="59" name="Freeform 5"/>
          <p:cNvSpPr>
            <a:spLocks noEditPoints="1"/>
          </p:cNvSpPr>
          <p:nvPr/>
        </p:nvSpPr>
        <p:spPr bwMode="auto">
          <a:xfrm rot="720000">
            <a:off x="2863850" y="243840"/>
            <a:ext cx="1715135" cy="822325"/>
          </a:xfrm>
          <a:custGeom>
            <a:avLst/>
            <a:gdLst>
              <a:gd name="T0" fmla="*/ 248 w 290"/>
              <a:gd name="T1" fmla="*/ 58 h 204"/>
              <a:gd name="T2" fmla="*/ 206 w 290"/>
              <a:gd name="T3" fmla="*/ 28 h 204"/>
              <a:gd name="T4" fmla="*/ 128 w 290"/>
              <a:gd name="T5" fmla="*/ 3 h 204"/>
              <a:gd name="T6" fmla="*/ 75 w 290"/>
              <a:gd name="T7" fmla="*/ 14 h 204"/>
              <a:gd name="T8" fmla="*/ 13 w 290"/>
              <a:gd name="T9" fmla="*/ 40 h 204"/>
              <a:gd name="T10" fmla="*/ 1 w 290"/>
              <a:gd name="T11" fmla="*/ 96 h 204"/>
              <a:gd name="T12" fmla="*/ 24 w 290"/>
              <a:gd name="T13" fmla="*/ 150 h 204"/>
              <a:gd name="T14" fmla="*/ 38 w 290"/>
              <a:gd name="T15" fmla="*/ 195 h 204"/>
              <a:gd name="T16" fmla="*/ 40 w 290"/>
              <a:gd name="T17" fmla="*/ 203 h 204"/>
              <a:gd name="T18" fmla="*/ 152 w 290"/>
              <a:gd name="T19" fmla="*/ 161 h 204"/>
              <a:gd name="T20" fmla="*/ 201 w 290"/>
              <a:gd name="T21" fmla="*/ 160 h 204"/>
              <a:gd name="T22" fmla="*/ 266 w 290"/>
              <a:gd name="T23" fmla="*/ 103 h 204"/>
              <a:gd name="T24" fmla="*/ 260 w 290"/>
              <a:gd name="T25" fmla="*/ 99 h 204"/>
              <a:gd name="T26" fmla="*/ 259 w 290"/>
              <a:gd name="T27" fmla="*/ 107 h 204"/>
              <a:gd name="T28" fmla="*/ 230 w 290"/>
              <a:gd name="T29" fmla="*/ 144 h 204"/>
              <a:gd name="T30" fmla="*/ 203 w 290"/>
              <a:gd name="T31" fmla="*/ 154 h 204"/>
              <a:gd name="T32" fmla="*/ 197 w 290"/>
              <a:gd name="T33" fmla="*/ 154 h 204"/>
              <a:gd name="T34" fmla="*/ 154 w 290"/>
              <a:gd name="T35" fmla="*/ 154 h 204"/>
              <a:gd name="T36" fmla="*/ 149 w 290"/>
              <a:gd name="T37" fmla="*/ 154 h 204"/>
              <a:gd name="T38" fmla="*/ 107 w 290"/>
              <a:gd name="T39" fmla="*/ 155 h 204"/>
              <a:gd name="T40" fmla="*/ 53 w 290"/>
              <a:gd name="T41" fmla="*/ 191 h 204"/>
              <a:gd name="T42" fmla="*/ 78 w 290"/>
              <a:gd name="T43" fmla="*/ 153 h 204"/>
              <a:gd name="T44" fmla="*/ 40 w 290"/>
              <a:gd name="T45" fmla="*/ 152 h 204"/>
              <a:gd name="T46" fmla="*/ 38 w 290"/>
              <a:gd name="T47" fmla="*/ 122 h 204"/>
              <a:gd name="T48" fmla="*/ 39 w 290"/>
              <a:gd name="T49" fmla="*/ 113 h 204"/>
              <a:gd name="T50" fmla="*/ 28 w 290"/>
              <a:gd name="T51" fmla="*/ 76 h 204"/>
              <a:gd name="T52" fmla="*/ 33 w 290"/>
              <a:gd name="T53" fmla="*/ 75 h 204"/>
              <a:gd name="T54" fmla="*/ 16 w 290"/>
              <a:gd name="T55" fmla="*/ 46 h 204"/>
              <a:gd name="T56" fmla="*/ 54 w 290"/>
              <a:gd name="T57" fmla="*/ 55 h 204"/>
              <a:gd name="T58" fmla="*/ 60 w 290"/>
              <a:gd name="T59" fmla="*/ 55 h 204"/>
              <a:gd name="T60" fmla="*/ 73 w 290"/>
              <a:gd name="T61" fmla="*/ 22 h 204"/>
              <a:gd name="T62" fmla="*/ 109 w 290"/>
              <a:gd name="T63" fmla="*/ 33 h 204"/>
              <a:gd name="T64" fmla="*/ 124 w 290"/>
              <a:gd name="T65" fmla="*/ 11 h 204"/>
              <a:gd name="T66" fmla="*/ 152 w 290"/>
              <a:gd name="T67" fmla="*/ 29 h 204"/>
              <a:gd name="T68" fmla="*/ 200 w 290"/>
              <a:gd name="T69" fmla="*/ 32 h 204"/>
              <a:gd name="T70" fmla="*/ 206 w 290"/>
              <a:gd name="T71" fmla="*/ 36 h 204"/>
              <a:gd name="T72" fmla="*/ 241 w 290"/>
              <a:gd name="T73" fmla="*/ 59 h 204"/>
              <a:gd name="T74" fmla="*/ 245 w 290"/>
              <a:gd name="T75" fmla="*/ 65 h 204"/>
              <a:gd name="T76" fmla="*/ 260 w 290"/>
              <a:gd name="T77" fmla="*/ 99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0" h="204">
                <a:moveTo>
                  <a:pt x="277" y="73"/>
                </a:moveTo>
                <a:cubicBezTo>
                  <a:pt x="272" y="62"/>
                  <a:pt x="260" y="56"/>
                  <a:pt x="248" y="58"/>
                </a:cubicBezTo>
                <a:cubicBezTo>
                  <a:pt x="252" y="48"/>
                  <a:pt x="250" y="35"/>
                  <a:pt x="242" y="27"/>
                </a:cubicBezTo>
                <a:cubicBezTo>
                  <a:pt x="232" y="16"/>
                  <a:pt x="217" y="21"/>
                  <a:pt x="206" y="28"/>
                </a:cubicBezTo>
                <a:cubicBezTo>
                  <a:pt x="204" y="0"/>
                  <a:pt x="167" y="0"/>
                  <a:pt x="153" y="20"/>
                </a:cubicBezTo>
                <a:cubicBezTo>
                  <a:pt x="148" y="11"/>
                  <a:pt x="140" y="1"/>
                  <a:pt x="128" y="3"/>
                </a:cubicBezTo>
                <a:cubicBezTo>
                  <a:pt x="117" y="5"/>
                  <a:pt x="108" y="14"/>
                  <a:pt x="105" y="25"/>
                </a:cubicBezTo>
                <a:cubicBezTo>
                  <a:pt x="98" y="15"/>
                  <a:pt x="88" y="10"/>
                  <a:pt x="75" y="14"/>
                </a:cubicBezTo>
                <a:cubicBezTo>
                  <a:pt x="60" y="19"/>
                  <a:pt x="57" y="31"/>
                  <a:pt x="55" y="44"/>
                </a:cubicBezTo>
                <a:cubicBezTo>
                  <a:pt x="45" y="31"/>
                  <a:pt x="26" y="24"/>
                  <a:pt x="13" y="40"/>
                </a:cubicBezTo>
                <a:cubicBezTo>
                  <a:pt x="4" y="50"/>
                  <a:pt x="11" y="63"/>
                  <a:pt x="20" y="70"/>
                </a:cubicBezTo>
                <a:cubicBezTo>
                  <a:pt x="8" y="72"/>
                  <a:pt x="0" y="82"/>
                  <a:pt x="1" y="96"/>
                </a:cubicBezTo>
                <a:cubicBezTo>
                  <a:pt x="3" y="110"/>
                  <a:pt x="18" y="117"/>
                  <a:pt x="31" y="119"/>
                </a:cubicBezTo>
                <a:cubicBezTo>
                  <a:pt x="19" y="126"/>
                  <a:pt x="12" y="138"/>
                  <a:pt x="24" y="150"/>
                </a:cubicBezTo>
                <a:cubicBezTo>
                  <a:pt x="36" y="162"/>
                  <a:pt x="56" y="161"/>
                  <a:pt x="71" y="156"/>
                </a:cubicBezTo>
                <a:cubicBezTo>
                  <a:pt x="66" y="173"/>
                  <a:pt x="51" y="184"/>
                  <a:pt x="38" y="195"/>
                </a:cubicBezTo>
                <a:cubicBezTo>
                  <a:pt x="38" y="196"/>
                  <a:pt x="37" y="197"/>
                  <a:pt x="37" y="198"/>
                </a:cubicBezTo>
                <a:cubicBezTo>
                  <a:pt x="36" y="200"/>
                  <a:pt x="37" y="204"/>
                  <a:pt x="40" y="203"/>
                </a:cubicBezTo>
                <a:cubicBezTo>
                  <a:pt x="66" y="193"/>
                  <a:pt x="88" y="183"/>
                  <a:pt x="106" y="163"/>
                </a:cubicBezTo>
                <a:cubicBezTo>
                  <a:pt x="117" y="182"/>
                  <a:pt x="141" y="178"/>
                  <a:pt x="152" y="161"/>
                </a:cubicBezTo>
                <a:cubicBezTo>
                  <a:pt x="159" y="169"/>
                  <a:pt x="167" y="176"/>
                  <a:pt x="177" y="177"/>
                </a:cubicBezTo>
                <a:cubicBezTo>
                  <a:pt x="186" y="178"/>
                  <a:pt x="196" y="168"/>
                  <a:pt x="201" y="160"/>
                </a:cubicBezTo>
                <a:cubicBezTo>
                  <a:pt x="211" y="168"/>
                  <a:pt x="232" y="165"/>
                  <a:pt x="234" y="153"/>
                </a:cubicBezTo>
                <a:cubicBezTo>
                  <a:pt x="258" y="167"/>
                  <a:pt x="290" y="122"/>
                  <a:pt x="266" y="103"/>
                </a:cubicBezTo>
                <a:cubicBezTo>
                  <a:pt x="277" y="97"/>
                  <a:pt x="283" y="86"/>
                  <a:pt x="277" y="73"/>
                </a:cubicBezTo>
                <a:close/>
                <a:moveTo>
                  <a:pt x="260" y="99"/>
                </a:moveTo>
                <a:cubicBezTo>
                  <a:pt x="259" y="100"/>
                  <a:pt x="259" y="101"/>
                  <a:pt x="259" y="102"/>
                </a:cubicBezTo>
                <a:cubicBezTo>
                  <a:pt x="258" y="103"/>
                  <a:pt x="257" y="106"/>
                  <a:pt x="259" y="107"/>
                </a:cubicBezTo>
                <a:cubicBezTo>
                  <a:pt x="284" y="120"/>
                  <a:pt x="251" y="163"/>
                  <a:pt x="233" y="144"/>
                </a:cubicBezTo>
                <a:cubicBezTo>
                  <a:pt x="232" y="143"/>
                  <a:pt x="231" y="143"/>
                  <a:pt x="230" y="144"/>
                </a:cubicBezTo>
                <a:cubicBezTo>
                  <a:pt x="228" y="144"/>
                  <a:pt x="226" y="145"/>
                  <a:pt x="227" y="147"/>
                </a:cubicBezTo>
                <a:cubicBezTo>
                  <a:pt x="231" y="161"/>
                  <a:pt x="209" y="161"/>
                  <a:pt x="203" y="154"/>
                </a:cubicBezTo>
                <a:cubicBezTo>
                  <a:pt x="202" y="153"/>
                  <a:pt x="201" y="153"/>
                  <a:pt x="200" y="153"/>
                </a:cubicBezTo>
                <a:cubicBezTo>
                  <a:pt x="199" y="153"/>
                  <a:pt x="198" y="153"/>
                  <a:pt x="197" y="154"/>
                </a:cubicBezTo>
                <a:cubicBezTo>
                  <a:pt x="193" y="162"/>
                  <a:pt x="185" y="170"/>
                  <a:pt x="177" y="170"/>
                </a:cubicBezTo>
                <a:cubicBezTo>
                  <a:pt x="168" y="171"/>
                  <a:pt x="159" y="160"/>
                  <a:pt x="154" y="154"/>
                </a:cubicBezTo>
                <a:cubicBezTo>
                  <a:pt x="153" y="153"/>
                  <a:pt x="152" y="153"/>
                  <a:pt x="151" y="153"/>
                </a:cubicBezTo>
                <a:cubicBezTo>
                  <a:pt x="150" y="153"/>
                  <a:pt x="150" y="153"/>
                  <a:pt x="149" y="154"/>
                </a:cubicBezTo>
                <a:cubicBezTo>
                  <a:pt x="140" y="171"/>
                  <a:pt x="119" y="177"/>
                  <a:pt x="110" y="156"/>
                </a:cubicBezTo>
                <a:cubicBezTo>
                  <a:pt x="109" y="155"/>
                  <a:pt x="108" y="155"/>
                  <a:pt x="107" y="155"/>
                </a:cubicBezTo>
                <a:cubicBezTo>
                  <a:pt x="106" y="155"/>
                  <a:pt x="105" y="155"/>
                  <a:pt x="104" y="156"/>
                </a:cubicBezTo>
                <a:cubicBezTo>
                  <a:pt x="90" y="173"/>
                  <a:pt x="72" y="183"/>
                  <a:pt x="53" y="191"/>
                </a:cubicBezTo>
                <a:cubicBezTo>
                  <a:pt x="64" y="181"/>
                  <a:pt x="75" y="169"/>
                  <a:pt x="78" y="154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81" y="151"/>
                  <a:pt x="78" y="146"/>
                  <a:pt x="74" y="148"/>
                </a:cubicBezTo>
                <a:cubicBezTo>
                  <a:pt x="64" y="153"/>
                  <a:pt x="52" y="154"/>
                  <a:pt x="40" y="152"/>
                </a:cubicBezTo>
                <a:cubicBezTo>
                  <a:pt x="32" y="150"/>
                  <a:pt x="23" y="143"/>
                  <a:pt x="24" y="134"/>
                </a:cubicBezTo>
                <a:cubicBezTo>
                  <a:pt x="25" y="128"/>
                  <a:pt x="33" y="125"/>
                  <a:pt x="38" y="122"/>
                </a:cubicBezTo>
                <a:cubicBezTo>
                  <a:pt x="39" y="122"/>
                  <a:pt x="40" y="120"/>
                  <a:pt x="40" y="119"/>
                </a:cubicBezTo>
                <a:cubicBezTo>
                  <a:pt x="43" y="118"/>
                  <a:pt x="42" y="113"/>
                  <a:pt x="39" y="113"/>
                </a:cubicBezTo>
                <a:cubicBezTo>
                  <a:pt x="27" y="114"/>
                  <a:pt x="15" y="110"/>
                  <a:pt x="9" y="100"/>
                </a:cubicBezTo>
                <a:cubicBezTo>
                  <a:pt x="1" y="87"/>
                  <a:pt x="15" y="73"/>
                  <a:pt x="28" y="76"/>
                </a:cubicBezTo>
                <a:cubicBezTo>
                  <a:pt x="30" y="76"/>
                  <a:pt x="31" y="76"/>
                  <a:pt x="32" y="75"/>
                </a:cubicBezTo>
                <a:cubicBezTo>
                  <a:pt x="32" y="75"/>
                  <a:pt x="32" y="75"/>
                  <a:pt x="33" y="75"/>
                </a:cubicBezTo>
                <a:cubicBezTo>
                  <a:pt x="36" y="75"/>
                  <a:pt x="38" y="69"/>
                  <a:pt x="34" y="69"/>
                </a:cubicBezTo>
                <a:cubicBezTo>
                  <a:pt x="24" y="67"/>
                  <a:pt x="11" y="57"/>
                  <a:pt x="16" y="46"/>
                </a:cubicBezTo>
                <a:cubicBezTo>
                  <a:pt x="20" y="38"/>
                  <a:pt x="30" y="36"/>
                  <a:pt x="37" y="38"/>
                </a:cubicBezTo>
                <a:cubicBezTo>
                  <a:pt x="45" y="40"/>
                  <a:pt x="51" y="47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9"/>
                  <a:pt x="60" y="59"/>
                  <a:pt x="60" y="55"/>
                </a:cubicBezTo>
                <a:cubicBezTo>
                  <a:pt x="61" y="55"/>
                  <a:pt x="61" y="54"/>
                  <a:pt x="60" y="54"/>
                </a:cubicBezTo>
                <a:cubicBezTo>
                  <a:pt x="61" y="41"/>
                  <a:pt x="61" y="30"/>
                  <a:pt x="73" y="22"/>
                </a:cubicBezTo>
                <a:cubicBezTo>
                  <a:pt x="86" y="14"/>
                  <a:pt x="98" y="22"/>
                  <a:pt x="103" y="34"/>
                </a:cubicBezTo>
                <a:cubicBezTo>
                  <a:pt x="105" y="37"/>
                  <a:pt x="108" y="35"/>
                  <a:pt x="109" y="33"/>
                </a:cubicBezTo>
                <a:cubicBezTo>
                  <a:pt x="110" y="33"/>
                  <a:pt x="110" y="32"/>
                  <a:pt x="110" y="31"/>
                </a:cubicBezTo>
                <a:cubicBezTo>
                  <a:pt x="111" y="22"/>
                  <a:pt x="116" y="15"/>
                  <a:pt x="124" y="11"/>
                </a:cubicBezTo>
                <a:cubicBezTo>
                  <a:pt x="136" y="4"/>
                  <a:pt x="145" y="18"/>
                  <a:pt x="149" y="28"/>
                </a:cubicBezTo>
                <a:cubicBezTo>
                  <a:pt x="150" y="29"/>
                  <a:pt x="151" y="30"/>
                  <a:pt x="152" y="29"/>
                </a:cubicBezTo>
                <a:cubicBezTo>
                  <a:pt x="154" y="29"/>
                  <a:pt x="155" y="29"/>
                  <a:pt x="156" y="28"/>
                </a:cubicBezTo>
                <a:cubicBezTo>
                  <a:pt x="165" y="7"/>
                  <a:pt x="201" y="4"/>
                  <a:pt x="200" y="32"/>
                </a:cubicBezTo>
                <a:cubicBezTo>
                  <a:pt x="200" y="34"/>
                  <a:pt x="200" y="35"/>
                  <a:pt x="201" y="35"/>
                </a:cubicBezTo>
                <a:cubicBezTo>
                  <a:pt x="202" y="36"/>
                  <a:pt x="204" y="37"/>
                  <a:pt x="206" y="36"/>
                </a:cubicBezTo>
                <a:cubicBezTo>
                  <a:pt x="215" y="28"/>
                  <a:pt x="228" y="23"/>
                  <a:pt x="238" y="31"/>
                </a:cubicBezTo>
                <a:cubicBezTo>
                  <a:pt x="245" y="38"/>
                  <a:pt x="245" y="51"/>
                  <a:pt x="241" y="59"/>
                </a:cubicBezTo>
                <a:cubicBezTo>
                  <a:pt x="240" y="60"/>
                  <a:pt x="240" y="62"/>
                  <a:pt x="241" y="63"/>
                </a:cubicBezTo>
                <a:cubicBezTo>
                  <a:pt x="241" y="65"/>
                  <a:pt x="243" y="66"/>
                  <a:pt x="245" y="65"/>
                </a:cubicBezTo>
                <a:cubicBezTo>
                  <a:pt x="255" y="62"/>
                  <a:pt x="265" y="65"/>
                  <a:pt x="271" y="74"/>
                </a:cubicBezTo>
                <a:cubicBezTo>
                  <a:pt x="278" y="85"/>
                  <a:pt x="271" y="95"/>
                  <a:pt x="260" y="99"/>
                </a:cubicBezTo>
                <a:close/>
              </a:path>
            </a:pathLst>
          </a:custGeom>
          <a:solidFill>
            <a:srgbClr val="3C3C3B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algn="ctr" fontAlgn="base"/>
            <a:r>
              <a:rPr lang="en-US" altLang="zh-CN" sz="4050" b="1" strike="noStrike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appyZcool-2016" pitchFamily="2" charset="-122"/>
              </a:rPr>
              <a:t>24</a:t>
            </a:r>
            <a:r>
              <a:rPr lang="zh-CN" altLang="en-US" sz="4050" b="1" strike="noStrike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appyZcool-2016" pitchFamily="2" charset="-122"/>
              </a:rPr>
              <a:t>个</a:t>
            </a:r>
            <a:endParaRPr lang="zh-CN" altLang="en-US" sz="4050" b="1" strike="noStrike" noProof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HappyZcool-2016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08529" y="1075765"/>
            <a:ext cx="3476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整体认读音节</a:t>
            </a:r>
            <a:endParaRPr lang="zh-CN" altLang="en-US" sz="2800" dirty="0"/>
          </a:p>
        </p:txBody>
      </p:sp>
      <p:sp>
        <p:nvSpPr>
          <p:cNvPr id="3" name="Freeform 5"/>
          <p:cNvSpPr>
            <a:spLocks noEditPoints="1"/>
          </p:cNvSpPr>
          <p:nvPr/>
        </p:nvSpPr>
        <p:spPr bwMode="auto">
          <a:xfrm rot="720000">
            <a:off x="3031938" y="472440"/>
            <a:ext cx="1715135" cy="822325"/>
          </a:xfrm>
          <a:custGeom>
            <a:avLst/>
            <a:gdLst>
              <a:gd name="T0" fmla="*/ 248 w 290"/>
              <a:gd name="T1" fmla="*/ 58 h 204"/>
              <a:gd name="T2" fmla="*/ 206 w 290"/>
              <a:gd name="T3" fmla="*/ 28 h 204"/>
              <a:gd name="T4" fmla="*/ 128 w 290"/>
              <a:gd name="T5" fmla="*/ 3 h 204"/>
              <a:gd name="T6" fmla="*/ 75 w 290"/>
              <a:gd name="T7" fmla="*/ 14 h 204"/>
              <a:gd name="T8" fmla="*/ 13 w 290"/>
              <a:gd name="T9" fmla="*/ 40 h 204"/>
              <a:gd name="T10" fmla="*/ 1 w 290"/>
              <a:gd name="T11" fmla="*/ 96 h 204"/>
              <a:gd name="T12" fmla="*/ 24 w 290"/>
              <a:gd name="T13" fmla="*/ 150 h 204"/>
              <a:gd name="T14" fmla="*/ 38 w 290"/>
              <a:gd name="T15" fmla="*/ 195 h 204"/>
              <a:gd name="T16" fmla="*/ 40 w 290"/>
              <a:gd name="T17" fmla="*/ 203 h 204"/>
              <a:gd name="T18" fmla="*/ 152 w 290"/>
              <a:gd name="T19" fmla="*/ 161 h 204"/>
              <a:gd name="T20" fmla="*/ 201 w 290"/>
              <a:gd name="T21" fmla="*/ 160 h 204"/>
              <a:gd name="T22" fmla="*/ 266 w 290"/>
              <a:gd name="T23" fmla="*/ 103 h 204"/>
              <a:gd name="T24" fmla="*/ 260 w 290"/>
              <a:gd name="T25" fmla="*/ 99 h 204"/>
              <a:gd name="T26" fmla="*/ 259 w 290"/>
              <a:gd name="T27" fmla="*/ 107 h 204"/>
              <a:gd name="T28" fmla="*/ 230 w 290"/>
              <a:gd name="T29" fmla="*/ 144 h 204"/>
              <a:gd name="T30" fmla="*/ 203 w 290"/>
              <a:gd name="T31" fmla="*/ 154 h 204"/>
              <a:gd name="T32" fmla="*/ 197 w 290"/>
              <a:gd name="T33" fmla="*/ 154 h 204"/>
              <a:gd name="T34" fmla="*/ 154 w 290"/>
              <a:gd name="T35" fmla="*/ 154 h 204"/>
              <a:gd name="T36" fmla="*/ 149 w 290"/>
              <a:gd name="T37" fmla="*/ 154 h 204"/>
              <a:gd name="T38" fmla="*/ 107 w 290"/>
              <a:gd name="T39" fmla="*/ 155 h 204"/>
              <a:gd name="T40" fmla="*/ 53 w 290"/>
              <a:gd name="T41" fmla="*/ 191 h 204"/>
              <a:gd name="T42" fmla="*/ 78 w 290"/>
              <a:gd name="T43" fmla="*/ 153 h 204"/>
              <a:gd name="T44" fmla="*/ 40 w 290"/>
              <a:gd name="T45" fmla="*/ 152 h 204"/>
              <a:gd name="T46" fmla="*/ 38 w 290"/>
              <a:gd name="T47" fmla="*/ 122 h 204"/>
              <a:gd name="T48" fmla="*/ 39 w 290"/>
              <a:gd name="T49" fmla="*/ 113 h 204"/>
              <a:gd name="T50" fmla="*/ 28 w 290"/>
              <a:gd name="T51" fmla="*/ 76 h 204"/>
              <a:gd name="T52" fmla="*/ 33 w 290"/>
              <a:gd name="T53" fmla="*/ 75 h 204"/>
              <a:gd name="T54" fmla="*/ 16 w 290"/>
              <a:gd name="T55" fmla="*/ 46 h 204"/>
              <a:gd name="T56" fmla="*/ 54 w 290"/>
              <a:gd name="T57" fmla="*/ 55 h 204"/>
              <a:gd name="T58" fmla="*/ 60 w 290"/>
              <a:gd name="T59" fmla="*/ 55 h 204"/>
              <a:gd name="T60" fmla="*/ 73 w 290"/>
              <a:gd name="T61" fmla="*/ 22 h 204"/>
              <a:gd name="T62" fmla="*/ 109 w 290"/>
              <a:gd name="T63" fmla="*/ 33 h 204"/>
              <a:gd name="T64" fmla="*/ 124 w 290"/>
              <a:gd name="T65" fmla="*/ 11 h 204"/>
              <a:gd name="T66" fmla="*/ 152 w 290"/>
              <a:gd name="T67" fmla="*/ 29 h 204"/>
              <a:gd name="T68" fmla="*/ 200 w 290"/>
              <a:gd name="T69" fmla="*/ 32 h 204"/>
              <a:gd name="T70" fmla="*/ 206 w 290"/>
              <a:gd name="T71" fmla="*/ 36 h 204"/>
              <a:gd name="T72" fmla="*/ 241 w 290"/>
              <a:gd name="T73" fmla="*/ 59 h 204"/>
              <a:gd name="T74" fmla="*/ 245 w 290"/>
              <a:gd name="T75" fmla="*/ 65 h 204"/>
              <a:gd name="T76" fmla="*/ 260 w 290"/>
              <a:gd name="T77" fmla="*/ 99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0" h="204">
                <a:moveTo>
                  <a:pt x="277" y="73"/>
                </a:moveTo>
                <a:cubicBezTo>
                  <a:pt x="272" y="62"/>
                  <a:pt x="260" y="56"/>
                  <a:pt x="248" y="58"/>
                </a:cubicBezTo>
                <a:cubicBezTo>
                  <a:pt x="252" y="48"/>
                  <a:pt x="250" y="35"/>
                  <a:pt x="242" y="27"/>
                </a:cubicBezTo>
                <a:cubicBezTo>
                  <a:pt x="232" y="16"/>
                  <a:pt x="217" y="21"/>
                  <a:pt x="206" y="28"/>
                </a:cubicBezTo>
                <a:cubicBezTo>
                  <a:pt x="204" y="0"/>
                  <a:pt x="167" y="0"/>
                  <a:pt x="153" y="20"/>
                </a:cubicBezTo>
                <a:cubicBezTo>
                  <a:pt x="148" y="11"/>
                  <a:pt x="140" y="1"/>
                  <a:pt x="128" y="3"/>
                </a:cubicBezTo>
                <a:cubicBezTo>
                  <a:pt x="117" y="5"/>
                  <a:pt x="108" y="14"/>
                  <a:pt x="105" y="25"/>
                </a:cubicBezTo>
                <a:cubicBezTo>
                  <a:pt x="98" y="15"/>
                  <a:pt x="88" y="10"/>
                  <a:pt x="75" y="14"/>
                </a:cubicBezTo>
                <a:cubicBezTo>
                  <a:pt x="60" y="19"/>
                  <a:pt x="57" y="31"/>
                  <a:pt x="55" y="44"/>
                </a:cubicBezTo>
                <a:cubicBezTo>
                  <a:pt x="45" y="31"/>
                  <a:pt x="26" y="24"/>
                  <a:pt x="13" y="40"/>
                </a:cubicBezTo>
                <a:cubicBezTo>
                  <a:pt x="4" y="50"/>
                  <a:pt x="11" y="63"/>
                  <a:pt x="20" y="70"/>
                </a:cubicBezTo>
                <a:cubicBezTo>
                  <a:pt x="8" y="72"/>
                  <a:pt x="0" y="82"/>
                  <a:pt x="1" y="96"/>
                </a:cubicBezTo>
                <a:cubicBezTo>
                  <a:pt x="3" y="110"/>
                  <a:pt x="18" y="117"/>
                  <a:pt x="31" y="119"/>
                </a:cubicBezTo>
                <a:cubicBezTo>
                  <a:pt x="19" y="126"/>
                  <a:pt x="12" y="138"/>
                  <a:pt x="24" y="150"/>
                </a:cubicBezTo>
                <a:cubicBezTo>
                  <a:pt x="36" y="162"/>
                  <a:pt x="56" y="161"/>
                  <a:pt x="71" y="156"/>
                </a:cubicBezTo>
                <a:cubicBezTo>
                  <a:pt x="66" y="173"/>
                  <a:pt x="51" y="184"/>
                  <a:pt x="38" y="195"/>
                </a:cubicBezTo>
                <a:cubicBezTo>
                  <a:pt x="38" y="196"/>
                  <a:pt x="37" y="197"/>
                  <a:pt x="37" y="198"/>
                </a:cubicBezTo>
                <a:cubicBezTo>
                  <a:pt x="36" y="200"/>
                  <a:pt x="37" y="204"/>
                  <a:pt x="40" y="203"/>
                </a:cubicBezTo>
                <a:cubicBezTo>
                  <a:pt x="66" y="193"/>
                  <a:pt x="88" y="183"/>
                  <a:pt x="106" y="163"/>
                </a:cubicBezTo>
                <a:cubicBezTo>
                  <a:pt x="117" y="182"/>
                  <a:pt x="141" y="178"/>
                  <a:pt x="152" y="161"/>
                </a:cubicBezTo>
                <a:cubicBezTo>
                  <a:pt x="159" y="169"/>
                  <a:pt x="167" y="176"/>
                  <a:pt x="177" y="177"/>
                </a:cubicBezTo>
                <a:cubicBezTo>
                  <a:pt x="186" y="178"/>
                  <a:pt x="196" y="168"/>
                  <a:pt x="201" y="160"/>
                </a:cubicBezTo>
                <a:cubicBezTo>
                  <a:pt x="211" y="168"/>
                  <a:pt x="232" y="165"/>
                  <a:pt x="234" y="153"/>
                </a:cubicBezTo>
                <a:cubicBezTo>
                  <a:pt x="258" y="167"/>
                  <a:pt x="290" y="122"/>
                  <a:pt x="266" y="103"/>
                </a:cubicBezTo>
                <a:cubicBezTo>
                  <a:pt x="277" y="97"/>
                  <a:pt x="283" y="86"/>
                  <a:pt x="277" y="73"/>
                </a:cubicBezTo>
                <a:close/>
                <a:moveTo>
                  <a:pt x="260" y="99"/>
                </a:moveTo>
                <a:cubicBezTo>
                  <a:pt x="259" y="100"/>
                  <a:pt x="259" y="101"/>
                  <a:pt x="259" y="102"/>
                </a:cubicBezTo>
                <a:cubicBezTo>
                  <a:pt x="258" y="103"/>
                  <a:pt x="257" y="106"/>
                  <a:pt x="259" y="107"/>
                </a:cubicBezTo>
                <a:cubicBezTo>
                  <a:pt x="284" y="120"/>
                  <a:pt x="251" y="163"/>
                  <a:pt x="233" y="144"/>
                </a:cubicBezTo>
                <a:cubicBezTo>
                  <a:pt x="232" y="143"/>
                  <a:pt x="231" y="143"/>
                  <a:pt x="230" y="144"/>
                </a:cubicBezTo>
                <a:cubicBezTo>
                  <a:pt x="228" y="144"/>
                  <a:pt x="226" y="145"/>
                  <a:pt x="227" y="147"/>
                </a:cubicBezTo>
                <a:cubicBezTo>
                  <a:pt x="231" y="161"/>
                  <a:pt x="209" y="161"/>
                  <a:pt x="203" y="154"/>
                </a:cubicBezTo>
                <a:cubicBezTo>
                  <a:pt x="202" y="153"/>
                  <a:pt x="201" y="153"/>
                  <a:pt x="200" y="153"/>
                </a:cubicBezTo>
                <a:cubicBezTo>
                  <a:pt x="199" y="153"/>
                  <a:pt x="198" y="153"/>
                  <a:pt x="197" y="154"/>
                </a:cubicBezTo>
                <a:cubicBezTo>
                  <a:pt x="193" y="162"/>
                  <a:pt x="185" y="170"/>
                  <a:pt x="177" y="170"/>
                </a:cubicBezTo>
                <a:cubicBezTo>
                  <a:pt x="168" y="171"/>
                  <a:pt x="159" y="160"/>
                  <a:pt x="154" y="154"/>
                </a:cubicBezTo>
                <a:cubicBezTo>
                  <a:pt x="153" y="153"/>
                  <a:pt x="152" y="153"/>
                  <a:pt x="151" y="153"/>
                </a:cubicBezTo>
                <a:cubicBezTo>
                  <a:pt x="150" y="153"/>
                  <a:pt x="150" y="153"/>
                  <a:pt x="149" y="154"/>
                </a:cubicBezTo>
                <a:cubicBezTo>
                  <a:pt x="140" y="171"/>
                  <a:pt x="119" y="177"/>
                  <a:pt x="110" y="156"/>
                </a:cubicBezTo>
                <a:cubicBezTo>
                  <a:pt x="109" y="155"/>
                  <a:pt x="108" y="155"/>
                  <a:pt x="107" y="155"/>
                </a:cubicBezTo>
                <a:cubicBezTo>
                  <a:pt x="106" y="155"/>
                  <a:pt x="105" y="155"/>
                  <a:pt x="104" y="156"/>
                </a:cubicBezTo>
                <a:cubicBezTo>
                  <a:pt x="90" y="173"/>
                  <a:pt x="72" y="183"/>
                  <a:pt x="53" y="191"/>
                </a:cubicBezTo>
                <a:cubicBezTo>
                  <a:pt x="64" y="181"/>
                  <a:pt x="75" y="169"/>
                  <a:pt x="78" y="154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81" y="151"/>
                  <a:pt x="78" y="146"/>
                  <a:pt x="74" y="148"/>
                </a:cubicBezTo>
                <a:cubicBezTo>
                  <a:pt x="64" y="153"/>
                  <a:pt x="52" y="154"/>
                  <a:pt x="40" y="152"/>
                </a:cubicBezTo>
                <a:cubicBezTo>
                  <a:pt x="32" y="150"/>
                  <a:pt x="23" y="143"/>
                  <a:pt x="24" y="134"/>
                </a:cubicBezTo>
                <a:cubicBezTo>
                  <a:pt x="25" y="128"/>
                  <a:pt x="33" y="125"/>
                  <a:pt x="38" y="122"/>
                </a:cubicBezTo>
                <a:cubicBezTo>
                  <a:pt x="39" y="122"/>
                  <a:pt x="40" y="120"/>
                  <a:pt x="40" y="119"/>
                </a:cubicBezTo>
                <a:cubicBezTo>
                  <a:pt x="43" y="118"/>
                  <a:pt x="42" y="113"/>
                  <a:pt x="39" y="113"/>
                </a:cubicBezTo>
                <a:cubicBezTo>
                  <a:pt x="27" y="114"/>
                  <a:pt x="15" y="110"/>
                  <a:pt x="9" y="100"/>
                </a:cubicBezTo>
                <a:cubicBezTo>
                  <a:pt x="1" y="87"/>
                  <a:pt x="15" y="73"/>
                  <a:pt x="28" y="76"/>
                </a:cubicBezTo>
                <a:cubicBezTo>
                  <a:pt x="30" y="76"/>
                  <a:pt x="31" y="76"/>
                  <a:pt x="32" y="75"/>
                </a:cubicBezTo>
                <a:cubicBezTo>
                  <a:pt x="32" y="75"/>
                  <a:pt x="32" y="75"/>
                  <a:pt x="33" y="75"/>
                </a:cubicBezTo>
                <a:cubicBezTo>
                  <a:pt x="36" y="75"/>
                  <a:pt x="38" y="69"/>
                  <a:pt x="34" y="69"/>
                </a:cubicBezTo>
                <a:cubicBezTo>
                  <a:pt x="24" y="67"/>
                  <a:pt x="11" y="57"/>
                  <a:pt x="16" y="46"/>
                </a:cubicBezTo>
                <a:cubicBezTo>
                  <a:pt x="20" y="38"/>
                  <a:pt x="30" y="36"/>
                  <a:pt x="37" y="38"/>
                </a:cubicBezTo>
                <a:cubicBezTo>
                  <a:pt x="45" y="40"/>
                  <a:pt x="51" y="47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9"/>
                  <a:pt x="60" y="59"/>
                  <a:pt x="60" y="55"/>
                </a:cubicBezTo>
                <a:cubicBezTo>
                  <a:pt x="61" y="55"/>
                  <a:pt x="61" y="54"/>
                  <a:pt x="60" y="54"/>
                </a:cubicBezTo>
                <a:cubicBezTo>
                  <a:pt x="61" y="41"/>
                  <a:pt x="61" y="30"/>
                  <a:pt x="73" y="22"/>
                </a:cubicBezTo>
                <a:cubicBezTo>
                  <a:pt x="86" y="14"/>
                  <a:pt x="98" y="22"/>
                  <a:pt x="103" y="34"/>
                </a:cubicBezTo>
                <a:cubicBezTo>
                  <a:pt x="105" y="37"/>
                  <a:pt x="108" y="35"/>
                  <a:pt x="109" y="33"/>
                </a:cubicBezTo>
                <a:cubicBezTo>
                  <a:pt x="110" y="33"/>
                  <a:pt x="110" y="32"/>
                  <a:pt x="110" y="31"/>
                </a:cubicBezTo>
                <a:cubicBezTo>
                  <a:pt x="111" y="22"/>
                  <a:pt x="116" y="15"/>
                  <a:pt x="124" y="11"/>
                </a:cubicBezTo>
                <a:cubicBezTo>
                  <a:pt x="136" y="4"/>
                  <a:pt x="145" y="18"/>
                  <a:pt x="149" y="28"/>
                </a:cubicBezTo>
                <a:cubicBezTo>
                  <a:pt x="150" y="29"/>
                  <a:pt x="151" y="30"/>
                  <a:pt x="152" y="29"/>
                </a:cubicBezTo>
                <a:cubicBezTo>
                  <a:pt x="154" y="29"/>
                  <a:pt x="155" y="29"/>
                  <a:pt x="156" y="28"/>
                </a:cubicBezTo>
                <a:cubicBezTo>
                  <a:pt x="165" y="7"/>
                  <a:pt x="201" y="4"/>
                  <a:pt x="200" y="32"/>
                </a:cubicBezTo>
                <a:cubicBezTo>
                  <a:pt x="200" y="34"/>
                  <a:pt x="200" y="35"/>
                  <a:pt x="201" y="35"/>
                </a:cubicBezTo>
                <a:cubicBezTo>
                  <a:pt x="202" y="36"/>
                  <a:pt x="204" y="37"/>
                  <a:pt x="206" y="36"/>
                </a:cubicBezTo>
                <a:cubicBezTo>
                  <a:pt x="215" y="28"/>
                  <a:pt x="228" y="23"/>
                  <a:pt x="238" y="31"/>
                </a:cubicBezTo>
                <a:cubicBezTo>
                  <a:pt x="245" y="38"/>
                  <a:pt x="245" y="51"/>
                  <a:pt x="241" y="59"/>
                </a:cubicBezTo>
                <a:cubicBezTo>
                  <a:pt x="240" y="60"/>
                  <a:pt x="240" y="62"/>
                  <a:pt x="241" y="63"/>
                </a:cubicBezTo>
                <a:cubicBezTo>
                  <a:pt x="241" y="65"/>
                  <a:pt x="243" y="66"/>
                  <a:pt x="245" y="65"/>
                </a:cubicBezTo>
                <a:cubicBezTo>
                  <a:pt x="255" y="62"/>
                  <a:pt x="265" y="65"/>
                  <a:pt x="271" y="74"/>
                </a:cubicBezTo>
                <a:cubicBezTo>
                  <a:pt x="278" y="85"/>
                  <a:pt x="271" y="95"/>
                  <a:pt x="260" y="99"/>
                </a:cubicBezTo>
                <a:close/>
              </a:path>
            </a:pathLst>
          </a:custGeom>
          <a:solidFill>
            <a:srgbClr val="3C3C3B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algn="ctr" fontAlgn="base"/>
            <a:r>
              <a:rPr lang="en-US" altLang="zh-CN" sz="4050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appyZcool-2016" pitchFamily="2" charset="-122"/>
              </a:rPr>
              <a:t>16</a:t>
            </a:r>
            <a:r>
              <a:rPr lang="zh-CN" altLang="en-US" sz="4050" b="1" strike="noStrike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appyZcool-2016" pitchFamily="2" charset="-122"/>
              </a:rPr>
              <a:t>个</a:t>
            </a:r>
            <a:endParaRPr lang="zh-CN" altLang="en-US" sz="4050" b="1" strike="noStrike" noProof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HappyZcool-2016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6276" y="1855694"/>
            <a:ext cx="6098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zhi  chi  shi  ri  zi  ci  si yi wu yu ye yue yuan yin yun ying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8529" y="2918012"/>
            <a:ext cx="5869642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翘舌音：zhi  chi  shi  ri</a:t>
            </a:r>
            <a:endParaRPr lang="zh-CN" altLang="en-US" sz="2800" b="1" dirty="0"/>
          </a:p>
          <a:p>
            <a:r>
              <a:rPr lang="zh-CN" altLang="en-US" sz="2800" b="1" dirty="0"/>
              <a:t>平舌音：zi  ci  si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A_淘宝店chenying0907 41"/>
          <p:cNvSpPr txBox="1"/>
          <p:nvPr>
            <p:custDataLst>
              <p:tags r:id="rId1"/>
            </p:custDataLst>
          </p:nvPr>
        </p:nvSpPr>
        <p:spPr>
          <a:xfrm>
            <a:off x="6380019" y="3398015"/>
            <a:ext cx="387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FontAwesome" pitchFamily="2" charset="0"/>
              </a:rPr>
              <a:t>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38" name="PA_淘宝店chenying0907 37"/>
          <p:cNvSpPr txBox="1"/>
          <p:nvPr>
            <p:custDataLst>
              <p:tags r:id="rId2"/>
            </p:custDataLst>
          </p:nvPr>
        </p:nvSpPr>
        <p:spPr>
          <a:xfrm>
            <a:off x="481631" y="498444"/>
            <a:ext cx="36980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1.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汉语拼音表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2166620" y="870585"/>
          <a:ext cx="6399530" cy="35572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9440"/>
                <a:gridCol w="2900045"/>
                <a:gridCol w="2900045"/>
              </a:tblGrid>
              <a:tr h="3771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知识要点</a:t>
                      </a:r>
                      <a:endParaRPr lang="en-US" altLang="en-US" sz="12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知识梳理</a:t>
                      </a:r>
                      <a:endParaRPr lang="en-US" altLang="en-US" sz="1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技巧点拨</a:t>
                      </a:r>
                      <a:endParaRPr lang="en-US" altLang="en-US" sz="1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4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声母（23个）</a:t>
                      </a:r>
                      <a:endParaRPr lang="en-US" altLang="en-US" sz="1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  p  m  f  d  t  n  l  g  k  h  j  q  x  zh  ch  sh  r  z  c  s  y  w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①zh、ch、sh、r属于翘舌音；z、c、s属于平舌音。</a:t>
                      </a: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②n属于鼻音，l属于边音。</a:t>
                      </a:r>
                      <a:endParaRPr lang="en-US" altLang="en-US" sz="11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13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韵母（24个）</a:t>
                      </a:r>
                      <a:endParaRPr lang="en-US" altLang="en-US" sz="1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①单韵母6个：</a:t>
                      </a: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ɑ</a:t>
                      </a: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o  e  i  u  ü ②复韵母8个：ai  ei  ui  ao  ou  iu  ie  üe③前鼻韵母5个：an  en  in  un  ün  ④后鼻韵母4个：ang  eng  ing  ong⑤卷舌韵母: er</a:t>
                      </a:r>
                      <a:endParaRPr lang="en-US" altLang="en-US" sz="11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①er也叫特殊韵母，有时也把它归为复韵母。在作儿化音时，它读作轻声，写作“r”。②</a:t>
                      </a:r>
                      <a:r>
                        <a:rPr lang="en-US" sz="11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注意后鼻韵母与前鼻韵母的区别</a:t>
                      </a: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11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15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整体认读音节（16个）</a:t>
                      </a:r>
                      <a:endParaRPr lang="en-US" altLang="en-US" sz="12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1" dirty="0" err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zhi</a:t>
                      </a:r>
                      <a:r>
                        <a:rPr lang="en-US" sz="11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chi </a:t>
                      </a:r>
                      <a:r>
                        <a:rPr lang="en-US" sz="1100" b="1" dirty="0" err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shi</a:t>
                      </a:r>
                      <a:r>
                        <a:rPr lang="en-US" sz="11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1100" b="1" dirty="0" err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ri</a:t>
                      </a:r>
                      <a:r>
                        <a:rPr lang="en-US" sz="11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sz="1100" b="1" dirty="0" err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zi</a:t>
                      </a:r>
                      <a:r>
                        <a:rPr lang="en-US" sz="11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ci </a:t>
                      </a:r>
                      <a:r>
                        <a:rPr lang="en-US" sz="1100" b="1" dirty="0" err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si</a:t>
                      </a:r>
                      <a:r>
                        <a:rPr lang="en-US" sz="11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sz="1100" b="1" dirty="0" err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yi</a:t>
                      </a:r>
                      <a:r>
                        <a:rPr lang="en-US" sz="11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	</a:t>
                      </a:r>
                      <a:r>
                        <a:rPr lang="en-US" sz="1100" b="1" dirty="0" err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wu</a:t>
                      </a:r>
                      <a:r>
                        <a:rPr lang="en-US" sz="11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sz="1100" b="1" dirty="0" err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yu</a:t>
                      </a:r>
                      <a:endParaRPr lang="en-US" sz="1100" b="1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ye </a:t>
                      </a:r>
                      <a:r>
                        <a:rPr lang="en-US" sz="1100" b="1" dirty="0" err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yue</a:t>
                      </a:r>
                      <a:r>
                        <a:rPr lang="en-US" sz="11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yuan  yin  </a:t>
                      </a:r>
                      <a:r>
                        <a:rPr lang="en-US" sz="1100" b="1" dirty="0" err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yun</a:t>
                      </a:r>
                      <a:r>
                        <a:rPr lang="en-US" sz="11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sz="1100" b="1" dirty="0" err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ying</a:t>
                      </a:r>
                      <a:r>
                        <a:rPr lang="en-US" sz="11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sz="11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	 </a:t>
                      </a:r>
                      <a:endParaRPr lang="en-US" altLang="en-US" sz="1100" b="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整体认读音节指不用拼读，直接作为一个整体来认读的音节。②巧记忆。第一行以“ri”为对称轴。左右各“zhi、chi、shi”和“zi、ci、si”；第二行联系单韵母“i、u、ü”第三行可以用顺口溜来记忆：“中秋佳节夜（ye）月（yue）圆(yuan)，恰逢秋雨阴（yin)云(yun)影（ying）。”</a:t>
                      </a:r>
                      <a:endParaRPr lang="en-US" altLang="en-US" sz="11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6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汉语拼音字母表</a:t>
                      </a:r>
                      <a:endParaRPr lang="en-US" altLang="en-US" sz="12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1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 </a:t>
                      </a:r>
                      <a:r>
                        <a:rPr lang="en-US" sz="12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ɑ</a:t>
                      </a:r>
                      <a:r>
                        <a:rPr lang="en-US" sz="11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B b  C c  D d  E e  F f  G g  H h  I i  J j  K k  L l  M m  N n  O o  P p  Q q  R r   S s  T t   U u  V v  W w  X x  Y y  Z z</a:t>
                      </a:r>
                      <a:endParaRPr lang="en-US" altLang="en-US" sz="1100" b="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sz="1100" b="1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①一定按顺序记清26个字母。②严格区别字母的大、小写形式，并能默写。</a:t>
                      </a:r>
                      <a:endParaRPr lang="en-US" altLang="en-US" sz="1100" b="1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7" descr="C:\Users\chen\Desktop\新舟教育人设交稿（部分）\TIF\女1 (2)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62560" y="3576320"/>
            <a:ext cx="1287780" cy="165671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云形标注 4"/>
          <p:cNvSpPr/>
          <p:nvPr/>
        </p:nvSpPr>
        <p:spPr>
          <a:xfrm>
            <a:off x="498475" y="1136015"/>
            <a:ext cx="1480185" cy="2600325"/>
          </a:xfrm>
          <a:prstGeom prst="cloudCallou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</a:rPr>
              <a:t>展现歌喉的声音到啦！让我们用响亮的声音一起唱字母歌吧！</a:t>
            </a:r>
            <a:r>
              <a:rPr lang="zh-CN" altLang="en-US" dirty="0"/>
              <a:t>们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06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462780" y="713740"/>
            <a:ext cx="3147695" cy="3662680"/>
          </a:xfrm>
          <a:prstGeom prst="rect">
            <a:avLst/>
          </a:prstGeom>
        </p:spPr>
      </p:pic>
      <p:pic>
        <p:nvPicPr>
          <p:cNvPr id="3" name="图片 2" descr="571d94047472a (1)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7195" y="3176905"/>
            <a:ext cx="2044065" cy="1651000"/>
          </a:xfrm>
          <a:prstGeom prst="rect">
            <a:avLst/>
          </a:prstGeom>
          <a:effectLst>
            <a:softEdge rad="203200"/>
          </a:effectLst>
        </p:spPr>
      </p:pic>
      <p:pic>
        <p:nvPicPr>
          <p:cNvPr id="4" name="儿童歌曲 - 拼音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5095" y="427101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1487867" y="947902"/>
            <a:ext cx="335258" cy="44577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46300" y="867410"/>
            <a:ext cx="33832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</a:rPr>
              <a:t>注意！</a:t>
            </a:r>
            <a:endParaRPr lang="zh-CN" altLang="en-US" sz="1800" dirty="0"/>
          </a:p>
          <a:p>
            <a:pPr algn="l"/>
            <a:r>
              <a:rPr lang="zh-CN" altLang="en-US" sz="1800" dirty="0"/>
              <a:t>英文字母与汉语拼音的不同点：</a:t>
            </a:r>
            <a:endParaRPr lang="zh-CN" altLang="en-US" sz="1800" dirty="0"/>
          </a:p>
          <a:p>
            <a:pPr algn="l"/>
            <a:endParaRPr lang="zh-CN" altLang="en-US" sz="1800" dirty="0"/>
          </a:p>
          <a:p>
            <a:pPr algn="l"/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03500" y="2658745"/>
            <a:ext cx="424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①读音不同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②英文字母中有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V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，而汉语拼音则是ü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 descr="151088642953205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75070" y="1537970"/>
            <a:ext cx="1350645" cy="1120775"/>
          </a:xfrm>
          <a:prstGeom prst="rect">
            <a:avLst/>
          </a:prstGeom>
        </p:spPr>
      </p:pic>
      <p:pic>
        <p:nvPicPr>
          <p:cNvPr id="6" name="图片 5" descr="051715546064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9490" y="1680210"/>
            <a:ext cx="1311910" cy="1311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72740" y="788035"/>
            <a:ext cx="3255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（二）</a:t>
            </a:r>
            <a:r>
              <a:rPr lang="en-US" altLang="zh-CN" sz="2800"/>
              <a:t>y</a:t>
            </a:r>
            <a:r>
              <a:rPr lang="zh-CN" altLang="en-US" sz="2800"/>
              <a:t>、</a:t>
            </a:r>
            <a:r>
              <a:rPr lang="en-US" altLang="zh-CN" sz="2800"/>
              <a:t>w</a:t>
            </a:r>
            <a:r>
              <a:rPr lang="zh-CN" altLang="en-US" sz="2800"/>
              <a:t>的用法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766445" y="1929130"/>
            <a:ext cx="77114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y</a:t>
            </a:r>
            <a:r>
              <a:rPr lang="zh-CN" altLang="en-US" sz="2800"/>
              <a:t>、</a:t>
            </a:r>
            <a:r>
              <a:rPr lang="en-US" altLang="zh-CN" sz="2800"/>
              <a:t>w</a:t>
            </a:r>
            <a:r>
              <a:rPr lang="zh-CN" altLang="en-US" sz="2800"/>
              <a:t>两个字母，是为了区分音节与音节之间的界限，主要是起到隔音符号的作用</a:t>
            </a:r>
            <a:r>
              <a:rPr lang="zh-CN" altLang="en-US" sz="3200"/>
              <a:t>。</a:t>
            </a:r>
            <a:endParaRPr lang="zh-CN" altLang="en-US" sz="3200"/>
          </a:p>
        </p:txBody>
      </p:sp>
      <p:pic>
        <p:nvPicPr>
          <p:cNvPr id="4" name="图片 3" descr="02E6890E9F07FD47DE90198D40E5A0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9535" y="2842895"/>
            <a:ext cx="1832610" cy="18326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8585" y="587375"/>
            <a:ext cx="5067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/>
              <a:t>1.y</a:t>
            </a:r>
            <a:r>
              <a:rPr lang="zh-CN" altLang="en-US" sz="2800"/>
              <a:t>的用法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704215" y="1242695"/>
            <a:ext cx="773557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000"/>
              <a:t>（</a:t>
            </a:r>
            <a:r>
              <a:rPr lang="en-US" altLang="zh-CN" sz="2000"/>
              <a:t>1</a:t>
            </a:r>
            <a:r>
              <a:rPr lang="zh-CN" altLang="en-US" sz="2000"/>
              <a:t>）凡是</a:t>
            </a:r>
            <a:r>
              <a:rPr lang="en-US" altLang="zh-CN" sz="2000"/>
              <a:t>i</a:t>
            </a:r>
            <a:r>
              <a:rPr lang="zh-CN" altLang="en-US" sz="2000"/>
              <a:t>后没有元音，那就在</a:t>
            </a:r>
            <a:r>
              <a:rPr lang="en-US" altLang="zh-CN" sz="2000"/>
              <a:t>i</a:t>
            </a:r>
            <a:r>
              <a:rPr lang="zh-CN" altLang="en-US" sz="2000"/>
              <a:t>前面加上</a:t>
            </a:r>
            <a:r>
              <a:rPr lang="en-US" altLang="zh-CN" sz="2000"/>
              <a:t>y</a:t>
            </a:r>
            <a:r>
              <a:rPr lang="zh-CN" altLang="en-US" sz="2000"/>
              <a:t>。</a:t>
            </a:r>
            <a:endParaRPr lang="zh-CN" altLang="en-US" sz="2000"/>
          </a:p>
          <a:p>
            <a:pPr fontAlgn="auto">
              <a:lnSpc>
                <a:spcPct val="150000"/>
              </a:lnSpc>
            </a:pPr>
            <a:r>
              <a:rPr lang="zh-CN" altLang="en-US" sz="2000"/>
              <a:t>例如：</a:t>
            </a:r>
            <a:r>
              <a:rPr lang="en-US" altLang="zh-CN" sz="2000">
                <a:solidFill>
                  <a:srgbClr val="FF0000"/>
                </a:solidFill>
              </a:rPr>
              <a:t>ying(</a:t>
            </a:r>
            <a:r>
              <a:rPr lang="zh-CN" altLang="en-US" sz="2000">
                <a:solidFill>
                  <a:srgbClr val="FF0000"/>
                </a:solidFill>
              </a:rPr>
              <a:t>英）    </a:t>
            </a:r>
            <a:r>
              <a:rPr lang="en-US" altLang="zh-CN" sz="2000">
                <a:solidFill>
                  <a:srgbClr val="FF0000"/>
                </a:solidFill>
              </a:rPr>
              <a:t>yin</a:t>
            </a:r>
            <a:r>
              <a:rPr lang="zh-CN" altLang="en-US" sz="2000">
                <a:solidFill>
                  <a:srgbClr val="FF0000"/>
                </a:solidFill>
              </a:rPr>
              <a:t>（因）    </a:t>
            </a:r>
            <a:r>
              <a:rPr lang="en-US" altLang="zh-CN" sz="2000">
                <a:solidFill>
                  <a:srgbClr val="FF0000"/>
                </a:solidFill>
              </a:rPr>
              <a:t>yi</a:t>
            </a:r>
            <a:r>
              <a:rPr lang="zh-CN" altLang="en-US" sz="2000">
                <a:solidFill>
                  <a:srgbClr val="FF0000"/>
                </a:solidFill>
              </a:rPr>
              <a:t>（衣）</a:t>
            </a:r>
            <a:endParaRPr lang="zh-CN" altLang="en-US" sz="2000"/>
          </a:p>
          <a:p>
            <a:pPr fontAlgn="auto">
              <a:lnSpc>
                <a:spcPct val="150000"/>
              </a:lnSpc>
            </a:pPr>
            <a:r>
              <a:rPr lang="zh-CN" altLang="en-US" sz="2000"/>
              <a:t>（</a:t>
            </a:r>
            <a:r>
              <a:rPr lang="en-US" altLang="zh-CN" sz="2000"/>
              <a:t>2</a:t>
            </a:r>
            <a:r>
              <a:rPr lang="zh-CN" altLang="en-US" sz="2000"/>
              <a:t>）如果</a:t>
            </a:r>
            <a:r>
              <a:rPr lang="en-US" altLang="zh-CN" sz="2000"/>
              <a:t>i</a:t>
            </a:r>
            <a:r>
              <a:rPr lang="zh-CN" altLang="en-US" sz="2000"/>
              <a:t>后有元音，就把</a:t>
            </a:r>
            <a:r>
              <a:rPr lang="en-US" altLang="zh-CN" sz="2000"/>
              <a:t>i</a:t>
            </a:r>
            <a:r>
              <a:rPr lang="zh-CN" altLang="en-US" sz="2000"/>
              <a:t>换成</a:t>
            </a:r>
            <a:r>
              <a:rPr lang="en-US" altLang="zh-CN" sz="2000"/>
              <a:t>y</a:t>
            </a:r>
            <a:r>
              <a:rPr lang="zh-CN" altLang="en-US" sz="2000"/>
              <a:t>。</a:t>
            </a:r>
            <a:endParaRPr lang="zh-CN" altLang="en-US" sz="2000"/>
          </a:p>
          <a:p>
            <a:pPr fontAlgn="auto">
              <a:lnSpc>
                <a:spcPct val="150000"/>
              </a:lnSpc>
            </a:pPr>
            <a:r>
              <a:rPr lang="zh-CN" altLang="en-US" sz="2000"/>
              <a:t>例如</a:t>
            </a:r>
            <a:r>
              <a:rPr lang="zh-CN" altLang="en-US" sz="2000">
                <a:solidFill>
                  <a:schemeClr val="tx1"/>
                </a:solidFill>
              </a:rPr>
              <a:t>：</a:t>
            </a:r>
            <a:r>
              <a:rPr lang="en-US" altLang="zh-CN" sz="2000">
                <a:solidFill>
                  <a:srgbClr val="FF0000"/>
                </a:solidFill>
              </a:rPr>
              <a:t>yang</a:t>
            </a:r>
            <a:r>
              <a:rPr lang="zh-CN" altLang="en-US" sz="2000">
                <a:solidFill>
                  <a:srgbClr val="FF0000"/>
                </a:solidFill>
              </a:rPr>
              <a:t>（央）    </a:t>
            </a:r>
            <a:r>
              <a:rPr lang="en-US" altLang="zh-CN" sz="2000">
                <a:solidFill>
                  <a:srgbClr val="FF0000"/>
                </a:solidFill>
              </a:rPr>
              <a:t>yan</a:t>
            </a:r>
            <a:r>
              <a:rPr lang="zh-CN" altLang="en-US" sz="2000">
                <a:solidFill>
                  <a:srgbClr val="FF0000"/>
                </a:solidFill>
              </a:rPr>
              <a:t>（烟</a:t>
            </a:r>
            <a:r>
              <a:rPr lang="en-US" altLang="zh-CN" sz="2000">
                <a:solidFill>
                  <a:srgbClr val="FF0000"/>
                </a:solidFill>
              </a:rPr>
              <a:t>)</a:t>
            </a:r>
            <a:endParaRPr lang="en-US" altLang="zh-CN" sz="2000"/>
          </a:p>
          <a:p>
            <a:pPr fontAlgn="auto">
              <a:lnSpc>
                <a:spcPct val="150000"/>
              </a:lnSpc>
            </a:pPr>
            <a:r>
              <a:rPr lang="en-US" altLang="zh-CN" sz="2000"/>
              <a:t>(3)</a:t>
            </a:r>
            <a:r>
              <a:rPr lang="zh-CN" altLang="en-US" sz="2000"/>
              <a:t>凡是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ü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开头的音节，在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ü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前一律加上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y,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同时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ü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上两点要去掉。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例如：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yuan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（冤）   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yun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（晕）</a:t>
            </a:r>
            <a:endParaRPr lang="zh-CN" altLang="en-US" sz="2000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4" name="图片 3" descr="C53B76D8629BA2C31CB4DC09336448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7090" y="704850"/>
            <a:ext cx="2286000" cy="16573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69820" y="720725"/>
            <a:ext cx="4262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/>
              <a:t>2.w</a:t>
            </a:r>
            <a:r>
              <a:rPr lang="zh-CN" altLang="en-US" sz="3200"/>
              <a:t>的用法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144270" y="1610360"/>
            <a:ext cx="661162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）凡是</a:t>
            </a:r>
            <a:r>
              <a:rPr lang="en-US" altLang="zh-CN" sz="2800"/>
              <a:t>u</a:t>
            </a:r>
            <a:r>
              <a:rPr lang="zh-CN" altLang="en-US" sz="2800"/>
              <a:t>打头的音节，如果</a:t>
            </a:r>
            <a:r>
              <a:rPr lang="en-US" altLang="zh-CN" sz="2800"/>
              <a:t>u</a:t>
            </a:r>
            <a:r>
              <a:rPr lang="zh-CN" altLang="en-US" sz="2800"/>
              <a:t>后没有元音，那么就在</a:t>
            </a:r>
            <a:r>
              <a:rPr lang="en-US" altLang="zh-CN" sz="2800"/>
              <a:t>u</a:t>
            </a:r>
            <a:r>
              <a:rPr lang="zh-CN" altLang="en-US" sz="2800"/>
              <a:t>前加上</a:t>
            </a:r>
            <a:r>
              <a:rPr lang="en-US" altLang="zh-CN" sz="2800"/>
              <a:t>w</a:t>
            </a:r>
            <a:r>
              <a:rPr lang="zh-CN" altLang="en-US" sz="2800"/>
              <a:t>。</a:t>
            </a:r>
            <a:endParaRPr lang="zh-CN" altLang="en-US" sz="2800"/>
          </a:p>
          <a:p>
            <a:r>
              <a:rPr lang="zh-CN" altLang="en-US" sz="2800"/>
              <a:t>例：</a:t>
            </a:r>
            <a:r>
              <a:rPr lang="en-US" altLang="zh-CN" sz="2800">
                <a:solidFill>
                  <a:srgbClr val="FF0000"/>
                </a:solidFill>
              </a:rPr>
              <a:t>wu</a:t>
            </a:r>
            <a:r>
              <a:rPr lang="zh-CN" altLang="en-US" sz="2800">
                <a:solidFill>
                  <a:srgbClr val="FF0000"/>
                </a:solidFill>
              </a:rPr>
              <a:t>（乌）</a:t>
            </a:r>
            <a:endParaRPr lang="zh-CN" altLang="en-US" sz="2800"/>
          </a:p>
          <a:p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）凡是</a:t>
            </a:r>
            <a:r>
              <a:rPr lang="en-US" altLang="zh-CN" sz="2800"/>
              <a:t>u</a:t>
            </a:r>
            <a:r>
              <a:rPr lang="zh-CN" altLang="en-US" sz="2800"/>
              <a:t>打头的音节，如果</a:t>
            </a:r>
            <a:r>
              <a:rPr lang="en-US" altLang="zh-CN" sz="2800"/>
              <a:t>u</a:t>
            </a:r>
            <a:r>
              <a:rPr lang="zh-CN" altLang="en-US" sz="2800"/>
              <a:t>后有元音，那么就把</a:t>
            </a:r>
            <a:r>
              <a:rPr lang="en-US" altLang="zh-CN" sz="2800"/>
              <a:t>u</a:t>
            </a:r>
            <a:r>
              <a:rPr lang="zh-CN" altLang="en-US" sz="2800"/>
              <a:t>换成</a:t>
            </a:r>
            <a:r>
              <a:rPr lang="en-US" altLang="zh-CN" sz="2800"/>
              <a:t>w</a:t>
            </a:r>
            <a:r>
              <a:rPr lang="zh-CN" altLang="en-US" sz="2800"/>
              <a:t>。</a:t>
            </a:r>
            <a:endParaRPr lang="zh-CN" altLang="en-US" sz="2800"/>
          </a:p>
          <a:p>
            <a:r>
              <a:rPr lang="zh-CN" altLang="en-US" sz="2800"/>
              <a:t>例：</a:t>
            </a:r>
            <a:r>
              <a:rPr lang="en-US" altLang="zh-CN" sz="2800">
                <a:solidFill>
                  <a:srgbClr val="FF0000"/>
                </a:solidFill>
              </a:rPr>
              <a:t>wai</a:t>
            </a:r>
            <a:r>
              <a:rPr lang="zh-CN" altLang="en-US" sz="2800">
                <a:solidFill>
                  <a:srgbClr val="FF0000"/>
                </a:solidFill>
              </a:rPr>
              <a:t>（歪）</a:t>
            </a:r>
            <a:r>
              <a:rPr lang="zh-CN" altLang="en-US" sz="2800"/>
              <a:t>   </a:t>
            </a:r>
            <a:r>
              <a:rPr lang="zh-CN" altLang="en-US" sz="2800">
                <a:solidFill>
                  <a:srgbClr val="FF0000"/>
                </a:solidFill>
              </a:rPr>
              <a:t>  </a:t>
            </a:r>
            <a:r>
              <a:rPr lang="en-US" altLang="zh-CN" sz="2800">
                <a:solidFill>
                  <a:srgbClr val="FF0000"/>
                </a:solidFill>
              </a:rPr>
              <a:t>wei</a:t>
            </a:r>
            <a:r>
              <a:rPr lang="zh-CN" altLang="en-US" sz="2800">
                <a:solidFill>
                  <a:srgbClr val="FF0000"/>
                </a:solidFill>
              </a:rPr>
              <a:t>（威）</a:t>
            </a:r>
            <a:endParaRPr lang="zh-CN" altLang="en-US" sz="2800">
              <a:solidFill>
                <a:srgbClr val="FF0000"/>
              </a:solidFill>
            </a:endParaRPr>
          </a:p>
        </p:txBody>
      </p:sp>
      <p:pic>
        <p:nvPicPr>
          <p:cNvPr id="4" name="图片 3" descr="63AED0B062228DBC2BE9CC7BC72050C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9935" y="3338830"/>
            <a:ext cx="1372870" cy="13728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49279714_149683312825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07966" y="1601016"/>
            <a:ext cx="1659625" cy="2390757"/>
          </a:xfrm>
          <a:prstGeom prst="rect">
            <a:avLst/>
          </a:prstGeom>
        </p:spPr>
      </p:pic>
      <p:pic>
        <p:nvPicPr>
          <p:cNvPr id="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>
            <a:off x="2744294" y="1024685"/>
            <a:ext cx="335258" cy="4457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44322" y="1024799"/>
            <a:ext cx="32054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（三）</a:t>
            </a:r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ü的拼写规则</a:t>
            </a:r>
            <a:endParaRPr lang="en-US" altLang="zh-CN" sz="2800" dirty="0"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  <a:sym typeface="+mn-ea"/>
            </a:endParaRPr>
          </a:p>
          <a:p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淘宝店chenying0907 17"/>
          <p:cNvSpPr txBox="1"/>
          <p:nvPr>
            <p:custDataLst>
              <p:tags r:id="rId1"/>
            </p:custDataLst>
          </p:nvPr>
        </p:nvSpPr>
        <p:spPr>
          <a:xfrm>
            <a:off x="3522520" y="1905002"/>
            <a:ext cx="387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FontAwesome" pitchFamily="2" charset="0"/>
              </a:rPr>
              <a:t>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9" name="PA_淘宝店chenying0907 33"/>
          <p:cNvSpPr txBox="1"/>
          <p:nvPr>
            <p:custDataLst>
              <p:tags r:id="rId2"/>
            </p:custDataLst>
          </p:nvPr>
        </p:nvSpPr>
        <p:spPr>
          <a:xfrm>
            <a:off x="1428289" y="3954504"/>
            <a:ext cx="241069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900" dirty="0">
              <a:latin typeface="微软雅黑 Light" panose="020B0502040204020203" pitchFamily="34" charset="-122"/>
            </a:endParaRPr>
          </a:p>
        </p:txBody>
      </p:sp>
      <p:pic>
        <p:nvPicPr>
          <p:cNvPr id="3" name="图片 2" descr="t010041b96f13b04376"/>
          <p:cNvPicPr>
            <a:picLocks noChangeAspect="1"/>
          </p:cNvPicPr>
          <p:nvPr/>
        </p:nvPicPr>
        <p:blipFill>
          <a:blip r:embed="rId3" cstate="print"/>
          <a:srcRect r="391" b="6813"/>
          <a:stretch>
            <a:fillRect/>
          </a:stretch>
        </p:blipFill>
        <p:spPr>
          <a:xfrm>
            <a:off x="442595" y="1727835"/>
            <a:ext cx="1842770" cy="185928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陈生字2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2595" y="2348230"/>
            <a:ext cx="619125" cy="6191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74620" y="2157095"/>
            <a:ext cx="56921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如果《生僻字》没有拼音，你还会唱吗？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50975" y="1465580"/>
            <a:ext cx="61036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800" b="1">
                <a:solidFill>
                  <a:schemeClr val="tx1"/>
                </a:solidFill>
                <a:sym typeface="+mn-ea"/>
              </a:rPr>
              <a:t>       </a:t>
            </a:r>
            <a:r>
              <a:rPr lang="zh-CN" altLang="en-US" sz="1800" b="1">
                <a:solidFill>
                  <a:schemeClr val="tx1"/>
                </a:solidFill>
                <a:sym typeface="+mn-ea"/>
              </a:rPr>
              <a:t>一个</a:t>
            </a:r>
            <a:r>
              <a:rPr lang="zh-CN" altLang="en-US" sz="1800" b="1">
                <a:solidFill>
                  <a:srgbClr val="FF0000"/>
                </a:solidFill>
                <a:sym typeface="+mn-ea"/>
              </a:rPr>
              <a:t>女</a:t>
            </a:r>
            <a:r>
              <a:rPr lang="zh-CN" altLang="en-US" sz="1800" b="1">
                <a:solidFill>
                  <a:schemeClr val="tx1"/>
                </a:solidFill>
                <a:sym typeface="+mn-ea"/>
              </a:rPr>
              <a:t>生这样说到：</a:t>
            </a:r>
            <a:r>
              <a:rPr lang="en-US" altLang="zh-CN" sz="1800" b="1">
                <a:solidFill>
                  <a:schemeClr val="tx1"/>
                </a:solidFill>
                <a:sym typeface="+mn-ea"/>
              </a:rPr>
              <a:t>“</a:t>
            </a:r>
            <a:r>
              <a:rPr lang="zh-CN" altLang="en-US" sz="1800" b="1">
                <a:solidFill>
                  <a:schemeClr val="tx1"/>
                </a:solidFill>
                <a:sym typeface="+mn-ea"/>
              </a:rPr>
              <a:t>我的前半生非常</a:t>
            </a:r>
            <a:r>
              <a:rPr lang="zh-CN" altLang="en-US" sz="1800" b="1">
                <a:solidFill>
                  <a:srgbClr val="FF0000"/>
                </a:solidFill>
                <a:sym typeface="+mn-ea"/>
              </a:rPr>
              <a:t>努</a:t>
            </a:r>
            <a:r>
              <a:rPr lang="zh-CN" altLang="en-US" sz="1800" b="1">
                <a:solidFill>
                  <a:schemeClr val="tx1"/>
                </a:solidFill>
                <a:sym typeface="+mn-ea"/>
              </a:rPr>
              <a:t>力，因为我知道，再长的</a:t>
            </a:r>
            <a:r>
              <a:rPr lang="zh-CN" altLang="en-US" sz="1800" b="1">
                <a:solidFill>
                  <a:srgbClr val="FF0000"/>
                </a:solidFill>
                <a:sym typeface="+mn-ea"/>
              </a:rPr>
              <a:t>路</a:t>
            </a:r>
            <a:r>
              <a:rPr lang="zh-CN" altLang="en-US" sz="1800" b="1">
                <a:solidFill>
                  <a:schemeClr val="tx1"/>
                </a:solidFill>
                <a:sym typeface="+mn-ea"/>
              </a:rPr>
              <a:t>，一步步也能走完，再短的</a:t>
            </a:r>
            <a:r>
              <a:rPr lang="zh-CN" altLang="en-US" sz="1800" b="1">
                <a:solidFill>
                  <a:srgbClr val="FF0000"/>
                </a:solidFill>
                <a:sym typeface="+mn-ea"/>
              </a:rPr>
              <a:t>旅</a:t>
            </a:r>
            <a:r>
              <a:rPr lang="zh-CN" altLang="en-US" sz="1800" b="1">
                <a:solidFill>
                  <a:schemeClr val="tx1"/>
                </a:solidFill>
                <a:sym typeface="+mn-ea"/>
              </a:rPr>
              <a:t>程，不迈开双脚也无法到达。我从不</a:t>
            </a:r>
            <a:r>
              <a:rPr lang="zh-CN" altLang="en-US" sz="1800" b="1">
                <a:solidFill>
                  <a:srgbClr val="FF0000"/>
                </a:solidFill>
                <a:sym typeface="+mn-ea"/>
              </a:rPr>
              <a:t>惧</a:t>
            </a:r>
            <a:r>
              <a:rPr lang="zh-CN" altLang="en-US" sz="1800" b="1">
                <a:solidFill>
                  <a:schemeClr val="tx1"/>
                </a:solidFill>
                <a:sym typeface="+mn-ea"/>
              </a:rPr>
              <a:t>怕失败，勇敢地向每一个困难走</a:t>
            </a:r>
            <a:r>
              <a:rPr lang="zh-CN" altLang="en-US" sz="1800" b="1">
                <a:solidFill>
                  <a:srgbClr val="FF0000"/>
                </a:solidFill>
                <a:sym typeface="+mn-ea"/>
              </a:rPr>
              <a:t>去</a:t>
            </a:r>
            <a:r>
              <a:rPr lang="zh-CN" altLang="en-US" sz="1800" b="1">
                <a:solidFill>
                  <a:schemeClr val="tx1"/>
                </a:solidFill>
                <a:sym typeface="+mn-ea"/>
              </a:rPr>
              <a:t>，有时也</a:t>
            </a:r>
            <a:r>
              <a:rPr lang="zh-CN" altLang="en-US" sz="1800" b="1">
                <a:solidFill>
                  <a:srgbClr val="FF0000"/>
                </a:solidFill>
                <a:sym typeface="+mn-ea"/>
              </a:rPr>
              <a:t>许</a:t>
            </a:r>
            <a:r>
              <a:rPr lang="zh-CN" altLang="en-US" sz="1800" b="1">
                <a:solidFill>
                  <a:schemeClr val="tx1"/>
                </a:solidFill>
                <a:sym typeface="+mn-ea"/>
              </a:rPr>
              <a:t>会彷徨，但是</a:t>
            </a:r>
            <a:r>
              <a:rPr lang="zh-CN" altLang="en-US" sz="1800" b="1">
                <a:solidFill>
                  <a:srgbClr val="FF0000"/>
                </a:solidFill>
                <a:sym typeface="+mn-ea"/>
              </a:rPr>
              <a:t>与</a:t>
            </a:r>
            <a:r>
              <a:rPr lang="zh-CN" altLang="en-US" sz="1800" b="1">
                <a:solidFill>
                  <a:schemeClr val="tx1"/>
                </a:solidFill>
                <a:sym typeface="+mn-ea"/>
              </a:rPr>
              <a:t>坚持并肩作战，就能得到胜利。现在的我</a:t>
            </a:r>
            <a:r>
              <a:rPr lang="en-US" altLang="zh-CN" sz="1800" b="1">
                <a:solidFill>
                  <a:schemeClr val="tx1"/>
                </a:solidFill>
                <a:sym typeface="+mn-ea"/>
              </a:rPr>
              <a:t>23</a:t>
            </a:r>
            <a:r>
              <a:rPr lang="zh-CN" altLang="en-US" sz="1800" b="1">
                <a:solidFill>
                  <a:schemeClr val="tx1"/>
                </a:solidFill>
                <a:sym typeface="+mn-ea"/>
              </a:rPr>
              <a:t>岁，开着宝马，住着北京五环，我没有靠任何人，这都是我自己努力才想象出来！</a:t>
            </a:r>
            <a:r>
              <a:rPr lang="en-US" altLang="zh-CN" sz="1800" b="1">
                <a:solidFill>
                  <a:schemeClr val="tx1"/>
                </a:solidFill>
                <a:sym typeface="+mn-ea"/>
              </a:rPr>
              <a:t>”</a:t>
            </a:r>
            <a:endParaRPr lang="en-US" altLang="zh-CN" sz="18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0975" y="791845"/>
            <a:ext cx="55829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/>
              <a:t>接下来，我们先来看一段振奋人心、励志非凡的话</a:t>
            </a:r>
            <a:r>
              <a:rPr lang="en-US" altLang="zh-CN" sz="1800" b="1"/>
              <a:t>↓↓↓</a:t>
            </a:r>
            <a:endParaRPr lang="en-US" altLang="zh-CN" sz="1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73200" y="1755775"/>
            <a:ext cx="242125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sym typeface="+mn-ea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女   努   路   旅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 </a:t>
            </a:r>
            <a:endParaRPr lang="zh-CN" altLang="en-US" sz="2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21815" y="1456690"/>
            <a:ext cx="20021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  <a:sym typeface="+mn-ea"/>
              </a:rPr>
              <a:t>nǚ       nǔ       lù         lǚ</a:t>
            </a:r>
            <a:endParaRPr lang="en-US" altLang="zh-CN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35455" y="2637155"/>
            <a:ext cx="24053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1800" b="1">
                <a:solidFill>
                  <a:schemeClr val="tx1"/>
                </a:solidFill>
                <a:sym typeface="+mn-ea"/>
              </a:rPr>
              <a:t>jù       qù      xǔ      yǔ</a:t>
            </a:r>
            <a:endParaRPr lang="en-US" altLang="zh-CN" sz="18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73200" y="3005455"/>
            <a:ext cx="26746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sym typeface="+mn-ea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惧    去    许    与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3200" y="814705"/>
            <a:ext cx="27355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请给文中标红的字注音</a:t>
            </a:r>
            <a:endParaRPr lang="zh-CN" altLang="en-US" sz="2000" b="1"/>
          </a:p>
        </p:txBody>
      </p:sp>
      <p:cxnSp>
        <p:nvCxnSpPr>
          <p:cNvPr id="4" name="直接箭头连接符 3"/>
          <p:cNvCxnSpPr/>
          <p:nvPr/>
        </p:nvCxnSpPr>
        <p:spPr>
          <a:xfrm>
            <a:off x="4156710" y="1955165"/>
            <a:ext cx="95567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112385" y="1786255"/>
            <a:ext cx="338201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b="1"/>
              <a:t>n l </a:t>
            </a:r>
            <a:r>
              <a:rPr lang="zh-CN" altLang="en-US" sz="1600" b="1"/>
              <a:t>既可以与</a:t>
            </a:r>
            <a:r>
              <a:rPr lang="en-US" altLang="zh-CN" sz="1600" b="1"/>
              <a:t>u</a:t>
            </a:r>
            <a:r>
              <a:rPr lang="zh-CN" altLang="en-US" sz="1600" b="1"/>
              <a:t>相拼，又可以与ü相拼</a:t>
            </a:r>
            <a:endParaRPr lang="zh-CN" altLang="en-US" sz="1600" b="1"/>
          </a:p>
        </p:txBody>
      </p:sp>
      <p:cxnSp>
        <p:nvCxnSpPr>
          <p:cNvPr id="11" name="直接箭头连接符 10"/>
          <p:cNvCxnSpPr>
            <a:stCxn id="7" idx="3"/>
          </p:cNvCxnSpPr>
          <p:nvPr/>
        </p:nvCxnSpPr>
        <p:spPr>
          <a:xfrm flipV="1">
            <a:off x="4147820" y="3233420"/>
            <a:ext cx="906780" cy="25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330825" y="3050540"/>
            <a:ext cx="26187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800" b="1"/>
              <a:t>j</a:t>
            </a:r>
            <a:r>
              <a:rPr lang="zh-CN" altLang="en-US" sz="1800" b="1"/>
              <a:t>、</a:t>
            </a:r>
            <a:r>
              <a:rPr lang="en-US" altLang="zh-CN" sz="1800" b="1"/>
              <a:t>q</a:t>
            </a:r>
            <a:r>
              <a:rPr lang="zh-CN" altLang="en-US" sz="1800" b="1"/>
              <a:t>、</a:t>
            </a:r>
            <a:r>
              <a:rPr lang="en-US" altLang="zh-CN" sz="1800" b="1"/>
              <a:t>x</a:t>
            </a:r>
            <a:r>
              <a:rPr lang="zh-CN" altLang="en-US" sz="1800" b="1"/>
              <a:t>、</a:t>
            </a:r>
            <a:r>
              <a:rPr lang="en-US" altLang="zh-CN" sz="1800" b="1"/>
              <a:t>y</a:t>
            </a:r>
            <a:r>
              <a:rPr lang="zh-CN" altLang="en-US" sz="1800" b="1"/>
              <a:t>只能与ü相拼</a:t>
            </a:r>
            <a:endParaRPr lang="zh-CN" altLang="en-US" sz="1800" b="1"/>
          </a:p>
        </p:txBody>
      </p:sp>
      <p:sp>
        <p:nvSpPr>
          <p:cNvPr id="13" name="文本框 12"/>
          <p:cNvSpPr txBox="1"/>
          <p:nvPr/>
        </p:nvSpPr>
        <p:spPr>
          <a:xfrm>
            <a:off x="7270115" y="3924300"/>
            <a:ext cx="67945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/>
              <a:t>SO</a:t>
            </a:r>
            <a:r>
              <a:rPr lang="zh-CN" altLang="en-US" sz="1600"/>
              <a:t>☞</a:t>
            </a:r>
            <a:endParaRPr lang="zh-CN" altLang="en-US" sz="1600"/>
          </a:p>
        </p:txBody>
      </p:sp>
      <p:pic>
        <p:nvPicPr>
          <p:cNvPr id="14" name="图片 13" descr="W02018040257209102703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66090" y="3535045"/>
            <a:ext cx="2061845" cy="1284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h440w270-5b67af447452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67655" y="2701290"/>
            <a:ext cx="3336925" cy="2047875"/>
          </a:xfrm>
          <a:prstGeom prst="rect">
            <a:avLst/>
          </a:prstGeom>
        </p:spPr>
      </p:pic>
      <p:sp>
        <p:nvSpPr>
          <p:cNvPr id="42" name="PA_淘宝店chenying0907 41"/>
          <p:cNvSpPr txBox="1"/>
          <p:nvPr>
            <p:custDataLst>
              <p:tags r:id="rId2"/>
            </p:custDataLst>
          </p:nvPr>
        </p:nvSpPr>
        <p:spPr>
          <a:xfrm>
            <a:off x="6380019" y="3398015"/>
            <a:ext cx="387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FontAwesome" pitchFamily="2" charset="0"/>
              </a:rPr>
              <a:t>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38" name="PA_淘宝店chenying0907 37"/>
          <p:cNvSpPr txBox="1"/>
          <p:nvPr>
            <p:custDataLst>
              <p:tags r:id="rId3"/>
            </p:custDataLst>
          </p:nvPr>
        </p:nvSpPr>
        <p:spPr>
          <a:xfrm>
            <a:off x="355690" y="705429"/>
            <a:ext cx="36980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总结：</a:t>
            </a:r>
            <a:r>
              <a:rPr lang="en-US" altLang="zh-CN" sz="2000" b="1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ü的拼写规则</a:t>
            </a:r>
            <a:endParaRPr lang="en-US" altLang="zh-CN" sz="2000" b="1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2060" y="1229360"/>
            <a:ext cx="746252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/>
              <a:t>①当ü跟j、q、x、y相拼时，省略ü上两点。</a:t>
            </a:r>
            <a:endParaRPr lang="zh-CN" altLang="en-US" sz="1800" b="1"/>
          </a:p>
          <a:p>
            <a:pPr>
              <a:lnSpc>
                <a:spcPct val="150000"/>
              </a:lnSpc>
            </a:pPr>
            <a:r>
              <a:rPr lang="zh-CN" altLang="en-US" sz="1800" b="1"/>
              <a:t>如：橘(jú)、取(qǔ)、絮(xù)</a:t>
            </a:r>
            <a:endParaRPr lang="zh-CN" altLang="en-US" sz="1800" b="1"/>
          </a:p>
          <a:p>
            <a:pPr>
              <a:lnSpc>
                <a:spcPct val="150000"/>
              </a:lnSpc>
            </a:pPr>
            <a:endParaRPr lang="zh-CN" altLang="en-US" sz="1800" b="1"/>
          </a:p>
          <a:p>
            <a:pPr>
              <a:lnSpc>
                <a:spcPct val="150000"/>
              </a:lnSpc>
            </a:pPr>
            <a:r>
              <a:rPr lang="zh-CN" altLang="en-US" sz="1800" b="1"/>
              <a:t>②但与n、l相拼时，ü上的两点不能省略。</a:t>
            </a:r>
            <a:endParaRPr lang="zh-CN" altLang="en-US" sz="1800" b="1"/>
          </a:p>
          <a:p>
            <a:pPr>
              <a:lnSpc>
                <a:spcPct val="150000"/>
              </a:lnSpc>
            </a:pPr>
            <a:r>
              <a:rPr lang="zh-CN" altLang="en-US" sz="1800" b="1"/>
              <a:t>如：女(nǚ)、驴(lǘ)。</a:t>
            </a:r>
            <a:endParaRPr lang="zh-CN" altLang="en-US" sz="1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24560" y="961390"/>
            <a:ext cx="560324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/>
              <a:t>练一练</a:t>
            </a:r>
            <a:endParaRPr lang="zh-CN" altLang="en-US" sz="1600"/>
          </a:p>
          <a:p>
            <a:pPr>
              <a:lnSpc>
                <a:spcPct val="150000"/>
              </a:lnSpc>
            </a:pPr>
            <a:r>
              <a:rPr lang="zh-CN" altLang="en-US" sz="1600"/>
              <a:t>给下面划横线的字注音</a:t>
            </a:r>
            <a:endParaRPr lang="zh-CN" altLang="en-US" sz="1600"/>
          </a:p>
          <a:p>
            <a:pPr>
              <a:lnSpc>
                <a:spcPct val="150000"/>
              </a:lnSpc>
            </a:pPr>
            <a:endParaRPr lang="zh-CN" altLang="en-US" sz="1600"/>
          </a:p>
          <a:p>
            <a:pPr>
              <a:lnSpc>
                <a:spcPct val="150000"/>
              </a:lnSpc>
            </a:pPr>
            <a:endParaRPr lang="zh-CN" altLang="en-US" sz="1600"/>
          </a:p>
          <a:p>
            <a:pPr>
              <a:lnSpc>
                <a:spcPct val="150000"/>
              </a:lnSpc>
            </a:pPr>
            <a:r>
              <a:rPr lang="zh-CN" altLang="en-US" sz="2000" b="1"/>
              <a:t>弯</a:t>
            </a:r>
            <a:r>
              <a:rPr lang="zh-CN" altLang="en-US" sz="2000" b="1" u="sng">
                <a:solidFill>
                  <a:schemeClr val="tx1"/>
                </a:solidFill>
                <a:uFillTx/>
              </a:rPr>
              <a:t>曲</a:t>
            </a:r>
            <a:r>
              <a:rPr lang="zh-CN" altLang="en-US" sz="2000" b="1"/>
              <a:t>    </a:t>
            </a:r>
            <a:r>
              <a:rPr lang="zh-CN" altLang="en-US" sz="2000" b="1" u="sng">
                <a:solidFill>
                  <a:schemeClr val="tx1"/>
                </a:solidFill>
                <a:uFillTx/>
              </a:rPr>
              <a:t>居</a:t>
            </a:r>
            <a:r>
              <a:rPr lang="zh-CN" altLang="en-US" sz="2000" b="1"/>
              <a:t>然     伴</a:t>
            </a:r>
            <a:r>
              <a:rPr lang="zh-CN" altLang="en-US" sz="2000" b="1" u="sng"/>
              <a:t>侣 </a:t>
            </a:r>
            <a:r>
              <a:rPr lang="zh-CN" altLang="en-US" sz="2000" b="1"/>
              <a:t>  必</a:t>
            </a:r>
            <a:r>
              <a:rPr lang="zh-CN" altLang="en-US" sz="2000" b="1" u="sng"/>
              <a:t>须</a:t>
            </a:r>
            <a:r>
              <a:rPr lang="zh-CN" altLang="en-US" sz="2000" b="1"/>
              <a:t>     </a:t>
            </a:r>
            <a:r>
              <a:rPr lang="zh-CN" altLang="en-US" sz="2000" b="1" u="sng"/>
              <a:t>绿</a:t>
            </a:r>
            <a:r>
              <a:rPr lang="zh-CN" altLang="en-US" sz="2000" b="1"/>
              <a:t>光</a:t>
            </a:r>
            <a:endParaRPr lang="zh-CN" altLang="en-US" sz="2000" b="1"/>
          </a:p>
        </p:txBody>
      </p:sp>
      <p:sp>
        <p:nvSpPr>
          <p:cNvPr id="4" name="文本框 3"/>
          <p:cNvSpPr txBox="1"/>
          <p:nvPr/>
        </p:nvSpPr>
        <p:spPr>
          <a:xfrm>
            <a:off x="1148715" y="1957070"/>
            <a:ext cx="4849495" cy="606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r>
              <a:rPr lang="en-US" altLang="zh-CN" sz="2000">
                <a:solidFill>
                  <a:srgbClr val="FF0000"/>
                </a:solidFill>
              </a:rPr>
              <a:t>qū     j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ū</a:t>
            </a:r>
            <a:r>
              <a:rPr lang="en-US" altLang="zh-CN" sz="2000">
                <a:solidFill>
                  <a:srgbClr val="FF0000"/>
                </a:solidFill>
              </a:rPr>
              <a:t>             lǚ       xū     lǜ</a:t>
            </a:r>
            <a:endParaRPr lang="en-US" altLang="zh-CN" sz="2000">
              <a:solidFill>
                <a:srgbClr val="FF0000"/>
              </a:solidFill>
            </a:endParaRPr>
          </a:p>
        </p:txBody>
      </p:sp>
      <p:pic>
        <p:nvPicPr>
          <p:cNvPr id="5" name="图片 4" descr="49025291575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97980" y="2382520"/>
            <a:ext cx="1978660" cy="245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2744294" y="1024685"/>
            <a:ext cx="335258" cy="4457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43992" y="1024799"/>
            <a:ext cx="312674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（四） </a:t>
            </a:r>
            <a:r>
              <a:rPr lang="zh-CN" altLang="en-US" sz="2800" dirty="0"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声调的标法</a:t>
            </a:r>
            <a:endParaRPr lang="en-US" altLang="zh-CN" sz="2800" dirty="0"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  <a:sym typeface="+mn-ea"/>
            </a:endParaRPr>
          </a:p>
          <a:p>
            <a:endParaRPr lang="zh-CN" altLang="en-US" sz="2800" dirty="0"/>
          </a:p>
        </p:txBody>
      </p:sp>
      <p:pic>
        <p:nvPicPr>
          <p:cNvPr id="6" name="图片 5" descr="49279661_149683312466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607" y="1758998"/>
            <a:ext cx="2472093" cy="21743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云形 12"/>
          <p:cNvSpPr/>
          <p:nvPr/>
        </p:nvSpPr>
        <p:spPr>
          <a:xfrm>
            <a:off x="1256665" y="3503930"/>
            <a:ext cx="4445000" cy="1175385"/>
          </a:xfrm>
          <a:prstGeom prst="cloud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77-1P11Z91G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06845" y="2608580"/>
            <a:ext cx="2199640" cy="21996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5825" y="1858645"/>
            <a:ext cx="7237730" cy="818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800" b="1">
                <a:solidFill>
                  <a:schemeClr val="tx1"/>
                </a:solidFill>
                <a:sym typeface="+mn-ea"/>
              </a:rPr>
              <a:t>1.</a:t>
            </a:r>
            <a:r>
              <a:rPr lang="zh-CN" altLang="en-US" sz="1800" b="1">
                <a:solidFill>
                  <a:schemeClr val="tx1"/>
                </a:solidFill>
                <a:sym typeface="+mn-ea"/>
              </a:rPr>
              <a:t>洛阳城里见</a:t>
            </a:r>
            <a:r>
              <a:rPr lang="zh-CN" altLang="en-US" sz="1800" b="1">
                <a:solidFill>
                  <a:srgbClr val="FF0000"/>
                </a:solidFill>
                <a:sym typeface="+mn-ea"/>
              </a:rPr>
              <a:t>秋</a:t>
            </a:r>
            <a:r>
              <a:rPr lang="zh-CN" altLang="en-US" sz="1800" b="1">
                <a:solidFill>
                  <a:schemeClr val="tx1"/>
                </a:solidFill>
                <a:sym typeface="+mn-ea"/>
              </a:rPr>
              <a:t>风，欲作家书意万重。</a:t>
            </a:r>
            <a:r>
              <a:rPr lang="en-US" altLang="zh-CN" sz="1800" b="1">
                <a:solidFill>
                  <a:schemeClr val="tx1"/>
                </a:solidFill>
                <a:sym typeface="+mn-ea"/>
              </a:rPr>
              <a:t>——</a:t>
            </a:r>
            <a:r>
              <a:rPr lang="zh-CN" altLang="en-US" sz="1800" b="1">
                <a:solidFill>
                  <a:schemeClr val="tx1"/>
                </a:solidFill>
                <a:sym typeface="+mn-ea"/>
              </a:rPr>
              <a:t>《秋思》（唐）  张籍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 </a:t>
            </a:r>
            <a:endParaRPr lang="zh-CN" altLang="en-US" b="1">
              <a:solidFill>
                <a:schemeClr val="tx1"/>
              </a:solidFill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8870" y="2898775"/>
            <a:ext cx="565785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1800" b="1">
                <a:solidFill>
                  <a:schemeClr val="tx1"/>
                </a:solidFill>
                <a:sym typeface="+mn-ea"/>
              </a:rPr>
              <a:t>2.</a:t>
            </a:r>
            <a:r>
              <a:rPr lang="zh-CN" altLang="en-US" sz="1800" b="1">
                <a:solidFill>
                  <a:schemeClr val="tx1"/>
                </a:solidFill>
                <a:sym typeface="+mn-ea"/>
              </a:rPr>
              <a:t>谁言寸草心，报得三春</a:t>
            </a:r>
            <a:r>
              <a:rPr lang="zh-CN" altLang="en-US" sz="1800" b="1">
                <a:solidFill>
                  <a:srgbClr val="FF0000"/>
                </a:solidFill>
                <a:sym typeface="+mn-ea"/>
              </a:rPr>
              <a:t>晖</a:t>
            </a:r>
            <a:r>
              <a:rPr lang="en-US" altLang="zh-CN" sz="1800" b="1">
                <a:solidFill>
                  <a:schemeClr val="tx1"/>
                </a:solidFill>
                <a:sym typeface="+mn-ea"/>
              </a:rPr>
              <a:t>——</a:t>
            </a:r>
            <a:r>
              <a:rPr lang="zh-CN" altLang="en-US" sz="1800" b="1">
                <a:solidFill>
                  <a:schemeClr val="tx1"/>
                </a:solidFill>
                <a:sym typeface="+mn-ea"/>
              </a:rPr>
              <a:t>《游子吟》（唐）孟郊</a:t>
            </a:r>
            <a:endParaRPr lang="zh-CN" altLang="en-US" sz="18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095" y="1736725"/>
            <a:ext cx="512762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chemeClr val="tx1"/>
                </a:solidFill>
                <a:sym typeface="+mn-ea"/>
              </a:rPr>
              <a:t>luò  yáng chéng lǐ jiàn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 qiū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 fēng，yù zuò jiā shū yì wàn chóng</a:t>
            </a:r>
            <a:endParaRPr lang="zh-CN" altLang="en-US" b="1">
              <a:solidFill>
                <a:schemeClr val="tx1"/>
              </a:solidFill>
            </a:endParaRPr>
          </a:p>
          <a:p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1655" y="2677160"/>
            <a:ext cx="398462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  <a:sym typeface="+mn-ea"/>
              </a:rPr>
              <a:t>    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shuí yán cùn cǎo xīn ， bào dé sān chūn 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huī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7115" y="791845"/>
            <a:ext cx="2697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/>
              <a:t>请给下列诗句标上拼音：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1703070" y="3768725"/>
            <a:ext cx="39179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600" b="1">
                <a:sym typeface="+mn-ea"/>
              </a:rPr>
              <a:t>      </a:t>
            </a:r>
            <a:r>
              <a:rPr lang="zh-CN" altLang="en-US" sz="1600" b="1">
                <a:sym typeface="+mn-ea"/>
              </a:rPr>
              <a:t>声调要标注在ɑ o e i u ü 上，按照ɑ、o、e、i、u、ü 位置的先后进行标调。</a:t>
            </a:r>
            <a:endParaRPr lang="zh-CN" altLang="en-US" sz="16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79930" y="1667510"/>
            <a:ext cx="6419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秋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26405" y="1667510"/>
            <a:ext cx="6419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晖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9930" y="1299210"/>
            <a:ext cx="10052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/>
              <a:t>qiū</a:t>
            </a:r>
            <a:endParaRPr lang="en-US" altLang="zh-CN" sz="1800"/>
          </a:p>
        </p:txBody>
      </p:sp>
      <p:sp>
        <p:nvSpPr>
          <p:cNvPr id="6" name="文本框 5"/>
          <p:cNvSpPr txBox="1"/>
          <p:nvPr/>
        </p:nvSpPr>
        <p:spPr>
          <a:xfrm>
            <a:off x="5597525" y="1299210"/>
            <a:ext cx="5003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800"/>
              <a:t>huī</a:t>
            </a:r>
            <a:endParaRPr lang="en-US" altLang="zh-CN" sz="1800"/>
          </a:p>
        </p:txBody>
      </p:sp>
      <p:pic>
        <p:nvPicPr>
          <p:cNvPr id="7" name="图片 6" descr="154710095435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55035" y="1299210"/>
            <a:ext cx="1428750" cy="1428750"/>
          </a:xfrm>
          <a:prstGeom prst="rect">
            <a:avLst/>
          </a:prstGeom>
        </p:spPr>
      </p:pic>
      <p:sp>
        <p:nvSpPr>
          <p:cNvPr id="8" name="云形 7"/>
          <p:cNvSpPr/>
          <p:nvPr/>
        </p:nvSpPr>
        <p:spPr>
          <a:xfrm>
            <a:off x="1814830" y="3394710"/>
            <a:ext cx="4709795" cy="1174750"/>
          </a:xfrm>
          <a:prstGeom prst="cloud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ym typeface="+mn-ea"/>
              </a:rPr>
              <a:t>如果i、u并列出现在一个音节中，哪个在后面标在哪个的上面，还比如：球（qiú）、会（huì）。</a:t>
            </a:r>
            <a:endParaRPr lang="zh-CN" altLang="en-US" sz="14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A_淘宝店chenying0907 41"/>
          <p:cNvSpPr txBox="1"/>
          <p:nvPr>
            <p:custDataLst>
              <p:tags r:id="rId1"/>
            </p:custDataLst>
          </p:nvPr>
        </p:nvSpPr>
        <p:spPr>
          <a:xfrm>
            <a:off x="6380019" y="3398015"/>
            <a:ext cx="387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FontAwesome" pitchFamily="2" charset="0"/>
              </a:rPr>
              <a:t>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2015" y="1209675"/>
            <a:ext cx="746252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/>
              <a:t>①声调要标注在ɑ o e i u ü 上，按照ɑ、o、e、i、u、ü 位置的先后进行标调。</a:t>
            </a:r>
            <a:endParaRPr lang="zh-CN" altLang="en-US" sz="2000" b="1"/>
          </a:p>
          <a:p>
            <a:pPr>
              <a:lnSpc>
                <a:spcPct val="150000"/>
              </a:lnSpc>
            </a:pPr>
            <a:r>
              <a:rPr lang="zh-CN" altLang="en-US" sz="2000" b="1"/>
              <a:t>②如果i、u并列出现在一个音节中，哪个在后面标在哪个的上面，如：球（qiú）、会（huì）。</a:t>
            </a:r>
            <a:endParaRPr lang="zh-CN" altLang="en-US" sz="2000" b="1"/>
          </a:p>
          <a:p>
            <a:pPr>
              <a:lnSpc>
                <a:spcPct val="150000"/>
              </a:lnSpc>
            </a:pPr>
            <a:r>
              <a:rPr lang="zh-CN" altLang="en-US" sz="2000" b="1"/>
              <a:t>标注口诀：有ɑ不放过，无ɑ找o 、e，i、 u并列标在后，i上标调不见点。</a:t>
            </a:r>
            <a:endParaRPr lang="zh-CN" altLang="en-US" sz="2000" b="1"/>
          </a:p>
        </p:txBody>
      </p:sp>
      <p:sp>
        <p:nvSpPr>
          <p:cNvPr id="3" name="文本框 2"/>
          <p:cNvSpPr txBox="1"/>
          <p:nvPr/>
        </p:nvSpPr>
        <p:spPr>
          <a:xfrm>
            <a:off x="990600" y="2371725"/>
            <a:ext cx="5603240" cy="402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u="sng"/>
          </a:p>
        </p:txBody>
      </p:sp>
      <p:sp>
        <p:nvSpPr>
          <p:cNvPr id="5" name="PA_淘宝店chenying0907 37"/>
          <p:cNvSpPr txBox="1"/>
          <p:nvPr>
            <p:custDataLst>
              <p:tags r:id="rId2"/>
            </p:custDataLst>
          </p:nvPr>
        </p:nvSpPr>
        <p:spPr>
          <a:xfrm>
            <a:off x="403315" y="787344"/>
            <a:ext cx="3698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总结：</a:t>
            </a: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声调的标法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3795" y="3658235"/>
            <a:ext cx="1206500" cy="1206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Gr_i-fyamkra716189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14085" y="2134235"/>
            <a:ext cx="2667000" cy="2667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52500" y="961390"/>
            <a:ext cx="560324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/>
              <a:t>练一练</a:t>
            </a:r>
            <a:endParaRPr lang="zh-CN" altLang="en-US" sz="1600"/>
          </a:p>
          <a:p>
            <a:pPr>
              <a:lnSpc>
                <a:spcPct val="150000"/>
              </a:lnSpc>
            </a:pPr>
            <a:r>
              <a:rPr lang="zh-CN" altLang="en-US" sz="1600"/>
              <a:t>给下面划横线的字注音</a:t>
            </a:r>
            <a:endParaRPr lang="zh-CN" altLang="en-US" sz="1600"/>
          </a:p>
          <a:p>
            <a:pPr>
              <a:lnSpc>
                <a:spcPct val="150000"/>
              </a:lnSpc>
            </a:pPr>
            <a:endParaRPr lang="zh-CN" altLang="en-US" sz="1600"/>
          </a:p>
          <a:p>
            <a:pPr>
              <a:lnSpc>
                <a:spcPct val="150000"/>
              </a:lnSpc>
            </a:pPr>
            <a:endParaRPr lang="zh-CN" altLang="en-US" sz="1600"/>
          </a:p>
          <a:p>
            <a:pPr>
              <a:lnSpc>
                <a:spcPct val="150000"/>
              </a:lnSpc>
            </a:pPr>
            <a:r>
              <a:rPr lang="zh-CN" altLang="en-US" sz="2800" b="1" u="sng">
                <a:sym typeface="+mn-ea"/>
              </a:rPr>
              <a:t>小</a:t>
            </a:r>
            <a:r>
              <a:rPr lang="zh-CN" altLang="en-US" sz="2800" b="1">
                <a:sym typeface="+mn-ea"/>
              </a:rPr>
              <a:t>舟   </a:t>
            </a:r>
            <a:r>
              <a:rPr lang="zh-CN" altLang="en-US" sz="2800" b="1" u="sng">
                <a:sym typeface="+mn-ea"/>
              </a:rPr>
              <a:t>潜</a:t>
            </a:r>
            <a:r>
              <a:rPr lang="zh-CN" altLang="en-US" sz="2800" b="1">
                <a:sym typeface="+mn-ea"/>
              </a:rPr>
              <a:t>力   反</a:t>
            </a:r>
            <a:r>
              <a:rPr lang="zh-CN" altLang="en-US" sz="2800" b="1" u="sng">
                <a:sym typeface="+mn-ea"/>
              </a:rPr>
              <a:t>馈</a:t>
            </a:r>
            <a:endParaRPr lang="zh-CN" altLang="en-US" sz="2000"/>
          </a:p>
          <a:p>
            <a:pPr>
              <a:lnSpc>
                <a:spcPct val="150000"/>
              </a:lnSpc>
            </a:pPr>
            <a:endParaRPr lang="zh-CN" altLang="en-US" sz="2000" b="1"/>
          </a:p>
        </p:txBody>
      </p:sp>
      <p:sp>
        <p:nvSpPr>
          <p:cNvPr id="2" name="文本框 1"/>
          <p:cNvSpPr txBox="1"/>
          <p:nvPr/>
        </p:nvSpPr>
        <p:spPr>
          <a:xfrm>
            <a:off x="952500" y="2203450"/>
            <a:ext cx="287591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000">
                <a:solidFill>
                  <a:srgbClr val="FF0000"/>
                </a:solidFill>
                <a:sym typeface="+mn-ea"/>
              </a:rPr>
              <a:t>xiǎo        qián            kuì</a:t>
            </a:r>
            <a:endParaRPr lang="en-US" altLang="zh-CN" sz="20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2744294" y="1024685"/>
            <a:ext cx="335258" cy="4457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77367" y="1047024"/>
            <a:ext cx="267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（五）上声变调</a:t>
            </a:r>
            <a:endParaRPr lang="zh-CN" altLang="en-US" sz="2800" dirty="0"/>
          </a:p>
        </p:txBody>
      </p:sp>
      <p:pic>
        <p:nvPicPr>
          <p:cNvPr id="7" name="图片 6" descr="150104203619788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28864" y="1570514"/>
            <a:ext cx="2369124" cy="23260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淘宝店chenying0907 17"/>
          <p:cNvSpPr txBox="1"/>
          <p:nvPr>
            <p:custDataLst>
              <p:tags r:id="rId1"/>
            </p:custDataLst>
          </p:nvPr>
        </p:nvSpPr>
        <p:spPr>
          <a:xfrm>
            <a:off x="3522520" y="1905002"/>
            <a:ext cx="387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FontAwesome" pitchFamily="2" charset="0"/>
              </a:rPr>
              <a:t>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9" name="PA_淘宝店chenying0907 33"/>
          <p:cNvSpPr txBox="1"/>
          <p:nvPr>
            <p:custDataLst>
              <p:tags r:id="rId2"/>
            </p:custDataLst>
          </p:nvPr>
        </p:nvSpPr>
        <p:spPr>
          <a:xfrm>
            <a:off x="1428289" y="3954504"/>
            <a:ext cx="241069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900" dirty="0">
              <a:latin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86760" y="785495"/>
            <a:ext cx="25704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zh-CN" altLang="en-US" sz="1400" b="1">
              <a:solidFill>
                <a:schemeClr val="tx1"/>
              </a:solidFill>
            </a:endParaRPr>
          </a:p>
          <a:p>
            <a:pPr algn="l"/>
            <a:r>
              <a:rPr lang="zh-CN" altLang="en-US" sz="1400" b="1">
                <a:solidFill>
                  <a:schemeClr val="tx1"/>
                </a:solidFill>
                <a:sym typeface="+mn-ea"/>
              </a:rPr>
              <a:t>茕 茕 孑 立 沆 瀣 一 气</a:t>
            </a:r>
            <a:endParaRPr lang="zh-CN" altLang="en-US" sz="1400" b="1">
              <a:solidFill>
                <a:schemeClr val="tx1"/>
              </a:solidFill>
            </a:endParaRPr>
          </a:p>
          <a:p>
            <a:pPr algn="l"/>
            <a:endParaRPr lang="zh-CN" altLang="en-US" sz="1400" b="1">
              <a:solidFill>
                <a:schemeClr val="tx1"/>
              </a:solidFill>
            </a:endParaRPr>
          </a:p>
          <a:p>
            <a:pPr algn="l"/>
            <a:endParaRPr lang="zh-CN" altLang="en-US" sz="1400" b="1">
              <a:solidFill>
                <a:schemeClr val="tx1"/>
              </a:solidFill>
            </a:endParaRPr>
          </a:p>
          <a:p>
            <a:pPr algn="l"/>
            <a:r>
              <a:rPr lang="zh-CN" altLang="en-US" sz="1400" b="1">
                <a:solidFill>
                  <a:schemeClr val="tx1"/>
                </a:solidFill>
                <a:sym typeface="+mn-ea"/>
              </a:rPr>
              <a:t>踽 踽 独 行 醍 醐 灌 顶</a:t>
            </a:r>
            <a:endParaRPr lang="zh-CN" altLang="en-US" sz="1400" b="1">
              <a:solidFill>
                <a:schemeClr val="tx1"/>
              </a:solidFill>
            </a:endParaRPr>
          </a:p>
          <a:p>
            <a:pPr algn="l"/>
            <a:endParaRPr lang="zh-CN" altLang="en-US" sz="1400" b="1">
              <a:solidFill>
                <a:schemeClr val="tx1"/>
              </a:solidFill>
            </a:endParaRPr>
          </a:p>
          <a:p>
            <a:pPr algn="l"/>
            <a:endParaRPr lang="zh-CN" altLang="en-US" sz="1400" b="1">
              <a:solidFill>
                <a:schemeClr val="tx1"/>
              </a:solidFill>
            </a:endParaRPr>
          </a:p>
          <a:p>
            <a:pPr algn="l"/>
            <a:r>
              <a:rPr lang="zh-CN" altLang="en-US" sz="1400" b="1">
                <a:solidFill>
                  <a:schemeClr val="tx1"/>
                </a:solidFill>
                <a:sym typeface="+mn-ea"/>
              </a:rPr>
              <a:t>绵 绵 瓜 瓞 奉 为 圭 臬</a:t>
            </a:r>
            <a:endParaRPr lang="zh-CN" altLang="en-US" sz="1400" b="1">
              <a:solidFill>
                <a:schemeClr val="tx1"/>
              </a:solidFill>
            </a:endParaRPr>
          </a:p>
          <a:p>
            <a:pPr algn="l"/>
            <a:endParaRPr lang="zh-CN" altLang="en-US" sz="1400" b="1">
              <a:solidFill>
                <a:schemeClr val="tx1"/>
              </a:solidFill>
            </a:endParaRPr>
          </a:p>
          <a:p>
            <a:pPr algn="l"/>
            <a:endParaRPr lang="zh-CN" altLang="en-US" sz="1400" b="1">
              <a:solidFill>
                <a:schemeClr val="tx1"/>
              </a:solidFill>
            </a:endParaRPr>
          </a:p>
          <a:p>
            <a:pPr algn="l"/>
            <a:r>
              <a:rPr lang="zh-CN" altLang="en-US" sz="1400" b="1">
                <a:solidFill>
                  <a:schemeClr val="tx1"/>
                </a:solidFill>
                <a:sym typeface="+mn-ea"/>
              </a:rPr>
              <a:t>龙 行 龘 龘 犄 角 旮 旯</a:t>
            </a:r>
            <a:endParaRPr lang="zh-CN" altLang="en-US" sz="1400" b="1">
              <a:solidFill>
                <a:schemeClr val="tx1"/>
              </a:solidFill>
            </a:endParaRPr>
          </a:p>
          <a:p>
            <a:pPr algn="l"/>
            <a:endParaRPr lang="zh-CN" altLang="en-US" sz="1400" b="1">
              <a:solidFill>
                <a:schemeClr val="tx1"/>
              </a:solidFill>
            </a:endParaRPr>
          </a:p>
          <a:p>
            <a:pPr algn="l"/>
            <a:endParaRPr lang="zh-CN" altLang="en-US" sz="1400" b="1">
              <a:solidFill>
                <a:schemeClr val="tx1"/>
              </a:solidFill>
            </a:endParaRPr>
          </a:p>
          <a:p>
            <a:pPr algn="l"/>
            <a:r>
              <a:rPr lang="zh-CN" altLang="en-US" sz="1400" b="1">
                <a:solidFill>
                  <a:schemeClr val="tx1"/>
                </a:solidFill>
                <a:sym typeface="+mn-ea"/>
              </a:rPr>
              <a:t>娉 婷 袅 娜 涕 泗 滂 沱</a:t>
            </a:r>
            <a:endParaRPr lang="zh-CN" altLang="en-US" sz="1400" b="1">
              <a:solidFill>
                <a:schemeClr val="tx1"/>
              </a:solidFill>
            </a:endParaRPr>
          </a:p>
          <a:p>
            <a:pPr algn="l"/>
            <a:endParaRPr lang="zh-CN" altLang="en-US" sz="1400" b="1">
              <a:solidFill>
                <a:schemeClr val="tx1"/>
              </a:solidFill>
            </a:endParaRPr>
          </a:p>
          <a:p>
            <a:pPr algn="l"/>
            <a:endParaRPr lang="zh-CN" altLang="en-US" sz="1400" b="1">
              <a:solidFill>
                <a:schemeClr val="tx1"/>
              </a:solidFill>
            </a:endParaRPr>
          </a:p>
          <a:p>
            <a:pPr algn="l"/>
            <a:r>
              <a:rPr lang="zh-CN" altLang="en-US" sz="1400" b="1">
                <a:solidFill>
                  <a:schemeClr val="tx1"/>
                </a:solidFill>
                <a:sym typeface="+mn-ea"/>
              </a:rPr>
              <a:t>呶 呶 不 休 不 稂 不 莠</a:t>
            </a:r>
            <a:endParaRPr lang="zh-CN" altLang="en-US" sz="1400" b="1">
              <a:solidFill>
                <a:schemeClr val="tx1"/>
              </a:solidFill>
            </a:endParaRPr>
          </a:p>
          <a:p>
            <a:endParaRPr lang="zh-CN" altLang="en-US" sz="1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8655" y="785495"/>
            <a:ext cx="2648585" cy="34150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qióng qióng jié lì hàng xiè y</a:t>
            </a:r>
            <a:r>
              <a:rPr lang="en-US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+mn-ea"/>
              </a:rPr>
              <a:t>ī qì</a:t>
            </a:r>
            <a:endParaRPr lang="en-US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r>
              <a:rPr lang="en-US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endParaRPr lang="en-US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indent="0" algn="l"/>
            <a:endParaRPr lang="en-US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r>
              <a:rPr lang="en-US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jǔ jǔ dú xíng tíhú guàn dǐng</a:t>
            </a:r>
            <a:endParaRPr lang="en-US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l"/>
            <a:endParaRPr lang="en-US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r>
              <a:rPr lang="en-US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endParaRPr lang="en-US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r>
              <a:rPr lang="en-US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mián mián gu</a:t>
            </a:r>
            <a:r>
              <a:rPr lang="en-US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+mn-ea"/>
              </a:rPr>
              <a:t>ā dié fèng wéi guī niè</a:t>
            </a:r>
            <a:endParaRPr lang="en-US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indent="0" algn="l"/>
            <a:endParaRPr lang="en-US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r>
              <a:rPr lang="en-US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endParaRPr lang="en-US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r>
              <a:rPr lang="en-US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lóng xíng dá dá j</a:t>
            </a:r>
            <a:r>
              <a:rPr lang="en-US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+mn-ea"/>
              </a:rPr>
              <a:t>ī jiǎo gā lá</a:t>
            </a:r>
            <a:endParaRPr lang="en-US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indent="0" algn="l"/>
            <a:endParaRPr lang="en-US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indent="0" algn="l"/>
            <a:endParaRPr lang="en-US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r>
              <a:rPr lang="en-US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p</a:t>
            </a:r>
            <a:r>
              <a:rPr lang="en-US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+mn-ea"/>
              </a:rPr>
              <a:t>īng tíng niǎo nuó tì sì pāng tuó</a:t>
            </a:r>
            <a:endParaRPr lang="en-US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r>
              <a:rPr lang="en-US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endParaRPr lang="en-US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l"/>
            <a:endParaRPr lang="en-US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r>
              <a:rPr lang="en-US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náo náo bù xi</a:t>
            </a:r>
            <a:r>
              <a:rPr lang="en-US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+mn-ea"/>
              </a:rPr>
              <a:t>ū bù láng bù yǒu</a:t>
            </a:r>
            <a:endParaRPr lang="en-US" altLang="en-US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t016f92970ceafe7811"/>
          <p:cNvPicPr>
            <a:picLocks noChangeAspect="1"/>
          </p:cNvPicPr>
          <p:nvPr/>
        </p:nvPicPr>
        <p:blipFill>
          <a:blip r:embed="rId1" cstate="print"/>
          <a:srcRect l="-12" t="1545" r="1151" b="73888"/>
          <a:stretch>
            <a:fillRect/>
          </a:stretch>
        </p:blipFill>
        <p:spPr>
          <a:xfrm>
            <a:off x="1170305" y="2538730"/>
            <a:ext cx="5126355" cy="6292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70305" y="3301365"/>
            <a:ext cx="464629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sym typeface="+mn-ea"/>
              </a:rPr>
              <a:t>拼音：第一声   第二声  </a:t>
            </a:r>
            <a:r>
              <a:rPr lang="zh-CN" altLang="en-US" sz="2000" b="1">
                <a:solidFill>
                  <a:srgbClr val="FF0000"/>
                </a:solidFill>
                <a:sym typeface="+mn-ea"/>
              </a:rPr>
              <a:t>第三声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    第四声</a:t>
            </a:r>
            <a:endParaRPr lang="zh-CN" altLang="en-US" sz="20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5025" y="4050665"/>
            <a:ext cx="498157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000" b="1">
                <a:solidFill>
                  <a:schemeClr val="tx1"/>
                </a:solidFill>
                <a:sym typeface="+mn-ea"/>
              </a:rPr>
              <a:t>现代汉语：  阴平      阳平        </a:t>
            </a:r>
            <a:r>
              <a:rPr lang="zh-CN" altLang="en-US" sz="2000" b="1">
                <a:solidFill>
                  <a:srgbClr val="FF0000"/>
                </a:solidFill>
                <a:sym typeface="+mn-ea"/>
              </a:rPr>
              <a:t>上声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     去声  </a:t>
            </a:r>
            <a:endParaRPr lang="zh-CN" altLang="en-US" sz="20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31010" y="1543050"/>
            <a:ext cx="400431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olidFill>
                  <a:schemeClr val="tx1"/>
                </a:solidFill>
                <a:sym typeface="+mn-ea"/>
              </a:rPr>
              <a:t>米粉    老虎    雨水    窈窕      襁褓</a:t>
            </a:r>
            <a:endParaRPr lang="zh-CN" altLang="en-US" sz="20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2675" y="790575"/>
            <a:ext cx="25831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考一考：请阅读下列词语并注音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00530" y="1243965"/>
            <a:ext cx="4154805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solidFill>
                  <a:srgbClr val="FF0000"/>
                </a:solidFill>
              </a:rPr>
              <a:t>  mǐ fěn        lǎohǔ      yǔshuǐ     yǎotiǎo       qiǎngbǎo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8825" y="2056130"/>
            <a:ext cx="3827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800" b="1"/>
              <a:t>上（</a:t>
            </a:r>
            <a:r>
              <a:rPr lang="en-US" altLang="zh-CN" sz="1800" b="1"/>
              <a:t>shàng</a:t>
            </a:r>
            <a:r>
              <a:rPr lang="zh-CN" altLang="en-US" sz="1800" b="1"/>
              <a:t>）声？上（</a:t>
            </a:r>
            <a:r>
              <a:rPr lang="en-US" altLang="zh-CN" sz="1800" b="1"/>
              <a:t>shǎng</a:t>
            </a:r>
            <a:r>
              <a:rPr lang="zh-CN" altLang="en-US" sz="1800" b="1"/>
              <a:t>）声？</a:t>
            </a:r>
            <a:endParaRPr lang="zh-CN" altLang="en-US" sz="1800" b="1"/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6045200" y="1713230"/>
            <a:ext cx="737235" cy="114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782435" y="1519555"/>
            <a:ext cx="12039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上声变调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A_淘宝店chenying0907 41"/>
          <p:cNvSpPr txBox="1"/>
          <p:nvPr>
            <p:custDataLst>
              <p:tags r:id="rId1"/>
            </p:custDataLst>
          </p:nvPr>
        </p:nvSpPr>
        <p:spPr>
          <a:xfrm>
            <a:off x="6380019" y="3398015"/>
            <a:ext cx="387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FontAwesome" pitchFamily="2" charset="0"/>
              </a:rPr>
              <a:t>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8700" y="1584960"/>
            <a:ext cx="7001510" cy="2722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1800" b="1"/>
              <a:t>①上声指的是</a:t>
            </a:r>
            <a:r>
              <a:rPr lang="zh-CN" altLang="en-US" sz="1800" b="1">
                <a:solidFill>
                  <a:srgbClr val="C00000"/>
                </a:solidFill>
              </a:rPr>
              <a:t>第三声</a:t>
            </a:r>
            <a:r>
              <a:rPr lang="zh-CN" altLang="en-US" sz="1800" b="1"/>
              <a:t>。（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上声变调就是指第三声变调</a:t>
            </a:r>
            <a:r>
              <a:rPr lang="zh-CN" altLang="en-US" sz="1800" b="1"/>
              <a:t>）</a:t>
            </a:r>
            <a:endParaRPr lang="zh-CN" altLang="en-US" sz="1800" b="1"/>
          </a:p>
          <a:p>
            <a:pPr fontAlgn="auto">
              <a:lnSpc>
                <a:spcPct val="200000"/>
              </a:lnSpc>
            </a:pPr>
            <a:r>
              <a:rPr lang="zh-CN" altLang="en-US" sz="1800" b="1"/>
              <a:t>②两个（或三个）第三声的字组成词语时，为了方便拼读，第一个（前两个）字读第二声，但音调仍标注为第三声。如：匕首（bǐ shǒu）、 蒙古（měng gǔ）等。</a:t>
            </a:r>
            <a:endParaRPr lang="zh-CN" altLang="en-US" sz="1800"/>
          </a:p>
          <a:p>
            <a:pPr>
              <a:lnSpc>
                <a:spcPct val="150000"/>
              </a:lnSpc>
            </a:pP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1422400" y="2658745"/>
            <a:ext cx="5603240" cy="402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5" name="PA_淘宝店chenying0907 37"/>
          <p:cNvSpPr txBox="1"/>
          <p:nvPr>
            <p:custDataLst>
              <p:tags r:id="rId2"/>
            </p:custDataLst>
          </p:nvPr>
        </p:nvSpPr>
        <p:spPr>
          <a:xfrm>
            <a:off x="404585" y="765754"/>
            <a:ext cx="3698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总结：上声变调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72335" y="960755"/>
            <a:ext cx="2900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 </a:t>
            </a:r>
            <a:r>
              <a:rPr lang="zh-CN" altLang="en-US"/>
              <a:t>         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28700" y="4133215"/>
            <a:ext cx="6864985" cy="402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>
              <a:solidFill>
                <a:srgbClr val="C00000"/>
              </a:solidFill>
              <a:sym typeface="+mn-ea"/>
            </a:endParaRPr>
          </a:p>
        </p:txBody>
      </p:sp>
      <p:pic>
        <p:nvPicPr>
          <p:cNvPr id="12" name="图片 11" descr="5992de051f8d43138a47f6b21a59b49f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54658" y="3342620"/>
            <a:ext cx="1563553" cy="14867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云形标注 13"/>
          <p:cNvSpPr/>
          <p:nvPr/>
        </p:nvSpPr>
        <p:spPr>
          <a:xfrm>
            <a:off x="2611755" y="3198495"/>
            <a:ext cx="4203065" cy="1358900"/>
          </a:xfrm>
          <a:prstGeom prst="cloudCallou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424940" y="739140"/>
            <a:ext cx="2540000" cy="818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>
                <a:solidFill>
                  <a:srgbClr val="FF0000"/>
                </a:solidFill>
                <a:sym typeface="+mn-ea"/>
              </a:rPr>
              <a:t>知识拓展：（高频考点）</a:t>
            </a:r>
            <a:endParaRPr lang="zh-CN" altLang="en-US"/>
          </a:p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003550" y="3520440"/>
            <a:ext cx="3690620" cy="714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C00000"/>
                </a:solidFill>
                <a:sym typeface="+mn-ea"/>
              </a:rPr>
              <a:t>（</a:t>
            </a:r>
            <a:r>
              <a:rPr lang="en-US" altLang="zh-CN" b="1">
                <a:solidFill>
                  <a:srgbClr val="C00000"/>
                </a:solidFill>
                <a:sym typeface="+mn-ea"/>
              </a:rPr>
              <a:t>1</a:t>
            </a:r>
            <a:r>
              <a:rPr lang="zh-CN" altLang="en-US" b="1">
                <a:solidFill>
                  <a:srgbClr val="C00000"/>
                </a:solidFill>
                <a:sym typeface="+mn-ea"/>
              </a:rPr>
              <a:t>）都是上声变调  （</a:t>
            </a:r>
            <a:r>
              <a:rPr lang="en-US" altLang="zh-CN" b="1">
                <a:solidFill>
                  <a:srgbClr val="C00000"/>
                </a:solidFill>
                <a:sym typeface="+mn-ea"/>
              </a:rPr>
              <a:t>2</a:t>
            </a:r>
            <a:r>
              <a:rPr lang="zh-CN" altLang="en-US" b="1">
                <a:solidFill>
                  <a:srgbClr val="C00000"/>
                </a:solidFill>
                <a:sym typeface="+mn-ea"/>
              </a:rPr>
              <a:t>）不是上声变调，潜与祈原本就是读第二声！有且仅有一个读音！</a:t>
            </a:r>
            <a:endParaRPr lang="zh-CN" altLang="en-US" b="1"/>
          </a:p>
        </p:txBody>
      </p:sp>
      <p:sp>
        <p:nvSpPr>
          <p:cNvPr id="12" name="文本框 11"/>
          <p:cNvSpPr txBox="1"/>
          <p:nvPr/>
        </p:nvSpPr>
        <p:spPr>
          <a:xfrm>
            <a:off x="1424940" y="1447800"/>
            <a:ext cx="4175125" cy="1649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ym typeface="+mn-ea"/>
              </a:rPr>
              <a:t>下面的词语是否都是上声变调呢？</a:t>
            </a:r>
            <a:endParaRPr lang="zh-CN" altLang="en-US" dirty="0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>
                <a:sym typeface="+mn-ea"/>
              </a:rPr>
              <a:t>（1）腼腆、咫尺、处理、侮辱 、襁褓、骨髓</a:t>
            </a:r>
            <a:endParaRPr lang="zh-CN" altLang="en-US" dirty="0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>
                <a:sym typeface="+mn-ea"/>
              </a:rPr>
              <a:t>（2）潜力、祈祷</a:t>
            </a:r>
            <a:endParaRPr lang="zh-CN" altLang="en-US" dirty="0"/>
          </a:p>
        </p:txBody>
      </p:sp>
      <p:pic>
        <p:nvPicPr>
          <p:cNvPr id="13" name="图片 12" descr="efc000774b98eada84a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57885" y="3198495"/>
            <a:ext cx="1565910" cy="15468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97660" y="2553970"/>
            <a:ext cx="167830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</a:rPr>
              <a:t>qián </a:t>
            </a:r>
            <a:r>
              <a:rPr lang="en-US" altLang="zh-CN" b="1">
                <a:solidFill>
                  <a:schemeClr val="tx1"/>
                </a:solidFill>
              </a:rPr>
              <a:t>shuǐ</a:t>
            </a:r>
            <a:r>
              <a:rPr lang="en-US" altLang="zh-CN" b="1">
                <a:solidFill>
                  <a:srgbClr val="FF0000"/>
                </a:solidFill>
              </a:rPr>
              <a:t>     qí </a:t>
            </a:r>
            <a:r>
              <a:rPr lang="en-US" altLang="zh-CN" b="1">
                <a:solidFill>
                  <a:schemeClr val="tx1"/>
                </a:solidFill>
              </a:rPr>
              <a:t>dǎo</a:t>
            </a:r>
            <a:r>
              <a:rPr lang="en-US" altLang="zh-CN"/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28545" y="1021715"/>
            <a:ext cx="5543550" cy="1260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sym typeface="+mn-ea"/>
              </a:rPr>
              <a:t>（六）轻声</a:t>
            </a:r>
            <a:endParaRPr lang="zh-CN" altLang="en-US" sz="2800" b="1">
              <a:solidFill>
                <a:schemeClr val="tx1"/>
              </a:solidFill>
              <a:sym typeface="+mn-ea"/>
            </a:endParaRPr>
          </a:p>
          <a:p>
            <a:endParaRPr lang="zh-CN" altLang="en-US" sz="2800" b="1">
              <a:solidFill>
                <a:schemeClr val="tx1"/>
              </a:solidFill>
              <a:sym typeface="+mn-ea"/>
            </a:endParaRPr>
          </a:p>
          <a:p>
            <a:endParaRPr lang="zh-CN" altLang="en-US" sz="2000">
              <a:sym typeface="+mn-ea"/>
            </a:endParaRPr>
          </a:p>
        </p:txBody>
      </p:sp>
      <p:pic>
        <p:nvPicPr>
          <p:cNvPr id="7" name="图片 6" descr="15010420361978849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567219" y="1637189"/>
            <a:ext cx="2369124" cy="2326049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7880" y="889635"/>
            <a:ext cx="712089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2000">
              <a:sym typeface="+mn-ea"/>
            </a:endParaRPr>
          </a:p>
          <a:p>
            <a:r>
              <a:rPr lang="zh-CN" altLang="en-US" sz="2000">
                <a:sym typeface="+mn-ea"/>
              </a:rPr>
              <a:t>轻声是现代汉语中的一种特殊现象。在连续发音的过程中,有些音节失去了原有的声调,读成了较轻而短的声音,就形成了轻声。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在现代汉语中，下列情况读轻声</a:t>
            </a:r>
            <a:endParaRPr lang="zh-CN" altLang="en-US" sz="2000"/>
          </a:p>
          <a:p>
            <a:endParaRPr lang="en-US" altLang="zh-CN" sz="2000">
              <a:sym typeface="+mn-ea"/>
            </a:endParaRPr>
          </a:p>
          <a:p>
            <a:r>
              <a:rPr lang="en-US" altLang="zh-CN" sz="2000">
                <a:sym typeface="+mn-ea"/>
              </a:rPr>
              <a:t>1</a:t>
            </a:r>
            <a:r>
              <a:rPr lang="zh-CN" altLang="en-US" sz="2000">
                <a:sym typeface="+mn-ea"/>
              </a:rPr>
              <a:t>、语气助词读轻声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就例如:好了吧(ba) 祖国啊(</a:t>
            </a:r>
            <a:r>
              <a:rPr lang="en-US" altLang="zh-CN" sz="2000">
                <a:sym typeface="+mn-ea"/>
              </a:rPr>
              <a:t>a</a:t>
            </a:r>
            <a:r>
              <a:rPr lang="zh-CN" altLang="en-US" sz="2000">
                <a:sym typeface="+mn-ea"/>
              </a:rPr>
              <a:t>)</a:t>
            </a:r>
            <a:endParaRPr lang="zh-CN" altLang="en-US" sz="2000"/>
          </a:p>
          <a:p>
            <a:endParaRPr lang="zh-CN" altLang="en-US" sz="2000"/>
          </a:p>
          <a:p>
            <a:r>
              <a:rPr lang="zh-CN" altLang="en-US" sz="2000">
                <a:sym typeface="+mn-ea"/>
              </a:rPr>
              <a:t>2,词的后缀读轻声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例如:孩子(zi) 木头(tou) 同志们(men)</a:t>
            </a:r>
            <a:endParaRPr lang="zh-CN" altLang="en-US" sz="20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05890" y="1616710"/>
            <a:ext cx="608076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ym typeface="+mn-ea"/>
              </a:rPr>
              <a:t>3.</a:t>
            </a:r>
            <a:r>
              <a:rPr lang="zh-CN" altLang="en-US" sz="2400">
                <a:sym typeface="+mn-ea"/>
              </a:rPr>
              <a:t>重叠的名词、动词、双音节的单纯词第二个字读轻声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例如:娃娃(w</a:t>
            </a:r>
            <a:r>
              <a:rPr lang="en-US" altLang="zh-CN" sz="2400">
                <a:sym typeface="+mn-ea"/>
              </a:rPr>
              <a:t>a</a:t>
            </a:r>
            <a:r>
              <a:rPr lang="zh-CN" altLang="en-US" sz="2400">
                <a:sym typeface="+mn-ea"/>
              </a:rPr>
              <a:t>) 爸爸(ba) 想想(xiang)苗条(tiao) 讨论讨论(t</a:t>
            </a:r>
            <a:r>
              <a:rPr lang="en-US" altLang="zh-CN" sz="2400">
                <a:sym typeface="+mn-ea"/>
              </a:rPr>
              <a:t>a</a:t>
            </a:r>
            <a:r>
              <a:rPr lang="zh-CN" altLang="en-US" sz="2400">
                <a:sym typeface="+mn-ea"/>
              </a:rPr>
              <a:t>o lun)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>
                <a:sym typeface="+mn-ea"/>
              </a:rPr>
              <a:t>4,口语中的一些词往往读轻声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例如:窗户(hu) 掺和(huo) 明白(bai)</a:t>
            </a:r>
            <a:endParaRPr lang="zh-CN" altLang="en-US" sz="24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下箭头标注 3"/>
          <p:cNvSpPr/>
          <p:nvPr/>
        </p:nvSpPr>
        <p:spPr>
          <a:xfrm>
            <a:off x="703580" y="781050"/>
            <a:ext cx="1562735" cy="763270"/>
          </a:xfrm>
          <a:prstGeom prst="downArrow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PA_淘宝店chenying0907 41"/>
          <p:cNvSpPr txBox="1"/>
          <p:nvPr>
            <p:custDataLst>
              <p:tags r:id="rId1"/>
            </p:custDataLst>
          </p:nvPr>
        </p:nvSpPr>
        <p:spPr>
          <a:xfrm>
            <a:off x="6380019" y="3407540"/>
            <a:ext cx="387927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FontAwesome" pitchFamily="2" charset="0"/>
              </a:rPr>
              <a:t>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38" name="PA_淘宝店chenying0907 37"/>
          <p:cNvSpPr txBox="1"/>
          <p:nvPr>
            <p:custDataLst>
              <p:tags r:id="rId2"/>
            </p:custDataLst>
          </p:nvPr>
        </p:nvSpPr>
        <p:spPr>
          <a:xfrm>
            <a:off x="703670" y="1482034"/>
            <a:ext cx="369806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  <a:sym typeface="+mn-ea"/>
            </a:endParaRPr>
          </a:p>
          <a:p>
            <a:pPr algn="l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1.ü的拼写规则：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l"/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l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2.声调的标法：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l"/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l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3.上声变调：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l"/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l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4.易误读字音：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0275" y="866775"/>
            <a:ext cx="9956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课堂总结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66315" y="1752600"/>
            <a:ext cx="626300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小ü有礼貌,见了 j q x,要脱帽。 小ü见大 y,去掉两点还读ü。 ü拼 n 和 l,两点省不得。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198370" y="2233930"/>
            <a:ext cx="552069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/>
              <a:t>a母出现别放过，没有a母找o e ，iu 并列标在后，ü母上面两点抹。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961515" y="2715260"/>
            <a:ext cx="567372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拆分成单字，分别看读音，都是第三声，才是上声变调。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338070" y="3184525"/>
            <a:ext cx="2214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>
                <a:latin typeface="中國龍粗黑體" panose="02010609000101010101" charset="0"/>
                <a:ea typeface="中國龍粗黑體" panose="02010609000101010101" charset="0"/>
              </a:rPr>
              <a:t>积累</a:t>
            </a:r>
            <a:endParaRPr lang="zh-CN" altLang="en-US" sz="8000">
              <a:latin typeface="中國龍粗黑體" panose="02010609000101010101" charset="0"/>
              <a:ea typeface="中國龍粗黑體" panose="02010609000101010101" charset="0"/>
            </a:endParaRPr>
          </a:p>
        </p:txBody>
      </p:sp>
      <p:pic>
        <p:nvPicPr>
          <p:cNvPr id="12" name="图片 11" descr="54916391_15021053484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4385" y="3295650"/>
            <a:ext cx="1532890" cy="15328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38" grpId="0"/>
      <p:bldP spid="2" grpId="0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A_淘宝店chenying0907 5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35728" y="1794302"/>
            <a:ext cx="548639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9pPr>
          </a:lstStyle>
          <a:p>
            <a:pPr algn="ctr"/>
            <a:r>
              <a:rPr lang="en-US" altLang="zh-CN" sz="4400" dirty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 You</a:t>
            </a:r>
            <a:endParaRPr lang="zh-CN" altLang="en-US" sz="4400" dirty="0">
              <a:solidFill>
                <a:schemeClr val="accent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PA_淘宝店chenying0907 11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45208" y="2454010"/>
            <a:ext cx="5839689" cy="89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29" tIns="34263" rIns="68529" bIns="34263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课后寄语：</a:t>
            </a: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书山有路勤为径,学海无涯苦作舟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endParaRPr lang="zh-CN" altLang="en-US" sz="1800" baseline="-30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jGxtbxQkPPoJDdrVy=HWyWRN5HzuV31bBBk21yJgXI2f1505812862807compressfla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225415" y="1678305"/>
            <a:ext cx="2602865" cy="2360930"/>
          </a:xfrm>
          <a:prstGeom prst="rect">
            <a:avLst/>
          </a:prstGeom>
        </p:spPr>
      </p:pic>
      <p:sp>
        <p:nvSpPr>
          <p:cNvPr id="18" name="PA_淘宝店chenying0907 17"/>
          <p:cNvSpPr txBox="1"/>
          <p:nvPr>
            <p:custDataLst>
              <p:tags r:id="rId2"/>
            </p:custDataLst>
          </p:nvPr>
        </p:nvSpPr>
        <p:spPr>
          <a:xfrm>
            <a:off x="3522520" y="1905002"/>
            <a:ext cx="387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FontAwesome" pitchFamily="2" charset="0"/>
              </a:rPr>
              <a:t>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9" name="PA_淘宝店chenying0907 33"/>
          <p:cNvSpPr txBox="1"/>
          <p:nvPr>
            <p:custDataLst>
              <p:tags r:id="rId3"/>
            </p:custDataLst>
          </p:nvPr>
        </p:nvSpPr>
        <p:spPr>
          <a:xfrm>
            <a:off x="1428289" y="3954504"/>
            <a:ext cx="241069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900" dirty="0">
              <a:latin typeface="微软雅黑 Light" panose="020B0502040204020203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13840" y="1094740"/>
            <a:ext cx="51777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tx1"/>
                </a:solidFill>
              </a:rPr>
              <a:t>拼音不好，不仅唱不了歌，还会暴露自己积累汉字的量</a:t>
            </a:r>
            <a:r>
              <a:rPr lang="en-US" altLang="zh-CN" sz="1600" b="1">
                <a:solidFill>
                  <a:schemeClr val="tx1"/>
                </a:solidFill>
              </a:rPr>
              <a:t>...</a:t>
            </a:r>
            <a:endParaRPr lang="en-US" altLang="zh-CN" sz="1600" b="1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淘宝店chenying0907 17"/>
          <p:cNvSpPr txBox="1"/>
          <p:nvPr>
            <p:custDataLst>
              <p:tags r:id="rId1"/>
            </p:custDataLst>
          </p:nvPr>
        </p:nvSpPr>
        <p:spPr>
          <a:xfrm>
            <a:off x="3522520" y="1905002"/>
            <a:ext cx="387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FontAwesome" pitchFamily="2" charset="0"/>
              </a:rPr>
              <a:t>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9" name="PA_淘宝店chenying0907 33"/>
          <p:cNvSpPr txBox="1"/>
          <p:nvPr>
            <p:custDataLst>
              <p:tags r:id="rId2"/>
            </p:custDataLst>
          </p:nvPr>
        </p:nvSpPr>
        <p:spPr>
          <a:xfrm>
            <a:off x="1428289" y="3954504"/>
            <a:ext cx="241069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900" dirty="0">
              <a:latin typeface="微软雅黑 Light" panose="020B0502040204020203" pitchFamily="34" charset="-122"/>
            </a:endParaRPr>
          </a:p>
        </p:txBody>
      </p:sp>
      <p:pic>
        <p:nvPicPr>
          <p:cNvPr id="16" name="图片 15" descr="201702233305026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11035" y="1012190"/>
            <a:ext cx="1162685" cy="11626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78510" y="1405255"/>
            <a:ext cx="6560185" cy="1337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b="1">
                <a:solidFill>
                  <a:schemeClr val="tx1"/>
                </a:solidFill>
                <a:sym typeface="+mn-ea"/>
              </a:rPr>
              <a:t>       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有着外省口音的老师在讲台上，很有感情地为大家读了一首题为《卧春》的诗，</a:t>
            </a:r>
            <a:endParaRPr lang="zh-CN" altLang="en-US" b="1">
              <a:solidFill>
                <a:schemeClr val="tx1"/>
              </a:solidFill>
            </a:endParaRPr>
          </a:p>
          <a:p>
            <a:pPr algn="l"/>
            <a:r>
              <a:rPr lang="zh-CN" altLang="en-US" b="1">
                <a:solidFill>
                  <a:schemeClr val="tx1"/>
                </a:solidFill>
                <a:sym typeface="+mn-ea"/>
              </a:rPr>
              <a:t>并且要大家写在笔记本，没想到一位山东同学的笔记竟然是这样学写的:</a:t>
            </a:r>
            <a:endParaRPr lang="zh-CN" altLang="en-US" b="1">
              <a:solidFill>
                <a:schemeClr val="tx1"/>
              </a:solidFill>
            </a:endParaRPr>
          </a:p>
          <a:p>
            <a:pPr algn="l"/>
            <a:r>
              <a:rPr lang="zh-CN" altLang="en-US" b="1">
                <a:solidFill>
                  <a:schemeClr val="tx1"/>
                </a:solidFill>
                <a:sym typeface="+mn-ea"/>
              </a:rPr>
              <a:t>　　《我蠢》</a:t>
            </a:r>
            <a:endParaRPr lang="zh-CN" altLang="en-US" b="1">
              <a:solidFill>
                <a:schemeClr val="tx1"/>
              </a:solidFill>
            </a:endParaRPr>
          </a:p>
          <a:p>
            <a:pPr algn="l"/>
            <a:r>
              <a:rPr lang="zh-CN" altLang="en-US" b="1">
                <a:solidFill>
                  <a:schemeClr val="tx1"/>
                </a:solidFill>
                <a:sym typeface="+mn-ea"/>
              </a:rPr>
              <a:t>　　俺没有文化，我智商很低，</a:t>
            </a:r>
            <a:endParaRPr lang="zh-CN" altLang="en-US" b="1">
              <a:solidFill>
                <a:schemeClr val="tx1"/>
              </a:solidFill>
            </a:endParaRPr>
          </a:p>
          <a:p>
            <a:pPr algn="l"/>
            <a:r>
              <a:rPr lang="zh-CN" altLang="en-US" b="1">
                <a:solidFill>
                  <a:schemeClr val="tx1"/>
                </a:solidFill>
                <a:sym typeface="+mn-ea"/>
              </a:rPr>
              <a:t>　　要问我是谁？一头大蠢驴！</a:t>
            </a:r>
            <a:endParaRPr lang="zh-CN" altLang="en-US" b="1">
              <a:solidFill>
                <a:schemeClr val="tx1"/>
              </a:solidFill>
            </a:endParaRPr>
          </a:p>
          <a:p>
            <a:pPr algn="l"/>
            <a:r>
              <a:rPr lang="zh-CN" altLang="en-US" b="1">
                <a:solidFill>
                  <a:schemeClr val="tx1"/>
                </a:solidFill>
                <a:sym typeface="+mn-ea"/>
              </a:rPr>
              <a:t>　　俺是驴，俺是头驴，俺是头呆驴！</a:t>
            </a:r>
            <a:endParaRPr lang="zh-CN" altLang="en-US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32935" y="2887345"/>
            <a:ext cx="370903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chemeClr val="tx1"/>
                </a:solidFill>
                <a:sym typeface="+mn-ea"/>
              </a:rPr>
              <a:t>这首词是这样的：</a:t>
            </a:r>
            <a:endParaRPr lang="zh-CN" altLang="en-US" b="1">
              <a:solidFill>
                <a:schemeClr val="tx1"/>
              </a:solidFill>
            </a:endParaRPr>
          </a:p>
          <a:p>
            <a:pPr algn="l"/>
            <a:r>
              <a:rPr lang="zh-CN" altLang="en-US" b="1">
                <a:solidFill>
                  <a:schemeClr val="tx1"/>
                </a:solidFill>
                <a:sym typeface="+mn-ea"/>
              </a:rPr>
              <a:t>　　《卧春》</a:t>
            </a:r>
            <a:endParaRPr lang="zh-CN" altLang="en-US" b="1">
              <a:solidFill>
                <a:schemeClr val="tx1"/>
              </a:solidFill>
            </a:endParaRPr>
          </a:p>
          <a:p>
            <a:pPr algn="l"/>
            <a:r>
              <a:rPr lang="zh-CN" altLang="en-US" b="1">
                <a:solidFill>
                  <a:schemeClr val="tx1"/>
                </a:solidFill>
                <a:sym typeface="+mn-ea"/>
              </a:rPr>
              <a:t>　　暗梅幽闻花，卧枝伤恨底</a:t>
            </a:r>
            <a:endParaRPr lang="zh-CN" altLang="en-US" b="1">
              <a:solidFill>
                <a:schemeClr val="tx1"/>
              </a:solidFill>
            </a:endParaRPr>
          </a:p>
          <a:p>
            <a:pPr algn="l"/>
            <a:r>
              <a:rPr lang="zh-CN" altLang="en-US" b="1">
                <a:solidFill>
                  <a:schemeClr val="tx1"/>
                </a:solidFill>
                <a:sym typeface="+mn-ea"/>
              </a:rPr>
              <a:t>　　遥闻卧似水，易透达春绿，</a:t>
            </a:r>
            <a:endParaRPr lang="zh-CN" altLang="en-US" b="1">
              <a:solidFill>
                <a:schemeClr val="tx1"/>
              </a:solidFill>
            </a:endParaRPr>
          </a:p>
          <a:p>
            <a:pPr algn="l"/>
            <a:r>
              <a:rPr lang="zh-CN" altLang="en-US" b="1">
                <a:solidFill>
                  <a:schemeClr val="tx1"/>
                </a:solidFill>
                <a:sym typeface="+mn-ea"/>
              </a:rPr>
              <a:t>　　岸似绿，岸似透绿，岸似透黛绿。</a:t>
            </a:r>
            <a:endParaRPr lang="zh-CN" altLang="en-US" b="1">
              <a:solidFill>
                <a:schemeClr val="tx1"/>
              </a:solidFill>
              <a:sym typeface="+mn-ea"/>
            </a:endParaRPr>
          </a:p>
          <a:p>
            <a:endParaRPr lang="zh-CN" altLang="en-US" b="1">
              <a:solidFill>
                <a:schemeClr val="tx1"/>
              </a:solidFill>
              <a:sym typeface="+mn-ea"/>
            </a:endParaRPr>
          </a:p>
        </p:txBody>
      </p:sp>
      <p:pic>
        <p:nvPicPr>
          <p:cNvPr id="2" name="图片 1" descr="20150226091909_CAXQm.thumb.700_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52905" y="2933700"/>
            <a:ext cx="1359535" cy="124523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文本框 7"/>
          <p:cNvSpPr txBox="1"/>
          <p:nvPr/>
        </p:nvSpPr>
        <p:spPr>
          <a:xfrm>
            <a:off x="1115695" y="713105"/>
            <a:ext cx="15544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有这样一则笑话：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0a3b6ff14dd90b4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94780" y="3146425"/>
            <a:ext cx="2213610" cy="1553210"/>
          </a:xfrm>
          <a:prstGeom prst="rect">
            <a:avLst/>
          </a:prstGeom>
        </p:spPr>
      </p:pic>
      <p:sp>
        <p:nvSpPr>
          <p:cNvPr id="18" name="PA_淘宝店chenying0907 17"/>
          <p:cNvSpPr txBox="1"/>
          <p:nvPr>
            <p:custDataLst>
              <p:tags r:id="rId2"/>
            </p:custDataLst>
          </p:nvPr>
        </p:nvSpPr>
        <p:spPr>
          <a:xfrm>
            <a:off x="3522520" y="1905002"/>
            <a:ext cx="387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FontAwesome" pitchFamily="2" charset="0"/>
              </a:rPr>
              <a:t>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9" name="PA_淘宝店chenying0907 33"/>
          <p:cNvSpPr txBox="1"/>
          <p:nvPr>
            <p:custDataLst>
              <p:tags r:id="rId3"/>
            </p:custDataLst>
          </p:nvPr>
        </p:nvSpPr>
        <p:spPr>
          <a:xfrm>
            <a:off x="1428289" y="3954504"/>
            <a:ext cx="2410691" cy="27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900" dirty="0">
              <a:latin typeface="微软雅黑 Light" panose="020B0502040204020203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50010" y="882650"/>
            <a:ext cx="6206490" cy="606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>
                <a:sym typeface="+mn-ea"/>
              </a:rPr>
              <a:t>经过以上</a:t>
            </a:r>
            <a:r>
              <a:rPr lang="en-US" altLang="zh-CN" sz="2000" b="1">
                <a:sym typeface="+mn-ea"/>
              </a:rPr>
              <a:t>“</a:t>
            </a:r>
            <a:r>
              <a:rPr lang="zh-CN" altLang="en-US" sz="2000" b="1">
                <a:sym typeface="+mn-ea"/>
              </a:rPr>
              <a:t>惨痛事例</a:t>
            </a:r>
            <a:r>
              <a:rPr lang="en-US" altLang="zh-CN" sz="2000" b="1">
                <a:sym typeface="+mn-ea"/>
              </a:rPr>
              <a:t>”</a:t>
            </a:r>
            <a:r>
              <a:rPr lang="zh-CN" altLang="en-US" sz="2000" b="1">
                <a:sym typeface="+mn-ea"/>
              </a:rPr>
              <a:t>，温馨提醒您：                 </a:t>
            </a:r>
            <a:endParaRPr lang="en-US" altLang="zh-CN" b="1">
              <a:solidFill>
                <a:schemeClr val="tx1"/>
              </a:solidFill>
            </a:endParaRPr>
          </a:p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917190" y="1577975"/>
            <a:ext cx="235712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>
                <a:sym typeface="+mn-ea"/>
              </a:rPr>
              <a:t>说 话 千 万 调，</a:t>
            </a:r>
            <a:endParaRPr lang="zh-CN" altLang="en-US" sz="2400" b="1">
              <a:sym typeface="+mn-ea"/>
            </a:endParaRPr>
          </a:p>
          <a:p>
            <a:pPr algn="ctr"/>
            <a:r>
              <a:rPr lang="zh-CN" altLang="en-US" sz="2400" b="1">
                <a:sym typeface="+mn-ea"/>
              </a:rPr>
              <a:t>标 准 第 一 条，</a:t>
            </a:r>
            <a:endParaRPr lang="zh-CN" altLang="en-US" sz="2400" b="1">
              <a:sym typeface="+mn-ea"/>
            </a:endParaRPr>
          </a:p>
          <a:p>
            <a:pPr algn="ctr"/>
            <a:r>
              <a:rPr lang="zh-CN" altLang="en-US" sz="2400" b="1">
                <a:sym typeface="+mn-ea"/>
              </a:rPr>
              <a:t>字 音 不 规 范，</a:t>
            </a:r>
            <a:endParaRPr lang="zh-CN" altLang="en-US" sz="2400" b="1">
              <a:sym typeface="+mn-ea"/>
            </a:endParaRPr>
          </a:p>
          <a:p>
            <a:pPr algn="ctr"/>
            <a:r>
              <a:rPr lang="zh-CN" altLang="en-US" sz="2400" b="1">
                <a:sym typeface="+mn-ea"/>
              </a:rPr>
              <a:t>考 试 两 行 泪！</a:t>
            </a:r>
            <a:endParaRPr lang="zh-CN" altLang="en-US" sz="2400" b="1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1487867" y="947902"/>
            <a:ext cx="335258" cy="44577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23085" y="1094740"/>
            <a:ext cx="59162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/>
              <a:t>字音是学习语文的基础！</a:t>
            </a:r>
            <a:endParaRPr lang="zh-CN" altLang="en-US" sz="1800" dirty="0"/>
          </a:p>
          <a:p>
            <a:r>
              <a:rPr lang="zh-CN" altLang="en-US" sz="1800" dirty="0"/>
              <a:t>    现在，让我们一起来学习字音的相关知识吧</a:t>
            </a:r>
            <a:r>
              <a:rPr lang="en-US" altLang="zh-CN" sz="1800" dirty="0"/>
              <a:t>~↖(^ω^)↗</a:t>
            </a:r>
            <a:endParaRPr lang="en-US" altLang="zh-CN" sz="1800" dirty="0"/>
          </a:p>
        </p:txBody>
      </p:sp>
      <p:pic>
        <p:nvPicPr>
          <p:cNvPr id="6" name="图片 5" descr="20160809200154_SZU4K.thumb.700_0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1680" y="2028190"/>
            <a:ext cx="2285365" cy="2583180"/>
          </a:xfrm>
          <a:prstGeom prst="rect">
            <a:avLst/>
          </a:prstGeom>
          <a:ln>
            <a:solidFill>
              <a:schemeClr val="accent1">
                <a:shade val="50000"/>
                <a:alpha val="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标注 3"/>
          <p:cNvSpPr/>
          <p:nvPr/>
        </p:nvSpPr>
        <p:spPr>
          <a:xfrm>
            <a:off x="1151725" y="565392"/>
            <a:ext cx="3636659" cy="2261570"/>
          </a:xfrm>
          <a:prstGeom prst="cloudCallou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1487867" y="947902"/>
            <a:ext cx="335258" cy="44577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94871" y="1318105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一、字音的相关知识</a:t>
            </a:r>
            <a:endParaRPr lang="en-US" altLang="zh-CN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160809200154_SZU4K.thumb.700_0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050911" y="1549592"/>
            <a:ext cx="1973792" cy="2616685"/>
          </a:xfrm>
          <a:prstGeom prst="rect">
            <a:avLst/>
          </a:prstGeom>
          <a:ln>
            <a:solidFill>
              <a:schemeClr val="accent1">
                <a:shade val="50000"/>
                <a:alpha val="0"/>
              </a:schemeClr>
            </a:solidFill>
          </a:ln>
        </p:spPr>
      </p:pic>
      <p:pic>
        <p:nvPicPr>
          <p:cNvPr id="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>
            <a:off x="2814096" y="1010725"/>
            <a:ext cx="335258" cy="4457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52177" y="1027353"/>
            <a:ext cx="2771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（一）</a:t>
            </a:r>
            <a:r>
              <a:rPr lang="en-US" altLang="zh-CN" sz="2800" dirty="0"/>
              <a:t>.</a:t>
            </a:r>
            <a:r>
              <a:rPr lang="zh-CN" altLang="en-US" sz="2800" dirty="0"/>
              <a:t>汉语拼音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3.0.0"/>
</p:tagLst>
</file>

<file path=ppt/tags/tag10.xml><?xml version="1.0" encoding="utf-8"?>
<p:tagLst xmlns:p="http://schemas.openxmlformats.org/presentationml/2006/main">
  <p:tag name="PA" val="v3.0.0"/>
</p:tagLst>
</file>

<file path=ppt/tags/tag11.xml><?xml version="1.0" encoding="utf-8"?>
<p:tagLst xmlns:p="http://schemas.openxmlformats.org/presentationml/2006/main">
  <p:tag name="PA" val="v3.0.0"/>
</p:tagLst>
</file>

<file path=ppt/tags/tag12.xml><?xml version="1.0" encoding="utf-8"?>
<p:tagLst xmlns:p="http://schemas.openxmlformats.org/presentationml/2006/main">
  <p:tag name="PA" val="v3.0.0"/>
</p:tagLst>
</file>

<file path=ppt/tags/tag13.xml><?xml version="1.0" encoding="utf-8"?>
<p:tagLst xmlns:p="http://schemas.openxmlformats.org/presentationml/2006/main">
  <p:tag name="PA" val="v3.0.0"/>
</p:tagLst>
</file>

<file path=ppt/tags/tag14.xml><?xml version="1.0" encoding="utf-8"?>
<p:tagLst xmlns:p="http://schemas.openxmlformats.org/presentationml/2006/main">
  <p:tag name="PA" val="v3.0.0"/>
</p:tagLst>
</file>

<file path=ppt/tags/tag15.xml><?xml version="1.0" encoding="utf-8"?>
<p:tagLst xmlns:p="http://schemas.openxmlformats.org/presentationml/2006/main">
  <p:tag name="PA" val="v3.0.0"/>
</p:tagLst>
</file>

<file path=ppt/tags/tag16.xml><?xml version="1.0" encoding="utf-8"?>
<p:tagLst xmlns:p="http://schemas.openxmlformats.org/presentationml/2006/main">
  <p:tag name="PA" val="v3.0.0"/>
</p:tagLst>
</file>

<file path=ppt/tags/tag17.xml><?xml version="1.0" encoding="utf-8"?>
<p:tagLst xmlns:p="http://schemas.openxmlformats.org/presentationml/2006/main">
  <p:tag name="PA" val="v3.0.0"/>
</p:tagLst>
</file>

<file path=ppt/tags/tag18.xml><?xml version="1.0" encoding="utf-8"?>
<p:tagLst xmlns:p="http://schemas.openxmlformats.org/presentationml/2006/main">
  <p:tag name="PA" val="v3.0.0"/>
</p:tagLst>
</file>

<file path=ppt/tags/tag19.xml><?xml version="1.0" encoding="utf-8"?>
<p:tagLst xmlns:p="http://schemas.openxmlformats.org/presentationml/2006/main">
  <p:tag name="PA" val="v3.0.0"/>
</p:tagLst>
</file>

<file path=ppt/tags/tag2.xml><?xml version="1.0" encoding="utf-8"?>
<p:tagLst xmlns:p="http://schemas.openxmlformats.org/presentationml/2006/main">
  <p:tag name="PA" val="v3.0.0"/>
</p:tagLst>
</file>

<file path=ppt/tags/tag20.xml><?xml version="1.0" encoding="utf-8"?>
<p:tagLst xmlns:p="http://schemas.openxmlformats.org/presentationml/2006/main">
  <p:tag name="KSO_WM_UNIT_TABLE_BEAUTIFY" val="smartTable{261a8bc0-b3f7-4836-a205-9b332d43648e}"/>
</p:tagLst>
</file>

<file path=ppt/tags/tag21.xml><?xml version="1.0" encoding="utf-8"?>
<p:tagLst xmlns:p="http://schemas.openxmlformats.org/presentationml/2006/main">
  <p:tag name="PA" val="v3.0.0"/>
</p:tagLst>
</file>

<file path=ppt/tags/tag22.xml><?xml version="1.0" encoding="utf-8"?>
<p:tagLst xmlns:p="http://schemas.openxmlformats.org/presentationml/2006/main">
  <p:tag name="PA" val="v3.0.0"/>
</p:tagLst>
</file>

<file path=ppt/tags/tag23.xml><?xml version="1.0" encoding="utf-8"?>
<p:tagLst xmlns:p="http://schemas.openxmlformats.org/presentationml/2006/main">
  <p:tag name="PA" val="v3.0.0"/>
</p:tagLst>
</file>

<file path=ppt/tags/tag24.xml><?xml version="1.0" encoding="utf-8"?>
<p:tagLst xmlns:p="http://schemas.openxmlformats.org/presentationml/2006/main">
  <p:tag name="PA" val="v3.0.0"/>
</p:tagLst>
</file>

<file path=ppt/tags/tag25.xml><?xml version="1.0" encoding="utf-8"?>
<p:tagLst xmlns:p="http://schemas.openxmlformats.org/presentationml/2006/main">
  <p:tag name="PA" val="v3.0.0"/>
</p:tagLst>
</file>

<file path=ppt/tags/tag26.xml><?xml version="1.0" encoding="utf-8"?>
<p:tagLst xmlns:p="http://schemas.openxmlformats.org/presentationml/2006/main">
  <p:tag name="PA" val="v3.0.0"/>
</p:tagLst>
</file>

<file path=ppt/tags/tag27.xml><?xml version="1.0" encoding="utf-8"?>
<p:tagLst xmlns:p="http://schemas.openxmlformats.org/presentationml/2006/main">
  <p:tag name="PA" val="v3.0.0"/>
</p:tagLst>
</file>

<file path=ppt/tags/tag28.xml><?xml version="1.0" encoding="utf-8"?>
<p:tagLst xmlns:p="http://schemas.openxmlformats.org/presentationml/2006/main">
  <p:tag name="PA" val="v3.0.0"/>
</p:tagLst>
</file>

<file path=ppt/tags/tag29.xml><?xml version="1.0" encoding="utf-8"?>
<p:tagLst xmlns:p="http://schemas.openxmlformats.org/presentationml/2006/main">
  <p:tag name="PA" val="v3.0.0"/>
</p:tagLst>
</file>

<file path=ppt/tags/tag3.xml><?xml version="1.0" encoding="utf-8"?>
<p:tagLst xmlns:p="http://schemas.openxmlformats.org/presentationml/2006/main">
  <p:tag name="PA" val="v3.0.0"/>
</p:tagLst>
</file>

<file path=ppt/tags/tag30.xml><?xml version="1.0" encoding="utf-8"?>
<p:tagLst xmlns:p="http://schemas.openxmlformats.org/presentationml/2006/main">
  <p:tag name="PA" val="v3.0.0"/>
</p:tagLst>
</file>

<file path=ppt/tags/tag31.xml><?xml version="1.0" encoding="utf-8"?>
<p:tagLst xmlns:p="http://schemas.openxmlformats.org/presentationml/2006/main">
  <p:tag name="PA" val="v3.0.0"/>
</p:tagLst>
</file>

<file path=ppt/tags/tag32.xml><?xml version="1.0" encoding="utf-8"?>
<p:tagLst xmlns:p="http://schemas.openxmlformats.org/presentationml/2006/main">
  <p:tag name="PA" val="v3.0.0"/>
</p:tagLst>
</file>

<file path=ppt/tags/tag33.xml><?xml version="1.0" encoding="utf-8"?>
<p:tagLst xmlns:p="http://schemas.openxmlformats.org/presentationml/2006/main">
  <p:tag name="PA" val="v3.0.0"/>
</p:tagLst>
</file>

<file path=ppt/tags/tag34.xml><?xml version="1.0" encoding="utf-8"?>
<p:tagLst xmlns:p="http://schemas.openxmlformats.org/presentationml/2006/main">
  <p:tag name="PA" val="v3.0.0"/>
</p:tagLst>
</file>

<file path=ppt/tags/tag4.xml><?xml version="1.0" encoding="utf-8"?>
<p:tagLst xmlns:p="http://schemas.openxmlformats.org/presentationml/2006/main">
  <p:tag name="PA" val="v3.0.0"/>
</p:tagLst>
</file>

<file path=ppt/tags/tag5.xml><?xml version="1.0" encoding="utf-8"?>
<p:tagLst xmlns:p="http://schemas.openxmlformats.org/presentationml/2006/main">
  <p:tag name="PA" val="v3.0.0"/>
</p:tagLst>
</file>

<file path=ppt/tags/tag6.xml><?xml version="1.0" encoding="utf-8"?>
<p:tagLst xmlns:p="http://schemas.openxmlformats.org/presentationml/2006/main">
  <p:tag name="PA" val="v3.0.0"/>
</p:tagLst>
</file>

<file path=ppt/tags/tag7.xml><?xml version="1.0" encoding="utf-8"?>
<p:tagLst xmlns:p="http://schemas.openxmlformats.org/presentationml/2006/main">
  <p:tag name="PA" val="v3.0.0"/>
</p:tagLst>
</file>

<file path=ppt/tags/tag8.xml><?xml version="1.0" encoding="utf-8"?>
<p:tagLst xmlns:p="http://schemas.openxmlformats.org/presentationml/2006/main">
  <p:tag name="PA" val="v3.0.0"/>
</p:tagLst>
</file>

<file path=ppt/tags/tag9.xml><?xml version="1.0" encoding="utf-8"?>
<p:tagLst xmlns:p="http://schemas.openxmlformats.org/presentationml/2006/main">
  <p:tag name="PA" val="v3.0.0"/>
</p:tagLst>
</file>

<file path=ppt/theme/theme1.xml><?xml version="1.0" encoding="utf-8"?>
<a:theme xmlns:a="http://schemas.openxmlformats.org/drawingml/2006/main" name="第一PPT，www.1ppt.com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3914</Words>
  <Application>WPS 演示</Application>
  <PresentationFormat>全屏显示(16:9)</PresentationFormat>
  <Paragraphs>351</Paragraphs>
  <Slides>37</Slides>
  <Notes>20</Notes>
  <HiddenSlides>0</HiddenSlides>
  <MMClips>2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4" baseType="lpstr">
      <vt:lpstr>Arial</vt:lpstr>
      <vt:lpstr>宋体</vt:lpstr>
      <vt:lpstr>Wingdings</vt:lpstr>
      <vt:lpstr>微软雅黑 Light</vt:lpstr>
      <vt:lpstr>FontAwesome</vt:lpstr>
      <vt:lpstr>Segoe Print</vt:lpstr>
      <vt:lpstr>Calibri</vt:lpstr>
      <vt:lpstr>Times New Roman</vt:lpstr>
      <vt:lpstr>黑体</vt:lpstr>
      <vt:lpstr>微软雅黑</vt:lpstr>
      <vt:lpstr>Arial Unicode MS</vt:lpstr>
      <vt:lpstr>等线</vt:lpstr>
      <vt:lpstr>HappyZcool-2016</vt:lpstr>
      <vt:lpstr>中國龍粗黑體</vt:lpstr>
      <vt:lpstr>Lao UI</vt:lpstr>
      <vt:lpstr>微软雅黑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绿色藤蔓</dc:title>
  <dc:creator>第一PPT</dc:creator>
  <cp:keywords>www.1ppt.com</cp:keywords>
  <dc:description>www.1ppt.com</dc:description>
  <cp:lastModifiedBy>Administrator</cp:lastModifiedBy>
  <cp:revision>317</cp:revision>
  <dcterms:created xsi:type="dcterms:W3CDTF">2015-04-07T15:42:00Z</dcterms:created>
  <dcterms:modified xsi:type="dcterms:W3CDTF">2020-09-14T09:31:42Z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