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51" r:id="rId2"/>
  </p:sldMasterIdLst>
  <p:sldIdLst>
    <p:sldId id="271" r:id="rId3"/>
    <p:sldId id="259" r:id="rId4"/>
    <p:sldId id="334" r:id="rId5"/>
    <p:sldId id="307" r:id="rId6"/>
    <p:sldId id="335" r:id="rId7"/>
    <p:sldId id="322" r:id="rId8"/>
    <p:sldId id="336" r:id="rId9"/>
    <p:sldId id="323" r:id="rId10"/>
    <p:sldId id="337" r:id="rId11"/>
    <p:sldId id="338" r:id="rId12"/>
    <p:sldId id="339" r:id="rId13"/>
    <p:sldId id="340" r:id="rId14"/>
    <p:sldId id="341" r:id="rId15"/>
    <p:sldId id="342" r:id="rId16"/>
    <p:sldId id="343" r:id="rId17"/>
    <p:sldId id="344" r:id="rId18"/>
    <p:sldId id="345" r:id="rId19"/>
    <p:sldId id="333" r:id="rId20"/>
    <p:sldId id="267" r:id="rId21"/>
    <p:sldId id="325" r:id="rId22"/>
    <p:sldId id="346" r:id="rId23"/>
    <p:sldId id="326" r:id="rId24"/>
    <p:sldId id="347" r:id="rId25"/>
    <p:sldId id="327" r:id="rId26"/>
    <p:sldId id="328" r:id="rId27"/>
    <p:sldId id="348" r:id="rId28"/>
    <p:sldId id="332" r:id="rId29"/>
    <p:sldId id="272" r:id="rId30"/>
    <p:sldId id="349" r:id="rId31"/>
    <p:sldId id="330" r:id="rId32"/>
    <p:sldId id="350" r:id="rId33"/>
    <p:sldId id="351" r:id="rId34"/>
    <p:sldId id="352" r:id="rId35"/>
    <p:sldId id="353" r:id="rId36"/>
    <p:sldId id="331" r:id="rId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p:cViewPr varScale="1">
        <p:scale>
          <a:sx n="61" d="100"/>
          <a:sy n="61" d="100"/>
        </p:scale>
        <p:origin x="-1404" y="-84"/>
      </p:cViewPr>
      <p:guideLst>
        <p:guide orient="horz" pos="618"/>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 Id="rId4"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8.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E766D3C8-FCD3-4E10-BE7E-CFBC57CB7BF8}"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20AD359A-CDAF-4D79-8689-C5C66AFEEFA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9ABD5136-4EF2-45C7-9D6D-EF8D296F54A7}"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95D7586-5550-4A00-9B4E-6349513AEF3C}"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8C28C5AE-27C7-4B79-B26A-4C4B7178B193}" type="datetimeFigureOut">
              <a:rPr lang="zh-CN" altLang="en-US"/>
              <a:pPr>
                <a:defRPr/>
              </a:pPr>
              <a:t>2016/9/19</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9A5E2B32-7F44-416B-BAA8-7CBFF50600DD}"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5CBA00E-556A-4D32-AF6D-EBFA1213D69E}"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B093930-1D61-4AC7-8DFB-DCF8E4C60F0B}"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63F4F94-6DE2-4807-8BC3-4481403225B0}"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CFA4E8-5BA0-4785-8D8E-1E37141DF128}"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7F77978-04A1-464F-B75D-E66833F01970}"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A95CFEF-5D36-4E5F-A2F8-85AA3B09477C}"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31738F6-D20E-4089-8AC3-B810CAFB54F4}"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818914C-251A-4FD5-9637-AC7C2E3B6677}"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D8F25D6-9A3B-4DE1-9C02-B869BE4BA915}" type="datetimeFigureOut">
              <a:rPr lang="zh-CN" altLang="en-US"/>
              <a:pPr>
                <a:defRPr/>
              </a:pPr>
              <a:t>2016/9/19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5F9EF3F-3F9B-4F37-A05E-94D8B8E2621F}"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AF2DE64-6ED7-420E-AFFA-96F2D37AB507}" type="datetimeFigureOut">
              <a:rPr lang="zh-CN" altLang="en-US"/>
              <a:pPr>
                <a:defRPr/>
              </a:pPr>
              <a:t>2016/9/19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001B504-D6EA-4105-B7CC-6CBB4A2DBA6A}"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1A487F-2706-45A9-B7FB-74434AEC9EE3}" type="datetimeFigureOut">
              <a:rPr lang="zh-CN" altLang="en-US"/>
              <a:pPr>
                <a:defRPr/>
              </a:pPr>
              <a:t>2016/9/19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E6E9964-0AC1-45F1-A666-C7D8AFDF628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图片 4" descr="font.png"/>
          <p:cNvPicPr>
            <a:picLocks noChangeAspect="1"/>
          </p:cNvPicPr>
          <p:nvPr userDrawn="1"/>
        </p:nvPicPr>
        <p:blipFill>
          <a:blip r:embed="rId2"/>
          <a:srcRect/>
          <a:stretch>
            <a:fillRect/>
          </a:stretch>
        </p:blipFill>
        <p:spPr bwMode="auto">
          <a:xfrm>
            <a:off x="785813" y="1535113"/>
            <a:ext cx="803275" cy="1787525"/>
          </a:xfrm>
          <a:prstGeom prst="rect">
            <a:avLst/>
          </a:prstGeom>
          <a:noFill/>
          <a:ln w="9525">
            <a:noFill/>
            <a:miter lim="800000"/>
            <a:headEnd/>
            <a:tailEnd/>
          </a:ln>
        </p:spPr>
      </p:pic>
      <p:grpSp>
        <p:nvGrpSpPr>
          <p:cNvPr id="5" name="组合 1"/>
          <p:cNvGrpSpPr>
            <a:grpSpLocks/>
          </p:cNvGrpSpPr>
          <p:nvPr userDrawn="1"/>
        </p:nvGrpSpPr>
        <p:grpSpPr bwMode="auto">
          <a:xfrm>
            <a:off x="2411413" y="1558925"/>
            <a:ext cx="5946775" cy="214313"/>
            <a:chOff x="2411760" y="1558504"/>
            <a:chExt cx="5946429" cy="214312"/>
          </a:xfrm>
        </p:grpSpPr>
        <p:sp>
          <p:nvSpPr>
            <p:cNvPr id="7" name="Line 46"/>
            <p:cNvSpPr>
              <a:spLocks noChangeShapeType="1"/>
            </p:cNvSpPr>
            <p:nvPr userDrawn="1"/>
          </p:nvSpPr>
          <p:spPr bwMode="auto">
            <a:xfrm>
              <a:off x="2626060" y="1663279"/>
              <a:ext cx="5732129" cy="0"/>
            </a:xfrm>
            <a:prstGeom prst="line">
              <a:avLst/>
            </a:prstGeom>
            <a:noFill/>
            <a:ln w="25400">
              <a:solidFill>
                <a:srgbClr val="5F5F5F"/>
              </a:solidFill>
              <a:prstDash val="sysDot"/>
              <a:round/>
              <a:headEnd/>
              <a:tailEnd type="oval" w="med" len="med"/>
            </a:ln>
            <a:extLst>
              <a:ext uri="{909E8E84-426E-40DD-AFC4-6F175D3DCCD1}"/>
            </a:extLst>
          </p:spPr>
          <p:txBody>
            <a:bodyPr wrap="none" anchor="ctr"/>
            <a:lstStyle/>
            <a:p>
              <a:pPr>
                <a:defRPr/>
              </a:pPr>
              <a:endParaRPr lang="zh-CN" altLang="en-US"/>
            </a:p>
          </p:txBody>
        </p:sp>
        <p:sp>
          <p:nvSpPr>
            <p:cNvPr id="9" name="十六角星 12"/>
            <p:cNvSpPr/>
            <p:nvPr userDrawn="1"/>
          </p:nvSpPr>
          <p:spPr>
            <a:xfrm>
              <a:off x="2411760" y="1558504"/>
              <a:ext cx="214300"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5EBBCDA-D956-42FD-964C-A52C8FD906F6}"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5896D47-6040-47BA-BA3B-0D6765492574}"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46C51F8-2BC0-453D-A0E1-B692C6EAD016}" type="datetimeFigureOut">
              <a:rPr lang="zh-CN" altLang="en-US"/>
              <a:pPr>
                <a:defRPr/>
              </a:pPr>
              <a:t>2016/9/19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DB1F71E-8E14-42B4-915A-6BF962AE8369}"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7589BE3-DF54-4B9E-A231-3FF7CB3EDB72}"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94BEC5A-43B2-4577-9831-9078A3E3D9EB}"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12A8EF8-F665-4711-B539-1F05A029C570}" type="datetimeFigureOut">
              <a:rPr lang="zh-CN" altLang="en-US"/>
              <a:pPr>
                <a:defRPr/>
              </a:pPr>
              <a:t>2016/9/19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F73BB47-EAAC-43A5-9933-F8509C07E2E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五边形 5">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8">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9">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2">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8">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9"/>
          <p:cNvSpPr/>
          <p:nvPr userDrawn="1"/>
        </p:nvSpPr>
        <p:spPr>
          <a:xfrm>
            <a:off x="5292725" y="282575"/>
            <a:ext cx="1366838"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单元首页</a:t>
            </a:r>
            <a:endParaRPr lang="zh-CN" altLang="en-US" sz="1600" dirty="0">
              <a:solidFill>
                <a:schemeClr val="accent5">
                  <a:lumMod val="20000"/>
                  <a:lumOff val="80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五边形 4">
            <a:hlinkClick r:id="rId2" action="ppaction://hlinksldjump"/>
          </p:cNvPr>
          <p:cNvSpPr/>
          <p:nvPr userDrawn="1"/>
        </p:nvSpPr>
        <p:spPr>
          <a:xfrm>
            <a:off x="7667625" y="280988"/>
            <a:ext cx="1368425" cy="312737"/>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3" name="五边形 10">
            <a:hlinkClick r:id="rId3" action="ppaction://hlinksldjump"/>
          </p:cNvPr>
          <p:cNvSpPr/>
          <p:nvPr userDrawn="1"/>
        </p:nvSpPr>
        <p:spPr>
          <a:xfrm>
            <a:off x="6465888" y="282575"/>
            <a:ext cx="1368425"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
        <p:nvSpPr>
          <p:cNvPr id="4" name="五边形 11">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五边形 1">
            <a:hlinkClick r:id="rId2" action="ppaction://hlinksldjump"/>
          </p:cNvPr>
          <p:cNvSpPr/>
          <p:nvPr userDrawn="1"/>
        </p:nvSpPr>
        <p:spPr>
          <a:xfrm>
            <a:off x="7667625" y="280988"/>
            <a:ext cx="1368425" cy="312737"/>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3" name="五边形 2">
            <a:hlinkClick r:id="rId3" action="ppaction://hlinksldjump"/>
          </p:cNvPr>
          <p:cNvSpPr/>
          <p:nvPr userDrawn="1"/>
        </p:nvSpPr>
        <p:spPr>
          <a:xfrm>
            <a:off x="646588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4" name="五边形 3">
            <a:hlinkClick r:id="rId4" action="ppaction://hlinksldjump"/>
          </p:cNvPr>
          <p:cNvSpPr/>
          <p:nvPr userDrawn="1"/>
        </p:nvSpPr>
        <p:spPr>
          <a:xfrm>
            <a:off x="529272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单元首页</a:t>
            </a:r>
            <a:endParaRPr lang="zh-CN" altLang="en-US" sz="1600" dirty="0">
              <a:solidFill>
                <a:schemeClr val="accent4">
                  <a:lumMod val="20000"/>
                  <a:lumOff val="80000"/>
                </a:scheme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FEA348AA-E060-47F6-A9DF-6BF62FA44894}" type="datetimeFigureOut">
              <a:rPr lang="zh-CN" altLang="en-US"/>
              <a:pPr>
                <a:defRPr/>
              </a:pPr>
              <a:t>2016/9/19</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967DCDF-22E2-4C1E-953F-24F450070F50}"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Lst>
  <p:timing>
    <p:tnLst>
      <p:par>
        <p:cTn id="1" dur="indefinite" restart="never" nodeType="tmRoot"/>
      </p:par>
    </p:tnLst>
  </p:timing>
  <p:txStyles>
    <p:titleStyle>
      <a:lvl1pPr algn="ctr" rtl="0" fontAlgn="base">
        <a:spcBef>
          <a:spcPct val="0"/>
        </a:spcBef>
        <a:spcAft>
          <a:spcPct val="0"/>
        </a:spcAft>
        <a:defRPr sz="3600" b="1" kern="1200">
          <a:solidFill>
            <a:srgbClr val="353781"/>
          </a:solidFill>
          <a:latin typeface="黑体" pitchFamily="2" charset="-122"/>
          <a:ea typeface="黑体" pitchFamily="2" charset="-122"/>
          <a:cs typeface="+mj-cs"/>
        </a:defRPr>
      </a:lvl1pPr>
      <a:lvl2pPr algn="ctr" rtl="0" fontAlgn="base">
        <a:spcBef>
          <a:spcPct val="0"/>
        </a:spcBef>
        <a:spcAft>
          <a:spcPct val="0"/>
        </a:spcAft>
        <a:defRPr sz="3600" b="1">
          <a:solidFill>
            <a:srgbClr val="353781"/>
          </a:solidFill>
          <a:latin typeface="黑体" pitchFamily="2" charset="-122"/>
          <a:ea typeface="黑体" pitchFamily="2" charset="-122"/>
        </a:defRPr>
      </a:lvl2pPr>
      <a:lvl3pPr algn="ctr" rtl="0" fontAlgn="base">
        <a:spcBef>
          <a:spcPct val="0"/>
        </a:spcBef>
        <a:spcAft>
          <a:spcPct val="0"/>
        </a:spcAft>
        <a:defRPr sz="3600" b="1">
          <a:solidFill>
            <a:srgbClr val="353781"/>
          </a:solidFill>
          <a:latin typeface="黑体" pitchFamily="2" charset="-122"/>
          <a:ea typeface="黑体" pitchFamily="2" charset="-122"/>
        </a:defRPr>
      </a:lvl3pPr>
      <a:lvl4pPr algn="ctr" rtl="0" fontAlgn="base">
        <a:spcBef>
          <a:spcPct val="0"/>
        </a:spcBef>
        <a:spcAft>
          <a:spcPct val="0"/>
        </a:spcAft>
        <a:defRPr sz="3600" b="1">
          <a:solidFill>
            <a:srgbClr val="353781"/>
          </a:solidFill>
          <a:latin typeface="黑体" pitchFamily="2" charset="-122"/>
          <a:ea typeface="黑体" pitchFamily="2" charset="-122"/>
        </a:defRPr>
      </a:lvl4pPr>
      <a:lvl5pPr algn="ctr" rtl="0" fontAlgn="base">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文本占位符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AA9C55D8-2E28-4584-810D-398857BE7528}" type="datetimeFigureOut">
              <a:rPr lang="zh-CN" altLang="en-US"/>
              <a:pPr>
                <a:defRPr/>
              </a:pPr>
              <a:t>2016/9/19</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AECB36BD-416A-4BA0-856A-1B6807EBC83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74" r:id="rId1"/>
    <p:sldLayoutId id="2147483873" r:id="rId2"/>
    <p:sldLayoutId id="2147483872" r:id="rId3"/>
    <p:sldLayoutId id="2147483871" r:id="rId4"/>
    <p:sldLayoutId id="2147483870" r:id="rId5"/>
    <p:sldLayoutId id="2147483869" r:id="rId6"/>
    <p:sldLayoutId id="2147483868" r:id="rId7"/>
    <p:sldLayoutId id="2147483867" r:id="rId8"/>
    <p:sldLayoutId id="2147483866" r:id="rId9"/>
    <p:sldLayoutId id="2147483865" r:id="rId10"/>
    <p:sldLayoutId id="2147483864" r:id="rId11"/>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ea typeface="宋体" charset="-122"/>
        </a:defRPr>
      </a:lvl2pPr>
      <a:lvl3pPr algn="l" rtl="0" fontAlgn="base">
        <a:lnSpc>
          <a:spcPct val="90000"/>
        </a:lnSpc>
        <a:spcBef>
          <a:spcPct val="0"/>
        </a:spcBef>
        <a:spcAft>
          <a:spcPct val="0"/>
        </a:spcAft>
        <a:defRPr sz="4400">
          <a:solidFill>
            <a:schemeClr val="tx1"/>
          </a:solidFill>
          <a:latin typeface="Calibri Light"/>
          <a:ea typeface="宋体" charset="-122"/>
        </a:defRPr>
      </a:lvl3pPr>
      <a:lvl4pPr algn="l" rtl="0" fontAlgn="base">
        <a:lnSpc>
          <a:spcPct val="90000"/>
        </a:lnSpc>
        <a:spcBef>
          <a:spcPct val="0"/>
        </a:spcBef>
        <a:spcAft>
          <a:spcPct val="0"/>
        </a:spcAft>
        <a:defRPr sz="4400">
          <a:solidFill>
            <a:schemeClr val="tx1"/>
          </a:solidFill>
          <a:latin typeface="Calibri Light"/>
          <a:ea typeface="宋体" charset="-122"/>
        </a:defRPr>
      </a:lvl4pPr>
      <a:lvl5pPr algn="l" rtl="0" fontAlgn="base">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44.docx"/><Relationship Id="rId2" Type="http://schemas.openxmlformats.org/officeDocument/2006/relationships/slideLayout" Target="../slideLayouts/slideLayout3.xml"/><Relationship Id="rId1" Type="http://schemas.openxmlformats.org/officeDocument/2006/relationships/vmlDrawing" Target="../drawings/vmlDrawing4.v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19.xml"/><Relationship Id="rId7" Type="http://schemas.openxmlformats.org/officeDocument/2006/relationships/slide" Target="slide25.xml"/><Relationship Id="rId12" Type="http://schemas.openxmlformats.org/officeDocument/2006/relationships/package" Target="../embeddings/Microsoft_Word___88.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4.xml"/><Relationship Id="rId11" Type="http://schemas.openxmlformats.org/officeDocument/2006/relationships/package" Target="../embeddings/Microsoft_Word___77.docx"/><Relationship Id="rId5" Type="http://schemas.openxmlformats.org/officeDocument/2006/relationships/slide" Target="slide22.xml"/><Relationship Id="rId10" Type="http://schemas.openxmlformats.org/officeDocument/2006/relationships/package" Target="../embeddings/Microsoft_Word___66.docx"/><Relationship Id="rId4" Type="http://schemas.openxmlformats.org/officeDocument/2006/relationships/slide" Target="slide20.xml"/><Relationship Id="rId9" Type="http://schemas.openxmlformats.org/officeDocument/2006/relationships/package" Target="../embeddings/Microsoft_Word___55.docx"/></Relationships>
</file>

<file path=ppt/slides/_rels/slide21.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19.xml"/><Relationship Id="rId7" Type="http://schemas.openxmlformats.org/officeDocument/2006/relationships/slide" Target="slide25.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4.xml"/><Relationship Id="rId5" Type="http://schemas.openxmlformats.org/officeDocument/2006/relationships/slide" Target="slide22.xml"/><Relationship Id="rId10" Type="http://schemas.openxmlformats.org/officeDocument/2006/relationships/package" Target="../embeddings/Microsoft_Word___1010.docx"/><Relationship Id="rId4" Type="http://schemas.openxmlformats.org/officeDocument/2006/relationships/slide" Target="slide20.xml"/><Relationship Id="rId9" Type="http://schemas.openxmlformats.org/officeDocument/2006/relationships/package" Target="../embeddings/Microsoft_Word___99.docx"/></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19.xml"/><Relationship Id="rId7" Type="http://schemas.openxmlformats.org/officeDocument/2006/relationships/slide" Target="slide25.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package" Target="../embeddings/Microsoft_Word___1111.docx"/></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 Target="slide20.xml"/><Relationship Id="rId7"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Word___1212.docx"/><Relationship Id="rId5" Type="http://schemas.openxmlformats.org/officeDocument/2006/relationships/slide" Target="slide35.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33.docx"/><Relationship Id="rId7" Type="http://schemas.openxmlformats.org/officeDocument/2006/relationships/slide" Target="slide8.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6.xml"/><Relationship Id="rId5" Type="http://schemas.openxmlformats.org/officeDocument/2006/relationships/slide" Target="slide4.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8.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9" name="Object 25"/>
          <p:cNvGraphicFramePr>
            <a:graphicFrameLocks noChangeAspect="1"/>
          </p:cNvGraphicFramePr>
          <p:nvPr/>
        </p:nvGraphicFramePr>
        <p:xfrm>
          <a:off x="508000" y="3117850"/>
          <a:ext cx="8128000" cy="876300"/>
        </p:xfrm>
        <a:graphic>
          <a:graphicData uri="http://schemas.openxmlformats.org/presentationml/2006/ole">
            <p:oleObj spid="_x0000_s1049" name="文档" r:id="rId3" imgW="3839157" imgH="414794" progId="">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8917" name="矩形 5"/>
          <p:cNvSpPr>
            <a:spLocks noChangeAspect="1"/>
          </p:cNvSpPr>
          <p:nvPr/>
        </p:nvSpPr>
        <p:spPr bwMode="auto">
          <a:xfrm>
            <a:off x="508000" y="1701800"/>
            <a:ext cx="8128000" cy="37084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庄子的超脱很轻易被捕捉。据说他曾经做过蒙地的漆园吏</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也曾经有楚威王拜他为相遭拒绝之说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余下的生活痕迹就不甚了了了。现在似乎也没有什么人去对庄子行踪做细致的考订。那个时节各式各样的人物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都离我们太远了</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有的已经模糊得如同雾色一般不可一掬。庄子的生动诙谐无所拘囿</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使他从历史迷雾中走了出来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让我们感受点滴。我当然也品味了老子的玄乎、孔子孟子的实在、韩非子的狡黠。不同的人有不同的敏感度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尽管实在的人要遵循孔孟之说去建功立业</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但在精神上</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我还是更倾向庄子</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以至于后来把诸子篇章略过</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只余庄子。</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9941" name="矩形 5"/>
          <p:cNvSpPr>
            <a:spLocks noChangeAspect="1"/>
          </p:cNvSpPr>
          <p:nvPr/>
        </p:nvSpPr>
        <p:spPr bwMode="auto">
          <a:xfrm>
            <a:off x="508000" y="992188"/>
            <a:ext cx="8128000" cy="5319712"/>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飞翔的庄子是因为他极少牵绊</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以至于他的思绪上九天下九渊无所不达。他的笔墨华章</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我一直以为是梦境行程中的记录</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那么窈兮冥兮</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总是染上一层梦幻般的色彩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营造出超现实的幻觉氛围来。读他的《逍遥游》</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首句突兀而起</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北冥有鱼</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其名为鲲。鲲之大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不知其几千里也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化而为鸟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其名为鹏。鹏之背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不知其几千里也。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啧啧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真让人叫绝。那时候的人自然属性那么浓郁</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科学的利器离他们那么遥远</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却居然生出这样的浪漫情调。不消说这是先秦时期独一无二的寓言表现天才</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即便在后来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我们又能找出谁来与之相媲美呢。这些超现实的荒诞怪异的人物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千奇百怪的形象</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汇聚于庄子笔下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浩渺阔大又幽微蕴藉</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也许有人要说庄子一定过着十分优渥的日子</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闲来无事爱胡思乱想。错了</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庄子的日子潦倒得很</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处穷闾阨巷</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困窘织屦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槁项黄馘</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奇妙的想象却由此而生而长</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可见物质和精神并不是合比例延伸的。</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0965" name="矩形 5"/>
          <p:cNvSpPr>
            <a:spLocks noChangeAspect="1"/>
          </p:cNvSpPr>
          <p:nvPr/>
        </p:nvSpPr>
        <p:spPr bwMode="auto">
          <a:xfrm>
            <a:off x="508000" y="1092200"/>
            <a:ext cx="8128000" cy="49276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庄子是那般地崇尚宇宙自然自我创造的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天籁</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天乐</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他自然主义审美情怀得到了很大的释放</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无遮无拦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无始无终。</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现在我们读庄子</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大抵哈哈一笑而过</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日子是越过越实在了。</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像庄子这般心灵善飞的人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是那个善于表现的时代的硕果。那个时节是我们情感上牵绊颇深的时节</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百家争鸣</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百花齐放</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极一时之秀。庄子是那时的一首诗</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一首自由磅礴、灵气冲天的长诗。由于看不懂的人多了</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这首诗就被耽搁下来。庄子异于常人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他的笔墨里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不时就出现一系列怪状错落的意象</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结伴而过</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姑射山神人、浑沌、水、镜</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都成了超时空的象征。而现实中的他</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即便是夫人过世</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也敲着瓦盆歌唱。他眼中的死与生相等</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都无所谓忧乐。这是常人难以理喻的。那个时节的人用他们争鸣的高低声响</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张扬着他们的个性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让我们难以忘记。</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1989" name="矩形 5"/>
          <p:cNvSpPr>
            <a:spLocks noChangeAspect="1"/>
          </p:cNvSpPr>
          <p:nvPr/>
        </p:nvSpPr>
        <p:spPr bwMode="auto">
          <a:xfrm>
            <a:off x="508000" y="1301750"/>
            <a:ext cx="8128000" cy="45085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在我记住庄子的这个深秋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也记起了屈原。如果考据家没有算错的话</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两人的生年是太接近了。当然</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楷体"/>
                <a:cs typeface="楷体"/>
              </a:rPr>
              <a:t>我不是因为年岁相仿才扯在一起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而是从生命的状态上说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屈原也算是一个能够飞翔的人。由于这个相似之处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放在一起比较才更有兴味。不同的是屈原不像庄子那般飞翔得轻松自如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他的牵挂太沉重了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他的心灵带着镣铐在飞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短暂的忘忧之后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又是深深的痛苦。后人看得比较痛心的是他对昏聩的楚怀王的痴迷和幻想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在他眼里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楚怀王、楚山、楚水和楚民都是连为一体的。他不愿正视战国七雄中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楚国也是积弱国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而秦国是那般的生机勃勃、气吞万里如虎。屈原不惜以自己的血肉之躯扛住那将倾的楚国大厦。可是谁来顾念他那逝水流年呢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他的放逐成为必然。</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3013" name="矩形 6"/>
          <p:cNvSpPr>
            <a:spLocks noChangeAspect="1"/>
          </p:cNvSpPr>
          <p:nvPr/>
        </p:nvSpPr>
        <p:spPr bwMode="auto">
          <a:xfrm>
            <a:off x="508000" y="1092200"/>
            <a:ext cx="8128000" cy="49276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屈原是在远离朝廷后开始心灵飞翔的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洞庭、沅水、辰阳、溆浦、湘水还有汨罗江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那时是这么地水天相接或地广人稀</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他的心境变得阔大起来</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他原本辅佐君王富国兴邦的角色稍稍淡化了。朝廷是回不去的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思路却异常发达和奇诡</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他的腕下涌现出许多神灵仙人、虬龙鸾凤、香草美人。他让自己也生活在这个由自己想象编织成的意象世界里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自己也能饮朝露、食落英</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浑身佩带着江蓠、辟芷、芰荷、芙蓉</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散发着清香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宛若神仙一般。这个时候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应该是屈原最快乐的时候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他远离了龌龊</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亲近了美好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可以自由自在地飞翔。这使他在孤独中更加自恋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他觉得只有这些快乐的仙人能够解除内心的痛楚。他在这个瑰丽的世界飞翔的时日毕竟短而又短</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泽畔行吟</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夕阳古道</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总是让他听到鼙鼓动地干戈交响</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这时他飞翔的翅膀就如同灌满了铅</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再也难以动弹了。</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4037" name="矩形 5"/>
          <p:cNvSpPr>
            <a:spLocks noChangeAspect="1"/>
          </p:cNvSpPr>
          <p:nvPr/>
        </p:nvSpPr>
        <p:spPr bwMode="auto">
          <a:xfrm>
            <a:off x="508000" y="1092200"/>
            <a:ext cx="8128000" cy="49276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如果说庄子的处世有一种怡然自得和自由不羁的平民气味</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那么屈原的处世则很有几分英雄主义的色彩。尽管那样的英雄在那样的时代必定要成为悲剧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但是屈原还是挺身而出了。在沉重的飞翔里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他居然对神话传说、自然现象一气提出了一百多个问题。这些问题令后人惊叹不已、忙乱不已</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这就是《天问》。后人有从宇宙生成方面去考证的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有从太阳循环的角度去引申的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还有从夏民族图腾崇拜去阐释的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莫衷一是。如果一个心灵芜杂的人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他还能有如此辽远的目光和敏感的心思么</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在飞翔的高度上</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两人都是乘奔御风般的高手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这使我们翻开他们的文字</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一不小心就坠入字里行间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不能自已。庄子死了</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屈原也死了。对于庄子之死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从未听说他是怎么死的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死的过程已经了无痕迹。可以想见的是这么一个落拓的人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对于死一定是平静且微笑的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与生无异。</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5061" name="矩形 6"/>
          <p:cNvSpPr>
            <a:spLocks noChangeAspect="1"/>
          </p:cNvSpPr>
          <p:nvPr/>
        </p:nvSpPr>
        <p:spPr bwMode="auto">
          <a:xfrm>
            <a:off x="508000" y="1708150"/>
            <a:ext cx="8128000" cy="36957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而屈原的死却是一种意义</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这缕汨罗江上的不沉之魂</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千百年来成为教化后人的一种象征。当我吃着香喷喷的粽子</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看着龙舟划过一道道涟漪</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我马上想起了屈原。我同时想起了死亡的类型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庄子之死无疑属于喜剧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他的死如同他的梦</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化蝶翩翩而去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屈原之死必然是一个悲剧</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他是由于绝望而去死的</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有责任感的屈原不是让自然界的代谢法则来执行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而是自己中断了生命的延伸</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以至今人提起屈原颇感沉重。尽管如此</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死亡所呈现的内容却是显而易见的相同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对他们两人来说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就是再也不能任意想象</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不能自由自在地飞翔了。</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46085" name="矩形 5"/>
          <p:cNvSpPr>
            <a:spLocks noChangeAspect="1"/>
          </p:cNvSpPr>
          <p:nvPr/>
        </p:nvSpPr>
        <p:spPr bwMode="auto">
          <a:xfrm>
            <a:off x="508000" y="1701800"/>
            <a:ext cx="8128000" cy="37084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在古代文人的许多辞章里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我抚摸到了他们各种各样的梦。时光绵长得让人晕眩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庄子和屈原的梦就越发瑰丽诱人</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他们是那个时节令人瞩目的人物</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又是耐得住今人慢慢咀嚼的人物。明显的是今人的翅膀上牵绊越来越多了</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浪漫地飞翔真有些为难。我们也越来越少做梦了</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因为在体现心灵的笔墨里已经缺乏这种描绘的激情。那种岁月深处的古典浪漫已经被现代的潮水浸湿了翅羽</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成了一道遥远的梦影。有时候会不由自主地打开书本</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随便一瞥就能望得见《逍遥游》和《离骚》</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不由自主地在重温时</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心回到那久远的神秘里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和他们一道飞翔。</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113" name="Object 17"/>
          <p:cNvGraphicFramePr>
            <a:graphicFrameLocks noChangeAspect="1"/>
          </p:cNvGraphicFramePr>
          <p:nvPr/>
        </p:nvGraphicFramePr>
        <p:xfrm>
          <a:off x="508000" y="3173413"/>
          <a:ext cx="8128000" cy="765175"/>
        </p:xfrm>
        <a:graphic>
          <a:graphicData uri="http://schemas.openxmlformats.org/presentationml/2006/ole">
            <p:oleObj spid="_x0000_s4113" name="文档" r:id="rId3" imgW="3839157" imgH="362585" progId="">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a:hlinkClick r:id="rId2" action="ppaction://hlinksldjump"/>
          </p:cNvPr>
          <p:cNvSpPr/>
          <p:nvPr/>
        </p:nvSpPr>
        <p:spPr>
          <a:xfrm>
            <a:off x="268446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1</a:t>
            </a:r>
            <a:endParaRPr lang="zh-CN" altLang="en-US" sz="1400" dirty="0">
              <a:solidFill>
                <a:schemeClr val="accent5">
                  <a:lumMod val="20000"/>
                  <a:lumOff val="80000"/>
                </a:schemeClr>
              </a:solidFill>
            </a:endParaRPr>
          </a:p>
        </p:txBody>
      </p:sp>
      <p:sp>
        <p:nvSpPr>
          <p:cNvPr id="14" name="椭圆 13">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15" name="椭圆 14">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16" name="椭圆 15">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17" name="椭圆 16">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21" name="矩形 20">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903413"/>
            <a:ext cx="8128000" cy="3305175"/>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通假字</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(1)</a:t>
            </a:r>
            <a:r>
              <a:rPr lang="zh-CN" altLang="zh-CN" sz="2200">
                <a:solidFill>
                  <a:srgbClr val="000000"/>
                </a:solidFill>
                <a:latin typeface="Times New Roman" pitchFamily="18" charset="0"/>
                <a:ea typeface="方正书宋_GBK"/>
                <a:cs typeface="Times New Roman" pitchFamily="18" charset="0"/>
              </a:rPr>
              <a:t>今汝怵然有恂目之志　</a:t>
            </a:r>
            <a:r>
              <a:rPr lang="zh-CN" altLang="zh-CN" sz="2200" u="sng">
                <a:solidFill>
                  <a:srgbClr val="FF0000"/>
                </a:solidFill>
                <a:latin typeface="Times New Roman" pitchFamily="18" charset="0"/>
                <a:ea typeface="方正书宋_GBK"/>
                <a:cs typeface="Times New Roman" pitchFamily="18" charset="0"/>
              </a:rPr>
              <a:t>恂</a:t>
            </a:r>
            <a:r>
              <a:rPr lang="en-US" altLang="zh-CN" sz="2200" u="sng">
                <a:solidFill>
                  <a:srgbClr val="FF0000"/>
                </a:solidFill>
                <a:latin typeface="Times New Roman" pitchFamily="18" charset="0"/>
                <a:ea typeface="方正书宋_GBK"/>
                <a:cs typeface="Times New Roman" pitchFamily="18" charset="0"/>
              </a:rPr>
              <a:t>,</a:t>
            </a:r>
            <a:r>
              <a:rPr lang="zh-CN" altLang="zh-CN" sz="2200" u="sng">
                <a:solidFill>
                  <a:srgbClr val="FF0000"/>
                </a:solidFill>
                <a:latin typeface="Times New Roman" pitchFamily="18" charset="0"/>
                <a:ea typeface="方正书宋_GBK"/>
                <a:cs typeface="Times New Roman" pitchFamily="18" charset="0"/>
              </a:rPr>
              <a:t>通</a:t>
            </a:r>
            <a:r>
              <a:rPr lang="en-US" altLang="zh-CN" sz="2200" u="sng">
                <a:solidFill>
                  <a:srgbClr val="FF0000"/>
                </a:solidFill>
                <a:latin typeface="Times New Roman" pitchFamily="18" charset="0"/>
                <a:ea typeface="方正书宋_GBK"/>
                <a:cs typeface="Times New Roman" pitchFamily="18" charset="0"/>
              </a:rPr>
              <a:t>“</a:t>
            </a:r>
            <a:r>
              <a:rPr lang="zh-CN" altLang="zh-CN" sz="2200" u="sng">
                <a:solidFill>
                  <a:srgbClr val="FF0000"/>
                </a:solidFill>
                <a:latin typeface="Times New Roman" pitchFamily="18" charset="0"/>
                <a:ea typeface="方正书宋_GBK"/>
                <a:cs typeface="Times New Roman" pitchFamily="18" charset="0"/>
              </a:rPr>
              <a:t>瞬</a:t>
            </a:r>
            <a:r>
              <a:rPr lang="en-US" altLang="zh-CN" sz="2200" u="sng">
                <a:solidFill>
                  <a:srgbClr val="FF0000"/>
                </a:solidFill>
                <a:latin typeface="Times New Roman" pitchFamily="18" charset="0"/>
                <a:ea typeface="方正书宋_GBK"/>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钅臽没而下　</a:t>
            </a:r>
            <a:r>
              <a:rPr lang="zh-CN" altLang="zh-CN" sz="2200" u="sng">
                <a:solidFill>
                  <a:srgbClr val="FF0000"/>
                </a:solidFill>
                <a:latin typeface="Times New Roman" pitchFamily="18" charset="0"/>
                <a:cs typeface="Times New Roman" pitchFamily="18" charset="0"/>
              </a:rPr>
              <a:t>钅臽</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陷</a:t>
            </a:r>
            <a:r>
              <a:rPr lang="en-US" altLang="zh-CN" sz="2200" u="sng">
                <a:solidFill>
                  <a:srgbClr val="FF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骛扬而奋鬐　</a:t>
            </a:r>
            <a:r>
              <a:rPr lang="zh-CN" altLang="zh-CN" sz="2200" u="sng">
                <a:solidFill>
                  <a:srgbClr val="FF0000"/>
                </a:solidFill>
                <a:latin typeface="Times New Roman" pitchFamily="18" charset="0"/>
                <a:cs typeface="Times New Roman" pitchFamily="18" charset="0"/>
              </a:rPr>
              <a:t>鬐</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鳍</a:t>
            </a:r>
            <a:r>
              <a:rPr lang="en-US" altLang="zh-CN" sz="2200" u="sng">
                <a:solidFill>
                  <a:srgbClr val="FF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苍梧已北　</a:t>
            </a:r>
            <a:r>
              <a:rPr lang="zh-CN" altLang="zh-CN" sz="2200" u="sng">
                <a:solidFill>
                  <a:srgbClr val="FF0000"/>
                </a:solidFill>
                <a:latin typeface="Times New Roman" pitchFamily="18" charset="0"/>
                <a:cs typeface="Times New Roman" pitchFamily="18" charset="0"/>
              </a:rPr>
              <a:t>已</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同</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以</a:t>
            </a:r>
            <a:r>
              <a:rPr lang="en-US" altLang="zh-CN" sz="2200" u="sng">
                <a:solidFill>
                  <a:srgbClr val="FF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趣灌渎　</a:t>
            </a:r>
            <a:r>
              <a:rPr lang="zh-CN" altLang="zh-CN" sz="2200" u="sng">
                <a:solidFill>
                  <a:srgbClr val="FF0000"/>
                </a:solidFill>
                <a:latin typeface="Times New Roman" pitchFamily="18" charset="0"/>
                <a:cs typeface="Times New Roman" pitchFamily="18" charset="0"/>
              </a:rPr>
              <a:t>趣</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趋</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趋向、奔向</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(6)</a:t>
            </a:r>
            <a:r>
              <a:rPr lang="zh-CN" altLang="zh-CN" sz="2200">
                <a:solidFill>
                  <a:srgbClr val="000000"/>
                </a:solidFill>
                <a:latin typeface="Times New Roman" pitchFamily="18" charset="0"/>
                <a:cs typeface="Times New Roman" pitchFamily="18" charset="0"/>
              </a:rPr>
              <a:t>王说之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益车百乘　</a:t>
            </a:r>
            <a:r>
              <a:rPr lang="zh-CN" altLang="zh-CN" sz="2200" u="sng">
                <a:solidFill>
                  <a:srgbClr val="FF0000"/>
                </a:solidFill>
                <a:latin typeface="Times New Roman" pitchFamily="18" charset="0"/>
                <a:cs typeface="Times New Roman" pitchFamily="18" charset="0"/>
              </a:rPr>
              <a:t>说</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悦</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高兴</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cs typeface="Times New Roman" pitchFamily="18" charset="0"/>
              </a:rPr>
              <a:t>穷闾阨巷　</a:t>
            </a:r>
            <a:r>
              <a:rPr lang="zh-CN" altLang="zh-CN" sz="2200" u="sng">
                <a:solidFill>
                  <a:srgbClr val="FF0000"/>
                </a:solidFill>
                <a:latin typeface="Times New Roman" pitchFamily="18" charset="0"/>
                <a:cs typeface="Times New Roman" pitchFamily="18" charset="0"/>
              </a:rPr>
              <a:t>阨</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通</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隘</a:t>
            </a:r>
            <a:r>
              <a:rPr lang="en-US" altLang="zh-CN" sz="2200" u="sng">
                <a:solidFill>
                  <a:srgbClr val="FF0000"/>
                </a:solidFill>
                <a:latin typeface="Times New Roman" pitchFamily="18" charset="0"/>
                <a:cs typeface="Times New Roman" pitchFamily="18" charset="0"/>
              </a:rPr>
              <a:t>”,</a:t>
            </a:r>
            <a:r>
              <a:rPr lang="zh-CN" altLang="zh-CN" sz="2200" u="sng">
                <a:solidFill>
                  <a:srgbClr val="FF0000"/>
                </a:solidFill>
                <a:latin typeface="Times New Roman" pitchFamily="18" charset="0"/>
                <a:cs typeface="Times New Roman" pitchFamily="18" charset="0"/>
              </a:rPr>
              <a:t>狭窄</a:t>
            </a:r>
            <a:endParaRPr lang="zh-CN" altLang="zh-CN" sz="2200">
              <a:solidFill>
                <a:srgbClr val="000000"/>
              </a:solidFill>
              <a:latin typeface="NEU-BZ-S92"/>
              <a:ea typeface="方正书宋_GBK"/>
              <a:cs typeface="方正书宋_GBK"/>
            </a:endParaRPr>
          </a:p>
        </p:txBody>
      </p:sp>
      <p:sp>
        <p:nvSpPr>
          <p:cNvPr id="10" name="矩形 9"/>
          <p:cNvSpPr/>
          <p:nvPr/>
        </p:nvSpPr>
        <p:spPr>
          <a:xfrm>
            <a:off x="3924300" y="2370138"/>
            <a:ext cx="155416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10"/>
          <p:cNvSpPr/>
          <p:nvPr/>
        </p:nvSpPr>
        <p:spPr>
          <a:xfrm>
            <a:off x="2828925" y="2771775"/>
            <a:ext cx="15557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828925" y="3179763"/>
            <a:ext cx="155575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2543175" y="3582988"/>
            <a:ext cx="155416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2238375" y="3976688"/>
            <a:ext cx="3413125" cy="296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3419475" y="4364038"/>
            <a:ext cx="3414713" cy="306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2543175" y="4772025"/>
            <a:ext cx="3413125"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3"/>
                                        </p:tgtEl>
                                      </p:cBhvr>
                                    </p:animEffect>
                                    <p:set>
                                      <p:cBhvr>
                                        <p:cTn id="37"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8" grpId="0" animBg="1"/>
      <p:bldP spid="20"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单元概说</a:t>
            </a:r>
            <a:endParaRPr lang="zh-CN" altLang="en-US" sz="1400" dirty="0">
              <a:solidFill>
                <a:schemeClr val="accent5">
                  <a:lumMod val="20000"/>
                  <a:lumOff val="80000"/>
                </a:schemeClr>
              </a:solidFill>
            </a:endParaRPr>
          </a:p>
        </p:txBody>
      </p:sp>
      <p:sp>
        <p:nvSpPr>
          <p:cNvPr id="13" name="矩形 1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8677" name="矩形 1"/>
          <p:cNvSpPr>
            <a:spLocks noChangeAspect="1"/>
          </p:cNvSpPr>
          <p:nvPr/>
        </p:nvSpPr>
        <p:spPr bwMode="auto">
          <a:xfrm>
            <a:off x="508000" y="1504950"/>
            <a:ext cx="8128000" cy="41021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本单元共有五节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所选择的材料是《庄子》的经典篇章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并且具有很高的鉴赏价值。</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第一节《无端崖之辞》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主要是引导我们去领会《庄子》写作艺术的新颖奇妙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第二节《鹏之徙于南冥》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体现了庄子那种不断追求最高人生境界的思想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第三节《东海之大乐》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主要是引导我们在《庄子》的启发下超脱地域、时间以及所受教育方面的局限性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不断提升自己的精神境界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第四节《尊生》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主要是引导我们理解庄子及其弟子们以生命为本的价值选择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培养珍重自我生命以及他人生命的道德情怀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第五节《恶乎往而不可》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主要体现了庄子那种从人生绝境中实现突围的精神力量。</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10" name="椭圆 9">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11" name="椭圆 10">
            <a:hlinkClick r:id="rId4" action="ppaction://hlinksldjump"/>
          </p:cNvPr>
          <p:cNvSpPr/>
          <p:nvPr/>
        </p:nvSpPr>
        <p:spPr>
          <a:xfrm>
            <a:off x="305911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2</a:t>
            </a:r>
            <a:endParaRPr lang="zh-CN" altLang="en-US" sz="1400" dirty="0">
              <a:solidFill>
                <a:schemeClr val="accent5">
                  <a:lumMod val="20000"/>
                  <a:lumOff val="80000"/>
                </a:schemeClr>
              </a:solidFill>
            </a:endParaRPr>
          </a:p>
        </p:txBody>
      </p:sp>
      <p:sp>
        <p:nvSpPr>
          <p:cNvPr id="12" name="椭圆 11">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21" name="椭圆 20">
            <a:hlinkClick r:id="rId6"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22" name="椭圆 21">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24" name="矩形 23">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5189" name="矩形 1"/>
          <p:cNvSpPr>
            <a:spLocks noChangeAspect="1"/>
          </p:cNvSpPr>
          <p:nvPr/>
        </p:nvSpPr>
        <p:spPr bwMode="auto">
          <a:xfrm>
            <a:off x="508000" y="1082675"/>
            <a:ext cx="1873250"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古今异义</a:t>
            </a:r>
            <a:r>
              <a:rPr lang="en-US" altLang="zh-CN"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5178" name="Object 58"/>
          <p:cNvGraphicFramePr>
            <a:graphicFrameLocks noChangeAspect="1"/>
          </p:cNvGraphicFramePr>
          <p:nvPr/>
        </p:nvGraphicFramePr>
        <p:xfrm>
          <a:off x="312738" y="1501775"/>
          <a:ext cx="8128000" cy="457200"/>
        </p:xfrm>
        <a:graphic>
          <a:graphicData uri="http://schemas.openxmlformats.org/presentationml/2006/ole">
            <p:oleObj spid="_x0000_s5178" name="文档" r:id="rId9" imgW="3839157" imgH="216039" progId="">
              <p:embed/>
            </p:oleObj>
          </a:graphicData>
        </a:graphic>
      </p:graphicFrame>
      <p:sp>
        <p:nvSpPr>
          <p:cNvPr id="4" name="矩形 3"/>
          <p:cNvSpPr>
            <a:spLocks noChangeAspect="1"/>
          </p:cNvSpPr>
          <p:nvPr/>
        </p:nvSpPr>
        <p:spPr>
          <a:xfrm>
            <a:off x="508000" y="1901825"/>
            <a:ext cx="8128000" cy="12573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虽是这样</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用在上半句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下半句往往有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等跟它呼应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表示承认甲事为事实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但乙事并不因为甲事而不成立。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179" name="Object 59"/>
          <p:cNvGraphicFramePr>
            <a:graphicFrameLocks noChangeAspect="1"/>
          </p:cNvGraphicFramePr>
          <p:nvPr/>
        </p:nvGraphicFramePr>
        <p:xfrm>
          <a:off x="312738" y="3108325"/>
          <a:ext cx="8128000" cy="457200"/>
        </p:xfrm>
        <a:graphic>
          <a:graphicData uri="http://schemas.openxmlformats.org/presentationml/2006/ole">
            <p:oleObj spid="_x0000_s5179" name="文档" r:id="rId10" imgW="3839157" imgH="216039" progId="">
              <p:embed/>
            </p:oleObj>
          </a:graphicData>
        </a:graphic>
      </p:graphicFrame>
      <p:sp>
        <p:nvSpPr>
          <p:cNvPr id="6" name="矩形 5"/>
          <p:cNvSpPr>
            <a:spLocks noChangeAspect="1"/>
          </p:cNvSpPr>
          <p:nvPr/>
        </p:nvSpPr>
        <p:spPr>
          <a:xfrm>
            <a:off x="508000" y="3519488"/>
            <a:ext cx="8128000" cy="5000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退却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有所顾虑而徘徊或不敢前进</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180" name="Object 60"/>
          <p:cNvGraphicFramePr>
            <a:graphicFrameLocks noChangeAspect="1"/>
          </p:cNvGraphicFramePr>
          <p:nvPr/>
        </p:nvGraphicFramePr>
        <p:xfrm>
          <a:off x="312738" y="3987800"/>
          <a:ext cx="8128000" cy="457200"/>
        </p:xfrm>
        <a:graphic>
          <a:graphicData uri="http://schemas.openxmlformats.org/presentationml/2006/ole">
            <p:oleObj spid="_x0000_s5180" name="文档" r:id="rId11" imgW="3839157" imgH="216039" progId="">
              <p:embed/>
            </p:oleObj>
          </a:graphicData>
        </a:graphic>
      </p:graphicFrame>
      <p:sp>
        <p:nvSpPr>
          <p:cNvPr id="8" name="矩形 7"/>
          <p:cNvSpPr>
            <a:spLocks noChangeAspect="1"/>
          </p:cNvSpPr>
          <p:nvPr/>
        </p:nvSpPr>
        <p:spPr>
          <a:xfrm>
            <a:off x="508000" y="4391025"/>
            <a:ext cx="8128000" cy="4984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寓言人物的名字</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糊里糊涂、无知无识的样子</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181" name="Object 61"/>
          <p:cNvGraphicFramePr>
            <a:graphicFrameLocks noChangeAspect="1"/>
          </p:cNvGraphicFramePr>
          <p:nvPr/>
        </p:nvGraphicFramePr>
        <p:xfrm>
          <a:off x="312738" y="4829175"/>
          <a:ext cx="8128000" cy="457200"/>
        </p:xfrm>
        <a:graphic>
          <a:graphicData uri="http://schemas.openxmlformats.org/presentationml/2006/ole">
            <p:oleObj spid="_x0000_s5181" name="文档" r:id="rId12" imgW="3839157" imgH="216039" progId="">
              <p:embed/>
            </p:oleObj>
          </a:graphicData>
        </a:graphic>
      </p:graphicFrame>
      <p:sp>
        <p:nvSpPr>
          <p:cNvPr id="13" name="矩形 12"/>
          <p:cNvSpPr>
            <a:spLocks noChangeAspect="1"/>
          </p:cNvSpPr>
          <p:nvPr/>
        </p:nvSpPr>
        <p:spPr>
          <a:xfrm>
            <a:off x="508000" y="5230813"/>
            <a:ext cx="8128000" cy="85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偏颇琐屑的言论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一种叙事性的文学体裁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通过人物的塑造和情节、环境的描述来概括地表现社会生活。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8" name="矩形 17"/>
          <p:cNvSpPr/>
          <p:nvPr/>
        </p:nvSpPr>
        <p:spPr>
          <a:xfrm>
            <a:off x="1514475" y="1947863"/>
            <a:ext cx="1076325" cy="312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514475" y="3567113"/>
            <a:ext cx="536575" cy="312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1514475" y="4437063"/>
            <a:ext cx="1920875" cy="312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矩形 24"/>
          <p:cNvSpPr/>
          <p:nvPr/>
        </p:nvSpPr>
        <p:spPr>
          <a:xfrm>
            <a:off x="1514475" y="5281613"/>
            <a:ext cx="1920875" cy="312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3"/>
                                        </p:tgtEl>
                                      </p:cBhvr>
                                    </p:animEffect>
                                    <p:set>
                                      <p:cBhvr>
                                        <p:cTn id="17" dur="1" fill="hold">
                                          <p:stCondLst>
                                            <p:cond delay="499"/>
                                          </p:stCondLst>
                                        </p:cTn>
                                        <p:tgtEl>
                                          <p:spTgt spid="2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3"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10" name="椭圆 9">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11" name="椭圆 10">
            <a:hlinkClick r:id="rId4" action="ppaction://hlinksldjump"/>
          </p:cNvPr>
          <p:cNvSpPr/>
          <p:nvPr/>
        </p:nvSpPr>
        <p:spPr>
          <a:xfrm>
            <a:off x="3059113" y="692150"/>
            <a:ext cx="288925"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2</a:t>
            </a:r>
            <a:endParaRPr lang="zh-CN" altLang="en-US" sz="1400" dirty="0">
              <a:solidFill>
                <a:schemeClr val="accent5">
                  <a:lumMod val="20000"/>
                  <a:lumOff val="80000"/>
                </a:schemeClr>
              </a:solidFill>
            </a:endParaRPr>
          </a:p>
        </p:txBody>
      </p:sp>
      <p:sp>
        <p:nvSpPr>
          <p:cNvPr id="12" name="椭圆 11">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21" name="椭圆 20">
            <a:hlinkClick r:id="rId6"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22" name="椭圆 21">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24" name="矩形 23">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graphicFrame>
        <p:nvGraphicFramePr>
          <p:cNvPr id="6174" name="Object 30"/>
          <p:cNvGraphicFramePr>
            <a:graphicFrameLocks noChangeAspect="1"/>
          </p:cNvGraphicFramePr>
          <p:nvPr/>
        </p:nvGraphicFramePr>
        <p:xfrm>
          <a:off x="312738" y="1916113"/>
          <a:ext cx="8128000" cy="457200"/>
        </p:xfrm>
        <a:graphic>
          <a:graphicData uri="http://schemas.openxmlformats.org/presentationml/2006/ole">
            <p:oleObj spid="_x0000_s6174" name="文档" r:id="rId9" imgW="3839157" imgH="216039" progId="">
              <p:embed/>
            </p:oleObj>
          </a:graphicData>
        </a:graphic>
      </p:graphicFrame>
      <p:sp>
        <p:nvSpPr>
          <p:cNvPr id="15" name="矩形 14"/>
          <p:cNvSpPr>
            <a:spLocks noChangeAspect="1"/>
          </p:cNvSpPr>
          <p:nvPr/>
        </p:nvSpPr>
        <p:spPr>
          <a:xfrm>
            <a:off x="508000" y="2338388"/>
            <a:ext cx="8128000" cy="85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志趣</a:t>
            </a:r>
            <a:r>
              <a:rPr lang="en-US"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传闻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社会上长期形成的风尚、礼节、习惯等的总和。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175" name="Object 31"/>
          <p:cNvGraphicFramePr>
            <a:graphicFrameLocks noChangeAspect="1"/>
          </p:cNvGraphicFramePr>
          <p:nvPr/>
        </p:nvGraphicFramePr>
        <p:xfrm>
          <a:off x="312738" y="3176588"/>
          <a:ext cx="8128000" cy="457200"/>
        </p:xfrm>
        <a:graphic>
          <a:graphicData uri="http://schemas.openxmlformats.org/presentationml/2006/ole">
            <p:oleObj spid="_x0000_s6175" name="文档" r:id="rId10" imgW="3839157" imgH="216039" progId="">
              <p:embed/>
            </p:oleObj>
          </a:graphicData>
        </a:graphic>
      </p:graphicFrame>
      <p:sp>
        <p:nvSpPr>
          <p:cNvPr id="17" name="矩形 16"/>
          <p:cNvSpPr>
            <a:spLocks noChangeAspect="1"/>
          </p:cNvSpPr>
          <p:nvPr/>
        </p:nvSpPr>
        <p:spPr>
          <a:xfrm>
            <a:off x="508000" y="3611563"/>
            <a:ext cx="8128000" cy="85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在这时候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表示后一事紧接着前一事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后一事往往是由前一事引起的。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1509713" y="2406650"/>
            <a:ext cx="1154112" cy="292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1498600" y="3678238"/>
            <a:ext cx="1109663" cy="2905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884363"/>
            <a:ext cx="8128000" cy="33432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一词多义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听而斫之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副词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视听食息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用耳朵接受声音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臣之质死久矣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君不如肉袒伏斧质请罪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砧板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援疑质理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责问、质问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384425" y="2792413"/>
            <a:ext cx="1141413"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366963" y="3187700"/>
            <a:ext cx="25463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928938" y="3987800"/>
            <a:ext cx="19875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4052888" y="4397375"/>
            <a:ext cx="114617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2368550" y="4800600"/>
            <a:ext cx="197485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3</a:t>
            </a:r>
            <a:endParaRPr lang="zh-CN" altLang="en-US" sz="1400" dirty="0">
              <a:solidFill>
                <a:schemeClr val="accent5">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55304" name="矩形 1"/>
          <p:cNvSpPr>
            <a:spLocks noChangeAspect="1"/>
          </p:cNvSpPr>
          <p:nvPr/>
        </p:nvSpPr>
        <p:spPr bwMode="auto">
          <a:xfrm>
            <a:off x="508000" y="2087563"/>
            <a:ext cx="8128000" cy="29368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引</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①</a:t>
            </a:r>
            <a:r>
              <a:rPr lang="zh-CN" altLang="zh-CN" sz="2200">
                <a:solidFill>
                  <a:srgbClr val="000000"/>
                </a:solidFill>
                <a:latin typeface="Times New Roman" pitchFamily="18" charset="0"/>
                <a:cs typeface="Times New Roman" pitchFamily="18" charset="0"/>
              </a:rPr>
              <a:t>引之盈贯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拉开弓</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cs typeface="Times New Roman" pitchFamily="18" charset="0"/>
              </a:rPr>
              <a:t>左右或欲引相如去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拉</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③</a:t>
            </a:r>
            <a:r>
              <a:rPr lang="zh-CN" altLang="zh-CN" sz="2200">
                <a:solidFill>
                  <a:srgbClr val="000000"/>
                </a:solidFill>
                <a:latin typeface="Times New Roman" pitchFamily="18" charset="0"/>
                <a:cs typeface="Times New Roman" pitchFamily="18" charset="0"/>
              </a:rPr>
              <a:t>相如引车避匿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调转</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④</a:t>
            </a:r>
            <a:r>
              <a:rPr lang="zh-CN" altLang="zh-CN" sz="2200">
                <a:solidFill>
                  <a:srgbClr val="000000"/>
                </a:solidFill>
                <a:latin typeface="Times New Roman" pitchFamily="18" charset="0"/>
                <a:cs typeface="Times New Roman" pitchFamily="18" charset="0"/>
              </a:rPr>
              <a:t>引赵使者蔺相如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领</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⑤</a:t>
            </a:r>
            <a:r>
              <a:rPr lang="zh-CN" altLang="zh-CN" sz="2200">
                <a:solidFill>
                  <a:srgbClr val="000000"/>
                </a:solidFill>
                <a:latin typeface="Times New Roman" pitchFamily="18" charset="0"/>
                <a:cs typeface="Times New Roman" pitchFamily="18" charset="0"/>
              </a:rPr>
              <a:t>引以为流觞曲水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动词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引来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⑥</a:t>
            </a:r>
            <a:r>
              <a:rPr lang="zh-CN" altLang="zh-CN" sz="2200">
                <a:solidFill>
                  <a:srgbClr val="000000"/>
                </a:solidFill>
                <a:latin typeface="Times New Roman" pitchFamily="18" charset="0"/>
                <a:cs typeface="Times New Roman" pitchFamily="18" charset="0"/>
              </a:rPr>
              <a:t>恭疏短引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名词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文体的一种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类似序</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2379663" y="2597150"/>
            <a:ext cx="1408112"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3489325" y="2997200"/>
            <a:ext cx="866775"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914650" y="3395663"/>
            <a:ext cx="1166813"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3209925" y="3789363"/>
            <a:ext cx="881063"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200400" y="4214813"/>
            <a:ext cx="116681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2378075" y="4608513"/>
            <a:ext cx="288290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3"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3"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4"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5"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6" action="ppaction://hlinksldjump"/>
          </p:cNvPr>
          <p:cNvSpPr/>
          <p:nvPr/>
        </p:nvSpPr>
        <p:spPr>
          <a:xfrm>
            <a:off x="381000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4</a:t>
            </a:r>
            <a:endParaRPr lang="zh-CN" altLang="en-US" sz="1400" dirty="0">
              <a:solidFill>
                <a:schemeClr val="accent5">
                  <a:lumMod val="20000"/>
                  <a:lumOff val="80000"/>
                </a:schemeClr>
              </a:solidFill>
            </a:endParaRPr>
          </a:p>
        </p:txBody>
      </p:sp>
      <p:sp>
        <p:nvSpPr>
          <p:cNvPr id="8" name="椭圆 7">
            <a:hlinkClick r:id="rId7" action="ppaction://hlinksldjump"/>
          </p:cNvPr>
          <p:cNvSpPr/>
          <p:nvPr/>
        </p:nvSpPr>
        <p:spPr>
          <a:xfrm>
            <a:off x="41846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5</a:t>
            </a:r>
            <a:endParaRPr lang="zh-CN" altLang="en-US" sz="1400" dirty="0">
              <a:solidFill>
                <a:schemeClr val="accent4">
                  <a:lumMod val="20000"/>
                  <a:lumOff val="80000"/>
                </a:schemeClr>
              </a:solidFill>
            </a:endParaRPr>
          </a:p>
        </p:txBody>
      </p:sp>
      <p:sp>
        <p:nvSpPr>
          <p:cNvPr id="10" name="矩形 9">
            <a:hlinkClick r:id="rId8"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7191" name="矩形 1"/>
          <p:cNvSpPr>
            <a:spLocks noChangeAspect="1"/>
          </p:cNvSpPr>
          <p:nvPr/>
        </p:nvSpPr>
        <p:spPr bwMode="auto">
          <a:xfrm>
            <a:off x="508000" y="1412875"/>
            <a:ext cx="1873250"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4</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词类活用</a:t>
            </a:r>
            <a:r>
              <a:rPr lang="zh-CN" altLang="en-US"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7183" name="Object 15"/>
          <p:cNvGraphicFramePr>
            <a:graphicFrameLocks noChangeAspect="1"/>
          </p:cNvGraphicFramePr>
          <p:nvPr/>
        </p:nvGraphicFramePr>
        <p:xfrm>
          <a:off x="312738" y="1874838"/>
          <a:ext cx="8128000" cy="3570287"/>
        </p:xfrm>
        <a:graphic>
          <a:graphicData uri="http://schemas.openxmlformats.org/presentationml/2006/ole">
            <p:oleObj spid="_x0000_s7183" name="文档" r:id="rId9" imgW="3839157" imgH="1686541" progId="">
              <p:embed/>
            </p:oleObj>
          </a:graphicData>
        </a:graphic>
      </p:graphicFrame>
      <p:sp>
        <p:nvSpPr>
          <p:cNvPr id="11" name="矩形 10"/>
          <p:cNvSpPr/>
          <p:nvPr/>
        </p:nvSpPr>
        <p:spPr>
          <a:xfrm>
            <a:off x="2989263" y="1911350"/>
            <a:ext cx="370840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2441575" y="2376488"/>
            <a:ext cx="199707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425700" y="2849563"/>
            <a:ext cx="2565400"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977900" y="3748088"/>
            <a:ext cx="4903788"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3830638" y="4116388"/>
            <a:ext cx="4364037"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4406900" y="4586288"/>
            <a:ext cx="31337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2444750" y="5030788"/>
            <a:ext cx="198278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5</a:t>
            </a:r>
            <a:endParaRPr lang="zh-CN" altLang="en-US" sz="1400" dirty="0">
              <a:solidFill>
                <a:schemeClr val="accent5">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5838"/>
            <a:ext cx="8128000" cy="53340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5</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特殊句式</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(1)</a:t>
            </a:r>
            <a:r>
              <a:rPr lang="zh-CN" altLang="zh-CN" sz="2200">
                <a:solidFill>
                  <a:srgbClr val="000000"/>
                </a:solidFill>
                <a:latin typeface="Times New Roman" pitchFamily="18" charset="0"/>
                <a:ea typeface="方正书宋_GBK"/>
                <a:cs typeface="Times New Roman" pitchFamily="18" charset="0"/>
              </a:rPr>
              <a:t>措杯水其肘上</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省略句</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省略介词</a:t>
            </a:r>
            <a:r>
              <a:rPr lang="en-US" altLang="zh-CN" sz="2200">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于</a:t>
            </a:r>
            <a:r>
              <a:rPr lang="en-US" altLang="zh-CN" sz="2200">
                <a:solidFill>
                  <a:srgbClr val="000000"/>
                </a:solidFill>
                <a:latin typeface="Times New Roman" pitchFamily="18" charset="0"/>
                <a:ea typeface="方正书宋_GBK"/>
                <a:cs typeface="Times New Roman" pitchFamily="18" charset="0"/>
              </a:rPr>
              <a:t>”)</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当是时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犹象人也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是射之射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非不射之射也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cs typeface="Times New Roman" pitchFamily="18" charset="0"/>
              </a:rPr>
              <a:t>御寇伏地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汗流至踵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省略句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可理解为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伏于地</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(5)</a:t>
            </a:r>
            <a:r>
              <a:rPr lang="zh-CN" altLang="zh-CN" sz="2200">
                <a:solidFill>
                  <a:srgbClr val="000000"/>
                </a:solidFill>
                <a:latin typeface="Times New Roman" pitchFamily="18" charset="0"/>
                <a:cs typeface="Times New Roman" pitchFamily="18" charset="0"/>
              </a:rPr>
              <a:t>南海之帝为儵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表判断</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(6)</a:t>
            </a:r>
            <a:r>
              <a:rPr lang="zh-CN" altLang="zh-CN" sz="2200">
                <a:solidFill>
                  <a:srgbClr val="000000"/>
                </a:solidFill>
                <a:latin typeface="Times New Roman" pitchFamily="18" charset="0"/>
                <a:cs typeface="Times New Roman" pitchFamily="18" charset="0"/>
              </a:rPr>
              <a:t>儵与忽时相与遇于浑沌之地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cs typeface="Times New Roman" pitchFamily="18" charset="0"/>
              </a:rPr>
              <a:t>投竿东海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省略句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投竿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东海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(8)</a:t>
            </a:r>
            <a:r>
              <a:rPr lang="zh-CN" altLang="zh-CN" sz="2200">
                <a:solidFill>
                  <a:srgbClr val="000000"/>
                </a:solidFill>
                <a:latin typeface="Times New Roman" pitchFamily="18" charset="0"/>
                <a:cs typeface="Times New Roman" pitchFamily="18" charset="0"/>
              </a:rPr>
              <a:t>是以未尝闻任氏之风俗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(9)</a:t>
            </a:r>
            <a:r>
              <a:rPr lang="zh-CN" altLang="zh-CN" sz="2200">
                <a:solidFill>
                  <a:srgbClr val="000000"/>
                </a:solidFill>
                <a:latin typeface="Times New Roman" pitchFamily="18" charset="0"/>
                <a:cs typeface="Times New Roman" pitchFamily="18" charset="0"/>
              </a:rPr>
              <a:t>困窘织屦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槁项黄馘者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商之所短也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(10)</a:t>
            </a:r>
            <a:r>
              <a:rPr lang="zh-CN" altLang="zh-CN" sz="2200">
                <a:solidFill>
                  <a:srgbClr val="000000"/>
                </a:solidFill>
                <a:latin typeface="Times New Roman" pitchFamily="18" charset="0"/>
                <a:cs typeface="Times New Roman" pitchFamily="18" charset="0"/>
              </a:rPr>
              <a:t>故往贷粟于监河侯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(11)</a:t>
            </a:r>
            <a:r>
              <a:rPr lang="zh-CN" altLang="zh-CN" sz="2200">
                <a:solidFill>
                  <a:srgbClr val="000000"/>
                </a:solidFill>
                <a:latin typeface="Times New Roman" pitchFamily="18" charset="0"/>
                <a:cs typeface="Times New Roman" pitchFamily="18" charset="0"/>
              </a:rPr>
              <a:t>子何为者邪</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宾语前置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(12)</a:t>
            </a:r>
            <a:r>
              <a:rPr lang="zh-CN" altLang="zh-CN" sz="2200">
                <a:solidFill>
                  <a:srgbClr val="000000"/>
                </a:solidFill>
                <a:latin typeface="Times New Roman" pitchFamily="18" charset="0"/>
                <a:cs typeface="Times New Roman" pitchFamily="18" charset="0"/>
              </a:rPr>
              <a:t>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东海之波臣也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判断句</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1" name="矩形 10"/>
          <p:cNvSpPr/>
          <p:nvPr/>
        </p:nvSpPr>
        <p:spPr>
          <a:xfrm>
            <a:off x="2968625" y="1495425"/>
            <a:ext cx="252730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3321050" y="1873250"/>
            <a:ext cx="798513"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4162425" y="2301875"/>
            <a:ext cx="798513"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3602038" y="2708275"/>
            <a:ext cx="30956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矩形 14"/>
          <p:cNvSpPr/>
          <p:nvPr/>
        </p:nvSpPr>
        <p:spPr>
          <a:xfrm>
            <a:off x="2981325" y="3109913"/>
            <a:ext cx="223837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4651375" y="3478213"/>
            <a:ext cx="1081088"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2432050" y="3908425"/>
            <a:ext cx="416560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矩形 17"/>
          <p:cNvSpPr/>
          <p:nvPr/>
        </p:nvSpPr>
        <p:spPr>
          <a:xfrm>
            <a:off x="4113213" y="4306888"/>
            <a:ext cx="106838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5353050" y="4699000"/>
            <a:ext cx="792163"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3673475" y="5105400"/>
            <a:ext cx="1077913"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矩形 22"/>
          <p:cNvSpPr/>
          <p:nvPr/>
        </p:nvSpPr>
        <p:spPr>
          <a:xfrm>
            <a:off x="2819400" y="5513388"/>
            <a:ext cx="1079500"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矩形 23"/>
          <p:cNvSpPr/>
          <p:nvPr/>
        </p:nvSpPr>
        <p:spPr>
          <a:xfrm>
            <a:off x="3470275" y="5919788"/>
            <a:ext cx="79057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22"/>
                                        </p:tgtEl>
                                      </p:cBhvr>
                                    </p:animEffect>
                                    <p:set>
                                      <p:cBhvr>
                                        <p:cTn id="52" dur="1" fill="hold">
                                          <p:stCondLst>
                                            <p:cond delay="499"/>
                                          </p:stCondLst>
                                        </p:cTn>
                                        <p:tgtEl>
                                          <p:spTgt spid="2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23"/>
                                        </p:tgtEl>
                                      </p:cBhvr>
                                    </p:animEffect>
                                    <p:set>
                                      <p:cBhvr>
                                        <p:cTn id="57" dur="1" fill="hold">
                                          <p:stCondLst>
                                            <p:cond delay="499"/>
                                          </p:stCondLst>
                                        </p:cTn>
                                        <p:tgtEl>
                                          <p:spTgt spid="2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4"/>
                                        </p:tgtEl>
                                      </p:cBhvr>
                                    </p:animEffect>
                                    <p:set>
                                      <p:cBhvr>
                                        <p:cTn id="6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20" grpId="0" animBg="1"/>
      <p:bldP spid="22" grpId="0" animBg="1"/>
      <p:bldP spid="23"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基础练习</a:t>
            </a:r>
          </a:p>
        </p:txBody>
      </p:sp>
      <p:sp>
        <p:nvSpPr>
          <p:cNvPr id="4" name="椭圆 3">
            <a:hlinkClick r:id="rId2" action="ppaction://hlinksldjump"/>
          </p:cNvPr>
          <p:cNvSpPr/>
          <p:nvPr/>
        </p:nvSpPr>
        <p:spPr>
          <a:xfrm>
            <a:off x="268446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1</a:t>
            </a:r>
            <a:endParaRPr lang="zh-CN" altLang="en-US" sz="1400" dirty="0">
              <a:solidFill>
                <a:schemeClr val="accent4">
                  <a:lumMod val="20000"/>
                  <a:lumOff val="80000"/>
                </a:schemeClr>
              </a:solidFill>
            </a:endParaRPr>
          </a:p>
        </p:txBody>
      </p:sp>
      <p:sp>
        <p:nvSpPr>
          <p:cNvPr id="5" name="椭圆 4">
            <a:hlinkClick r:id="rId3" action="ppaction://hlinksldjump"/>
          </p:cNvPr>
          <p:cNvSpPr/>
          <p:nvPr/>
        </p:nvSpPr>
        <p:spPr>
          <a:xfrm>
            <a:off x="3059113" y="692150"/>
            <a:ext cx="288925"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2</a:t>
            </a:r>
            <a:endParaRPr lang="zh-CN" altLang="en-US" sz="1400" dirty="0">
              <a:solidFill>
                <a:schemeClr val="accent4">
                  <a:lumMod val="20000"/>
                  <a:lumOff val="80000"/>
                </a:schemeClr>
              </a:solidFill>
            </a:endParaRPr>
          </a:p>
        </p:txBody>
      </p:sp>
      <p:sp>
        <p:nvSpPr>
          <p:cNvPr id="6" name="椭圆 5">
            <a:hlinkClick r:id="rId4" action="ppaction://hlinksldjump"/>
          </p:cNvPr>
          <p:cNvSpPr/>
          <p:nvPr/>
        </p:nvSpPr>
        <p:spPr>
          <a:xfrm>
            <a:off x="343535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3</a:t>
            </a:r>
            <a:endParaRPr lang="zh-CN" altLang="en-US" sz="1400" dirty="0">
              <a:solidFill>
                <a:schemeClr val="accent4">
                  <a:lumMod val="20000"/>
                  <a:lumOff val="80000"/>
                </a:schemeClr>
              </a:solidFill>
            </a:endParaRPr>
          </a:p>
        </p:txBody>
      </p:sp>
      <p:sp>
        <p:nvSpPr>
          <p:cNvPr id="7" name="椭圆 6">
            <a:hlinkClick r:id="rId5" action="ppaction://hlinksldjump"/>
          </p:cNvPr>
          <p:cNvSpPr/>
          <p:nvPr/>
        </p:nvSpPr>
        <p:spPr>
          <a:xfrm>
            <a:off x="3810000" y="692150"/>
            <a:ext cx="287338" cy="288925"/>
          </a:xfrm>
          <a:prstGeom prst="ellips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4">
                    <a:lumMod val="20000"/>
                    <a:lumOff val="80000"/>
                  </a:schemeClr>
                </a:solidFill>
              </a:rPr>
              <a:t>4</a:t>
            </a:r>
            <a:endParaRPr lang="zh-CN" altLang="en-US" sz="1400" dirty="0">
              <a:solidFill>
                <a:schemeClr val="accent4">
                  <a:lumMod val="20000"/>
                  <a:lumOff val="80000"/>
                </a:schemeClr>
              </a:solidFill>
            </a:endParaRPr>
          </a:p>
        </p:txBody>
      </p:sp>
      <p:sp>
        <p:nvSpPr>
          <p:cNvPr id="8" name="椭圆 7">
            <a:hlinkClick r:id="rId6" action="ppaction://hlinksldjump"/>
          </p:cNvPr>
          <p:cNvSpPr/>
          <p:nvPr/>
        </p:nvSpPr>
        <p:spPr>
          <a:xfrm>
            <a:off x="4184650" y="692150"/>
            <a:ext cx="287338" cy="288925"/>
          </a:xfrm>
          <a:prstGeom prst="ellips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solidFill>
                  <a:schemeClr val="accent5">
                    <a:lumMod val="20000"/>
                    <a:lumOff val="80000"/>
                  </a:schemeClr>
                </a:solidFill>
              </a:rPr>
              <a:t>5</a:t>
            </a:r>
            <a:endParaRPr lang="zh-CN" altLang="en-US" sz="1400" dirty="0">
              <a:solidFill>
                <a:schemeClr val="accent5">
                  <a:lumMod val="20000"/>
                  <a:lumOff val="80000"/>
                </a:schemeClr>
              </a:solidFill>
            </a:endParaRPr>
          </a:p>
        </p:txBody>
      </p:sp>
      <p:sp>
        <p:nvSpPr>
          <p:cNvPr id="10" name="矩形 9">
            <a:hlinkClick r:id="rId7"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名句名篇</a:t>
            </a:r>
            <a:endParaRPr lang="zh-CN" altLang="en-US" sz="1400" dirty="0">
              <a:solidFill>
                <a:schemeClr val="accent4">
                  <a:lumMod val="20000"/>
                  <a:lumOff val="80000"/>
                </a:schemeClr>
              </a:solidFill>
            </a:endParaRPr>
          </a:p>
        </p:txBody>
      </p:sp>
      <p:sp>
        <p:nvSpPr>
          <p:cNvPr id="59400" name="矩形 2"/>
          <p:cNvSpPr>
            <a:spLocks noChangeAspect="1"/>
          </p:cNvSpPr>
          <p:nvPr/>
        </p:nvSpPr>
        <p:spPr bwMode="auto">
          <a:xfrm>
            <a:off x="508000" y="2919413"/>
            <a:ext cx="8128000" cy="13112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(13)</a:t>
            </a:r>
            <a:r>
              <a:rPr lang="zh-CN" altLang="zh-CN" sz="2200">
                <a:solidFill>
                  <a:srgbClr val="000000"/>
                </a:solidFill>
                <a:latin typeface="Times New Roman" pitchFamily="18" charset="0"/>
                <a:cs typeface="Times New Roman" pitchFamily="18" charset="0"/>
              </a:rPr>
              <a:t>曾不如早索我于枯鱼之肆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(14)</a:t>
            </a:r>
            <a:r>
              <a:rPr lang="zh-CN" altLang="zh-CN" sz="2200">
                <a:solidFill>
                  <a:srgbClr val="000000"/>
                </a:solidFill>
                <a:latin typeface="Times New Roman" pitchFamily="18" charset="0"/>
                <a:cs typeface="Times New Roman" pitchFamily="18" charset="0"/>
              </a:rPr>
              <a:t>搜于国中三日三夜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(15)</a:t>
            </a:r>
            <a:r>
              <a:rPr lang="zh-CN" altLang="zh-CN" sz="2200">
                <a:solidFill>
                  <a:srgbClr val="000000"/>
                </a:solidFill>
                <a:latin typeface="Times New Roman" pitchFamily="18" charset="0"/>
                <a:cs typeface="Times New Roman" pitchFamily="18" charset="0"/>
              </a:rPr>
              <a:t>夫鹓</a:t>
            </a:r>
            <a:r>
              <a:rPr lang="zh-CN" altLang="en-US" sz="2200">
                <a:solidFill>
                  <a:srgbClr val="000000"/>
                </a:solidFill>
                <a:latin typeface="Times New Roman" pitchFamily="18" charset="0"/>
                <a:cs typeface="Times New Roman" pitchFamily="18" charset="0"/>
              </a:rPr>
              <a:t>     </a:t>
            </a:r>
            <a:r>
              <a:rPr lang="zh-CN" altLang="zh-CN" sz="2200">
                <a:solidFill>
                  <a:srgbClr val="000000"/>
                </a:solidFill>
                <a:latin typeface="Times New Roman" pitchFamily="18" charset="0"/>
                <a:cs typeface="Times New Roman" pitchFamily="18" charset="0"/>
              </a:rPr>
              <a:t>发于南海而飞于北海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状语后置</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pic>
        <p:nvPicPr>
          <p:cNvPr id="59401" name="刍鸟书宋.eps" descr="id:2147493593;FounderCES"/>
          <p:cNvPicPr>
            <a:picLocks noChangeAspect="1" noChangeArrowheads="1"/>
          </p:cNvPicPr>
          <p:nvPr/>
        </p:nvPicPr>
        <p:blipFill>
          <a:blip r:embed="rId8"/>
          <a:srcRect/>
          <a:stretch>
            <a:fillRect/>
          </a:stretch>
        </p:blipFill>
        <p:spPr bwMode="auto">
          <a:xfrm>
            <a:off x="1936750" y="3832225"/>
            <a:ext cx="276225" cy="277813"/>
          </a:xfrm>
          <a:prstGeom prst="rect">
            <a:avLst/>
          </a:prstGeom>
          <a:noFill/>
          <a:ln w="9525">
            <a:noFill/>
            <a:miter lim="800000"/>
            <a:headEnd/>
            <a:tailEnd/>
          </a:ln>
        </p:spPr>
      </p:pic>
      <p:sp>
        <p:nvSpPr>
          <p:cNvPr id="12" name="矩形 11"/>
          <p:cNvSpPr/>
          <p:nvPr/>
        </p:nvSpPr>
        <p:spPr>
          <a:xfrm>
            <a:off x="4518025" y="3006725"/>
            <a:ext cx="108108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3679825" y="3409950"/>
            <a:ext cx="1081088"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4868863" y="3821113"/>
            <a:ext cx="1081087"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矩形 18">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0" name="矩形 19">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名句名篇</a:t>
            </a:r>
          </a:p>
        </p:txBody>
      </p:sp>
      <p:sp>
        <p:nvSpPr>
          <p:cNvPr id="4" name="矩形 3"/>
          <p:cNvSpPr>
            <a:spLocks noChangeAspect="1"/>
          </p:cNvSpPr>
          <p:nvPr/>
        </p:nvSpPr>
        <p:spPr>
          <a:xfrm>
            <a:off x="508000" y="2724150"/>
            <a:ext cx="8128000" cy="171767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夫至人者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上窥青天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下潜黄泉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挥斥八极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神气不变。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饰小说以干县令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其于大达亦远矣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夫</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鹓</a:t>
            </a:r>
            <a:r>
              <a:rPr lang="zh-CN" altLang="en-US"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于南海而飞于北海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非梧桐不止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非练实不食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非醴泉不饮。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0420" name="刍鸟书宋.eps" descr="id:2147493593;FounderCES"/>
          <p:cNvPicPr>
            <a:picLocks noChangeAspect="1" noChangeArrowheads="1"/>
          </p:cNvPicPr>
          <p:nvPr/>
        </p:nvPicPr>
        <p:blipFill>
          <a:blip r:embed="rId4"/>
          <a:srcRect/>
          <a:stretch>
            <a:fillRect/>
          </a:stretch>
        </p:blipFill>
        <p:spPr bwMode="auto">
          <a:xfrm>
            <a:off x="1808163" y="3636963"/>
            <a:ext cx="277812" cy="277812"/>
          </a:xfrm>
          <a:prstGeom prst="rect">
            <a:avLst/>
          </a:prstGeom>
          <a:noFill/>
          <a:ln w="9525">
            <a:noFill/>
            <a:miter lim="800000"/>
            <a:headEnd/>
            <a:tailEnd/>
          </a:ln>
        </p:spPr>
      </p:pic>
      <p:sp>
        <p:nvSpPr>
          <p:cNvPr id="6" name="矩形 5"/>
          <p:cNvSpPr/>
          <p:nvPr/>
        </p:nvSpPr>
        <p:spPr>
          <a:xfrm>
            <a:off x="3581400" y="2800350"/>
            <a:ext cx="1081088"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矩形 6"/>
          <p:cNvSpPr/>
          <p:nvPr/>
        </p:nvSpPr>
        <p:spPr>
          <a:xfrm>
            <a:off x="4756150" y="2800350"/>
            <a:ext cx="1101725"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3230563" y="3192463"/>
            <a:ext cx="1927225" cy="287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a:xfrm>
            <a:off x="4702175" y="3594100"/>
            <a:ext cx="1363663"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10"/>
          <p:cNvSpPr/>
          <p:nvPr/>
        </p:nvSpPr>
        <p:spPr>
          <a:xfrm>
            <a:off x="6173788" y="3594100"/>
            <a:ext cx="1363662" cy="288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498600"/>
            <a:ext cx="8128000" cy="41148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臣则尝能斫之。虽然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臣之质死久矣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自夫子之死也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吾无以为质矣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吾无与言之矣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我以前确曾能砍掉鼻子尖上的尘土。虽是这样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但我的对象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搭档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死了很久了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自从惠子先生死了以后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我没有对手了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我没有谁可以说话了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庄子借匠人的话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表明自己虽然与惠子因观点不同而争辩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但并没有影响两人的情谊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惠子死了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自己找不到论辩的对手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感到很寂寞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不能提高长进了。表现庄子追念亡友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一往情深。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看待问题要学会运用辩证的思维。比如学习、工作上的竞争对手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他们的存在不一定是坏事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因为这有可能促进你进步成长。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down)">
                                      <p:cBhvr>
                                        <p:cTn id="1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句段点评</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992188"/>
            <a:ext cx="8128000" cy="5429250"/>
          </a:xfrm>
          <a:prstGeom prst="rect">
            <a:avLst/>
          </a:prstGeom>
        </p:spPr>
        <p:txBody>
          <a:bodyPr>
            <a:spAutoFit/>
          </a:bodyPr>
          <a:lstStyle/>
          <a:p>
            <a:pPr indent="267970">
              <a:lnSpc>
                <a:spcPts val="3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夫至人者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上窥青天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下潜黄泉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挥斥八极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神气不变。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那达到最高境界的人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上可以登上青天窥探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下可以潜入地下的黄泉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意气奔放于八方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神情不会改变。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箭术高超的列御寇到悬崖边上射箭时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他就因腿软而射不出箭了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这是因为他受自我的束缚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因此箭术达不到最高境界。一个人只有摒弃心中的俗念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做到忘物与忘我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才能坦然面对一切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才能达到至高的境界。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秦王有病召医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破痈溃痤者得车一乘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舐痔者得车五乘。所治愈下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得车愈多。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秦王得了病把医生召来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把毒疮疖子弄破的获得一辆车子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舔痔疮的得到五辆车子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治的病越下作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得到的车子越多。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赏析：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庄子把曹商获得的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车数乘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车百乘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讽刺是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舐痔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借此对那些通过卑污下贱的行为去博得统治者的欢心而获得功名利禄的人进行了辛辣的讽刺和无情的嘲笑。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down)">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wipe(down)">
                                      <p:cBhvr>
                                        <p:cTn id="2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单元概说</a:t>
            </a:r>
            <a:endParaRPr lang="zh-CN" altLang="en-US" sz="1400" dirty="0">
              <a:solidFill>
                <a:schemeClr val="accent5">
                  <a:lumMod val="20000"/>
                  <a:lumOff val="80000"/>
                </a:schemeClr>
              </a:solidFill>
            </a:endParaRPr>
          </a:p>
        </p:txBody>
      </p:sp>
      <p:sp>
        <p:nvSpPr>
          <p:cNvPr id="13" name="矩形 1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9701" name="矩形 2"/>
          <p:cNvSpPr>
            <a:spLocks noChangeAspect="1"/>
          </p:cNvSpPr>
          <p:nvPr/>
        </p:nvSpPr>
        <p:spPr bwMode="auto">
          <a:xfrm>
            <a:off x="508000" y="2520950"/>
            <a:ext cx="8128000" cy="20701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近年高考涉及《庄子》的试题形式主要是名句的背诵默写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其中以《逍遥游》中的名句考查为多。其他形式的考查近几年高考未曾涉及。学习本单元课文需要结合庄子所处的社会背景从总体上把握庄子的思想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在理解文意句意的基础上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熟读乃至背诵相关名句。</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301750"/>
            <a:ext cx="8128000" cy="45085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则寓言故事提到了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试分析二者的不同及带给我们的启示。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射箭在古代司空见惯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然而列御寇善于射箭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把满满一杯水放在胳膊肘上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引弓连发数箭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箭箭中的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而滴水不洒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让人惊愕。这是寓言中说的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。在列御寇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寓言进一步提出伯昏无人的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说他背对深渊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脚掌三分之二悬空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面不改色心不跳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让列御寇汗流至踵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导致难中目标的结局。实际上这是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有心而射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无心而射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的区别。前者是为射而射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因善射而中的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后者是前者的继续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才能进入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不射之射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无心而射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的状态。故事揭示了只有心无杂念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超凡脱俗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才能达到至高境界的道理。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5838"/>
            <a:ext cx="8128000" cy="53340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复述第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则寓言中任公子钓鱼的故事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你如何理解文中运用的夸张手法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任公子钓鱼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真是不同凡响。他先做了巨大的鱼钩和巨大的黑色钓绳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拿来五十头阉割过的牛做钓饵。不仅如此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他还蹲在会稽山上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把钓竿投向浩瀚的大海。不过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尽管他天天都在那里守候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却没有钓上一条鱼。后来终于钓上一条惊天骇地的大鱼。夸张手法的运用主要是为了表现任公子有大抱负、大才能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又耐得住寂寞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有恒心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所以最终才有大作为。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庄子这样写任公子钓鱼的环境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实际上是把人置于常人承受不了的绝境之中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再来凸现一种超越这种绝境的巨大精神力量。另一方面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庄子及其后学有自觉追求奇怪的审美倾向。因为他们认为天下深沉污浊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不能拿庄重的语言跟他们交谈。因此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也就产生了这些充满浪漫主义色彩的作品。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7750"/>
            <a:ext cx="8128000" cy="24765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试分析寓言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涸辙之鲋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蕴含的寓意。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鲫鱼在车辙中只要借斗升之水即可活命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如果等庄子去游说吴越之王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开凿运河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把蜀江的水引过来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鲫鱼早就渴死了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远水解不了近渴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这是常识。庄子借这个故事揭露了监河侯假大方真吝啬的伪善面目。这则寓言讽刺了说大话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讲空话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不解决实际问题的人。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498600"/>
            <a:ext cx="8128000" cy="41148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4</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本课由七则寓言故事组成</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ea typeface="黑体" pitchFamily="49" charset="-122"/>
                <a:cs typeface="Times New Roman" pitchFamily="18" charset="0"/>
              </a:rPr>
              <a:t>你认为这七则故事突出的表现手法和艺术特色是什么</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楷体"/>
              <a:cs typeface="楷体"/>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rPr>
              <a:t>提示：</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善于借用寓言说理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创造出奇特无比的诸多形象。这些故事绝少枯燥说教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而是借用生动活泼的寓言形式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让人在或开怀或沉思中感悟主旨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受到启迪。作者把深刻的哲理形象地寄寓于虚妄的故事之中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在一种超现实的艺术氛围里巧妙地表现出来。</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想象丰富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意境开阔。因为大量运用寓言故事说理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所以文中想象丰富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意境开阔。如任公子钓鱼一事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可谓天外奇谈</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匠石运斤成风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斫垩不伤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亦是无稽之谈。但这些丰富的想象却使文章汪洋恣肆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充满了浪漫主义色彩。</a:t>
            </a:r>
            <a:endParaRPr lang="zh-CN" altLang="zh-CN" sz="2200">
              <a:solidFill>
                <a:srgbClr val="000000"/>
              </a:solidFill>
              <a:latin typeface="NEU-BZ-S92"/>
              <a:ea typeface="方正书宋_GBK"/>
              <a:cs typeface="方正书宋_GB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6" name="矩形 5">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自主探究</a:t>
            </a:r>
          </a:p>
        </p:txBody>
      </p:sp>
      <p:sp>
        <p:nvSpPr>
          <p:cNvPr id="7" name="矩形 6">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文本图解</a:t>
            </a:r>
            <a:endParaRPr lang="zh-CN" altLang="en-US" sz="1400" dirty="0">
              <a:solidFill>
                <a:schemeClr val="accent4">
                  <a:lumMod val="20000"/>
                  <a:lumOff val="80000"/>
                </a:schemeClr>
              </a:solidFill>
            </a:endParaRPr>
          </a:p>
        </p:txBody>
      </p:sp>
      <p:sp>
        <p:nvSpPr>
          <p:cNvPr id="67588" name="矩形 1"/>
          <p:cNvSpPr>
            <a:spLocks noChangeAspect="1"/>
          </p:cNvSpPr>
          <p:nvPr/>
        </p:nvSpPr>
        <p:spPr bwMode="auto">
          <a:xfrm>
            <a:off x="508000" y="2513013"/>
            <a:ext cx="8128000" cy="21240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楷体"/>
                <a:cs typeface="Times New Roman" pitchFamily="18" charset="0"/>
              </a:rPr>
              <a:t>比喻、夸张、对比等手法的成功运用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让寓言故事生动形象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摇曳多姿。如将权迷心窍的惠子喻为得腐鼠而吓鹓</a:t>
            </a:r>
            <a:r>
              <a:rPr lang="zh-CN" altLang="en-US" sz="2200">
                <a:solidFill>
                  <a:srgbClr val="000000"/>
                </a:solidFill>
                <a:latin typeface="Times New Roman" pitchFamily="18" charset="0"/>
                <a:ea typeface="楷体"/>
                <a:cs typeface="楷体"/>
              </a:rPr>
              <a:t>     </a:t>
            </a:r>
            <a:r>
              <a:rPr lang="zh-CN" altLang="zh-CN" sz="2200">
                <a:solidFill>
                  <a:srgbClr val="000000"/>
                </a:solidFill>
                <a:latin typeface="Times New Roman" pitchFamily="18" charset="0"/>
                <a:ea typeface="楷体"/>
                <a:cs typeface="楷体"/>
              </a:rPr>
              <a:t>的鸱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通俗易懂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将任公子垂钓与辁才讽说之徒急于钓到大鱼进行对比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说明强求必不得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能工巧匠并不稀奇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胆大如斗的人也不少见</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但匠石运斤成风则是夸张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具有强烈的世俗化色彩。</a:t>
            </a:r>
            <a:endParaRPr lang="zh-CN" altLang="zh-CN" sz="2200">
              <a:solidFill>
                <a:srgbClr val="000000"/>
              </a:solidFill>
              <a:latin typeface="NEU-BZ-S92"/>
              <a:ea typeface="方正书宋_GBK"/>
              <a:cs typeface="方正书宋_GBK"/>
            </a:endParaRPr>
          </a:p>
        </p:txBody>
      </p:sp>
      <p:pic>
        <p:nvPicPr>
          <p:cNvPr id="67589" name="刍鸟楷体.eps" descr="id:2147493635;FounderCES"/>
          <p:cNvPicPr>
            <a:picLocks noChangeAspect="1" noChangeArrowheads="1"/>
          </p:cNvPicPr>
          <p:nvPr/>
        </p:nvPicPr>
        <p:blipFill>
          <a:blip r:embed="rId5"/>
          <a:srcRect/>
          <a:stretch>
            <a:fillRect/>
          </a:stretch>
        </p:blipFill>
        <p:spPr bwMode="auto">
          <a:xfrm>
            <a:off x="6786563" y="3019425"/>
            <a:ext cx="311150" cy="268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自主探究</a:t>
            </a:r>
          </a:p>
        </p:txBody>
      </p:sp>
      <p:sp>
        <p:nvSpPr>
          <p:cNvPr id="4" name="矩形 3">
            <a:hlinkClick r:id="rId5"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文本图解</a:t>
            </a:r>
          </a:p>
        </p:txBody>
      </p:sp>
      <p:graphicFrame>
        <p:nvGraphicFramePr>
          <p:cNvPr id="10251" name="Object 11"/>
          <p:cNvGraphicFramePr>
            <a:graphicFrameLocks noChangeAspect="1"/>
          </p:cNvGraphicFramePr>
          <p:nvPr/>
        </p:nvGraphicFramePr>
        <p:xfrm>
          <a:off x="312738" y="1982788"/>
          <a:ext cx="8128000" cy="3146425"/>
        </p:xfrm>
        <a:graphic>
          <a:graphicData uri="http://schemas.openxmlformats.org/presentationml/2006/ole">
            <p:oleObj spid="_x0000_s10251" name="文档" r:id="rId6" imgW="3839157" imgH="1485625" progId="">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0725" name="矩形 1"/>
          <p:cNvSpPr>
            <a:spLocks noChangeAspect="1"/>
          </p:cNvSpPr>
          <p:nvPr/>
        </p:nvSpPr>
        <p:spPr bwMode="auto">
          <a:xfrm>
            <a:off x="508000" y="1301750"/>
            <a:ext cx="8128000" cy="45085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庄子生卒年不详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活动年代大约在公元前</a:t>
            </a:r>
            <a:r>
              <a:rPr lang="en-US" altLang="zh-CN" sz="2200">
                <a:solidFill>
                  <a:srgbClr val="000000"/>
                </a:solidFill>
                <a:latin typeface="Times New Roman" pitchFamily="18" charset="0"/>
                <a:cs typeface="Times New Roman" pitchFamily="18" charset="0"/>
              </a:rPr>
              <a:t>369</a:t>
            </a:r>
            <a:r>
              <a:rPr lang="zh-CN" altLang="zh-CN" sz="2200">
                <a:solidFill>
                  <a:srgbClr val="000000"/>
                </a:solidFill>
                <a:latin typeface="Times New Roman" pitchFamily="18" charset="0"/>
                <a:cs typeface="Times New Roman" pitchFamily="18" charset="0"/>
              </a:rPr>
              <a:t>年到公元前</a:t>
            </a:r>
            <a:r>
              <a:rPr lang="en-US" altLang="zh-CN" sz="2200">
                <a:solidFill>
                  <a:srgbClr val="000000"/>
                </a:solidFill>
                <a:latin typeface="Times New Roman" pitchFamily="18" charset="0"/>
                <a:cs typeface="Times New Roman" pitchFamily="18" charset="0"/>
              </a:rPr>
              <a:t>286</a:t>
            </a:r>
            <a:r>
              <a:rPr lang="zh-CN" altLang="zh-CN" sz="2200">
                <a:solidFill>
                  <a:srgbClr val="000000"/>
                </a:solidFill>
                <a:latin typeface="Times New Roman" pitchFamily="18" charset="0"/>
                <a:cs typeface="Times New Roman" pitchFamily="18" charset="0"/>
              </a:rPr>
              <a:t>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名周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字子休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战国时期宋国蒙人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是先秦道家学派的代表人物。他曾做过蒙地的漆园吏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多半时间过着相当贫寒的生活。但艰难的生活并没有击垮他的意志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反而助长了他的豪气。他是中国文化史上一位伟大的人物。作为一位哲学家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他继承了老子开创的道家学派并发扬光大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对中国古代哲学与思想的发展产生了重要影响。作为一位文学家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他以超尘脱俗的思想、诡谲奇特的形象和汪洋恣肆的文风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使其散文成就高居先秦诸子散文之首。庄子的思想属于主观唯心主义体系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但又包含着朴素辩证法因素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对待生活的态度是一切顺其自然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在政治上主张无为而治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反对一切社会制度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摒弃一切文化知识。</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13" name="矩形 12">
            <a:hlinkClick r:id="rId3" action="ppaction://hlinksldjump"/>
          </p:cNvPr>
          <p:cNvSpPr/>
          <p:nvPr/>
        </p:nvSpPr>
        <p:spPr>
          <a:xfrm>
            <a:off x="14970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作家作品</a:t>
            </a:r>
          </a:p>
        </p:txBody>
      </p:sp>
      <p:sp>
        <p:nvSpPr>
          <p:cNvPr id="16" name="矩形 15">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17" name="矩形 16">
            <a:hlinkClick r:id="rId5"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31749" name="矩形 2"/>
          <p:cNvSpPr>
            <a:spLocks noChangeAspect="1"/>
          </p:cNvSpPr>
          <p:nvPr/>
        </p:nvSpPr>
        <p:spPr bwMode="auto">
          <a:xfrm>
            <a:off x="508000" y="2724150"/>
            <a:ext cx="8128000" cy="16637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《庄子》又名《南华经》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为道家经典著作之一。《庄子》一书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汉代著录为五十二篇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现存三十三篇。其中《内篇》七篇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通常认为是庄子本人所著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《外篇》十五篇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《杂篇》十一篇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基本上是出自庄子的后学。</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4"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5"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6"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2076" name="矩形 5"/>
          <p:cNvSpPr>
            <a:spLocks noChangeAspect="1"/>
          </p:cNvSpPr>
          <p:nvPr/>
        </p:nvSpPr>
        <p:spPr bwMode="auto">
          <a:xfrm>
            <a:off x="508000" y="992188"/>
            <a:ext cx="2238375" cy="498475"/>
          </a:xfrm>
          <a:prstGeom prst="rect">
            <a:avLst/>
          </a:prstGeom>
          <a:noFill/>
          <a:ln w="9525">
            <a:noFill/>
            <a:miter lim="800000"/>
            <a:headEnd/>
            <a:tailEnd/>
          </a:ln>
        </p:spPr>
        <p:txBody>
          <a:bodyPr wrap="none">
            <a:spAutoFit/>
          </a:bodyPr>
          <a:lstStyle/>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cs typeface="Times New Roman" pitchFamily="18" charset="0"/>
              </a:rPr>
              <a:t>一、名句背诵</a:t>
            </a:r>
            <a:r>
              <a:rPr lang="en-US" altLang="zh-CN"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2071" name="Object 23"/>
          <p:cNvGraphicFramePr>
            <a:graphicFrameLocks noChangeAspect="1"/>
          </p:cNvGraphicFramePr>
          <p:nvPr/>
        </p:nvGraphicFramePr>
        <p:xfrm>
          <a:off x="508000" y="1508125"/>
          <a:ext cx="8128000" cy="5089525"/>
        </p:xfrm>
        <a:graphic>
          <a:graphicData uri="http://schemas.openxmlformats.org/presentationml/2006/ole">
            <p:oleObj spid="_x0000_s2071" name="文档" r:id="rId7" imgW="3839157" imgH="2403429" progId="">
              <p:embed/>
            </p:oleObj>
          </a:graphicData>
        </a:graphic>
      </p:graphicFrame>
      <p:sp>
        <p:nvSpPr>
          <p:cNvPr id="8" name="矩形 7"/>
          <p:cNvSpPr>
            <a:spLocks noChangeAspect="1"/>
          </p:cNvSpPr>
          <p:nvPr/>
        </p:nvSpPr>
        <p:spPr bwMode="auto">
          <a:xfrm>
            <a:off x="4067175" y="1501775"/>
            <a:ext cx="1384300"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其正色邪</a:t>
            </a:r>
            <a:r>
              <a:rPr lang="en-US" altLang="zh-CN" sz="2200">
                <a:solidFill>
                  <a:srgbClr val="FF0000"/>
                </a:solidFill>
                <a:latin typeface="Times New Roman" pitchFamily="18" charset="0"/>
                <a:cs typeface="Times New Roman" pitchFamily="18" charset="0"/>
              </a:rPr>
              <a:t> </a:t>
            </a:r>
            <a:endParaRPr lang="zh-CN" altLang="en-US" sz="2200"/>
          </a:p>
        </p:txBody>
      </p:sp>
      <p:sp>
        <p:nvSpPr>
          <p:cNvPr id="9" name="矩形 8"/>
          <p:cNvSpPr>
            <a:spLocks noChangeAspect="1"/>
          </p:cNvSpPr>
          <p:nvPr/>
        </p:nvSpPr>
        <p:spPr bwMode="auto">
          <a:xfrm>
            <a:off x="5962650" y="1501775"/>
            <a:ext cx="2511425"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其远而无所至极邪</a:t>
            </a:r>
            <a:r>
              <a:rPr lang="en-US" altLang="zh-CN" sz="2200">
                <a:solidFill>
                  <a:srgbClr val="FF0000"/>
                </a:solidFill>
                <a:latin typeface="Times New Roman" pitchFamily="18" charset="0"/>
                <a:cs typeface="Times New Roman" pitchFamily="18" charset="0"/>
              </a:rPr>
              <a:t> </a:t>
            </a:r>
            <a:endParaRPr lang="zh-CN" altLang="en-US" sz="2200"/>
          </a:p>
        </p:txBody>
      </p:sp>
      <p:sp>
        <p:nvSpPr>
          <p:cNvPr id="10" name="矩形 9"/>
          <p:cNvSpPr>
            <a:spLocks noChangeAspect="1"/>
          </p:cNvSpPr>
          <p:nvPr/>
        </p:nvSpPr>
        <p:spPr bwMode="auto">
          <a:xfrm>
            <a:off x="2843213" y="2957513"/>
            <a:ext cx="2701925" cy="498475"/>
          </a:xfrm>
          <a:prstGeom prst="rect">
            <a:avLst/>
          </a:prstGeom>
          <a:noFill/>
          <a:ln w="9525">
            <a:noFill/>
            <a:miter lim="800000"/>
            <a:headEnd/>
            <a:tailEnd/>
          </a:ln>
        </p:spPr>
        <p:txBody>
          <a:bodyPr wrap="none">
            <a:spAutoFit/>
          </a:bodyPr>
          <a:lstStyle/>
          <a:p>
            <a:pPr>
              <a:lnSpc>
                <a:spcPct val="120000"/>
              </a:lnSpc>
            </a:pPr>
            <a:r>
              <a:rPr lang="en-US" altLang="zh-CN" sz="2200">
                <a:solidFill>
                  <a:srgbClr val="FF0000"/>
                </a:solidFill>
                <a:latin typeface="Times New Roman" pitchFamily="18" charset="0"/>
              </a:rPr>
              <a:t>(</a:t>
            </a:r>
            <a:r>
              <a:rPr lang="zh-CN" altLang="zh-CN" sz="2200">
                <a:solidFill>
                  <a:srgbClr val="FF0000"/>
                </a:solidFill>
                <a:latin typeface="Times New Roman" pitchFamily="18" charset="0"/>
                <a:cs typeface="Times New Roman" pitchFamily="18" charset="0"/>
              </a:rPr>
              <a:t>且夫</a:t>
            </a:r>
            <a:r>
              <a:rPr lang="en-US" altLang="zh-CN" sz="2200">
                <a:solidFill>
                  <a:srgbClr val="FF0000"/>
                </a:solidFill>
                <a:latin typeface="Times New Roman" pitchFamily="18" charset="0"/>
              </a:rPr>
              <a:t>)</a:t>
            </a:r>
            <a:r>
              <a:rPr lang="zh-CN" altLang="zh-CN" sz="2200">
                <a:solidFill>
                  <a:srgbClr val="FF0000"/>
                </a:solidFill>
                <a:latin typeface="Times New Roman" pitchFamily="18" charset="0"/>
                <a:cs typeface="Times New Roman" pitchFamily="18" charset="0"/>
              </a:rPr>
              <a:t>水之积也不厚</a:t>
            </a:r>
            <a:r>
              <a:rPr lang="en-US" altLang="zh-CN" sz="2200">
                <a:solidFill>
                  <a:srgbClr val="FF0000"/>
                </a:solidFill>
                <a:latin typeface="Times New Roman" pitchFamily="18" charset="0"/>
                <a:cs typeface="Times New Roman" pitchFamily="18" charset="0"/>
              </a:rPr>
              <a:t> </a:t>
            </a:r>
            <a:endParaRPr lang="zh-CN" altLang="en-US" sz="2200"/>
          </a:p>
        </p:txBody>
      </p:sp>
      <p:sp>
        <p:nvSpPr>
          <p:cNvPr id="11" name="矩形 10"/>
          <p:cNvSpPr>
            <a:spLocks noChangeAspect="1"/>
          </p:cNvSpPr>
          <p:nvPr/>
        </p:nvSpPr>
        <p:spPr bwMode="auto">
          <a:xfrm>
            <a:off x="5356225" y="2968625"/>
            <a:ext cx="2513013" cy="4603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则其负大舟也无力</a:t>
            </a:r>
            <a:r>
              <a:rPr lang="en-US" altLang="zh-CN" sz="2200">
                <a:solidFill>
                  <a:srgbClr val="FF0000"/>
                </a:solidFill>
                <a:latin typeface="Times New Roman" pitchFamily="18" charset="0"/>
                <a:cs typeface="Times New Roman" pitchFamily="18" charset="0"/>
              </a:rPr>
              <a:t> </a:t>
            </a:r>
            <a:endParaRPr lang="zh-CN" altLang="en-US" sz="2200"/>
          </a:p>
        </p:txBody>
      </p:sp>
      <p:sp>
        <p:nvSpPr>
          <p:cNvPr id="12" name="矩形 11"/>
          <p:cNvSpPr>
            <a:spLocks noChangeAspect="1"/>
          </p:cNvSpPr>
          <p:nvPr/>
        </p:nvSpPr>
        <p:spPr bwMode="auto">
          <a:xfrm>
            <a:off x="2871788" y="4821238"/>
            <a:ext cx="1947862"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朝菌不知晦朔</a:t>
            </a:r>
            <a:r>
              <a:rPr lang="en-US" altLang="zh-CN" sz="2200">
                <a:solidFill>
                  <a:srgbClr val="FF0000"/>
                </a:solidFill>
                <a:latin typeface="Times New Roman" pitchFamily="18" charset="0"/>
                <a:cs typeface="Times New Roman" pitchFamily="18" charset="0"/>
              </a:rPr>
              <a:t> </a:t>
            </a:r>
            <a:endParaRPr lang="zh-CN" altLang="en-US" sz="2200"/>
          </a:p>
        </p:txBody>
      </p:sp>
      <p:sp>
        <p:nvSpPr>
          <p:cNvPr id="13" name="矩形 12"/>
          <p:cNvSpPr>
            <a:spLocks noChangeAspect="1"/>
          </p:cNvSpPr>
          <p:nvPr/>
        </p:nvSpPr>
        <p:spPr bwMode="auto">
          <a:xfrm>
            <a:off x="5545138" y="4821238"/>
            <a:ext cx="1947862"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蟪蛄不知春秋</a:t>
            </a:r>
            <a:r>
              <a:rPr lang="en-US" altLang="zh-CN" sz="2200">
                <a:solidFill>
                  <a:srgbClr val="FF0000"/>
                </a:solidFill>
                <a:latin typeface="Times New Roman" pitchFamily="18" charset="0"/>
                <a:cs typeface="Times New Roman" pitchFamily="18" charset="0"/>
              </a:rPr>
              <a:t> </a:t>
            </a:r>
            <a:endParaRPr lang="zh-CN" altLang="en-US" sz="2200"/>
          </a:p>
        </p:txBody>
      </p:sp>
      <p:sp>
        <p:nvSpPr>
          <p:cNvPr id="14" name="矩形 13"/>
          <p:cNvSpPr>
            <a:spLocks noChangeAspect="1"/>
          </p:cNvSpPr>
          <p:nvPr/>
        </p:nvSpPr>
        <p:spPr bwMode="auto">
          <a:xfrm>
            <a:off x="2527300" y="5227638"/>
            <a:ext cx="1947863"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定乎内外之分</a:t>
            </a:r>
            <a:r>
              <a:rPr lang="en-US" altLang="zh-CN" sz="2200">
                <a:solidFill>
                  <a:srgbClr val="FF0000"/>
                </a:solidFill>
                <a:latin typeface="Times New Roman" pitchFamily="18" charset="0"/>
                <a:cs typeface="Times New Roman" pitchFamily="18" charset="0"/>
              </a:rPr>
              <a:t> </a:t>
            </a:r>
            <a:endParaRPr lang="zh-CN" altLang="en-US" sz="220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095" name="Object 23"/>
          <p:cNvGraphicFramePr>
            <a:graphicFrameLocks noChangeAspect="1"/>
          </p:cNvGraphicFramePr>
          <p:nvPr/>
        </p:nvGraphicFramePr>
        <p:xfrm>
          <a:off x="508000" y="1773238"/>
          <a:ext cx="8128000" cy="2836862"/>
        </p:xfrm>
        <a:graphic>
          <a:graphicData uri="http://schemas.openxmlformats.org/presentationml/2006/ole">
            <p:oleObj spid="_x0000_s3095" name="文档" r:id="rId3" imgW="3839157" imgH="1340159" progId="">
              <p:embed/>
            </p:oleObj>
          </a:graphicData>
        </a:graphic>
      </p:graphicFrame>
      <p:sp>
        <p:nvSpPr>
          <p:cNvPr id="2" name="矩形 1">
            <a:hlinkClick r:id="rId4"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5"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6" action="ppaction://hlinksldjump"/>
          </p:cNvPr>
          <p:cNvSpPr/>
          <p:nvPr/>
        </p:nvSpPr>
        <p:spPr>
          <a:xfrm>
            <a:off x="25987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高考档案</a:t>
            </a:r>
          </a:p>
        </p:txBody>
      </p:sp>
      <p:sp>
        <p:nvSpPr>
          <p:cNvPr id="5" name="矩形 4">
            <a:hlinkClick r:id="rId7" action="ppaction://hlinksldjump"/>
          </p:cNvPr>
          <p:cNvSpPr/>
          <p:nvPr/>
        </p:nvSpPr>
        <p:spPr>
          <a:xfrm>
            <a:off x="37004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美文共品</a:t>
            </a:r>
            <a:endParaRPr lang="zh-CN" altLang="en-US" sz="1400" dirty="0">
              <a:solidFill>
                <a:schemeClr val="accent4">
                  <a:lumMod val="20000"/>
                  <a:lumOff val="80000"/>
                </a:schemeClr>
              </a:solidFill>
            </a:endParaRPr>
          </a:p>
        </p:txBody>
      </p:sp>
      <p:sp>
        <p:nvSpPr>
          <p:cNvPr id="9" name="矩形 8"/>
          <p:cNvSpPr>
            <a:spLocks noChangeAspect="1"/>
          </p:cNvSpPr>
          <p:nvPr/>
        </p:nvSpPr>
        <p:spPr bwMode="auto">
          <a:xfrm>
            <a:off x="3059113" y="2095500"/>
            <a:ext cx="2982912"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举世</a:t>
            </a:r>
            <a:r>
              <a:rPr lang="en-US" altLang="zh-CN" sz="2200">
                <a:solidFill>
                  <a:srgbClr val="FF0000"/>
                </a:solidFill>
                <a:latin typeface="Times New Roman" pitchFamily="18" charset="0"/>
              </a:rPr>
              <a:t>(</a:t>
            </a:r>
            <a:r>
              <a:rPr lang="zh-CN" altLang="zh-CN" sz="2200">
                <a:solidFill>
                  <a:srgbClr val="FF0000"/>
                </a:solidFill>
                <a:latin typeface="Times New Roman" pitchFamily="18" charset="0"/>
                <a:cs typeface="Times New Roman" pitchFamily="18" charset="0"/>
              </a:rPr>
              <a:t>而</a:t>
            </a:r>
            <a:r>
              <a:rPr lang="en-US" altLang="zh-CN" sz="2200">
                <a:solidFill>
                  <a:srgbClr val="FF0000"/>
                </a:solidFill>
                <a:latin typeface="Times New Roman" pitchFamily="18" charset="0"/>
              </a:rPr>
              <a:t>)</a:t>
            </a:r>
            <a:r>
              <a:rPr lang="zh-CN" altLang="zh-CN" sz="2200">
                <a:solidFill>
                  <a:srgbClr val="FF0000"/>
                </a:solidFill>
                <a:latin typeface="Times New Roman" pitchFamily="18" charset="0"/>
                <a:cs typeface="Times New Roman" pitchFamily="18" charset="0"/>
              </a:rPr>
              <a:t>非之而不加沮</a:t>
            </a:r>
            <a:r>
              <a:rPr lang="en-US" altLang="zh-CN" sz="2200">
                <a:solidFill>
                  <a:srgbClr val="FF0000"/>
                </a:solidFill>
                <a:latin typeface="Times New Roman" pitchFamily="18" charset="0"/>
                <a:cs typeface="Times New Roman" pitchFamily="18" charset="0"/>
              </a:rPr>
              <a:t> </a:t>
            </a:r>
            <a:endParaRPr lang="zh-CN" altLang="en-US" sz="2200"/>
          </a:p>
        </p:txBody>
      </p:sp>
      <p:sp>
        <p:nvSpPr>
          <p:cNvPr id="11" name="矩形 10"/>
          <p:cNvSpPr>
            <a:spLocks noChangeAspect="1"/>
          </p:cNvSpPr>
          <p:nvPr/>
        </p:nvSpPr>
        <p:spPr bwMode="auto">
          <a:xfrm>
            <a:off x="2990850" y="2490788"/>
            <a:ext cx="1947863"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辩乎荣辱之境</a:t>
            </a:r>
            <a:r>
              <a:rPr lang="en-US" altLang="zh-CN" sz="2200">
                <a:solidFill>
                  <a:srgbClr val="FF0000"/>
                </a:solidFill>
                <a:latin typeface="Times New Roman" pitchFamily="18" charset="0"/>
                <a:cs typeface="Times New Roman" pitchFamily="18" charset="0"/>
              </a:rPr>
              <a:t> </a:t>
            </a:r>
            <a:endParaRPr lang="zh-CN" altLang="en-US" sz="2200"/>
          </a:p>
        </p:txBody>
      </p:sp>
      <p:sp>
        <p:nvSpPr>
          <p:cNvPr id="12" name="矩形 11"/>
          <p:cNvSpPr>
            <a:spLocks noChangeAspect="1"/>
          </p:cNvSpPr>
          <p:nvPr/>
        </p:nvSpPr>
        <p:spPr bwMode="auto">
          <a:xfrm>
            <a:off x="4071938" y="3244850"/>
            <a:ext cx="1382712" cy="498475"/>
          </a:xfrm>
          <a:prstGeom prst="rect">
            <a:avLst/>
          </a:prstGeom>
          <a:noFill/>
          <a:ln w="9525">
            <a:noFill/>
            <a:miter lim="800000"/>
            <a:headEnd/>
            <a:tailEnd/>
          </a:ln>
        </p:spPr>
        <p:txBody>
          <a:bodyPr wrap="none">
            <a:spAutoFit/>
          </a:bodyPr>
          <a:lstStyle/>
          <a:p>
            <a:pPr>
              <a:lnSpc>
                <a:spcPct val="120000"/>
              </a:lnSpc>
            </a:pPr>
            <a:r>
              <a:rPr lang="zh-CN" altLang="zh-CN" sz="2200">
                <a:solidFill>
                  <a:srgbClr val="FF0000"/>
                </a:solidFill>
                <a:latin typeface="Times New Roman" pitchFamily="18" charset="0"/>
                <a:cs typeface="Times New Roman" pitchFamily="18" charset="0"/>
              </a:rPr>
              <a:t>神人无功</a:t>
            </a:r>
            <a:r>
              <a:rPr lang="en-US" altLang="zh-CN" sz="2200">
                <a:solidFill>
                  <a:srgbClr val="FF0000"/>
                </a:solidFill>
                <a:latin typeface="Times New Roman" pitchFamily="18" charset="0"/>
                <a:cs typeface="Times New Roman" pitchFamily="18" charset="0"/>
              </a:rPr>
              <a:t> </a:t>
            </a:r>
            <a:endParaRPr lang="zh-CN" altLang="en-US" sz="2200"/>
          </a:p>
        </p:txBody>
      </p:sp>
      <p:sp>
        <p:nvSpPr>
          <p:cNvPr id="13" name="矩形 12"/>
          <p:cNvSpPr>
            <a:spLocks noChangeAspect="1"/>
          </p:cNvSpPr>
          <p:nvPr/>
        </p:nvSpPr>
        <p:spPr>
          <a:xfrm>
            <a:off x="508000" y="4216400"/>
            <a:ext cx="8128000" cy="866775"/>
          </a:xfrm>
          <a:prstGeom prst="rect">
            <a:avLst/>
          </a:prstGeom>
        </p:spPr>
        <p:txBody>
          <a:bodyPr>
            <a:spAutoFit/>
          </a:bodyPr>
          <a:lstStyle/>
          <a:p>
            <a:pPr indent="279400">
              <a:lnSpc>
                <a:spcPct val="120000"/>
              </a:lnSpc>
              <a:tabLst>
                <a:tab pos="1028700" algn="l"/>
                <a:tab pos="1849438" algn="l"/>
                <a:tab pos="2536825" algn="l"/>
                <a:tab pos="3221038" algn="l"/>
              </a:tabLst>
            </a:pPr>
            <a:r>
              <a:rPr lang="zh-CN" altLang="zh-CN" sz="2200">
                <a:solidFill>
                  <a:srgbClr val="000000"/>
                </a:solidFill>
                <a:ea typeface="黑体" pitchFamily="49" charset="-122"/>
                <a:cs typeface="Times New Roman" pitchFamily="18" charset="0"/>
              </a:rPr>
              <a:t>二、其他形式的试题</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ea typeface="黑体" pitchFamily="49" charset="-122"/>
                <a:cs typeface="Times New Roman" pitchFamily="18" charset="0"/>
              </a:rPr>
              <a:t>文化经典阅读</a:t>
            </a:r>
            <a:r>
              <a:rPr lang="en-US" altLang="zh-CN" sz="2200">
                <a:solidFill>
                  <a:srgbClr val="000000"/>
                </a:solidFill>
                <a:latin typeface="Times New Roman" pitchFamily="18" charset="0"/>
                <a:ea typeface="黑体" pitchFamily="49" charset="-122"/>
                <a:cs typeface="Times New Roman" pitchFamily="18" charset="0"/>
              </a:rPr>
              <a:t>)</a:t>
            </a:r>
            <a:endParaRPr lang="zh-CN" altLang="zh-CN" sz="2200">
              <a:solidFill>
                <a:srgbClr val="000000"/>
              </a:solidFill>
              <a:latin typeface="NEU-BZ-S92"/>
              <a:ea typeface="黑体" pitchFamily="49" charset="-122"/>
              <a:cs typeface="Times New Roman" pitchFamily="18" charset="0"/>
            </a:endParaRPr>
          </a:p>
          <a:p>
            <a:pPr indent="2794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近几年高考试题未涉及</a:t>
            </a:r>
            <a:r>
              <a:rPr lang="en-US" altLang="zh-CN" sz="2200">
                <a:solidFill>
                  <a:srgbClr val="000000"/>
                </a:solidFill>
                <a:latin typeface="Times New Roman" pitchFamily="18" charset="0"/>
                <a:ea typeface="黑体" pitchFamily="49" charset="-122"/>
                <a:cs typeface="Times New Roman" pitchFamily="18" charset="0"/>
              </a:rPr>
              <a:t>)</a:t>
            </a:r>
            <a:endParaRPr lang="zh-CN" altLang="zh-CN" sz="2200">
              <a:solidFill>
                <a:srgbClr val="000000"/>
              </a:solidFill>
              <a:latin typeface="NEU-BZ-S92"/>
              <a:ea typeface="黑体" pitchFamily="49"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6" name="矩形 5"/>
          <p:cNvSpPr>
            <a:spLocks noChangeAspect="1"/>
          </p:cNvSpPr>
          <p:nvPr/>
        </p:nvSpPr>
        <p:spPr>
          <a:xfrm>
            <a:off x="508000" y="1301750"/>
            <a:ext cx="8128000" cy="4508500"/>
          </a:xfrm>
          <a:prstGeom prst="rect">
            <a:avLst/>
          </a:prstGeom>
        </p:spPr>
        <p:txBody>
          <a:bodyPr>
            <a:spAutoFit/>
          </a:bodyPr>
          <a:lstStyle/>
          <a:p>
            <a:pPr algn="ctr">
              <a:lnSpc>
                <a:spcPct val="120000"/>
              </a:lnSpc>
              <a:spcAft>
                <a:spcPts val="0"/>
              </a:spcAft>
              <a:tabLst>
                <a:tab pos="1029335" algn="l"/>
                <a:tab pos="1850390" algn="l"/>
                <a:tab pos="2538095" algn="l"/>
                <a:tab pos="3221990" algn="l"/>
              </a:tabLst>
              <a:defRPr/>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庄子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会飞翔的人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朱以撒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在商丘的土地上走动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抬眼便可望见脱光绿叶的枝条。许多树在北方的深秋都是这种凋零的状态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变得毫无诗意而让人感到单调和枯索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如同一只美丽的锦鸡脱去一身毛羽那般。这时便可以看到挂在树杈上的一个个空巢。巢的主人都往南方过冬去了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它们有着矫健弹性的翅膀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随着时节的转凉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毅然起飞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抛弃当时辛劳筑就的巢。巢无法跟着飞翔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随着黄叶落尽而暴露无遗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秋风秋雨扑击着它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巢就日渐一日地残破了。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这时我想起商丘的一个古人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庄子。庄子和远行的鸟一样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善于飞翔。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2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单元概说</a:t>
            </a:r>
          </a:p>
        </p:txBody>
      </p:sp>
      <p:sp>
        <p:nvSpPr>
          <p:cNvPr id="3" name="矩形 2">
            <a:hlinkClick r:id="rId3" action="ppaction://hlinksldjump"/>
          </p:cNvPr>
          <p:cNvSpPr/>
          <p:nvPr/>
        </p:nvSpPr>
        <p:spPr>
          <a:xfrm>
            <a:off x="14970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作家作品</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5987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高考档案</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004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美文共品</a:t>
            </a:r>
          </a:p>
        </p:txBody>
      </p:sp>
      <p:sp>
        <p:nvSpPr>
          <p:cNvPr id="37893" name="矩形 6"/>
          <p:cNvSpPr>
            <a:spLocks noChangeAspect="1"/>
          </p:cNvSpPr>
          <p:nvPr/>
        </p:nvSpPr>
        <p:spPr bwMode="auto">
          <a:xfrm>
            <a:off x="508000" y="1098550"/>
            <a:ext cx="8128000" cy="49149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我接触庄子的文字是在大学的时候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当时把他的作品和老子、孔子、孟子、韩非子的作品比较起来读。我经常用这样的方法来识别这个古文人和另一个古文人的差异</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有时一些很小的差异也别想遮掩。在有了一段时间研读之余</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诸家的语言特征就展示出来了。老子的文字词约义丰</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简练过了头</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就让人恍兮惚兮一时摸不着头脑</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孔子的文字要比前者生动一些</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有的形象性足以令读者倾倒</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孟子学说虽说是孔学的发展</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但在描述上走向更精美细腻的刻画</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至于韩非子的文字</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善以寓言出手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挥洒轻松里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笑后颇寻思。我一直觉得这些文字如与庄子的文字相比</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毫无疑问是素了些。尽管社会后来的发展明显地循孔说来立名立言</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可是要让自己怡悦和自在一些</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则不妨多多翻动庄子的文墨</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在这里</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我们可以知道这只大鸟如何地飞翔。</a:t>
            </a:r>
            <a:endParaRPr lang="zh-CN" altLang="zh-CN" sz="2200">
              <a:solidFill>
                <a:srgbClr val="000000"/>
              </a:solidFill>
              <a:latin typeface="NEU-BZ-S92"/>
              <a:ea typeface="楷体"/>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CCE8C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金牌学案14模板</Template>
  <TotalTime>105</TotalTime>
  <Words>6142</Words>
  <Application>Microsoft Office PowerPoint</Application>
  <PresentationFormat>全屏显示(4:3)</PresentationFormat>
  <Paragraphs>250</Paragraphs>
  <Slides>35</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14</vt:i4>
      </vt:variant>
      <vt:variant>
        <vt:lpstr>嵌入 OLE 服务器</vt:lpstr>
      </vt:variant>
      <vt:variant>
        <vt:i4>1</vt:i4>
      </vt:variant>
      <vt:variant>
        <vt:lpstr>幻灯片标题</vt:lpstr>
      </vt:variant>
      <vt:variant>
        <vt:i4>35</vt:i4>
      </vt:variant>
    </vt:vector>
  </HeadingPairs>
  <TitlesOfParts>
    <vt:vector size="60" baseType="lpstr">
      <vt:lpstr>Arial</vt:lpstr>
      <vt:lpstr>宋体</vt:lpstr>
      <vt:lpstr>黑体</vt:lpstr>
      <vt:lpstr>Calibri</vt:lpstr>
      <vt:lpstr>Calibri Light</vt:lpstr>
      <vt:lpstr>Times New Roman</vt:lpstr>
      <vt:lpstr>NEU-BZ-S92</vt:lpstr>
      <vt:lpstr>方正书宋_GBK</vt:lpstr>
      <vt:lpstr>方正宋黑_GBK</vt:lpstr>
      <vt:lpstr>楷体</vt:lpstr>
      <vt:lpstr>金牌学案14模板</vt:lpstr>
      <vt:lpstr>自定义设计方案</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43</cp:revision>
  <dcterms:created xsi:type="dcterms:W3CDTF">2015-07-28T05:59:53Z</dcterms:created>
  <dcterms:modified xsi:type="dcterms:W3CDTF">2016-09-19T01:45:16Z</dcterms:modified>
</cp:coreProperties>
</file>