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70"/>
  </p:handoutMasterIdLst>
  <p:sldIdLst>
    <p:sldId id="938" r:id="rId3"/>
    <p:sldId id="949" r:id="rId4"/>
    <p:sldId id="971" r:id="rId6"/>
    <p:sldId id="1238" r:id="rId7"/>
    <p:sldId id="1240" r:id="rId8"/>
    <p:sldId id="1054" r:id="rId9"/>
    <p:sldId id="1055" r:id="rId10"/>
    <p:sldId id="1199" r:id="rId11"/>
    <p:sldId id="1200" r:id="rId12"/>
    <p:sldId id="1201" r:id="rId13"/>
    <p:sldId id="1202" r:id="rId14"/>
    <p:sldId id="1203" r:id="rId15"/>
    <p:sldId id="1204" r:id="rId16"/>
    <p:sldId id="1205" r:id="rId17"/>
    <p:sldId id="1206" r:id="rId18"/>
    <p:sldId id="1207" r:id="rId19"/>
    <p:sldId id="1208" r:id="rId20"/>
    <p:sldId id="1209" r:id="rId21"/>
    <p:sldId id="1210" r:id="rId22"/>
    <p:sldId id="1211" r:id="rId23"/>
    <p:sldId id="1212" r:id="rId24"/>
    <p:sldId id="1213" r:id="rId25"/>
    <p:sldId id="1214" r:id="rId26"/>
    <p:sldId id="1215" r:id="rId27"/>
    <p:sldId id="1216" r:id="rId28"/>
    <p:sldId id="1217" r:id="rId29"/>
    <p:sldId id="1218" r:id="rId30"/>
    <p:sldId id="1219" r:id="rId31"/>
    <p:sldId id="1220" r:id="rId32"/>
    <p:sldId id="1221" r:id="rId33"/>
    <p:sldId id="1222" r:id="rId34"/>
    <p:sldId id="1223" r:id="rId35"/>
    <p:sldId id="1224" r:id="rId36"/>
    <p:sldId id="1225" r:id="rId37"/>
    <p:sldId id="1226" r:id="rId38"/>
    <p:sldId id="1227" r:id="rId39"/>
    <p:sldId id="1228" r:id="rId40"/>
    <p:sldId id="1229" r:id="rId41"/>
    <p:sldId id="1230" r:id="rId42"/>
    <p:sldId id="1236" r:id="rId43"/>
    <p:sldId id="1237" r:id="rId44"/>
    <p:sldId id="1231" r:id="rId45"/>
    <p:sldId id="1232" r:id="rId46"/>
    <p:sldId id="1233" r:id="rId47"/>
    <p:sldId id="1234" r:id="rId48"/>
    <p:sldId id="1239" r:id="rId49"/>
    <p:sldId id="1241" r:id="rId50"/>
    <p:sldId id="1242" r:id="rId51"/>
    <p:sldId id="1243" r:id="rId52"/>
    <p:sldId id="1244" r:id="rId53"/>
    <p:sldId id="1245" r:id="rId54"/>
    <p:sldId id="1246" r:id="rId55"/>
    <p:sldId id="1247" r:id="rId56"/>
    <p:sldId id="1248" r:id="rId57"/>
    <p:sldId id="1249" r:id="rId58"/>
    <p:sldId id="1251" r:id="rId59"/>
    <p:sldId id="1252" r:id="rId60"/>
    <p:sldId id="1253" r:id="rId61"/>
    <p:sldId id="1254" r:id="rId62"/>
    <p:sldId id="1255" r:id="rId63"/>
    <p:sldId id="1256" r:id="rId64"/>
    <p:sldId id="1257" r:id="rId65"/>
    <p:sldId id="1258" r:id="rId66"/>
    <p:sldId id="1259" r:id="rId67"/>
    <p:sldId id="1260" r:id="rId68"/>
    <p:sldId id="1029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3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96" y="180"/>
      </p:cViewPr>
      <p:guideLst>
        <p:guide orient="horz" pos="2160"/>
        <p:guide pos="38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3" Type="http://schemas.openxmlformats.org/officeDocument/2006/relationships/tableStyles" Target="tableStyles.xml"/><Relationship Id="rId72" Type="http://schemas.openxmlformats.org/officeDocument/2006/relationships/viewProps" Target="viewProps.xml"/><Relationship Id="rId71" Type="http://schemas.openxmlformats.org/officeDocument/2006/relationships/presProps" Target="presProps.xml"/><Relationship Id="rId70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D37C9-B775-4E0C-947D-6894BA4F19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9AF49-DB14-491E-8BC8-FF40DFD1E5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E54A0-20A9-4703-8BC3-95575DA23C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</a:t>
            </a:r>
            <a:endParaRPr lang="zh-CN" altLang="en-US"/>
          </a:p>
          <a:p>
            <a:r>
              <a:rPr lang="zh-CN" altLang="en-US"/>
              <a:t>　　三个和尚，阿福、阿禄和阿寿，走在一条路上。他们一路聊着胡须、太阳的颜色，还有布施。</a:t>
            </a:r>
            <a:endParaRPr lang="zh-CN" altLang="en-US"/>
          </a:p>
          <a:p>
            <a:r>
              <a:rPr lang="zh-CN" altLang="en-US"/>
              <a:t>　　“什么使人幸福，阿寿?”最年轻的阿福问。</a:t>
            </a:r>
            <a:endParaRPr lang="zh-CN" altLang="en-US"/>
          </a:p>
          <a:p>
            <a:r>
              <a:rPr lang="zh-CN" altLang="en-US"/>
              <a:t>　　阿寿年纪最大，也最有智慧。他说:“我们去找找看。”</a:t>
            </a:r>
            <a:endParaRPr lang="zh-CN" altLang="en-US"/>
          </a:p>
          <a:p>
            <a:r>
              <a:rPr lang="zh-CN" altLang="en-US"/>
              <a:t>　　一阵钟声把他们的目光引向山下，那里有一个村庄。他们站得太高，还看不清楚。他们不知道这个村庄曾饱经苦难，饥荒、洪水和战争让村民们身心疲惫。村民们不相信陌生人，甚至会怀疑自己的邻居。</a:t>
            </a:r>
            <a:endParaRPr lang="zh-CN" altLang="en-US"/>
          </a:p>
          <a:p>
            <a:r>
              <a:rPr lang="zh-CN" altLang="en-US"/>
              <a:t>　　村民们辛勤劳作，但从来只顾自己。村里有一个农夫、一个茶商、一个秀才。</a:t>
            </a:r>
            <a:endParaRPr lang="zh-CN" altLang="en-US"/>
          </a:p>
          <a:p>
            <a:r>
              <a:rPr lang="zh-CN" altLang="en-US"/>
              <a:t>　　一个女裁缝、一个郎中、一个木匠……还有其他很多人。可他们间相互很少来往。</a:t>
            </a:r>
            <a:endParaRPr lang="zh-CN" altLang="en-US"/>
          </a:p>
          <a:p>
            <a:r>
              <a:rPr lang="zh-CN" altLang="en-US"/>
              <a:t>　　当和尚们走到山脚下时，村民们早已躲进家中。没有人到门前来迎接。一看到和尚们走进村庄，村民们又紧紧地关上了窗。</a:t>
            </a:r>
            <a:endParaRPr lang="zh-CN" altLang="en-US"/>
          </a:p>
          <a:p>
            <a:r>
              <a:rPr lang="zh-CN" altLang="en-US"/>
              <a:t>　　和尚们去敲第一家的门。没有人回答。接着，房里的灯灭了。</a:t>
            </a:r>
            <a:endParaRPr lang="zh-CN" altLang="en-US"/>
          </a:p>
          <a:p>
            <a:r>
              <a:rPr lang="zh-CN" altLang="en-US"/>
              <a:t>　　他们又去敲第二家的门，结果还是一样。</a:t>
            </a:r>
            <a:endParaRPr lang="zh-CN" altLang="en-US"/>
          </a:p>
          <a:p>
            <a:r>
              <a:rPr lang="zh-CN" altLang="en-US"/>
              <a:t>　　就这样，一家挨一家，一户又一户。</a:t>
            </a:r>
            <a:endParaRPr lang="zh-CN" altLang="en-US"/>
          </a:p>
          <a:p>
            <a:r>
              <a:rPr lang="zh-CN" altLang="en-US"/>
              <a:t>　　“这些人不知道什么是幸福。”和尚们说。</a:t>
            </a:r>
            <a:endParaRPr lang="zh-CN" altLang="en-US"/>
          </a:p>
          <a:p>
            <a:r>
              <a:rPr lang="zh-CN" altLang="en-US"/>
              <a:t>　　“可是今天，”阿寿说道，他的脸庞像月亮一样皎洁，“我们要让他们看看我们怎么煮石头汤。”</a:t>
            </a:r>
            <a:endParaRPr lang="zh-CN" altLang="en-US"/>
          </a:p>
          <a:p>
            <a:r>
              <a:rPr lang="zh-CN" altLang="en-US"/>
              <a:t>　　他们捡来些树枝，点起一堆火。</a:t>
            </a:r>
            <a:endParaRPr lang="zh-CN" altLang="en-US"/>
          </a:p>
          <a:p>
            <a:r>
              <a:rPr lang="zh-CN" altLang="en-US"/>
              <a:t>　　他们拿出一口小铁锅，盛满井水，架到火上。</a:t>
            </a:r>
            <a:endParaRPr lang="zh-CN" altLang="en-US"/>
          </a:p>
          <a:p>
            <a:r>
              <a:rPr lang="zh-CN" altLang="en-US"/>
              <a:t>　　一个小女孩一直在看着他们，她勇敢地走上前，问道:“那么在干什么?”</a:t>
            </a:r>
            <a:endParaRPr lang="zh-CN" altLang="en-US"/>
          </a:p>
          <a:p>
            <a:r>
              <a:rPr lang="zh-CN" altLang="en-US"/>
              <a:t>　　“我们在捡柴火。”阿禄说。</a:t>
            </a:r>
            <a:endParaRPr lang="zh-CN" altLang="en-US"/>
          </a:p>
          <a:p>
            <a:r>
              <a:rPr lang="zh-CN" altLang="en-US"/>
              <a:t>　　“我们在生火。”阿福说。</a:t>
            </a:r>
            <a:endParaRPr lang="zh-CN" altLang="en-US"/>
          </a:p>
          <a:p>
            <a:r>
              <a:rPr lang="zh-CN" altLang="en-US"/>
              <a:t>　　“我们在煮石头汤。我们需要三块又圆又滑的石头。”阿寿说。</a:t>
            </a:r>
            <a:endParaRPr lang="zh-CN" altLang="en-US"/>
          </a:p>
          <a:p>
            <a:r>
              <a:rPr lang="zh-CN" altLang="en-US"/>
              <a:t>　　小女孩帮和尚们在院子里找石头。他们找到三个正好合适的石头，然后把它们放进水里去煮。</a:t>
            </a:r>
            <a:endParaRPr lang="zh-CN" altLang="en-US"/>
          </a:p>
          <a:p>
            <a:r>
              <a:rPr lang="zh-CN" altLang="en-US"/>
              <a:t>　　“这些石头可以煮出极其美味的汤，”阿寿说，“可是这么小的锅，恐怕煮不出很多。”</a:t>
            </a:r>
            <a:endParaRPr lang="zh-CN" altLang="en-US"/>
          </a:p>
          <a:p>
            <a:r>
              <a:rPr lang="zh-CN" altLang="en-US"/>
              <a:t>　　“我妈妈有一口更大的锅。”小女孩说。</a:t>
            </a:r>
            <a:endParaRPr lang="zh-CN" altLang="en-US"/>
          </a:p>
          <a:p>
            <a:r>
              <a:rPr lang="zh-CN" altLang="en-US"/>
              <a:t>　　“小女孩跑回家。当她要拿锅的时候，妈妈问她要做什么。</a:t>
            </a:r>
            <a:endParaRPr lang="zh-CN" altLang="en-US"/>
          </a:p>
          <a:p>
            <a:r>
              <a:rPr lang="zh-CN" altLang="en-US"/>
              <a:t>　　“那三个陌生人要用石头煮汤，”她说，“他们需要我们家的大锅。”</a:t>
            </a:r>
            <a:endParaRPr lang="zh-CN" altLang="en-US"/>
          </a:p>
          <a:p>
            <a:r>
              <a:rPr lang="zh-CN" altLang="en-US"/>
              <a:t>　　“嗯，”小女孩的妈妈说，“石头满地都是，我倒想学学怎么用石头来煮汤。”</a:t>
            </a:r>
            <a:endParaRPr lang="zh-CN" altLang="en-US"/>
          </a:p>
          <a:p>
            <a:r>
              <a:rPr lang="zh-CN" altLang="en-US"/>
              <a:t>　　和尚们拨了拨柴火，一时炊烟袅袅。左邻右舍纷纷探出头来。那堆火，那口大锅，支在村里的正当中，真是稀奇古怪!</a:t>
            </a:r>
            <a:endParaRPr lang="zh-CN" altLang="en-US"/>
          </a:p>
          <a:p>
            <a:r>
              <a:rPr lang="zh-CN" altLang="en-US"/>
              <a:t>　　村里人一个接一个走出家门，想看看石头汤到底怎么煮。</a:t>
            </a:r>
            <a:endParaRPr lang="zh-CN" altLang="en-US"/>
          </a:p>
          <a:p>
            <a:r>
              <a:rPr lang="zh-CN" altLang="en-US"/>
              <a:t>　　“当然啦，煮传统风味的石头汤，加点儿盐和胡椒粉，味道会更香。”阿福说。</a:t>
            </a:r>
            <a:endParaRPr lang="zh-CN" altLang="en-US"/>
          </a:p>
          <a:p>
            <a:r>
              <a:rPr lang="zh-CN" altLang="en-US"/>
              <a:t>　　“不错，”阿禄一边在巨大的锅里搅着水和石头，一边说，“可是我们没带……”</a:t>
            </a:r>
            <a:endParaRPr lang="zh-CN" altLang="en-US"/>
          </a:p>
          <a:p>
            <a:r>
              <a:rPr lang="zh-CN" altLang="en-US"/>
              <a:t>　　“我家有盐和胡椒粉!”秀才说，他的眼睛睁得大大的，充满了好奇。一转眼他就不见了，回来时拿着盐和胡椒粉，还有一点别的调料。</a:t>
            </a:r>
            <a:endParaRPr lang="zh-CN" altLang="en-US"/>
          </a:p>
          <a:p>
            <a:r>
              <a:rPr lang="zh-CN" altLang="en-US"/>
              <a:t>　　阿寿尝了尝。“上次我们煮这么大、这种颜色的石头时，还放了些胡萝卜，那汤可真甜。”</a:t>
            </a:r>
            <a:endParaRPr lang="zh-CN" altLang="en-US"/>
          </a:p>
          <a:p>
            <a:r>
              <a:rPr lang="zh-CN" altLang="en-US"/>
              <a:t>　　“胡萝卜?”站在后排的一个妇人说，“我家可能有!不过只有几根。”她转身就跑，回来时捧着许多胡萝卜，多得都快抱不住了。她把胡萝卜倒进大锅。</a:t>
            </a:r>
            <a:endParaRPr lang="zh-CN" altLang="en-US"/>
          </a:p>
          <a:p>
            <a:r>
              <a:rPr lang="zh-CN" altLang="en-US"/>
              <a:t>　　“再放几个洋葱，你们觉得味道会不会更香?”阿福问道。</a:t>
            </a:r>
            <a:endParaRPr lang="zh-CN" altLang="en-US"/>
          </a:p>
          <a:p>
            <a:r>
              <a:rPr lang="zh-CN" altLang="en-US"/>
              <a:t>　　“哦，对啊!放个洋葱进去味道也许不错。”农夫说着，快步离开。过了一会儿，他拿来五个大洋葱，把它们放进沸腾的汤中。“呵!真是一锅好汤!”他说。</a:t>
            </a:r>
            <a:endParaRPr lang="zh-CN" altLang="en-US"/>
          </a:p>
          <a:p>
            <a:r>
              <a:rPr lang="zh-CN" altLang="en-US"/>
              <a:t>　　村民们都点头称是，因为那汤闻起来真的很香。</a:t>
            </a:r>
            <a:endParaRPr lang="zh-CN" altLang="en-US"/>
          </a:p>
          <a:p>
            <a:r>
              <a:rPr lang="zh-CN" altLang="en-US"/>
              <a:t>　　“不过，要是我们有蘑菇的话……”阿寿说着，摸了摸下巴。</a:t>
            </a:r>
            <a:endParaRPr lang="zh-CN" altLang="en-US"/>
          </a:p>
          <a:p>
            <a:r>
              <a:rPr lang="zh-CN" altLang="en-US"/>
              <a:t>　　几个村民舔了舔嘴唇。还有几个一溜烟地跑开，回来时拿着新鲜的蘑菇、面条、豌豆荚和卷心菜。</a:t>
            </a:r>
            <a:endParaRPr lang="zh-CN" altLang="en-US"/>
          </a:p>
          <a:p>
            <a:r>
              <a:rPr lang="zh-CN" altLang="en-US"/>
              <a:t>　　村民中间，一件不可思议的事情发生了。当每个一人敞开胸怀付出时，下一个就会付出更多。就这样，汤里的料越来越丰富，汤闻起来也越来越香。</a:t>
            </a:r>
            <a:endParaRPr lang="zh-CN" altLang="en-US"/>
          </a:p>
          <a:p>
            <a:r>
              <a:rPr lang="zh-CN" altLang="en-US"/>
              <a:t>　　“我想要是皇帝在这儿，他会建议我们再放些饺子!”一个村民说。</a:t>
            </a:r>
            <a:endParaRPr lang="zh-CN" altLang="en-US"/>
          </a:p>
          <a:p>
            <a:r>
              <a:rPr lang="zh-CN" altLang="en-US"/>
              <a:t>　　“还有豆腐!”另一个说。</a:t>
            </a:r>
            <a:endParaRPr lang="zh-CN" altLang="en-US"/>
          </a:p>
          <a:p>
            <a:r>
              <a:rPr lang="zh-CN" altLang="en-US"/>
              <a:t>　　“再配些云耳、绿豆和山药，怎么样?”又有几个喊道。</a:t>
            </a:r>
            <a:endParaRPr lang="zh-CN" altLang="en-US"/>
          </a:p>
          <a:p>
            <a:r>
              <a:rPr lang="zh-CN" altLang="en-US"/>
              <a:t>　　“还有芋头、冬瓜和玉米尖!”另一些村民说。</a:t>
            </a:r>
            <a:endParaRPr lang="zh-CN" altLang="en-US"/>
          </a:p>
          <a:p>
            <a:r>
              <a:rPr lang="zh-CN" altLang="en-US"/>
              <a:t>　　“大蒜!”“生姜!”“酱油!”“百合!”</a:t>
            </a:r>
            <a:endParaRPr lang="zh-CN" altLang="en-US"/>
          </a:p>
          <a:p>
            <a:r>
              <a:rPr lang="zh-CN" altLang="en-US"/>
              <a:t>　　“我家有!我家有!”人们大声喊着，然后飞奔而去，不一会又都满载而归。他们能拿什么就拿什么，能拿多少就拿多少。</a:t>
            </a:r>
            <a:endParaRPr lang="zh-CN" altLang="en-US"/>
          </a:p>
          <a:p>
            <a:r>
              <a:rPr lang="zh-CN" altLang="en-US"/>
              <a:t>　　和尚们搅啊搅啊，汤咕噜咕噜冒着泡。闻起来可真香!喝起来一定更香!村民们一个个都变得那么慷慨好施!</a:t>
            </a:r>
            <a:endParaRPr lang="zh-CN" altLang="en-US"/>
          </a:p>
          <a:p>
            <a:r>
              <a:rPr lang="zh-CN" altLang="en-US"/>
              <a:t>　　汤终于煮好了。村民们聚在一起。他们拿着米饭和馒头，拿来桂圆和甜饼;他们端来了香茶，点亮了灯笼。</a:t>
            </a:r>
            <a:endParaRPr lang="zh-CN" altLang="en-US"/>
          </a:p>
          <a:p>
            <a:r>
              <a:rPr lang="zh-CN" altLang="en-US"/>
              <a:t>　　大家坐下来一起吃。他们已经很久没有在一起欢宴了，甚至没人记得，以前是否曾经有过这样的欢宴。</a:t>
            </a:r>
            <a:endParaRPr lang="zh-CN" altLang="en-US"/>
          </a:p>
          <a:p>
            <a:r>
              <a:rPr lang="zh-CN" altLang="en-US"/>
              <a:t>　　宴会结束后，他们又说故事、又唱歌，一直闹到深夜。</a:t>
            </a:r>
            <a:endParaRPr lang="zh-CN" altLang="en-US"/>
          </a:p>
          <a:p>
            <a:r>
              <a:rPr lang="zh-CN" altLang="en-US"/>
              <a:t>　　然后，他们敞开家门，争着把和尚请到自己家，给他们住非常舒适的房间。</a:t>
            </a:r>
            <a:endParaRPr lang="zh-CN" altLang="en-US"/>
          </a:p>
          <a:p>
            <a:r>
              <a:rPr lang="zh-CN" altLang="en-US"/>
              <a:t>　　在一个春天的早晨，和风送暖，杨柳依依，村民们聚到河边给和尚们送行。</a:t>
            </a:r>
            <a:endParaRPr lang="zh-CN" altLang="en-US"/>
          </a:p>
          <a:p>
            <a:r>
              <a:rPr lang="zh-CN" altLang="en-US"/>
              <a:t>　　“谢谢你们的款待，”和尚们说，“你们真的是太慷慨了!”</a:t>
            </a:r>
            <a:endParaRPr lang="zh-CN" altLang="en-US"/>
          </a:p>
          <a:p>
            <a:r>
              <a:rPr lang="zh-CN" altLang="en-US"/>
              <a:t>　　“谢谢你们，”村民们说，“你们带来的礼物，给我们永远也享用不尽。你们让我们明白了，分享使人更加富足。”</a:t>
            </a:r>
            <a:endParaRPr lang="zh-CN" altLang="en-US"/>
          </a:p>
          <a:p>
            <a:r>
              <a:rPr lang="zh-CN" altLang="en-US"/>
              <a:t>　　“再想一想，”和尚们说，“幸福就像煮石头汤那么简单。”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2D0267E-0877-407C-8711-351149C4A4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1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image" Target="../media/image2.png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1.png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png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image" Target="../media/image2.png"/><Relationship Id="rId6" Type="http://schemas.openxmlformats.org/officeDocument/2006/relationships/tags" Target="../tags/tag94.xml"/><Relationship Id="rId5" Type="http://schemas.openxmlformats.org/officeDocument/2006/relationships/image" Target="../media/image8.png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image" Target="../media/image8.png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image" Target="../media/image9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image" Target="../media/image10.png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image" Target="../media/image11.png"/><Relationship Id="rId2" Type="http://schemas.openxmlformats.org/officeDocument/2006/relationships/tags" Target="../tags/tag12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image" Target="../media/image13.png"/><Relationship Id="rId6" Type="http://schemas.openxmlformats.org/officeDocument/2006/relationships/tags" Target="../tags/tag137.xml"/><Relationship Id="rId5" Type="http://schemas.openxmlformats.org/officeDocument/2006/relationships/image" Target="../media/image12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2.xml"/><Relationship Id="rId7" Type="http://schemas.openxmlformats.org/officeDocument/2006/relationships/image" Target="../media/image3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image" Target="../media/image5.png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2.png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9.xml"/><Relationship Id="rId7" Type="http://schemas.openxmlformats.org/officeDocument/2006/relationships/image" Target="../media/image6.png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pn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2.png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580390" y="593090"/>
            <a:ext cx="11030585" cy="56718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1412220" y="4224655"/>
            <a:ext cx="382270" cy="14585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683760" y="1374775"/>
            <a:ext cx="2824480" cy="4109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6446520" y="593090"/>
            <a:ext cx="2114550" cy="220789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4693722" y="1374493"/>
            <a:ext cx="1595677" cy="4109013"/>
          </a:xfrm>
        </p:spPr>
        <p:txBody>
          <a:bodyPr lIns="90170" tIns="46990" rIns="90170" bIns="46990" anchor="t" anchorCtr="0">
            <a:normAutofit/>
          </a:bodyPr>
          <a:lstStyle>
            <a:lvl1pPr algn="ctr">
              <a:defRPr sz="6600" spc="600" baseline="0"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6630600" y="3154155"/>
            <a:ext cx="445815" cy="2005856"/>
          </a:xfrm>
          <a:ln>
            <a:solidFill>
              <a:schemeClr val="tx1"/>
            </a:solidFill>
          </a:ln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1794603" cy="6858000"/>
            <a:chOff x="0" y="0"/>
            <a:chExt cx="11794603" cy="6858000"/>
          </a:xfrm>
        </p:grpSpPr>
        <p:grpSp>
          <p:nvGrpSpPr>
            <p:cNvPr id="6" name="组合 5"/>
            <p:cNvGrpSpPr/>
            <p:nvPr userDrawn="1"/>
          </p:nvGrpSpPr>
          <p:grpSpPr>
            <a:xfrm>
              <a:off x="0" y="0"/>
              <a:ext cx="11794603" cy="6858000"/>
              <a:chOff x="0" y="0"/>
              <a:chExt cx="11794603" cy="6858000"/>
            </a:xfrm>
          </p:grpSpPr>
          <p:sp>
            <p:nvSpPr>
              <p:cNvPr id="7" name="矩形 6"/>
              <p:cNvSpPr/>
              <p:nvPr>
                <p:custDataLst>
                  <p:tags r:id="rId3"/>
                </p:custDataLst>
              </p:nvPr>
            </p:nvSpPr>
            <p:spPr>
              <a:xfrm>
                <a:off x="0" y="0"/>
                <a:ext cx="6096000" cy="6858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 7"/>
              <p:cNvSpPr/>
              <p:nvPr>
                <p:custDataLst>
                  <p:tags r:id="rId4"/>
                </p:custDataLst>
              </p:nvPr>
            </p:nvSpPr>
            <p:spPr>
              <a:xfrm>
                <a:off x="580664" y="593203"/>
                <a:ext cx="11030673" cy="567159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>
                <p:custDataLst>
                  <p:tags r:id="rId5"/>
                </p:custDataLst>
              </p:nvPr>
            </p:nvSpPr>
            <p:spPr>
              <a:xfrm>
                <a:off x="11412638" y="4224762"/>
                <a:ext cx="381965" cy="145841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 rotWithShape="1">
              <a:blip r:embed="rId7"/>
              <a:srcRect/>
              <a:stretch>
                <a:fillRect/>
              </a:stretch>
            </p:blipFill>
            <p:spPr>
              <a:xfrm>
                <a:off x="6446372" y="593203"/>
                <a:ext cx="2114479" cy="2207871"/>
              </a:xfrm>
              <a:prstGeom prst="rect">
                <a:avLst/>
              </a:prstGeom>
            </p:spPr>
          </p:pic>
        </p:grpSp>
        <p:sp>
          <p:nvSpPr>
            <p:cNvPr id="11" name="矩形 10"/>
            <p:cNvSpPr/>
            <p:nvPr userDrawn="1">
              <p:custDataLst>
                <p:tags r:id="rId8"/>
              </p:custDataLst>
            </p:nvPr>
          </p:nvSpPr>
          <p:spPr>
            <a:xfrm>
              <a:off x="4683889" y="1374494"/>
              <a:ext cx="2824223" cy="41090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4780285" y="1537589"/>
            <a:ext cx="1387518" cy="3809111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7" name="竖排文字占位符 16"/>
          <p:cNvSpPr>
            <a:spLocks noGrp="1"/>
          </p:cNvSpPr>
          <p:nvPr>
            <p:ph type="body" orient="vert" sz="quarter" idx="13" hasCustomPrompt="1"/>
            <p:custDataLst>
              <p:tags r:id="rId13"/>
            </p:custDataLst>
          </p:nvPr>
        </p:nvSpPr>
        <p:spPr>
          <a:xfrm>
            <a:off x="6595455" y="2981688"/>
            <a:ext cx="505230" cy="2321204"/>
          </a:xfrm>
        </p:spPr>
        <p:txBody>
          <a:bodyPr vert="eaVert" lIns="90000" tIns="46800" rIns="90000" bIns="46800">
            <a:normAutofit/>
          </a:bodyPr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2"/>
            </p:custDataLst>
          </p:nvPr>
        </p:nvGrpSpPr>
        <p:grpSpPr>
          <a:xfrm>
            <a:off x="286385" y="1"/>
            <a:ext cx="11905615" cy="6857999"/>
            <a:chOff x="286385" y="1"/>
            <a:chExt cx="11905615" cy="6857999"/>
          </a:xfrm>
        </p:grpSpPr>
        <p:sp>
          <p:nvSpPr>
            <p:cNvPr id="6" name="矩形 5"/>
            <p:cNvSpPr/>
            <p:nvPr userDrawn="1">
              <p:custDataLst>
                <p:tags r:id="rId3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10464800" y="4804152"/>
              <a:ext cx="1704941" cy="20538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9283700" y="1"/>
              <a:ext cx="2908300" cy="124961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-172999" y="4804152"/>
            <a:ext cx="1704941" cy="20538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1" y="0"/>
            <a:ext cx="1397000" cy="14587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10083800" y="5757306"/>
            <a:ext cx="2241300" cy="10895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10947400" y="5243450"/>
            <a:ext cx="1319459" cy="1590419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9" name="组合 8"/>
          <p:cNvGrpSpPr/>
          <p:nvPr>
            <p:custDataLst>
              <p:tags r:id="rId3"/>
            </p:custDataLst>
          </p:nvPr>
        </p:nvGrpSpPr>
        <p:grpSpPr>
          <a:xfrm>
            <a:off x="126034" y="2688900"/>
            <a:ext cx="12062792" cy="1896745"/>
            <a:chOff x="126034" y="2688900"/>
            <a:chExt cx="12062792" cy="1896745"/>
          </a:xfrm>
        </p:grpSpPr>
        <p:pic>
          <p:nvPicPr>
            <p:cNvPr id="6" name="图片 5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6034" y="2716273"/>
              <a:ext cx="1080465" cy="174899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10305416" y="2688900"/>
              <a:ext cx="1883410" cy="189674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F8524-8B1F-4F8A-961A-1396372AA0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3140C-C717-4D8F-9F4D-35370D814DDA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006884" cy="6858000"/>
            <a:chOff x="0" y="0"/>
            <a:chExt cx="12006884" cy="6858000"/>
          </a:xfrm>
        </p:grpSpPr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11412638" y="4224762"/>
              <a:ext cx="381965" cy="14584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0" y="0"/>
              <a:ext cx="12006884" cy="6858000"/>
              <a:chOff x="0" y="0"/>
              <a:chExt cx="12006884" cy="685800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0" y="0"/>
                <a:ext cx="12006884" cy="6858000"/>
                <a:chOff x="0" y="0"/>
                <a:chExt cx="12006884" cy="6858000"/>
              </a:xfrm>
            </p:grpSpPr>
            <p:sp>
              <p:nvSpPr>
                <p:cNvPr id="12" name="矩形 11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0" y="0"/>
                  <a:ext cx="6096000" cy="6858000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矩形 12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580664" y="593203"/>
                  <a:ext cx="11030673" cy="567159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4" name="图片 13"/>
                <p:cNvPicPr>
                  <a:picLocks noChangeAspect="1"/>
                </p:cNvPicPr>
                <p:nvPr>
                  <p:custDataLst>
                    <p:tags r:id="rId6"/>
                  </p:custDataLst>
                </p:nvPr>
              </p:nvPicPr>
              <p:blipFill rotWithShape="1">
                <a:blip r:embed="rId7"/>
                <a:srcRect/>
                <a:stretch>
                  <a:fillRect/>
                </a:stretch>
              </p:blipFill>
              <p:spPr>
                <a:xfrm>
                  <a:off x="580664" y="1886673"/>
                  <a:ext cx="4858137" cy="4674726"/>
                </a:xfrm>
                <a:prstGeom prst="rect">
                  <a:avLst/>
                </a:prstGeom>
              </p:spPr>
            </p:pic>
            <p:pic>
              <p:nvPicPr>
                <p:cNvPr id="15" name="图片 14"/>
                <p:cNvPicPr>
                  <a:picLocks noChangeAspect="1"/>
                </p:cNvPicPr>
                <p:nvPr>
                  <p:custDataLst>
                    <p:tags r:id="rId8"/>
                  </p:custDataLst>
                </p:nvPr>
              </p:nvPicPr>
              <p:blipFill rotWithShape="1">
                <a:blip r:embed="rId9"/>
                <a:srcRect/>
                <a:stretch>
                  <a:fillRect/>
                </a:stretch>
              </p:blipFill>
              <p:spPr>
                <a:xfrm>
                  <a:off x="10289803" y="0"/>
                  <a:ext cx="1717081" cy="1792921"/>
                </a:xfrm>
                <a:prstGeom prst="rect">
                  <a:avLst/>
                </a:prstGeom>
              </p:spPr>
            </p:pic>
          </p:grpSp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1"/>
              <a:stretch>
                <a:fillRect/>
              </a:stretch>
            </p:blipFill>
            <p:spPr>
              <a:xfrm rot="19414000" flipH="1">
                <a:off x="4400402" y="3137998"/>
                <a:ext cx="352594" cy="582004"/>
              </a:xfrm>
              <a:prstGeom prst="rect">
                <a:avLst/>
              </a:prstGeom>
            </p:spPr>
          </p:pic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5"/>
            </p:custDataLst>
          </p:nvPr>
        </p:nvSpPr>
        <p:spPr>
          <a:xfrm>
            <a:off x="7573010" y="1237615"/>
            <a:ext cx="884555" cy="4445635"/>
          </a:xfrm>
        </p:spPr>
        <p:txBody>
          <a:bodyPr lIns="90000" tIns="46800" rIns="90000" bIns="46800" anchor="ctr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1794603" cy="6858000"/>
            <a:chOff x="0" y="0"/>
            <a:chExt cx="11794603" cy="6858000"/>
          </a:xfrm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11412638" y="4224762"/>
              <a:ext cx="381965" cy="14584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0"/>
              <a:ext cx="11611337" cy="6858000"/>
              <a:chOff x="0" y="0"/>
              <a:chExt cx="11611337" cy="68580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0" y="0"/>
                <a:ext cx="11611337" cy="6858000"/>
                <a:chOff x="0" y="0"/>
                <a:chExt cx="11611337" cy="6858000"/>
              </a:xfrm>
            </p:grpSpPr>
            <p:sp>
              <p:nvSpPr>
                <p:cNvPr id="11" name="矩形 10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0" y="0"/>
                  <a:ext cx="6096000" cy="6858000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矩形 11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580664" y="593203"/>
                  <a:ext cx="11030673" cy="567159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3" name="图片 12"/>
                <p:cNvPicPr>
                  <a:picLocks noChangeAspect="1"/>
                </p:cNvPicPr>
                <p:nvPr>
                  <p:custDataLst>
                    <p:tags r:id="rId6"/>
                  </p:custDataLst>
                </p:nvPr>
              </p:nvPicPr>
              <p:blipFill rotWithShape="1">
                <a:blip r:embed="rId7" cstate="email"/>
                <a:srcRect/>
                <a:stretch>
                  <a:fillRect/>
                </a:stretch>
              </p:blipFill>
              <p:spPr>
                <a:xfrm>
                  <a:off x="1180616" y="2097979"/>
                  <a:ext cx="3784923" cy="4166820"/>
                </a:xfrm>
                <a:prstGeom prst="rect">
                  <a:avLst/>
                </a:prstGeom>
              </p:spPr>
            </p:pic>
          </p:grpSp>
          <p:pic>
            <p:nvPicPr>
              <p:cNvPr id="10" name="图片 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 flipH="1">
                <a:off x="4476896" y="5150734"/>
                <a:ext cx="518030" cy="855079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9283700" y="1"/>
            <a:ext cx="2908300" cy="124961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tags" Target="../tags/tag148.xml"/><Relationship Id="rId34" Type="http://schemas.openxmlformats.org/officeDocument/2006/relationships/tags" Target="../tags/tag147.xml"/><Relationship Id="rId33" Type="http://schemas.openxmlformats.org/officeDocument/2006/relationships/tags" Target="../tags/tag146.xml"/><Relationship Id="rId32" Type="http://schemas.openxmlformats.org/officeDocument/2006/relationships/tags" Target="../tags/tag145.xml"/><Relationship Id="rId31" Type="http://schemas.openxmlformats.org/officeDocument/2006/relationships/tags" Target="../tags/tag144.xml"/><Relationship Id="rId30" Type="http://schemas.openxmlformats.org/officeDocument/2006/relationships/tags" Target="../tags/tag143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5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8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0.xml"/><Relationship Id="rId2" Type="http://schemas.openxmlformats.org/officeDocument/2006/relationships/hyperlink" Target="https://mp.weixin.qq.com/s?__biz=MzU1MTkzMjc3NA==&amp;mid=2247494006&amp;idx=1&amp;sn=824beeefb0d6c984e5a06b76aeacb6b5&amp;chksm=fb8b6f7fccfce6698fe1fbc7a42d8174512ad74c7b6d9c5d4ef461383e7ffefb2f6a84e7cfed&amp;token=380619375&amp;lang=zh_CN#rd" TargetMode="External"/><Relationship Id="rId1" Type="http://schemas.openxmlformats.org/officeDocument/2006/relationships/tags" Target="../tags/tag149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8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0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8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152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6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8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154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6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8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6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0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8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9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内容占位符 2" descr="一轮复习题头 拷贝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705" y="30480"/>
            <a:ext cx="12067540" cy="6797675"/>
          </a:xfrm>
        </p:spPr>
      </p:pic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6720"/>
            <a:ext cx="8001000" cy="397192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9635" y="1605280"/>
            <a:ext cx="59785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谢谢你，为我们拼了命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身着白衣，心有锦缎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哪有白衣天使，只有凡人英雄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勇敢医护，时代英雄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健康所系，性命相托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有时治愈，总是安慰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哪里有疫情，哪里有医者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医者，是城市的卫士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他们不仅是天使，还是战士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医护人员安全，社会才能健康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775" y="1022985"/>
            <a:ext cx="118065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>
                <a:sym typeface="+mn-ea"/>
              </a:rPr>
              <a:t>        </a:t>
            </a:r>
            <a:r>
              <a:rPr sz="2400">
                <a:sym typeface="+mn-ea"/>
              </a:rPr>
              <a:t>面对来势汹汹的新型冠状病毒肺炎疫情，华中科技大学同济医院的一位医护人员在志愿申请书上写道：“如有需要，我自愿报名申请加入医院的各项治疗病毒性肺炎的活动。不计报酬，无论生死！”这些天，很多医护工作者奋战在疫情的第一线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健康所系，性命相托。危难面前挺身而出，誓言“不计报酬，无论生死”，彰显了医者的职责和本色。从一线参与救治的医护人员，到参与决策的高级专家，医者既需要专业的医疗知识，更需要无畏的职业操守。大灾面前见本色，关键时候看品格。在这场人与病毒的战斗中，医护人员用自己的实际行动践行了医学誓言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《医学日内瓦宣言》说：“我将用我的良心和尊严来行使我的职业。我的病人的健康将是我首先考虑的。”我国《医学生誓言》说：“我决心竭尽全力除人类之病痛，助健康之完美，维护医术的圣洁和荣誉，救死扶伤，不辞艰辛，执着追求，为祖国医药卫生事业的发展和人类身心健康奋斗终生。”每个时代都有不同的英雄，此时此刻，在抗击新型肺炎前线迎难而上、救死扶伤的医护工作者，就是最让人感动、最值得敬仰的英雄。</a:t>
            </a:r>
            <a:endParaRPr sz="2400">
              <a:sym typeface="+mn-ea"/>
            </a:endParaRPr>
          </a:p>
          <a:p>
            <a:pPr algn="r"/>
            <a:r>
              <a:rPr sz="2400">
                <a:sym typeface="+mn-ea"/>
              </a:rPr>
              <a:t>　　（来源：北京青年报  作者：徐刚）</a:t>
            </a:r>
            <a:endParaRPr sz="24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2020备考热点话题03：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青年担当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635" y="1159510"/>
            <a:ext cx="59785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时间翻着书页，试看青年着笔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有一种希望，叫“春笋般成长”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“90后”真的长大了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青年有担当，世界有希望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  青年不做时代的看客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萤萤之光，可照旷野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担起责来，不必等待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责任，堪为青年的脊梁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中国青年的负责与尽责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青年担责，助力中国  </a:t>
            </a:r>
            <a:endParaRPr sz="2800">
              <a:sym typeface="+mn-ea"/>
            </a:endParaRPr>
          </a:p>
          <a:p>
            <a:pPr algn="l"/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3475" y="3336925"/>
            <a:ext cx="59785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如果青年都“向上走”……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有一分热，发一分光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不负青春，不负时代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与时代同心同向，让青春绽放光芒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当青春遇见新时代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把青春相册嵌入时代画卷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把家国情怀，转化为追梦之源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257935"/>
            <a:ext cx="118065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>
                <a:sym typeface="+mn-ea"/>
              </a:rPr>
              <a:t>      </a:t>
            </a:r>
            <a:r>
              <a:rPr sz="2400">
                <a:sym typeface="+mn-ea"/>
              </a:rPr>
              <a:t>我们可以看到，一张张脸庞虽然稚嫩，眼神却透露着坚毅；一个个虽是“职场”新人，却责任感爆棚，其实他们并不“佛系”。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既然这场疫情无法逃避，便只能“逆向而行”。网络流行这样一句话，“17年前全世界守护‘90后’，现在换‘90后’守护这个世界”。“90后”现在长大了，不管是组建青年突击队还是招募青年志愿者，都要把最精锐的力量放在最需要的地方，而青年的力量就在于那股子不畏不惧的韧劲。鲁迅先生说，青年“所多的是生力，遇见深林，可以辟成平地的，遇见旷野，可以栽种树木的，遇见沙漠，可以开掘井泉的”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如今，面对肆虐的疫情，不管是奋战在一线的医护人员，还是在幕后保障物资运输畅通的“摆渡人”，不管身处何方，不管从事何种工作，都朝着防控疫情的中心点发力施策。这是防控疫情的需要，也是青年的使命担当。“青年一代有理想、有担当，国家就有前途，民族就有希望。”而今，这场全民战役中，青年无疑是一股重要而又强大的力量。</a:t>
            </a:r>
            <a:endParaRPr sz="2400">
              <a:sym typeface="+mn-ea"/>
            </a:endParaRPr>
          </a:p>
          <a:p>
            <a:pPr algn="r"/>
            <a:r>
              <a:rPr sz="2400">
                <a:sym typeface="+mn-ea"/>
              </a:rPr>
              <a:t>　　　　（ 来源：中国青年网  作者：陆玄同）</a:t>
            </a:r>
            <a:endParaRPr sz="24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2020备考热点话题04：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家国情怀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7650" y="1670050"/>
            <a:ext cx="59785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家是最小国，国是千万家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国危岂有家安？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矗立家国情怀的精神灯塔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超越小家，成就大家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家国两相依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让家国情怀根植于心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家国情怀，圆梦时代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家国情怀奏响时代最强音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国士情怀家国，自可远行无疆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心怀家国自不凡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919480"/>
            <a:ext cx="1180655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>
                <a:sym typeface="+mn-ea"/>
              </a:rPr>
              <a:t>       </a:t>
            </a:r>
            <a:r>
              <a:rPr sz="2400">
                <a:sym typeface="+mn-ea"/>
              </a:rPr>
              <a:t>生命对每个人都只有一次，远离危险是人的本能。然而，为了阻击病魔，白衣天使与家逆行，坚守岗位、践行职责；铁路工作人员写下“请战书”，立下“疫情面前，我们就是坚固防线”的壮言；还有前后方那些忙碌的身影，或是父子、或是兄妹、或是夫妻，疫情发生后，奋不顾身投入工作岗位……“最美逆行者”的选择源自责任与担当，他们用现实的抉择告诉大家，何为家国情怀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“家国情怀”是中国优秀传统文化的基本内涵之一。家是最小国，国是千万家，家国两相依。那种与国家民族休戚与共的壮怀，那种以百姓之心为心、以天下为己任的使命感，就来自那个叫做“家”的、人生开始的地方。在千家万户团圆的节日里，他们缺席了与家人的相聚；在人们都“宅家”的时候，他们迎难而上，走在防疫最前线。这些人被称为“最美逆行者”，用无私无畏守护岗位职责，捍卫人民群众生命安全，这坚定的信念与选择中，又何尝不是根植于心的家国情怀？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有人说，“哪有什么岁月静好，只不过是有人替我们负重前行”。疫情中的这群“最美逆行者”，挺身而出，舍小家为大家，手挽手、肩并肩筑起了一道坚不可摧的生命防线。我们需要这样的英雄，社会需要这样的坚守，国家更需要这样的使命担当者。</a:t>
            </a:r>
            <a:endParaRPr sz="2400">
              <a:sym typeface="+mn-ea"/>
            </a:endParaRPr>
          </a:p>
          <a:p>
            <a:pPr algn="r"/>
            <a:r>
              <a:rPr sz="2400">
                <a:sym typeface="+mn-ea"/>
              </a:rPr>
              <a:t>　　（来源：中国青年网  作者：禹静）</a:t>
            </a:r>
            <a:endParaRPr sz="24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2020备考热点话题05：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社会责任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2875" y="1226820"/>
            <a:ext cx="59785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管好自己就是贡献社会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为自己负责，更是为别人负责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紧要关头，“宅”是一种社会责任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高擎社会责任的大旗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社会责任流失，是时代之殇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保护自己，对社会负责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抗疫防疫，匹夫有责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“我传染了我负责”，负得起吗？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铁腕抗“疫”，把责任挺在前头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用“落实之力”彰显“责任担当之勇”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大“疫”当前，人人要强化责任担当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有担责，更要有问责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4998720" y="1934210"/>
            <a:ext cx="1052195" cy="2446020"/>
          </a:xfrm>
        </p:spPr>
        <p:txBody>
          <a:bodyPr>
            <a:noAutofit/>
          </a:bodyPr>
          <a:p>
            <a:r>
              <a:rPr lang="zh-CN" altLang="en-US" sz="4800">
                <a:solidFill>
                  <a:srgbClr val="FF0000"/>
                </a:solidFill>
              </a:rPr>
              <a:t>武汉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5" name="标题 1"/>
          <p:cNvSpPr/>
          <p:nvPr/>
        </p:nvSpPr>
        <p:spPr>
          <a:xfrm>
            <a:off x="7593965" y="2388870"/>
            <a:ext cx="4077335" cy="2080260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r>
              <a:rPr lang="en-US" altLang="zh-CN" sz="3200">
                <a:sym typeface="+mn-ea"/>
              </a:rPr>
              <a:t>2020</a:t>
            </a:r>
            <a:r>
              <a:rPr lang="zh-CN" altLang="en-US" sz="3200">
                <a:sym typeface="+mn-ea"/>
              </a:rPr>
              <a:t>战疫</a:t>
            </a:r>
            <a:endParaRPr lang="zh-CN" altLang="en-US" sz="3200">
              <a:sym typeface="+mn-ea"/>
            </a:endParaRPr>
          </a:p>
          <a:p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十二个关键词</a:t>
            </a:r>
            <a:endParaRPr lang="zh-CN" altLang="en-US" sz="3200">
              <a:sym typeface="+mn-ea"/>
            </a:endParaRPr>
          </a:p>
          <a:p>
            <a:endParaRPr lang="zh-CN" altLang="en-US" sz="3200">
              <a:sym typeface="+mn-ea"/>
            </a:endParaRPr>
          </a:p>
        </p:txBody>
      </p:sp>
      <p:sp>
        <p:nvSpPr>
          <p:cNvPr id="6" name="标题 1"/>
          <p:cNvSpPr/>
          <p:nvPr/>
        </p:nvSpPr>
        <p:spPr>
          <a:xfrm>
            <a:off x="6099175" y="3056890"/>
            <a:ext cx="1556385" cy="3267710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疫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不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容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迟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标题 2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08537" y="1235428"/>
            <a:ext cx="1595677" cy="4109013"/>
          </a:xfrm>
          <a:prstGeom prst="rect">
            <a:avLst/>
          </a:prstGeom>
        </p:spPr>
        <p:txBody>
          <a:bodyPr vert="horz" lIns="90170" tIns="46990" rIns="90170" bIns="46990" rtlCol="0" anchor="t" anchorCtr="0">
            <a:normAutofit lnSpcReduction="20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1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</a:rPr>
              <a:t>湘 </a:t>
            </a:r>
            <a:endParaRPr lang="zh-CN" altLang="en-US" sz="4400" dirty="0">
              <a:solidFill>
                <a:schemeClr val="bg2">
                  <a:lumMod val="50000"/>
                </a:schemeClr>
              </a:solidFill>
            </a:endParaRPr>
          </a:p>
          <a:p>
            <a:endParaRPr lang="zh-CN" altLang="en-US" sz="4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</a:rPr>
              <a:t>语</a:t>
            </a:r>
            <a:endParaRPr lang="zh-CN" altLang="en-US" sz="4400" dirty="0">
              <a:solidFill>
                <a:schemeClr val="bg2">
                  <a:lumMod val="50000"/>
                </a:schemeClr>
              </a:solidFill>
            </a:endParaRPr>
          </a:p>
          <a:p>
            <a:endParaRPr lang="zh-CN" altLang="en-US" sz="4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4400" dirty="0">
                <a:solidFill>
                  <a:schemeClr val="bg2">
                    <a:lumMod val="50000"/>
                  </a:schemeClr>
                </a:solidFill>
              </a:rPr>
              <a:t>文</a:t>
            </a:r>
            <a:endParaRPr lang="zh-CN" altLang="en-US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29280" y="2312670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200">
                <a:solidFill>
                  <a:schemeClr val="bg2">
                    <a:lumMod val="50000"/>
                  </a:schemeClr>
                </a:solidFill>
              </a:rPr>
              <a:t>精品课件</a:t>
            </a:r>
            <a:endParaRPr lang="zh-CN" altLang="en-US" sz="32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文本框 8">
            <a:hlinkClick r:id="rId2" action="ppaction://hlinkfile"/>
          </p:cNvPr>
          <p:cNvSpPr txBox="1"/>
          <p:nvPr/>
        </p:nvSpPr>
        <p:spPr>
          <a:xfrm>
            <a:off x="7655560" y="5798185"/>
            <a:ext cx="3840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湘语文微信公众号文字版</a:t>
            </a:r>
            <a:r>
              <a:rPr lang="zh-CN" altLang="en-US">
                <a:solidFill>
                  <a:srgbClr val="00B0F0"/>
                </a:solidFill>
              </a:rPr>
              <a:t>请点击进入</a:t>
            </a:r>
            <a:endParaRPr lang="zh-CN" altLang="en-US">
              <a:solidFill>
                <a:srgbClr val="00B0F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927100"/>
            <a:ext cx="11806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</a:t>
            </a:r>
            <a:r>
              <a:rPr sz="2800">
                <a:sym typeface="+mn-ea"/>
              </a:rPr>
              <a:t>为了应对此次肺炎疫情而启动的重大突发公共卫生事件一级响应，主要目的是尽可能切断病毒传播途径，从而逐渐缓解疫情直至其完全消退。无论是个人防护、生活和工作的注意事项，都是围绕这个核心展开。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在居家生活和工作之外，每个人都应配合防疫，遵守防疫规则。无论对个人或公共安全而言，“早发现、早隔离、早治疗”都是最好的方式。如果有疑似症状，可先使用定点医院的线上诊疗服务，有发热症状即做好报备并及时就医诊治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病毒的传染性及感染可能性，不会因一个人的财富或社会地位而有所不同。每个人可以做的，就是做好防护，改变习惯，不隐瞒涉及防疫的个人情况，减少被传染或感染他人的几率。这是为了更好地保护自己、保护家人，也是对社会负责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（来源：南方都市报  作者：南都社论）　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2020备考热点话题06：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敬畏自然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2875" y="1226820"/>
            <a:ext cx="59785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和自然和谐共处，人类才有出路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敬畏自然，行有所止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“野味饕餮”是拿生命冒险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没有买卖，就没有杀害！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敬畏自然，远离野味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必须将野味，彻底逐出餐桌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《敬畏自然，就是敬畏生命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“野味”己敲响人类健康的警钟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相比疫情，野味真的不香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面对野味病毒，还不悬崖勒马？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莫让城池的沦陷，始于舌尖上的沦陷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生态文明应 “植”入人心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927100"/>
            <a:ext cx="1180655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　   发展到如此地步，让人无比痛心，某些人管不住自己的嘴，对野味的痴迷和贪婪，酿下了如此大的恶果，让一座城市、一个国家甚至整个人类付出如此沉重的代价，目前还没有看到恶果的下限。不知道那些爱吃、经营、捕捉野味的人，此时此刻有没有受到触动，良心会不会痛，心灵会不会忏悔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对这一次让人们色变的新型冠状病毒感染肺炎疫情，有网民建议可以将其命名为“野味病毒肺炎”，以这种固化的标签让人类长记性，让那些不见棺材不掉泪的野味爱好者们有一点儿敬畏，也避免社会在好了伤疤之后迅速忘了疼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这是一个好建议。易于健忘的人们，确实需要这种如影随形的提醒。经历过17年前非典的钟南山院士痛心地说：武汉当地的海鲜市场，实际上交易的不只是海鲜，而是有相当多的“野味”。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　　（来源：央视热评）　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2020备考热点话题07：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悲悯善良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0" y="1096010"/>
            <a:ext cx="59785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像呵护眼睛一样呵护善良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善良是人类的路标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做一片善良的“雪花”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心怀悲悯，贴地而行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比病毒传播更快的是爱与善良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无数的人们，都和我有关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你只管善良，福报已在路上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战疫情而不是变无情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武汉人，是同胞也是同袍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走出“邻避”困境，多点善意温情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多点善意，别让武汉人寒心</a:t>
            </a:r>
            <a:endParaRPr sz="2800">
              <a:sym typeface="+mn-ea"/>
            </a:endParaRPr>
          </a:p>
          <a:p>
            <a:pPr algn="l"/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33945" y="3393440"/>
            <a:ext cx="59785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隔离病毒不隔离人心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莫让武汉人雪上加霜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愿善良能被善良以待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让善良成为善良人的通行证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祈祷善良生命的和美回报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心怀悲悯，满怀善意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927100"/>
            <a:ext cx="1180655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</a:t>
            </a:r>
            <a:r>
              <a:rPr sz="2800">
                <a:sym typeface="+mn-ea"/>
              </a:rPr>
              <a:t>为了防止疫情失控蔓延，武汉在1月23日宣布关闭离汉通道，武汉人也积极响应号召，挑头退了票，主动取消外出探亲、度假的计划，本着对自己负责也对他人负责的态度，自我隔离。即便是在离汉通道关闭前从武汉离开、返乡的人，也纷纷去社区登记。可以不点赞这些行为，但绝不应该冷语相向，甚至恶意伤害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武汉是新型肺炎猛烈爆发的地方，武汉人也是受害者，而不是加害人。对抗病毒，是一场人与病毒的战争，而不是人与人的战争。这场战争的出发点和落脚点都是爱，而不是恨和冷漠。要让爱成为对抗病毒的特效药，不要让冷漠成为加剧病毒危害的催化剂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1998年洪水，武汉人齐心协力严防死守；2003年非典，武汉人齐心参与战斗。现在，武汉“病了”，需要全国各地伸出援手，刚刚广东湛江等地宣布为滞留当地的武汉人提供免费住宿。让我们一起做武汉的守护者，善待武汉人！   （来自：长江评论  作者：华智超）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2020备考热点话题08：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理性思考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5490" y="4438015"/>
            <a:ext cx="6612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（可和“批判精神”“独立思考”关联）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3850" y="1659890"/>
            <a:ext cx="597852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我们缺良药，也缺理性思考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擦亮理性的双眼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愿疫情之苦激活更多理性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人格独立首先要思考独立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独立思考应成青年品质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辨谣言，长点心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以理性驱逐恐慌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谣言止于智者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6925" y="3419475"/>
            <a:ext cx="59785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不为谣传推波助澜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铲除谣言孳生的土壤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破除谣言，科学是利器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谎言只会被真相拆穿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打好谣言“病毒”阻击战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169670"/>
            <a:ext cx="1180655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</a:t>
            </a:r>
            <a:r>
              <a:rPr sz="2800">
                <a:sym typeface="+mn-ea"/>
              </a:rPr>
              <a:t>网民要当“剑客”，不要做“看客”。新型冠状病毒感染肺炎疫情发生以来，类似“1月26日主持人白岩松邀请钟南山介绍疫情”“用淡盐水漱口可以预防新型冠状病毒”“钟南山院士被传染了”“空中喷洒防疫药剂”等等，这样的谣言在百姓间扩散蔓延，造成整个社会的焦虑恐慌。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在面对来源模糊、事实不清的信息时，切忌一味地盲目转发与情绪发泄，应当多一些理性思考和冷静判断。疫情汹涌，国家在挫折中奋进，无数工作人员为之尽己所能、不屈不挠，此时正是需要我们凝聚共识、统一行动的关键时刻，每一位网民更应该擦亮辨别是非的双眼，理解配合，共同面对。人人都从自身做起，承担一份网络社会的公共责任，为打赢这场没有硝烟的战争贡献一己之力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（来源：环球网  作者：高延）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05175"/>
            <a:ext cx="6104255" cy="3552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" y="0"/>
            <a:ext cx="6096000" cy="33051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20510" y="340360"/>
            <a:ext cx="503682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疫情来临，全民皆兵。这场战争没有战火，却映照着整个时代与社会，没有硝烟，却放大了人性的阴霾。惟其艰难，才更显勇毅；惟其笃行，才弥足珍贵。打赢疫情防控阻击战，需要我们不弃涓流，汇聚成海，人人担责，力所能及，也需要我们理性冷静，独立思考，深刻反思，鉴往开来。</a:t>
            </a:r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889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2020备考热点话题09：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乐观心理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1503680"/>
            <a:ext cx="59785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疫情有毒，恐慌情绪更有害！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拒绝无谓恐慌，保持胜利信心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恐慌焦虑和病毒一样“人传人”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缓解心理压力，理性看待疫情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筑牢抗疫的信心之堤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信心崩溃比疫情蔓延更可怕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要治疗的，是身和心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认清生活的真相后，依然热爱它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扶起人心，需要乐观的现实主义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乐观向上，革命向前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3475" y="3288665"/>
            <a:ext cx="59785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乐观心态是防控疫情的“精神疫苗”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听出忧患与清醒，也听出乐观和振奋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让乐观稀释焦虑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有泪水，也带着笑容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真正的乐观主义者，往往从悲观中走出来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169670"/>
            <a:ext cx="11806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　   疫情当前，部分一线医护人员、患者以及普通群众为恐慌及焦虑所困。这次疫情是突发性公共卫生事件，还伴随着不少严厉的疫情防控措施，很多人为此产生心理不适，在情理之中。通过心理救济和危机干预方式，化解很多人的心理应激反应过度及其导致的暂时性心理疾患，也是合力“抗疫”形势下的重要一环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有时，恐慌焦虑情绪也会“人传人”，且会随着“家里蹲”或单独隔离时间拉长而有增无减。到头来，这非但不利于人们以身心健康状态积极应对疫情，也无益于社会情绪稳定和科学抗疫秩序的确立。特别是对确诊患者和一线医护人员来说，若存在过大的心理压力，客观上也会影响抗疫实际成效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 （来源：新京报  作者：许朝军）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444625"/>
            <a:ext cx="1180655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</a:t>
            </a:r>
            <a:r>
              <a:rPr sz="2800">
                <a:sym typeface="+mn-ea"/>
              </a:rPr>
              <a:t>“火神山”“雷神山”医院建设进度如何了，现场是怎样的场景呢……乖乖宅在家的网友们围观工地建设的直播，自称监工、包工头，并欣慰于宅在家的日子找到了一份新工作——“云监工”。镜头下，是现场4000余名工人，近千台大型机械24小时轮班抢建；屏幕外，是千万网友轮番的守候，一字一句的祝福与齐心协力抗击疫情的信心！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在直播间留言区，玩成语接龙、编写小说、科普建筑知识、集体留言合影……千万忙碌的网友将智慧集结一处，以文字传递心声，甚至还制作了一系列的表情包。疫情当前，人们乐观不减。这场慢直播的出现，让全国网友直击医院建设进度，并能够互动参与其中，大大稀释了焦虑情绪。而“云监工”们由此也找到了又一个为武汉加油的方式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（来源：光明论  作者：成山）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2020备考热点话题10：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民情民生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1503680"/>
            <a:ext cx="59785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脚上沾着泥土，心中装着民情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民心，是永不过期的介绍信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一枝一叶总关情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利民之事，丝发必兴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以百姓之心为己心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知百姓情，解难心事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厚立为民之志，多积尺寸之功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吹糠见米，久久为功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从民生关切中找到民生动力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国如舟，民犹水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6330" y="2923540"/>
            <a:ext cx="59785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倾听民生“成绩单”里的“小确幸”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释放民生红利，增强百姓获得感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关注民意，让发展更有温度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每天二两肉，民生重千钧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政策细节里的民生温度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确保民生，兜住底线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把民生大事做实做好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169670"/>
            <a:ext cx="11806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</a:t>
            </a:r>
            <a:r>
              <a:rPr sz="2800">
                <a:sym typeface="+mn-ea"/>
              </a:rPr>
              <a:t>“民以食为天。”如何做好疫情的严格防控，又千方百计守护百姓“菜篮子”，最大程度降低疫情对居民吃饭等基本生活造成的影响，需引起相关部门重视。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守护百姓“菜篮子”，要做到“三保”。一是保供应，让百姓安心；二是保安全，让百姓放心；三是保服务，让百姓暖心。从百姓需求出发，以百姓心为心，让服务更到位更贴心，让人们感受到更多温暖，同样也是对打赢疫情阻击战的有力加持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民生无小事，枝叶总关情。“舌尖”上的问题牵动人心，“菜篮子”工程关乎百姓生命健康安全，这是体现社会治理能力、人间温情和各方责任担当的民生考卷。疫情传播，给答卷者增加了不少难度。只有用心用情用力，才能答好这张考卷，打赢这场抗击疫情的硬仗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　　（来源：新华网  作者：辛明）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2020备考热点话题11：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文化反思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025" y="1503680"/>
            <a:ext cx="59785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让文化之树常青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从传统中汲取养分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文化，幸福生活的精神滋养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当代中国的精神名片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拨动世界心弦的声音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文化是最好的基因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让经典融入民族文化的血脉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守护一片文化晴空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不能丢了文化这个“魂”  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6330" y="2923540"/>
            <a:ext cx="597852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文化自卑心理当摒弃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传统文化“上新”，才能更“上心”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在触摸传统中延续文脉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寻找传统文化的“打开方式”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让传统文化流行起来是最好的传承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169670"/>
            <a:ext cx="11806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</a:t>
            </a:r>
            <a:r>
              <a:rPr sz="2800">
                <a:sym typeface="+mn-ea"/>
              </a:rPr>
              <a:t>“带病回村，不孝子孙”、“口罩还是呼吸机，您老看着二选一”……相比城市一贯的严肃正经，乡镇宣传以其硬核风格在网上受到了大量追捧，成为这个春节屈指可数的乐趣之一。这些朴实中带着丝丝土气，又狠又让人想笑的标语和防疫宣传工作的严肃形成了反差萌，让人在铺天盖地的坏消息中有了一点慰藉和希望。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一直以来，标语都是重要的传播工具。从城市到农村，随处可见。作为一种宣传方式，标语优势明显。比如防疫标语：“口罩你不戴，病毒把你爱。”口罩和病毒，名词对名词，“戴”和“爱”都是动词，且韵母为“ai”，对仗又押韵，十分好记。同时也利用了大家对生病的恐惧心理，号召大家戴上口罩。如此机智又实用的标语，真是让人点赞！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（来源：中国新闻周刊）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33440" y="1129665"/>
            <a:ext cx="54444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sz="3200"/>
              <a:t>      </a:t>
            </a:r>
            <a:r>
              <a:rPr lang="zh-CN" altLang="en-US" sz="3200"/>
              <a:t>近期，新冠疫情蔓延，举世瞩目，想必各位同学也一样在关注。根据你了解的信息，你能提炼出哪些和写作有关的话题角度？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381625" cy="321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9450"/>
            <a:ext cx="5380990" cy="36385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9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169670"/>
            <a:ext cx="118065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</a:t>
            </a:r>
            <a:r>
              <a:rPr sz="2800">
                <a:sym typeface="+mn-ea"/>
              </a:rPr>
              <a:t>在此之前，日本援助物资上写着的其他几句话，如“山川异域，风月同天”、“岂曰无衣，与子同裳”、“辽河雪融，富山花开；同气连枝，共盼春来”等，也都贡献了不少热点。疫情紧张的当下，火了一句唐诗，也是意料之外。究其原因，所谓“日本对传统文化较为重视”云云，不只是如此。这个句子，从来也未曾消失，在中国、日本多少唐诗选本里就有，随手可得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这句诗之所以吸引眼球，毋宁说，是因为它既熟悉又陌生。熟悉，是因为它出自唐诗，多少人从小耳濡目染；陌生，是因为在疫情当前，多少口号被冠以“硬核”的标签，被广泛传播乃至津津乐道，这种典雅的表达太另类了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169670"/>
            <a:ext cx="118065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 </a:t>
            </a:r>
            <a:r>
              <a:rPr sz="2800">
                <a:sym typeface="+mn-ea"/>
              </a:rPr>
              <a:t>试想一下，这段时间以来，我们看了多少诸如“今年上门，明年上坟”、“拜年就是害人，聚餐就是找死”、“带病回村，不孝子孙”这类口号标语，出现一句“青山一道同云雨，明月何曾是两乡”，如何不让人心旌摇荡，如何能不火？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这并不是说“青山一道同云雨，明月何曾是两乡”就一定比“武汉加油”高级，后者的简洁明快、易背好懂，可以在短时间起到凝聚人心的效果。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只是一句唐诗，让不少人在铺天盖地的所谓“硬核”的口号中，看到了一种文明感。这种文明感，在乎语言的体面、情感的深刻、行为的得体；这种文明感，又恰是疫情发展到当下，急需强调之事。诗终究是诗，标语也终究是标语，只是背后的思维模式与文明感，更发人深省。这种文明感，是对法治的信仰，与同胞的共情，对个体权利的尊重。</a:t>
            </a:r>
            <a:endParaRPr sz="2800">
              <a:sym typeface="+mn-ea"/>
            </a:endParaRPr>
          </a:p>
          <a:p>
            <a:pPr algn="r"/>
            <a:r>
              <a:rPr sz="2800">
                <a:sym typeface="+mn-ea"/>
              </a:rPr>
              <a:t>　　（来源：光明网  作者：光明评论员）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2020备考热点话题12：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法治精神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175" y="1503680"/>
            <a:ext cx="59785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让法治为好人撑腰  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让每一个人感受到法治的佑护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让法制阳光普照大地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权力不可任性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把权力关进法治的笼子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权力之前，须有制度敦促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维护个体的正义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6330" y="2923540"/>
            <a:ext cx="59785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让法治的脚步迈得更大点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莫要逾越法治的轨道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让法治思维成为时尚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筑牢法治根基，国运更加昌盛</a:t>
            </a:r>
            <a:endParaRPr sz="28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444625"/>
            <a:ext cx="118065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800">
                <a:sym typeface="+mn-ea"/>
              </a:rPr>
              <a:t>       </a:t>
            </a:r>
            <a:r>
              <a:rPr sz="2800">
                <a:sym typeface="+mn-ea"/>
              </a:rPr>
              <a:t>当彼时的“虚假信息”成为后来的一语成谶，流行病学的科学家从专业角度、法院从法理角度，都对最初医生们预警进行了辩护。李文亮医生的遭遇，让人们看到了阻塞这种预警的惊天后果，看到了轻率处理无主观恶意的言论，可能比虚假信息本身带来的危害要巨大得多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在公共危机和灾难面前，社会治理的各种杠杆都会产生应激反应，这些工具与杠杆之间势必会发生碰撞。每一种杠杆，都有自己的道理、习惯和合法性，但其目标，必须是人命第一、人民第一。社会治理的现代化、法治化，正是要有机统合这些工具，指向“人”的目标。这也是李医生擎光而来，所要昭示的。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1444625"/>
            <a:ext cx="118065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　　李医生的命运牵动社会的命运，对这个过程，还待深刻检省，也必须有深刻的检省。实际上，就在刚才，国家监察委员会已决定派出调查组赴武汉市，就群众反映的涉及李医生的有关问题作全面调查，已经是一个有力的开始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同时，为了把握住这种检省的机会，为了保护更多的李医生，则首先要打赢眼前这场严峻的战争。个体正义只有在社会平稳的情况下才能实现，此时无所选择，只能汇聚众力；此时不能停顿，只能一路向前。已经经历了跌宕艰难的前半程，接下来，从个体到家国，都不能再输。</a:t>
            </a:r>
            <a:endParaRPr sz="2800">
              <a:sym typeface="+mn-ea"/>
            </a:endParaRPr>
          </a:p>
          <a:p>
            <a:pPr algn="l"/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　　                                                 （来源：光明日报  作者：刘白 ）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12560" y="871855"/>
            <a:ext cx="3947160" cy="48926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400"/>
              <a:t>       </a:t>
            </a:r>
            <a:r>
              <a:rPr lang="zh-CN" altLang="en-US" sz="2400"/>
              <a:t>诚然，疫情袭来，国家、人民都经受了严峻考验。我们还可以提炼出更多的相关关键词，比如</a:t>
            </a:r>
            <a:r>
              <a:rPr lang="en-US" altLang="zh-CN" sz="2400"/>
              <a:t>“</a:t>
            </a:r>
            <a:r>
              <a:rPr lang="zh-CN" altLang="en-US" sz="2400"/>
              <a:t>珍爱生命</a:t>
            </a:r>
            <a:r>
              <a:rPr lang="en-US" altLang="zh-CN" sz="2400"/>
              <a:t>”“</a:t>
            </a:r>
            <a:r>
              <a:rPr lang="zh-CN" altLang="en-US" sz="2400"/>
              <a:t>经验教训</a:t>
            </a:r>
            <a:r>
              <a:rPr lang="en-US" altLang="zh-CN" sz="2400"/>
              <a:t>”“</a:t>
            </a:r>
            <a:r>
              <a:rPr lang="zh-CN" altLang="en-US" sz="2400"/>
              <a:t>国民素质</a:t>
            </a:r>
            <a:r>
              <a:rPr lang="en-US" altLang="zh-CN" sz="2400"/>
              <a:t>”“</a:t>
            </a:r>
            <a:r>
              <a:rPr lang="zh-CN" altLang="en-US" sz="2400"/>
              <a:t>科学精神</a:t>
            </a:r>
            <a:r>
              <a:rPr lang="en-US" altLang="zh-CN" sz="2400"/>
              <a:t>”“</a:t>
            </a:r>
            <a:r>
              <a:rPr lang="zh-CN" altLang="en-US" sz="2400"/>
              <a:t>移风易俗</a:t>
            </a:r>
            <a:r>
              <a:rPr lang="en-US" altLang="zh-CN" sz="2400"/>
              <a:t>”</a:t>
            </a:r>
            <a:r>
              <a:rPr lang="zh-CN" altLang="en-US" sz="2400"/>
              <a:t>，乃至更深层次的</a:t>
            </a:r>
            <a:r>
              <a:rPr lang="en-US" altLang="zh-CN" sz="2400"/>
              <a:t>“</a:t>
            </a:r>
            <a:r>
              <a:rPr lang="zh-CN" altLang="en-US" sz="2400"/>
              <a:t>民心向背</a:t>
            </a:r>
            <a:r>
              <a:rPr lang="en-US" altLang="zh-CN" sz="2400"/>
              <a:t>”“</a:t>
            </a:r>
            <a:r>
              <a:rPr lang="zh-CN" altLang="en-US" sz="2400"/>
              <a:t>经济影响</a:t>
            </a:r>
            <a:r>
              <a:rPr lang="en-US" altLang="zh-CN" sz="2400"/>
              <a:t>”“</a:t>
            </a:r>
            <a:r>
              <a:rPr lang="zh-CN" altLang="en-US" sz="2400"/>
              <a:t>体制优劣</a:t>
            </a:r>
            <a:r>
              <a:rPr lang="en-US" altLang="zh-CN" sz="2400"/>
              <a:t>”“</a:t>
            </a:r>
            <a:r>
              <a:rPr lang="zh-CN" altLang="en-US" sz="2400"/>
              <a:t>舆论监督</a:t>
            </a:r>
            <a:r>
              <a:rPr lang="en-US" altLang="zh-CN" sz="2400"/>
              <a:t>”“</a:t>
            </a:r>
            <a:r>
              <a:rPr lang="zh-CN" altLang="en-US" sz="2400"/>
              <a:t>言论自由</a:t>
            </a:r>
            <a:r>
              <a:rPr lang="en-US" altLang="zh-CN" sz="2400"/>
              <a:t>”</a:t>
            </a:r>
            <a:r>
              <a:rPr lang="zh-CN" altLang="en-US" sz="2400"/>
              <a:t>等等，而无论你想到什么，你如何看待，只要你一直在认真思考、深刻反思，就是可贵的，就体现着一个年轻公民的基本素质。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65" y="508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370" y="1153795"/>
            <a:ext cx="8093075" cy="485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846" y="451199"/>
            <a:ext cx="2513172" cy="15834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206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3" name="矩形 177160"/>
          <p:cNvSpPr/>
          <p:nvPr/>
        </p:nvSpPr>
        <p:spPr>
          <a:xfrm>
            <a:off x="3688080" y="3038475"/>
            <a:ext cx="5320665" cy="9766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典型作文题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8755" y="1279525"/>
            <a:ext cx="1100836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400">
                <a:sym typeface="+mn-ea"/>
              </a:rPr>
              <a:t>【</a:t>
            </a:r>
            <a:r>
              <a:rPr lang="en-US" sz="2400">
                <a:solidFill>
                  <a:srgbClr val="FF0000"/>
                </a:solidFill>
                <a:sym typeface="+mn-ea"/>
              </a:rPr>
              <a:t>2020</a:t>
            </a:r>
            <a:r>
              <a:rPr sz="2400">
                <a:solidFill>
                  <a:srgbClr val="FF0000"/>
                </a:solidFill>
                <a:sym typeface="+mn-ea"/>
              </a:rPr>
              <a:t>全国百校联盟考试作文题</a:t>
            </a:r>
            <a:r>
              <a:rPr sz="2400">
                <a:sym typeface="+mn-ea"/>
              </a:rPr>
              <a:t>】阅读下面的材料，根据要求写作。（60分）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材料1：日前，武汉疫情吹哨人李文亮去世。他向身边人发出疫情早期预警时，知道这样做有风险，是医者仁心的担当意识，让他鼓起勇气吹出预警疫情的哨音。此后，他坚守在抗疫一线，并不幸感染新冠肺炎。他在病床上他对记者表示，希望尽快治愈，重返前线战场。（来自《中国青年报》）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材料2：有的人活着，他已经死了；有的人死了，他还活着。有的人骑在人民头上：“啊，我多伟大！”有的人俯下身子给人民当牛马。有的人把名字刻入石头，想“不朽”；有的人情愿作野草，等着地下的火烧。（摘自臧克家《有的人》）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材料3：为众人抱薪者，不可使其冻毙于风雪。为人民开道者，不可令其困厄于荆棘。（摘自网络格言）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武汉疫情牵动着亿万人的心，通过以上三则材料，你可以联想到什么，请恰当引用三则材料，以“致敬这样的人”为副标题，写一篇文章，不少于800字，诗歌除外，文体自定。</a:t>
            </a:r>
            <a:endParaRPr sz="2400">
              <a:sym typeface="+mn-ea"/>
            </a:endParaRPr>
          </a:p>
        </p:txBody>
      </p:sp>
      <p:sp>
        <p:nvSpPr>
          <p:cNvPr id="5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作文题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410" y="540385"/>
            <a:ext cx="110083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zh-CN" sz="2400">
              <a:sym typeface="+mn-ea"/>
            </a:endParaRPr>
          </a:p>
          <a:p>
            <a:pPr algn="l"/>
            <a:r>
              <a:rPr lang="zh-CN" sz="2400">
                <a:sym typeface="+mn-ea"/>
              </a:rPr>
              <a:t>       </a:t>
            </a:r>
            <a:r>
              <a:rPr sz="2400">
                <a:sym typeface="+mn-ea"/>
              </a:rPr>
              <a:t>首先明确写作要求，这是一篇任务驱动类作文，以完成任务为要。副标题“致敬这样的人”已明确了写作任务的内容。即写：致敬什么样的人，为什么致敬，怎样致敬。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       再来看这三则材料，我们可以提炼出中心。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       第一则材料抓住关键词“医者仁心的担当意识”，这种精神品质是是我们“致敬”的原因之一。    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       第二则材料写“有的人”的表现，概括出两类人，一类人作威作福，欺压人民，如这次抗疫中不作为的官员；一类人不计名利，默默奉献，如冲在最前线的医务工作者。两者可构成对正反比论证，而重点放在赞美后者，这也是我们“致敬”的理由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       第三则材料是理解“为众人抱薪者，……不可令其困厄于荆棘”的含义。可以提炼出观点：不能让有开拓、奉献精神的人，首当其冲地受到伤害，我们应该尊重、支持、帮助、保护他们，愿意和他们同行。</a:t>
            </a:r>
            <a:endParaRPr sz="24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审题指导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6283325" y="638810"/>
            <a:ext cx="562102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sz="2800"/>
              <a:t>2020备考热点话题01：坚守奉献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2020备考热点话题02：医者仁心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2020备考热点话题03：青年担当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2020备考热点话题04：家国情怀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2020备考热点话题05：社会责任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2020备考热点话题06：敬畏自然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2020备考热点话题07：悲悯善良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2020备考热点话题08：理性思考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2020备考热点话题09：乐观心理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2020备考热点话题10：民情民生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2020备考热点话题11：文化反思</a:t>
            </a:r>
            <a:endParaRPr sz="2800"/>
          </a:p>
          <a:p>
            <a:pPr fontAlgn="auto">
              <a:lnSpc>
                <a:spcPct val="100000"/>
              </a:lnSpc>
            </a:pPr>
            <a:r>
              <a:rPr sz="2800"/>
              <a:t>2020备考热点话题12：法治精神</a:t>
            </a:r>
            <a:endParaRPr sz="28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381625" cy="321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9450"/>
            <a:ext cx="5380990" cy="36385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8515" y="1083945"/>
            <a:ext cx="916749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       </a:t>
            </a:r>
            <a:r>
              <a:rPr sz="2800">
                <a:sym typeface="+mn-ea"/>
              </a:rPr>
              <a:t>是什么：以疫情为背景，指出李文亮、第二种“有的人”、“抱薪者”等人的精神品质，引出致敬对象。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       为什么：概括分析致敬的原因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       例如：原因一：医者仁心，担当重任。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                  原因二：不计回报，默默奉献。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                  原因三：敢做敢言，立德立行。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       怎么办：表明心志，表达我们的理解、支持；呼吁大家行动起来，声援并保护我们的英雄。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行文构思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0335" y="1083945"/>
            <a:ext cx="603567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ym typeface="+mn-ea"/>
              </a:rPr>
              <a:t>世界需要抱薪者 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最美的逆行人 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你们不会孤单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善待我们的英雄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莫让逆行者成独行者 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期待花枝春满 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中国，被最勇敢的人保护得更好  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岂曰无衣，与子同袍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没有一个冬天不可逾越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谢谢你，为我们拼了命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冬将尽，春可期</a:t>
            </a:r>
            <a:endParaRPr lang="zh-CN" sz="2800">
              <a:sym typeface="+mn-ea"/>
            </a:endParaRPr>
          </a:p>
          <a:p>
            <a:pPr algn="l"/>
            <a:r>
              <a:rPr lang="zh-CN" sz="2800">
                <a:sym typeface="+mn-ea"/>
              </a:rPr>
              <a:t>身着白衣，心有锦缎</a:t>
            </a:r>
            <a:endParaRPr lang="zh-CN"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拟题示例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955" y="1033780"/>
            <a:ext cx="1184084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000">
                <a:solidFill>
                  <a:srgbClr val="FF0000"/>
                </a:solidFill>
                <a:sym typeface="+mn-ea"/>
              </a:rPr>
              <a:t>一起挨过这个漫长寒冬</a:t>
            </a:r>
            <a:endParaRPr lang="zh-CN" sz="2000">
              <a:sym typeface="+mn-ea"/>
            </a:endParaRPr>
          </a:p>
          <a:p>
            <a:pPr algn="ctr"/>
            <a:r>
              <a:rPr lang="zh-CN" sz="2000">
                <a:sym typeface="+mn-ea"/>
              </a:rPr>
              <a:t>——致敬这样的人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新年伊始，本是喜庆装点神州之时，没想到，冠状病毒悄无声息地拉开了战争的帷幕，没有硝烟，没有战火，安静得让人害怕，猝然得让人不及防备。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面对持续上涨的数字，面对血色加深的疫情地图，我们每一个中国人，谁不为疫情肆虐下的武汉同胞忧虑、揪心？而谁又不对那些舍身忘己的逆行者肃然起敬？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致敬中国医者。他们转身时的背影，那么悲壮决绝，用防护服做铠甲，以口罩为盾，迎战可恶的病毒。耄耋之年的钟南山，临危受命，挂帅出征，再度前往疫情现场。古稀之年李兰娟，为战疫情，一天只睡几个小时……而那道守卫生命的城墙背后，不过是一群凡人的血肉身躯。彻夜通明的白炽灯，口罩印在脸上的勒痕，被汗水浸透的防护服……医护人员熬制着“生命”的偏方，赎回人人向往的安康。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致敬中国工人。建一座医院需要多长时间？十日十夜！哪里有什么基建狂魔，只不过是生死时速，一座设计科学、设施完善的“火神山”医院，令人惊叹地拔地而起。某国外节目甚至感叹道：“在美国，想装个有线电视都不止十天。”并不是有神力相助，仅仅是人力使然。它的骨骼是由专家们通宵达旦塑造的，它的血肉是由普通工人披星戴月浇筑的。正如冰心在诗中写道：“创造新陆地的，不是那滚滚的波浪，却是它底下细小的泥沙。”</a:t>
            </a:r>
            <a:endParaRPr lang="zh-CN" sz="20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考场佳作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895" y="1313815"/>
            <a:ext cx="1184084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>
                <a:sym typeface="+mn-ea"/>
              </a:rPr>
              <a:t>　　致敬千千万万中国人。敬值班的警官，为生命坚守岗位；敬基层干部，为安康绝不怠慢；敬快递员，为生活提供保障；敬患者，为希望不言放弃。你我在此刻，也是可敬的。我们不是一团散沙，而是心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在一起。哪怕我们深居简出，也必定在为远方的疫情，牵肠挂肚，彻夜难眠。每一个患者的逝去，就如同天上星星的陨落，让我们的天空也暗淡一分。这个时候，中国人不能退，更不能乱。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基辛格在《论中国》中曾言：中国，总是被他们最勇敢的人保护得很好！是啊，隐忍顽强的中国人，尤其那些无名英雄，甘当牛马，愿做野草。千百年来，他们一直这样，千百年后，他们还会是这样。他们或许不光鲜，却自带人性光芒。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而当英雄们苦干、硬干的时候，却有一线医者忍饥挨饿累倒在地，有医护人员被肺炎患者吐口水，有患者携毒私自逃离武汉……我们都应该去反思：有没有尊重、保护好为我们拼命的人？有没有避免为他们添乱添堵？有没有拿出点实际行动？每个人力所能及，一线抗疫者才不孤单无援。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挨过这个有些漫长的寒冬之后，暂闭的城门将会被春风敲开，人们走上热闹的街头，挤上熙攘的公交，吃一碗热干面，看一场樱花。那时，红装突展，古城明艳。而我的目光越过人潮人群，终与你深情相遇。</a:t>
            </a:r>
            <a:endParaRPr lang="zh-CN" sz="2000">
              <a:sym typeface="+mn-ea"/>
            </a:endParaRPr>
          </a:p>
          <a:p>
            <a:pPr algn="l"/>
            <a:endParaRPr lang="zh-CN" sz="2000">
              <a:sym typeface="+mn-ea"/>
            </a:endParaRPr>
          </a:p>
          <a:p>
            <a:pPr algn="r"/>
            <a:r>
              <a:rPr lang="zh-CN" sz="2000">
                <a:sym typeface="+mn-ea"/>
              </a:rPr>
              <a:t>　　作者：大石桥市高级中学 贾诺  指导老师：赵静</a:t>
            </a:r>
            <a:endParaRPr lang="zh-CN" sz="20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考场佳作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895" y="1313815"/>
            <a:ext cx="1184084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000">
                <a:solidFill>
                  <a:srgbClr val="FF0000"/>
                </a:solidFill>
                <a:sym typeface="+mn-ea"/>
              </a:rPr>
              <a:t>你为我风雪抱薪，我愿你平安顺遂</a:t>
            </a:r>
            <a:endParaRPr lang="zh-CN" sz="2000">
              <a:sym typeface="+mn-ea"/>
            </a:endParaRPr>
          </a:p>
          <a:p>
            <a:pPr algn="ctr"/>
            <a:r>
              <a:rPr lang="zh-CN" sz="2000">
                <a:sym typeface="+mn-ea"/>
              </a:rPr>
              <a:t>——致敬这样的人　　</a:t>
            </a:r>
            <a:endParaRPr lang="zh-CN" sz="2000">
              <a:sym typeface="+mn-ea"/>
            </a:endParaRPr>
          </a:p>
          <a:p>
            <a:pPr algn="l"/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新春佳节，正值阖家团圆之际。一场不见硝烟的战争却悄然而至——新型冠状病毒肆虐横行。为了打赢这场战争，全国人民携手并进，共渡难关。一大批暖人心的“抱薪者”从“暴风雪”之中挺身而出。我向他们致敬，并表达我由衷的感谢！　　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我敬，敬您能医敢言，立德立行。实时更新的冷冰冰的确诊数据牵动着14亿中华儿女的心，而在2月6日，我们分外痛心。疫情“吹哨人”李文亮不幸离世。疫情初期，他为世人敲响警钟，却被警方训诫。当发生雪崩时，没有一片雪花是无辜的。这个世界欠你一声道歉和一个透明的解释。我们的时代不能缺少像李医生这样的勇者，他们在，可以减少人间的噩耗声声！　　</a:t>
            </a:r>
            <a:endParaRPr lang="zh-CN" sz="2000">
              <a:sym typeface="+mn-ea"/>
            </a:endParaRPr>
          </a:p>
          <a:p>
            <a:pPr algn="l"/>
            <a:r>
              <a:rPr lang="zh-CN" sz="2000">
                <a:sym typeface="+mn-ea"/>
              </a:rPr>
              <a:t>　　我敬，敬你最美逆行，勇往直前。疫情当前，他们从不畏缩，争相奔赴前线。钟南山在高铁餐车之中疲惫入睡，李兰娟每天只睡三小时研发抗疫药剂，身患渐冻症的张定宇院长与时间赛跑，年轻的护士的手被消毒液腐蚀裂痕满满，为了节省一套防护服水也不敢喝一口，雷神山的建造者们夜以继日工作，十余天建起一座医院……我不由得感叹：“你逆行的样子，真美！”他们带给我们的是既是中国速度，也有中国温度。　　</a:t>
            </a:r>
            <a:endParaRPr lang="zh-CN" sz="20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考场佳作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250" y="1404620"/>
            <a:ext cx="1124648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400">
                <a:sym typeface="+mn-ea"/>
              </a:rPr>
              <a:t>　　有的人俯下身子给人民当牛马，甘愿任野火燃烧。而有的人却在人民的头上作威作福，梦想不朽。在疫情紧要关头，黄冈的唐主任“一问三不知”，湖北慈善机构再一次把诸多问题暴露于众，黑心药店借机抬高口罩价钱……此等不堪的行为让人愤怒，也大大抵耗着中华儿女的拳拳爱心，这实在令人心寒！　　</a:t>
            </a:r>
            <a:endParaRPr lang="zh-CN" sz="2400">
              <a:sym typeface="+mn-ea"/>
            </a:endParaRPr>
          </a:p>
          <a:p>
            <a:pPr algn="l"/>
            <a:r>
              <a:rPr lang="zh-CN" sz="2400">
                <a:sym typeface="+mn-ea"/>
              </a:rPr>
              <a:t>　　对那些风雪抱薪者，吾等愿予你春晖。如网络格言所说，“不可使其冻毙于风雪”，“不可令其困厄于荆棘”。我们应保护他们，尊敬他们，而不能让在险情的风口浪尖孤立无援。好在，我们看到了很多随行的身影。环卫大爷到派出所捐12000元匆匆离去，山东将满车厢新鲜蔬果运往湖北，海外游子捐献检测合格的防护服，网络之上暖心的“武汉加油”视频作品，都让抱薪者不那么孤单。　　</a:t>
            </a:r>
            <a:endParaRPr lang="zh-CN" sz="2400">
              <a:sym typeface="+mn-ea"/>
            </a:endParaRPr>
          </a:p>
          <a:p>
            <a:pPr algn="l"/>
            <a:r>
              <a:rPr lang="zh-CN" sz="2400">
                <a:sym typeface="+mn-ea"/>
              </a:rPr>
              <a:t>　　你许我三冬暖，我愿你春不寒！你为我抱薪于风雪，我望你平安顺遂。希望待到疫情结束，我们漫步神州大地，共赏花枝春满。　　</a:t>
            </a:r>
            <a:endParaRPr lang="zh-CN" sz="2400">
              <a:sym typeface="+mn-ea"/>
            </a:endParaRPr>
          </a:p>
          <a:p>
            <a:pPr algn="l"/>
            <a:endParaRPr lang="zh-CN" sz="2400">
              <a:sym typeface="+mn-ea"/>
            </a:endParaRPr>
          </a:p>
          <a:p>
            <a:pPr algn="r"/>
            <a:r>
              <a:rPr lang="zh-CN" sz="2400">
                <a:sym typeface="+mn-ea"/>
              </a:rPr>
              <a:t>　　　作者：大石桥市高级中学  冯俊皓  指导老师：赵静</a:t>
            </a:r>
            <a:endParaRPr lang="zh-CN" sz="24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205105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考场佳作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91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970" y="1077595"/>
            <a:ext cx="1136142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/>
              <a:t>【命题人 语文匠 </a:t>
            </a:r>
            <a:r>
              <a:rPr lang="zh-CN" sz="2800">
                <a:sym typeface="+mn-ea"/>
              </a:rPr>
              <a:t>湘语文</a:t>
            </a:r>
            <a:r>
              <a:rPr lang="zh-CN" sz="2800"/>
              <a:t>】</a:t>
            </a:r>
            <a:r>
              <a:rPr sz="2800"/>
              <a:t>阅读下列材料，按照要求作文。（60分）</a:t>
            </a:r>
            <a:endParaRPr sz="2800"/>
          </a:p>
          <a:p>
            <a:r>
              <a:rPr sz="2800"/>
              <a:t>        近来，武汉市发生的严重疫情牵动着广大人民的心。武汉的宇文强身在一个大家族，在除夕的前几天，家人们对于年夜饭有了不同的争论。小强的爷爷说，不管怎么说，年夜饭还是要一大家子人聚在一起吃，这是老传统了，亲情不能淡漠；小强的叔叔说，疫情这么严重，我看要不就取消年夜饭吧；小强的妈妈说，我觉得年夜饭就从简，家里人一起吃，但互相串门拜年可以改为网络视频或电话拜年，心意到了最重要。</a:t>
            </a:r>
            <a:endParaRPr sz="2800"/>
          </a:p>
          <a:p>
            <a:r>
              <a:rPr sz="2800"/>
              <a:t>       你作为宇文强的好友，你怎么看？请给爷爷、叔叔、妈妈或宇文强本人写一封信，表明你的态度，阐述你的看法。</a:t>
            </a:r>
            <a:endParaRPr sz="2800"/>
          </a:p>
          <a:p>
            <a:r>
              <a:rPr sz="2800"/>
              <a:t>       要求综合材料内容及含意，选好角度，确定立意，完成写作任务。明确收信人，统一以“明华”为写信人，不得泄露个人信息。不少于800字。</a:t>
            </a:r>
            <a:endParaRPr sz="28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298704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作文题</a:t>
            </a:r>
            <a:endParaRPr lang="en-US" altLang="zh-CN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15920" y="1077595"/>
            <a:ext cx="89674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/>
              <a:t>《顾全大局，灵活过年》</a:t>
            </a:r>
            <a:endParaRPr sz="2800"/>
          </a:p>
          <a:p>
            <a:r>
              <a:rPr sz="2800"/>
              <a:t>《取消年夜饭，是对生命负责》</a:t>
            </a:r>
            <a:endParaRPr sz="2800"/>
          </a:p>
          <a:p>
            <a:r>
              <a:rPr sz="2800"/>
              <a:t>《不吃年夜饭，淡不了亲情》</a:t>
            </a:r>
            <a:endParaRPr sz="2800"/>
          </a:p>
          <a:p>
            <a:r>
              <a:rPr sz="2800"/>
              <a:t>《今年过年不聚餐，是对生命负责》</a:t>
            </a:r>
            <a:endParaRPr sz="2800"/>
          </a:p>
          <a:p>
            <a:r>
              <a:rPr sz="2800"/>
              <a:t>《不吃年夜饭，亲情不会断》</a:t>
            </a:r>
            <a:endParaRPr sz="2800"/>
          </a:p>
          <a:p>
            <a:r>
              <a:rPr sz="2800"/>
              <a:t>《维系亲情的不只是年夜饭》</a:t>
            </a:r>
            <a:endParaRPr sz="2800"/>
          </a:p>
          <a:p>
            <a:r>
              <a:rPr sz="2800"/>
              <a:t>《过年，心意最重要》</a:t>
            </a:r>
            <a:endParaRPr sz="2800"/>
          </a:p>
          <a:p>
            <a:r>
              <a:rPr sz="2800"/>
              <a:t>《有一种“爱”，叫少聚会》</a:t>
            </a:r>
            <a:endParaRPr sz="2800"/>
          </a:p>
          <a:p>
            <a:r>
              <a:rPr sz="2800"/>
              <a:t>《亲情重要，但更要考虑健康》</a:t>
            </a:r>
            <a:endParaRPr sz="2800"/>
          </a:p>
          <a:p>
            <a:r>
              <a:rPr sz="2800"/>
              <a:t>《少一顿年夜饭，少给国家添乱》</a:t>
            </a:r>
            <a:endParaRPr sz="28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446214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优秀作文标题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2990" y="1756410"/>
            <a:ext cx="1006602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>
                <a:sym typeface="+mn-ea"/>
              </a:rPr>
              <a:t>【命题人 语文匠 </a:t>
            </a:r>
            <a:r>
              <a:rPr lang="zh-CN" sz="2800">
                <a:sym typeface="+mn-ea"/>
              </a:rPr>
              <a:t>湘语文</a:t>
            </a:r>
            <a:r>
              <a:rPr lang="zh-CN" sz="2800">
                <a:sym typeface="+mn-ea"/>
              </a:rPr>
              <a:t>】</a:t>
            </a:r>
            <a:r>
              <a:rPr sz="2800"/>
              <a:t>阅读下列材料，按照要求作文。（60分） </a:t>
            </a:r>
            <a:endParaRPr sz="2800"/>
          </a:p>
          <a:p>
            <a:r>
              <a:rPr sz="2800"/>
              <a:t>       武汉新型肺炎疫情发生后，网络上舆情汹涌，引发全民关注。在有些省市，一些人嘴里喊着“武汉加油”，但只要一听到身边有武汉人，就立马变脸，唯恐避之不及，甚至出现“悬赏”、驱逐武汉人的闹剧。</a:t>
            </a:r>
            <a:endParaRPr sz="2800"/>
          </a:p>
          <a:p>
            <a:r>
              <a:rPr sz="2800"/>
              <a:t>       假设你是小强，你想给《温暖周刊》写一封倡议书，针对上述行为，谈谈你的看法和感悟，也可以讲述你的见闻和经历。注意语言得体，不少于800字。‍</a:t>
            </a:r>
            <a:endParaRPr sz="28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298704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作文题二</a:t>
            </a:r>
            <a:endParaRPr lang="en-US" altLang="zh-CN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4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525" y="1077595"/>
            <a:ext cx="679894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/>
              <a:t>《战疫情而不是变无情》</a:t>
            </a:r>
            <a:endParaRPr sz="2800"/>
          </a:p>
          <a:p>
            <a:r>
              <a:rPr sz="2800"/>
              <a:t>《武汉人，是同胞也是同袍》</a:t>
            </a:r>
            <a:endParaRPr sz="2800"/>
          </a:p>
          <a:p>
            <a:r>
              <a:rPr sz="2800"/>
              <a:t>《摈弃双重标准，珍视同胞情谊》</a:t>
            </a:r>
            <a:endParaRPr sz="2800"/>
          </a:p>
          <a:p>
            <a:r>
              <a:rPr sz="2800"/>
              <a:t>《走出“邻避”困境，多点温暖真情》</a:t>
            </a:r>
            <a:endParaRPr sz="2800"/>
          </a:p>
          <a:p>
            <a:r>
              <a:rPr sz="2800"/>
              <a:t>《一千句“加油”，不如一次行动》</a:t>
            </a:r>
            <a:endParaRPr sz="2800"/>
          </a:p>
          <a:p>
            <a:r>
              <a:rPr sz="2800"/>
              <a:t>《武汉人，我们在一起》</a:t>
            </a:r>
            <a:endParaRPr sz="2800"/>
          </a:p>
          <a:p>
            <a:r>
              <a:rPr sz="2800"/>
              <a:t>《武汉人”不应成为我们的“假想敌”》</a:t>
            </a:r>
            <a:endParaRPr sz="2800"/>
          </a:p>
          <a:p>
            <a:r>
              <a:rPr sz="2800"/>
              <a:t>《岂曰无衣，与子同袍！》</a:t>
            </a:r>
            <a:endParaRPr sz="2800"/>
          </a:p>
          <a:p>
            <a:r>
              <a:rPr sz="2800"/>
              <a:t>《理性看待疫情，别让武汉人寒心》</a:t>
            </a:r>
            <a:endParaRPr sz="2800"/>
          </a:p>
          <a:p>
            <a:r>
              <a:rPr sz="2800"/>
              <a:t>《“抗疫”不能成“恐鄂”》</a:t>
            </a:r>
            <a:endParaRPr sz="2800"/>
          </a:p>
          <a:p>
            <a:endParaRPr sz="28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446214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优秀作文标题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4875" y="1955800"/>
            <a:ext cx="66014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>
                <a:sym typeface="+mn-ea"/>
              </a:rPr>
              <a:t>《隔离病毒不隔离人心》</a:t>
            </a:r>
            <a:endParaRPr sz="2800"/>
          </a:p>
          <a:p>
            <a:r>
              <a:rPr sz="2800">
                <a:sym typeface="+mn-ea"/>
              </a:rPr>
              <a:t>《我们共同的敌人是病毒，不是武汉》</a:t>
            </a:r>
            <a:endParaRPr sz="2800"/>
          </a:p>
          <a:p>
            <a:r>
              <a:rPr sz="2800">
                <a:sym typeface="+mn-ea"/>
              </a:rPr>
              <a:t>《武汉人不是敌人而是同胞》</a:t>
            </a:r>
            <a:endParaRPr sz="2800"/>
          </a:p>
          <a:p>
            <a:r>
              <a:rPr sz="2800">
                <a:sym typeface="+mn-ea"/>
              </a:rPr>
              <a:t>《落实行动，做武汉的后援》</a:t>
            </a:r>
            <a:endParaRPr sz="2800"/>
          </a:p>
          <a:p>
            <a:r>
              <a:rPr sz="2800">
                <a:sym typeface="+mn-ea"/>
              </a:rPr>
              <a:t>《莫让武汉人雪上加霜》</a:t>
            </a:r>
            <a:endParaRPr sz="2800"/>
          </a:p>
          <a:p>
            <a:r>
              <a:rPr sz="2800">
                <a:sym typeface="+mn-ea"/>
              </a:rPr>
              <a:t>《我们惧怕疫情，但不能患“恐鄂”症》</a:t>
            </a:r>
            <a:endParaRPr sz="2800"/>
          </a:p>
          <a:p>
            <a:r>
              <a:rPr sz="2800">
                <a:sym typeface="+mn-ea"/>
              </a:rPr>
              <a:t>《严防疫情扩散，而非排斥武汉》</a:t>
            </a:r>
            <a:endParaRPr sz="2800"/>
          </a:p>
          <a:p>
            <a:r>
              <a:rPr sz="2800">
                <a:sym typeface="+mn-ea"/>
              </a:rPr>
              <a:t>《武汉人绝不是洪水猛兽》</a:t>
            </a:r>
            <a:endParaRPr sz="2800"/>
          </a:p>
          <a:p>
            <a:r>
              <a:rPr sz="2800">
                <a:sym typeface="+mn-ea"/>
              </a:rPr>
              <a:t>《和武汉站在同一战线上》</a:t>
            </a:r>
            <a:endParaRPr sz="28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2020备考热点话题01：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坚守奉献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91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630" y="1231900"/>
            <a:ext cx="117265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/>
              <a:t>        </a:t>
            </a:r>
            <a:r>
              <a:rPr lang="zh-CN" sz="2400">
                <a:sym typeface="+mn-ea"/>
              </a:rPr>
              <a:t>【命题人 语文匠 </a:t>
            </a:r>
            <a:r>
              <a:rPr lang="zh-CN" sz="2400">
                <a:sym typeface="+mn-ea"/>
              </a:rPr>
              <a:t>湘语文</a:t>
            </a:r>
            <a:r>
              <a:rPr lang="zh-CN" sz="2400">
                <a:sym typeface="+mn-ea"/>
              </a:rPr>
              <a:t>】</a:t>
            </a:r>
            <a:r>
              <a:rPr sz="2400"/>
              <a:t>阅读下列材料，按照要求作文。（60分）</a:t>
            </a:r>
            <a:endParaRPr sz="2400"/>
          </a:p>
          <a:p>
            <a:r>
              <a:rPr sz="2400"/>
              <a:t>　　随着武汉疫情在逐步蔓延，网络上出现了许多谣言，比如“饮用高度酒能抵抗新型冠状病毒”“钟南山院士建议盐水漱口防病毒““广东省中医院开具预防新型冠状病毒肺炎药方””中部战区空军今天会在武汉上空开始播撒消毒粉液”，不一而足。对于这些谣言，某微信群展开了激烈的争论。</a:t>
            </a:r>
            <a:endParaRPr sz="2400"/>
          </a:p>
          <a:p>
            <a:r>
              <a:rPr sz="2400"/>
              <a:t>　　贵州敏敏：我觉得，只要是谣言就一定要封杀，要追究发布者的责任！</a:t>
            </a:r>
            <a:endParaRPr sz="2400"/>
          </a:p>
          <a:p>
            <a:r>
              <a:rPr sz="2400"/>
              <a:t>　　河北锋哥：但是，人家的初心还是好的呢，还不是为了生命健康？</a:t>
            </a:r>
            <a:endParaRPr sz="2400"/>
          </a:p>
          <a:p>
            <a:r>
              <a:rPr sz="2400"/>
              <a:t>　　重庆明亮：辨别谣言需要专业知识，不容易分辨呢！</a:t>
            </a:r>
            <a:endParaRPr sz="2400"/>
          </a:p>
          <a:p>
            <a:r>
              <a:rPr sz="2400"/>
              <a:t>　　河南丽姐：老人家最爱转发这些链接，我说了，他们都不听的。</a:t>
            </a:r>
            <a:endParaRPr sz="2400"/>
          </a:p>
          <a:p>
            <a:r>
              <a:rPr sz="2400"/>
              <a:t>　　湖北小强：封杀谣言肯定是对的，初衷良好也需要方式正确。……</a:t>
            </a:r>
            <a:endParaRPr sz="2400"/>
          </a:p>
          <a:p>
            <a:r>
              <a:rPr sz="2400"/>
              <a:t>　　面对与疫情一起爆发的网络谣言，你的态度是什么？你的做法又是什么？请写一篇文章，投稿到武汉的主流报纸《楚天都市报》的“防疫一线”栏目。不少于800字。‍</a:t>
            </a:r>
            <a:endParaRPr sz="24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298704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作文题三</a:t>
            </a:r>
            <a:endParaRPr lang="en-US" altLang="zh-CN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91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1077595"/>
            <a:ext cx="607758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/>
              <a:t>《封杀谣言，刻不容缓》</a:t>
            </a:r>
            <a:endParaRPr sz="2400"/>
          </a:p>
          <a:p>
            <a:r>
              <a:rPr sz="2400"/>
              <a:t>《绝不能让谣言再飞一会儿》</a:t>
            </a:r>
            <a:endParaRPr sz="2400"/>
          </a:p>
          <a:p>
            <a:r>
              <a:rPr sz="2400"/>
              <a:t>《对谣言要坚决说“不”》</a:t>
            </a:r>
            <a:endParaRPr sz="2400"/>
          </a:p>
          <a:p>
            <a:r>
              <a:rPr sz="2400"/>
              <a:t>《铲除谣言孳生的土壤》</a:t>
            </a:r>
            <a:endParaRPr sz="2400"/>
          </a:p>
          <a:p>
            <a:r>
              <a:rPr sz="2400"/>
              <a:t>《破除谣言，科学是利器》</a:t>
            </a:r>
            <a:endParaRPr sz="2400"/>
          </a:p>
          <a:p>
            <a:r>
              <a:rPr sz="2400"/>
              <a:t>《谎言只会被真相拆穿》</a:t>
            </a:r>
            <a:endParaRPr sz="2400"/>
          </a:p>
          <a:p>
            <a:r>
              <a:rPr sz="2400"/>
              <a:t>《杜绝谣言，首先要传递真相》</a:t>
            </a:r>
            <a:endParaRPr sz="2400"/>
          </a:p>
          <a:p>
            <a:r>
              <a:rPr sz="2400"/>
              <a:t>《打好谣言“病毒”阻击战》</a:t>
            </a:r>
            <a:endParaRPr sz="2400"/>
          </a:p>
          <a:p>
            <a:r>
              <a:rPr sz="2400"/>
              <a:t>《疫情有毒，网络谣言更有害！》</a:t>
            </a:r>
            <a:endParaRPr sz="2400"/>
          </a:p>
          <a:p>
            <a:r>
              <a:rPr sz="2400"/>
              <a:t>《谣言面前，不做“看客”，要当“剑客”》</a:t>
            </a:r>
            <a:endParaRPr sz="2400"/>
          </a:p>
          <a:p>
            <a:r>
              <a:rPr sz="2400"/>
              <a:t>《谣言止于智者》</a:t>
            </a:r>
            <a:endParaRPr sz="24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446214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优秀作文标题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0175" y="1298575"/>
            <a:ext cx="66014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>
                <a:sym typeface="+mn-ea"/>
              </a:rPr>
              <a:t>《打击谣言和公开真相应同步进行》</a:t>
            </a:r>
            <a:endParaRPr sz="2400"/>
          </a:p>
          <a:p>
            <a:r>
              <a:rPr sz="2400">
                <a:sym typeface="+mn-ea"/>
              </a:rPr>
              <a:t>《别因好心做了传谣者》</a:t>
            </a:r>
            <a:endParaRPr sz="2400"/>
          </a:p>
          <a:p>
            <a:r>
              <a:rPr sz="2400">
                <a:sym typeface="+mn-ea"/>
              </a:rPr>
              <a:t>《打击谣言，注意方式方法》</a:t>
            </a:r>
            <a:endParaRPr sz="2400"/>
          </a:p>
          <a:p>
            <a:r>
              <a:rPr sz="2400">
                <a:sym typeface="+mn-ea"/>
              </a:rPr>
              <a:t>《解谣言之“毒”，首先要用“法律”》</a:t>
            </a:r>
            <a:endParaRPr sz="2400"/>
          </a:p>
          <a:p>
            <a:r>
              <a:rPr sz="2400">
                <a:sym typeface="+mn-ea"/>
              </a:rPr>
              <a:t>《依法治“谣”是重要抗疫举措》</a:t>
            </a:r>
            <a:endParaRPr sz="2400"/>
          </a:p>
          <a:p>
            <a:r>
              <a:rPr sz="2400">
                <a:sym typeface="+mn-ea"/>
              </a:rPr>
              <a:t>《每次传谣都是制造恐慌》</a:t>
            </a:r>
            <a:endParaRPr sz="2400"/>
          </a:p>
          <a:p>
            <a:r>
              <a:rPr sz="2400">
                <a:sym typeface="+mn-ea"/>
              </a:rPr>
              <a:t>《初衷好，不代表可以传谣》</a:t>
            </a:r>
            <a:endParaRPr sz="2400"/>
          </a:p>
          <a:p>
            <a:r>
              <a:rPr sz="2400">
                <a:sym typeface="+mn-ea"/>
              </a:rPr>
              <a:t>《疫情已肆虐，不让谣言再猖獗》</a:t>
            </a:r>
            <a:endParaRPr sz="2400"/>
          </a:p>
          <a:p>
            <a:r>
              <a:rPr sz="2400">
                <a:sym typeface="+mn-ea"/>
              </a:rPr>
              <a:t>《谣言面前，擦亮双眼》</a:t>
            </a:r>
            <a:endParaRPr sz="2400"/>
          </a:p>
          <a:p>
            <a:r>
              <a:rPr sz="2400">
                <a:sym typeface="+mn-ea"/>
              </a:rPr>
              <a:t>《辨别谣言，长点心眼》</a:t>
            </a:r>
            <a:endParaRPr sz="2400"/>
          </a:p>
          <a:p>
            <a:r>
              <a:rPr sz="2400">
                <a:sym typeface="+mn-ea"/>
              </a:rPr>
              <a:t>《疫情汹汹，传谣就是添乱》</a:t>
            </a:r>
            <a:endParaRPr sz="2400"/>
          </a:p>
          <a:p>
            <a:r>
              <a:rPr sz="2400">
                <a:sym typeface="+mn-ea"/>
              </a:rPr>
              <a:t>《打击谣言，但不宜“棒杀”》</a:t>
            </a:r>
            <a:endParaRPr sz="2400"/>
          </a:p>
          <a:p>
            <a:r>
              <a:rPr sz="2400">
                <a:sym typeface="+mn-ea"/>
              </a:rPr>
              <a:t>《面对谣言，既要“打”也要“疏”》</a:t>
            </a:r>
            <a:endParaRPr sz="2400"/>
          </a:p>
          <a:p>
            <a:r>
              <a:rPr sz="2400">
                <a:sym typeface="+mn-ea"/>
              </a:rPr>
              <a:t>《防止谣言，须先教再打》</a:t>
            </a:r>
            <a:endParaRPr sz="24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91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580" y="955675"/>
            <a:ext cx="117265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/>
              <a:t>       </a:t>
            </a:r>
            <a:r>
              <a:rPr lang="zh-CN" sz="2000">
                <a:sym typeface="+mn-ea"/>
              </a:rPr>
              <a:t>【命题人 语文匠 </a:t>
            </a:r>
            <a:r>
              <a:rPr lang="zh-CN" sz="2000">
                <a:sym typeface="+mn-ea"/>
              </a:rPr>
              <a:t>湘语文</a:t>
            </a:r>
            <a:r>
              <a:rPr lang="zh-CN" sz="2000">
                <a:sym typeface="+mn-ea"/>
              </a:rPr>
              <a:t>】</a:t>
            </a:r>
            <a:r>
              <a:rPr sz="2000"/>
              <a:t>阅读下列材料，按照要求作文。（60分）</a:t>
            </a:r>
            <a:endParaRPr sz="2000"/>
          </a:p>
          <a:p>
            <a:r>
              <a:rPr sz="2000"/>
              <a:t>　　武汉疫情，牵动着国人的心，以下六则材料均来自于有关疫情的报道。</a:t>
            </a:r>
            <a:endParaRPr sz="2000"/>
          </a:p>
          <a:p>
            <a:r>
              <a:rPr sz="2000"/>
              <a:t>　　①和时间赛跑！武汉市政府参照北京小汤山急救医院模式，仅仅耗时6天建设起可容纳1000张病床的专用救治医院。</a:t>
            </a:r>
            <a:endParaRPr sz="2000"/>
          </a:p>
          <a:p>
            <a:r>
              <a:rPr sz="2000"/>
              <a:t>　　②钟南山教授再次临危受命，出任国家卫健委高级别专家组组长。18日傍晚，84岁的他义无反顾地赶往武汉防疫最前线。连日来，实地了解疫情、研究防控方案、参加新闻发布会……他的工作和行程安排得满满当当。</a:t>
            </a:r>
            <a:endParaRPr sz="2000"/>
          </a:p>
          <a:p>
            <a:r>
              <a:rPr sz="2000"/>
              <a:t>　　③疫情就是战斗，通知就是号角。疫情发生后，武汉各大医院全力以赴抗击冠状病毒，10万医护人员超负荷工作，他们以血肉之躯，筑成守护家园、保卫武汉的长城堡垒。</a:t>
            </a:r>
            <a:endParaRPr sz="2000"/>
          </a:p>
          <a:p>
            <a:r>
              <a:rPr sz="2000"/>
              <a:t>　　④一方有难，八方支援。大年初一接到组派医疗队驰援湖北的通知，河南大学各附属医院医护人员纷纷主动请缨。24小时内，52名医务人员集结完毕，整装待发。截至1月28日，共有30支医疗队、4130人已经到达湖北开展工作。</a:t>
            </a:r>
            <a:endParaRPr sz="2000"/>
          </a:p>
          <a:p>
            <a:r>
              <a:rPr sz="2000"/>
              <a:t>　　⑤很多身处武汉的普通民众，不惧疫情蔓延，主动投入到防疫一线做志愿者；有的武汉人暂时没发现身体异常，也坚定地选择留在武汉，避免出去后，万一感染到其他人。</a:t>
            </a:r>
            <a:endParaRPr sz="2000"/>
          </a:p>
          <a:p>
            <a:r>
              <a:rPr sz="2000"/>
              <a:t>　　⑥国家主席习近平对新型冠状病毒感染的肺炎疫情作重要指示，强调要把人民群众生命安全和身体健康放在第一位，坚决遏制疫情蔓延势头。</a:t>
            </a:r>
            <a:endParaRPr sz="2000"/>
          </a:p>
          <a:p>
            <a:r>
              <a:rPr sz="2000"/>
              <a:t>　　读完以上新闻，你觉得哪几则最能振奋人心？请以其中两或三则为基础确定立意，注意彼此逻辑，并合理引用，写一篇文章。要求自选角度，明确文体，自拟标题；不要套作，不得抄袭；不少于800字。</a:t>
            </a:r>
            <a:endParaRPr sz="20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298704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作文题四</a:t>
            </a:r>
            <a:endParaRPr lang="en-US" altLang="zh-CN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1975" y="1216025"/>
            <a:ext cx="1125283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/>
              <a:t>        </a:t>
            </a:r>
            <a:r>
              <a:rPr sz="2400"/>
              <a:t>《致敬“逆行者”》《最美“逆行者”》《千里驰援，可歌可泣》</a:t>
            </a:r>
            <a:r>
              <a:rPr sz="2400" b="1">
                <a:solidFill>
                  <a:srgbClr val="FF0000"/>
                </a:solidFill>
              </a:rPr>
              <a:t>（选择②④）</a:t>
            </a:r>
            <a:endParaRPr sz="2400"/>
          </a:p>
          <a:p>
            <a:r>
              <a:rPr lang="en-US" sz="2400">
                <a:sym typeface="+mn-ea"/>
              </a:rPr>
              <a:t>        </a:t>
            </a:r>
            <a:r>
              <a:rPr sz="2400"/>
              <a:t>《同胞一心，其利断金》</a:t>
            </a:r>
            <a:r>
              <a:rPr sz="2400" b="1">
                <a:solidFill>
                  <a:srgbClr val="FF0000"/>
                </a:solidFill>
              </a:rPr>
              <a:t>（选择④⑤）</a:t>
            </a:r>
            <a:endParaRPr sz="2400"/>
          </a:p>
          <a:p>
            <a:pPr algn="l">
              <a:buClrTx/>
              <a:buSzTx/>
              <a:buFontTx/>
            </a:pPr>
            <a:r>
              <a:rPr lang="en-US" sz="2400">
                <a:sym typeface="+mn-ea"/>
              </a:rPr>
              <a:t>        </a:t>
            </a:r>
            <a:r>
              <a:rPr sz="2400"/>
              <a:t>《抗击疫情，不做旁观者》《坚守脚下的土地》《我们在，武汉就在》《疫情面前，没有人能独善其身》</a:t>
            </a:r>
            <a:r>
              <a:rPr sz="2400" b="1">
                <a:solidFill>
                  <a:srgbClr val="FF0000"/>
                </a:solidFill>
              </a:rPr>
              <a:t>（选择③⑤）</a:t>
            </a:r>
            <a:endParaRPr sz="2400" b="1">
              <a:solidFill>
                <a:srgbClr val="FF0000"/>
              </a:solidFill>
            </a:endParaRPr>
          </a:p>
          <a:p>
            <a:r>
              <a:rPr lang="en-US" sz="2400">
                <a:sym typeface="+mn-ea"/>
              </a:rPr>
              <a:t>        </a:t>
            </a:r>
            <a:r>
              <a:rPr sz="2400"/>
              <a:t>《哪里有疫情，哪里有医者》《你们是城市的卫士》</a:t>
            </a:r>
            <a:r>
              <a:rPr sz="2400" b="1">
                <a:solidFill>
                  <a:srgbClr val="FF0000"/>
                </a:solidFill>
              </a:rPr>
              <a:t>（选择③④）</a:t>
            </a:r>
            <a:endParaRPr sz="2400"/>
          </a:p>
          <a:p>
            <a:r>
              <a:rPr lang="en-US" sz="2400">
                <a:sym typeface="+mn-ea"/>
              </a:rPr>
              <a:t>        </a:t>
            </a:r>
            <a:r>
              <a:rPr sz="2400"/>
              <a:t>《医者仁心，可歌可泣》《他们不仅是天使，还是战士》</a:t>
            </a:r>
            <a:r>
              <a:rPr sz="2400" b="1">
                <a:solidFill>
                  <a:srgbClr val="FF0000"/>
                </a:solidFill>
              </a:rPr>
              <a:t>（选择②③④）</a:t>
            </a:r>
            <a:endParaRPr sz="2400"/>
          </a:p>
          <a:p>
            <a:pPr algn="l">
              <a:buClrTx/>
              <a:buSzTx/>
              <a:buFontTx/>
            </a:pPr>
            <a:r>
              <a:rPr lang="en-US" sz="2400">
                <a:sym typeface="+mn-ea"/>
              </a:rPr>
              <a:t>        </a:t>
            </a:r>
            <a:r>
              <a:rPr sz="2400"/>
              <a:t>《万众一心，何惧疫情？》《内外齐心，武汉挺住》《相信人民的力量》</a:t>
            </a:r>
            <a:r>
              <a:rPr sz="2400" b="1">
                <a:solidFill>
                  <a:srgbClr val="FF0000"/>
                </a:solidFill>
              </a:rPr>
              <a:t>（选择③④⑤）</a:t>
            </a:r>
            <a:endParaRPr sz="2400" b="1">
              <a:solidFill>
                <a:srgbClr val="FF0000"/>
              </a:solidFill>
            </a:endParaRPr>
          </a:p>
          <a:p>
            <a:r>
              <a:rPr lang="en-US" sz="2400">
                <a:sym typeface="+mn-ea"/>
              </a:rPr>
              <a:t>        </a:t>
            </a:r>
            <a:r>
              <a:rPr sz="2400"/>
              <a:t>《多难兴邦，共克时艰》</a:t>
            </a:r>
            <a:r>
              <a:rPr lang="zh-CN" sz="2400"/>
              <a:t>《上下齐心赢战</a:t>
            </a:r>
            <a:r>
              <a:rPr lang="en-US" altLang="zh-CN" sz="2400"/>
              <a:t>“</a:t>
            </a:r>
            <a:r>
              <a:rPr lang="zh-CN" sz="2400"/>
              <a:t>役</a:t>
            </a:r>
            <a:r>
              <a:rPr lang="en-US" altLang="zh-CN" sz="2400"/>
              <a:t>”</a:t>
            </a:r>
            <a:r>
              <a:rPr lang="zh-CN" sz="2400"/>
              <a:t>》</a:t>
            </a:r>
            <a:r>
              <a:rPr sz="2400" b="1">
                <a:solidFill>
                  <a:srgbClr val="FF0000"/>
                </a:solidFill>
              </a:rPr>
              <a:t>（选择①⑤⑥）</a:t>
            </a:r>
            <a:endParaRPr sz="2400" b="1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en-US" sz="2400">
                <a:sym typeface="+mn-ea"/>
              </a:rPr>
              <a:t>        </a:t>
            </a:r>
            <a:r>
              <a:rPr sz="2400"/>
              <a:t>《有国家做后盾，一定打赢战“疫”》《相信国家，我们能赢》《以制度优势抗击疫情》</a:t>
            </a:r>
            <a:r>
              <a:rPr sz="2400" b="1">
                <a:solidFill>
                  <a:srgbClr val="FF0000"/>
                </a:solidFill>
              </a:rPr>
              <a:t>（选择⑥①）</a:t>
            </a:r>
            <a:endParaRPr sz="2400" b="1">
              <a:solidFill>
                <a:srgbClr val="FF0000"/>
              </a:solidFill>
            </a:endParaRPr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446214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优秀作文标题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191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10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580" y="955675"/>
            <a:ext cx="1172654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>
                <a:sym typeface="+mn-ea"/>
              </a:rPr>
              <a:t>【命题人 语文匠 湘语文】</a:t>
            </a:r>
            <a:r>
              <a:rPr sz="2400"/>
              <a:t>阅读下列材料，按照要求作文。（60分）</a:t>
            </a:r>
            <a:endParaRPr sz="2400"/>
          </a:p>
          <a:p>
            <a:r>
              <a:rPr sz="2400"/>
              <a:t>　　材料一：中国人爱吃野味，在全世界都是出名的。捕猎食用野生动物，源自蛮荒时代人类的本能。中国不同，作为全世界最早进入农耕时代的地区之一，一直有较高的文明程度，按理说，会以食用驯化后的动植物为风尚。但今天的华人世界，为什么会逆其道而行之，以吃野味为荣呢？</a:t>
            </a:r>
            <a:endParaRPr sz="2400"/>
          </a:p>
          <a:p>
            <a:r>
              <a:rPr sz="2400"/>
              <a:t>　　材料二：研究推测，武汉新型冠状病毒的自然宿主有可能是——蝙蝠，研究成果表明，冠状病毒在人与人之间有很强的传染性，为科学防控，制定防控策略和开发检测干预技术手段奠定了科学理论基础。</a:t>
            </a:r>
            <a:endParaRPr sz="2400"/>
          </a:p>
          <a:p>
            <a:r>
              <a:rPr sz="2400"/>
              <a:t>　　材料三：中国科学院武汉病毒研究所石正丽团队成功证实蝙蝠是2003年的SARS冠状病毒的自然宿主，并首次在我国蝙蝠体内检测到烈性病毒尼帕病毒和埃博拉病毒抗体，发现多个由蝙蝠携带的新病毒。</a:t>
            </a:r>
            <a:endParaRPr sz="2400"/>
          </a:p>
          <a:p>
            <a:r>
              <a:rPr sz="2400"/>
              <a:t>　　请结合材料内容，写一篇发言稿，参与振华中学团委与学生会联合举办的“敬畏自然，拒绝野味”主题座谈会，体现你的思考，表达你的看法。</a:t>
            </a:r>
            <a:endParaRPr sz="2400"/>
          </a:p>
          <a:p>
            <a:r>
              <a:rPr sz="2400"/>
              <a:t>要求自拟标题，自选角度，确定立意；不要套作，不得抄袭，不得泄露个人信息；不少于800字。</a:t>
            </a:r>
            <a:endParaRPr sz="24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298704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作文题五</a:t>
            </a:r>
            <a:endParaRPr lang="en-US" altLang="zh-CN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10" y="-952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1216025"/>
            <a:ext cx="52654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/>
              <a:t>《和自然和谐共处，人类才有出路》</a:t>
            </a:r>
            <a:endParaRPr sz="2400"/>
          </a:p>
          <a:p>
            <a:r>
              <a:rPr sz="2400"/>
              <a:t>《敬畏自然，行有所止》</a:t>
            </a:r>
            <a:endParaRPr sz="2400"/>
          </a:p>
          <a:p>
            <a:r>
              <a:rPr sz="2400"/>
              <a:t>《“野味饕餮”是拿生命冒险》</a:t>
            </a:r>
            <a:endParaRPr sz="2400"/>
          </a:p>
          <a:p>
            <a:r>
              <a:rPr sz="2400"/>
              <a:t>《没有买卖，就没有杀害！》</a:t>
            </a:r>
            <a:endParaRPr sz="2400"/>
          </a:p>
          <a:p>
            <a:r>
              <a:rPr sz="2400"/>
              <a:t>《敬畏自然，远离野味》</a:t>
            </a:r>
            <a:endParaRPr sz="2400"/>
          </a:p>
          <a:p>
            <a:r>
              <a:rPr sz="2400"/>
              <a:t>《必须将野味，彻底逐出餐桌》</a:t>
            </a:r>
            <a:endParaRPr sz="2400"/>
          </a:p>
          <a:p>
            <a:r>
              <a:rPr sz="2400"/>
              <a:t>《杜绝野味，刻不容缓》</a:t>
            </a:r>
            <a:endParaRPr sz="2400"/>
          </a:p>
          <a:p>
            <a:r>
              <a:rPr sz="2400"/>
              <a:t>《拒绝野味，从我做起》</a:t>
            </a:r>
            <a:endParaRPr sz="2400"/>
          </a:p>
          <a:p>
            <a:r>
              <a:rPr sz="2400"/>
              <a:t>《善待野生动物，就是善待自己》</a:t>
            </a:r>
            <a:endParaRPr sz="2400"/>
          </a:p>
          <a:p>
            <a:r>
              <a:rPr sz="2400"/>
              <a:t>《敬畏自然，就是敬畏生命》</a:t>
            </a:r>
            <a:endParaRPr sz="2400"/>
          </a:p>
          <a:p>
            <a:r>
              <a:rPr sz="2400"/>
              <a:t>《拒绝捕食野味，避免惨剧发生》</a:t>
            </a:r>
            <a:endParaRPr sz="2400"/>
          </a:p>
          <a:p>
            <a:r>
              <a:rPr sz="2400"/>
              <a:t>《“野味”己敲响人类健康的警钟》</a:t>
            </a:r>
            <a:endParaRPr sz="2400"/>
          </a:p>
        </p:txBody>
      </p:sp>
      <p:sp>
        <p:nvSpPr>
          <p:cNvPr id="39943" name="矩形 177160"/>
          <p:cNvSpPr/>
          <p:nvPr/>
        </p:nvSpPr>
        <p:spPr>
          <a:xfrm>
            <a:off x="7217410" y="196850"/>
            <a:ext cx="446214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优秀作文标题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2525" y="2146300"/>
            <a:ext cx="57492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>
                <a:sym typeface="+mn-ea"/>
              </a:rPr>
              <a:t>《相比疫情，野味真的不香》</a:t>
            </a:r>
            <a:endParaRPr sz="2400"/>
          </a:p>
          <a:p>
            <a:r>
              <a:rPr sz="2400">
                <a:sym typeface="+mn-ea"/>
              </a:rPr>
              <a:t>《莫让悲剧持续上演》</a:t>
            </a:r>
            <a:endParaRPr sz="2400"/>
          </a:p>
          <a:p>
            <a:r>
              <a:rPr sz="2400">
                <a:sym typeface="+mn-ea"/>
              </a:rPr>
              <a:t>《莫等惨剧发生，才放下吃野味的执念》</a:t>
            </a:r>
            <a:endParaRPr sz="2400"/>
          </a:p>
          <a:p>
            <a:r>
              <a:rPr sz="2400">
                <a:sym typeface="+mn-ea"/>
              </a:rPr>
              <a:t>《暴戾的人类，会遭到暴戾的惩罚》</a:t>
            </a:r>
            <a:endParaRPr sz="2400"/>
          </a:p>
          <a:p>
            <a:r>
              <a:rPr sz="2400">
                <a:sym typeface="+mn-ea"/>
              </a:rPr>
              <a:t>《面对野味病毒，还不悬崖勒马？》</a:t>
            </a:r>
            <a:endParaRPr sz="2400"/>
          </a:p>
          <a:p>
            <a:r>
              <a:rPr sz="2400">
                <a:sym typeface="+mn-ea"/>
              </a:rPr>
              <a:t>《失控的野味，失控的灾难》</a:t>
            </a:r>
            <a:endParaRPr sz="2400"/>
          </a:p>
          <a:p>
            <a:r>
              <a:rPr sz="2400">
                <a:sym typeface="+mn-ea"/>
              </a:rPr>
              <a:t>《莫让城池的沦陷，始于舌尖上的沦陷》</a:t>
            </a:r>
            <a:endParaRPr sz="2400"/>
          </a:p>
          <a:p>
            <a:r>
              <a:rPr sz="2400">
                <a:sym typeface="+mn-ea"/>
              </a:rPr>
              <a:t>《大自然的惩罚往往很残酷》</a:t>
            </a:r>
            <a:endParaRPr sz="2400"/>
          </a:p>
          <a:p>
            <a:r>
              <a:rPr sz="2400">
                <a:sym typeface="+mn-ea"/>
              </a:rPr>
              <a:t>《让饮食文化与时俱进》</a:t>
            </a:r>
            <a:endParaRPr sz="2400"/>
          </a:p>
          <a:p>
            <a:r>
              <a:rPr sz="2400">
                <a:sym typeface="+mn-ea"/>
              </a:rPr>
              <a:t>《请让野味远离餐桌》</a:t>
            </a:r>
            <a:endParaRPr sz="24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内容占位符 2" descr="一轮复习题头 拷贝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705" y="30480"/>
            <a:ext cx="12067540" cy="6797675"/>
          </a:xfrm>
        </p:spPr>
      </p:pic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6720"/>
            <a:ext cx="8001000" cy="397192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9635" y="1605280"/>
            <a:ext cx="59785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sz="2800">
                <a:sym typeface="+mn-ea"/>
              </a:rPr>
              <a:t>致敬最美逆行者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始于初心 成于坚守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“逆行者”的背影，凸显坚守与担当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用坚守答好抗疫答卷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以奉献精神收获新光荣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生命因奉献得以延伸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莫让逆行者成独行者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坚守脚下的土地</a:t>
            </a:r>
            <a:endParaRPr sz="2800">
              <a:sym typeface="+mn-ea"/>
            </a:endParaRPr>
          </a:p>
          <a:p>
            <a:pPr algn="l"/>
            <a:r>
              <a:rPr sz="2800">
                <a:sym typeface="+mn-ea"/>
              </a:rPr>
              <a:t>我们在，武汉就在</a:t>
            </a:r>
            <a:endParaRPr sz="28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3934460" cy="448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湘语文精选标题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5715" y="0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>
                <a:sym typeface="+mn-ea"/>
              </a:rPr>
              <a:t>【湘语文精选标题】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1775" y="1022985"/>
            <a:ext cx="1180655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>
                <a:sym typeface="+mn-ea"/>
              </a:rPr>
              <a:t>        </a:t>
            </a:r>
            <a:r>
              <a:rPr sz="2400">
                <a:sym typeface="+mn-ea"/>
              </a:rPr>
              <a:t>这个春节不平常。新型冠状病毒感染的肺炎疫情防控工作全面展开，广大党员干部、医护人员等奋战在防控疫情斗争第一线。各行各业都有人在坚守岗位，为防控疫情提供保障，为万家团圆提供守护。这些最美“逆行者”，用他们的坚守与奉献，为人们构筑起一道健康防线。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面对疫情扩散的风险，坚守是最有力的回答。武汉广大医护人员冲锋在前，全国各地医务工作者成为这个春节最可敬的“白衣战士”；各地支援武汉的医疗队迅速集结，向着武汉出发；曾奉命赴北京小汤山抗击非典的南方医院医疗队主动请战，誓言“若有战，召必回，战必胜”……</a:t>
            </a:r>
            <a:endParaRPr sz="2400">
              <a:sym typeface="+mn-ea"/>
            </a:endParaRPr>
          </a:p>
          <a:p>
            <a:pPr algn="l"/>
            <a:r>
              <a:rPr sz="2400">
                <a:sym typeface="+mn-ea"/>
              </a:rPr>
              <a:t>　　传统佳节，因坚守而动人；防控疫情，用奋战来回应。春节期间坚守岗位，用自己的行动，承载了多少人的健康；用自己的舍弃，换来了多少家庭的团圆，这不仅体现着敬业与奉献的价值追求，更展现出一种超越“小家”、成就“大家”的高尚境界。</a:t>
            </a:r>
            <a:endParaRPr sz="2400">
              <a:sym typeface="+mn-ea"/>
            </a:endParaRPr>
          </a:p>
          <a:p>
            <a:pPr algn="l"/>
            <a:endParaRPr sz="2400">
              <a:sym typeface="+mn-ea"/>
            </a:endParaRPr>
          </a:p>
          <a:p>
            <a:pPr algn="r"/>
            <a:r>
              <a:rPr sz="2400">
                <a:sym typeface="+mn-ea"/>
              </a:rPr>
              <a:t>　　（来源：人民日报评论）</a:t>
            </a:r>
            <a:endParaRPr sz="2400">
              <a:sym typeface="+mn-ea"/>
            </a:endParaRPr>
          </a:p>
        </p:txBody>
      </p:sp>
      <p:sp>
        <p:nvSpPr>
          <p:cNvPr id="53252" name="矩形 378883"/>
          <p:cNvSpPr/>
          <p:nvPr/>
        </p:nvSpPr>
        <p:spPr>
          <a:xfrm>
            <a:off x="765175" y="278130"/>
            <a:ext cx="4003040" cy="4584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fontAlgn="base"/>
            <a:r>
              <a:rPr lang="zh-CN" altLang="en-US" sz="2025" strike="noStrike" noProof="1">
                <a:ln w="19050" cap="flat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官媒时评精选语段</a:t>
            </a:r>
            <a:endParaRPr lang="zh-CN" altLang="en-US" sz="2025" strike="noStrike" noProof="1">
              <a:ln w="19050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570" y="1057275"/>
            <a:ext cx="86582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346" y="926926"/>
            <a:ext cx="1981200" cy="1619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40" y="-5715"/>
            <a:ext cx="12174855" cy="6858000"/>
          </a:xfrm>
          <a:prstGeom prst="rect">
            <a:avLst/>
          </a:prstGeom>
          <a:gradFill>
            <a:gsLst>
              <a:gs pos="100000">
                <a:schemeClr val="tx1">
                  <a:lumMod val="40000"/>
                  <a:lumOff val="60000"/>
                  <a:alpha val="77000"/>
                </a:schemeClr>
              </a:gs>
              <a:gs pos="0">
                <a:schemeClr val="bg1"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21" y="451199"/>
            <a:ext cx="2513172" cy="1583444"/>
          </a:xfrm>
          <a:prstGeom prst="rect">
            <a:avLst/>
          </a:prstGeom>
        </p:spPr>
      </p:pic>
      <p:sp>
        <p:nvSpPr>
          <p:cNvPr id="39943" name="矩形 177160"/>
          <p:cNvSpPr/>
          <p:nvPr/>
        </p:nvSpPr>
        <p:spPr>
          <a:xfrm>
            <a:off x="3688080" y="2546350"/>
            <a:ext cx="5252720" cy="14687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2020备考热点话题02：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algn="ctr"/>
            <a:r>
              <a:rPr lang="zh-CN" altLang="en-US" sz="3600" spc="72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sym typeface="+mn-ea"/>
              </a:rPr>
              <a:t>医者仁心</a:t>
            </a:r>
            <a:endParaRPr lang="zh-CN" altLang="en-US" sz="3600" spc="72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600">
        <p14:reveal/>
      </p:transition>
    </mc:Choice>
    <mc:Fallback>
      <p:transition spd="slow" advTm="46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3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2690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2690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690"/>
  <p:tag name="KSO_WM_TEMPLATE_THUMBS_INDEX" val="1、4、6、7、8、9、10、11、12、13、14"/>
  <p:tag name="KSO_WM_TEMPLATE_MASTER_THUMB_INDEX" val="18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0_1*a*1"/>
  <p:tag name="KSO_WM_TEMPLATE_CATEGORY" val="custom"/>
  <p:tag name="KSO_WM_TEMPLATE_INDEX" val="20202690"/>
  <p:tag name="KSO_WM_UNIT_LAYERLEVEL" val="1"/>
  <p:tag name="KSO_WM_TAG_VERSION" val="1.0"/>
  <p:tag name="KSO_WM_BEAUTIFY_FLAG" val="#wm#"/>
  <p:tag name="KSO_WM_UNIT_ISCONTENTSTITLE" val="0"/>
  <p:tag name="KSO_WM_UNIT_PRESET_TEXT" val="淡雅清新"/>
  <p:tag name="KSO_WM_UNIT_NOCLEAR" val="0"/>
  <p:tag name="KSO_WM_UNIT_VALUE" val="4"/>
  <p:tag name="KSO_WM_UNIT_TYPE" val="a"/>
  <p:tag name="KSO_WM_UNIT_INDEX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ID" val="custom20202690_1"/>
  <p:tag name="KSO_WM_TEMPLATE_SUBCATEGORY" val="0"/>
  <p:tag name="KSO_WM_TEMPLATE_MASTER_TYPE" val="1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690"/>
  <p:tag name="KSO_WM_SLIDE_TYPE" val="title"/>
  <p:tag name="KSO_WM_SLIDE_SUBTYPE" val="pureTxt"/>
  <p:tag name="KSO_WM_SLIDE_LAYOUT" val="a_b"/>
  <p:tag name="KSO_WM_SLIDE_LAYOUT_CNT" val="1_1"/>
  <p:tag name="KSO_WM_TEMPLATE_THUMBS_INDEX" val="1、4、6、7、8、9、10、11、12、13、14"/>
  <p:tag name="KSO_WM_TEMPLATE_MASTER_THUMB_INDEX" val="12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2690"/>
</p:tagLst>
</file>

<file path=ppt/tags/tag152.xml><?xml version="1.0" encoding="utf-8"?>
<p:tagLst xmlns:p="http://schemas.openxmlformats.org/presentationml/2006/main">
  <p:tag name="REFSHAPE" val="606175084"/>
  <p:tag name="KSO_WM_UNIT_PLACING_PICTURE_USER_VIEWPORT" val="{&quot;height&quot;:5070,&quot;width&quot;:8475}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2690"/>
</p:tagLst>
</file>

<file path=ppt/tags/tag154.xml><?xml version="1.0" encoding="utf-8"?>
<p:tagLst xmlns:p="http://schemas.openxmlformats.org/presentationml/2006/main">
  <p:tag name="REFSHAPE" val="606175084"/>
  <p:tag name="KSO_WM_UNIT_PLACING_PICTURE_USER_VIEWPORT" val="{&quot;height&quot;:5070,&quot;width&quot;:8475}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690"/>
</p:tagLst>
</file>

<file path=ppt/tags/tag156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57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58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59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1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2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3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4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5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6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7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8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69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1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2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3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4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5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6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7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8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79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1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2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3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4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5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6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7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8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89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1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2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3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4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5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202690"/>
</p:tagLst>
</file>

<file path=ppt/tags/tag197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8.xml><?xml version="1.0" encoding="utf-8"?>
<p:tagLst xmlns:p="http://schemas.openxmlformats.org/presentationml/2006/main">
  <p:tag name="KSO_WM_TEMPLATE_CATEGORY" val="custom"/>
  <p:tag name="KSO_WM_TEMPLATE_INDEX" val="20202690"/>
</p:tagLst>
</file>

<file path=ppt/tags/tag199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1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2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3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4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5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6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7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8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09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11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12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13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14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15.xml><?xml version="1.0" encoding="utf-8"?>
<p:tagLst xmlns:p="http://schemas.openxmlformats.org/presentationml/2006/main">
  <p:tag name="KSO_WM_TEMPLATE_CATEGORY" val="custom"/>
  <p:tag name="KSO_WM_TEMPLATE_INDEX" val="2020269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TYPE" val="i"/>
  <p:tag name="KSO_WM_UNIT_INDEX" val="3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2_Office 主题​​">
  <a:themeElements>
    <a:clrScheme name="自定义 98">
      <a:dk1>
        <a:sysClr val="windowText" lastClr="000000"/>
      </a:dk1>
      <a:lt1>
        <a:sysClr val="window" lastClr="FFFFFF"/>
      </a:lt1>
      <a:dk2>
        <a:srgbClr val="DEEAE0"/>
      </a:dk2>
      <a:lt2>
        <a:srgbClr val="FFFFFF"/>
      </a:lt2>
      <a:accent1>
        <a:srgbClr val="418454"/>
      </a:accent1>
      <a:accent2>
        <a:srgbClr val="63955F"/>
      </a:accent2>
      <a:accent3>
        <a:srgbClr val="85A66A"/>
      </a:accent3>
      <a:accent4>
        <a:srgbClr val="A6B674"/>
      </a:accent4>
      <a:accent5>
        <a:srgbClr val="C8C77F"/>
      </a:accent5>
      <a:accent6>
        <a:srgbClr val="EAD88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rgbClr val="FFFF00"/>
        </a:solidFill>
      </a:spPr>
      <a:bodyPr wrap="square" rtlCol="0">
        <a:spAutoFit/>
      </a:bodyPr>
      <a:lstStyle>
        <a:defPPr>
          <a:defRPr lang="zh-CN" altLang="en-US" sz="360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15272</Words>
  <Application>WPS 演示</Application>
  <PresentationFormat>宽屏</PresentationFormat>
  <Paragraphs>687</Paragraphs>
  <Slides>66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7" baseType="lpstr">
      <vt:lpstr>Arial</vt:lpstr>
      <vt:lpstr>宋体</vt:lpstr>
      <vt:lpstr>Wingdings</vt:lpstr>
      <vt:lpstr>微软雅黑</vt:lpstr>
      <vt:lpstr>汉仪旗黑-85S</vt:lpstr>
      <vt:lpstr>隶书</vt:lpstr>
      <vt:lpstr>等线</vt:lpstr>
      <vt:lpstr>黑体</vt:lpstr>
      <vt:lpstr>Arial Unicode MS</vt:lpstr>
      <vt:lpstr>Calibri</vt:lpstr>
      <vt:lpstr>2_Office 主题​​</vt:lpstr>
      <vt:lpstr>PowerPoint 演示文稿</vt:lpstr>
      <vt:lpstr>2 0 2 0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小星</cp:lastModifiedBy>
  <cp:revision>53</cp:revision>
  <dcterms:created xsi:type="dcterms:W3CDTF">2019-02-22T04:24:00Z</dcterms:created>
  <dcterms:modified xsi:type="dcterms:W3CDTF">2020-02-17T06:46:07Z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