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9" r:id="rId3"/>
    <p:sldId id="260" r:id="rId4"/>
    <p:sldId id="262" r:id="rId5"/>
    <p:sldId id="264" r:id="rId6"/>
    <p:sldId id="266" r:id="rId7"/>
    <p:sldId id="267" r:id="rId8"/>
    <p:sldId id="268" r:id="rId9"/>
    <p:sldId id="269" r:id="rId10"/>
    <p:sldId id="270" r:id="rId11"/>
    <p:sldId id="271" r:id="rId12"/>
    <p:sldId id="272" r:id="rId13"/>
    <p:sldId id="273" r:id="rId14"/>
    <p:sldId id="274" r:id="rId15"/>
    <p:sldId id="276" r:id="rId16"/>
    <p:sldId id="278" r:id="rId17"/>
    <p:sldId id="280" r:id="rId18"/>
    <p:sldId id="257" r:id="rId19"/>
    <p:sldId id="281" r:id="rId20"/>
    <p:sldId id="282" r:id="rId21"/>
    <p:sldId id="284" r:id="rId22"/>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58" y="84"/>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tags" Target="tags/tag1.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1CADDA9-818E-418A-81DC-2E023CC00F01}"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62AF33-0C87-47BA-9BEF-F08DE83C2DE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1CADDA9-818E-418A-81DC-2E023CC00F01}"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62AF33-0C87-47BA-9BEF-F08DE83C2DE4}"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1CADDA9-818E-418A-81DC-2E023CC00F01}"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62AF33-0C87-47BA-9BEF-F08DE83C2DE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1CADDA9-818E-418A-81DC-2E023CC00F01}"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62AF33-0C87-47BA-9BEF-F08DE83C2DE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1CADDA9-818E-418A-81DC-2E023CC00F01}"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62AF33-0C87-47BA-9BEF-F08DE83C2DE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1CADDA9-818E-418A-81DC-2E023CC00F01}"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62AF33-0C87-47BA-9BEF-F08DE83C2DE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1CADDA9-818E-418A-81DC-2E023CC00F01}"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162AF33-0C87-47BA-9BEF-F08DE83C2DE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1CADDA9-818E-418A-81DC-2E023CC00F01}"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162AF33-0C87-47BA-9BEF-F08DE83C2DE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1CADDA9-818E-418A-81DC-2E023CC00F01}"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162AF33-0C87-47BA-9BEF-F08DE83C2DE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1CADDA9-818E-418A-81DC-2E023CC00F01}"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62AF33-0C87-47BA-9BEF-F08DE83C2DE4}"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1CADDA9-818E-418A-81DC-2E023CC00F01}"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62AF33-0C87-47BA-9BEF-F08DE83C2DE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CADDA9-818E-418A-81DC-2E023CC00F01}"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62AF33-0C87-47BA-9BEF-F08DE83C2DE4}"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264" y="112143"/>
            <a:ext cx="11999343" cy="6637764"/>
          </a:xfrm>
          <a:prstGeom prst="rect">
            <a:avLst/>
          </a:prstGeom>
        </p:spPr>
      </p:pic>
      <p:sp>
        <p:nvSpPr>
          <p:cNvPr id="2" name="标题 1"/>
          <p:cNvSpPr>
            <a:spLocks noGrp="1"/>
          </p:cNvSpPr>
          <p:nvPr>
            <p:ph type="ctrTitle"/>
          </p:nvPr>
        </p:nvSpPr>
        <p:spPr>
          <a:xfrm>
            <a:off x="2156603" y="1268083"/>
            <a:ext cx="7185804" cy="1147314"/>
          </a:xfrm>
        </p:spPr>
        <p:style>
          <a:lnRef idx="2">
            <a:schemeClr val="dk1"/>
          </a:lnRef>
          <a:fillRef idx="1">
            <a:schemeClr val="lt1"/>
          </a:fillRef>
          <a:effectRef idx="0">
            <a:schemeClr val="dk1"/>
          </a:effectRef>
          <a:fontRef idx="minor">
            <a:schemeClr val="dk1"/>
          </a:fontRef>
        </p:style>
        <p:txBody>
          <a:bodyPr>
            <a:noAutofit/>
          </a:bodyPr>
          <a:lstStyle/>
          <a:p>
            <a:r>
              <a:rPr lang="zh-CN" altLang="en-US" sz="7200" b="1" smtClean="0">
                <a:solidFill>
                  <a:srgbClr val="002060"/>
                </a:solidFill>
              </a:rPr>
              <a:t>辨析并修改病句</a:t>
            </a:r>
            <a:endParaRPr lang="zh-CN" altLang="en-US" sz="7200" b="1">
              <a:solidFill>
                <a:srgbClr val="002060"/>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70" name="内容占位符 2"/>
          <p:cNvSpPr>
            <a:spLocks noGrp="1"/>
          </p:cNvSpPr>
          <p:nvPr>
            <p:ph idx="1"/>
          </p:nvPr>
        </p:nvSpPr>
        <p:spPr>
          <a:xfrm>
            <a:off x="146304" y="182880"/>
            <a:ext cx="11740896" cy="6858000"/>
          </a:xfrm>
        </p:spPr>
        <p:txBody>
          <a:bodyPr>
            <a:normAutofit/>
          </a:bodyPr>
          <a:lstStyle/>
          <a:p>
            <a:pPr>
              <a:defRPr/>
            </a:pPr>
            <a:r>
              <a:rPr lang="en-US" altLang="zh-CN" sz="3600" b="1">
                <a:latin typeface="黑体" panose="02010600030101010101" pitchFamily="49" charset="-122"/>
                <a:ea typeface="黑体" panose="02010600030101010101" pitchFamily="49" charset="-122"/>
              </a:rPr>
              <a:t>11</a:t>
            </a:r>
            <a:r>
              <a:rPr lang="zh-CN" altLang="zh-CN" sz="3600" b="1">
                <a:latin typeface="黑体" panose="02010600030101010101" pitchFamily="49" charset="-122"/>
                <a:ea typeface="黑体" panose="02010600030101010101" pitchFamily="49" charset="-122"/>
              </a:rPr>
              <a:t>、学校宿舍、教学楼等人群密集区，一旦发生火灾，后果不堪设想，因此学生掌握火灾中自救互救相当重要。</a:t>
            </a:r>
            <a:endParaRPr lang="zh-CN" altLang="zh-CN" sz="3600" b="1">
              <a:latin typeface="黑体" panose="02010600030101010101" pitchFamily="49" charset="-122"/>
              <a:ea typeface="黑体" panose="02010600030101010101" pitchFamily="49" charset="-122"/>
            </a:endParaRPr>
          </a:p>
          <a:p>
            <a:pPr>
              <a:defRPr/>
            </a:pPr>
            <a:endParaRPr lang="zh-CN" altLang="zh-CN" sz="3600" b="1">
              <a:latin typeface="黑体" panose="02010600030101010101" pitchFamily="49" charset="-122"/>
              <a:ea typeface="黑体" panose="02010600030101010101" pitchFamily="49" charset="-122"/>
            </a:endParaRPr>
          </a:p>
          <a:p>
            <a:pPr>
              <a:defRPr/>
            </a:pPr>
            <a:r>
              <a:rPr lang="en-US"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11</a:t>
            </a:r>
            <a:r>
              <a:rPr lang="zh-CN"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、成分残缺，应为“掌握火灾中自救互救的方法”</a:t>
            </a:r>
            <a:endParaRPr lang="zh-CN"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a:p>
            <a:pPr>
              <a:defRPr/>
            </a:pPr>
            <a:r>
              <a:rPr lang="en-US" altLang="zh-CN" sz="3600" b="1">
                <a:latin typeface="黑体" panose="02010600030101010101" pitchFamily="49" charset="-122"/>
                <a:ea typeface="黑体" panose="02010600030101010101" pitchFamily="49" charset="-122"/>
              </a:rPr>
              <a:t>12</a:t>
            </a:r>
            <a:r>
              <a:rPr lang="zh-CN" altLang="zh-CN" sz="3600" b="1">
                <a:latin typeface="黑体" panose="02010600030101010101" pitchFamily="49" charset="-122"/>
                <a:ea typeface="黑体" panose="02010600030101010101" pitchFamily="49" charset="-122"/>
              </a:rPr>
              <a:t>、王羽除了班里和学生会的工作外，还承担了校广播站</a:t>
            </a:r>
            <a:r>
              <a:rPr lang="en-US" altLang="zh-CN" sz="3600" b="1">
                <a:latin typeface="黑体" panose="02010600030101010101" pitchFamily="49" charset="-122"/>
                <a:ea typeface="黑体" panose="02010600030101010101" pitchFamily="49" charset="-122"/>
              </a:rPr>
              <a:t>“</a:t>
            </a:r>
            <a:r>
              <a:rPr lang="zh-CN" altLang="zh-CN" sz="3600" b="1">
                <a:latin typeface="黑体" panose="02010600030101010101" pitchFamily="49" charset="-122"/>
                <a:ea typeface="黑体" panose="02010600030101010101" pitchFamily="49" charset="-122"/>
              </a:rPr>
              <a:t>音乐不断</a:t>
            </a:r>
            <a:r>
              <a:rPr lang="en-US" altLang="zh-CN" sz="3600" b="1">
                <a:latin typeface="黑体" panose="02010600030101010101" pitchFamily="49" charset="-122"/>
                <a:ea typeface="黑体" panose="02010600030101010101" pitchFamily="49" charset="-122"/>
              </a:rPr>
              <a:t>”</a:t>
            </a:r>
            <a:r>
              <a:rPr lang="zh-CN" altLang="zh-CN" sz="3600" b="1">
                <a:latin typeface="黑体" panose="02010600030101010101" pitchFamily="49" charset="-122"/>
                <a:ea typeface="黑体" panose="02010600030101010101" pitchFamily="49" charset="-122"/>
              </a:rPr>
              <a:t>、</a:t>
            </a:r>
            <a:r>
              <a:rPr lang="en-US" altLang="zh-CN" sz="3600" b="1">
                <a:latin typeface="黑体" panose="02010600030101010101" pitchFamily="49" charset="-122"/>
                <a:ea typeface="黑体" panose="02010600030101010101" pitchFamily="49" charset="-122"/>
              </a:rPr>
              <a:t>“</a:t>
            </a:r>
            <a:r>
              <a:rPr lang="zh-CN" altLang="zh-CN" sz="3600" b="1">
                <a:latin typeface="黑体" panose="02010600030101010101" pitchFamily="49" charset="-122"/>
                <a:ea typeface="黑体" panose="02010600030101010101" pitchFamily="49" charset="-122"/>
              </a:rPr>
              <a:t>英语角</a:t>
            </a:r>
            <a:r>
              <a:rPr lang="en-US" altLang="zh-CN" sz="3600" b="1">
                <a:latin typeface="黑体" panose="02010600030101010101" pitchFamily="49" charset="-122"/>
                <a:ea typeface="黑体" panose="02010600030101010101" pitchFamily="49" charset="-122"/>
              </a:rPr>
              <a:t>”</a:t>
            </a:r>
            <a:r>
              <a:rPr lang="zh-CN" altLang="zh-CN" sz="3600" b="1">
                <a:latin typeface="黑体" panose="02010600030101010101" pitchFamily="49" charset="-122"/>
                <a:ea typeface="黑体" panose="02010600030101010101" pitchFamily="49" charset="-122"/>
              </a:rPr>
              <a:t>栏目主持，居然没有影响学习成绩，真让人佩服。</a:t>
            </a:r>
            <a:endParaRPr lang="zh-CN" altLang="zh-CN" sz="3600" b="1">
              <a:latin typeface="黑体" panose="02010600030101010101" pitchFamily="49" charset="-122"/>
              <a:ea typeface="黑体" panose="02010600030101010101" pitchFamily="49" charset="-122"/>
            </a:endParaRPr>
          </a:p>
          <a:p>
            <a:pPr>
              <a:defRPr/>
            </a:pPr>
            <a:r>
              <a:rPr lang="en-US"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12</a:t>
            </a:r>
            <a:r>
              <a:rPr lang="zh-CN"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、成分残缺，“承担”缺少宾语中心语，可在“主持”后加“的工作”，“居然没有影响学习成绩”缺主语，可在前面加上“这些工作”之类的主语；</a:t>
            </a:r>
            <a:endParaRPr lang="zh-CN"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nodeType="clickEffect">
                                  <p:stCondLst>
                                    <p:cond delay="0"/>
                                  </p:stCondLst>
                                  <p:childTnLst>
                                    <p:set>
                                      <p:cBhvr>
                                        <p:cTn id="6" dur="1" fill="hold">
                                          <p:stCondLst>
                                            <p:cond delay="0"/>
                                          </p:stCondLst>
                                        </p:cTn>
                                        <p:tgtEl>
                                          <p:spTgt spid="58370">
                                            <p:txEl>
                                              <p:pRg st="2" end="2"/>
                                            </p:txEl>
                                          </p:spTgt>
                                        </p:tgtEl>
                                        <p:attrNameLst>
                                          <p:attrName>style.visibility</p:attrName>
                                        </p:attrNameLst>
                                      </p:cBhvr>
                                      <p:to>
                                        <p:strVal val="visible"/>
                                      </p:to>
                                    </p:set>
                                    <p:anim calcmode="lin" valueType="num">
                                      <p:cBhvr>
                                        <p:cTn id="7" dur="1000" fill="hold"/>
                                        <p:tgtEl>
                                          <p:spTgt spid="58370">
                                            <p:txEl>
                                              <p:pRg st="2" end="2"/>
                                            </p:txEl>
                                          </p:spTgt>
                                        </p:tgtEl>
                                        <p:attrNameLst>
                                          <p:attrName>ppt_w</p:attrName>
                                        </p:attrNameLst>
                                      </p:cBhvr>
                                      <p:tavLst>
                                        <p:tav tm="0">
                                          <p:val>
                                            <p:fltVal val="0"/>
                                          </p:val>
                                        </p:tav>
                                        <p:tav tm="100000">
                                          <p:val>
                                            <p:strVal val="#ppt_w"/>
                                          </p:val>
                                        </p:tav>
                                      </p:tavLst>
                                    </p:anim>
                                    <p:anim calcmode="lin" valueType="num">
                                      <p:cBhvr>
                                        <p:cTn id="8" dur="1000" fill="hold"/>
                                        <p:tgtEl>
                                          <p:spTgt spid="58370">
                                            <p:txEl>
                                              <p:pRg st="2" end="2"/>
                                            </p:txEl>
                                          </p:spTgt>
                                        </p:tgtEl>
                                        <p:attrNameLst>
                                          <p:attrName>ppt_h</p:attrName>
                                        </p:attrNameLst>
                                      </p:cBhvr>
                                      <p:tavLst>
                                        <p:tav tm="0">
                                          <p:val>
                                            <p:fltVal val="0"/>
                                          </p:val>
                                        </p:tav>
                                        <p:tav tm="100000">
                                          <p:val>
                                            <p:strVal val="#ppt_h"/>
                                          </p:val>
                                        </p:tav>
                                      </p:tavLst>
                                    </p:anim>
                                    <p:anim calcmode="lin" valueType="num">
                                      <p:cBhvr>
                                        <p:cTn id="9" dur="1000" fill="hold"/>
                                        <p:tgtEl>
                                          <p:spTgt spid="58370">
                                            <p:txEl>
                                              <p:pRg st="2" end="2"/>
                                            </p:txEl>
                                          </p:spTgt>
                                        </p:tgtEl>
                                        <p:attrNameLst>
                                          <p:attrName>style.rotation</p:attrName>
                                        </p:attrNameLst>
                                      </p:cBhvr>
                                      <p:tavLst>
                                        <p:tav tm="0">
                                          <p:val>
                                            <p:fltVal val="90"/>
                                          </p:val>
                                        </p:tav>
                                        <p:tav tm="100000">
                                          <p:val>
                                            <p:fltVal val="0"/>
                                          </p:val>
                                        </p:tav>
                                      </p:tavLst>
                                    </p:anim>
                                    <p:animEffect transition="in" filter="fade">
                                      <p:cBhvr>
                                        <p:cTn id="10" dur="1000"/>
                                        <p:tgtEl>
                                          <p:spTgt spid="5837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标题 3"/>
          <p:cNvSpPr>
            <a:spLocks noGrp="1"/>
          </p:cNvSpPr>
          <p:nvPr>
            <p:ph type="title"/>
          </p:nvPr>
        </p:nvSpPr>
        <p:spPr>
          <a:xfrm>
            <a:off x="831850" y="1709739"/>
            <a:ext cx="10515599" cy="2852737"/>
          </a:xfrm>
        </p:spPr>
        <p:txBody>
          <a:bodyPr>
            <a:normAutofit/>
          </a:bodyPr>
          <a:lstStyle/>
          <a:p>
            <a:pPr>
              <a:defRPr/>
            </a:pPr>
            <a:r>
              <a:rPr lang="zh-CN" altLang="zh-CN" sz="9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定语过长，丢掉了中心词，造成残缺</a:t>
            </a:r>
            <a:endParaRPr lang="zh-CN" altLang="zh-CN" sz="9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4" name="内容占位符 2"/>
          <p:cNvSpPr>
            <a:spLocks noGrp="1"/>
          </p:cNvSpPr>
          <p:nvPr>
            <p:ph idx="1"/>
          </p:nvPr>
        </p:nvSpPr>
        <p:spPr>
          <a:xfrm>
            <a:off x="210312" y="274320"/>
            <a:ext cx="11722608" cy="6025896"/>
          </a:xfrm>
        </p:spPr>
        <p:txBody>
          <a:bodyPr>
            <a:normAutofit/>
          </a:bodyPr>
          <a:lstStyle/>
          <a:p>
            <a:pPr>
              <a:defRPr/>
            </a:pPr>
            <a:r>
              <a:rPr lang="en-US" altLang="zh-CN" sz="4000" b="1">
                <a:latin typeface="黑体" panose="02010600030101010101" pitchFamily="49" charset="-122"/>
                <a:ea typeface="黑体" panose="02010600030101010101" pitchFamily="49" charset="-122"/>
              </a:rPr>
              <a:t>13</a:t>
            </a:r>
            <a:r>
              <a:rPr lang="zh-CN" altLang="zh-CN" sz="4000" b="1">
                <a:latin typeface="黑体" panose="02010600030101010101" pitchFamily="49" charset="-122"/>
                <a:ea typeface="黑体" panose="02010600030101010101" pitchFamily="49" charset="-122"/>
              </a:rPr>
              <a:t>、历史表明，尊重对手，平等待人，</a:t>
            </a:r>
            <a:r>
              <a:rPr lang="zh-CN" altLang="zh-CN" sz="4000" b="1" u="sng">
                <a:latin typeface="黑体" panose="02010600030101010101" pitchFamily="49" charset="-122"/>
                <a:ea typeface="黑体" panose="02010600030101010101" pitchFamily="49" charset="-122"/>
              </a:rPr>
              <a:t>学会与自己意见不同的人对话</a:t>
            </a:r>
            <a:r>
              <a:rPr lang="zh-CN" altLang="zh-CN" sz="4000" b="1">
                <a:latin typeface="黑体" panose="02010600030101010101" pitchFamily="49" charset="-122"/>
                <a:ea typeface="黑体" panose="02010600030101010101" pitchFamily="49" charset="-122"/>
              </a:rPr>
              <a:t>，共同应对生活面临的挑战，是文明应有的内涵。</a:t>
            </a:r>
            <a:endParaRPr lang="zh-CN" altLang="zh-CN" sz="4000" b="1">
              <a:latin typeface="黑体" panose="02010600030101010101" pitchFamily="49" charset="-122"/>
              <a:ea typeface="黑体" panose="02010600030101010101" pitchFamily="49" charset="-122"/>
            </a:endParaRPr>
          </a:p>
          <a:p>
            <a:pPr>
              <a:defRPr/>
            </a:pPr>
            <a:r>
              <a:rPr lang="en-US"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13</a:t>
            </a:r>
            <a:r>
              <a:rPr lang="zh-CN" altLang="en-US"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a:t>
            </a:r>
            <a:r>
              <a:rPr lang="zh-CN"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成分残缺，应在“与自己意见不同的人对话”前加介词“同”。</a:t>
            </a:r>
            <a:endParaRPr lang="zh-CN"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a:p>
            <a:pPr>
              <a:defRPr/>
            </a:pPr>
            <a:r>
              <a:rPr lang="en-US" altLang="zh-CN" sz="4000" b="1">
                <a:latin typeface="黑体" panose="02010600030101010101" pitchFamily="49" charset="-122"/>
                <a:ea typeface="黑体" panose="02010600030101010101" pitchFamily="49" charset="-122"/>
              </a:rPr>
              <a:t>14</a:t>
            </a:r>
            <a:r>
              <a:rPr lang="zh-CN" altLang="zh-CN" sz="4000" b="1">
                <a:latin typeface="黑体" panose="02010600030101010101" pitchFamily="49" charset="-122"/>
                <a:ea typeface="黑体" panose="02010600030101010101" pitchFamily="49" charset="-122"/>
              </a:rPr>
              <a:t>、我国著名作家阿来，曾以西藏为素材和背景的长篇小说《尘埃落定》风靡全国，并斩获我国文学界的最高荣誉</a:t>
            </a:r>
            <a:r>
              <a:rPr lang="en-US" altLang="zh-CN" sz="4000" b="1">
                <a:latin typeface="黑体" panose="02010600030101010101" pitchFamily="49" charset="-122"/>
                <a:ea typeface="黑体" panose="02010600030101010101" pitchFamily="49" charset="-122"/>
              </a:rPr>
              <a:t>——</a:t>
            </a:r>
            <a:r>
              <a:rPr lang="zh-CN" altLang="zh-CN" sz="4000" b="1">
                <a:latin typeface="黑体" panose="02010600030101010101" pitchFamily="49" charset="-122"/>
                <a:ea typeface="黑体" panose="02010600030101010101" pitchFamily="49" charset="-122"/>
              </a:rPr>
              <a:t>茅盾文学奖。</a:t>
            </a:r>
            <a:endParaRPr lang="zh-CN" altLang="zh-CN" sz="4000" b="1">
              <a:latin typeface="黑体" panose="02010600030101010101" pitchFamily="49" charset="-122"/>
              <a:ea typeface="黑体" panose="02010600030101010101" pitchFamily="49" charset="-122"/>
            </a:endParaRPr>
          </a:p>
          <a:p>
            <a:pPr>
              <a:defRPr/>
            </a:pPr>
            <a:r>
              <a:rPr lang="en-US"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14</a:t>
            </a:r>
            <a:r>
              <a:rPr lang="zh-CN" altLang="en-US"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a:t>
            </a:r>
            <a:r>
              <a:rPr lang="zh-CN"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成分残缺，“曾”后面加介词“凭借”。</a:t>
            </a:r>
            <a:endParaRPr lang="zh-CN"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nodeType="clickEffect">
                                  <p:stCondLst>
                                    <p:cond delay="0"/>
                                  </p:stCondLst>
                                  <p:childTnLst>
                                    <p:set>
                                      <p:cBhvr>
                                        <p:cTn id="6" dur="1" fill="hold">
                                          <p:stCondLst>
                                            <p:cond delay="0"/>
                                          </p:stCondLst>
                                        </p:cTn>
                                        <p:tgtEl>
                                          <p:spTgt spid="59394">
                                            <p:txEl>
                                              <p:pRg st="1" end="1"/>
                                            </p:txEl>
                                          </p:spTgt>
                                        </p:tgtEl>
                                        <p:attrNameLst>
                                          <p:attrName>style.visibility</p:attrName>
                                        </p:attrNameLst>
                                      </p:cBhvr>
                                      <p:to>
                                        <p:strVal val="visible"/>
                                      </p:to>
                                    </p:set>
                                    <p:anim calcmode="lin" valueType="num">
                                      <p:cBhvr>
                                        <p:cTn id="7" dur="1000" fill="hold"/>
                                        <p:tgtEl>
                                          <p:spTgt spid="59394">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59394">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59394">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59394">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1" presetClass="entr" presetSubtype="0" fill="hold" nodeType="clickEffect">
                                  <p:stCondLst>
                                    <p:cond delay="0"/>
                                  </p:stCondLst>
                                  <p:childTnLst>
                                    <p:set>
                                      <p:cBhvr>
                                        <p:cTn id="14" dur="1" fill="hold">
                                          <p:stCondLst>
                                            <p:cond delay="0"/>
                                          </p:stCondLst>
                                        </p:cTn>
                                        <p:tgtEl>
                                          <p:spTgt spid="59394">
                                            <p:txEl>
                                              <p:pRg st="3" end="3"/>
                                            </p:txEl>
                                          </p:spTgt>
                                        </p:tgtEl>
                                        <p:attrNameLst>
                                          <p:attrName>style.visibility</p:attrName>
                                        </p:attrNameLst>
                                      </p:cBhvr>
                                      <p:to>
                                        <p:strVal val="visible"/>
                                      </p:to>
                                    </p:set>
                                    <p:anim calcmode="lin" valueType="num">
                                      <p:cBhvr>
                                        <p:cTn id="15" dur="1000" fill="hold"/>
                                        <p:tgtEl>
                                          <p:spTgt spid="59394">
                                            <p:txEl>
                                              <p:pRg st="3" end="3"/>
                                            </p:txEl>
                                          </p:spTgt>
                                        </p:tgtEl>
                                        <p:attrNameLst>
                                          <p:attrName>ppt_w</p:attrName>
                                        </p:attrNameLst>
                                      </p:cBhvr>
                                      <p:tavLst>
                                        <p:tav tm="0">
                                          <p:val>
                                            <p:fltVal val="0"/>
                                          </p:val>
                                        </p:tav>
                                        <p:tav tm="100000">
                                          <p:val>
                                            <p:strVal val="#ppt_w"/>
                                          </p:val>
                                        </p:tav>
                                      </p:tavLst>
                                    </p:anim>
                                    <p:anim calcmode="lin" valueType="num">
                                      <p:cBhvr>
                                        <p:cTn id="16" dur="1000" fill="hold"/>
                                        <p:tgtEl>
                                          <p:spTgt spid="59394">
                                            <p:txEl>
                                              <p:pRg st="3" end="3"/>
                                            </p:txEl>
                                          </p:spTgt>
                                        </p:tgtEl>
                                        <p:attrNameLst>
                                          <p:attrName>ppt_h</p:attrName>
                                        </p:attrNameLst>
                                      </p:cBhvr>
                                      <p:tavLst>
                                        <p:tav tm="0">
                                          <p:val>
                                            <p:fltVal val="0"/>
                                          </p:val>
                                        </p:tav>
                                        <p:tav tm="100000">
                                          <p:val>
                                            <p:strVal val="#ppt_h"/>
                                          </p:val>
                                        </p:tav>
                                      </p:tavLst>
                                    </p:anim>
                                    <p:anim calcmode="lin" valueType="num">
                                      <p:cBhvr>
                                        <p:cTn id="17" dur="1000" fill="hold"/>
                                        <p:tgtEl>
                                          <p:spTgt spid="59394">
                                            <p:txEl>
                                              <p:pRg st="3" end="3"/>
                                            </p:txEl>
                                          </p:spTgt>
                                        </p:tgtEl>
                                        <p:attrNameLst>
                                          <p:attrName>style.rotation</p:attrName>
                                        </p:attrNameLst>
                                      </p:cBhvr>
                                      <p:tavLst>
                                        <p:tav tm="0">
                                          <p:val>
                                            <p:fltVal val="90"/>
                                          </p:val>
                                        </p:tav>
                                        <p:tav tm="100000">
                                          <p:val>
                                            <p:fltVal val="0"/>
                                          </p:val>
                                        </p:tav>
                                      </p:tavLst>
                                    </p:anim>
                                    <p:animEffect transition="in" filter="fade">
                                      <p:cBhvr>
                                        <p:cTn id="18" dur="1000"/>
                                        <p:tgtEl>
                                          <p:spTgt spid="5939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标题 3"/>
          <p:cNvSpPr>
            <a:spLocks noGrp="1"/>
          </p:cNvSpPr>
          <p:nvPr>
            <p:ph type="title"/>
          </p:nvPr>
        </p:nvSpPr>
        <p:spPr>
          <a:xfrm>
            <a:off x="1919289" y="1709739"/>
            <a:ext cx="8569325" cy="1472373"/>
          </a:xfrm>
        </p:spPr>
        <p:txBody>
          <a:bodyPr/>
          <a:lstStyle/>
          <a:p>
            <a:pPr>
              <a:defRPr/>
            </a:pPr>
            <a:r>
              <a:rPr lang="zh-CN" altLang="zh-CN" sz="9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缺少介词</a:t>
            </a:r>
            <a:endParaRPr lang="zh-CN" altLang="zh-CN" sz="9600">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p:txBody>
      </p:sp>
      <p:sp>
        <p:nvSpPr>
          <p:cNvPr id="17411" name="文本占位符 4"/>
          <p:cNvSpPr>
            <a:spLocks noGrp="1"/>
          </p:cNvSpPr>
          <p:nvPr>
            <p:ph type="body" idx="1"/>
          </p:nvPr>
        </p:nvSpPr>
        <p:spPr/>
        <p:txBody>
          <a:bodyPr/>
          <a:lstStyle/>
          <a:p>
            <a:endParaRPr lang="zh-CN" altLang="en-US" smtClean="0"/>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18" name="内容占位符 2"/>
          <p:cNvSpPr>
            <a:spLocks noGrp="1"/>
          </p:cNvSpPr>
          <p:nvPr>
            <p:ph idx="1"/>
          </p:nvPr>
        </p:nvSpPr>
        <p:spPr>
          <a:xfrm>
            <a:off x="146304" y="0"/>
            <a:ext cx="11859768" cy="6858000"/>
          </a:xfrm>
        </p:spPr>
        <p:txBody>
          <a:bodyPr>
            <a:normAutofit/>
          </a:bodyPr>
          <a:lstStyle/>
          <a:p>
            <a:pPr>
              <a:defRPr/>
            </a:pPr>
            <a:r>
              <a:rPr lang="en-US" altLang="zh-CN" sz="4000" b="1">
                <a:latin typeface="黑体" panose="02010600030101010101" pitchFamily="49" charset="-122"/>
                <a:ea typeface="黑体" panose="02010600030101010101" pitchFamily="49" charset="-122"/>
              </a:rPr>
              <a:t>15</a:t>
            </a:r>
            <a:r>
              <a:rPr lang="zh-CN" altLang="zh-CN" sz="4000" b="1">
                <a:latin typeface="黑体" panose="02010600030101010101" pitchFamily="49" charset="-122"/>
                <a:ea typeface="黑体" panose="02010600030101010101" pitchFamily="49" charset="-122"/>
              </a:rPr>
              <a:t>、运动员的高超技能可以通过日常的刻苦训练获得，而良好的心理素质却要通过临场的无数竞技才能练就出来。 </a:t>
            </a:r>
            <a:endParaRPr lang="zh-CN" altLang="zh-CN" sz="4000" b="1">
              <a:latin typeface="黑体" panose="02010600030101010101" pitchFamily="49" charset="-122"/>
              <a:ea typeface="黑体" panose="02010600030101010101" pitchFamily="49" charset="-122"/>
            </a:endParaRPr>
          </a:p>
          <a:p>
            <a:pPr>
              <a:defRPr/>
            </a:pPr>
            <a:r>
              <a:rPr lang="en-US"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15</a:t>
            </a:r>
            <a:r>
              <a:rPr lang="zh-CN"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、成分赘余，“练就”就有“练成功、练出来”的义项，所以后边再用“出来”就显得累赘；</a:t>
            </a:r>
            <a:endParaRPr lang="zh-CN"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a:p>
            <a:pPr>
              <a:defRPr/>
            </a:pPr>
            <a:r>
              <a:rPr lang="en-US" altLang="zh-CN" sz="4000" b="1">
                <a:latin typeface="黑体" panose="02010600030101010101" pitchFamily="49" charset="-122"/>
                <a:ea typeface="黑体" panose="02010600030101010101" pitchFamily="49" charset="-122"/>
              </a:rPr>
              <a:t>16</a:t>
            </a:r>
            <a:r>
              <a:rPr lang="zh-CN" altLang="zh-CN" sz="4000" b="1">
                <a:latin typeface="黑体" panose="02010600030101010101" pitchFamily="49" charset="-122"/>
                <a:ea typeface="黑体" panose="02010600030101010101" pitchFamily="49" charset="-122"/>
              </a:rPr>
              <a:t>、这位曾经驰骋乒坛的名将已经回到了祖国，现就任于北京大学医学部教授，从事运动医学的教学与研究，为国家的体育事业贡献他的力量。</a:t>
            </a:r>
            <a:endParaRPr lang="zh-CN" altLang="zh-CN" sz="4000" b="1">
              <a:latin typeface="黑体" panose="02010600030101010101" pitchFamily="49" charset="-122"/>
              <a:ea typeface="黑体" panose="02010600030101010101" pitchFamily="49" charset="-122"/>
            </a:endParaRPr>
          </a:p>
          <a:p>
            <a:pPr>
              <a:defRPr/>
            </a:pPr>
            <a:r>
              <a:rPr lang="en-US"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16</a:t>
            </a:r>
            <a:r>
              <a:rPr lang="zh-CN" altLang="en-US"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a:t>
            </a:r>
            <a:r>
              <a:rPr lang="zh-CN"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【成分赘余，“就任于”中去掉“于”字】</a:t>
            </a:r>
            <a:endParaRPr lang="zh-CN"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p:txBody>
      </p:sp>
    </p:spTree>
  </p:cSld>
  <p:clrMapOvr>
    <a:masterClrMapping/>
  </p:clrMapOvr>
  <p:transition spd="slow">
    <p:checke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42" name="内容占位符 2"/>
          <p:cNvSpPr>
            <a:spLocks noGrp="1"/>
          </p:cNvSpPr>
          <p:nvPr>
            <p:ph idx="1"/>
          </p:nvPr>
        </p:nvSpPr>
        <p:spPr>
          <a:xfrm>
            <a:off x="283464" y="0"/>
            <a:ext cx="11686032" cy="6858000"/>
          </a:xfrm>
        </p:spPr>
        <p:txBody>
          <a:bodyPr>
            <a:normAutofit/>
          </a:bodyPr>
          <a:lstStyle/>
          <a:p>
            <a:pPr>
              <a:defRPr/>
            </a:pPr>
            <a:r>
              <a:rPr lang="en-US" altLang="zh-CN" sz="4000" b="1">
                <a:latin typeface="黑体" panose="02010600030101010101" pitchFamily="49" charset="-122"/>
                <a:ea typeface="黑体" panose="02010600030101010101" pitchFamily="49" charset="-122"/>
              </a:rPr>
              <a:t>17</a:t>
            </a:r>
            <a:r>
              <a:rPr lang="zh-CN" altLang="en-US" sz="4000" b="1">
                <a:latin typeface="黑体" panose="02010600030101010101" pitchFamily="49" charset="-122"/>
                <a:ea typeface="黑体" panose="02010600030101010101" pitchFamily="49" charset="-122"/>
              </a:rPr>
              <a:t>、洪荒少女傅园慧在丢了手机之后，众多手机厂商争相送给她新手机，唯恐这位网红不接受。</a:t>
            </a:r>
            <a:endParaRPr lang="zh-CN" altLang="en-US" sz="4000" b="1">
              <a:latin typeface="黑体" panose="02010600030101010101" pitchFamily="49" charset="-122"/>
              <a:ea typeface="黑体" panose="02010600030101010101" pitchFamily="49" charset="-122"/>
            </a:endParaRPr>
          </a:p>
          <a:p>
            <a:pPr>
              <a:defRPr/>
            </a:pPr>
            <a:r>
              <a:rPr lang="en-US"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17</a:t>
            </a:r>
            <a:r>
              <a:rPr lang="zh-CN" altLang="en-US"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、“洪荒少女傅园慧在丢了手机之后，众多手机厂商</a:t>
            </a:r>
            <a:r>
              <a:rPr lang="en-US"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a:t>
            </a:r>
            <a:r>
              <a:rPr lang="zh-CN" altLang="en-US"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中途易辙，把“洪荒少女傅园慧”放到介词“在”后。</a:t>
            </a:r>
            <a:endParaRPr lang="zh-CN" altLang="en-US"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a:p>
            <a:pPr>
              <a:defRPr/>
            </a:pPr>
            <a:r>
              <a:rPr lang="en-US" altLang="zh-CN" sz="4000" b="1">
                <a:latin typeface="黑体" panose="02010600030101010101" pitchFamily="49" charset="-122"/>
                <a:ea typeface="黑体" panose="02010600030101010101" pitchFamily="49" charset="-122"/>
                <a:sym typeface="+mn-ea"/>
              </a:rPr>
              <a:t>18</a:t>
            </a:r>
            <a:r>
              <a:rPr lang="zh-CN" altLang="zh-CN" sz="4000" b="1">
                <a:latin typeface="黑体" panose="02010600030101010101" pitchFamily="49" charset="-122"/>
                <a:ea typeface="黑体" panose="02010600030101010101" pitchFamily="49" charset="-122"/>
                <a:sym typeface="+mn-ea"/>
              </a:rPr>
              <a:t>、只有产品在优胜劣汰中竞争而出，才能形成真正的品牌效应，一些总是试图经由“借衣”来进行自救的乳企，它们并非不知道这一点。</a:t>
            </a:r>
            <a:endParaRPr lang="zh-CN" altLang="zh-CN" sz="4000" b="1">
              <a:latin typeface="黑体" panose="02010600030101010101" pitchFamily="49" charset="-122"/>
              <a:ea typeface="黑体" panose="02010600030101010101" pitchFamily="49" charset="-122"/>
            </a:endParaRPr>
          </a:p>
          <a:p>
            <a:pPr>
              <a:defRPr/>
            </a:pPr>
            <a:r>
              <a:rPr lang="en-US"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sym typeface="+mn-ea"/>
              </a:rPr>
              <a:t>18</a:t>
            </a:r>
            <a:r>
              <a:rPr lang="zh-CN"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sym typeface="+mn-ea"/>
              </a:rPr>
              <a:t>、语序不当，“产品”应放在“只有”之前。</a:t>
            </a:r>
            <a:endParaRPr lang="zh-CN"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a:p>
            <a:pPr>
              <a:defRPr/>
            </a:pPr>
            <a:endParaRPr lang="zh-CN" altLang="en-US"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nodeType="clickEffect">
                                  <p:stCondLst>
                                    <p:cond delay="0"/>
                                  </p:stCondLst>
                                  <p:childTnLst>
                                    <p:set>
                                      <p:cBhvr>
                                        <p:cTn id="6" dur="1" fill="hold">
                                          <p:stCondLst>
                                            <p:cond delay="0"/>
                                          </p:stCondLst>
                                        </p:cTn>
                                        <p:tgtEl>
                                          <p:spTgt spid="61442">
                                            <p:txEl>
                                              <p:pRg st="1" end="1"/>
                                            </p:txEl>
                                          </p:spTgt>
                                        </p:tgtEl>
                                        <p:attrNameLst>
                                          <p:attrName>style.visibility</p:attrName>
                                        </p:attrNameLst>
                                      </p:cBhvr>
                                      <p:to>
                                        <p:strVal val="visible"/>
                                      </p:to>
                                    </p:set>
                                    <p:anim calcmode="lin" valueType="num">
                                      <p:cBhvr>
                                        <p:cTn id="7" dur="1000" fill="hold"/>
                                        <p:tgtEl>
                                          <p:spTgt spid="61442">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61442">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61442">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61442">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1" presetClass="entr" presetSubtype="0" fill="hold" nodeType="clickEffect">
                                  <p:stCondLst>
                                    <p:cond delay="0"/>
                                  </p:stCondLst>
                                  <p:childTnLst>
                                    <p:set>
                                      <p:cBhvr>
                                        <p:cTn id="14" dur="1" fill="hold">
                                          <p:stCondLst>
                                            <p:cond delay="0"/>
                                          </p:stCondLst>
                                        </p:cTn>
                                        <p:tgtEl>
                                          <p:spTgt spid="61442">
                                            <p:txEl>
                                              <p:pRg st="2" end="2"/>
                                            </p:txEl>
                                          </p:spTgt>
                                        </p:tgtEl>
                                        <p:attrNameLst>
                                          <p:attrName>style.visibility</p:attrName>
                                        </p:attrNameLst>
                                      </p:cBhvr>
                                      <p:to>
                                        <p:strVal val="visible"/>
                                      </p:to>
                                    </p:set>
                                    <p:anim calcmode="lin" valueType="num">
                                      <p:cBhvr>
                                        <p:cTn id="15" dur="1000" fill="hold"/>
                                        <p:tgtEl>
                                          <p:spTgt spid="61442">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61442">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61442">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61442">
                                            <p:txEl>
                                              <p:pRg st="2" end="2"/>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1" presetClass="entr" presetSubtype="0" fill="hold" nodeType="clickEffect">
                                  <p:stCondLst>
                                    <p:cond delay="0"/>
                                  </p:stCondLst>
                                  <p:childTnLst>
                                    <p:set>
                                      <p:cBhvr>
                                        <p:cTn id="22" dur="1" fill="hold">
                                          <p:stCondLst>
                                            <p:cond delay="0"/>
                                          </p:stCondLst>
                                        </p:cTn>
                                        <p:tgtEl>
                                          <p:spTgt spid="61442">
                                            <p:txEl>
                                              <p:pRg st="3" end="3"/>
                                            </p:txEl>
                                          </p:spTgt>
                                        </p:tgtEl>
                                        <p:attrNameLst>
                                          <p:attrName>style.visibility</p:attrName>
                                        </p:attrNameLst>
                                      </p:cBhvr>
                                      <p:to>
                                        <p:strVal val="visible"/>
                                      </p:to>
                                    </p:set>
                                    <p:anim calcmode="lin" valueType="num">
                                      <p:cBhvr>
                                        <p:cTn id="23" dur="1000" fill="hold"/>
                                        <p:tgtEl>
                                          <p:spTgt spid="61442">
                                            <p:txEl>
                                              <p:pRg st="3" end="3"/>
                                            </p:txEl>
                                          </p:spTgt>
                                        </p:tgtEl>
                                        <p:attrNameLst>
                                          <p:attrName>ppt_w</p:attrName>
                                        </p:attrNameLst>
                                      </p:cBhvr>
                                      <p:tavLst>
                                        <p:tav tm="0">
                                          <p:val>
                                            <p:fltVal val="0"/>
                                          </p:val>
                                        </p:tav>
                                        <p:tav tm="100000">
                                          <p:val>
                                            <p:strVal val="#ppt_w"/>
                                          </p:val>
                                        </p:tav>
                                      </p:tavLst>
                                    </p:anim>
                                    <p:anim calcmode="lin" valueType="num">
                                      <p:cBhvr>
                                        <p:cTn id="24" dur="1000" fill="hold"/>
                                        <p:tgtEl>
                                          <p:spTgt spid="61442">
                                            <p:txEl>
                                              <p:pRg st="3" end="3"/>
                                            </p:txEl>
                                          </p:spTgt>
                                        </p:tgtEl>
                                        <p:attrNameLst>
                                          <p:attrName>ppt_h</p:attrName>
                                        </p:attrNameLst>
                                      </p:cBhvr>
                                      <p:tavLst>
                                        <p:tav tm="0">
                                          <p:val>
                                            <p:fltVal val="0"/>
                                          </p:val>
                                        </p:tav>
                                        <p:tav tm="100000">
                                          <p:val>
                                            <p:strVal val="#ppt_h"/>
                                          </p:val>
                                        </p:tav>
                                      </p:tavLst>
                                    </p:anim>
                                    <p:anim calcmode="lin" valueType="num">
                                      <p:cBhvr>
                                        <p:cTn id="25" dur="1000" fill="hold"/>
                                        <p:tgtEl>
                                          <p:spTgt spid="61442">
                                            <p:txEl>
                                              <p:pRg st="3" end="3"/>
                                            </p:txEl>
                                          </p:spTgt>
                                        </p:tgtEl>
                                        <p:attrNameLst>
                                          <p:attrName>style.rotation</p:attrName>
                                        </p:attrNameLst>
                                      </p:cBhvr>
                                      <p:tavLst>
                                        <p:tav tm="0">
                                          <p:val>
                                            <p:fltVal val="90"/>
                                          </p:val>
                                        </p:tav>
                                        <p:tav tm="100000">
                                          <p:val>
                                            <p:fltVal val="0"/>
                                          </p:val>
                                        </p:tav>
                                      </p:tavLst>
                                    </p:anim>
                                    <p:animEffect transition="in" filter="fade">
                                      <p:cBhvr>
                                        <p:cTn id="26" dur="1000"/>
                                        <p:tgtEl>
                                          <p:spTgt spid="6144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42" name="内容占位符 2"/>
          <p:cNvSpPr>
            <a:spLocks noGrp="1"/>
          </p:cNvSpPr>
          <p:nvPr>
            <p:ph idx="1"/>
          </p:nvPr>
        </p:nvSpPr>
        <p:spPr>
          <a:xfrm>
            <a:off x="384048" y="0"/>
            <a:ext cx="11411712" cy="6858000"/>
          </a:xfrm>
        </p:spPr>
        <p:txBody>
          <a:bodyPr/>
          <a:lstStyle/>
          <a:p>
            <a:pPr>
              <a:defRPr/>
            </a:pPr>
            <a:r>
              <a:rPr lang="en-US" altLang="zh-CN" sz="3200" b="1">
                <a:latin typeface="黑体" panose="02010600030101010101" pitchFamily="49" charset="-122"/>
                <a:ea typeface="黑体" panose="02010600030101010101" pitchFamily="49" charset="-122"/>
              </a:rPr>
              <a:t>19</a:t>
            </a:r>
            <a:r>
              <a:rPr lang="zh-CN" altLang="zh-CN" sz="3200" b="1">
                <a:latin typeface="黑体" panose="02010600030101010101" pitchFamily="49" charset="-122"/>
                <a:ea typeface="黑体" panose="02010600030101010101" pitchFamily="49" charset="-122"/>
              </a:rPr>
              <a:t>、美国计划在东欧的捷克和波兰部署反导体系，以防范伊朗等国可能发动的导弹袭击，这一计划遭到俄罗斯特别是国际社会的质疑。</a:t>
            </a:r>
            <a:endParaRPr lang="zh-CN" altLang="zh-CN" sz="3200" b="1">
              <a:latin typeface="黑体" panose="02010600030101010101" pitchFamily="49" charset="-122"/>
              <a:ea typeface="黑体" panose="02010600030101010101" pitchFamily="49" charset="-122"/>
            </a:endParaRPr>
          </a:p>
          <a:p>
            <a:pPr>
              <a:defRPr/>
            </a:pPr>
            <a:r>
              <a:rPr lang="en-US" altLang="zh-CN" sz="32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19</a:t>
            </a:r>
            <a:r>
              <a:rPr lang="zh-CN" altLang="zh-CN" sz="32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、语序不当，应该是“国际社会特别是俄罗斯”。</a:t>
            </a:r>
            <a:endParaRPr lang="en-US" altLang="zh-CN" sz="32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a:p>
            <a:pPr>
              <a:defRPr/>
            </a:pPr>
            <a:r>
              <a:rPr lang="en-US" altLang="zh-CN" sz="3200" b="1">
                <a:latin typeface="黑体" panose="02010600030101010101" pitchFamily="49" charset="-122"/>
                <a:ea typeface="黑体" panose="02010600030101010101" pitchFamily="49" charset="-122"/>
              </a:rPr>
              <a:t>20</a:t>
            </a:r>
            <a:r>
              <a:rPr lang="zh-CN" altLang="zh-CN" sz="3200" b="1">
                <a:latin typeface="黑体" panose="02010600030101010101" pitchFamily="49" charset="-122"/>
                <a:ea typeface="黑体" panose="02010600030101010101" pitchFamily="49" charset="-122"/>
              </a:rPr>
              <a:t>．为了培养学生关心他人的美德，我们学校决定组织开展义工服务活动，三个月内要求每名学生完成20个小时的义工服务。</a:t>
            </a:r>
            <a:endParaRPr lang="zh-CN" altLang="zh-CN" sz="3200" b="1">
              <a:latin typeface="黑体" panose="02010600030101010101" pitchFamily="49" charset="-122"/>
              <a:ea typeface="黑体" panose="02010600030101010101" pitchFamily="49" charset="-122"/>
            </a:endParaRPr>
          </a:p>
          <a:p>
            <a:pPr>
              <a:defRPr/>
            </a:pPr>
            <a:r>
              <a:rPr lang="en-US" altLang="zh-CN" sz="3200" b="1" u="sng">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20</a:t>
            </a:r>
            <a:r>
              <a:rPr lang="zh-CN" altLang="zh-CN" sz="3200" b="1" u="sng">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、语序不当，改为“要求每名学生三个月内完成……”</a:t>
            </a:r>
            <a:endParaRPr lang="zh-CN" altLang="zh-CN" sz="32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a:p>
            <a:pPr>
              <a:defRPr/>
            </a:pPr>
            <a:endParaRPr lang="zh-CN" altLang="zh-CN" sz="3200" b="1">
              <a:latin typeface="黑体" panose="02010600030101010101" pitchFamily="49" charset="-122"/>
              <a:ea typeface="黑体" panose="02010600030101010101"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61442">
                                            <p:txEl>
                                              <p:pRg st="1" end="1"/>
                                            </p:txEl>
                                          </p:spTgt>
                                        </p:tgtEl>
                                        <p:attrNameLst>
                                          <p:attrName>style.visibility</p:attrName>
                                        </p:attrNameLst>
                                      </p:cBhvr>
                                      <p:to>
                                        <p:strVal val="visible"/>
                                      </p:to>
                                    </p:set>
                                    <p:animEffect transition="in" filter="randombar(horizontal)">
                                      <p:cBhvr>
                                        <p:cTn id="7" dur="500"/>
                                        <p:tgtEl>
                                          <p:spTgt spid="6144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466" name="内容占位符 2"/>
          <p:cNvSpPr>
            <a:spLocks noGrp="1"/>
          </p:cNvSpPr>
          <p:nvPr>
            <p:ph idx="1"/>
          </p:nvPr>
        </p:nvSpPr>
        <p:spPr>
          <a:xfrm>
            <a:off x="118872" y="201168"/>
            <a:ext cx="11923776" cy="6858000"/>
          </a:xfrm>
        </p:spPr>
        <p:txBody>
          <a:bodyPr>
            <a:normAutofit/>
          </a:bodyPr>
          <a:lstStyle/>
          <a:p>
            <a:pPr>
              <a:defRPr/>
            </a:pPr>
            <a:r>
              <a:rPr lang="en-US" altLang="zh-CN" sz="3200" b="1">
                <a:latin typeface="黑体" panose="02010600030101010101" pitchFamily="49" charset="-122"/>
                <a:ea typeface="黑体" panose="02010600030101010101" pitchFamily="49" charset="-122"/>
              </a:rPr>
              <a:t>21</a:t>
            </a:r>
            <a:r>
              <a:rPr lang="zh-CN" altLang="zh-CN" sz="3200" b="1">
                <a:latin typeface="黑体" panose="02010600030101010101" pitchFamily="49" charset="-122"/>
                <a:ea typeface="黑体" panose="02010600030101010101" pitchFamily="49" charset="-122"/>
              </a:rPr>
              <a:t>、在被誉为互联网领域“达沃斯论坛”的“乌镇峰会”上，全球网络界的许多领军人物悉数登场；这些互联网大腕的精彩演讲，吸引了来自世界各地的与会者</a:t>
            </a:r>
            <a:endParaRPr lang="zh-CN" altLang="zh-CN" sz="3200" b="1">
              <a:latin typeface="黑体" panose="02010600030101010101" pitchFamily="49" charset="-122"/>
              <a:ea typeface="黑体" panose="02010600030101010101" pitchFamily="49" charset="-122"/>
            </a:endParaRPr>
          </a:p>
          <a:p>
            <a:pPr>
              <a:defRPr/>
            </a:pPr>
            <a:r>
              <a:rPr lang="en-US" altLang="zh-CN" sz="32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21</a:t>
            </a:r>
            <a:r>
              <a:rPr lang="zh-CN" altLang="zh-CN" sz="32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、“许多”与“悉数”矛盾，不合逻辑，应将“悉数”改为“纷纷”。</a:t>
            </a:r>
            <a:endParaRPr lang="zh-CN" altLang="zh-CN" sz="32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a:p>
            <a:pPr>
              <a:defRPr/>
            </a:pPr>
            <a:r>
              <a:rPr lang="en-US" altLang="zh-CN" sz="3200" b="1">
                <a:latin typeface="黑体" panose="02010600030101010101" pitchFamily="49" charset="-122"/>
                <a:ea typeface="黑体" panose="02010600030101010101" pitchFamily="49" charset="-122"/>
              </a:rPr>
              <a:t>22</a:t>
            </a:r>
            <a:r>
              <a:rPr lang="zh-CN" altLang="zh-CN" sz="3200" b="1">
                <a:latin typeface="黑体" panose="02010600030101010101" pitchFamily="49" charset="-122"/>
                <a:ea typeface="黑体" panose="02010600030101010101" pitchFamily="49" charset="-122"/>
              </a:rPr>
              <a:t>、交响乐好听，但演出的票价昂贵，对月收入不够丰厚的交响乐迷来说，大多数人难以承受数百元甚至千元以上的票价。</a:t>
            </a:r>
            <a:endParaRPr lang="zh-CN" altLang="zh-CN" sz="3200" b="1">
              <a:latin typeface="黑体" panose="02010600030101010101" pitchFamily="49" charset="-122"/>
              <a:ea typeface="黑体" panose="02010600030101010101" pitchFamily="49" charset="-122"/>
            </a:endParaRPr>
          </a:p>
          <a:p>
            <a:pPr>
              <a:defRPr/>
            </a:pPr>
            <a:r>
              <a:rPr lang="en-US" altLang="zh-CN" sz="32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22</a:t>
            </a:r>
            <a:r>
              <a:rPr lang="zh-CN" altLang="en-US" sz="32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a:t>
            </a:r>
            <a:r>
              <a:rPr lang="zh-CN" altLang="zh-CN" sz="32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不合逻辑，把“数百元”跟“千元以上”对调。</a:t>
            </a:r>
            <a:endParaRPr lang="zh-CN" altLang="zh-CN" sz="32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a:p>
            <a:pPr>
              <a:defRPr/>
            </a:pPr>
            <a:r>
              <a:rPr lang="en-US" altLang="zh-CN" sz="3200" b="1">
                <a:latin typeface="黑体" panose="02010600030101010101" pitchFamily="49" charset="-122"/>
                <a:ea typeface="黑体" panose="02010600030101010101" pitchFamily="49" charset="-122"/>
              </a:rPr>
              <a:t>23</a:t>
            </a:r>
            <a:r>
              <a:rPr lang="zh-CN" altLang="en-US" sz="3200" b="1">
                <a:latin typeface="黑体" panose="02010600030101010101" pitchFamily="49" charset="-122"/>
                <a:ea typeface="黑体" panose="02010600030101010101" pitchFamily="49" charset="-122"/>
              </a:rPr>
              <a:t>、</a:t>
            </a:r>
            <a:r>
              <a:rPr lang="zh-CN" altLang="zh-CN" sz="3200" b="1">
                <a:latin typeface="黑体" panose="02010600030101010101" pitchFamily="49" charset="-122"/>
                <a:ea typeface="黑体" panose="02010600030101010101" pitchFamily="49" charset="-122"/>
              </a:rPr>
              <a:t>记者</a:t>
            </a:r>
            <a:r>
              <a:rPr lang="en-US" altLang="zh-CN" sz="3200" b="1">
                <a:latin typeface="黑体" panose="02010600030101010101" pitchFamily="49" charset="-122"/>
                <a:ea typeface="黑体" panose="02010600030101010101" pitchFamily="49" charset="-122"/>
              </a:rPr>
              <a:t>5</a:t>
            </a:r>
            <a:r>
              <a:rPr lang="zh-CN" altLang="zh-CN" sz="3200" b="1">
                <a:latin typeface="黑体" panose="02010600030101010101" pitchFamily="49" charset="-122"/>
                <a:ea typeface="黑体" panose="02010600030101010101" pitchFamily="49" charset="-122"/>
              </a:rPr>
              <a:t>日从国家气象局获悉，</a:t>
            </a:r>
            <a:r>
              <a:rPr lang="en-US" altLang="zh-CN" sz="3200" b="1">
                <a:latin typeface="黑体" panose="02010600030101010101" pitchFamily="49" charset="-122"/>
                <a:ea typeface="黑体" panose="02010600030101010101" pitchFamily="49" charset="-122"/>
              </a:rPr>
              <a:t>5</a:t>
            </a:r>
            <a:r>
              <a:rPr lang="zh-CN" altLang="zh-CN" sz="3200" b="1">
                <a:latin typeface="黑体" panose="02010600030101010101" pitchFamily="49" charset="-122"/>
                <a:ea typeface="黑体" panose="02010600030101010101" pitchFamily="49" charset="-122"/>
              </a:rPr>
              <a:t>月</a:t>
            </a:r>
            <a:r>
              <a:rPr lang="en-US" altLang="zh-CN" sz="3200" b="1">
                <a:latin typeface="黑体" panose="02010600030101010101" pitchFamily="49" charset="-122"/>
                <a:ea typeface="黑体" panose="02010600030101010101" pitchFamily="49" charset="-122"/>
              </a:rPr>
              <a:t>3</a:t>
            </a:r>
            <a:r>
              <a:rPr lang="zh-CN" altLang="zh-CN" sz="3200" b="1">
                <a:latin typeface="黑体" panose="02010600030101010101" pitchFamily="49" charset="-122"/>
                <a:ea typeface="黑体" panose="02010600030101010101" pitchFamily="49" charset="-122"/>
              </a:rPr>
              <a:t>日以来我国北方出现了今年以来强度最大的一次沙尘暴天气过程，全国五分之一到六分之一的地区受到影响，多地</a:t>
            </a:r>
            <a:r>
              <a:rPr lang="en-US" altLang="zh-CN" sz="3200" b="1">
                <a:latin typeface="黑体" panose="02010600030101010101" pitchFamily="49" charset="-122"/>
                <a:ea typeface="黑体" panose="02010600030101010101" pitchFamily="49" charset="-122"/>
              </a:rPr>
              <a:t>PM10</a:t>
            </a:r>
            <a:r>
              <a:rPr lang="zh-CN" altLang="zh-CN" sz="3200" b="1">
                <a:latin typeface="黑体" panose="02010600030101010101" pitchFamily="49" charset="-122"/>
                <a:ea typeface="黑体" panose="02010600030101010101" pitchFamily="49" charset="-122"/>
              </a:rPr>
              <a:t>浓度爆表。</a:t>
            </a:r>
            <a:endParaRPr lang="zh-CN" altLang="zh-CN" sz="3200" b="1">
              <a:latin typeface="黑体" panose="02010600030101010101" pitchFamily="49" charset="-122"/>
              <a:ea typeface="黑体" panose="02010600030101010101" pitchFamily="49" charset="-122"/>
            </a:endParaRPr>
          </a:p>
          <a:p>
            <a:pPr>
              <a:defRPr/>
            </a:pPr>
            <a:r>
              <a:rPr lang="en-US" altLang="zh-CN" sz="32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23</a:t>
            </a:r>
            <a:r>
              <a:rPr lang="zh-CN" altLang="en-US" sz="32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a:t>
            </a:r>
            <a:r>
              <a:rPr lang="zh-CN" altLang="zh-CN" sz="32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不符合逻辑，六分之一在前，五分之一在后。</a:t>
            </a:r>
            <a:endParaRPr lang="zh-CN" altLang="zh-CN" sz="32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62466">
                                            <p:txEl>
                                              <p:pRg st="1" end="1"/>
                                            </p:txEl>
                                          </p:spTgt>
                                        </p:tgtEl>
                                        <p:attrNameLst>
                                          <p:attrName>style.visibility</p:attrName>
                                        </p:attrNameLst>
                                      </p:cBhvr>
                                      <p:to>
                                        <p:strVal val="visible"/>
                                      </p:to>
                                    </p:set>
                                    <p:anim calcmode="lin" valueType="num">
                                      <p:cBhvr>
                                        <p:cTn id="7" dur="500" fill="hold"/>
                                        <p:tgtEl>
                                          <p:spTgt spid="62466">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62466">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62466">
                                            <p:txEl>
                                              <p:pRg st="1" end="1"/>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31" presetClass="entr" presetSubtype="0" fill="hold" nodeType="clickEffect">
                                  <p:stCondLst>
                                    <p:cond delay="0"/>
                                  </p:stCondLst>
                                  <p:childTnLst>
                                    <p:set>
                                      <p:cBhvr>
                                        <p:cTn id="13" dur="1" fill="hold">
                                          <p:stCondLst>
                                            <p:cond delay="0"/>
                                          </p:stCondLst>
                                        </p:cTn>
                                        <p:tgtEl>
                                          <p:spTgt spid="62466">
                                            <p:txEl>
                                              <p:pRg st="3" end="3"/>
                                            </p:txEl>
                                          </p:spTgt>
                                        </p:tgtEl>
                                        <p:attrNameLst>
                                          <p:attrName>style.visibility</p:attrName>
                                        </p:attrNameLst>
                                      </p:cBhvr>
                                      <p:to>
                                        <p:strVal val="visible"/>
                                      </p:to>
                                    </p:set>
                                    <p:anim calcmode="lin" valueType="num">
                                      <p:cBhvr>
                                        <p:cTn id="14" dur="1000" fill="hold"/>
                                        <p:tgtEl>
                                          <p:spTgt spid="62466">
                                            <p:txEl>
                                              <p:pRg st="3" end="3"/>
                                            </p:txEl>
                                          </p:spTgt>
                                        </p:tgtEl>
                                        <p:attrNameLst>
                                          <p:attrName>ppt_w</p:attrName>
                                        </p:attrNameLst>
                                      </p:cBhvr>
                                      <p:tavLst>
                                        <p:tav tm="0">
                                          <p:val>
                                            <p:fltVal val="0"/>
                                          </p:val>
                                        </p:tav>
                                        <p:tav tm="100000">
                                          <p:val>
                                            <p:strVal val="#ppt_w"/>
                                          </p:val>
                                        </p:tav>
                                      </p:tavLst>
                                    </p:anim>
                                    <p:anim calcmode="lin" valueType="num">
                                      <p:cBhvr>
                                        <p:cTn id="15" dur="1000" fill="hold"/>
                                        <p:tgtEl>
                                          <p:spTgt spid="62466">
                                            <p:txEl>
                                              <p:pRg st="3" end="3"/>
                                            </p:txEl>
                                          </p:spTgt>
                                        </p:tgtEl>
                                        <p:attrNameLst>
                                          <p:attrName>ppt_h</p:attrName>
                                        </p:attrNameLst>
                                      </p:cBhvr>
                                      <p:tavLst>
                                        <p:tav tm="0">
                                          <p:val>
                                            <p:fltVal val="0"/>
                                          </p:val>
                                        </p:tav>
                                        <p:tav tm="100000">
                                          <p:val>
                                            <p:strVal val="#ppt_h"/>
                                          </p:val>
                                        </p:tav>
                                      </p:tavLst>
                                    </p:anim>
                                    <p:anim calcmode="lin" valueType="num">
                                      <p:cBhvr>
                                        <p:cTn id="16" dur="1000" fill="hold"/>
                                        <p:tgtEl>
                                          <p:spTgt spid="62466">
                                            <p:txEl>
                                              <p:pRg st="3" end="3"/>
                                            </p:txEl>
                                          </p:spTgt>
                                        </p:tgtEl>
                                        <p:attrNameLst>
                                          <p:attrName>style.rotation</p:attrName>
                                        </p:attrNameLst>
                                      </p:cBhvr>
                                      <p:tavLst>
                                        <p:tav tm="0">
                                          <p:val>
                                            <p:fltVal val="90"/>
                                          </p:val>
                                        </p:tav>
                                        <p:tav tm="100000">
                                          <p:val>
                                            <p:fltVal val="0"/>
                                          </p:val>
                                        </p:tav>
                                      </p:tavLst>
                                    </p:anim>
                                    <p:animEffect transition="in" filter="fade">
                                      <p:cBhvr>
                                        <p:cTn id="17" dur="1000"/>
                                        <p:tgtEl>
                                          <p:spTgt spid="62466">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62466">
                                            <p:txEl>
                                              <p:pRg st="5" end="5"/>
                                            </p:txEl>
                                          </p:spTgt>
                                        </p:tgtEl>
                                        <p:attrNameLst>
                                          <p:attrName>style.visibility</p:attrName>
                                        </p:attrNameLst>
                                      </p:cBhvr>
                                      <p:to>
                                        <p:strVal val="visible"/>
                                      </p:to>
                                    </p:set>
                                    <p:animEffect transition="in" filter="barn(inVertical)">
                                      <p:cBhvr>
                                        <p:cTn id="22" dur="500"/>
                                        <p:tgtEl>
                                          <p:spTgt spid="6246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19000"/>
            <a:lum/>
          </a:blip>
          <a:tile tx="0" ty="0" sx="100000" sy="100000" flip="none" algn="tl"/>
        </a:blipFill>
        <a:effectLst/>
      </p:bgPr>
    </p:bg>
    <p:spTree>
      <p:nvGrpSpPr>
        <p:cNvPr id="1" name=""/>
        <p:cNvGrpSpPr/>
        <p:nvPr/>
      </p:nvGrpSpPr>
      <p:grpSpPr>
        <a:xfrm>
          <a:off x="0" y="0"/>
          <a:ext cx="0" cy="0"/>
        </a:xfrm>
      </p:grpSpPr>
      <p:graphicFrame>
        <p:nvGraphicFramePr>
          <p:cNvPr id="4" name="内容占位符 3"/>
          <p:cNvGraphicFramePr>
            <a:graphicFrameLocks noGrp="1"/>
          </p:cNvGraphicFramePr>
          <p:nvPr>
            <p:ph idx="1"/>
          </p:nvPr>
        </p:nvGraphicFramePr>
        <p:xfrm>
          <a:off x="629728" y="474456"/>
          <a:ext cx="11093570" cy="6055740"/>
        </p:xfrm>
        <a:graphic>
          <a:graphicData uri="http://schemas.openxmlformats.org/drawingml/2006/table">
            <a:tbl>
              <a:tblPr firstRow="1" firstCol="1" bandRow="1"/>
              <a:tblGrid>
                <a:gridCol w="11093570"/>
              </a:tblGrid>
              <a:tr h="672860">
                <a:tc>
                  <a:txBody>
                    <a:bodyPr vert="horz" wrap="square"/>
                    <a:lstStyle/>
                    <a:p>
                      <a:pPr algn="ctr">
                        <a:lnSpc>
                          <a:spcPct val="150000"/>
                        </a:lnSpc>
                        <a:spcAft>
                          <a:spcPct val="0"/>
                        </a:spcAft>
                        <a:tabLst>
                          <a:tab pos="3566795"/>
                        </a:tabLst>
                      </a:pPr>
                      <a:r>
                        <a:rPr lang="zh-CN" sz="2800" b="1" kern="100">
                          <a:effectLst/>
                          <a:latin typeface="Calibri"/>
                          <a:ea typeface="宋体" panose="02010600030101010101" pitchFamily="2" charset="-122"/>
                          <a:cs typeface="Times New Roman" panose="02020603050405020304" pitchFamily="18" charset="0"/>
                        </a:rPr>
                        <a:t>辨析病句“八不放过”</a:t>
                      </a:r>
                      <a:endParaRPr lang="zh-CN" sz="2800" b="1" kern="100">
                        <a:effectLst/>
                        <a:latin typeface="Calibri"/>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860">
                <a:tc>
                  <a:txBody>
                    <a:bodyPr vert="horz" wrap="square"/>
                    <a:lstStyle/>
                    <a:p>
                      <a:pPr algn="l">
                        <a:lnSpc>
                          <a:spcPct val="150000"/>
                        </a:lnSpc>
                        <a:spcAft>
                          <a:spcPct val="0"/>
                        </a:spcAft>
                        <a:tabLst>
                          <a:tab pos="3566795"/>
                        </a:tabLst>
                      </a:pP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1</a:t>
                      </a:r>
                      <a:r>
                        <a:rPr lang="en-US" sz="2800" b="1" kern="100">
                          <a:effectLst/>
                          <a:latin typeface="Calibri"/>
                          <a:ea typeface="宋体" panose="02010600030101010101" pitchFamily="2" charset="-122"/>
                          <a:cs typeface="Times New Roman" panose="02020603050405020304" pitchFamily="18" charset="0"/>
                        </a:rPr>
                        <a:t>.</a:t>
                      </a:r>
                      <a:r>
                        <a:rPr lang="zh-CN" sz="2800" b="1" kern="100">
                          <a:effectLst/>
                          <a:latin typeface="Calibri"/>
                          <a:ea typeface="宋体" panose="02010600030101010101" pitchFamily="2" charset="-122"/>
                          <a:cs typeface="Times New Roman" panose="02020603050405020304" pitchFamily="18" charset="0"/>
                        </a:rPr>
                        <a:t>一抓</a:t>
                      </a:r>
                      <a:r>
                        <a:rPr lang="en-US" sz="2800" b="1" kern="100">
                          <a:effectLst/>
                          <a:latin typeface="Calibri"/>
                          <a:ea typeface="宋体" panose="02010600030101010101" pitchFamily="2" charset="-122"/>
                          <a:cs typeface="Times New Roman" panose="02020603050405020304" pitchFamily="18" charset="0"/>
                        </a:rPr>
                        <a:t>:</a:t>
                      </a:r>
                      <a:r>
                        <a:rPr lang="zh-CN" sz="2800" b="1" kern="100">
                          <a:effectLst/>
                          <a:latin typeface="Calibri"/>
                          <a:ea typeface="宋体" panose="02010600030101010101" pitchFamily="2" charset="-122"/>
                          <a:cs typeface="Times New Roman" panose="02020603050405020304" pitchFamily="18" charset="0"/>
                        </a:rPr>
                        <a:t>两面词不放过（是否，成败，优劣，好坏，能否）</a:t>
                      </a:r>
                      <a:endParaRPr lang="zh-CN" sz="2800" b="1" kern="100">
                        <a:effectLst/>
                        <a:latin typeface="Calibri"/>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860">
                <a:tc>
                  <a:txBody>
                    <a:bodyPr vert="horz" wrap="square"/>
                    <a:lstStyle/>
                    <a:p>
                      <a:pPr algn="l">
                        <a:lnSpc>
                          <a:spcPct val="150000"/>
                        </a:lnSpc>
                        <a:spcAft>
                          <a:spcPct val="0"/>
                        </a:spcAft>
                        <a:tabLst>
                          <a:tab pos="3566795"/>
                        </a:tabLst>
                      </a:pP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2</a:t>
                      </a:r>
                      <a:r>
                        <a:rPr lang="en-US" sz="2800" b="1" kern="100">
                          <a:effectLst/>
                          <a:latin typeface="Calibri"/>
                          <a:ea typeface="宋体" panose="02010600030101010101" pitchFamily="2" charset="-122"/>
                          <a:cs typeface="Times New Roman" panose="02020603050405020304" pitchFamily="18" charset="0"/>
                        </a:rPr>
                        <a:t>.</a:t>
                      </a:r>
                      <a:r>
                        <a:rPr lang="zh-CN" sz="2800" b="1" kern="100">
                          <a:effectLst/>
                          <a:latin typeface="Calibri"/>
                          <a:ea typeface="宋体" panose="02010600030101010101" pitchFamily="2" charset="-122"/>
                          <a:cs typeface="Times New Roman" panose="02020603050405020304" pitchFamily="18" charset="0"/>
                        </a:rPr>
                        <a:t>二抓</a:t>
                      </a:r>
                      <a:r>
                        <a:rPr lang="en-US" sz="2800" b="1" kern="100">
                          <a:effectLst/>
                          <a:latin typeface="Calibri"/>
                          <a:ea typeface="宋体" panose="02010600030101010101" pitchFamily="2" charset="-122"/>
                          <a:cs typeface="Times New Roman" panose="02020603050405020304" pitchFamily="18" charset="0"/>
                        </a:rPr>
                        <a:t>:</a:t>
                      </a:r>
                      <a:r>
                        <a:rPr lang="zh-CN" sz="2800" b="1" kern="100">
                          <a:effectLst/>
                          <a:latin typeface="Calibri"/>
                          <a:ea typeface="宋体" panose="02010600030101010101" pitchFamily="2" charset="-122"/>
                          <a:cs typeface="Times New Roman" panose="02020603050405020304" pitchFamily="18" charset="0"/>
                        </a:rPr>
                        <a:t>否定词不放过</a:t>
                      </a:r>
                      <a:endParaRPr lang="zh-CN" sz="2800" b="1" kern="100">
                        <a:effectLst/>
                        <a:latin typeface="Calibri"/>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860">
                <a:tc>
                  <a:txBody>
                    <a:bodyPr vert="horz" wrap="square"/>
                    <a:lstStyle/>
                    <a:p>
                      <a:pPr algn="l">
                        <a:lnSpc>
                          <a:spcPct val="150000"/>
                        </a:lnSpc>
                        <a:spcAft>
                          <a:spcPct val="0"/>
                        </a:spcAft>
                        <a:tabLst>
                          <a:tab pos="3566795"/>
                        </a:tabLst>
                      </a:pP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3</a:t>
                      </a:r>
                      <a:r>
                        <a:rPr lang="en-US" sz="2800" b="1" kern="100">
                          <a:effectLst/>
                          <a:latin typeface="Calibri"/>
                          <a:ea typeface="宋体" panose="02010600030101010101" pitchFamily="2" charset="-122"/>
                          <a:cs typeface="Times New Roman" panose="02020603050405020304" pitchFamily="18" charset="0"/>
                        </a:rPr>
                        <a:t>.</a:t>
                      </a:r>
                      <a:r>
                        <a:rPr lang="zh-CN" sz="2800" b="1" kern="100">
                          <a:effectLst/>
                          <a:latin typeface="Calibri"/>
                          <a:ea typeface="宋体" panose="02010600030101010101" pitchFamily="2" charset="-122"/>
                          <a:cs typeface="Times New Roman" panose="02020603050405020304" pitchFamily="18" charset="0"/>
                        </a:rPr>
                        <a:t>三抓</a:t>
                      </a:r>
                      <a:r>
                        <a:rPr lang="en-US" sz="2800" b="1" kern="100">
                          <a:effectLst/>
                          <a:latin typeface="Calibri"/>
                          <a:ea typeface="宋体" panose="02010600030101010101" pitchFamily="2" charset="-122"/>
                          <a:cs typeface="Times New Roman" panose="02020603050405020304" pitchFamily="18" charset="0"/>
                        </a:rPr>
                        <a:t>:</a:t>
                      </a:r>
                      <a:r>
                        <a:rPr lang="zh-CN" sz="2800" b="1" kern="100">
                          <a:effectLst/>
                          <a:latin typeface="Calibri"/>
                          <a:ea typeface="宋体" panose="02010600030101010101" pitchFamily="2" charset="-122"/>
                          <a:cs typeface="Times New Roman" panose="02020603050405020304" pitchFamily="18" charset="0"/>
                        </a:rPr>
                        <a:t>介词不放过（由于、通过、经过、在、自、从）</a:t>
                      </a:r>
                      <a:endParaRPr lang="zh-CN" sz="2800" b="1" kern="100">
                        <a:effectLst/>
                        <a:latin typeface="Calibri"/>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860">
                <a:tc>
                  <a:txBody>
                    <a:bodyPr vert="horz" wrap="square"/>
                    <a:lstStyle/>
                    <a:p>
                      <a:pPr algn="l">
                        <a:lnSpc>
                          <a:spcPct val="150000"/>
                        </a:lnSpc>
                        <a:spcAft>
                          <a:spcPct val="0"/>
                        </a:spcAft>
                        <a:tabLst>
                          <a:tab pos="3566795"/>
                        </a:tabLst>
                      </a:pP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4</a:t>
                      </a:r>
                      <a:r>
                        <a:rPr lang="en-US" sz="2800" b="1" kern="100">
                          <a:effectLst/>
                          <a:latin typeface="Calibri"/>
                          <a:ea typeface="宋体" panose="02010600030101010101" pitchFamily="2" charset="-122"/>
                          <a:cs typeface="Times New Roman" panose="02020603050405020304" pitchFamily="18" charset="0"/>
                        </a:rPr>
                        <a:t>.</a:t>
                      </a:r>
                      <a:r>
                        <a:rPr lang="zh-CN" sz="2800" b="1" kern="100">
                          <a:effectLst/>
                          <a:latin typeface="Calibri"/>
                          <a:ea typeface="宋体" panose="02010600030101010101" pitchFamily="2" charset="-122"/>
                          <a:cs typeface="Times New Roman" panose="02020603050405020304" pitchFamily="18" charset="0"/>
                        </a:rPr>
                        <a:t>四抓</a:t>
                      </a:r>
                      <a:r>
                        <a:rPr lang="en-US" sz="2800" b="1" kern="100">
                          <a:effectLst/>
                          <a:latin typeface="Calibri"/>
                          <a:ea typeface="宋体" panose="02010600030101010101" pitchFamily="2" charset="-122"/>
                          <a:cs typeface="Times New Roman" panose="02020603050405020304" pitchFamily="18" charset="0"/>
                        </a:rPr>
                        <a:t>:</a:t>
                      </a:r>
                      <a:r>
                        <a:rPr lang="zh-CN" sz="2800" b="1" kern="100">
                          <a:effectLst/>
                          <a:latin typeface="Calibri"/>
                          <a:ea typeface="宋体" panose="02010600030101010101" pitchFamily="2" charset="-122"/>
                          <a:cs typeface="Times New Roman" panose="02020603050405020304" pitchFamily="18" charset="0"/>
                        </a:rPr>
                        <a:t>并列词不放过（和、与）</a:t>
                      </a:r>
                      <a:endParaRPr lang="zh-CN" sz="2800" b="1" kern="100">
                        <a:effectLst/>
                        <a:latin typeface="Calibri"/>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860">
                <a:tc>
                  <a:txBody>
                    <a:bodyPr vert="horz" wrap="square"/>
                    <a:lstStyle/>
                    <a:p>
                      <a:pPr algn="l">
                        <a:lnSpc>
                          <a:spcPct val="150000"/>
                        </a:lnSpc>
                        <a:spcAft>
                          <a:spcPct val="0"/>
                        </a:spcAft>
                        <a:tabLst>
                          <a:tab pos="3566795"/>
                        </a:tabLst>
                      </a:pP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5</a:t>
                      </a:r>
                      <a:r>
                        <a:rPr lang="en-US" sz="2800" b="1" kern="100">
                          <a:effectLst/>
                          <a:latin typeface="Calibri"/>
                          <a:ea typeface="宋体" panose="02010600030101010101" pitchFamily="2" charset="-122"/>
                          <a:cs typeface="Times New Roman" panose="02020603050405020304" pitchFamily="18" charset="0"/>
                        </a:rPr>
                        <a:t>.</a:t>
                      </a:r>
                      <a:r>
                        <a:rPr lang="zh-CN" sz="2800" b="1" kern="100">
                          <a:effectLst/>
                          <a:latin typeface="Calibri"/>
                          <a:ea typeface="宋体" panose="02010600030101010101" pitchFamily="2" charset="-122"/>
                          <a:cs typeface="Times New Roman" panose="02020603050405020304" pitchFamily="18" charset="0"/>
                        </a:rPr>
                        <a:t>五抓</a:t>
                      </a:r>
                      <a:r>
                        <a:rPr lang="en-US" sz="2800" b="1" kern="100">
                          <a:effectLst/>
                          <a:latin typeface="Calibri"/>
                          <a:ea typeface="宋体" panose="02010600030101010101" pitchFamily="2" charset="-122"/>
                          <a:cs typeface="Times New Roman" panose="02020603050405020304" pitchFamily="18" charset="0"/>
                        </a:rPr>
                        <a:t>:</a:t>
                      </a:r>
                      <a:r>
                        <a:rPr lang="zh-CN" sz="2800" b="1" kern="100">
                          <a:effectLst/>
                          <a:latin typeface="Calibri"/>
                          <a:ea typeface="宋体" panose="02010600030101010101" pitchFamily="2" charset="-122"/>
                          <a:cs typeface="Times New Roman" panose="02020603050405020304" pitchFamily="18" charset="0"/>
                        </a:rPr>
                        <a:t>关联词不放过</a:t>
                      </a:r>
                      <a:endParaRPr lang="zh-CN" sz="2800" b="1" kern="100">
                        <a:effectLst/>
                        <a:latin typeface="Calibri"/>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860">
                <a:tc>
                  <a:txBody>
                    <a:bodyPr vert="horz" wrap="square"/>
                    <a:lstStyle/>
                    <a:p>
                      <a:pPr algn="l">
                        <a:lnSpc>
                          <a:spcPct val="150000"/>
                        </a:lnSpc>
                        <a:spcAft>
                          <a:spcPct val="0"/>
                        </a:spcAft>
                        <a:tabLst>
                          <a:tab pos="3566795"/>
                        </a:tabLst>
                      </a:pP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6</a:t>
                      </a:r>
                      <a:r>
                        <a:rPr lang="en-US" sz="2800" b="1" kern="100">
                          <a:effectLst/>
                          <a:latin typeface="Calibri"/>
                          <a:ea typeface="宋体" panose="02010600030101010101" pitchFamily="2" charset="-122"/>
                          <a:cs typeface="Times New Roman" panose="02020603050405020304" pitchFamily="18" charset="0"/>
                        </a:rPr>
                        <a:t>.</a:t>
                      </a:r>
                      <a:r>
                        <a:rPr lang="zh-CN" sz="2800" b="1" kern="100">
                          <a:effectLst/>
                          <a:latin typeface="Calibri"/>
                          <a:ea typeface="宋体" panose="02010600030101010101" pitchFamily="2" charset="-122"/>
                          <a:cs typeface="Times New Roman" panose="02020603050405020304" pitchFamily="18" charset="0"/>
                        </a:rPr>
                        <a:t>六抓</a:t>
                      </a:r>
                      <a:r>
                        <a:rPr lang="en-US" sz="2800" b="1" kern="100">
                          <a:effectLst/>
                          <a:latin typeface="Calibri"/>
                          <a:ea typeface="宋体" panose="02010600030101010101" pitchFamily="2" charset="-122"/>
                          <a:cs typeface="Times New Roman" panose="02020603050405020304" pitchFamily="18" charset="0"/>
                        </a:rPr>
                        <a:t>:</a:t>
                      </a:r>
                      <a:r>
                        <a:rPr lang="zh-CN" sz="2800" b="1" kern="100">
                          <a:effectLst/>
                          <a:latin typeface="Calibri"/>
                          <a:ea typeface="宋体" panose="02010600030101010101" pitchFamily="2" charset="-122"/>
                          <a:cs typeface="Times New Roman" panose="02020603050405020304" pitchFamily="18" charset="0"/>
                        </a:rPr>
                        <a:t>数量词不放过（百分数、倍数）</a:t>
                      </a:r>
                      <a:endParaRPr lang="zh-CN" sz="2800" b="1" kern="100">
                        <a:effectLst/>
                        <a:latin typeface="Calibri"/>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860">
                <a:tc>
                  <a:txBody>
                    <a:bodyPr vert="horz" wrap="square"/>
                    <a:lstStyle/>
                    <a:p>
                      <a:pPr algn="l">
                        <a:lnSpc>
                          <a:spcPct val="150000"/>
                        </a:lnSpc>
                        <a:spcAft>
                          <a:spcPct val="0"/>
                        </a:spcAft>
                        <a:tabLst>
                          <a:tab pos="3566795"/>
                        </a:tabLst>
                      </a:pP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7</a:t>
                      </a:r>
                      <a:r>
                        <a:rPr lang="en-US" sz="2800" b="1" kern="100">
                          <a:effectLst/>
                          <a:latin typeface="Calibri"/>
                          <a:ea typeface="宋体" panose="02010600030101010101" pitchFamily="2" charset="-122"/>
                          <a:cs typeface="Times New Roman" panose="02020603050405020304" pitchFamily="18" charset="0"/>
                        </a:rPr>
                        <a:t>.</a:t>
                      </a:r>
                      <a:r>
                        <a:rPr lang="zh-CN" sz="2800" b="1" kern="100">
                          <a:effectLst/>
                          <a:latin typeface="Calibri"/>
                          <a:ea typeface="宋体" panose="02010600030101010101" pitchFamily="2" charset="-122"/>
                          <a:cs typeface="Times New Roman" panose="02020603050405020304" pitchFamily="18" charset="0"/>
                        </a:rPr>
                        <a:t>七抓</a:t>
                      </a:r>
                      <a:r>
                        <a:rPr lang="en-US" sz="2800" b="1" kern="100">
                          <a:effectLst/>
                          <a:latin typeface="Calibri"/>
                          <a:ea typeface="宋体" panose="02010600030101010101" pitchFamily="2" charset="-122"/>
                          <a:cs typeface="Times New Roman" panose="02020603050405020304" pitchFamily="18" charset="0"/>
                        </a:rPr>
                        <a:t>:</a:t>
                      </a:r>
                      <a:r>
                        <a:rPr lang="zh-CN" sz="2800" b="1" kern="100">
                          <a:effectLst/>
                          <a:latin typeface="Calibri"/>
                          <a:ea typeface="宋体" panose="02010600030101010101" pitchFamily="2" charset="-122"/>
                          <a:cs typeface="Times New Roman" panose="02020603050405020304" pitchFamily="18" charset="0"/>
                        </a:rPr>
                        <a:t>特殊词不放过（文言词语、书面语）</a:t>
                      </a:r>
                      <a:endParaRPr lang="zh-CN" sz="2800" b="1" kern="100">
                        <a:effectLst/>
                        <a:latin typeface="Calibri"/>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860">
                <a:tc>
                  <a:txBody>
                    <a:bodyPr vert="horz" wrap="square"/>
                    <a:lstStyle/>
                    <a:p>
                      <a:pPr algn="l">
                        <a:lnSpc>
                          <a:spcPct val="150000"/>
                        </a:lnSpc>
                        <a:spcAft>
                          <a:spcPct val="0"/>
                        </a:spcAft>
                        <a:tabLst>
                          <a:tab pos="3566795"/>
                        </a:tabLst>
                      </a:pP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8</a:t>
                      </a:r>
                      <a:r>
                        <a:rPr lang="en-US" sz="2800" b="1" kern="100">
                          <a:effectLst/>
                          <a:latin typeface="Calibri"/>
                          <a:ea typeface="宋体" panose="02010600030101010101" pitchFamily="2" charset="-122"/>
                          <a:cs typeface="Times New Roman" panose="02020603050405020304" pitchFamily="18" charset="0"/>
                        </a:rPr>
                        <a:t>.</a:t>
                      </a:r>
                      <a:r>
                        <a:rPr lang="zh-CN" sz="2800" b="1" kern="100">
                          <a:effectLst/>
                          <a:latin typeface="Calibri"/>
                          <a:ea typeface="宋体" panose="02010600030101010101" pitchFamily="2" charset="-122"/>
                          <a:cs typeface="Times New Roman" panose="02020603050405020304" pitchFamily="18" charset="0"/>
                        </a:rPr>
                        <a:t>八抓</a:t>
                      </a:r>
                      <a:r>
                        <a:rPr lang="en-US" sz="2800" b="1" kern="100">
                          <a:effectLst/>
                          <a:latin typeface="Calibri"/>
                          <a:ea typeface="宋体" panose="02010600030101010101" pitchFamily="2" charset="-122"/>
                          <a:cs typeface="Times New Roman" panose="02020603050405020304" pitchFamily="18" charset="0"/>
                        </a:rPr>
                        <a:t>:</a:t>
                      </a:r>
                      <a:r>
                        <a:rPr lang="zh-CN" sz="2800" b="1" kern="100">
                          <a:effectLst/>
                          <a:latin typeface="Calibri"/>
                          <a:ea typeface="宋体" panose="02010600030101010101" pitchFamily="2" charset="-122"/>
                          <a:cs typeface="Times New Roman" panose="02020603050405020304" pitchFamily="18" charset="0"/>
                        </a:rPr>
                        <a:t>长修饰语不放过（多层定语、状语）</a:t>
                      </a:r>
                      <a:endParaRPr lang="zh-CN" sz="2800" b="1" kern="100">
                        <a:effectLst/>
                        <a:latin typeface="Calibri"/>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68249" y="167054"/>
            <a:ext cx="11715666" cy="6590581"/>
          </a:xfrm>
        </p:spPr>
        <p:txBody>
          <a:bodyPr>
            <a:normAutofit lnSpcReduction="10000"/>
          </a:bodyPr>
          <a:lstStyle/>
          <a:p>
            <a:pPr marL="0" indent="0">
              <a:buNone/>
            </a:pPr>
            <a:r>
              <a:rPr lang="en-US" altLang="zh-CN" smtClean="0"/>
              <a:t>24. </a:t>
            </a:r>
            <a:r>
              <a:rPr lang="zh-CN" altLang="en-US" smtClean="0"/>
              <a:t>中华民族</a:t>
            </a:r>
            <a:r>
              <a:rPr lang="zh-CN" altLang="en-US"/>
              <a:t>能有今天的荣耀，靠的是勤劳智慧的中国人民的共同奋斗所取得的。</a:t>
            </a:r>
            <a:endParaRPr lang="zh-CN" altLang="en-US"/>
          </a:p>
          <a:p>
            <a:pPr marL="0" indent="0">
              <a:buNone/>
            </a:pPr>
            <a:r>
              <a:rPr lang="en-US" altLang="zh-CN"/>
              <a:t>【</a:t>
            </a:r>
            <a:r>
              <a:rPr lang="zh-CN" altLang="en-US"/>
              <a:t>解析</a:t>
            </a:r>
            <a:r>
              <a:rPr lang="en-US" altLang="zh-CN"/>
              <a:t>】 </a:t>
            </a:r>
            <a:r>
              <a:rPr lang="zh-CN" altLang="en-US"/>
              <a:t>句式杂糅，可以说“靠的是</a:t>
            </a:r>
            <a:r>
              <a:rPr lang="en-US" altLang="zh-CN"/>
              <a:t>……</a:t>
            </a:r>
            <a:r>
              <a:rPr lang="zh-CN" altLang="en-US"/>
              <a:t>共同奋斗”，也可以说“是</a:t>
            </a:r>
            <a:r>
              <a:rPr lang="en-US" altLang="zh-CN"/>
              <a:t>……</a:t>
            </a:r>
            <a:r>
              <a:rPr lang="zh-CN" altLang="en-US"/>
              <a:t>所取得的”。</a:t>
            </a:r>
            <a:endParaRPr lang="zh-CN" altLang="en-US"/>
          </a:p>
          <a:p>
            <a:pPr marL="0" indent="0">
              <a:buNone/>
            </a:pPr>
            <a:r>
              <a:rPr lang="en-US" altLang="zh-CN"/>
              <a:t>25 </a:t>
            </a:r>
            <a:r>
              <a:rPr lang="en-US" altLang="zh-CN" smtClean="0"/>
              <a:t>.《</a:t>
            </a:r>
            <a:r>
              <a:rPr lang="zh-CN" altLang="en-US" smtClean="0"/>
              <a:t>哈利波特</a:t>
            </a:r>
            <a:r>
              <a:rPr lang="en-US" altLang="zh-CN"/>
              <a:t>》</a:t>
            </a:r>
            <a:r>
              <a:rPr lang="zh-CN" altLang="en-US"/>
              <a:t>中文版一经出版，便深受广大中学生读者所欢迎，在短短的九个月时间里，该书便重印了九次。</a:t>
            </a:r>
            <a:endParaRPr lang="zh-CN" altLang="en-US"/>
          </a:p>
          <a:p>
            <a:pPr marL="0" indent="0">
              <a:buNone/>
            </a:pPr>
            <a:r>
              <a:rPr lang="en-US" altLang="zh-CN"/>
              <a:t>【</a:t>
            </a:r>
            <a:r>
              <a:rPr lang="zh-CN" altLang="en-US"/>
              <a:t>解析</a:t>
            </a:r>
            <a:r>
              <a:rPr lang="en-US" altLang="zh-CN"/>
              <a:t>】 </a:t>
            </a:r>
            <a:r>
              <a:rPr lang="zh-CN" altLang="en-US"/>
              <a:t>杂糅，将“所”改为“的”；</a:t>
            </a:r>
            <a:endParaRPr lang="zh-CN" altLang="en-US"/>
          </a:p>
          <a:p>
            <a:pPr marL="0" indent="0">
              <a:buNone/>
            </a:pPr>
            <a:r>
              <a:rPr lang="en-US" altLang="zh-CN"/>
              <a:t>26 </a:t>
            </a:r>
            <a:r>
              <a:rPr lang="en-US" altLang="zh-CN" smtClean="0"/>
              <a:t>.10</a:t>
            </a:r>
            <a:r>
              <a:rPr lang="zh-CN" altLang="en-US"/>
              <a:t>月</a:t>
            </a:r>
            <a:r>
              <a:rPr lang="en-US" altLang="zh-CN"/>
              <a:t>31</a:t>
            </a:r>
            <a:r>
              <a:rPr lang="zh-CN" altLang="en-US"/>
              <a:t>日麦当劳宣布它在冰岛的三间餐厅要撤出，其原因是冰岛受到金融危机的影响，加上进口食品成本太高造成的</a:t>
            </a:r>
            <a:endParaRPr lang="zh-CN" altLang="en-US"/>
          </a:p>
          <a:p>
            <a:pPr marL="0" indent="0">
              <a:buNone/>
            </a:pPr>
            <a:r>
              <a:rPr lang="en-US" altLang="zh-CN"/>
              <a:t>【</a:t>
            </a:r>
            <a:r>
              <a:rPr lang="zh-CN" altLang="en-US"/>
              <a:t>解析</a:t>
            </a:r>
            <a:r>
              <a:rPr lang="en-US" altLang="zh-CN"/>
              <a:t>】 “</a:t>
            </a:r>
            <a:r>
              <a:rPr lang="zh-CN" altLang="en-US"/>
              <a:t>其原因是冰岛受到金融危机的影响，加上进口食品成本太高造成的”句式</a:t>
            </a:r>
            <a:r>
              <a:rPr lang="zh-CN" altLang="en-US" smtClean="0"/>
              <a:t>杂糅</a:t>
            </a:r>
            <a:endParaRPr lang="en-US" altLang="zh-CN" smtClean="0"/>
          </a:p>
          <a:p>
            <a:pPr marL="0" indent="0">
              <a:buNone/>
            </a:pPr>
            <a:r>
              <a:rPr lang="en-US" altLang="zh-CN"/>
              <a:t>27 </a:t>
            </a:r>
            <a:r>
              <a:rPr lang="en-US" altLang="zh-CN" b="1" smtClean="0">
                <a:solidFill>
                  <a:srgbClr val="FF0000"/>
                </a:solidFill>
              </a:rPr>
              <a:t>.10</a:t>
            </a:r>
            <a:r>
              <a:rPr lang="zh-CN" altLang="en-US" b="1">
                <a:solidFill>
                  <a:srgbClr val="FF0000"/>
                </a:solidFill>
              </a:rPr>
              <a:t>月份以来，江东村家家户户房前屋后银杏树叶飘舞，满地金黄，吸引了来自全国各地慕名而至的</a:t>
            </a:r>
            <a:r>
              <a:rPr lang="zh-CN" altLang="en-US" b="1" smtClean="0">
                <a:solidFill>
                  <a:srgbClr val="FF0000"/>
                </a:solidFill>
              </a:rPr>
              <a:t>游客，获得了他们的</a:t>
            </a:r>
            <a:r>
              <a:rPr lang="zh-CN" altLang="en-US" b="1">
                <a:solidFill>
                  <a:srgbClr val="FF0000"/>
                </a:solidFill>
              </a:rPr>
              <a:t>好评如潮。</a:t>
            </a:r>
            <a:endParaRPr lang="zh-CN" altLang="en-US" b="1">
              <a:solidFill>
                <a:srgbClr val="FF0000"/>
              </a:solidFill>
            </a:endParaRPr>
          </a:p>
          <a:p>
            <a:pPr marL="0" indent="0">
              <a:buNone/>
            </a:pPr>
            <a:r>
              <a:rPr lang="en-US" altLang="zh-CN"/>
              <a:t>【</a:t>
            </a:r>
            <a:r>
              <a:rPr lang="zh-CN" altLang="en-US"/>
              <a:t>解析</a:t>
            </a:r>
            <a:r>
              <a:rPr lang="en-US" altLang="zh-CN"/>
              <a:t>】 “</a:t>
            </a:r>
            <a:r>
              <a:rPr lang="zh-CN" altLang="en-US"/>
              <a:t>来自”“慕名而至”杂糅，可改为“全国各地的游客游客慕名而至”或“吸引了来自</a:t>
            </a:r>
            <a:r>
              <a:rPr lang="zh-CN" altLang="en-US" smtClean="0"/>
              <a:t>全国各地</a:t>
            </a:r>
            <a:r>
              <a:rPr lang="zh-CN" altLang="en-US"/>
              <a:t>的游客”</a:t>
            </a:r>
            <a:r>
              <a:rPr lang="zh-CN" altLang="en-US" smtClean="0"/>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barn(inVertical)">
                                      <p:cBhvr>
                                        <p:cTn id="14" dur="500"/>
                                        <p:tgtEl>
                                          <p:spTgt spid="3">
                                            <p:txEl>
                                              <p:pRg st="3" end="3"/>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1000"/>
                                        <p:tgtEl>
                                          <p:spTgt spid="3">
                                            <p:txEl>
                                              <p:pRg st="7" end="7"/>
                                            </p:txEl>
                                          </p:spTgt>
                                        </p:tgtEl>
                                      </p:cBhvr>
                                    </p:animEffect>
                                    <p:anim calcmode="lin" valueType="num">
                                      <p:cBhvr>
                                        <p:cTn id="2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65176" y="146304"/>
            <a:ext cx="11759184" cy="6547104"/>
          </a:xfrm>
          <a:blipFill>
            <a:blip r:embed="rId2">
              <a:alphaModFix amt="19000"/>
            </a:blip>
            <a:tile tx="0" ty="0" sx="100000" sy="100000" flip="none" algn="tl"/>
          </a:blipFill>
        </p:spPr>
        <p:txBody>
          <a:bodyPr>
            <a:normAutofit/>
          </a:bodyPr>
          <a:lstStyle/>
          <a:p>
            <a:pPr marL="0" indent="0">
              <a:buNone/>
            </a:pPr>
            <a:r>
              <a:rPr lang="zh-CN" altLang="en-US" sz="4000" smtClean="0"/>
              <a:t>六大类型错误：</a:t>
            </a:r>
            <a:endParaRPr lang="en-US" altLang="zh-CN" sz="4000" smtClean="0"/>
          </a:p>
          <a:p>
            <a:pPr marL="0" indent="0">
              <a:lnSpc>
                <a:spcPct val="150000"/>
              </a:lnSpc>
              <a:buNone/>
            </a:pPr>
            <a:r>
              <a:rPr lang="zh-CN" altLang="en-US" sz="4000" b="1" smtClean="0">
                <a:solidFill>
                  <a:srgbClr val="C00000"/>
                </a:solidFill>
              </a:rPr>
              <a:t>语序不当、搭配不当、成分残缺、成分赘余、结构混乱、表意不明、不合逻辑。</a:t>
            </a:r>
            <a:endParaRPr lang="en-US" altLang="zh-CN" sz="4000" b="1" smtClean="0">
              <a:solidFill>
                <a:srgbClr val="C00000"/>
              </a:solidFill>
            </a:endParaRPr>
          </a:p>
          <a:p>
            <a:pPr marL="0" indent="0">
              <a:buNone/>
            </a:pPr>
            <a:r>
              <a:rPr lang="zh-CN" altLang="en-US" sz="4000" smtClean="0"/>
              <a:t>两种类型：</a:t>
            </a:r>
            <a:endParaRPr lang="en-US" altLang="zh-CN" sz="4000" smtClean="0"/>
          </a:p>
          <a:p>
            <a:pPr marL="0" indent="0">
              <a:lnSpc>
                <a:spcPct val="150000"/>
              </a:lnSpc>
              <a:buNone/>
            </a:pPr>
            <a:r>
              <a:rPr lang="zh-CN" altLang="en-US" sz="4000" b="1" smtClean="0"/>
              <a:t>一种是</a:t>
            </a:r>
            <a:r>
              <a:rPr lang="zh-CN" altLang="en-US" sz="4000" b="1" smtClean="0">
                <a:solidFill>
                  <a:srgbClr val="FF0000"/>
                </a:solidFill>
              </a:rPr>
              <a:t>结构类</a:t>
            </a:r>
            <a:r>
              <a:rPr lang="zh-CN" altLang="en-US" sz="4000" b="1" smtClean="0"/>
              <a:t>病句，包括语序不当、搭配不当、成分残缺或赘余、结构混乱；</a:t>
            </a:r>
            <a:endParaRPr lang="en-US" altLang="zh-CN" sz="4000" b="1" smtClean="0"/>
          </a:p>
          <a:p>
            <a:pPr marL="0" indent="0">
              <a:lnSpc>
                <a:spcPct val="150000"/>
              </a:lnSpc>
              <a:buNone/>
            </a:pPr>
            <a:r>
              <a:rPr lang="zh-CN" altLang="en-US" sz="4000" b="1" smtClean="0"/>
              <a:t>一种是</a:t>
            </a:r>
            <a:r>
              <a:rPr lang="zh-CN" altLang="en-US" sz="4000" b="1" smtClean="0">
                <a:solidFill>
                  <a:srgbClr val="FF0000"/>
                </a:solidFill>
              </a:rPr>
              <a:t>语意类</a:t>
            </a:r>
            <a:r>
              <a:rPr lang="zh-CN" altLang="en-US" sz="4000" b="1" smtClean="0"/>
              <a:t>病句，包括表意不明和逻辑混乱。</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arn(inVertical)">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16523" y="211014"/>
            <a:ext cx="11676185" cy="6462347"/>
          </a:xfrm>
        </p:spPr>
        <p:txBody>
          <a:bodyPr>
            <a:normAutofit fontScale="85000" lnSpcReduction="20000"/>
          </a:bodyPr>
          <a:lstStyle/>
          <a:p>
            <a:pPr marL="0" indent="0">
              <a:lnSpc>
                <a:spcPct val="120000"/>
              </a:lnSpc>
              <a:buNone/>
            </a:pPr>
            <a:r>
              <a:rPr lang="en-US" altLang="zh-CN" sz="3200" b="1" smtClean="0"/>
              <a:t>28. </a:t>
            </a:r>
            <a:r>
              <a:rPr lang="zh-CN" altLang="en-US" sz="3200" b="1" smtClean="0"/>
              <a:t>这</a:t>
            </a:r>
            <a:r>
              <a:rPr lang="zh-CN" altLang="en-US" sz="3200" b="1"/>
              <a:t>次比赛云集了全省市</a:t>
            </a:r>
            <a:r>
              <a:rPr lang="en-US" altLang="zh-CN" sz="3200" b="1"/>
              <a:t>20</a:t>
            </a:r>
            <a:r>
              <a:rPr lang="zh-CN" altLang="en-US" sz="3200" b="1"/>
              <a:t>多支代表队的</a:t>
            </a:r>
            <a:r>
              <a:rPr lang="en-US" altLang="zh-CN" sz="3200" b="1"/>
              <a:t>200</a:t>
            </a:r>
            <a:r>
              <a:rPr lang="zh-CN" altLang="en-US" sz="3200" b="1"/>
              <a:t>多名运动员参加。</a:t>
            </a:r>
            <a:endParaRPr lang="zh-CN" altLang="en-US" sz="3200" b="1"/>
          </a:p>
          <a:p>
            <a:pPr marL="0" indent="0">
              <a:lnSpc>
                <a:spcPct val="120000"/>
              </a:lnSpc>
              <a:buNone/>
            </a:pPr>
            <a:r>
              <a:rPr lang="en-US" altLang="zh-CN" sz="3200" b="1"/>
              <a:t>【</a:t>
            </a:r>
            <a:r>
              <a:rPr lang="zh-CN" altLang="en-US" sz="3200" b="1"/>
              <a:t>解析</a:t>
            </a:r>
            <a:r>
              <a:rPr lang="en-US" altLang="zh-CN" sz="3200" b="1"/>
              <a:t>】 </a:t>
            </a:r>
            <a:r>
              <a:rPr lang="zh-CN" altLang="en-US" sz="3200" b="1"/>
              <a:t>云集</a:t>
            </a:r>
            <a:r>
              <a:rPr lang="en-US" altLang="zh-CN" sz="3200" b="1"/>
              <a:t>……</a:t>
            </a:r>
            <a:r>
              <a:rPr lang="zh-CN" altLang="en-US" sz="3200" b="1"/>
              <a:t>运动员参加</a:t>
            </a:r>
            <a:r>
              <a:rPr lang="zh-CN" altLang="en-US" sz="3200" b="1" smtClean="0"/>
              <a:t>”</a:t>
            </a:r>
            <a:endParaRPr lang="zh-CN" altLang="en-US" sz="3200" b="1"/>
          </a:p>
          <a:p>
            <a:pPr marL="0" indent="0">
              <a:lnSpc>
                <a:spcPct val="120000"/>
              </a:lnSpc>
              <a:buNone/>
            </a:pPr>
            <a:r>
              <a:rPr lang="en-US" altLang="zh-CN" sz="3200" b="1" smtClean="0"/>
              <a:t>29.</a:t>
            </a:r>
            <a:r>
              <a:rPr lang="zh-CN" altLang="en-US" sz="3200" b="1" smtClean="0"/>
              <a:t>奥</a:t>
            </a:r>
            <a:r>
              <a:rPr lang="zh-CN" altLang="en-US" sz="3200" b="1"/>
              <a:t>巴马在大选前</a:t>
            </a:r>
            <a:r>
              <a:rPr lang="en-US" altLang="zh-CN" sz="3200" b="1"/>
              <a:t>18</a:t>
            </a:r>
            <a:r>
              <a:rPr lang="zh-CN" altLang="en-US" sz="3200" b="1"/>
              <a:t>个月就开始接受特勤局保护</a:t>
            </a:r>
            <a:r>
              <a:rPr lang="zh-CN" altLang="en-US" sz="3200" b="1" smtClean="0"/>
              <a:t>，比之前任何总统候选人都早，部分</a:t>
            </a:r>
            <a:r>
              <a:rPr lang="zh-CN" altLang="en-US" sz="3200" b="1"/>
              <a:t>原因就在于许多带有种族色彩的言论都是针对他引起的。</a:t>
            </a:r>
            <a:endParaRPr lang="zh-CN" altLang="en-US" sz="3200" b="1"/>
          </a:p>
          <a:p>
            <a:pPr marL="0" indent="0">
              <a:lnSpc>
                <a:spcPct val="120000"/>
              </a:lnSpc>
              <a:buNone/>
            </a:pPr>
            <a:r>
              <a:rPr lang="en-US" altLang="zh-CN" sz="3200" b="1"/>
              <a:t>【</a:t>
            </a:r>
            <a:r>
              <a:rPr lang="zh-CN" altLang="en-US" sz="3200" b="1"/>
              <a:t>解析</a:t>
            </a:r>
            <a:r>
              <a:rPr lang="en-US" altLang="zh-CN" sz="3200" b="1"/>
              <a:t>】 </a:t>
            </a:r>
            <a:r>
              <a:rPr lang="zh-CN" altLang="en-US" sz="3200" b="1"/>
              <a:t>杂糅“原因</a:t>
            </a:r>
            <a:r>
              <a:rPr lang="en-US" altLang="zh-CN" sz="3200" b="1"/>
              <a:t>……</a:t>
            </a:r>
            <a:r>
              <a:rPr lang="zh-CN" altLang="en-US" sz="3200" b="1"/>
              <a:t>引起的”。</a:t>
            </a:r>
            <a:endParaRPr lang="zh-CN" altLang="en-US" sz="3200" b="1"/>
          </a:p>
          <a:p>
            <a:pPr marL="0" indent="0">
              <a:lnSpc>
                <a:spcPct val="120000"/>
              </a:lnSpc>
              <a:buNone/>
            </a:pPr>
            <a:r>
              <a:rPr lang="en-US" altLang="zh-CN" sz="3200" b="1" smtClean="0"/>
              <a:t>30.</a:t>
            </a:r>
            <a:r>
              <a:rPr lang="zh-CN" altLang="en-US" sz="3200" b="1" smtClean="0"/>
              <a:t>北大招生办公室</a:t>
            </a:r>
            <a:r>
              <a:rPr lang="zh-CN" altLang="en-US" sz="3200" b="1"/>
              <a:t>公布了</a:t>
            </a:r>
            <a:r>
              <a:rPr lang="en-US" altLang="zh-CN" sz="3200" b="1"/>
              <a:t>2011</a:t>
            </a:r>
            <a:r>
              <a:rPr lang="zh-CN" altLang="en-US" sz="3200" b="1"/>
              <a:t>年“中学校长实名推荐制”实施办法明确，获得推荐的高中生须“综合素质全面、学科成绩突出、志向远大、具备发展潜能、社会责任感强”。</a:t>
            </a:r>
            <a:endParaRPr lang="zh-CN" altLang="en-US" sz="3200" b="1"/>
          </a:p>
          <a:p>
            <a:pPr marL="0" indent="0">
              <a:lnSpc>
                <a:spcPct val="120000"/>
              </a:lnSpc>
              <a:buNone/>
            </a:pPr>
            <a:r>
              <a:rPr lang="en-US" altLang="zh-CN" sz="3200" b="1"/>
              <a:t>【</a:t>
            </a:r>
            <a:r>
              <a:rPr lang="zh-CN" altLang="en-US" sz="3200" b="1"/>
              <a:t>解析</a:t>
            </a:r>
            <a:r>
              <a:rPr lang="en-US" altLang="zh-CN" sz="3200" b="1"/>
              <a:t>】 </a:t>
            </a:r>
            <a:r>
              <a:rPr lang="zh-CN" altLang="en-US" sz="3200" b="1"/>
              <a:t>句子杂糅，将“了”改为“的”</a:t>
            </a:r>
            <a:r>
              <a:rPr lang="zh-CN" altLang="en-US" smtClean="0"/>
              <a:t>。</a:t>
            </a:r>
            <a:endParaRPr lang="en-US" altLang="zh-CN" smtClean="0"/>
          </a:p>
          <a:p>
            <a:pPr marL="0" indent="0">
              <a:lnSpc>
                <a:spcPct val="120000"/>
              </a:lnSpc>
              <a:buNone/>
            </a:pPr>
            <a:r>
              <a:rPr lang="en-US" altLang="zh-CN" sz="3200" b="1"/>
              <a:t>31.</a:t>
            </a:r>
            <a:r>
              <a:rPr lang="zh-CN" altLang="en-US" sz="3200" b="1"/>
              <a:t>表现纪检干部事迹的话剧</a:t>
            </a:r>
            <a:r>
              <a:rPr lang="en-US" altLang="zh-CN" sz="3200" b="1"/>
              <a:t>《</a:t>
            </a:r>
            <a:r>
              <a:rPr lang="zh-CN" altLang="en-US" sz="3200" b="1"/>
              <a:t>瑞雪长歌</a:t>
            </a:r>
            <a:r>
              <a:rPr lang="en-US" altLang="zh-CN" sz="3200" b="1"/>
              <a:t>》</a:t>
            </a:r>
            <a:r>
              <a:rPr lang="zh-CN" altLang="en-US" sz="3200" b="1"/>
              <a:t>，除了加入少许艺术手段作为剧情衔接外，所有故事都取自真人真事、真实案例进行创作。</a:t>
            </a:r>
            <a:endParaRPr lang="zh-CN" altLang="en-US" sz="3200" b="1"/>
          </a:p>
          <a:p>
            <a:pPr marL="0" indent="0">
              <a:lnSpc>
                <a:spcPct val="120000"/>
              </a:lnSpc>
              <a:buNone/>
            </a:pPr>
            <a:r>
              <a:rPr lang="en-US" altLang="zh-CN" sz="3200" b="1"/>
              <a:t>【</a:t>
            </a:r>
            <a:r>
              <a:rPr lang="zh-CN" altLang="en-US" sz="3200" b="1"/>
              <a:t>解析</a:t>
            </a:r>
            <a:r>
              <a:rPr lang="en-US" altLang="zh-CN" sz="3200" b="1"/>
              <a:t>】 </a:t>
            </a:r>
            <a:r>
              <a:rPr lang="zh-CN" altLang="en-US" sz="3200" b="1"/>
              <a:t>句式杂糅，可以说成“所有故事都取自真人真事、真实案例”，或者“所有故事都根据真人真事、真实案例进行创作”；</a:t>
            </a:r>
            <a:endParaRPr lang="zh-CN" altLang="en-US" sz="3200" b="1"/>
          </a:p>
          <a:p>
            <a:pPr marL="0" indent="0">
              <a:buNone/>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2" dur="500"/>
                                        <p:tgtEl>
                                          <p:spTgt spid="3">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7" dur="500"/>
                                        <p:tgtEl>
                                          <p:spTgt spid="3">
                                            <p:txEl>
                                              <p:pRg st="5" end="5"/>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2" dur="500"/>
                                        <p:tgtEl>
                                          <p:spTgt spid="3">
                                            <p:txEl>
                                              <p:pRg st="6" end="6"/>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49469" y="131886"/>
            <a:ext cx="11954608" cy="6664568"/>
          </a:xfrm>
        </p:spPr>
        <p:txBody>
          <a:bodyPr>
            <a:normAutofit/>
          </a:bodyPr>
          <a:lstStyle/>
          <a:p>
            <a:pPr marL="0" indent="0">
              <a:buNone/>
            </a:pPr>
            <a:r>
              <a:rPr lang="en-US" altLang="zh-CN" b="1" smtClean="0"/>
              <a:t>32. </a:t>
            </a:r>
            <a:r>
              <a:rPr lang="zh-CN" altLang="en-US" b="1" smtClean="0"/>
              <a:t>陈水扁在台湾第六届</a:t>
            </a:r>
            <a:r>
              <a:rPr lang="en-US" altLang="zh-CN" b="1" smtClean="0"/>
              <a:t>"</a:t>
            </a:r>
            <a:r>
              <a:rPr lang="zh-CN" altLang="en-US" b="1" smtClean="0"/>
              <a:t>立委</a:t>
            </a:r>
            <a:r>
              <a:rPr lang="en-US" altLang="zh-CN" b="1" smtClean="0"/>
              <a:t>"</a:t>
            </a:r>
            <a:r>
              <a:rPr lang="zh-CN" altLang="en-US" b="1" smtClean="0"/>
              <a:t>选举中败北的主要原因是因为选民担心他的</a:t>
            </a:r>
            <a:r>
              <a:rPr lang="en-US" altLang="zh-CN" b="1" smtClean="0"/>
              <a:t>"</a:t>
            </a:r>
            <a:r>
              <a:rPr lang="zh-CN" altLang="en-US" b="1" smtClean="0"/>
              <a:t>台独</a:t>
            </a:r>
            <a:r>
              <a:rPr lang="en-US" altLang="zh-CN" b="1" smtClean="0"/>
              <a:t>"</a:t>
            </a:r>
            <a:r>
              <a:rPr lang="zh-CN" altLang="en-US" b="1" smtClean="0"/>
              <a:t>行为会使海峡局势升级的结果。</a:t>
            </a:r>
            <a:endParaRPr lang="zh-CN" altLang="en-US" b="1" smtClean="0"/>
          </a:p>
          <a:p>
            <a:pPr marL="0" indent="0">
              <a:buNone/>
            </a:pPr>
            <a:r>
              <a:rPr lang="zh-CN" altLang="en-US" b="1" smtClean="0"/>
              <a:t>应删掉</a:t>
            </a:r>
            <a:r>
              <a:rPr lang="en-US" altLang="zh-CN" b="1" smtClean="0"/>
              <a:t>"</a:t>
            </a:r>
            <a:r>
              <a:rPr lang="zh-CN" altLang="en-US" b="1" smtClean="0"/>
              <a:t>的结果</a:t>
            </a:r>
            <a:r>
              <a:rPr lang="en-US" altLang="zh-CN" b="1" smtClean="0"/>
              <a:t>"</a:t>
            </a:r>
            <a:r>
              <a:rPr lang="zh-CN" altLang="en-US" b="1" smtClean="0"/>
              <a:t>。</a:t>
            </a:r>
            <a:endParaRPr lang="en-US" altLang="zh-CN" b="1" smtClean="0"/>
          </a:p>
          <a:p>
            <a:pPr marL="0" indent="0">
              <a:buNone/>
            </a:pPr>
            <a:r>
              <a:rPr lang="en-US" altLang="zh-CN" b="1" smtClean="0"/>
              <a:t>33.</a:t>
            </a:r>
            <a:r>
              <a:rPr lang="zh-CN" altLang="en-US" b="1" smtClean="0"/>
              <a:t>不难看出，这起明显的错案迟迟得不到公正的判决，其根本原因是党风不正在作怪。</a:t>
            </a:r>
            <a:endParaRPr lang="en-US" altLang="zh-CN" b="1" smtClean="0"/>
          </a:p>
          <a:p>
            <a:pPr marL="0" indent="0">
              <a:buNone/>
            </a:pPr>
            <a:r>
              <a:rPr lang="zh-CN" altLang="en-US" b="1" smtClean="0"/>
              <a:t>去掉“在作怪”</a:t>
            </a:r>
            <a:endParaRPr lang="en-US" altLang="zh-CN" b="1" smtClean="0"/>
          </a:p>
          <a:p>
            <a:pPr marL="0" indent="0">
              <a:buNone/>
            </a:pPr>
            <a:r>
              <a:rPr lang="en-US" altLang="zh-CN" b="1" smtClean="0"/>
              <a:t>34.</a:t>
            </a:r>
            <a:r>
              <a:rPr lang="zh-CN" altLang="en-US" b="1" smtClean="0"/>
              <a:t>处理好人与自然的关系，要靠政府的力量，同时也不能不发挥民间力量在舆论动员、监督检查等方面起到无可替代的作用。</a:t>
            </a:r>
            <a:endParaRPr lang="zh-CN" altLang="en-US" b="1" smtClean="0"/>
          </a:p>
          <a:p>
            <a:pPr marL="0" indent="0">
              <a:buNone/>
            </a:pPr>
            <a:r>
              <a:rPr lang="en-US" altLang="zh-CN" b="1" smtClean="0"/>
              <a:t>【</a:t>
            </a:r>
            <a:r>
              <a:rPr lang="zh-CN" altLang="en-US" b="1" smtClean="0"/>
              <a:t>解析</a:t>
            </a:r>
            <a:r>
              <a:rPr lang="en-US" altLang="zh-CN" b="1" smtClean="0"/>
              <a:t>】 </a:t>
            </a:r>
            <a:r>
              <a:rPr lang="zh-CN" altLang="en-US" b="1" smtClean="0"/>
              <a:t>杂糅“发挥”“起到</a:t>
            </a:r>
            <a:r>
              <a:rPr lang="en-US" altLang="zh-CN" b="1" smtClean="0"/>
              <a:t>……</a:t>
            </a:r>
            <a:r>
              <a:rPr lang="zh-CN" altLang="en-US" b="1" smtClean="0"/>
              <a:t>作用”</a:t>
            </a:r>
            <a:endParaRPr lang="en-US" altLang="zh-CN" b="1" smtClean="0"/>
          </a:p>
          <a:p>
            <a:pPr marL="0" indent="0">
              <a:buNone/>
            </a:pPr>
            <a:r>
              <a:rPr lang="en-US" altLang="zh-CN" b="1"/>
              <a:t>35 </a:t>
            </a:r>
            <a:r>
              <a:rPr lang="zh-CN" altLang="en-US" b="1"/>
              <a:t>大师的这段经历非常重要，但流传的说法不一，而所有的当事人、知情人都已去世，我们斟酌以后拟采用大师儿子所讲的为准</a:t>
            </a:r>
            <a:r>
              <a:rPr lang="zh-CN" altLang="en-US" b="1" smtClean="0"/>
              <a:t>。</a:t>
            </a:r>
            <a:endParaRPr lang="zh-CN" altLang="en-US" b="1" smtClean="0"/>
          </a:p>
          <a:p>
            <a:pPr marL="0" indent="0">
              <a:buNone/>
            </a:pPr>
            <a:r>
              <a:rPr lang="en-US" altLang="zh-CN" b="1" smtClean="0"/>
              <a:t>【</a:t>
            </a:r>
            <a:r>
              <a:rPr lang="zh-CN" altLang="en-US" b="1" smtClean="0"/>
              <a:t>解析</a:t>
            </a:r>
            <a:r>
              <a:rPr lang="en-US" altLang="zh-CN" b="1" smtClean="0"/>
              <a:t>】 </a:t>
            </a:r>
            <a:r>
              <a:rPr lang="zh-CN" altLang="en-US" b="1" smtClean="0"/>
              <a:t>“拟采用”和“为准”杂糅，可改为“我们斟酌以后拟采用大师儿子的说法”或者“我们斟酌以后拟采用大师儿子所讲的为准”。</a:t>
            </a:r>
            <a:endParaRPr lang="zh-CN" altLang="en-US" b="1" smtClean="0"/>
          </a:p>
          <a:p>
            <a:pPr marL="0" indent="0">
              <a:buNone/>
            </a:pPr>
            <a:endParaRPr lang="zh-CN" altLang="en-US" b="1" smtClean="0"/>
          </a:p>
          <a:p>
            <a:pPr marL="0" indent="0">
              <a:buNone/>
            </a:pPr>
            <a:endParaRPr lang="zh-CN" altLang="en-US"/>
          </a:p>
        </p:txBody>
      </p:sp>
      <p:pic>
        <p:nvPicPr>
          <p:cNvPr id="4" name="New picture"/>
          <p:cNvPicPr/>
          <p:nvPr/>
        </p:nvPicPr>
        <p:blipFill>
          <a:blip r:embed="rId2"/>
          <a:stretch>
            <a:fillRect/>
          </a:stretch>
        </p:blipFill>
        <p:spPr>
          <a:xfrm>
            <a:off x="12255500" y="10782300"/>
            <a:ext cx="317500" cy="228600"/>
          </a:xfrm>
          <a:prstGeom prst="cube">
            <a:avLst/>
          </a:prstGeom>
        </p:spPr>
      </p:pic>
      <p:pic>
        <p:nvPicPr>
          <p:cNvPr id="5" name="New picture"/>
          <p:cNvPicPr/>
          <p:nvPr/>
        </p:nvPicPr>
        <p:blipFill>
          <a:blip r:embed="rId3"/>
          <a:stretch>
            <a:fillRect/>
          </a:stretch>
        </p:blipFill>
        <p:spPr>
          <a:xfrm>
            <a:off x="12103100" y="102870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20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heel(1)">
                                      <p:cBhvr>
                                        <p:cTn id="17" dur="2000"/>
                                        <p:tgtEl>
                                          <p:spTgt spid="3">
                                            <p:txEl>
                                              <p:pRg st="5" end="5"/>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 calcmode="lin" valueType="num">
                                      <p:cBhvr additive="base">
                                        <p:cTn id="22"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50" name="内容占位符 2"/>
          <p:cNvSpPr>
            <a:spLocks noGrp="1"/>
          </p:cNvSpPr>
          <p:nvPr>
            <p:ph idx="1"/>
          </p:nvPr>
        </p:nvSpPr>
        <p:spPr>
          <a:xfrm>
            <a:off x="365760" y="393192"/>
            <a:ext cx="11475720" cy="5724144"/>
          </a:xfrm>
        </p:spPr>
        <p:txBody>
          <a:bodyPr>
            <a:noAutofit/>
          </a:bodyPr>
          <a:lstStyle/>
          <a:p>
            <a:r>
              <a:rPr lang="en-US" altLang="zh-CN" sz="3600" b="1">
                <a:latin typeface="黑体" panose="02010600030101010101" pitchFamily="49" charset="-122"/>
                <a:ea typeface="黑体" panose="02010600030101010101" pitchFamily="49" charset="-122"/>
              </a:rPr>
              <a:t>1</a:t>
            </a:r>
            <a:r>
              <a:rPr lang="zh-CN" altLang="zh-CN" sz="3600" b="1">
                <a:latin typeface="黑体" panose="02010600030101010101" pitchFamily="49" charset="-122"/>
                <a:ea typeface="黑体" panose="02010600030101010101" pitchFamily="49" charset="-122"/>
              </a:rPr>
              <a:t>、俄媒称，中国人民银行宣布为俄罗斯卢布和中国人民币金融业务建立新的支付系统，此举</a:t>
            </a:r>
            <a:r>
              <a:rPr lang="zh-CN" altLang="zh-CN" sz="3600" b="1" u="sng">
                <a:latin typeface="黑体" panose="02010600030101010101" pitchFamily="49" charset="-122"/>
                <a:ea typeface="黑体" panose="02010600030101010101" pitchFamily="49" charset="-122"/>
              </a:rPr>
              <a:t>旨在</a:t>
            </a:r>
            <a:r>
              <a:rPr lang="zh-CN" altLang="zh-CN" sz="3600" b="1">
                <a:latin typeface="黑体" panose="02010600030101010101" pitchFamily="49" charset="-122"/>
                <a:ea typeface="黑体" panose="02010600030101010101" pitchFamily="49" charset="-122"/>
              </a:rPr>
              <a:t>降低贸易中的汇率风险</a:t>
            </a:r>
            <a:r>
              <a:rPr lang="zh-CN" altLang="zh-CN" sz="3600" b="1" u="sng">
                <a:latin typeface="黑体" panose="02010600030101010101" pitchFamily="49" charset="-122"/>
                <a:ea typeface="黑体" panose="02010600030101010101" pitchFamily="49" charset="-122"/>
              </a:rPr>
              <a:t>为目的</a:t>
            </a:r>
            <a:r>
              <a:rPr lang="zh-CN" altLang="zh-CN" sz="3600" b="1">
                <a:latin typeface="黑体" panose="02010600030101010101" pitchFamily="49" charset="-122"/>
                <a:ea typeface="黑体" panose="02010600030101010101" pitchFamily="49" charset="-122"/>
              </a:rPr>
              <a:t>。</a:t>
            </a:r>
            <a:endParaRPr lang="zh-CN" altLang="zh-CN" sz="3600" b="1">
              <a:latin typeface="黑体" panose="02010600030101010101" pitchFamily="49" charset="-122"/>
              <a:ea typeface="黑体" panose="02010600030101010101" pitchFamily="49" charset="-122"/>
            </a:endParaRPr>
          </a:p>
          <a:p>
            <a:r>
              <a:rPr lang="zh-CN" altLang="zh-CN" sz="3600" b="1">
                <a:solidFill>
                  <a:srgbClr val="0000FF"/>
                </a:solidFill>
                <a:latin typeface="黑体" panose="02010600030101010101" pitchFamily="49" charset="-122"/>
                <a:ea typeface="黑体" panose="02010600030101010101" pitchFamily="49" charset="-122"/>
              </a:rPr>
              <a:t>句式杂糅。把“旨在”改为“以”，或删去“为目的”。</a:t>
            </a:r>
            <a:endParaRPr lang="zh-CN" altLang="zh-CN" sz="3600" b="1">
              <a:solidFill>
                <a:srgbClr val="0000FF"/>
              </a:solidFill>
              <a:latin typeface="黑体" panose="02010600030101010101" pitchFamily="49" charset="-122"/>
              <a:ea typeface="黑体" panose="02010600030101010101" pitchFamily="49" charset="-122"/>
            </a:endParaRPr>
          </a:p>
          <a:p>
            <a:r>
              <a:rPr lang="en-US" altLang="zh-CN" sz="3600" b="1">
                <a:latin typeface="黑体" panose="02010600030101010101" pitchFamily="49" charset="-122"/>
                <a:ea typeface="黑体" panose="02010600030101010101" pitchFamily="49" charset="-122"/>
              </a:rPr>
              <a:t>2</a:t>
            </a:r>
            <a:r>
              <a:rPr lang="zh-CN" altLang="zh-CN" sz="3600" b="1">
                <a:latin typeface="黑体" panose="02010600030101010101" pitchFamily="49" charset="-122"/>
                <a:ea typeface="黑体" panose="02010600030101010101" pitchFamily="49" charset="-122"/>
              </a:rPr>
              <a:t>、说到人才培养，人们往往想到要学好各门课程的基础理论，而对与这些理论密切相关的逻辑思维训练却常常被忽视。</a:t>
            </a:r>
            <a:endParaRPr lang="zh-CN" altLang="zh-CN" sz="3600" b="1">
              <a:latin typeface="黑体" panose="02010600030101010101" pitchFamily="49" charset="-122"/>
              <a:ea typeface="黑体" panose="02010600030101010101" pitchFamily="49" charset="-122"/>
            </a:endParaRPr>
          </a:p>
          <a:p>
            <a:r>
              <a:rPr lang="zh-CN" altLang="zh-CN" sz="3600" b="1">
                <a:solidFill>
                  <a:srgbClr val="0000FF"/>
                </a:solidFill>
                <a:latin typeface="黑体" panose="02010600030101010101" pitchFamily="49" charset="-122"/>
                <a:ea typeface="黑体" panose="02010600030101010101" pitchFamily="49" charset="-122"/>
              </a:rPr>
              <a:t>结构混乱，“对……忽视”和“……被忽视”两个句式糅合在一起。删去后而的“被”</a:t>
            </a:r>
            <a:endParaRPr lang="zh-CN" altLang="zh-CN" sz="3600" b="1">
              <a:solidFill>
                <a:srgbClr val="0000FF"/>
              </a:solidFill>
              <a:latin typeface="黑体" panose="02010600030101010101" pitchFamily="49" charset="-122"/>
              <a:ea typeface="黑体" panose="02010600030101010101"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nodeType="clickEffect">
                                  <p:stCondLst>
                                    <p:cond delay="0"/>
                                  </p:stCondLst>
                                  <p:childTnLst>
                                    <p:set>
                                      <p:cBhvr>
                                        <p:cTn id="6" dur="1" fill="hold">
                                          <p:stCondLst>
                                            <p:cond delay="0"/>
                                          </p:stCondLst>
                                        </p:cTn>
                                        <p:tgtEl>
                                          <p:spTgt spid="53250">
                                            <p:txEl>
                                              <p:pRg st="1" end="1"/>
                                            </p:txEl>
                                          </p:spTgt>
                                        </p:tgtEl>
                                        <p:attrNameLst>
                                          <p:attrName>style.visibility</p:attrName>
                                        </p:attrNameLst>
                                      </p:cBhvr>
                                      <p:to>
                                        <p:strVal val="visible"/>
                                      </p:to>
                                    </p:set>
                                    <p:anim calcmode="lin" valueType="num">
                                      <p:cBhvr>
                                        <p:cTn id="7" dur="1000" fill="hold"/>
                                        <p:tgtEl>
                                          <p:spTgt spid="53250">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53250">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53250">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53250">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53" presetClass="entr" presetSubtype="0" fill="hold" nodeType="clickEffect">
                                  <p:stCondLst>
                                    <p:cond delay="0"/>
                                  </p:stCondLst>
                                  <p:childTnLst>
                                    <p:set>
                                      <p:cBhvr>
                                        <p:cTn id="14" dur="1" fill="hold">
                                          <p:stCondLst>
                                            <p:cond delay="0"/>
                                          </p:stCondLst>
                                        </p:cTn>
                                        <p:tgtEl>
                                          <p:spTgt spid="53250">
                                            <p:txEl>
                                              <p:pRg st="3" end="3"/>
                                            </p:txEl>
                                          </p:spTgt>
                                        </p:tgtEl>
                                        <p:attrNameLst>
                                          <p:attrName>style.visibility</p:attrName>
                                        </p:attrNameLst>
                                      </p:cBhvr>
                                      <p:to>
                                        <p:strVal val="visible"/>
                                      </p:to>
                                    </p:set>
                                    <p:anim calcmode="lin" valueType="num">
                                      <p:cBhvr>
                                        <p:cTn id="15" dur="500" fill="hold"/>
                                        <p:tgtEl>
                                          <p:spTgt spid="53250">
                                            <p:txEl>
                                              <p:pRg st="3" end="3"/>
                                            </p:txEl>
                                          </p:spTgt>
                                        </p:tgtEl>
                                        <p:attrNameLst>
                                          <p:attrName>ppt_w</p:attrName>
                                        </p:attrNameLst>
                                      </p:cBhvr>
                                      <p:tavLst>
                                        <p:tav tm="0">
                                          <p:val>
                                            <p:fltVal val="0"/>
                                          </p:val>
                                        </p:tav>
                                        <p:tav tm="100000">
                                          <p:val>
                                            <p:strVal val="#ppt_w"/>
                                          </p:val>
                                        </p:tav>
                                      </p:tavLst>
                                    </p:anim>
                                    <p:anim calcmode="lin" valueType="num">
                                      <p:cBhvr>
                                        <p:cTn id="16" dur="500" fill="hold"/>
                                        <p:tgtEl>
                                          <p:spTgt spid="53250">
                                            <p:txEl>
                                              <p:pRg st="3" end="3"/>
                                            </p:txEl>
                                          </p:spTgt>
                                        </p:tgtEl>
                                        <p:attrNameLst>
                                          <p:attrName>ppt_h</p:attrName>
                                        </p:attrNameLst>
                                      </p:cBhvr>
                                      <p:tavLst>
                                        <p:tav tm="0">
                                          <p:val>
                                            <p:fltVal val="0"/>
                                          </p:val>
                                        </p:tav>
                                        <p:tav tm="100000">
                                          <p:val>
                                            <p:strVal val="#ppt_h"/>
                                          </p:val>
                                        </p:tav>
                                      </p:tavLst>
                                    </p:anim>
                                    <p:animEffect transition="in" filter="fade">
                                      <p:cBhvr>
                                        <p:cTn id="17" dur="500"/>
                                        <p:tgtEl>
                                          <p:spTgt spid="5325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4274" name="内容占位符 2"/>
          <p:cNvSpPr>
            <a:spLocks noGrp="1"/>
          </p:cNvSpPr>
          <p:nvPr>
            <p:ph idx="1"/>
          </p:nvPr>
        </p:nvSpPr>
        <p:spPr>
          <a:xfrm>
            <a:off x="384048" y="329184"/>
            <a:ext cx="11512296" cy="5843016"/>
          </a:xfrm>
        </p:spPr>
        <p:txBody>
          <a:bodyPr/>
          <a:lstStyle/>
          <a:p>
            <a:pPr>
              <a:defRPr/>
            </a:pPr>
            <a:r>
              <a:rPr lang="en-US" altLang="zh-CN" sz="3200" b="1">
                <a:latin typeface="黑体" panose="02010600030101010101" pitchFamily="49" charset="-122"/>
                <a:ea typeface="黑体" panose="02010600030101010101" pitchFamily="49" charset="-122"/>
              </a:rPr>
              <a:t>3</a:t>
            </a:r>
            <a:r>
              <a:rPr lang="zh-CN" altLang="zh-CN" sz="3200" b="1">
                <a:latin typeface="黑体" panose="02010600030101010101" pitchFamily="49" charset="-122"/>
                <a:ea typeface="黑体" panose="02010600030101010101" pitchFamily="49" charset="-122"/>
              </a:rPr>
              <a:t>、面对突然发生的灾难，一个地方抗灾能力的强弱既取决于当地经济实力的雄厚，更取决于政府的应急机制和领导人的智慧。 </a:t>
            </a:r>
            <a:endParaRPr lang="zh-CN" altLang="zh-CN" sz="3200" b="1">
              <a:latin typeface="黑体" panose="02010600030101010101" pitchFamily="49" charset="-122"/>
              <a:ea typeface="黑体" panose="02010600030101010101" pitchFamily="49" charset="-122"/>
            </a:endParaRPr>
          </a:p>
          <a:p>
            <a:pPr>
              <a:defRPr/>
            </a:pPr>
            <a:r>
              <a:rPr lang="en-US"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3</a:t>
            </a:r>
            <a:r>
              <a:rPr lang="zh-CN"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、一面对两面。前面说的是“一个地方抗灾能力的强弱”，后面说的是“当地经济实力的雄厚”。</a:t>
            </a:r>
            <a:endParaRPr lang="en-US"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a:p>
            <a:pPr>
              <a:defRPr/>
            </a:pPr>
            <a:r>
              <a:rPr lang="en-US" altLang="zh-CN" sz="3200" b="1">
                <a:latin typeface="黑体" panose="02010600030101010101" pitchFamily="49" charset="-122"/>
                <a:ea typeface="黑体" panose="02010600030101010101" pitchFamily="49" charset="-122"/>
              </a:rPr>
              <a:t>4</a:t>
            </a:r>
            <a:r>
              <a:rPr lang="zh-CN" altLang="zh-CN" sz="3200" b="1">
                <a:latin typeface="黑体" panose="02010600030101010101" pitchFamily="49" charset="-122"/>
                <a:ea typeface="黑体" panose="02010600030101010101" pitchFamily="49" charset="-122"/>
              </a:rPr>
              <a:t>、随着生活水平的日益提高，中国社会正在由“吃饱”向“吃健康”转变，在这一进程中，能否保证公众的食品安全，很大程度上取决于政府的执政水平。</a:t>
            </a:r>
            <a:endParaRPr lang="en-US" altLang="zh-CN" sz="3200" b="1">
              <a:latin typeface="黑体" panose="02010600030101010101" pitchFamily="49" charset="-122"/>
              <a:ea typeface="黑体" panose="02010600030101010101" pitchFamily="49" charset="-122"/>
            </a:endParaRPr>
          </a:p>
          <a:p>
            <a:pPr>
              <a:defRPr/>
            </a:pPr>
            <a:r>
              <a:rPr lang="en-US"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4</a:t>
            </a:r>
            <a:r>
              <a:rPr lang="zh-CN" altLang="en-US"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a:t>
            </a:r>
            <a:r>
              <a:rPr lang="zh-CN"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能否保证公众的食品安全，很大程度上取决于政府的执政水平</a:t>
            </a:r>
            <a:r>
              <a:rPr lang="en-US"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a:t>
            </a:r>
            <a:r>
              <a:rPr lang="zh-CN" altLang="en-US"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强弱</a:t>
            </a:r>
            <a:r>
              <a:rPr lang="en-US"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a:t>
            </a:r>
            <a:r>
              <a:rPr lang="zh-CN"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a:t>
            </a:r>
            <a:endParaRPr lang="zh-CN"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a:p>
            <a:pPr>
              <a:defRPr/>
            </a:pPr>
            <a:endParaRPr lang="zh-CN" altLang="zh-CN"/>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4274">
                                            <p:txEl>
                                              <p:pRg st="1" end="1"/>
                                            </p:txEl>
                                          </p:spTgt>
                                        </p:tgtEl>
                                        <p:attrNameLst>
                                          <p:attrName>style.visibility</p:attrName>
                                        </p:attrNameLst>
                                      </p:cBhvr>
                                      <p:to>
                                        <p:strVal val="visible"/>
                                      </p:to>
                                    </p:set>
                                    <p:animEffect transition="in" filter="barn(inVertical)">
                                      <p:cBhvr>
                                        <p:cTn id="7" dur="500"/>
                                        <p:tgtEl>
                                          <p:spTgt spid="54274">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3" presetClass="entr" presetSubtype="0" fill="hold" nodeType="clickEffect">
                                  <p:stCondLst>
                                    <p:cond delay="0"/>
                                  </p:stCondLst>
                                  <p:childTnLst>
                                    <p:set>
                                      <p:cBhvr>
                                        <p:cTn id="11" dur="1" fill="hold">
                                          <p:stCondLst>
                                            <p:cond delay="0"/>
                                          </p:stCondLst>
                                        </p:cTn>
                                        <p:tgtEl>
                                          <p:spTgt spid="54274">
                                            <p:txEl>
                                              <p:pRg st="3" end="3"/>
                                            </p:txEl>
                                          </p:spTgt>
                                        </p:tgtEl>
                                        <p:attrNameLst>
                                          <p:attrName>style.visibility</p:attrName>
                                        </p:attrNameLst>
                                      </p:cBhvr>
                                      <p:to>
                                        <p:strVal val="visible"/>
                                      </p:to>
                                    </p:set>
                                    <p:anim calcmode="lin" valueType="num">
                                      <p:cBhvr>
                                        <p:cTn id="12" dur="500" fill="hold"/>
                                        <p:tgtEl>
                                          <p:spTgt spid="54274">
                                            <p:txEl>
                                              <p:pRg st="3" end="3"/>
                                            </p:txEl>
                                          </p:spTgt>
                                        </p:tgtEl>
                                        <p:attrNameLst>
                                          <p:attrName>ppt_w</p:attrName>
                                        </p:attrNameLst>
                                      </p:cBhvr>
                                      <p:tavLst>
                                        <p:tav tm="0">
                                          <p:val>
                                            <p:fltVal val="0"/>
                                          </p:val>
                                        </p:tav>
                                        <p:tav tm="100000">
                                          <p:val>
                                            <p:strVal val="#ppt_w"/>
                                          </p:val>
                                        </p:tav>
                                      </p:tavLst>
                                    </p:anim>
                                    <p:anim calcmode="lin" valueType="num">
                                      <p:cBhvr>
                                        <p:cTn id="13" dur="500" fill="hold"/>
                                        <p:tgtEl>
                                          <p:spTgt spid="54274">
                                            <p:txEl>
                                              <p:pRg st="3" end="3"/>
                                            </p:txEl>
                                          </p:spTgt>
                                        </p:tgtEl>
                                        <p:attrNameLst>
                                          <p:attrName>ppt_h</p:attrName>
                                        </p:attrNameLst>
                                      </p:cBhvr>
                                      <p:tavLst>
                                        <p:tav tm="0">
                                          <p:val>
                                            <p:fltVal val="0"/>
                                          </p:val>
                                        </p:tav>
                                        <p:tav tm="100000">
                                          <p:val>
                                            <p:strVal val="#ppt_h"/>
                                          </p:val>
                                        </p:tav>
                                      </p:tavLst>
                                    </p:anim>
                                    <p:animEffect transition="in" filter="fade">
                                      <p:cBhvr>
                                        <p:cTn id="14" dur="500"/>
                                        <p:tgtEl>
                                          <p:spTgt spid="5427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5298" name="内容占位符 2"/>
          <p:cNvSpPr>
            <a:spLocks noGrp="1"/>
          </p:cNvSpPr>
          <p:nvPr>
            <p:ph idx="1"/>
          </p:nvPr>
        </p:nvSpPr>
        <p:spPr>
          <a:xfrm>
            <a:off x="329184" y="182880"/>
            <a:ext cx="11667744" cy="5961888"/>
          </a:xfrm>
        </p:spPr>
        <p:txBody>
          <a:bodyPr/>
          <a:lstStyle/>
          <a:p>
            <a:pPr>
              <a:defRPr/>
            </a:pPr>
            <a:r>
              <a:rPr lang="en-US" altLang="zh-CN" sz="3600" b="1">
                <a:latin typeface="黑体" panose="02010600030101010101" pitchFamily="49" charset="-122"/>
                <a:ea typeface="黑体" panose="02010600030101010101" pitchFamily="49" charset="-122"/>
              </a:rPr>
              <a:t>5</a:t>
            </a:r>
            <a:r>
              <a:rPr lang="zh-CN" altLang="zh-CN" sz="3600" b="1">
                <a:latin typeface="黑体" panose="02010600030101010101" pitchFamily="49" charset="-122"/>
                <a:ea typeface="黑体" panose="02010600030101010101" pitchFamily="49" charset="-122"/>
              </a:rPr>
              <a:t>、自从我国第一颗人造卫星“东方红一号”成功发射，成为世界上第五个把卫星送上天的国家以来，我国的航天事业取得了巨大的突破。</a:t>
            </a:r>
            <a:endParaRPr lang="zh-CN" altLang="zh-CN" sz="3600" b="1">
              <a:latin typeface="黑体" panose="02010600030101010101" pitchFamily="49" charset="-122"/>
              <a:ea typeface="黑体" panose="02010600030101010101" pitchFamily="49" charset="-122"/>
            </a:endParaRPr>
          </a:p>
          <a:p>
            <a:pPr>
              <a:defRPr/>
            </a:pPr>
            <a:r>
              <a:rPr lang="en-US"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5</a:t>
            </a:r>
            <a:r>
              <a:rPr lang="zh-CN"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、“第一颗人造卫星‘东方红一号’”“成为……国家”，主宾不搭配。</a:t>
            </a:r>
            <a:endParaRPr lang="en-US"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a:p>
            <a:pPr>
              <a:defRPr/>
            </a:pPr>
            <a:r>
              <a:rPr lang="en-US" altLang="zh-CN" sz="3600" b="1">
                <a:latin typeface="黑体" panose="02010600030101010101" pitchFamily="49" charset="-122"/>
                <a:ea typeface="黑体" panose="02010600030101010101" pitchFamily="49" charset="-122"/>
              </a:rPr>
              <a:t>6</a:t>
            </a:r>
            <a:r>
              <a:rPr lang="zh-CN" altLang="zh-CN" sz="3600" b="1">
                <a:latin typeface="黑体" panose="02010600030101010101" pitchFamily="49" charset="-122"/>
                <a:ea typeface="黑体" panose="02010600030101010101" pitchFamily="49" charset="-122"/>
              </a:rPr>
              <a:t>、央视《大国工匠》系列节目反响巨大，工匠们精益求精、无私奉献的精神引发了人们广泛而热烈的讨论和思考。</a:t>
            </a:r>
            <a:endParaRPr lang="zh-CN" altLang="zh-CN" sz="3600" b="1">
              <a:latin typeface="黑体" panose="02010600030101010101" pitchFamily="49" charset="-122"/>
              <a:ea typeface="黑体" panose="02010600030101010101" pitchFamily="49" charset="-122"/>
            </a:endParaRPr>
          </a:p>
          <a:p>
            <a:pPr>
              <a:defRPr/>
            </a:pPr>
            <a:r>
              <a:rPr lang="en-US"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6</a:t>
            </a:r>
            <a:r>
              <a:rPr lang="zh-CN"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、“广泛而热烈的思考”搭配不当，可改为“广泛而热烈的讨论和深刻的思考”。</a:t>
            </a:r>
            <a:endParaRPr lang="zh-CN" altLang="zh-CN" sz="3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a:p>
            <a:pPr>
              <a:defRPr/>
            </a:pPr>
            <a:endParaRPr lang="zh-CN" altLang="zh-CN"/>
          </a:p>
        </p:txBody>
      </p:sp>
    </p:spTree>
  </p:cSld>
  <p:clrMapOvr>
    <a:masterClrMapping/>
  </p:clrMapOvr>
  <p:transition spd="slow">
    <p:checke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内容占位符 2"/>
          <p:cNvSpPr>
            <a:spLocks noGrp="1"/>
          </p:cNvSpPr>
          <p:nvPr>
            <p:ph idx="1"/>
          </p:nvPr>
        </p:nvSpPr>
        <p:spPr>
          <a:xfrm>
            <a:off x="201168" y="292608"/>
            <a:ext cx="11731752" cy="6208776"/>
          </a:xfrm>
        </p:spPr>
        <p:txBody>
          <a:bodyPr>
            <a:normAutofit/>
          </a:bodyPr>
          <a:lstStyle/>
          <a:p>
            <a:pPr>
              <a:defRPr/>
            </a:pPr>
            <a:r>
              <a:rPr lang="en-US" altLang="zh-CN" sz="4000" b="1">
                <a:latin typeface="黑体" panose="02010600030101010101" pitchFamily="49" charset="-122"/>
                <a:ea typeface="黑体" panose="02010600030101010101" pitchFamily="49" charset="-122"/>
              </a:rPr>
              <a:t>7</a:t>
            </a:r>
            <a:r>
              <a:rPr lang="zh-CN" altLang="zh-CN" sz="4000" b="1">
                <a:latin typeface="黑体" panose="02010600030101010101" pitchFamily="49" charset="-122"/>
                <a:ea typeface="黑体" panose="02010600030101010101" pitchFamily="49" charset="-122"/>
              </a:rPr>
              <a:t>、河道综合治理工程完成后，将为尽早实现京津冀北运河全线通航打好基础，并将成为北运河的一个重要旅游节点。</a:t>
            </a:r>
            <a:endParaRPr lang="en-US" altLang="zh-CN" sz="4000" b="1">
              <a:latin typeface="黑体" panose="02010600030101010101" pitchFamily="49" charset="-122"/>
              <a:ea typeface="黑体" panose="02010600030101010101" pitchFamily="49" charset="-122"/>
            </a:endParaRPr>
          </a:p>
          <a:p>
            <a:pPr>
              <a:defRPr/>
            </a:pPr>
            <a:r>
              <a:rPr lang="en-US"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7</a:t>
            </a:r>
            <a:r>
              <a:rPr lang="zh-CN" altLang="en-US"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a:t>
            </a:r>
            <a:r>
              <a:rPr lang="zh-CN"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主语残缺，应该是“完成后的河道综合治理工程”</a:t>
            </a:r>
            <a:endParaRPr lang="zh-CN"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a:p>
            <a:pPr>
              <a:defRPr/>
            </a:pPr>
            <a:r>
              <a:rPr lang="en-US" altLang="zh-CN" sz="4000" b="1">
                <a:latin typeface="黑体" panose="02010600030101010101" pitchFamily="49" charset="-122"/>
                <a:ea typeface="黑体" panose="02010600030101010101" pitchFamily="49" charset="-122"/>
              </a:rPr>
              <a:t>8</a:t>
            </a:r>
            <a:r>
              <a:rPr lang="zh-CN" altLang="zh-CN" sz="4000" b="1">
                <a:latin typeface="黑体" panose="02010600030101010101" pitchFamily="49" charset="-122"/>
                <a:ea typeface="黑体" panose="02010600030101010101" pitchFamily="49" charset="-122"/>
              </a:rPr>
              <a:t>、书法是我国优秀的传统文化，近年来在教育部门大力扶持下，使得中小学书法教育蓬勃发展，学生水平大幅提高。</a:t>
            </a:r>
            <a:endParaRPr lang="zh-CN" altLang="zh-CN" sz="4000" b="1">
              <a:latin typeface="黑体" panose="02010600030101010101" pitchFamily="49" charset="-122"/>
              <a:ea typeface="黑体" panose="02010600030101010101" pitchFamily="49" charset="-122"/>
            </a:endParaRPr>
          </a:p>
          <a:p>
            <a:pPr>
              <a:defRPr/>
            </a:pPr>
            <a:r>
              <a:rPr lang="en-US"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8</a:t>
            </a:r>
            <a:r>
              <a:rPr lang="zh-CN"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、成分残缺，应去掉“使得”一词。</a:t>
            </a:r>
            <a:endParaRPr lang="zh-CN" altLang="zh-CN" sz="40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p:txBody>
      </p:sp>
    </p:spTree>
  </p:cSld>
  <p:clrMapOvr>
    <a:masterClrMapping/>
  </p:clrMapOvr>
  <p:transition spd="slow">
    <p:checke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标题 3"/>
          <p:cNvSpPr>
            <a:spLocks noGrp="1"/>
          </p:cNvSpPr>
          <p:nvPr>
            <p:ph type="title"/>
          </p:nvPr>
        </p:nvSpPr>
        <p:spPr>
          <a:xfrm>
            <a:off x="1261872" y="1709739"/>
            <a:ext cx="10204703" cy="2852737"/>
          </a:xfrm>
        </p:spPr>
        <p:txBody>
          <a:bodyPr>
            <a:normAutofit/>
          </a:bodyPr>
          <a:lstStyle/>
          <a:p>
            <a:pPr>
              <a:defRPr/>
            </a:pPr>
            <a:r>
              <a:rPr lang="zh-CN" altLang="zh-CN" sz="54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滥用介词造成主语残缺介宾短语不能作主语，抓重点介词（由于、通过、经过、由于、为了）</a:t>
            </a:r>
            <a:r>
              <a:rPr lang="en-US" altLang="zh-CN" sz="54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   </a:t>
            </a:r>
            <a:endParaRPr lang="zh-CN" altLang="zh-CN" sz="54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46" name="内容占位符 2"/>
          <p:cNvSpPr>
            <a:spLocks noGrp="1"/>
          </p:cNvSpPr>
          <p:nvPr>
            <p:ph idx="1"/>
          </p:nvPr>
        </p:nvSpPr>
        <p:spPr>
          <a:xfrm>
            <a:off x="164592" y="0"/>
            <a:ext cx="11932920" cy="6858000"/>
          </a:xfrm>
        </p:spPr>
        <p:txBody>
          <a:bodyPr>
            <a:normAutofit/>
          </a:bodyPr>
          <a:lstStyle/>
          <a:p>
            <a:pPr>
              <a:defRPr/>
            </a:pPr>
            <a:r>
              <a:rPr lang="en-US" altLang="zh-CN" sz="4400" b="1">
                <a:latin typeface="黑体" panose="02010600030101010101" pitchFamily="49" charset="-122"/>
                <a:ea typeface="黑体" panose="02010600030101010101" pitchFamily="49" charset="-122"/>
              </a:rPr>
              <a:t>9</a:t>
            </a:r>
            <a:r>
              <a:rPr lang="zh-CN" altLang="zh-CN" sz="4400" b="1">
                <a:latin typeface="黑体" panose="02010600030101010101" pitchFamily="49" charset="-122"/>
                <a:ea typeface="黑体" panose="02010600030101010101" pitchFamily="49" charset="-122"/>
              </a:rPr>
              <a:t>、作者观察细致，一泓清潭，汩汩流水、郎朗歌声，都能激发他的灵感，都能从中找到抒情叙事的切入点。</a:t>
            </a:r>
            <a:endParaRPr lang="en-US" altLang="zh-CN" sz="44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a:p>
            <a:pPr>
              <a:defRPr/>
            </a:pPr>
            <a:r>
              <a:rPr lang="en-US" altLang="zh-CN" sz="44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9</a:t>
            </a:r>
            <a:r>
              <a:rPr lang="zh-CN" altLang="zh-CN" sz="44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、频繁暗换主语。</a:t>
            </a:r>
            <a:endParaRPr lang="zh-CN" altLang="zh-CN" sz="44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a:p>
            <a:pPr>
              <a:defRPr/>
            </a:pPr>
            <a:r>
              <a:rPr lang="en-US" altLang="zh-CN" sz="4400" b="1">
                <a:latin typeface="黑体" panose="02010600030101010101" pitchFamily="49" charset="-122"/>
                <a:ea typeface="黑体" panose="02010600030101010101" pitchFamily="49" charset="-122"/>
              </a:rPr>
              <a:t>10</a:t>
            </a:r>
            <a:r>
              <a:rPr lang="zh-CN" altLang="zh-CN" sz="4400" b="1">
                <a:latin typeface="黑体" panose="02010600030101010101" pitchFamily="49" charset="-122"/>
                <a:ea typeface="黑体" panose="02010600030101010101" pitchFamily="49" charset="-122"/>
              </a:rPr>
              <a:t>、一般人常常忽略的生活小事，作者却能够慧眼独具，将之信手拈来，寻找其叙述的价值，成为小说的有机组成部分。</a:t>
            </a:r>
            <a:endParaRPr lang="zh-CN" altLang="zh-CN" sz="4400" b="1">
              <a:latin typeface="黑体" panose="02010600030101010101" pitchFamily="49" charset="-122"/>
              <a:ea typeface="黑体" panose="02010600030101010101" pitchFamily="49" charset="-122"/>
            </a:endParaRPr>
          </a:p>
          <a:p>
            <a:pPr>
              <a:defRPr/>
            </a:pPr>
            <a:r>
              <a:rPr lang="en-US" altLang="zh-CN" sz="44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10</a:t>
            </a:r>
            <a:r>
              <a:rPr lang="zh-CN" altLang="zh-CN" sz="44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、主语不一致，在最后一个分句前加“使之”</a:t>
            </a:r>
            <a:endParaRPr lang="zh-CN" altLang="zh-CN" sz="44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p:txBody>
      </p:sp>
    </p:spTree>
  </p:cSld>
  <p:clrMapOvr>
    <a:masterClrMapping/>
  </p:clrMapOvr>
  <p:transition spd="slow">
    <p:checke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标题 3"/>
          <p:cNvSpPr>
            <a:spLocks noGrp="1"/>
          </p:cNvSpPr>
          <p:nvPr>
            <p:ph type="title"/>
          </p:nvPr>
        </p:nvSpPr>
        <p:spPr>
          <a:xfrm>
            <a:off x="1919289" y="1709739"/>
            <a:ext cx="8569325" cy="2852737"/>
          </a:xfrm>
        </p:spPr>
        <p:txBody>
          <a:bodyPr/>
          <a:lstStyle/>
          <a:p>
            <a:pPr>
              <a:defRPr/>
            </a:pPr>
            <a:r>
              <a:rPr lang="zh-CN" altLang="zh-CN" sz="9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暗中更换主语而使主语残缺</a:t>
            </a:r>
            <a:endParaRPr lang="zh-CN" altLang="en-US" sz="9600" b="1">
              <a:solidFill>
                <a:srgbClr val="0000FF"/>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p:txBody>
      </p:sp>
      <p:sp>
        <p:nvSpPr>
          <p:cNvPr id="13315" name="文本占位符 4"/>
          <p:cNvSpPr>
            <a:spLocks noGrp="1"/>
          </p:cNvSpPr>
          <p:nvPr>
            <p:ph type="body" idx="1"/>
          </p:nvPr>
        </p:nvSpPr>
        <p:spPr/>
        <p:txBody>
          <a:bodyPr/>
          <a:lstStyle/>
          <a:p>
            <a:endParaRPr lang="zh-CN" altLang="en-US" smtClean="0"/>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80</Paragraphs>
  <Slides>21</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21</vt:i4>
      </vt:variant>
    </vt:vector>
  </HeadingPairs>
  <TitlesOfParts>
    <vt:vector baseType="lpstr" size="28">
      <vt:lpstr>Arial</vt:lpstr>
      <vt:lpstr>Calibri Light</vt:lpstr>
      <vt:lpstr>Calibri</vt:lpstr>
      <vt:lpstr>黑体</vt:lpstr>
      <vt:lpstr>Times New Roman</vt:lpstr>
      <vt:lpstr>宋体</vt:lpstr>
      <vt:lpstr>Office 主题</vt:lpstr>
      <vt:lpstr>辨析并修改病句</vt:lpstr>
      <vt:lpstr>PowerPoint Presentation</vt:lpstr>
      <vt:lpstr>PowerPoint Presentation</vt:lpstr>
      <vt:lpstr>PowerPoint Presentation</vt:lpstr>
      <vt:lpstr>PowerPoint Presentation</vt:lpstr>
      <vt:lpstr>PowerPoint Presentation</vt:lpstr>
      <vt:lpstr>滥用介词造成主语残缺介宾短语不能作主语，抓重点介词（由于、通过、经过、由于、为了）   </vt:lpstr>
      <vt:lpstr>PowerPoint Presentation</vt:lpstr>
      <vt:lpstr>暗中更换主语而使主语残缺</vt:lpstr>
      <vt:lpstr>PowerPoint Presentation</vt:lpstr>
      <vt:lpstr>定语过长，丢掉了中心词，造成残缺</vt:lpstr>
      <vt:lpstr>PowerPoint Presentation</vt:lpstr>
      <vt:lpstr>缺少介词</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2021-12-06T20:32:38.648</cp:lastPrinted>
  <dcterms:created xsi:type="dcterms:W3CDTF">2021-12-06T20:32:38Z</dcterms:created>
  <dcterms:modified xsi:type="dcterms:W3CDTF">2021-12-06T12:32:39Z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