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650" r:id="rId4"/>
    <p:sldId id="743" r:id="rId5"/>
    <p:sldId id="267" r:id="rId6"/>
    <p:sldId id="683" r:id="rId7"/>
    <p:sldId id="684" r:id="rId8"/>
    <p:sldId id="685" r:id="rId9"/>
    <p:sldId id="686" r:id="rId10"/>
    <p:sldId id="687" r:id="rId11"/>
    <p:sldId id="688" r:id="rId12"/>
    <p:sldId id="689" r:id="rId13"/>
    <p:sldId id="744" r:id="rId14"/>
    <p:sldId id="690" r:id="rId15"/>
    <p:sldId id="746" r:id="rId16"/>
    <p:sldId id="691" r:id="rId17"/>
    <p:sldId id="745" r:id="rId18"/>
    <p:sldId id="692" r:id="rId19"/>
    <p:sldId id="693" r:id="rId20"/>
    <p:sldId id="695" r:id="rId21"/>
    <p:sldId id="696" r:id="rId22"/>
    <p:sldId id="751" r:id="rId23"/>
    <p:sldId id="651" r:id="rId24"/>
    <p:sldId id="747" r:id="rId25"/>
    <p:sldId id="697" r:id="rId26"/>
    <p:sldId id="700" r:id="rId27"/>
    <p:sldId id="701" r:id="rId28"/>
    <p:sldId id="750" r:id="rId29"/>
    <p:sldId id="703" r:id="rId30"/>
    <p:sldId id="704" r:id="rId31"/>
    <p:sldId id="705" r:id="rId32"/>
    <p:sldId id="759" r:id="rId33"/>
    <p:sldId id="706" r:id="rId34"/>
    <p:sldId id="707" r:id="rId35"/>
    <p:sldId id="709" r:id="rId36"/>
    <p:sldId id="711" r:id="rId37"/>
    <p:sldId id="712" r:id="rId38"/>
    <p:sldId id="714" r:id="rId39"/>
    <p:sldId id="715" r:id="rId40"/>
    <p:sldId id="713" r:id="rId41"/>
    <p:sldId id="752" r:id="rId42"/>
    <p:sldId id="674" r:id="rId43"/>
    <p:sldId id="698" r:id="rId44"/>
    <p:sldId id="716" r:id="rId45"/>
    <p:sldId id="717" r:id="rId46"/>
    <p:sldId id="718" r:id="rId47"/>
    <p:sldId id="719" r:id="rId48"/>
    <p:sldId id="720" r:id="rId49"/>
    <p:sldId id="721" r:id="rId50"/>
    <p:sldId id="722" r:id="rId51"/>
    <p:sldId id="723" r:id="rId52"/>
    <p:sldId id="724" r:id="rId53"/>
    <p:sldId id="725" r:id="rId54"/>
    <p:sldId id="726" r:id="rId55"/>
    <p:sldId id="727" r:id="rId56"/>
    <p:sldId id="728" r:id="rId57"/>
    <p:sldId id="753" r:id="rId58"/>
    <p:sldId id="754" r:id="rId59"/>
    <p:sldId id="755" r:id="rId60"/>
    <p:sldId id="756" r:id="rId61"/>
    <p:sldId id="757" r:id="rId62"/>
    <p:sldId id="730" r:id="rId63"/>
    <p:sldId id="731" r:id="rId64"/>
    <p:sldId id="732" r:id="rId65"/>
    <p:sldId id="758" r:id="rId66"/>
    <p:sldId id="748" r:id="rId67"/>
    <p:sldId id="280" r:id="rId68"/>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4853" autoAdjust="0"/>
    <p:restoredTop sz="94649" autoAdjust="0"/>
  </p:normalViewPr>
  <p:slideViewPr>
    <p:cSldViewPr snapToGrid="0" showGuides="1">
      <p:cViewPr varScale="1">
        <p:scale>
          <a:sx n="75" d="100"/>
          <a:sy n="75" d="100"/>
        </p:scale>
        <p:origin x="72" y="390"/>
      </p:cViewPr>
      <p:guideLst>
        <p:guide orient="horz" pos="2160"/>
        <p:guide pos="3840"/>
      </p:guideLst>
    </p:cSldViewPr>
  </p:slideViewPr>
  <p:outlineViewPr>
    <p:cViewPr>
      <p:scale>
        <a:sx n="33" d="100"/>
        <a:sy n="33" d="100"/>
      </p:scale>
      <p:origin x="0" y="7992"/>
    </p:cViewPr>
  </p:outlineViewPr>
  <p:notesTextViewPr>
    <p:cViewPr>
      <p:scale>
        <a:sx n="1" d="1"/>
        <a:sy n="1" d="1"/>
      </p:scale>
      <p:origin x="0" y="0"/>
    </p:cViewPr>
  </p:notesTextViewPr>
  <p:sorterViewPr>
    <p:cViewPr>
      <p:scale>
        <a:sx n="75" d="100"/>
        <a:sy n="75"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tags" Target="tags/tag1.xml" /><Relationship Id="rId7" Type="http://schemas.openxmlformats.org/officeDocument/2006/relationships/slide" Target="slides/slide5.xml" /><Relationship Id="rId70" Type="http://schemas.openxmlformats.org/officeDocument/2006/relationships/presProps" Target="presProps.xml" /><Relationship Id="rId71" Type="http://schemas.openxmlformats.org/officeDocument/2006/relationships/viewProps" Target="viewProps.xml" /><Relationship Id="rId72" Type="http://schemas.openxmlformats.org/officeDocument/2006/relationships/theme" Target="theme/theme1.xml" /><Relationship Id="rId73"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C98034-7DAB-4BA7-9402-30FF9D9F5726}" type="datetimeFigureOut">
              <a:rPr lang="zh-CN" altLang="en-US" smtClean="0"/>
              <a:t>2021/10/12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016975-1D4D-491B-8EC5-CCC6AF49DF07}" type="slidenum">
              <a:rPr lang="zh-CN" altLang="en-US" smtClean="0"/>
              <a:t>‹#›</a:t>
            </a:fld>
            <a:endParaRPr lang="zh-CN" altLang="en-US"/>
          </a:p>
        </p:txBody>
      </p:sp>
    </p:spTree>
    <p:extLst>
      <p:ext uri="{BB962C8B-B14F-4D97-AF65-F5344CB8AC3E}">
        <p14:creationId xmlns:p14="http://schemas.microsoft.com/office/powerpoint/2010/main" val="3788565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t>1</a:t>
            </a:fld>
            <a:endParaRPr lang="zh-CN" altLang="en-US"/>
          </a:p>
        </p:txBody>
      </p:sp>
    </p:spTree>
    <p:extLst>
      <p:ext uri="{BB962C8B-B14F-4D97-AF65-F5344CB8AC3E}">
        <p14:creationId xmlns:p14="http://schemas.microsoft.com/office/powerpoint/2010/main" val="221340712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t>21</a:t>
            </a:fld>
            <a:endParaRPr lang="zh-CN" altLang="en-US"/>
          </a:p>
        </p:txBody>
      </p:sp>
    </p:spTree>
    <p:extLst>
      <p:ext uri="{BB962C8B-B14F-4D97-AF65-F5344CB8AC3E}">
        <p14:creationId xmlns:p14="http://schemas.microsoft.com/office/powerpoint/2010/main" val="203803672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t>66</a:t>
            </a:fld>
            <a:endParaRPr lang="zh-CN" altLang="en-US"/>
          </a:p>
        </p:txBody>
      </p:sp>
    </p:spTree>
    <p:extLst>
      <p:ext uri="{BB962C8B-B14F-4D97-AF65-F5344CB8AC3E}">
        <p14:creationId xmlns:p14="http://schemas.microsoft.com/office/powerpoint/2010/main" val="272790156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仅标题">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7" name="任意多边形: 形状 6"/>
          <p:cNvSpPr>
            <a:spLocks noGrp="1"/>
          </p:cNvSpPr>
          <p:nvPr>
            <p:ph type="pic" sz="quarter" idx="11"/>
          </p:nvPr>
        </p:nvSpPr>
        <p:spPr>
          <a:xfrm>
            <a:off x="3875314" y="2226156"/>
            <a:ext cx="4441372" cy="3367314"/>
          </a:xfrm>
          <a:custGeom>
            <a:gdLst>
              <a:gd name="connsiteX0" fmla="*/ 0 w 4441372"/>
              <a:gd name="connsiteY0" fmla="*/ 0 h 3367314"/>
              <a:gd name="connsiteX1" fmla="*/ 4441372 w 4441372"/>
              <a:gd name="connsiteY1" fmla="*/ 0 h 3367314"/>
              <a:gd name="connsiteX2" fmla="*/ 4441372 w 4441372"/>
              <a:gd name="connsiteY2" fmla="*/ 3367314 h 3367314"/>
              <a:gd name="connsiteX3" fmla="*/ 0 w 4441372"/>
              <a:gd name="connsiteY3" fmla="*/ 3367314 h 3367314"/>
            </a:gdLst>
            <a:cxnLst>
              <a:cxn ang="0">
                <a:pos x="connsiteX0" y="connsiteY0"/>
              </a:cxn>
              <a:cxn ang="0">
                <a:pos x="connsiteX1" y="connsiteY1"/>
              </a:cxn>
              <a:cxn ang="0">
                <a:pos x="connsiteX2" y="connsiteY2"/>
              </a:cxn>
              <a:cxn ang="0">
                <a:pos x="connsiteX3" y="connsiteY3"/>
              </a:cxn>
            </a:cxnLst>
            <a:rect l="l" t="t" r="r" b="b"/>
            <a:pathLst>
              <a:path w="4441372" h="3367313">
                <a:moveTo>
                  <a:pt x="0" y="0"/>
                </a:moveTo>
                <a:lnTo>
                  <a:pt x="4441372" y="0"/>
                </a:lnTo>
                <a:lnTo>
                  <a:pt x="4441372" y="3367314"/>
                </a:lnTo>
                <a:lnTo>
                  <a:pt x="0" y="3367314"/>
                </a:lnTo>
                <a:close/>
              </a:path>
            </a:pathLst>
          </a:custGeom>
        </p:spPr>
        <p:txBody>
          <a:bodyPr wrap="square">
            <a:noAutofit/>
          </a:bodyPr>
          <a:lstStyle/>
          <a:p>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13" name="任意多边形: 形状 12"/>
          <p:cNvSpPr>
            <a:spLocks noGrp="1"/>
          </p:cNvSpPr>
          <p:nvPr>
            <p:ph type="pic" sz="quarter" idx="11"/>
          </p:nvPr>
        </p:nvSpPr>
        <p:spPr>
          <a:xfrm>
            <a:off x="1393372" y="2293258"/>
            <a:ext cx="2504777" cy="2583543"/>
          </a:xfrm>
          <a:custGeom>
            <a:gdLst>
              <a:gd name="connsiteX0" fmla="*/ 0 w 2504777"/>
              <a:gd name="connsiteY0" fmla="*/ 0 h 2583543"/>
              <a:gd name="connsiteX1" fmla="*/ 2504777 w 2504777"/>
              <a:gd name="connsiteY1" fmla="*/ 0 h 2583543"/>
              <a:gd name="connsiteX2" fmla="*/ 2504777 w 2504777"/>
              <a:gd name="connsiteY2" fmla="*/ 2583543 h 2583543"/>
              <a:gd name="connsiteX3" fmla="*/ 0 w 2504777"/>
              <a:gd name="connsiteY3" fmla="*/ 2583543 h 2583543"/>
            </a:gdLst>
            <a:cxnLst>
              <a:cxn ang="0">
                <a:pos x="connsiteX0" y="connsiteY0"/>
              </a:cxn>
              <a:cxn ang="0">
                <a:pos x="connsiteX1" y="connsiteY1"/>
              </a:cxn>
              <a:cxn ang="0">
                <a:pos x="connsiteX2" y="connsiteY2"/>
              </a:cxn>
              <a:cxn ang="0">
                <a:pos x="connsiteX3" y="connsiteY3"/>
              </a:cxn>
            </a:cxnLst>
            <a:rect l="l" t="t" r="r" b="b"/>
            <a:pathLst>
              <a:path w="2504777" h="2583543">
                <a:moveTo>
                  <a:pt x="0" y="0"/>
                </a:moveTo>
                <a:lnTo>
                  <a:pt x="2504777" y="0"/>
                </a:lnTo>
                <a:lnTo>
                  <a:pt x="2504777" y="2583543"/>
                </a:lnTo>
                <a:lnTo>
                  <a:pt x="0" y="2583543"/>
                </a:lnTo>
                <a:close/>
              </a:path>
            </a:pathLst>
          </a:custGeom>
        </p:spPr>
        <p:txBody>
          <a:bodyPr wrap="square">
            <a:noAutofit/>
          </a:bodyPr>
          <a:lstStyle/>
          <a:p>
            <a:endParaRPr lang="zh-CN" altLang="en-US"/>
          </a:p>
        </p:txBody>
      </p:sp>
      <p:sp>
        <p:nvSpPr>
          <p:cNvPr id="14" name="任意多边形: 形状 13"/>
          <p:cNvSpPr>
            <a:spLocks noGrp="1"/>
          </p:cNvSpPr>
          <p:nvPr>
            <p:ph type="pic" sz="quarter" idx="12"/>
          </p:nvPr>
        </p:nvSpPr>
        <p:spPr>
          <a:xfrm>
            <a:off x="4771041" y="3346833"/>
            <a:ext cx="1552845" cy="1601676"/>
          </a:xfrm>
          <a:custGeom>
            <a:gdLst>
              <a:gd name="connsiteX0" fmla="*/ 0 w 1552845"/>
              <a:gd name="connsiteY0" fmla="*/ 0 h 1601676"/>
              <a:gd name="connsiteX1" fmla="*/ 1552845 w 1552845"/>
              <a:gd name="connsiteY1" fmla="*/ 0 h 1601676"/>
              <a:gd name="connsiteX2" fmla="*/ 1552845 w 1552845"/>
              <a:gd name="connsiteY2" fmla="*/ 1601676 h 1601676"/>
              <a:gd name="connsiteX3" fmla="*/ 0 w 1552845"/>
              <a:gd name="connsiteY3" fmla="*/ 1601676 h 1601676"/>
            </a:gdLst>
            <a:cxnLst>
              <a:cxn ang="0">
                <a:pos x="connsiteX0" y="connsiteY0"/>
              </a:cxn>
              <a:cxn ang="0">
                <a:pos x="connsiteX1" y="connsiteY1"/>
              </a:cxn>
              <a:cxn ang="0">
                <a:pos x="connsiteX2" y="connsiteY2"/>
              </a:cxn>
              <a:cxn ang="0">
                <a:pos x="connsiteX3" y="connsiteY3"/>
              </a:cxn>
            </a:cxnLst>
            <a:rect l="l" t="t" r="r" b="b"/>
            <a:pathLst>
              <a:path w="1552845" h="1601676">
                <a:moveTo>
                  <a:pt x="0" y="0"/>
                </a:moveTo>
                <a:lnTo>
                  <a:pt x="1552845" y="0"/>
                </a:lnTo>
                <a:lnTo>
                  <a:pt x="1552845" y="1601676"/>
                </a:lnTo>
                <a:lnTo>
                  <a:pt x="0" y="1601676"/>
                </a:lnTo>
                <a:close/>
              </a:path>
            </a:pathLst>
          </a:custGeom>
        </p:spPr>
        <p:txBody>
          <a:bodyPr wrap="square">
            <a:noAutofit/>
          </a:bodyPr>
          <a:lstStyle/>
          <a:p>
            <a:endParaRPr lang="zh-CN" altLang="en-US"/>
          </a:p>
        </p:txBody>
      </p:sp>
      <p:sp>
        <p:nvSpPr>
          <p:cNvPr id="15" name="任意多边形: 形状 14"/>
          <p:cNvSpPr>
            <a:spLocks noGrp="1"/>
          </p:cNvSpPr>
          <p:nvPr>
            <p:ph type="pic" sz="quarter" idx="13"/>
          </p:nvPr>
        </p:nvSpPr>
        <p:spPr>
          <a:xfrm>
            <a:off x="6890127" y="3346833"/>
            <a:ext cx="1552845" cy="1601676"/>
          </a:xfrm>
          <a:custGeom>
            <a:gdLst>
              <a:gd name="connsiteX0" fmla="*/ 0 w 1552845"/>
              <a:gd name="connsiteY0" fmla="*/ 0 h 1601676"/>
              <a:gd name="connsiteX1" fmla="*/ 1552845 w 1552845"/>
              <a:gd name="connsiteY1" fmla="*/ 0 h 1601676"/>
              <a:gd name="connsiteX2" fmla="*/ 1552845 w 1552845"/>
              <a:gd name="connsiteY2" fmla="*/ 1601676 h 1601676"/>
              <a:gd name="connsiteX3" fmla="*/ 0 w 1552845"/>
              <a:gd name="connsiteY3" fmla="*/ 1601676 h 1601676"/>
            </a:gdLst>
            <a:cxnLst>
              <a:cxn ang="0">
                <a:pos x="connsiteX0" y="connsiteY0"/>
              </a:cxn>
              <a:cxn ang="0">
                <a:pos x="connsiteX1" y="connsiteY1"/>
              </a:cxn>
              <a:cxn ang="0">
                <a:pos x="connsiteX2" y="connsiteY2"/>
              </a:cxn>
              <a:cxn ang="0">
                <a:pos x="connsiteX3" y="connsiteY3"/>
              </a:cxn>
            </a:cxnLst>
            <a:rect l="l" t="t" r="r" b="b"/>
            <a:pathLst>
              <a:path w="1552845" h="1601676">
                <a:moveTo>
                  <a:pt x="0" y="0"/>
                </a:moveTo>
                <a:lnTo>
                  <a:pt x="1552845" y="0"/>
                </a:lnTo>
                <a:lnTo>
                  <a:pt x="1552845" y="1601676"/>
                </a:lnTo>
                <a:lnTo>
                  <a:pt x="0" y="1601676"/>
                </a:lnTo>
                <a:close/>
              </a:path>
            </a:pathLst>
          </a:custGeom>
        </p:spPr>
        <p:txBody>
          <a:bodyPr wrap="square">
            <a:noAutofit/>
          </a:bodyPr>
          <a:lstStyle/>
          <a:p>
            <a:endParaRPr lang="zh-CN" altLang="en-US"/>
          </a:p>
        </p:txBody>
      </p:sp>
      <p:sp>
        <p:nvSpPr>
          <p:cNvPr id="16" name="任意多边形: 形状 15"/>
          <p:cNvSpPr>
            <a:spLocks noGrp="1"/>
          </p:cNvSpPr>
          <p:nvPr>
            <p:ph type="pic" sz="quarter" idx="14"/>
          </p:nvPr>
        </p:nvSpPr>
        <p:spPr>
          <a:xfrm>
            <a:off x="9009212" y="3346833"/>
            <a:ext cx="1552845" cy="1601676"/>
          </a:xfrm>
          <a:custGeom>
            <a:gdLst>
              <a:gd name="connsiteX0" fmla="*/ 0 w 1552845"/>
              <a:gd name="connsiteY0" fmla="*/ 0 h 1601676"/>
              <a:gd name="connsiteX1" fmla="*/ 1552845 w 1552845"/>
              <a:gd name="connsiteY1" fmla="*/ 0 h 1601676"/>
              <a:gd name="connsiteX2" fmla="*/ 1552845 w 1552845"/>
              <a:gd name="connsiteY2" fmla="*/ 1601676 h 1601676"/>
              <a:gd name="connsiteX3" fmla="*/ 0 w 1552845"/>
              <a:gd name="connsiteY3" fmla="*/ 1601676 h 1601676"/>
            </a:gdLst>
            <a:cxnLst>
              <a:cxn ang="0">
                <a:pos x="connsiteX0" y="connsiteY0"/>
              </a:cxn>
              <a:cxn ang="0">
                <a:pos x="connsiteX1" y="connsiteY1"/>
              </a:cxn>
              <a:cxn ang="0">
                <a:pos x="connsiteX2" y="connsiteY2"/>
              </a:cxn>
              <a:cxn ang="0">
                <a:pos x="connsiteX3" y="connsiteY3"/>
              </a:cxn>
            </a:cxnLst>
            <a:rect l="l" t="t" r="r" b="b"/>
            <a:pathLst>
              <a:path w="1552845" h="1601676">
                <a:moveTo>
                  <a:pt x="0" y="0"/>
                </a:moveTo>
                <a:lnTo>
                  <a:pt x="1552845" y="0"/>
                </a:lnTo>
                <a:lnTo>
                  <a:pt x="1552845" y="1601676"/>
                </a:lnTo>
                <a:lnTo>
                  <a:pt x="0" y="1601676"/>
                </a:lnTo>
                <a:close/>
              </a:path>
            </a:pathLst>
          </a:custGeom>
        </p:spPr>
        <p:txBody>
          <a:bodyPr wrap="square">
            <a:noAutofit/>
          </a:bodyPr>
          <a:lstStyle/>
          <a:p>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7" name="任意多边形: 形状 6"/>
          <p:cNvSpPr>
            <a:spLocks noGrp="1"/>
          </p:cNvSpPr>
          <p:nvPr>
            <p:ph type="pic" sz="quarter" idx="11"/>
          </p:nvPr>
        </p:nvSpPr>
        <p:spPr>
          <a:xfrm>
            <a:off x="3878606" y="2151403"/>
            <a:ext cx="4434789" cy="3634695"/>
          </a:xfrm>
          <a:custGeom>
            <a:gdLst>
              <a:gd name="connsiteX0" fmla="*/ 3625868 w 4434789"/>
              <a:gd name="connsiteY0" fmla="*/ 2781942 h 3634695"/>
              <a:gd name="connsiteX1" fmla="*/ 4434789 w 4434789"/>
              <a:gd name="connsiteY1" fmla="*/ 2781942 h 3634695"/>
              <a:gd name="connsiteX2" fmla="*/ 4434789 w 4434789"/>
              <a:gd name="connsiteY2" fmla="*/ 3634695 h 3634695"/>
              <a:gd name="connsiteX3" fmla="*/ 3625868 w 4434789"/>
              <a:gd name="connsiteY3" fmla="*/ 3634695 h 3634695"/>
              <a:gd name="connsiteX4" fmla="*/ 2719403 w 4434789"/>
              <a:gd name="connsiteY4" fmla="*/ 2781942 h 3634695"/>
              <a:gd name="connsiteX5" fmla="*/ 3528324 w 4434789"/>
              <a:gd name="connsiteY5" fmla="*/ 2781942 h 3634695"/>
              <a:gd name="connsiteX6" fmla="*/ 3528324 w 4434789"/>
              <a:gd name="connsiteY6" fmla="*/ 3634695 h 3634695"/>
              <a:gd name="connsiteX7" fmla="*/ 2719403 w 4434789"/>
              <a:gd name="connsiteY7" fmla="*/ 3634695 h 3634695"/>
              <a:gd name="connsiteX8" fmla="*/ 1812935 w 4434789"/>
              <a:gd name="connsiteY8" fmla="*/ 2781942 h 3634695"/>
              <a:gd name="connsiteX9" fmla="*/ 2621856 w 4434789"/>
              <a:gd name="connsiteY9" fmla="*/ 2781942 h 3634695"/>
              <a:gd name="connsiteX10" fmla="*/ 2621856 w 4434789"/>
              <a:gd name="connsiteY10" fmla="*/ 3634695 h 3634695"/>
              <a:gd name="connsiteX11" fmla="*/ 1812935 w 4434789"/>
              <a:gd name="connsiteY11" fmla="*/ 3634695 h 3634695"/>
              <a:gd name="connsiteX12" fmla="*/ 2719403 w 4434789"/>
              <a:gd name="connsiteY12" fmla="*/ 1854628 h 3634695"/>
              <a:gd name="connsiteX13" fmla="*/ 3528323 w 4434789"/>
              <a:gd name="connsiteY13" fmla="*/ 1854628 h 3634695"/>
              <a:gd name="connsiteX14" fmla="*/ 3528323 w 4434789"/>
              <a:gd name="connsiteY14" fmla="*/ 2707381 h 3634695"/>
              <a:gd name="connsiteX15" fmla="*/ 2719403 w 4434789"/>
              <a:gd name="connsiteY15" fmla="*/ 2707381 h 3634695"/>
              <a:gd name="connsiteX16" fmla="*/ 1812935 w 4434789"/>
              <a:gd name="connsiteY16" fmla="*/ 1854628 h 3634695"/>
              <a:gd name="connsiteX17" fmla="*/ 2621855 w 4434789"/>
              <a:gd name="connsiteY17" fmla="*/ 1854628 h 3634695"/>
              <a:gd name="connsiteX18" fmla="*/ 2621855 w 4434789"/>
              <a:gd name="connsiteY18" fmla="*/ 2707381 h 3634695"/>
              <a:gd name="connsiteX19" fmla="*/ 1812935 w 4434789"/>
              <a:gd name="connsiteY19" fmla="*/ 2707381 h 3634695"/>
              <a:gd name="connsiteX20" fmla="*/ 906468 w 4434789"/>
              <a:gd name="connsiteY20" fmla="*/ 1854628 h 3634695"/>
              <a:gd name="connsiteX21" fmla="*/ 1715388 w 4434789"/>
              <a:gd name="connsiteY21" fmla="*/ 1854628 h 3634695"/>
              <a:gd name="connsiteX22" fmla="*/ 1715388 w 4434789"/>
              <a:gd name="connsiteY22" fmla="*/ 2707381 h 3634695"/>
              <a:gd name="connsiteX23" fmla="*/ 906468 w 4434789"/>
              <a:gd name="connsiteY23" fmla="*/ 2707381 h 3634695"/>
              <a:gd name="connsiteX24" fmla="*/ 0 w 4434789"/>
              <a:gd name="connsiteY24" fmla="*/ 1854628 h 3634695"/>
              <a:gd name="connsiteX25" fmla="*/ 808920 w 4434789"/>
              <a:gd name="connsiteY25" fmla="*/ 1854628 h 3634695"/>
              <a:gd name="connsiteX26" fmla="*/ 808920 w 4434789"/>
              <a:gd name="connsiteY26" fmla="*/ 2707381 h 3634695"/>
              <a:gd name="connsiteX27" fmla="*/ 0 w 4434789"/>
              <a:gd name="connsiteY27" fmla="*/ 2707381 h 3634695"/>
              <a:gd name="connsiteX28" fmla="*/ 3625868 w 4434789"/>
              <a:gd name="connsiteY28" fmla="*/ 927314 h 3634695"/>
              <a:gd name="connsiteX29" fmla="*/ 4434788 w 4434789"/>
              <a:gd name="connsiteY29" fmla="*/ 927314 h 3634695"/>
              <a:gd name="connsiteX30" fmla="*/ 4434788 w 4434789"/>
              <a:gd name="connsiteY30" fmla="*/ 1780067 h 3634695"/>
              <a:gd name="connsiteX31" fmla="*/ 3625868 w 4434789"/>
              <a:gd name="connsiteY31" fmla="*/ 1780067 h 3634695"/>
              <a:gd name="connsiteX32" fmla="*/ 2719402 w 4434789"/>
              <a:gd name="connsiteY32" fmla="*/ 927314 h 3634695"/>
              <a:gd name="connsiteX33" fmla="*/ 3528322 w 4434789"/>
              <a:gd name="connsiteY33" fmla="*/ 927314 h 3634695"/>
              <a:gd name="connsiteX34" fmla="*/ 3528322 w 4434789"/>
              <a:gd name="connsiteY34" fmla="*/ 1780067 h 3634695"/>
              <a:gd name="connsiteX35" fmla="*/ 2719402 w 4434789"/>
              <a:gd name="connsiteY35" fmla="*/ 1780067 h 3634695"/>
              <a:gd name="connsiteX36" fmla="*/ 1812934 w 4434789"/>
              <a:gd name="connsiteY36" fmla="*/ 927314 h 3634695"/>
              <a:gd name="connsiteX37" fmla="*/ 2621854 w 4434789"/>
              <a:gd name="connsiteY37" fmla="*/ 927314 h 3634695"/>
              <a:gd name="connsiteX38" fmla="*/ 2621854 w 4434789"/>
              <a:gd name="connsiteY38" fmla="*/ 1780067 h 3634695"/>
              <a:gd name="connsiteX39" fmla="*/ 1812934 w 4434789"/>
              <a:gd name="connsiteY39" fmla="*/ 1780067 h 3634695"/>
              <a:gd name="connsiteX40" fmla="*/ 906467 w 4434789"/>
              <a:gd name="connsiteY40" fmla="*/ 927314 h 3634695"/>
              <a:gd name="connsiteX41" fmla="*/ 1715387 w 4434789"/>
              <a:gd name="connsiteY41" fmla="*/ 927314 h 3634695"/>
              <a:gd name="connsiteX42" fmla="*/ 1715387 w 4434789"/>
              <a:gd name="connsiteY42" fmla="*/ 1780067 h 3634695"/>
              <a:gd name="connsiteX43" fmla="*/ 906467 w 4434789"/>
              <a:gd name="connsiteY43" fmla="*/ 1780067 h 3634695"/>
              <a:gd name="connsiteX44" fmla="*/ 1812935 w 4434789"/>
              <a:gd name="connsiteY44" fmla="*/ 0 h 3634695"/>
              <a:gd name="connsiteX45" fmla="*/ 2621855 w 4434789"/>
              <a:gd name="connsiteY45" fmla="*/ 0 h 3634695"/>
              <a:gd name="connsiteX46" fmla="*/ 2621855 w 4434789"/>
              <a:gd name="connsiteY46" fmla="*/ 852753 h 3634695"/>
              <a:gd name="connsiteX47" fmla="*/ 1812935 w 4434789"/>
              <a:gd name="connsiteY47" fmla="*/ 852753 h 3634695"/>
              <a:gd name="connsiteX48" fmla="*/ 906467 w 4434789"/>
              <a:gd name="connsiteY48" fmla="*/ 0 h 3634695"/>
              <a:gd name="connsiteX49" fmla="*/ 1715387 w 4434789"/>
              <a:gd name="connsiteY49" fmla="*/ 0 h 3634695"/>
              <a:gd name="connsiteX50" fmla="*/ 1715387 w 4434789"/>
              <a:gd name="connsiteY50" fmla="*/ 852753 h 3634695"/>
              <a:gd name="connsiteX51" fmla="*/ 906467 w 4434789"/>
              <a:gd name="connsiteY51" fmla="*/ 852753 h 3634695"/>
              <a:gd name="connsiteX52" fmla="*/ 0 w 4434789"/>
              <a:gd name="connsiteY52" fmla="*/ 0 h 3634695"/>
              <a:gd name="connsiteX53" fmla="*/ 808920 w 4434789"/>
              <a:gd name="connsiteY53" fmla="*/ 0 h 3634695"/>
              <a:gd name="connsiteX54" fmla="*/ 808920 w 4434789"/>
              <a:gd name="connsiteY54" fmla="*/ 852753 h 3634695"/>
              <a:gd name="connsiteX55" fmla="*/ 0 w 4434789"/>
              <a:gd name="connsiteY55" fmla="*/ 852753 h 363469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4789" h="3634695">
                <a:moveTo>
                  <a:pt x="3625868" y="2781942"/>
                </a:moveTo>
                <a:lnTo>
                  <a:pt x="4434789" y="2781942"/>
                </a:lnTo>
                <a:lnTo>
                  <a:pt x="4434789" y="3634695"/>
                </a:lnTo>
                <a:lnTo>
                  <a:pt x="3625868" y="3634695"/>
                </a:lnTo>
                <a:close/>
                <a:moveTo>
                  <a:pt x="2719403" y="2781942"/>
                </a:moveTo>
                <a:lnTo>
                  <a:pt x="3528324" y="2781942"/>
                </a:lnTo>
                <a:lnTo>
                  <a:pt x="3528324" y="3634695"/>
                </a:lnTo>
                <a:lnTo>
                  <a:pt x="2719403" y="3634695"/>
                </a:lnTo>
                <a:close/>
                <a:moveTo>
                  <a:pt x="1812935" y="2781942"/>
                </a:moveTo>
                <a:lnTo>
                  <a:pt x="2621856" y="2781942"/>
                </a:lnTo>
                <a:lnTo>
                  <a:pt x="2621856" y="3634695"/>
                </a:lnTo>
                <a:lnTo>
                  <a:pt x="1812935" y="3634695"/>
                </a:lnTo>
                <a:close/>
                <a:moveTo>
                  <a:pt x="2719403" y="1854628"/>
                </a:moveTo>
                <a:lnTo>
                  <a:pt x="3528323" y="1854628"/>
                </a:lnTo>
                <a:lnTo>
                  <a:pt x="3528323" y="2707381"/>
                </a:lnTo>
                <a:lnTo>
                  <a:pt x="2719403" y="2707381"/>
                </a:lnTo>
                <a:close/>
                <a:moveTo>
                  <a:pt x="1812935" y="1854628"/>
                </a:moveTo>
                <a:lnTo>
                  <a:pt x="2621855" y="1854628"/>
                </a:lnTo>
                <a:lnTo>
                  <a:pt x="2621855" y="2707381"/>
                </a:lnTo>
                <a:lnTo>
                  <a:pt x="1812935" y="2707381"/>
                </a:lnTo>
                <a:close/>
                <a:moveTo>
                  <a:pt x="906468" y="1854628"/>
                </a:moveTo>
                <a:lnTo>
                  <a:pt x="1715388" y="1854628"/>
                </a:lnTo>
                <a:lnTo>
                  <a:pt x="1715388" y="2707381"/>
                </a:lnTo>
                <a:lnTo>
                  <a:pt x="906468" y="2707381"/>
                </a:lnTo>
                <a:close/>
                <a:moveTo>
                  <a:pt x="0" y="1854628"/>
                </a:moveTo>
                <a:lnTo>
                  <a:pt x="808920" y="1854628"/>
                </a:lnTo>
                <a:lnTo>
                  <a:pt x="808920" y="2707381"/>
                </a:lnTo>
                <a:lnTo>
                  <a:pt x="0" y="2707381"/>
                </a:lnTo>
                <a:close/>
                <a:moveTo>
                  <a:pt x="3625868" y="927314"/>
                </a:moveTo>
                <a:lnTo>
                  <a:pt x="4434788" y="927314"/>
                </a:lnTo>
                <a:lnTo>
                  <a:pt x="4434788" y="1780067"/>
                </a:lnTo>
                <a:lnTo>
                  <a:pt x="3625868" y="1780067"/>
                </a:lnTo>
                <a:close/>
                <a:moveTo>
                  <a:pt x="2719402" y="927314"/>
                </a:moveTo>
                <a:lnTo>
                  <a:pt x="3528322" y="927314"/>
                </a:lnTo>
                <a:lnTo>
                  <a:pt x="3528322" y="1780067"/>
                </a:lnTo>
                <a:lnTo>
                  <a:pt x="2719402" y="1780067"/>
                </a:lnTo>
                <a:close/>
                <a:moveTo>
                  <a:pt x="1812934" y="927314"/>
                </a:moveTo>
                <a:lnTo>
                  <a:pt x="2621854" y="927314"/>
                </a:lnTo>
                <a:lnTo>
                  <a:pt x="2621854" y="1780067"/>
                </a:lnTo>
                <a:lnTo>
                  <a:pt x="1812934" y="1780067"/>
                </a:lnTo>
                <a:close/>
                <a:moveTo>
                  <a:pt x="906467" y="927314"/>
                </a:moveTo>
                <a:lnTo>
                  <a:pt x="1715387" y="927314"/>
                </a:lnTo>
                <a:lnTo>
                  <a:pt x="1715387" y="1780067"/>
                </a:lnTo>
                <a:lnTo>
                  <a:pt x="906467" y="1780067"/>
                </a:lnTo>
                <a:close/>
                <a:moveTo>
                  <a:pt x="1812935" y="0"/>
                </a:moveTo>
                <a:lnTo>
                  <a:pt x="2621855" y="0"/>
                </a:lnTo>
                <a:lnTo>
                  <a:pt x="2621855" y="852753"/>
                </a:lnTo>
                <a:lnTo>
                  <a:pt x="1812935" y="852753"/>
                </a:lnTo>
                <a:close/>
                <a:moveTo>
                  <a:pt x="906467" y="0"/>
                </a:moveTo>
                <a:lnTo>
                  <a:pt x="1715387" y="0"/>
                </a:lnTo>
                <a:lnTo>
                  <a:pt x="1715387" y="852753"/>
                </a:lnTo>
                <a:lnTo>
                  <a:pt x="906467" y="852753"/>
                </a:lnTo>
                <a:close/>
                <a:moveTo>
                  <a:pt x="0" y="0"/>
                </a:moveTo>
                <a:lnTo>
                  <a:pt x="808920" y="0"/>
                </a:lnTo>
                <a:lnTo>
                  <a:pt x="808920" y="852753"/>
                </a:lnTo>
                <a:lnTo>
                  <a:pt x="0" y="852753"/>
                </a:lnTo>
                <a:close/>
              </a:path>
            </a:pathLst>
          </a:custGeom>
        </p:spPr>
        <p:txBody>
          <a:bodyPr wrap="square">
            <a:noAutofit/>
          </a:bodyPr>
          <a:lstStyle/>
          <a:p>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7" name="任意多边形: 形状 6"/>
          <p:cNvSpPr>
            <a:spLocks noGrp="1"/>
          </p:cNvSpPr>
          <p:nvPr>
            <p:ph type="pic" sz="quarter" idx="11"/>
          </p:nvPr>
        </p:nvSpPr>
        <p:spPr>
          <a:xfrm>
            <a:off x="1317172" y="2275389"/>
            <a:ext cx="4383315" cy="2634343"/>
          </a:xfrm>
          <a:custGeom>
            <a:gdLst>
              <a:gd name="connsiteX0" fmla="*/ 0 w 4383315"/>
              <a:gd name="connsiteY0" fmla="*/ 0 h 2634343"/>
              <a:gd name="connsiteX1" fmla="*/ 4383315 w 4383315"/>
              <a:gd name="connsiteY1" fmla="*/ 0 h 2634343"/>
              <a:gd name="connsiteX2" fmla="*/ 4383315 w 4383315"/>
              <a:gd name="connsiteY2" fmla="*/ 2634343 h 2634343"/>
              <a:gd name="connsiteX3" fmla="*/ 0 w 4383315"/>
              <a:gd name="connsiteY3" fmla="*/ 2634343 h 2634343"/>
            </a:gdLst>
            <a:cxnLst>
              <a:cxn ang="0">
                <a:pos x="connsiteX0" y="connsiteY0"/>
              </a:cxn>
              <a:cxn ang="0">
                <a:pos x="connsiteX1" y="connsiteY1"/>
              </a:cxn>
              <a:cxn ang="0">
                <a:pos x="connsiteX2" y="connsiteY2"/>
              </a:cxn>
              <a:cxn ang="0">
                <a:pos x="connsiteX3" y="connsiteY3"/>
              </a:cxn>
            </a:cxnLst>
            <a:rect l="l" t="t" r="r" b="b"/>
            <a:pathLst>
              <a:path w="4383315" h="2634343">
                <a:moveTo>
                  <a:pt x="0" y="0"/>
                </a:moveTo>
                <a:lnTo>
                  <a:pt x="4383315" y="0"/>
                </a:lnTo>
                <a:lnTo>
                  <a:pt x="4383315" y="2634343"/>
                </a:lnTo>
                <a:lnTo>
                  <a:pt x="0" y="2634343"/>
                </a:lnTo>
                <a:close/>
              </a:path>
            </a:pathLst>
          </a:custGeom>
        </p:spPr>
        <p:txBody>
          <a:bodyPr wrap="square">
            <a:noAutofit/>
          </a:bodyPr>
          <a:lstStyle/>
          <a:p>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7" name="任意多边形: 形状 6"/>
          <p:cNvSpPr>
            <a:spLocks noGrp="1"/>
          </p:cNvSpPr>
          <p:nvPr>
            <p:ph type="pic" sz="quarter" idx="11"/>
          </p:nvPr>
        </p:nvSpPr>
        <p:spPr>
          <a:xfrm>
            <a:off x="5448297" y="3663155"/>
            <a:ext cx="5353054" cy="1753394"/>
          </a:xfrm>
          <a:custGeom>
            <a:gdLst>
              <a:gd name="connsiteX0" fmla="*/ 0 w 5353054"/>
              <a:gd name="connsiteY0" fmla="*/ 0 h 1753394"/>
              <a:gd name="connsiteX1" fmla="*/ 5353054 w 5353054"/>
              <a:gd name="connsiteY1" fmla="*/ 0 h 1753394"/>
              <a:gd name="connsiteX2" fmla="*/ 5353054 w 5353054"/>
              <a:gd name="connsiteY2" fmla="*/ 1753394 h 1753394"/>
              <a:gd name="connsiteX3" fmla="*/ 0 w 5353054"/>
              <a:gd name="connsiteY3" fmla="*/ 1753394 h 1753394"/>
            </a:gdLst>
            <a:cxnLst>
              <a:cxn ang="0">
                <a:pos x="connsiteX0" y="connsiteY0"/>
              </a:cxn>
              <a:cxn ang="0">
                <a:pos x="connsiteX1" y="connsiteY1"/>
              </a:cxn>
              <a:cxn ang="0">
                <a:pos x="connsiteX2" y="connsiteY2"/>
              </a:cxn>
              <a:cxn ang="0">
                <a:pos x="connsiteX3" y="connsiteY3"/>
              </a:cxn>
            </a:cxnLst>
            <a:rect l="l" t="t" r="r" b="b"/>
            <a:pathLst>
              <a:path w="5353054" h="1753394">
                <a:moveTo>
                  <a:pt x="0" y="0"/>
                </a:moveTo>
                <a:lnTo>
                  <a:pt x="5353054" y="0"/>
                </a:lnTo>
                <a:lnTo>
                  <a:pt x="5353054" y="1753394"/>
                </a:lnTo>
                <a:lnTo>
                  <a:pt x="0" y="1753394"/>
                </a:lnTo>
                <a:close/>
              </a:path>
            </a:pathLst>
          </a:custGeom>
        </p:spPr>
        <p:txBody>
          <a:bodyPr wrap="square">
            <a:noAutofit/>
          </a:bodyPr>
          <a:lstStyle/>
          <a:p>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仅标题">
    <p:spTree>
      <p:nvGrpSpPr>
        <p:cNvPr id="1" name=""/>
        <p:cNvGrpSpPr/>
        <p:nvPr/>
      </p:nvGrpSpPr>
      <p:grpSpPr>
        <a:xfrm>
          <a:off x="0" y="0"/>
          <a:ext cx="0" cy="0"/>
        </a:xfrm>
      </p:grpSpPr>
      <p:sp>
        <p:nvSpPr>
          <p:cNvPr id="9" name="任意多边形: 形状 8"/>
          <p:cNvSpPr>
            <a:spLocks noGrp="1"/>
          </p:cNvSpPr>
          <p:nvPr>
            <p:ph type="pic" sz="quarter" idx="10"/>
          </p:nvPr>
        </p:nvSpPr>
        <p:spPr>
          <a:xfrm>
            <a:off x="561975" y="561975"/>
            <a:ext cx="3257550" cy="1729317"/>
          </a:xfrm>
          <a:custGeom>
            <a:gdLst>
              <a:gd name="connsiteX0" fmla="*/ 0 w 3257550"/>
              <a:gd name="connsiteY0" fmla="*/ 0 h 1729317"/>
              <a:gd name="connsiteX1" fmla="*/ 3257550 w 3257550"/>
              <a:gd name="connsiteY1" fmla="*/ 0 h 1729317"/>
              <a:gd name="connsiteX2" fmla="*/ 3257550 w 3257550"/>
              <a:gd name="connsiteY2" fmla="*/ 1729317 h 1729317"/>
              <a:gd name="connsiteX3" fmla="*/ 0 w 3257550"/>
              <a:gd name="connsiteY3" fmla="*/ 1729317 h 1729317"/>
            </a:gdLst>
            <a:cxnLst>
              <a:cxn ang="0">
                <a:pos x="connsiteX0" y="connsiteY0"/>
              </a:cxn>
              <a:cxn ang="0">
                <a:pos x="connsiteX1" y="connsiteY1"/>
              </a:cxn>
              <a:cxn ang="0">
                <a:pos x="connsiteX2" y="connsiteY2"/>
              </a:cxn>
              <a:cxn ang="0">
                <a:pos x="connsiteX3" y="connsiteY3"/>
              </a:cxn>
            </a:cxnLst>
            <a:rect l="l" t="t" r="r" b="b"/>
            <a:pathLst>
              <a:path w="3257550" h="1729316">
                <a:moveTo>
                  <a:pt x="0" y="0"/>
                </a:moveTo>
                <a:lnTo>
                  <a:pt x="3257550" y="0"/>
                </a:lnTo>
                <a:lnTo>
                  <a:pt x="3257550" y="1729317"/>
                </a:lnTo>
                <a:lnTo>
                  <a:pt x="0" y="1729317"/>
                </a:lnTo>
                <a:close/>
              </a:path>
            </a:pathLst>
          </a:custGeom>
        </p:spPr>
        <p:txBody>
          <a:bodyPr wrap="square">
            <a:noAutofit/>
          </a:bodyPr>
          <a:lstStyle/>
          <a:p>
            <a:endParaRPr lang="zh-CN" altLang="en-US"/>
          </a:p>
        </p:txBody>
      </p:sp>
      <p:sp>
        <p:nvSpPr>
          <p:cNvPr id="10" name="任意多边形: 形状 9"/>
          <p:cNvSpPr>
            <a:spLocks noGrp="1"/>
          </p:cNvSpPr>
          <p:nvPr>
            <p:ph type="pic" sz="quarter" idx="11"/>
          </p:nvPr>
        </p:nvSpPr>
        <p:spPr>
          <a:xfrm>
            <a:off x="561975" y="2564342"/>
            <a:ext cx="3257550" cy="1729317"/>
          </a:xfrm>
          <a:custGeom>
            <a:gdLst>
              <a:gd name="connsiteX0" fmla="*/ 0 w 3257550"/>
              <a:gd name="connsiteY0" fmla="*/ 0 h 1729317"/>
              <a:gd name="connsiteX1" fmla="*/ 3257550 w 3257550"/>
              <a:gd name="connsiteY1" fmla="*/ 0 h 1729317"/>
              <a:gd name="connsiteX2" fmla="*/ 3257550 w 3257550"/>
              <a:gd name="connsiteY2" fmla="*/ 1729317 h 1729317"/>
              <a:gd name="connsiteX3" fmla="*/ 0 w 3257550"/>
              <a:gd name="connsiteY3" fmla="*/ 1729317 h 1729317"/>
            </a:gdLst>
            <a:cxnLst>
              <a:cxn ang="0">
                <a:pos x="connsiteX0" y="connsiteY0"/>
              </a:cxn>
              <a:cxn ang="0">
                <a:pos x="connsiteX1" y="connsiteY1"/>
              </a:cxn>
              <a:cxn ang="0">
                <a:pos x="connsiteX2" y="connsiteY2"/>
              </a:cxn>
              <a:cxn ang="0">
                <a:pos x="connsiteX3" y="connsiteY3"/>
              </a:cxn>
            </a:cxnLst>
            <a:rect l="l" t="t" r="r" b="b"/>
            <a:pathLst>
              <a:path w="3257550" h="1729316">
                <a:moveTo>
                  <a:pt x="0" y="0"/>
                </a:moveTo>
                <a:lnTo>
                  <a:pt x="3257550" y="0"/>
                </a:lnTo>
                <a:lnTo>
                  <a:pt x="3257550" y="1729317"/>
                </a:lnTo>
                <a:lnTo>
                  <a:pt x="0" y="1729317"/>
                </a:lnTo>
                <a:close/>
              </a:path>
            </a:pathLst>
          </a:custGeom>
        </p:spPr>
        <p:txBody>
          <a:bodyPr wrap="square">
            <a:noAutofit/>
          </a:bodyPr>
          <a:lstStyle/>
          <a:p>
            <a:endParaRPr lang="zh-CN" altLang="en-US"/>
          </a:p>
        </p:txBody>
      </p:sp>
      <p:sp>
        <p:nvSpPr>
          <p:cNvPr id="11" name="任意多边形: 形状 10"/>
          <p:cNvSpPr>
            <a:spLocks noGrp="1"/>
          </p:cNvSpPr>
          <p:nvPr>
            <p:ph type="pic" sz="quarter" idx="12"/>
          </p:nvPr>
        </p:nvSpPr>
        <p:spPr>
          <a:xfrm>
            <a:off x="561975" y="4566708"/>
            <a:ext cx="3257550" cy="1729317"/>
          </a:xfrm>
          <a:custGeom>
            <a:gdLst>
              <a:gd name="connsiteX0" fmla="*/ 0 w 3257550"/>
              <a:gd name="connsiteY0" fmla="*/ 0 h 1729317"/>
              <a:gd name="connsiteX1" fmla="*/ 3257550 w 3257550"/>
              <a:gd name="connsiteY1" fmla="*/ 0 h 1729317"/>
              <a:gd name="connsiteX2" fmla="*/ 3257550 w 3257550"/>
              <a:gd name="connsiteY2" fmla="*/ 1729317 h 1729317"/>
              <a:gd name="connsiteX3" fmla="*/ 0 w 3257550"/>
              <a:gd name="connsiteY3" fmla="*/ 1729317 h 1729317"/>
            </a:gdLst>
            <a:cxnLst>
              <a:cxn ang="0">
                <a:pos x="connsiteX0" y="connsiteY0"/>
              </a:cxn>
              <a:cxn ang="0">
                <a:pos x="connsiteX1" y="connsiteY1"/>
              </a:cxn>
              <a:cxn ang="0">
                <a:pos x="connsiteX2" y="connsiteY2"/>
              </a:cxn>
              <a:cxn ang="0">
                <a:pos x="connsiteX3" y="connsiteY3"/>
              </a:cxn>
            </a:cxnLst>
            <a:rect l="l" t="t" r="r" b="b"/>
            <a:pathLst>
              <a:path w="3257550" h="1729316">
                <a:moveTo>
                  <a:pt x="0" y="0"/>
                </a:moveTo>
                <a:lnTo>
                  <a:pt x="3257550" y="0"/>
                </a:lnTo>
                <a:lnTo>
                  <a:pt x="3257550" y="1729317"/>
                </a:lnTo>
                <a:lnTo>
                  <a:pt x="0" y="1729317"/>
                </a:lnTo>
                <a:close/>
              </a:path>
            </a:pathLst>
          </a:custGeom>
        </p:spPr>
        <p:txBody>
          <a:bodyPr wrap="square">
            <a:noAutofit/>
          </a:bodyPr>
          <a:lstStyle/>
          <a:p>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
        <p:nvSpPr>
          <p:cNvPr id="7" name="任意多边形: 形状 6"/>
          <p:cNvSpPr>
            <a:spLocks noGrp="1"/>
          </p:cNvSpPr>
          <p:nvPr>
            <p:ph type="pic" sz="quarter" idx="10"/>
          </p:nvPr>
        </p:nvSpPr>
        <p:spPr>
          <a:xfrm>
            <a:off x="457200" y="381000"/>
            <a:ext cx="11277600" cy="6096000"/>
          </a:xfrm>
          <a:custGeom>
            <a:gdLst>
              <a:gd name="connsiteX0" fmla="*/ 0 w 11277600"/>
              <a:gd name="connsiteY0" fmla="*/ 0 h 6096000"/>
              <a:gd name="connsiteX1" fmla="*/ 11277600 w 11277600"/>
              <a:gd name="connsiteY1" fmla="*/ 0 h 6096000"/>
              <a:gd name="connsiteX2" fmla="*/ 11277600 w 11277600"/>
              <a:gd name="connsiteY2" fmla="*/ 6096000 h 6096000"/>
              <a:gd name="connsiteX3" fmla="*/ 0 w 11277600"/>
              <a:gd name="connsiteY3" fmla="*/ 6096000 h 6096000"/>
            </a:gdLst>
            <a:cxnLst>
              <a:cxn ang="0">
                <a:pos x="connsiteX0" y="connsiteY0"/>
              </a:cxn>
              <a:cxn ang="0">
                <a:pos x="connsiteX1" y="connsiteY1"/>
              </a:cxn>
              <a:cxn ang="0">
                <a:pos x="connsiteX2" y="connsiteY2"/>
              </a:cxn>
              <a:cxn ang="0">
                <a:pos x="connsiteX3" y="connsiteY3"/>
              </a:cxn>
            </a:cxnLst>
            <a:rect l="l" t="t" r="r" b="b"/>
            <a:pathLst>
              <a:path w="11277600" h="6096000">
                <a:moveTo>
                  <a:pt x="0" y="0"/>
                </a:moveTo>
                <a:lnTo>
                  <a:pt x="11277600" y="0"/>
                </a:lnTo>
                <a:lnTo>
                  <a:pt x="11277600" y="6096000"/>
                </a:lnTo>
                <a:lnTo>
                  <a:pt x="0" y="6096000"/>
                </a:lnTo>
                <a:close/>
              </a:path>
            </a:pathLst>
          </a:custGeom>
        </p:spPr>
        <p:txBody>
          <a:bodyPr wrap="square">
            <a:noAutofit/>
          </a:bodyPr>
          <a:lstStyle/>
          <a:p>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11" name="任意多边形: 形状 10"/>
          <p:cNvSpPr>
            <a:spLocks noGrp="1"/>
          </p:cNvSpPr>
          <p:nvPr>
            <p:ph type="pic" sz="quarter" idx="11"/>
          </p:nvPr>
        </p:nvSpPr>
        <p:spPr>
          <a:xfrm>
            <a:off x="3889828" y="1956366"/>
            <a:ext cx="4209145" cy="4024768"/>
          </a:xfrm>
          <a:custGeom>
            <a:gdLst>
              <a:gd name="connsiteX0" fmla="*/ 2191659 w 4209145"/>
              <a:gd name="connsiteY0" fmla="*/ 0 h 4024768"/>
              <a:gd name="connsiteX1" fmla="*/ 4209145 w 4209145"/>
              <a:gd name="connsiteY1" fmla="*/ 0 h 4024768"/>
              <a:gd name="connsiteX2" fmla="*/ 4209145 w 4209145"/>
              <a:gd name="connsiteY2" fmla="*/ 4024768 h 4024768"/>
              <a:gd name="connsiteX3" fmla="*/ 2191659 w 4209145"/>
              <a:gd name="connsiteY3" fmla="*/ 4024768 h 4024768"/>
              <a:gd name="connsiteX4" fmla="*/ 0 w 4209145"/>
              <a:gd name="connsiteY4" fmla="*/ 0 h 4024768"/>
              <a:gd name="connsiteX5" fmla="*/ 2017486 w 4209145"/>
              <a:gd name="connsiteY5" fmla="*/ 0 h 4024768"/>
              <a:gd name="connsiteX6" fmla="*/ 2017486 w 4209145"/>
              <a:gd name="connsiteY6" fmla="*/ 4024768 h 4024768"/>
              <a:gd name="connsiteX7" fmla="*/ 0 w 4209145"/>
              <a:gd name="connsiteY7" fmla="*/ 4024768 h 40247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9145" h="4024768">
                <a:moveTo>
                  <a:pt x="2191659" y="0"/>
                </a:moveTo>
                <a:lnTo>
                  <a:pt x="4209145" y="0"/>
                </a:lnTo>
                <a:lnTo>
                  <a:pt x="4209145" y="4024768"/>
                </a:lnTo>
                <a:lnTo>
                  <a:pt x="2191659" y="4024768"/>
                </a:lnTo>
                <a:close/>
                <a:moveTo>
                  <a:pt x="0" y="0"/>
                </a:moveTo>
                <a:lnTo>
                  <a:pt x="2017486" y="0"/>
                </a:lnTo>
                <a:lnTo>
                  <a:pt x="2017486" y="4024768"/>
                </a:lnTo>
                <a:lnTo>
                  <a:pt x="0" y="4024768"/>
                </a:lnTo>
                <a:close/>
              </a:path>
            </a:pathLst>
          </a:custGeom>
        </p:spPr>
        <p:txBody>
          <a:bodyPr wrap="square">
            <a:noAutofit/>
          </a:bodyPr>
          <a:lstStyle/>
          <a:p>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13" name="任意多边形: 形状 12"/>
          <p:cNvSpPr>
            <a:spLocks noGrp="1"/>
          </p:cNvSpPr>
          <p:nvPr>
            <p:ph type="pic" sz="quarter" idx="11"/>
          </p:nvPr>
        </p:nvSpPr>
        <p:spPr>
          <a:xfrm>
            <a:off x="1930401" y="2255678"/>
            <a:ext cx="1383336" cy="1383334"/>
          </a:xfrm>
          <a:custGeom>
            <a:gdLst>
              <a:gd name="connsiteX0" fmla="*/ 691668 w 1383336"/>
              <a:gd name="connsiteY0" fmla="*/ 0 h 1383334"/>
              <a:gd name="connsiteX1" fmla="*/ 1383336 w 1383336"/>
              <a:gd name="connsiteY1" fmla="*/ 691667 h 1383334"/>
              <a:gd name="connsiteX2" fmla="*/ 691668 w 1383336"/>
              <a:gd name="connsiteY2" fmla="*/ 1383334 h 1383334"/>
              <a:gd name="connsiteX3" fmla="*/ 0 w 1383336"/>
              <a:gd name="connsiteY3" fmla="*/ 691667 h 1383334"/>
              <a:gd name="connsiteX4" fmla="*/ 691668 w 1383336"/>
              <a:gd name="connsiteY4" fmla="*/ 0 h 13833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83336" h="1383334">
                <a:moveTo>
                  <a:pt x="691668" y="0"/>
                </a:moveTo>
                <a:cubicBezTo>
                  <a:pt x="1073666" y="0"/>
                  <a:pt x="1383336" y="309670"/>
                  <a:pt x="1383336" y="691667"/>
                </a:cubicBezTo>
                <a:cubicBezTo>
                  <a:pt x="1383336" y="1073664"/>
                  <a:pt x="1073666" y="1383334"/>
                  <a:pt x="691668" y="1383334"/>
                </a:cubicBezTo>
                <a:cubicBezTo>
                  <a:pt x="309670" y="1383334"/>
                  <a:pt x="0" y="1073664"/>
                  <a:pt x="0" y="691667"/>
                </a:cubicBezTo>
                <a:cubicBezTo>
                  <a:pt x="0" y="309670"/>
                  <a:pt x="309670" y="0"/>
                  <a:pt x="691668"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2"/>
          </p:nvPr>
        </p:nvSpPr>
        <p:spPr>
          <a:xfrm>
            <a:off x="4246356" y="2255678"/>
            <a:ext cx="1383336" cy="1383334"/>
          </a:xfrm>
          <a:custGeom>
            <a:gdLst>
              <a:gd name="connsiteX0" fmla="*/ 691668 w 1383336"/>
              <a:gd name="connsiteY0" fmla="*/ 0 h 1383334"/>
              <a:gd name="connsiteX1" fmla="*/ 1383336 w 1383336"/>
              <a:gd name="connsiteY1" fmla="*/ 691667 h 1383334"/>
              <a:gd name="connsiteX2" fmla="*/ 691668 w 1383336"/>
              <a:gd name="connsiteY2" fmla="*/ 1383334 h 1383334"/>
              <a:gd name="connsiteX3" fmla="*/ 0 w 1383336"/>
              <a:gd name="connsiteY3" fmla="*/ 691667 h 1383334"/>
              <a:gd name="connsiteX4" fmla="*/ 691668 w 1383336"/>
              <a:gd name="connsiteY4" fmla="*/ 0 h 13833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83336" h="1383334">
                <a:moveTo>
                  <a:pt x="691668" y="0"/>
                </a:moveTo>
                <a:cubicBezTo>
                  <a:pt x="1073666" y="0"/>
                  <a:pt x="1383336" y="309670"/>
                  <a:pt x="1383336" y="691667"/>
                </a:cubicBezTo>
                <a:cubicBezTo>
                  <a:pt x="1383336" y="1073664"/>
                  <a:pt x="1073666" y="1383334"/>
                  <a:pt x="691668" y="1383334"/>
                </a:cubicBezTo>
                <a:cubicBezTo>
                  <a:pt x="309670" y="1383334"/>
                  <a:pt x="0" y="1073664"/>
                  <a:pt x="0" y="691667"/>
                </a:cubicBezTo>
                <a:cubicBezTo>
                  <a:pt x="0" y="309670"/>
                  <a:pt x="309670" y="0"/>
                  <a:pt x="691668"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3"/>
          </p:nvPr>
        </p:nvSpPr>
        <p:spPr>
          <a:xfrm>
            <a:off x="6562311" y="2255678"/>
            <a:ext cx="1383336" cy="1383334"/>
          </a:xfrm>
          <a:custGeom>
            <a:gdLst>
              <a:gd name="connsiteX0" fmla="*/ 691668 w 1383336"/>
              <a:gd name="connsiteY0" fmla="*/ 0 h 1383334"/>
              <a:gd name="connsiteX1" fmla="*/ 1383336 w 1383336"/>
              <a:gd name="connsiteY1" fmla="*/ 691667 h 1383334"/>
              <a:gd name="connsiteX2" fmla="*/ 691668 w 1383336"/>
              <a:gd name="connsiteY2" fmla="*/ 1383334 h 1383334"/>
              <a:gd name="connsiteX3" fmla="*/ 0 w 1383336"/>
              <a:gd name="connsiteY3" fmla="*/ 691667 h 1383334"/>
              <a:gd name="connsiteX4" fmla="*/ 691668 w 1383336"/>
              <a:gd name="connsiteY4" fmla="*/ 0 h 13833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83336" h="1383334">
                <a:moveTo>
                  <a:pt x="691668" y="0"/>
                </a:moveTo>
                <a:cubicBezTo>
                  <a:pt x="1073666" y="0"/>
                  <a:pt x="1383336" y="309670"/>
                  <a:pt x="1383336" y="691667"/>
                </a:cubicBezTo>
                <a:cubicBezTo>
                  <a:pt x="1383336" y="1073664"/>
                  <a:pt x="1073666" y="1383334"/>
                  <a:pt x="691668" y="1383334"/>
                </a:cubicBezTo>
                <a:cubicBezTo>
                  <a:pt x="309670" y="1383334"/>
                  <a:pt x="0" y="1073664"/>
                  <a:pt x="0" y="691667"/>
                </a:cubicBezTo>
                <a:cubicBezTo>
                  <a:pt x="0" y="309670"/>
                  <a:pt x="309670" y="0"/>
                  <a:pt x="691668" y="0"/>
                </a:cubicBezTo>
                <a:close/>
              </a:path>
            </a:pathLst>
          </a:custGeom>
        </p:spPr>
        <p:txBody>
          <a:bodyPr wrap="square">
            <a:noAutofit/>
          </a:bodyPr>
          <a:lstStyle/>
          <a:p>
            <a:endParaRPr lang="zh-CN" altLang="en-US"/>
          </a:p>
        </p:txBody>
      </p:sp>
      <p:sp>
        <p:nvSpPr>
          <p:cNvPr id="16" name="任意多边形: 形状 15"/>
          <p:cNvSpPr>
            <a:spLocks noGrp="1"/>
          </p:cNvSpPr>
          <p:nvPr>
            <p:ph type="pic" sz="quarter" idx="14"/>
          </p:nvPr>
        </p:nvSpPr>
        <p:spPr>
          <a:xfrm>
            <a:off x="8878265" y="2255678"/>
            <a:ext cx="1383336" cy="1383334"/>
          </a:xfrm>
          <a:custGeom>
            <a:gdLst>
              <a:gd name="connsiteX0" fmla="*/ 691668 w 1383336"/>
              <a:gd name="connsiteY0" fmla="*/ 0 h 1383334"/>
              <a:gd name="connsiteX1" fmla="*/ 1383336 w 1383336"/>
              <a:gd name="connsiteY1" fmla="*/ 691667 h 1383334"/>
              <a:gd name="connsiteX2" fmla="*/ 691668 w 1383336"/>
              <a:gd name="connsiteY2" fmla="*/ 1383334 h 1383334"/>
              <a:gd name="connsiteX3" fmla="*/ 0 w 1383336"/>
              <a:gd name="connsiteY3" fmla="*/ 691667 h 1383334"/>
              <a:gd name="connsiteX4" fmla="*/ 691668 w 1383336"/>
              <a:gd name="connsiteY4" fmla="*/ 0 h 13833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83336" h="1383334">
                <a:moveTo>
                  <a:pt x="691668" y="0"/>
                </a:moveTo>
                <a:cubicBezTo>
                  <a:pt x="1073666" y="0"/>
                  <a:pt x="1383336" y="309670"/>
                  <a:pt x="1383336" y="691667"/>
                </a:cubicBezTo>
                <a:cubicBezTo>
                  <a:pt x="1383336" y="1073664"/>
                  <a:pt x="1073666" y="1383334"/>
                  <a:pt x="691668" y="1383334"/>
                </a:cubicBezTo>
                <a:cubicBezTo>
                  <a:pt x="309670" y="1383334"/>
                  <a:pt x="0" y="1073664"/>
                  <a:pt x="0" y="691667"/>
                </a:cubicBezTo>
                <a:cubicBezTo>
                  <a:pt x="0" y="309670"/>
                  <a:pt x="309670" y="0"/>
                  <a:pt x="691668" y="0"/>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7" name="任意多边形: 形状 6"/>
          <p:cNvSpPr>
            <a:spLocks noGrp="1"/>
          </p:cNvSpPr>
          <p:nvPr>
            <p:ph type="pic" sz="quarter" idx="11"/>
          </p:nvPr>
        </p:nvSpPr>
        <p:spPr>
          <a:xfrm>
            <a:off x="1171804" y="1945532"/>
            <a:ext cx="4401683" cy="4183806"/>
          </a:xfrm>
          <a:custGeom>
            <a:gdLst>
              <a:gd name="connsiteX0" fmla="*/ 0 w 4401683"/>
              <a:gd name="connsiteY0" fmla="*/ 3634077 h 4183806"/>
              <a:gd name="connsiteX1" fmla="*/ 4401683 w 4401683"/>
              <a:gd name="connsiteY1" fmla="*/ 3634077 h 4183806"/>
              <a:gd name="connsiteX2" fmla="*/ 4401683 w 4401683"/>
              <a:gd name="connsiteY2" fmla="*/ 4183806 h 4183806"/>
              <a:gd name="connsiteX3" fmla="*/ 0 w 4401683"/>
              <a:gd name="connsiteY3" fmla="*/ 4183806 h 4183806"/>
              <a:gd name="connsiteX4" fmla="*/ 0 w 4401683"/>
              <a:gd name="connsiteY4" fmla="*/ 0 h 4183806"/>
              <a:gd name="connsiteX5" fmla="*/ 4401683 w 4401683"/>
              <a:gd name="connsiteY5" fmla="*/ 0 h 4183806"/>
              <a:gd name="connsiteX6" fmla="*/ 4401683 w 4401683"/>
              <a:gd name="connsiteY6" fmla="*/ 2515899 h 4183806"/>
              <a:gd name="connsiteX7" fmla="*/ 0 w 4401683"/>
              <a:gd name="connsiteY7" fmla="*/ 2515899 h 41838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1683" h="4183806">
                <a:moveTo>
                  <a:pt x="0" y="3634077"/>
                </a:moveTo>
                <a:lnTo>
                  <a:pt x="4401683" y="3634077"/>
                </a:lnTo>
                <a:lnTo>
                  <a:pt x="4401683" y="4183806"/>
                </a:lnTo>
                <a:lnTo>
                  <a:pt x="0" y="4183806"/>
                </a:lnTo>
                <a:close/>
                <a:moveTo>
                  <a:pt x="0" y="0"/>
                </a:moveTo>
                <a:lnTo>
                  <a:pt x="4401683" y="0"/>
                </a:lnTo>
                <a:lnTo>
                  <a:pt x="4401683" y="2515899"/>
                </a:lnTo>
                <a:lnTo>
                  <a:pt x="0" y="2515899"/>
                </a:lnTo>
                <a:close/>
              </a:path>
            </a:pathLst>
          </a:custGeom>
        </p:spPr>
        <p:txBody>
          <a:bodyPr wrap="square">
            <a:noAutofit/>
          </a:bodyPr>
          <a:lstStyle/>
          <a:p>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13" name="任意多边形: 形状 12"/>
          <p:cNvSpPr>
            <a:spLocks noGrp="1"/>
          </p:cNvSpPr>
          <p:nvPr>
            <p:ph type="pic" sz="quarter" idx="11"/>
          </p:nvPr>
        </p:nvSpPr>
        <p:spPr>
          <a:xfrm>
            <a:off x="1262742" y="2220685"/>
            <a:ext cx="1611085" cy="1631950"/>
          </a:xfrm>
          <a:custGeom>
            <a:gdLst>
              <a:gd name="connsiteX0" fmla="*/ 0 w 1611085"/>
              <a:gd name="connsiteY0" fmla="*/ 0 h 1631950"/>
              <a:gd name="connsiteX1" fmla="*/ 1611085 w 1611085"/>
              <a:gd name="connsiteY1" fmla="*/ 0 h 1631950"/>
              <a:gd name="connsiteX2" fmla="*/ 1611085 w 1611085"/>
              <a:gd name="connsiteY2" fmla="*/ 1631950 h 1631950"/>
              <a:gd name="connsiteX3" fmla="*/ 0 w 1611085"/>
              <a:gd name="connsiteY3" fmla="*/ 1631950 h 1631950"/>
            </a:gdLst>
            <a:cxnLst>
              <a:cxn ang="0">
                <a:pos x="connsiteX0" y="connsiteY0"/>
              </a:cxn>
              <a:cxn ang="0">
                <a:pos x="connsiteX1" y="connsiteY1"/>
              </a:cxn>
              <a:cxn ang="0">
                <a:pos x="connsiteX2" y="connsiteY2"/>
              </a:cxn>
              <a:cxn ang="0">
                <a:pos x="connsiteX3" y="connsiteY3"/>
              </a:cxn>
            </a:cxnLst>
            <a:rect l="l" t="t" r="r" b="b"/>
            <a:pathLst>
              <a:path w="1611085" h="1631950">
                <a:moveTo>
                  <a:pt x="0" y="0"/>
                </a:moveTo>
                <a:lnTo>
                  <a:pt x="1611085" y="0"/>
                </a:lnTo>
                <a:lnTo>
                  <a:pt x="1611085" y="1631950"/>
                </a:lnTo>
                <a:lnTo>
                  <a:pt x="0" y="1631950"/>
                </a:lnTo>
                <a:close/>
              </a:path>
            </a:pathLst>
          </a:custGeom>
        </p:spPr>
        <p:txBody>
          <a:bodyPr wrap="square">
            <a:noAutofit/>
          </a:bodyPr>
          <a:lstStyle/>
          <a:p>
            <a:endParaRPr lang="zh-CN" altLang="en-US"/>
          </a:p>
        </p:txBody>
      </p:sp>
      <p:sp>
        <p:nvSpPr>
          <p:cNvPr id="14" name="任意多边形: 形状 13"/>
          <p:cNvSpPr>
            <a:spLocks noGrp="1"/>
          </p:cNvSpPr>
          <p:nvPr>
            <p:ph type="pic" sz="quarter" idx="12"/>
          </p:nvPr>
        </p:nvSpPr>
        <p:spPr>
          <a:xfrm>
            <a:off x="1262742" y="4093028"/>
            <a:ext cx="1611085" cy="1631950"/>
          </a:xfrm>
          <a:custGeom>
            <a:gdLst>
              <a:gd name="connsiteX0" fmla="*/ 0 w 1611085"/>
              <a:gd name="connsiteY0" fmla="*/ 0 h 1631950"/>
              <a:gd name="connsiteX1" fmla="*/ 1611085 w 1611085"/>
              <a:gd name="connsiteY1" fmla="*/ 0 h 1631950"/>
              <a:gd name="connsiteX2" fmla="*/ 1611085 w 1611085"/>
              <a:gd name="connsiteY2" fmla="*/ 1631950 h 1631950"/>
              <a:gd name="connsiteX3" fmla="*/ 0 w 1611085"/>
              <a:gd name="connsiteY3" fmla="*/ 1631950 h 1631950"/>
            </a:gdLst>
            <a:cxnLst>
              <a:cxn ang="0">
                <a:pos x="connsiteX0" y="connsiteY0"/>
              </a:cxn>
              <a:cxn ang="0">
                <a:pos x="connsiteX1" y="connsiteY1"/>
              </a:cxn>
              <a:cxn ang="0">
                <a:pos x="connsiteX2" y="connsiteY2"/>
              </a:cxn>
              <a:cxn ang="0">
                <a:pos x="connsiteX3" y="connsiteY3"/>
              </a:cxn>
            </a:cxnLst>
            <a:rect l="l" t="t" r="r" b="b"/>
            <a:pathLst>
              <a:path w="1611085" h="1631950">
                <a:moveTo>
                  <a:pt x="0" y="0"/>
                </a:moveTo>
                <a:lnTo>
                  <a:pt x="1611085" y="0"/>
                </a:lnTo>
                <a:lnTo>
                  <a:pt x="1611085" y="1631950"/>
                </a:lnTo>
                <a:lnTo>
                  <a:pt x="0" y="1631950"/>
                </a:lnTo>
                <a:close/>
              </a:path>
            </a:pathLst>
          </a:custGeom>
        </p:spPr>
        <p:txBody>
          <a:bodyPr wrap="square">
            <a:noAutofit/>
          </a:bodyPr>
          <a:lstStyle/>
          <a:p>
            <a:endParaRPr lang="zh-CN" altLang="en-US"/>
          </a:p>
        </p:txBody>
      </p:sp>
      <p:sp>
        <p:nvSpPr>
          <p:cNvPr id="15" name="任意多边形: 形状 14"/>
          <p:cNvSpPr>
            <a:spLocks noGrp="1"/>
          </p:cNvSpPr>
          <p:nvPr>
            <p:ph type="pic" sz="quarter" idx="13"/>
          </p:nvPr>
        </p:nvSpPr>
        <p:spPr>
          <a:xfrm>
            <a:off x="6270173" y="2220685"/>
            <a:ext cx="1611085" cy="1631950"/>
          </a:xfrm>
          <a:custGeom>
            <a:gdLst>
              <a:gd name="connsiteX0" fmla="*/ 0 w 1611085"/>
              <a:gd name="connsiteY0" fmla="*/ 0 h 1631950"/>
              <a:gd name="connsiteX1" fmla="*/ 1611085 w 1611085"/>
              <a:gd name="connsiteY1" fmla="*/ 0 h 1631950"/>
              <a:gd name="connsiteX2" fmla="*/ 1611085 w 1611085"/>
              <a:gd name="connsiteY2" fmla="*/ 1631950 h 1631950"/>
              <a:gd name="connsiteX3" fmla="*/ 0 w 1611085"/>
              <a:gd name="connsiteY3" fmla="*/ 1631950 h 1631950"/>
            </a:gdLst>
            <a:cxnLst>
              <a:cxn ang="0">
                <a:pos x="connsiteX0" y="connsiteY0"/>
              </a:cxn>
              <a:cxn ang="0">
                <a:pos x="connsiteX1" y="connsiteY1"/>
              </a:cxn>
              <a:cxn ang="0">
                <a:pos x="connsiteX2" y="connsiteY2"/>
              </a:cxn>
              <a:cxn ang="0">
                <a:pos x="connsiteX3" y="connsiteY3"/>
              </a:cxn>
            </a:cxnLst>
            <a:rect l="l" t="t" r="r" b="b"/>
            <a:pathLst>
              <a:path w="1611085" h="1631950">
                <a:moveTo>
                  <a:pt x="0" y="0"/>
                </a:moveTo>
                <a:lnTo>
                  <a:pt x="1611085" y="0"/>
                </a:lnTo>
                <a:lnTo>
                  <a:pt x="1611085" y="1631950"/>
                </a:lnTo>
                <a:lnTo>
                  <a:pt x="0" y="1631950"/>
                </a:lnTo>
                <a:close/>
              </a:path>
            </a:pathLst>
          </a:custGeom>
        </p:spPr>
        <p:txBody>
          <a:bodyPr wrap="square">
            <a:noAutofit/>
          </a:bodyPr>
          <a:lstStyle/>
          <a:p>
            <a:endParaRPr lang="zh-CN" altLang="en-US"/>
          </a:p>
        </p:txBody>
      </p:sp>
      <p:sp>
        <p:nvSpPr>
          <p:cNvPr id="16" name="任意多边形: 形状 15"/>
          <p:cNvSpPr>
            <a:spLocks noGrp="1"/>
          </p:cNvSpPr>
          <p:nvPr>
            <p:ph type="pic" sz="quarter" idx="14"/>
          </p:nvPr>
        </p:nvSpPr>
        <p:spPr>
          <a:xfrm>
            <a:off x="6270173" y="4093028"/>
            <a:ext cx="1611085" cy="1631950"/>
          </a:xfrm>
          <a:custGeom>
            <a:gdLst>
              <a:gd name="connsiteX0" fmla="*/ 0 w 1611085"/>
              <a:gd name="connsiteY0" fmla="*/ 0 h 1631950"/>
              <a:gd name="connsiteX1" fmla="*/ 1611085 w 1611085"/>
              <a:gd name="connsiteY1" fmla="*/ 0 h 1631950"/>
              <a:gd name="connsiteX2" fmla="*/ 1611085 w 1611085"/>
              <a:gd name="connsiteY2" fmla="*/ 1631950 h 1631950"/>
              <a:gd name="connsiteX3" fmla="*/ 0 w 1611085"/>
              <a:gd name="connsiteY3" fmla="*/ 1631950 h 1631950"/>
            </a:gdLst>
            <a:cxnLst>
              <a:cxn ang="0">
                <a:pos x="connsiteX0" y="connsiteY0"/>
              </a:cxn>
              <a:cxn ang="0">
                <a:pos x="connsiteX1" y="connsiteY1"/>
              </a:cxn>
              <a:cxn ang="0">
                <a:pos x="connsiteX2" y="connsiteY2"/>
              </a:cxn>
              <a:cxn ang="0">
                <a:pos x="connsiteX3" y="connsiteY3"/>
              </a:cxn>
            </a:cxnLst>
            <a:rect l="l" t="t" r="r" b="b"/>
            <a:pathLst>
              <a:path w="1611085" h="1631950">
                <a:moveTo>
                  <a:pt x="0" y="0"/>
                </a:moveTo>
                <a:lnTo>
                  <a:pt x="1611085" y="0"/>
                </a:lnTo>
                <a:lnTo>
                  <a:pt x="1611085" y="1631950"/>
                </a:lnTo>
                <a:lnTo>
                  <a:pt x="0" y="1631950"/>
                </a:lnTo>
                <a:close/>
              </a:path>
            </a:pathLst>
          </a:custGeom>
        </p:spPr>
        <p:txBody>
          <a:bodyPr wrap="square">
            <a:noAutofit/>
          </a:bodyPr>
          <a:lstStyle/>
          <a:p>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7" name="任意多边形: 形状 6"/>
          <p:cNvSpPr>
            <a:spLocks noGrp="1"/>
          </p:cNvSpPr>
          <p:nvPr>
            <p:ph type="pic" sz="quarter" idx="11"/>
          </p:nvPr>
        </p:nvSpPr>
        <p:spPr>
          <a:xfrm>
            <a:off x="7039430" y="2459266"/>
            <a:ext cx="3628571" cy="2132895"/>
          </a:xfrm>
          <a:custGeom>
            <a:gdLst>
              <a:gd name="connsiteX0" fmla="*/ 0 w 3628571"/>
              <a:gd name="connsiteY0" fmla="*/ 0 h 2132895"/>
              <a:gd name="connsiteX1" fmla="*/ 3628571 w 3628571"/>
              <a:gd name="connsiteY1" fmla="*/ 0 h 2132895"/>
              <a:gd name="connsiteX2" fmla="*/ 3628571 w 3628571"/>
              <a:gd name="connsiteY2" fmla="*/ 2132895 h 2132895"/>
              <a:gd name="connsiteX3" fmla="*/ 0 w 3628571"/>
              <a:gd name="connsiteY3" fmla="*/ 2132895 h 2132895"/>
            </a:gdLst>
            <a:cxnLst>
              <a:cxn ang="0">
                <a:pos x="connsiteX0" y="connsiteY0"/>
              </a:cxn>
              <a:cxn ang="0">
                <a:pos x="connsiteX1" y="connsiteY1"/>
              </a:cxn>
              <a:cxn ang="0">
                <a:pos x="connsiteX2" y="connsiteY2"/>
              </a:cxn>
              <a:cxn ang="0">
                <a:pos x="connsiteX3" y="connsiteY3"/>
              </a:cxn>
            </a:cxnLst>
            <a:rect l="l" t="t" r="r" b="b"/>
            <a:pathLst>
              <a:path w="3628571" h="2132895">
                <a:moveTo>
                  <a:pt x="0" y="0"/>
                </a:moveTo>
                <a:lnTo>
                  <a:pt x="3628571" y="0"/>
                </a:lnTo>
                <a:lnTo>
                  <a:pt x="3628571" y="2132895"/>
                </a:lnTo>
                <a:lnTo>
                  <a:pt x="0" y="2132895"/>
                </a:lnTo>
                <a:close/>
              </a:path>
            </a:pathLst>
          </a:custGeom>
        </p:spPr>
        <p:txBody>
          <a:bodyPr wrap="square">
            <a:noAutofit/>
          </a:bodyPr>
          <a:lstStyle/>
          <a:p>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95000"/>
          </a:schemeClr>
        </a:solidFill>
        <a:effectLst/>
      </p:bgPr>
    </p:bg>
    <p:spTree>
      <p:nvGrpSpPr>
        <p:cNvPr id="1" name=""/>
        <p:cNvGrpSpPr/>
        <p:nvPr/>
      </p:nvGrpSpPr>
      <p:grpSpPr>
        <a:xfrm>
          <a:off x="0" y="0"/>
          <a:ext cx="0" cy="0"/>
        </a:xfrm>
      </p:grpSpPr>
      <p:sp>
        <p:nvSpPr>
          <p:cNvPr id="7" name="矩形 6"/>
          <p:cNvSpPr/>
          <p:nvPr/>
        </p:nvSpPr>
        <p:spPr>
          <a:xfrm>
            <a:off x="0" y="0"/>
            <a:ext cx="12192000" cy="723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781412" y="267917"/>
            <a:ext cx="925035" cy="191386"/>
            <a:chOff x="8729330" y="1212112"/>
            <a:chExt cx="925035" cy="191386"/>
          </a:xfrm>
        </p:grpSpPr>
        <p:sp>
          <p:nvSpPr>
            <p:cNvPr id="9" name="椭圆 8"/>
            <p:cNvSpPr/>
            <p:nvPr/>
          </p:nvSpPr>
          <p:spPr>
            <a:xfrm>
              <a:off x="8729330" y="1212112"/>
              <a:ext cx="191386" cy="1913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096155" y="1212112"/>
              <a:ext cx="191386" cy="1913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462979" y="1212112"/>
              <a:ext cx="191386" cy="1913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NULL" TargetMode="External" /><Relationship Id="rId3"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NULL" TargetMode="External" /><Relationship Id="rId3"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NULL" TargetMode="External" /><Relationship Id="rId3" Type="http://schemas.openxmlformats.org/officeDocument/2006/relationships/image" Target="../media/image2.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1.jpeg" /><Relationship Id="rId4"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NULL" TargetMode="External" /><Relationship Id="rId3"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NULL" TargetMode="External" /><Relationship Id="rId3"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NULL" TargetMode="External" /><Relationship Id="rId3" Type="http://schemas.openxmlformats.org/officeDocument/2006/relationships/image" Target="../media/image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 name="图片占位符 19"/>
          <p:cNvPicPr>
            <a:picLocks noGrp="1" noChangeAspect="1"/>
          </p:cNvPicPr>
          <p:nvPr>
            <p:ph type="pic" sz="quarter" idx="10"/>
          </p:nvPr>
        </p:nvPicPr>
        <p:blipFill>
          <a:blip r:embed="rId3">
            <a:alphaModFix amt="30000"/>
            <a:extLst>
              <a:ext uri="{28A0092B-C50C-407E-A947-70E740481C1C}">
                <a14:useLocalDpi xmlns:a14="http://schemas.microsoft.com/office/drawing/2010/main" val="0"/>
              </a:ext>
            </a:extLst>
          </a:blip>
          <a:srcRect l="9945" r="9945"/>
          <a:stretch>
            <a:fillRect/>
          </a:stretch>
        </p:blipFill>
        <p:spPr>
          <a:xfrm>
            <a:off x="457200" y="381000"/>
            <a:ext cx="11277600" cy="6096000"/>
          </a:xfrm>
        </p:spPr>
      </p:pic>
      <p:sp>
        <p:nvSpPr>
          <p:cNvPr id="13" name="文本框 12"/>
          <p:cNvSpPr txBox="1"/>
          <p:nvPr/>
        </p:nvSpPr>
        <p:spPr>
          <a:xfrm>
            <a:off x="1960417" y="2367459"/>
            <a:ext cx="7065819" cy="1542345"/>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2400"/>
              <a:t>统编版高中语文选择性必修上册</a:t>
            </a:r>
            <a:endParaRPr lang="en-US" altLang="zh-CN" sz="2400"/>
          </a:p>
          <a:p>
            <a:pPr algn="ctr">
              <a:lnSpc>
                <a:spcPct val="150000"/>
              </a:lnSpc>
            </a:pPr>
            <a:r>
              <a:rPr lang="zh-CN" altLang="en-US" sz="4400" b="1"/>
              <a:t>逻辑的力量</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7672" y="1697769"/>
            <a:ext cx="10908848" cy="2797048"/>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①矛盾关系</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矛盾关系是指外延没有任何重合，并且外延之和等于其属概念的外延的两个概念之间的关系。当</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具有矛盾关系时，则所有</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都不是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，并且</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外延之和等于其属概念</a:t>
            </a:r>
            <a:r>
              <a:rPr lang="en-US" altLang="zh-CN" sz="2400">
                <a:solidFill>
                  <a:schemeClr val="bg2">
                    <a:lumMod val="25000"/>
                  </a:schemeClr>
                </a:solidFill>
                <a:latin typeface="微软雅黑" panose="020b0503020204020204" pitchFamily="34" charset="-122"/>
                <a:ea typeface="微软雅黑" panose="020b0503020204020204" pitchFamily="34" charset="-122"/>
              </a:rPr>
              <a:t>c</a:t>
            </a:r>
            <a:r>
              <a:rPr lang="zh-CN" altLang="en-US" sz="2400">
                <a:solidFill>
                  <a:schemeClr val="bg2">
                    <a:lumMod val="25000"/>
                  </a:schemeClr>
                </a:solidFill>
                <a:latin typeface="微软雅黑" panose="020b0503020204020204" pitchFamily="34" charset="-122"/>
                <a:ea typeface="微软雅黑" panose="020b0503020204020204" pitchFamily="34" charset="-122"/>
              </a:rPr>
              <a:t>的外延。例如，“有彩色”和“无彩色”、“男人”和“女人”。矛盾关系如下图所示：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（二）不相容关系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217" name="图片 13"/>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449258" y="4341408"/>
            <a:ext cx="2142699" cy="21733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7672" y="1697769"/>
            <a:ext cx="10908848" cy="2797048"/>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②反对关系</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反对关系是指外延没有任何重合，并且外延之和小于其属概念的外延的两个概念之间的关系。当</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具有反对关系时，则所有</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都不是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，并且</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外延之和小于其属概念</a:t>
            </a:r>
            <a:r>
              <a:rPr lang="en-US" altLang="zh-CN" sz="2400">
                <a:solidFill>
                  <a:schemeClr val="bg2">
                    <a:lumMod val="25000"/>
                  </a:schemeClr>
                </a:solidFill>
                <a:latin typeface="微软雅黑" panose="020b0503020204020204" pitchFamily="34" charset="-122"/>
                <a:ea typeface="微软雅黑" panose="020b0503020204020204" pitchFamily="34" charset="-122"/>
              </a:rPr>
              <a:t>c</a:t>
            </a:r>
            <a:r>
              <a:rPr lang="zh-CN" altLang="en-US" sz="2400">
                <a:solidFill>
                  <a:schemeClr val="bg2">
                    <a:lumMod val="25000"/>
                  </a:schemeClr>
                </a:solidFill>
                <a:latin typeface="微软雅黑" panose="020b0503020204020204" pitchFamily="34" charset="-122"/>
                <a:ea typeface="微软雅黑" panose="020b0503020204020204" pitchFamily="34" charset="-122"/>
              </a:rPr>
              <a:t>的外延。例如，“大学生”和“小学生”、“红色”和“蓝色”。反对关系如下图所示：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（二）不相容关系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1265" name="图片 12"/>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84021" y="4012156"/>
            <a:ext cx="2296150" cy="2296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小结： 概念之间的关系</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左大括号 7"/>
          <p:cNvSpPr/>
          <p:nvPr/>
        </p:nvSpPr>
        <p:spPr>
          <a:xfrm>
            <a:off x="5595119" y="2043348"/>
            <a:ext cx="493485" cy="1382684"/>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9" name="文本框 11"/>
          <p:cNvSpPr txBox="1"/>
          <p:nvPr/>
        </p:nvSpPr>
        <p:spPr>
          <a:xfrm>
            <a:off x="6346176" y="1643965"/>
            <a:ext cx="2487197" cy="646331"/>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全同关系</a:t>
            </a:r>
          </a:p>
        </p:txBody>
      </p:sp>
      <p:sp>
        <p:nvSpPr>
          <p:cNvPr id="11" name="文本框 11"/>
          <p:cNvSpPr txBox="1"/>
          <p:nvPr/>
        </p:nvSpPr>
        <p:spPr>
          <a:xfrm>
            <a:off x="3925687" y="4200206"/>
            <a:ext cx="1974995" cy="581057"/>
          </a:xfrm>
          <a:prstGeom prst="rect">
            <a:avLst/>
          </a:prstGeom>
          <a:noFill/>
        </p:spPr>
        <p:txBody>
          <a:bodyPr vert="horz"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不相容关系</a:t>
            </a:r>
          </a:p>
        </p:txBody>
      </p:sp>
      <p:sp>
        <p:nvSpPr>
          <p:cNvPr id="13" name="文本框 11"/>
          <p:cNvSpPr txBox="1"/>
          <p:nvPr/>
        </p:nvSpPr>
        <p:spPr>
          <a:xfrm>
            <a:off x="893928" y="3305369"/>
            <a:ext cx="2372813" cy="581057"/>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概念之间的关系</a:t>
            </a:r>
          </a:p>
        </p:txBody>
      </p:sp>
      <p:sp>
        <p:nvSpPr>
          <p:cNvPr id="15" name="文本框 11"/>
          <p:cNvSpPr txBox="1"/>
          <p:nvPr/>
        </p:nvSpPr>
        <p:spPr>
          <a:xfrm>
            <a:off x="6381008" y="3922744"/>
            <a:ext cx="4025735" cy="646331"/>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矛盾关系：“非此即彼”</a:t>
            </a:r>
          </a:p>
        </p:txBody>
      </p:sp>
      <p:sp>
        <p:nvSpPr>
          <p:cNvPr id="16" name="文本框 11"/>
          <p:cNvSpPr txBox="1"/>
          <p:nvPr/>
        </p:nvSpPr>
        <p:spPr>
          <a:xfrm>
            <a:off x="6381007" y="3075507"/>
            <a:ext cx="2487197" cy="646331"/>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交叉关系</a:t>
            </a:r>
          </a:p>
        </p:txBody>
      </p:sp>
      <p:sp>
        <p:nvSpPr>
          <p:cNvPr id="17" name="文本框 11"/>
          <p:cNvSpPr txBox="1"/>
          <p:nvPr/>
        </p:nvSpPr>
        <p:spPr>
          <a:xfrm>
            <a:off x="6346175" y="2396133"/>
            <a:ext cx="2487197" cy="646331"/>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包含关系</a:t>
            </a:r>
          </a:p>
        </p:txBody>
      </p:sp>
      <p:sp>
        <p:nvSpPr>
          <p:cNvPr id="18" name="文本框 11"/>
          <p:cNvSpPr txBox="1"/>
          <p:nvPr/>
        </p:nvSpPr>
        <p:spPr>
          <a:xfrm>
            <a:off x="6381008" y="4613790"/>
            <a:ext cx="5919479" cy="581057"/>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反对关系</a:t>
            </a: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  不是</a:t>
            </a:r>
            <a:r>
              <a:rPr lang="zh-CN" altLang="en-US" sz="2400" b="1">
                <a:solidFill>
                  <a:schemeClr val="bg2">
                    <a:lumMod val="25000"/>
                  </a:schemeClr>
                </a:solidFill>
                <a:latin typeface="微软雅黑" panose="020b0503020204020204" pitchFamily="34" charset="-122"/>
                <a:ea typeface="微软雅黑" panose="020b0503020204020204" pitchFamily="34" charset="-122"/>
              </a:rPr>
              <a:t>“非此即彼”</a:t>
            </a:r>
          </a:p>
        </p:txBody>
      </p:sp>
      <p:sp>
        <p:nvSpPr>
          <p:cNvPr id="19" name="左大括号 18"/>
          <p:cNvSpPr/>
          <p:nvPr/>
        </p:nvSpPr>
        <p:spPr>
          <a:xfrm>
            <a:off x="5645919" y="4107041"/>
            <a:ext cx="439126" cy="1013498"/>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cxnSp>
        <p:nvCxnSpPr>
          <p:cNvPr id="5" name="直接箭头连接符 4"/>
          <p:cNvCxnSpPr/>
          <p:nvPr/>
        </p:nvCxnSpPr>
        <p:spPr>
          <a:xfrm flipH="1">
            <a:off x="1294420" y="3964396"/>
            <a:ext cx="0" cy="49775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0" name="文本框 11"/>
          <p:cNvSpPr txBox="1"/>
          <p:nvPr/>
        </p:nvSpPr>
        <p:spPr>
          <a:xfrm>
            <a:off x="977260" y="4408428"/>
            <a:ext cx="887575"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词语</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1" name="左大括号 20"/>
          <p:cNvSpPr/>
          <p:nvPr/>
        </p:nvSpPr>
        <p:spPr>
          <a:xfrm>
            <a:off x="3368341" y="2871351"/>
            <a:ext cx="493485" cy="1652021"/>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2" name="文本框 11"/>
          <p:cNvSpPr txBox="1"/>
          <p:nvPr/>
        </p:nvSpPr>
        <p:spPr>
          <a:xfrm>
            <a:off x="3925687" y="2528614"/>
            <a:ext cx="1851624" cy="646331"/>
          </a:xfrm>
          <a:prstGeom prst="rect">
            <a:avLst/>
          </a:prstGeom>
          <a:noFill/>
        </p:spPr>
        <p:txBody>
          <a:bodyPr vert="horz"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相容</a:t>
            </a:r>
            <a:r>
              <a:rPr lang="zh-CN" altLang="en-US" sz="2400" b="1">
                <a:solidFill>
                  <a:schemeClr val="bg2">
                    <a:lumMod val="25000"/>
                  </a:schemeClr>
                </a:solidFill>
                <a:latin typeface="微软雅黑" panose="020b0503020204020204" pitchFamily="34" charset="-122"/>
                <a:ea typeface="微软雅黑" panose="020b0503020204020204" pitchFamily="34" charset="-122"/>
              </a:rPr>
              <a:t>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10" presetClass="entr" presetSubtype="0"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500"/>
                                        <p:tgtEl>
                                          <p:spTgt spid="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P spid="15" grpId="0"/>
      <p:bldP spid="16"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821381" y="5489256"/>
            <a:ext cx="7657933" cy="1200329"/>
          </a:xfrm>
          <a:prstGeom prst="rect">
            <a:avLst/>
          </a:prstGeom>
          <a:noFill/>
        </p:spPr>
        <p:txBody>
          <a:bodyPr wrap="square" rtlCol="0">
            <a:spAutoFit/>
          </a:bodyPr>
          <a:lstStyle/>
          <a:p>
            <a:pPr>
              <a:lnSpc>
                <a:spcPct val="150000"/>
              </a:lnSpc>
            </a:pPr>
            <a:r>
              <a:rPr lang="zh-CN" altLang="en-US" sz="2400" b="1">
                <a:solidFill>
                  <a:srgbClr val="00B0F0"/>
                </a:solidFill>
                <a:latin typeface="微软雅黑" panose="020b0503020204020204" pitchFamily="34" charset="-122"/>
                <a:ea typeface="微软雅黑" panose="020b0503020204020204" pitchFamily="34" charset="-122"/>
              </a:rPr>
              <a:t>根据</a:t>
            </a:r>
            <a:r>
              <a:rPr lang="zh-CN" altLang="en-US" sz="2400" b="1" smtClean="0">
                <a:solidFill>
                  <a:srgbClr val="00B0F0"/>
                </a:solidFill>
                <a:latin typeface="微软雅黑" panose="020b0503020204020204" pitchFamily="34" charset="-122"/>
                <a:ea typeface="微软雅黑" panose="020b0503020204020204" pitchFamily="34" charset="-122"/>
              </a:rPr>
              <a:t>命题</a:t>
            </a:r>
            <a:r>
              <a:rPr lang="zh-CN" altLang="en-US" sz="2400" b="1">
                <a:solidFill>
                  <a:srgbClr val="00B0F0"/>
                </a:solidFill>
                <a:latin typeface="微软雅黑" panose="020b0503020204020204" pitchFamily="34" charset="-122"/>
                <a:ea typeface="微软雅黑" panose="020b0503020204020204" pitchFamily="34" charset="-122"/>
              </a:rPr>
              <a:t>是否符合逻辑的基本规律</a:t>
            </a:r>
            <a:r>
              <a:rPr lang="zh-CN" altLang="en-US" sz="2400" b="1">
                <a:solidFill>
                  <a:srgbClr val="FF0000"/>
                </a:solidFill>
                <a:latin typeface="微软雅黑" panose="020b0503020204020204" pitchFamily="34" charset="-122"/>
                <a:ea typeface="微软雅黑" panose="020b0503020204020204" pitchFamily="34" charset="-122"/>
              </a:rPr>
              <a:t>判断</a:t>
            </a:r>
            <a:r>
              <a:rPr lang="zh-CN" altLang="en-US" sz="2400" b="1">
                <a:solidFill>
                  <a:srgbClr val="00B0F0"/>
                </a:solidFill>
                <a:latin typeface="微软雅黑" panose="020b0503020204020204" pitchFamily="34" charset="-122"/>
                <a:ea typeface="微软雅黑" panose="020b0503020204020204" pitchFamily="34" charset="-122"/>
              </a:rPr>
              <a:t>命题的真假</a:t>
            </a:r>
          </a:p>
          <a:p>
            <a:pPr>
              <a:lnSpc>
                <a:spcPct val="150000"/>
              </a:lnSpc>
            </a:pP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三、逻辑的基本规律</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文本框 11"/>
          <p:cNvSpPr txBox="1"/>
          <p:nvPr/>
        </p:nvSpPr>
        <p:spPr>
          <a:xfrm>
            <a:off x="4361697" y="2490629"/>
            <a:ext cx="3436938" cy="2862322"/>
          </a:xfrm>
          <a:prstGeom prst="rect">
            <a:avLst/>
          </a:prstGeom>
          <a:noFill/>
        </p:spPr>
        <p:txBody>
          <a:bodyPr wrap="square" rtlCol="0">
            <a:spAutoFit/>
          </a:bodyPr>
          <a:lstStyle/>
          <a:p>
            <a:pPr algn="ctr">
              <a:lnSpc>
                <a:spcPct val="150000"/>
              </a:lnSpc>
            </a:pP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红   豆</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a:t>
            </a:r>
          </a:p>
          <a:p>
            <a:pPr algn="dist">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①</a:t>
            </a:r>
            <a:r>
              <a:rPr lang="zh-CN" altLang="en-US" sz="2400">
                <a:solidFill>
                  <a:schemeClr val="bg2">
                    <a:lumMod val="25000"/>
                  </a:schemeClr>
                </a:solidFill>
                <a:latin typeface="微软雅黑" panose="020b0503020204020204" pitchFamily="34" charset="-122"/>
                <a:ea typeface="微软雅黑" panose="020b0503020204020204" pitchFamily="34" charset="-122"/>
              </a:rPr>
              <a:t>红豆生</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南国，</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gn="dist">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②</a:t>
            </a:r>
            <a:r>
              <a:rPr lang="zh-CN" altLang="en-US" sz="2400">
                <a:solidFill>
                  <a:schemeClr val="bg2">
                    <a:lumMod val="25000"/>
                  </a:schemeClr>
                </a:solidFill>
                <a:latin typeface="微软雅黑" panose="020b0503020204020204" pitchFamily="34" charset="-122"/>
                <a:ea typeface="微软雅黑" panose="020b0503020204020204" pitchFamily="34" charset="-122"/>
              </a:rPr>
              <a:t>春来发几枝</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gn="dist">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③</a:t>
            </a:r>
            <a:r>
              <a:rPr lang="zh-CN" altLang="en-US" sz="2400">
                <a:solidFill>
                  <a:schemeClr val="bg2">
                    <a:lumMod val="25000"/>
                  </a:schemeClr>
                </a:solidFill>
                <a:latin typeface="微软雅黑" panose="020b0503020204020204" pitchFamily="34" charset="-122"/>
                <a:ea typeface="微软雅黑" panose="020b0503020204020204" pitchFamily="34" charset="-122"/>
              </a:rPr>
              <a:t>愿君多采撷</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gn="dist">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④</a:t>
            </a:r>
            <a:r>
              <a:rPr lang="zh-CN" altLang="en-US" sz="2400">
                <a:solidFill>
                  <a:schemeClr val="bg2">
                    <a:lumMod val="25000"/>
                  </a:schemeClr>
                </a:solidFill>
                <a:latin typeface="微软雅黑" panose="020b0503020204020204" pitchFamily="34" charset="-122"/>
                <a:ea typeface="微软雅黑" panose="020b0503020204020204" pitchFamily="34" charset="-122"/>
              </a:rPr>
              <a:t>此物最相思</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文本框 11"/>
          <p:cNvSpPr txBox="1"/>
          <p:nvPr/>
        </p:nvSpPr>
        <p:spPr>
          <a:xfrm>
            <a:off x="763300" y="1655613"/>
            <a:ext cx="10908848" cy="1292662"/>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800" b="1">
                <a:solidFill>
                  <a:srgbClr val="00B0F0"/>
                </a:solidFill>
                <a:latin typeface="微软雅黑" panose="020b0503020204020204" pitchFamily="34" charset="-122"/>
                <a:ea typeface="微软雅黑" panose="020b0503020204020204" pitchFamily="34" charset="-122"/>
              </a:rPr>
              <a:t>命题</a:t>
            </a:r>
            <a:r>
              <a:rPr lang="zh-CN" altLang="en-US" sz="2400">
                <a:solidFill>
                  <a:schemeClr val="bg2">
                    <a:lumMod val="25000"/>
                  </a:schemeClr>
                </a:solidFill>
                <a:latin typeface="微软雅黑" panose="020b0503020204020204" pitchFamily="34" charset="-122"/>
                <a:ea typeface="微软雅黑" panose="020b0503020204020204" pitchFamily="34" charset="-122"/>
              </a:rPr>
              <a:t>，是运用</a:t>
            </a:r>
            <a:r>
              <a:rPr lang="zh-CN" altLang="en-US" sz="2400">
                <a:solidFill>
                  <a:srgbClr val="00B0F0"/>
                </a:solidFill>
                <a:latin typeface="微软雅黑" panose="020b0503020204020204" pitchFamily="34" charset="-122"/>
                <a:ea typeface="微软雅黑" panose="020b0503020204020204" pitchFamily="34" charset="-122"/>
              </a:rPr>
              <a:t>概念</a:t>
            </a:r>
            <a:r>
              <a:rPr lang="zh-CN" altLang="en-US" sz="2400">
                <a:solidFill>
                  <a:schemeClr val="bg2">
                    <a:lumMod val="25000"/>
                  </a:schemeClr>
                </a:solidFill>
                <a:latin typeface="微软雅黑" panose="020b0503020204020204" pitchFamily="34" charset="-122"/>
                <a:ea typeface="微软雅黑" panose="020b0503020204020204" pitchFamily="34" charset="-122"/>
              </a:rPr>
              <a:t>进行</a:t>
            </a:r>
            <a:r>
              <a:rPr lang="zh-CN" altLang="en-US" sz="2400" b="1">
                <a:solidFill>
                  <a:srgbClr val="FF0000"/>
                </a:solidFill>
                <a:latin typeface="微软雅黑" panose="020b0503020204020204" pitchFamily="34" charset="-122"/>
                <a:ea typeface="微软雅黑" panose="020b0503020204020204" pitchFamily="34" charset="-122"/>
              </a:rPr>
              <a:t>判断</a:t>
            </a:r>
            <a:r>
              <a:rPr lang="zh-CN" altLang="en-US" sz="2400">
                <a:solidFill>
                  <a:schemeClr val="bg2">
                    <a:lumMod val="25000"/>
                  </a:schemeClr>
                </a:solidFill>
                <a:latin typeface="微软雅黑" panose="020b0503020204020204" pitchFamily="34" charset="-122"/>
                <a:ea typeface="微软雅黑" panose="020b0503020204020204" pitchFamily="34" charset="-122"/>
              </a:rPr>
              <a:t>的语言形式，是断定或陈述事物情况的思维单位</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1576" y="1670473"/>
            <a:ext cx="11388128" cy="4616648"/>
          </a:xfrm>
          <a:prstGeom prst="rect">
            <a:avLst/>
          </a:prstGeom>
          <a:noFill/>
        </p:spPr>
        <p:txBody>
          <a:bodyPr wrap="square" rtlCol="0">
            <a:spAutoFit/>
          </a:bodyPr>
          <a:lstStyle/>
          <a:p>
            <a:pPr>
              <a:lnSpc>
                <a:spcPct val="150000"/>
              </a:lnSpc>
            </a:pP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逻辑</a:t>
            </a:r>
            <a:r>
              <a:rPr lang="zh-CN" altLang="en-US" sz="2400">
                <a:solidFill>
                  <a:schemeClr val="bg2">
                    <a:lumMod val="25000"/>
                  </a:schemeClr>
                </a:solidFill>
                <a:latin typeface="微软雅黑" panose="020b0503020204020204" pitchFamily="34" charset="-122"/>
                <a:ea typeface="微软雅黑" panose="020b0503020204020204" pitchFamily="34" charset="-122"/>
              </a:rPr>
              <a:t>作为思维的规律，具有这四个基本</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规律</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chemeClr val="bg2">
                    <a:lumMod val="25000"/>
                  </a:schemeClr>
                </a:solidFill>
                <a:latin typeface="微软雅黑" panose="020b0503020204020204" pitchFamily="34" charset="-122"/>
                <a:ea typeface="微软雅黑" panose="020b0503020204020204" pitchFamily="34" charset="-122"/>
              </a:rPr>
              <a:t> </a:t>
            </a:r>
            <a:r>
              <a:rPr lang="en-US" altLang="zh-CN" sz="2400" b="1" smtClean="0">
                <a:solidFill>
                  <a:schemeClr val="bg2">
                    <a:lumMod val="25000"/>
                  </a:schemeClr>
                </a:solidFill>
                <a:latin typeface="微软雅黑" panose="020b0503020204020204" pitchFamily="34" charset="-122"/>
                <a:ea typeface="微软雅黑" panose="020b0503020204020204" pitchFamily="34" charset="-122"/>
              </a:rPr>
              <a:t>                              </a:t>
            </a:r>
            <a:r>
              <a:rPr lang="en-US" altLang="zh-CN" sz="2400" b="1" smtClean="0">
                <a:solidFill>
                  <a:srgbClr val="00B0F0"/>
                </a:solidFill>
                <a:latin typeface="微软雅黑" panose="020b0503020204020204" pitchFamily="34" charset="-122"/>
                <a:ea typeface="微软雅黑" panose="020b0503020204020204" pitchFamily="34" charset="-122"/>
              </a:rPr>
              <a:t>——“</a:t>
            </a:r>
            <a:r>
              <a:rPr lang="zh-CN" altLang="en-US" sz="2400" b="1">
                <a:solidFill>
                  <a:srgbClr val="00B0F0"/>
                </a:solidFill>
                <a:latin typeface="微软雅黑" panose="020b0503020204020204" pitchFamily="34" charset="-122"/>
                <a:ea typeface="微软雅黑" panose="020b0503020204020204" pitchFamily="34" charset="-122"/>
              </a:rPr>
              <a:t>同一律”“不矛盾律”“排中律”“充足理由律”。</a:t>
            </a:r>
          </a:p>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同</a:t>
            </a:r>
            <a:r>
              <a:rPr lang="zh-CN" altLang="en-US" sz="2400">
                <a:solidFill>
                  <a:schemeClr val="bg2">
                    <a:lumMod val="25000"/>
                  </a:schemeClr>
                </a:solidFill>
                <a:latin typeface="微软雅黑" panose="020b0503020204020204" pitchFamily="34" charset="-122"/>
                <a:ea typeface="微软雅黑" panose="020b0503020204020204" pitchFamily="34" charset="-122"/>
              </a:rPr>
              <a:t>一</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思维过程：</a:t>
            </a: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是指同一时间、同一关系、同一思维对象三个方面的“三同一”思维过程。</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①</a:t>
            </a:r>
            <a:r>
              <a:rPr lang="zh-CN" altLang="en-US" sz="2400" b="1">
                <a:solidFill>
                  <a:srgbClr val="00B0F0"/>
                </a:solidFill>
                <a:latin typeface="微软雅黑" panose="020b0503020204020204" pitchFamily="34" charset="-122"/>
                <a:ea typeface="微软雅黑" panose="020b0503020204020204" pitchFamily="34" charset="-122"/>
              </a:rPr>
              <a:t>“同一律”</a:t>
            </a:r>
            <a:r>
              <a:rPr lang="zh-CN" altLang="en-US" sz="2400">
                <a:solidFill>
                  <a:schemeClr val="bg2">
                    <a:lumMod val="25000"/>
                  </a:schemeClr>
                </a:solidFill>
                <a:latin typeface="微软雅黑" panose="020b0503020204020204" pitchFamily="34" charset="-122"/>
                <a:ea typeface="微软雅黑" panose="020b0503020204020204" pitchFamily="34" charset="-122"/>
              </a:rPr>
              <a:t>要求</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在</a:t>
            </a:r>
            <a:r>
              <a:rPr lang="zh-CN" altLang="en-US" sz="2400" smtClean="0">
                <a:solidFill>
                  <a:srgbClr val="FF0000"/>
                </a:solidFill>
                <a:latin typeface="微软雅黑" panose="020b0503020204020204" pitchFamily="34" charset="-122"/>
                <a:ea typeface="微软雅黑" panose="020b0503020204020204" pitchFamily="34" charset="-122"/>
              </a:rPr>
              <a:t>概念</a:t>
            </a:r>
            <a:r>
              <a:rPr lang="zh-CN" altLang="en-US" sz="2400">
                <a:solidFill>
                  <a:schemeClr val="bg2">
                    <a:lumMod val="25000"/>
                  </a:schemeClr>
                </a:solidFill>
                <a:latin typeface="微软雅黑" panose="020b0503020204020204" pitchFamily="34" charset="-122"/>
                <a:ea typeface="微软雅黑" panose="020b0503020204020204" pitchFamily="34" charset="-122"/>
              </a:rPr>
              <a:t>间的关系应为“</a:t>
            </a:r>
            <a:r>
              <a:rPr lang="zh-CN" altLang="en-US" sz="2400">
                <a:solidFill>
                  <a:srgbClr val="FF0000"/>
                </a:solidFill>
                <a:latin typeface="微软雅黑" panose="020b0503020204020204" pitchFamily="34" charset="-122"/>
                <a:ea typeface="微软雅黑" panose="020b0503020204020204" pitchFamily="34" charset="-122"/>
              </a:rPr>
              <a:t>全同关系</a:t>
            </a:r>
            <a:r>
              <a:rPr lang="zh-CN" altLang="en-US"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②</a:t>
            </a:r>
            <a:r>
              <a:rPr lang="zh-CN" altLang="en-US" sz="2400" b="1">
                <a:solidFill>
                  <a:srgbClr val="00B0F0"/>
                </a:solidFill>
                <a:latin typeface="微软雅黑" panose="020b0503020204020204" pitchFamily="34" charset="-122"/>
                <a:ea typeface="微软雅黑" panose="020b0503020204020204" pitchFamily="34" charset="-122"/>
              </a:rPr>
              <a:t>“不矛盾律”</a:t>
            </a:r>
            <a:r>
              <a:rPr lang="zh-CN" altLang="en-US" sz="2400">
                <a:solidFill>
                  <a:schemeClr val="bg2">
                    <a:lumMod val="25000"/>
                  </a:schemeClr>
                </a:solidFill>
                <a:latin typeface="微软雅黑" panose="020b0503020204020204" pitchFamily="34" charset="-122"/>
                <a:ea typeface="微软雅黑" panose="020b0503020204020204" pitchFamily="34" charset="-122"/>
              </a:rPr>
              <a:t>要求相互否定的</a:t>
            </a:r>
            <a:r>
              <a:rPr lang="zh-CN" altLang="en-US" sz="2400">
                <a:solidFill>
                  <a:srgbClr val="FF0000"/>
                </a:solidFill>
                <a:latin typeface="微软雅黑" panose="020b0503020204020204" pitchFamily="34" charset="-122"/>
                <a:ea typeface="微软雅黑" panose="020b0503020204020204" pitchFamily="34" charset="-122"/>
              </a:rPr>
              <a:t>判断不能同真</a:t>
            </a:r>
            <a:r>
              <a:rPr lang="zh-CN" altLang="en-US" sz="2400">
                <a:solidFill>
                  <a:schemeClr val="bg2">
                    <a:lumMod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③</a:t>
            </a:r>
            <a:r>
              <a:rPr lang="zh-CN" altLang="en-US" sz="2400" b="1">
                <a:solidFill>
                  <a:srgbClr val="00B0F0"/>
                </a:solidFill>
                <a:latin typeface="微软雅黑" panose="020b0503020204020204" pitchFamily="34" charset="-122"/>
                <a:ea typeface="微软雅黑" panose="020b0503020204020204" pitchFamily="34" charset="-122"/>
              </a:rPr>
              <a:t>“排中律”</a:t>
            </a:r>
            <a:r>
              <a:rPr lang="zh-CN" altLang="en-US" sz="2400">
                <a:solidFill>
                  <a:schemeClr val="bg2">
                    <a:lumMod val="25000"/>
                  </a:schemeClr>
                </a:solidFill>
                <a:latin typeface="微软雅黑" panose="020b0503020204020204" pitchFamily="34" charset="-122"/>
                <a:ea typeface="微软雅黑" panose="020b0503020204020204" pitchFamily="34" charset="-122"/>
              </a:rPr>
              <a:t>要求两个相互矛盾的</a:t>
            </a:r>
            <a:r>
              <a:rPr lang="zh-CN" altLang="en-US" sz="2400">
                <a:solidFill>
                  <a:srgbClr val="FF0000"/>
                </a:solidFill>
                <a:latin typeface="微软雅黑" panose="020b0503020204020204" pitchFamily="34" charset="-122"/>
                <a:ea typeface="微软雅黑" panose="020b0503020204020204" pitchFamily="34" charset="-122"/>
              </a:rPr>
              <a:t>判断必有一真</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④</a:t>
            </a:r>
            <a:r>
              <a:rPr lang="zh-CN" altLang="en-US" sz="2400" b="1">
                <a:solidFill>
                  <a:srgbClr val="00B0F0"/>
                </a:solidFill>
                <a:latin typeface="微软雅黑" panose="020b0503020204020204" pitchFamily="34" charset="-122"/>
                <a:ea typeface="微软雅黑" panose="020b0503020204020204" pitchFamily="34" charset="-122"/>
              </a:rPr>
              <a:t>“充足理由律”</a:t>
            </a:r>
            <a:r>
              <a:rPr lang="zh-CN" altLang="en-US" sz="2400">
                <a:solidFill>
                  <a:schemeClr val="bg2">
                    <a:lumMod val="25000"/>
                  </a:schemeClr>
                </a:solidFill>
                <a:latin typeface="微软雅黑" panose="020b0503020204020204" pitchFamily="34" charset="-122"/>
                <a:ea typeface="微软雅黑" panose="020b0503020204020204" pitchFamily="34" charset="-122"/>
              </a:rPr>
              <a:t>要求一个被断定为</a:t>
            </a:r>
            <a:r>
              <a:rPr lang="zh-CN" altLang="en-US" sz="2400">
                <a:solidFill>
                  <a:srgbClr val="FF0000"/>
                </a:solidFill>
                <a:latin typeface="微软雅黑" panose="020b0503020204020204" pitchFamily="34" charset="-122"/>
                <a:ea typeface="微软雅黑" panose="020b0503020204020204" pitchFamily="34" charset="-122"/>
              </a:rPr>
              <a:t>真的判断具备充足的理由</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zh-CN" altLang="en-US" sz="240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三、逻辑的基本规律</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fade">
                                      <p:cBhvr>
                                        <p:cTn id="14" dur="500"/>
                                        <p:tgtEl>
                                          <p:spTgt spid="1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fade">
                                      <p:cBhvr>
                                        <p:cTn id="22" dur="500"/>
                                        <p:tgtEl>
                                          <p:spTgt spid="12">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xEl>
                                              <p:pRg st="6" end="6"/>
                                            </p:txEl>
                                          </p:spTgt>
                                        </p:tgtEl>
                                        <p:attrNameLst>
                                          <p:attrName>style.visibility</p:attrName>
                                        </p:attrNameLst>
                                      </p:cBhvr>
                                      <p:to>
                                        <p:strVal val="visible"/>
                                      </p:to>
                                    </p:set>
                                    <p:animEffect transition="in" filter="fade">
                                      <p:cBhvr>
                                        <p:cTn id="25" dur="500"/>
                                        <p:tgtEl>
                                          <p:spTgt spid="12">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xEl>
                                              <p:pRg st="7" end="7"/>
                                            </p:txEl>
                                          </p:spTgt>
                                        </p:tgtEl>
                                        <p:attrNameLst>
                                          <p:attrName>style.visibility</p:attrName>
                                        </p:attrNameLst>
                                      </p:cBhvr>
                                      <p:to>
                                        <p:strVal val="visible"/>
                                      </p:to>
                                    </p:set>
                                    <p:animEffect transition="in" filter="fade">
                                      <p:cBhvr>
                                        <p:cTn id="28"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52466" y="1626017"/>
            <a:ext cx="10908848" cy="581057"/>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b="1">
                <a:solidFill>
                  <a:schemeClr val="bg2">
                    <a:lumMod val="25000"/>
                  </a:schemeClr>
                </a:solidFill>
                <a:latin typeface="微软雅黑" panose="020b0503020204020204" pitchFamily="34" charset="-122"/>
                <a:ea typeface="微软雅黑" panose="020b0503020204020204" pitchFamily="34" charset="-122"/>
              </a:rPr>
              <a:t>任务：辨析“不矛盾律”和“排中律”。</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91320" y="545709"/>
            <a:ext cx="8866406" cy="709684"/>
            <a:chOff x="477672" y="627797"/>
            <a:chExt cx="8866406" cy="709684"/>
          </a:xfrm>
        </p:grpSpPr>
        <p:sp>
          <p:nvSpPr>
            <p:cNvPr id="14" name="文本框 13"/>
            <p:cNvSpPr txBox="1"/>
            <p:nvPr/>
          </p:nvSpPr>
          <p:spPr>
            <a:xfrm>
              <a:off x="1466159" y="627797"/>
              <a:ext cx="7877919"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三、逻辑的基本</a:t>
              </a: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规律</a:t>
              </a:r>
              <a:endParaRPr lang="en-US" altLang="zh-CN" sz="2800" b="1"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6" name="表格 5"/>
          <p:cNvGraphicFramePr>
            <a:graphicFrameLocks noGrp="1"/>
          </p:cNvGraphicFramePr>
          <p:nvPr/>
        </p:nvGraphicFramePr>
        <p:xfrm>
          <a:off x="907576" y="2490409"/>
          <a:ext cx="10268424" cy="3533020"/>
        </p:xfrm>
        <a:graphic>
          <a:graphicData uri="http://schemas.openxmlformats.org/drawingml/2006/table">
            <a:tbl>
              <a:tblPr firstRow="1" bandRow="1">
                <a:tableStyleId>{5C22544A-7EE6-4342-B048-85BDC9FD1C3A}</a:tableStyleId>
              </a:tblPr>
              <a:tblGrid>
                <a:gridCol w="1704994"/>
                <a:gridCol w="3860800"/>
                <a:gridCol w="4702630"/>
              </a:tblGrid>
              <a:tr h="499235">
                <a:tc>
                  <a:txBody>
                    <a:bodyPr vert="horz" wrap="square"/>
                    <a:lstStyle/>
                    <a:p>
                      <a:pPr algn="ctr"/>
                      <a:r>
                        <a:rPr lang="zh-CN" altLang="en-US" smtClean="0"/>
                        <a:t>不同之处</a:t>
                      </a:r>
                      <a:endParaRPr lang="zh-CN" altLang="en-US"/>
                    </a:p>
                  </a:txBody>
                  <a:tcPr/>
                </a:tc>
                <a:tc>
                  <a:txBody>
                    <a:bodyPr vert="horz" wrap="square"/>
                    <a:lstStyle/>
                    <a:p>
                      <a:pPr algn="ctr"/>
                      <a:r>
                        <a:rPr lang="zh-CN" altLang="en-US" smtClean="0"/>
                        <a:t>不矛盾律</a:t>
                      </a:r>
                      <a:endParaRPr lang="zh-CN" altLang="en-US"/>
                    </a:p>
                  </a:txBody>
                  <a:tcPr/>
                </a:tc>
                <a:tc>
                  <a:txBody>
                    <a:bodyPr vert="horz" wrap="square"/>
                    <a:lstStyle/>
                    <a:p>
                      <a:pPr algn="ctr"/>
                      <a:r>
                        <a:rPr lang="zh-CN" altLang="en-US" smtClean="0"/>
                        <a:t>排中律</a:t>
                      </a:r>
                      <a:endParaRPr lang="zh-CN" altLang="en-US"/>
                    </a:p>
                  </a:txBody>
                  <a:tcPr/>
                </a:tc>
              </a:tr>
              <a:tr h="987270">
                <a:tc>
                  <a:txBody>
                    <a:bodyPr vert="horz" wrap="square"/>
                    <a:lstStyle/>
                    <a:p>
                      <a:pPr algn="ctr"/>
                      <a:endParaRPr lang="en-US" altLang="zh-CN" smtClean="0"/>
                    </a:p>
                    <a:p>
                      <a:pPr algn="ctr"/>
                      <a:r>
                        <a:rPr lang="zh-CN" altLang="en-US" smtClean="0"/>
                        <a:t>适用范围</a:t>
                      </a:r>
                      <a:endParaRPr lang="zh-CN" altLang="en-US"/>
                    </a:p>
                  </a:txBody>
                  <a:tcPr/>
                </a:tc>
                <a:tc>
                  <a:txBody>
                    <a:bodyPr vert="horz" wrap="square"/>
                    <a:lstStyle/>
                    <a:p>
                      <a:pPr algn="ctr"/>
                      <a:endParaRPr lang="en-US" altLang="zh-CN" smtClean="0"/>
                    </a:p>
                    <a:p>
                      <a:pPr algn="ctr"/>
                      <a:r>
                        <a:rPr lang="zh-CN" altLang="en-US" smtClean="0"/>
                        <a:t>相互否定的判断不能同真。</a:t>
                      </a:r>
                      <a:endParaRPr lang="zh-CN" altLang="en-US"/>
                    </a:p>
                  </a:txBody>
                  <a:tcPr/>
                </a:tc>
                <a:tc>
                  <a:txBody>
                    <a:bodyPr vert="horz" wrap="square"/>
                    <a:lstStyle/>
                    <a:p>
                      <a:pPr algn="ctr"/>
                      <a:endParaRPr lang="en-US" altLang="zh-CN" smtClean="0"/>
                    </a:p>
                    <a:p>
                      <a:pPr algn="ctr"/>
                      <a:r>
                        <a:rPr lang="zh-CN" altLang="en-US" smtClean="0"/>
                        <a:t>要求两个相互矛盾的判断必有一真。</a:t>
                      </a:r>
                      <a:endParaRPr lang="zh-CN" altLang="en-US"/>
                    </a:p>
                  </a:txBody>
                  <a:tcPr/>
                </a:tc>
              </a:tr>
              <a:tr h="1161143">
                <a:tc>
                  <a:txBody>
                    <a:bodyPr vert="horz" wrap="square"/>
                    <a:lstStyle/>
                    <a:p>
                      <a:pPr algn="ctr"/>
                      <a:endParaRPr lang="en-US" altLang="zh-CN" smtClean="0"/>
                    </a:p>
                    <a:p>
                      <a:pPr algn="ctr"/>
                      <a:r>
                        <a:rPr lang="zh-CN" altLang="en-US" smtClean="0"/>
                        <a:t>逻辑要求</a:t>
                      </a:r>
                      <a:endParaRPr lang="zh-CN" altLang="en-US"/>
                    </a:p>
                  </a:txBody>
                  <a:tcPr/>
                </a:tc>
                <a:tc>
                  <a:txBody>
                    <a:bodyPr vert="horz" wrap="square"/>
                    <a:lstStyle/>
                    <a:p>
                      <a:pPr algn="ctr"/>
                      <a:endParaRPr lang="en-US" altLang="zh-CN" smtClean="0"/>
                    </a:p>
                    <a:p>
                      <a:pPr algn="ctr"/>
                      <a:r>
                        <a:rPr lang="zh-CN" altLang="en-US" smtClean="0"/>
                        <a:t>对于互相矛盾和互相反对的命题</a:t>
                      </a:r>
                      <a:endParaRPr lang="en-US" altLang="zh-CN" smtClean="0"/>
                    </a:p>
                    <a:p>
                      <a:pPr algn="ctr"/>
                      <a:r>
                        <a:rPr lang="zh-CN" altLang="en-US" smtClean="0"/>
                        <a:t>不能都加以肯定，必须从中否定一个</a:t>
                      </a:r>
                      <a:endParaRPr lang="zh-CN" altLang="en-US"/>
                    </a:p>
                  </a:txBody>
                  <a:tcPr/>
                </a:tc>
                <a:tc>
                  <a:txBody>
                    <a:bodyPr vert="horz" wrap="square"/>
                    <a:lstStyle/>
                    <a:p>
                      <a:pPr algn="ctr"/>
                      <a:endParaRPr lang="en-US" altLang="zh-CN" smtClean="0"/>
                    </a:p>
                    <a:p>
                      <a:pPr algn="ctr"/>
                      <a:r>
                        <a:rPr lang="zh-CN" altLang="en-US" smtClean="0"/>
                        <a:t>对于互相矛盾和具有下反对关系的命题</a:t>
                      </a:r>
                      <a:endParaRPr lang="en-US" altLang="zh-CN" smtClean="0"/>
                    </a:p>
                    <a:p>
                      <a:pPr algn="ctr"/>
                      <a:r>
                        <a:rPr lang="zh-CN" altLang="en-US" smtClean="0"/>
                        <a:t>不能都加以否定，必须从中肯定一个</a:t>
                      </a:r>
                      <a:endParaRPr lang="zh-CN" altLang="en-US"/>
                    </a:p>
                  </a:txBody>
                  <a:tcPr/>
                </a:tc>
              </a:tr>
              <a:tr h="885372">
                <a:tc>
                  <a:txBody>
                    <a:bodyPr vert="horz" wrap="square"/>
                    <a:lstStyle/>
                    <a:p>
                      <a:pPr algn="ctr"/>
                      <a:endParaRPr lang="en-US" altLang="zh-CN" sz="1800" smtClean="0">
                        <a:solidFill>
                          <a:schemeClr val="bg2">
                            <a:lumMod val="25000"/>
                          </a:schemeClr>
                        </a:solidFill>
                        <a:latin typeface="微软雅黑" panose="020b0503020204020204" pitchFamily="34" charset="-122"/>
                        <a:ea typeface="微软雅黑" panose="020b0503020204020204" pitchFamily="34" charset="-122"/>
                      </a:endParaRPr>
                    </a:p>
                    <a:p>
                      <a:pPr algn="ctr"/>
                      <a:r>
                        <a:rPr lang="zh-CN" altLang="en-US" sz="1800" smtClean="0">
                          <a:solidFill>
                            <a:schemeClr val="bg2">
                              <a:lumMod val="25000"/>
                            </a:schemeClr>
                          </a:solidFill>
                          <a:latin typeface="微软雅黑" panose="020b0503020204020204" pitchFamily="34" charset="-122"/>
                          <a:ea typeface="微软雅黑" panose="020b0503020204020204" pitchFamily="34" charset="-122"/>
                        </a:rPr>
                        <a:t>所犯错误</a:t>
                      </a:r>
                      <a:endParaRPr lang="zh-CN" altLang="en-US"/>
                    </a:p>
                  </a:txBody>
                  <a:tcPr/>
                </a:tc>
                <a:tc>
                  <a:txBody>
                    <a:bodyPr vert="horz" wrap="square"/>
                    <a:lstStyle/>
                    <a:p>
                      <a:pPr algn="ctr"/>
                      <a:endParaRPr lang="en-US" altLang="zh-CN" smtClean="0"/>
                    </a:p>
                    <a:p>
                      <a:pPr algn="ctr"/>
                      <a:r>
                        <a:rPr lang="zh-CN" altLang="en-US" smtClean="0"/>
                        <a:t>“自相矛盾”即“两可”</a:t>
                      </a:r>
                      <a:endParaRPr lang="zh-CN" altLang="en-US"/>
                    </a:p>
                  </a:txBody>
                  <a:tcPr/>
                </a:tc>
                <a:tc>
                  <a:txBody>
                    <a:bodyPr vert="horz" wrap="square"/>
                    <a:lstStyle/>
                    <a:p>
                      <a:pPr algn="ctr"/>
                      <a:endParaRPr lang="en-US" altLang="zh-CN" smtClean="0"/>
                    </a:p>
                    <a:p>
                      <a:pPr algn="ctr"/>
                      <a:r>
                        <a:rPr lang="zh-CN" altLang="en-US" smtClean="0"/>
                        <a:t>“模棱两可”即“两不可”</a:t>
                      </a:r>
                      <a:endParaRPr lang="zh-CN" altLang="en-US"/>
                    </a:p>
                  </a:txBody>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三、逻辑的基本规律</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文本框 11"/>
          <p:cNvSpPr txBox="1"/>
          <p:nvPr/>
        </p:nvSpPr>
        <p:spPr>
          <a:xfrm>
            <a:off x="290287" y="1576550"/>
            <a:ext cx="11625942" cy="5078313"/>
          </a:xfrm>
          <a:prstGeom prst="rect">
            <a:avLst/>
          </a:prstGeom>
          <a:noFill/>
        </p:spPr>
        <p:txBody>
          <a:bodyPr wrap="square" rtlCol="0">
            <a:spAutoFit/>
          </a:bodyPr>
          <a:lstStyle/>
          <a:p>
            <a:pPr>
              <a:lnSpc>
                <a:spcPct val="150000"/>
              </a:lnSpc>
            </a:pP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例如</a:t>
            </a:r>
            <a:r>
              <a:rPr lang="zh-CN" altLang="en-US" sz="2400">
                <a:solidFill>
                  <a:schemeClr val="bg2">
                    <a:lumMod val="25000"/>
                  </a:schemeClr>
                </a:solidFill>
                <a:latin typeface="微软雅黑" panose="020b0503020204020204" pitchFamily="34" charset="-122"/>
                <a:ea typeface="微软雅黑" panose="020b0503020204020204" pitchFamily="34" charset="-122"/>
              </a:rPr>
              <a:t>，有一个班级的同学分为四组，讨论世界上到底是先有鸡还是先有蛋的问题</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lvl="3">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第一</a:t>
            </a:r>
            <a:r>
              <a:rPr lang="zh-CN" altLang="en-US" sz="2400">
                <a:solidFill>
                  <a:schemeClr val="bg2">
                    <a:lumMod val="25000"/>
                  </a:schemeClr>
                </a:solidFill>
                <a:latin typeface="微软雅黑" panose="020b0503020204020204" pitchFamily="34" charset="-122"/>
                <a:ea typeface="微软雅黑" panose="020b0503020204020204" pitchFamily="34" charset="-122"/>
              </a:rPr>
              <a:t>组同学坚持，世界上先有鸡</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lvl="3">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第二</a:t>
            </a:r>
            <a:r>
              <a:rPr lang="zh-CN" altLang="en-US" sz="2400">
                <a:solidFill>
                  <a:schemeClr val="bg2">
                    <a:lumMod val="25000"/>
                  </a:schemeClr>
                </a:solidFill>
                <a:latin typeface="微软雅黑" panose="020b0503020204020204" pitchFamily="34" charset="-122"/>
                <a:ea typeface="微软雅黑" panose="020b0503020204020204" pitchFamily="34" charset="-122"/>
              </a:rPr>
              <a:t>组同学坚持，世界上先有蛋</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lvl="3">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第三</a:t>
            </a:r>
            <a:r>
              <a:rPr lang="zh-CN" altLang="en-US" sz="2400">
                <a:solidFill>
                  <a:schemeClr val="bg2">
                    <a:lumMod val="25000"/>
                  </a:schemeClr>
                </a:solidFill>
                <a:latin typeface="微软雅黑" panose="020b0503020204020204" pitchFamily="34" charset="-122"/>
                <a:ea typeface="微软雅黑" panose="020b0503020204020204" pitchFamily="34" charset="-122"/>
              </a:rPr>
              <a:t>组同学认为，既可以说世界上先有鸡，也可以说世界上先有蛋</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lvl="3">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第四</a:t>
            </a:r>
            <a:r>
              <a:rPr lang="zh-CN" altLang="en-US" sz="2400">
                <a:solidFill>
                  <a:schemeClr val="bg2">
                    <a:lumMod val="25000"/>
                  </a:schemeClr>
                </a:solidFill>
                <a:latin typeface="微软雅黑" panose="020b0503020204020204" pitchFamily="34" charset="-122"/>
                <a:ea typeface="微软雅黑" panose="020b0503020204020204" pitchFamily="34" charset="-122"/>
              </a:rPr>
              <a:t>组同学认为既不能说世界上先有鸡，也不能说世界上先有蛋</a:t>
            </a: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rPr>
              <a:t>显然，由于“世界上先有鸡”和“世界上先有蛋”，是两个互相矛盾的命题不能都真，也不能都假。第三组同学都加以肯定，犯了“自相矛盾”的错误。第四组同学都加以否定，犯“模棱两可”的错误。第一组和第二组的同学如果错，都不是逻辑错误，而只是知识错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5" end="5"/>
                                            </p:txEl>
                                          </p:spTgt>
                                        </p:tgtEl>
                                        <p:attrNameLst>
                                          <p:attrName>style.visibility</p:attrName>
                                        </p:attrNameLst>
                                      </p:cBhvr>
                                      <p:to>
                                        <p:strVal val="visible"/>
                                      </p:to>
                                    </p:set>
                                    <p:animEffect transition="in" filter="fade">
                                      <p:cBhvr>
                                        <p:cTn id="14" dur="1000"/>
                                        <p:tgtEl>
                                          <p:spTgt spid="11">
                                            <p:txEl>
                                              <p:pRg st="5" end="5"/>
                                            </p:txEl>
                                          </p:spTgt>
                                        </p:tgtEl>
                                      </p:cBhvr>
                                    </p:animEffect>
                                    <p:anim calcmode="lin" valueType="num">
                                      <p:cBhvr>
                                        <p:cTn id="15"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1576" y="1751736"/>
            <a:ext cx="10908848" cy="3970318"/>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b="1">
                <a:solidFill>
                  <a:schemeClr val="bg2">
                    <a:lumMod val="25000"/>
                  </a:schemeClr>
                </a:solidFill>
                <a:latin typeface="微软雅黑" panose="020b0503020204020204" pitchFamily="34" charset="-122"/>
                <a:ea typeface="微软雅黑" panose="020b0503020204020204" pitchFamily="34" charset="-122"/>
              </a:rPr>
              <a:t>任务：合作探讨，发现逻辑错误，并交流。</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②在法国某地，一个耍戏法的人招揽观众：“快来快来，这里有拿破仑的头骨。”围观的一个人说：“奇怪，听说拿破仑的脑袋是很大的，这个头骨怎么和普通人的没有区别啊？”耍戏法的人解释道：“没错，这是拿破仑小时候的头骨。”</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“头骨小”</a:t>
            </a:r>
            <a:r>
              <a:rPr lang="zh-CN" altLang="en-US" sz="2400">
                <a:solidFill>
                  <a:srgbClr val="00B0F0"/>
                </a:solidFill>
                <a:latin typeface="微软雅黑" panose="020b0503020204020204" pitchFamily="34" charset="-122"/>
                <a:ea typeface="微软雅黑" panose="020b0503020204020204" pitchFamily="34" charset="-122"/>
              </a:rPr>
              <a:t>和“小时候的头骨”不是同一个概念，耍戏法的人在转换概念，违反了“同一律”。再者，“拿破仑小时候的头骨”意思是“拿破仑夭折了”，与事实“拿破仑并未夭折”互相矛盾了，又违反了“不矛盾律”。</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91320" y="545709"/>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1576" y="1621107"/>
            <a:ext cx="10908848" cy="2308324"/>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b="1">
                <a:solidFill>
                  <a:schemeClr val="bg2">
                    <a:lumMod val="25000"/>
                  </a:schemeClr>
                </a:solidFill>
                <a:latin typeface="微软雅黑" panose="020b0503020204020204" pitchFamily="34" charset="-122"/>
                <a:ea typeface="微软雅黑" panose="020b0503020204020204" pitchFamily="34" charset="-122"/>
              </a:rPr>
              <a:t>任务：合作探讨，发现逻辑错误，并交流。</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③有人说，</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红楼梦</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值得读，有人说不值得，两种意见</a:t>
            </a:r>
            <a:r>
              <a:rPr lang="zh-CN" altLang="en-US" sz="2400">
                <a:solidFill>
                  <a:srgbClr val="FF0000"/>
                </a:solidFill>
                <a:latin typeface="微软雅黑" panose="020b0503020204020204" pitchFamily="34" charset="-122"/>
                <a:ea typeface="微软雅黑" panose="020b0503020204020204" pitchFamily="34" charset="-122"/>
              </a:rPr>
              <a:t>我都不赞成</a:t>
            </a:r>
            <a:r>
              <a:rPr lang="zh-CN" altLang="en-US" sz="2400">
                <a:solidFill>
                  <a:schemeClr val="bg2">
                    <a:lumMod val="25000"/>
                  </a:schemeClr>
                </a:solidFill>
                <a:latin typeface="微软雅黑" panose="020b0503020204020204" pitchFamily="34" charset="-122"/>
                <a:ea typeface="微软雅黑" panose="020b0503020204020204" pitchFamily="34" charset="-122"/>
              </a:rPr>
              <a:t>：读，太花时间；不读，又有点儿可惜。</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“读”</a:t>
            </a:r>
            <a:r>
              <a:rPr lang="zh-CN" altLang="en-US" sz="2400">
                <a:solidFill>
                  <a:srgbClr val="00B0F0"/>
                </a:solidFill>
                <a:latin typeface="微软雅黑" panose="020b0503020204020204" pitchFamily="34" charset="-122"/>
                <a:ea typeface="微软雅黑" panose="020b0503020204020204" pitchFamily="34" charset="-122"/>
              </a:rPr>
              <a:t>和“不读”是“矛盾关系”，必有一真，不能同为假，违反了“排中律”。</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91320" y="545709"/>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文本框 11"/>
          <p:cNvSpPr txBox="1"/>
          <p:nvPr/>
        </p:nvSpPr>
        <p:spPr>
          <a:xfrm>
            <a:off x="541317" y="4121833"/>
            <a:ext cx="10908848" cy="2308324"/>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④</a:t>
            </a:r>
            <a:r>
              <a:rPr lang="zh-CN" altLang="en-US" sz="2400">
                <a:solidFill>
                  <a:schemeClr val="bg2">
                    <a:lumMod val="25000"/>
                  </a:schemeClr>
                </a:solidFill>
                <a:latin typeface="微软雅黑" panose="020b0503020204020204" pitchFamily="34" charset="-122"/>
                <a:ea typeface="微软雅黑" panose="020b0503020204020204" pitchFamily="34" charset="-122"/>
              </a:rPr>
              <a:t>庄子曰：“请循其本。子曰‘汝安知鱼乐’云者，既已知吾知之而问我，我知之濠上也。”（</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庄子与惠子游于濠梁之上</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惠</a:t>
            </a:r>
            <a:r>
              <a:rPr lang="zh-CN" altLang="en-US" sz="2400">
                <a:solidFill>
                  <a:srgbClr val="00B0F0"/>
                </a:solidFill>
                <a:latin typeface="微软雅黑" panose="020b0503020204020204" pitchFamily="34" charset="-122"/>
                <a:ea typeface="微软雅黑" panose="020b0503020204020204" pitchFamily="34" charset="-122"/>
              </a:rPr>
              <a:t>子问的是“你怎么知道鱼是快乐的”，是问原因，庄子回答“是在濠上这个地方知道的”，是答地点，答非所问，违反了“同一律”。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9" presetClass="entr" presetSubtype="0" fill="hold"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dissolve">
                                      <p:cBhvr>
                                        <p:cTn id="2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1576" y="1650136"/>
            <a:ext cx="10908848" cy="2308324"/>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b="1">
                <a:solidFill>
                  <a:schemeClr val="bg2">
                    <a:lumMod val="25000"/>
                  </a:schemeClr>
                </a:solidFill>
                <a:latin typeface="微软雅黑" panose="020b0503020204020204" pitchFamily="34" charset="-122"/>
                <a:ea typeface="微软雅黑" panose="020b0503020204020204" pitchFamily="34" charset="-122"/>
              </a:rPr>
              <a:t>任务：合作探讨，发现逻辑错误，并交流。</a:t>
            </a:r>
          </a:p>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⑤</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祝福</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中，鲁四老爷知道祥林嫂的死讯后说：“不早不迟，偏偏要在这时候</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这就可见是一个谬种！”</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“谬种”</a:t>
            </a:r>
            <a:r>
              <a:rPr lang="zh-CN" altLang="en-US" sz="2400">
                <a:solidFill>
                  <a:srgbClr val="00B0F0"/>
                </a:solidFill>
                <a:latin typeface="微软雅黑" panose="020b0503020204020204" pitchFamily="34" charset="-122"/>
                <a:ea typeface="微软雅黑" panose="020b0503020204020204" pitchFamily="34" charset="-122"/>
              </a:rPr>
              <a:t>的理由是死得不是时候，这个理由并不充足，违反“充足理由律”</a:t>
            </a:r>
            <a:r>
              <a:rPr lang="zh-CN" altLang="en-US" sz="2400" smtClean="0">
                <a:solidFill>
                  <a:srgbClr val="00B0F0"/>
                </a:solidFill>
                <a:latin typeface="微软雅黑" panose="020b0503020204020204" pitchFamily="34" charset="-122"/>
                <a:ea typeface="微软雅黑" panose="020b0503020204020204" pitchFamily="34" charset="-122"/>
              </a:rPr>
              <a:t>。</a:t>
            </a:r>
            <a:endParaRPr lang="zh-CN" altLang="en-US" sz="2400">
              <a:solidFill>
                <a:srgbClr val="00B0F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91320" y="545709"/>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 name="文本框 81"/>
          <p:cNvSpPr txBox="1"/>
          <p:nvPr/>
        </p:nvSpPr>
        <p:spPr>
          <a:xfrm>
            <a:off x="3341890" y="2630590"/>
            <a:ext cx="5975985" cy="988347"/>
          </a:xfrm>
          <a:prstGeom prst="rect">
            <a:avLst/>
          </a:prstGeom>
          <a:noFill/>
          <a:effectLst/>
        </p:spPr>
        <p:txBody>
          <a:bodyPr wrap="square" rtlCol="0">
            <a:spAutoFit/>
          </a:bodyPr>
          <a:lstStyle/>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发现潜藏的逻辑谬误</a:t>
            </a: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1576" y="1838822"/>
            <a:ext cx="10908848" cy="4524315"/>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完成课本任务</a:t>
            </a:r>
            <a:r>
              <a:rPr lang="en-US" altLang="zh-CN" sz="2400" b="1" smtClean="0">
                <a:solidFill>
                  <a:schemeClr val="bg2">
                    <a:lumMod val="25000"/>
                  </a:schemeClr>
                </a:solidFill>
                <a:latin typeface="微软雅黑" panose="020b0503020204020204" pitchFamily="34" charset="-122"/>
                <a:ea typeface="微软雅黑" panose="020b0503020204020204" pitchFamily="34" charset="-122"/>
              </a:rPr>
              <a:t>2</a:t>
            </a: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课本</a:t>
            </a:r>
            <a:r>
              <a:rPr lang="zh-CN" altLang="en-US" sz="2400">
                <a:solidFill>
                  <a:schemeClr val="bg2">
                    <a:lumMod val="25000"/>
                  </a:schemeClr>
                </a:solidFill>
                <a:latin typeface="微软雅黑" panose="020b0503020204020204" pitchFamily="34" charset="-122"/>
                <a:ea typeface="微软雅黑" panose="020b0503020204020204" pitchFamily="34" charset="-122"/>
              </a:rPr>
              <a:t>上任务</a:t>
            </a:r>
            <a:r>
              <a:rPr lang="en-US" altLang="zh-CN" sz="2400">
                <a:solidFill>
                  <a:schemeClr val="bg2">
                    <a:lumMod val="25000"/>
                  </a:schemeClr>
                </a:solidFill>
                <a:latin typeface="微软雅黑" panose="020b0503020204020204" pitchFamily="34" charset="-122"/>
                <a:ea typeface="微软雅黑" panose="020b0503020204020204" pitchFamily="34" charset="-122"/>
              </a:rPr>
              <a:t>2</a:t>
            </a:r>
            <a:r>
              <a:rPr lang="zh-CN" altLang="en-US" sz="2400">
                <a:solidFill>
                  <a:schemeClr val="bg2">
                    <a:lumMod val="25000"/>
                  </a:schemeClr>
                </a:solidFill>
                <a:latin typeface="微软雅黑" panose="020b0503020204020204" pitchFamily="34" charset="-122"/>
                <a:ea typeface="微软雅黑" panose="020b0503020204020204" pitchFamily="34" charset="-122"/>
              </a:rPr>
              <a:t>里边列举了“划分不当”“自相矛盾”“强加因果”“以偏概全”等逻辑错误，同学们去研究下各自违反了哪个逻辑规律才导致的这些逻辑错误。</a:t>
            </a:r>
          </a:p>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违反</a:t>
            </a:r>
            <a:r>
              <a:rPr lang="zh-CN" altLang="en-US" sz="2400">
                <a:solidFill>
                  <a:schemeClr val="bg2">
                    <a:lumMod val="25000"/>
                  </a:schemeClr>
                </a:solidFill>
                <a:latin typeface="微软雅黑" panose="020b0503020204020204" pitchFamily="34" charset="-122"/>
                <a:ea typeface="微软雅黑" panose="020b0503020204020204" pitchFamily="34" charset="-122"/>
              </a:rPr>
              <a:t>“同一律”就会犯“偷换概念”“混淆概念”的逻辑错误</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主要</a:t>
            </a:r>
            <a:r>
              <a:rPr lang="zh-CN" altLang="en-US" sz="2400">
                <a:solidFill>
                  <a:schemeClr val="bg2">
                    <a:lumMod val="25000"/>
                  </a:schemeClr>
                </a:solidFill>
                <a:latin typeface="微软雅黑" panose="020b0503020204020204" pitchFamily="34" charset="-122"/>
                <a:ea typeface="微软雅黑" panose="020b0503020204020204" pitchFamily="34" charset="-122"/>
              </a:rPr>
              <a:t>表现为“</a:t>
            </a:r>
            <a:r>
              <a:rPr lang="zh-CN" altLang="en-US" sz="2400">
                <a:solidFill>
                  <a:srgbClr val="00B0F0"/>
                </a:solidFill>
                <a:latin typeface="微软雅黑" panose="020b0503020204020204" pitchFamily="34" charset="-122"/>
                <a:ea typeface="微软雅黑" panose="020b0503020204020204" pitchFamily="34" charset="-122"/>
              </a:rPr>
              <a:t>划分不当</a:t>
            </a:r>
            <a:r>
              <a:rPr lang="zh-CN" altLang="en-US"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rgbClr val="00B0F0"/>
                </a:solidFill>
                <a:latin typeface="微软雅黑" panose="020b0503020204020204" pitchFamily="34" charset="-122"/>
                <a:ea typeface="微软雅黑" panose="020b0503020204020204" pitchFamily="34" charset="-122"/>
              </a:rPr>
              <a:t>发生歧义</a:t>
            </a:r>
            <a:r>
              <a:rPr lang="zh-CN" altLang="en-US" sz="2400">
                <a:solidFill>
                  <a:schemeClr val="bg2">
                    <a:lumMod val="25000"/>
                  </a:schemeClr>
                </a:solidFill>
                <a:latin typeface="微软雅黑" panose="020b0503020204020204" pitchFamily="34" charset="-122"/>
                <a:ea typeface="微软雅黑" panose="020b0503020204020204" pitchFamily="34" charset="-122"/>
              </a:rPr>
              <a:t>”“以偏概全”等</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违反</a:t>
            </a:r>
            <a:r>
              <a:rPr lang="zh-CN" altLang="en-US" sz="2400">
                <a:solidFill>
                  <a:schemeClr val="bg2">
                    <a:lumMod val="25000"/>
                  </a:schemeClr>
                </a:solidFill>
                <a:latin typeface="微软雅黑" panose="020b0503020204020204" pitchFamily="34" charset="-122"/>
                <a:ea typeface="微软雅黑" panose="020b0503020204020204" pitchFamily="34" charset="-122"/>
              </a:rPr>
              <a:t>“不矛盾律”就会犯“</a:t>
            </a:r>
            <a:r>
              <a:rPr lang="zh-CN" altLang="en-US" sz="2400">
                <a:solidFill>
                  <a:srgbClr val="00B0F0"/>
                </a:solidFill>
                <a:latin typeface="微软雅黑" panose="020b0503020204020204" pitchFamily="34" charset="-122"/>
                <a:ea typeface="微软雅黑" panose="020b0503020204020204" pitchFamily="34" charset="-122"/>
              </a:rPr>
              <a:t>自相矛盾</a:t>
            </a:r>
            <a:r>
              <a:rPr lang="zh-CN" altLang="en-US" sz="2400">
                <a:solidFill>
                  <a:schemeClr val="bg2">
                    <a:lumMod val="25000"/>
                  </a:schemeClr>
                </a:solidFill>
                <a:latin typeface="微软雅黑" panose="020b0503020204020204" pitchFamily="34" charset="-122"/>
                <a:ea typeface="微软雅黑" panose="020b0503020204020204" pitchFamily="34" charset="-122"/>
              </a:rPr>
              <a:t>”的逻辑错误</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违反</a:t>
            </a:r>
            <a:r>
              <a:rPr lang="zh-CN" altLang="en-US" sz="2400">
                <a:solidFill>
                  <a:schemeClr val="bg2">
                    <a:lumMod val="25000"/>
                  </a:schemeClr>
                </a:solidFill>
                <a:latin typeface="微软雅黑" panose="020b0503020204020204" pitchFamily="34" charset="-122"/>
                <a:ea typeface="微软雅黑" panose="020b0503020204020204" pitchFamily="34" charset="-122"/>
              </a:rPr>
              <a:t>“排中律”就会犯“</a:t>
            </a:r>
            <a:r>
              <a:rPr lang="zh-CN" altLang="en-US" sz="2400">
                <a:solidFill>
                  <a:srgbClr val="00B0F0"/>
                </a:solidFill>
                <a:latin typeface="微软雅黑" panose="020b0503020204020204" pitchFamily="34" charset="-122"/>
                <a:ea typeface="微软雅黑" panose="020b0503020204020204" pitchFamily="34" charset="-122"/>
              </a:rPr>
              <a:t>模棱两可</a:t>
            </a:r>
            <a:r>
              <a:rPr lang="zh-CN" altLang="en-US" sz="2400">
                <a:solidFill>
                  <a:schemeClr val="bg2">
                    <a:lumMod val="25000"/>
                  </a:schemeClr>
                </a:solidFill>
                <a:latin typeface="微软雅黑" panose="020b0503020204020204" pitchFamily="34" charset="-122"/>
                <a:ea typeface="微软雅黑" panose="020b0503020204020204" pitchFamily="34" charset="-122"/>
              </a:rPr>
              <a:t>”的逻辑错误</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违反</a:t>
            </a:r>
            <a:r>
              <a:rPr lang="zh-CN" altLang="en-US" sz="2400">
                <a:solidFill>
                  <a:schemeClr val="bg2">
                    <a:lumMod val="25000"/>
                  </a:schemeClr>
                </a:solidFill>
                <a:latin typeface="微软雅黑" panose="020b0503020204020204" pitchFamily="34" charset="-122"/>
                <a:ea typeface="微软雅黑" panose="020b0503020204020204" pitchFamily="34" charset="-122"/>
              </a:rPr>
              <a:t>“充足理由律”就会犯“</a:t>
            </a:r>
            <a:r>
              <a:rPr lang="zh-CN" altLang="en-US" sz="2400">
                <a:solidFill>
                  <a:srgbClr val="00B0F0"/>
                </a:solidFill>
                <a:latin typeface="微软雅黑" panose="020b0503020204020204" pitchFamily="34" charset="-122"/>
                <a:ea typeface="微软雅黑" panose="020b0503020204020204" pitchFamily="34" charset="-122"/>
              </a:rPr>
              <a:t>强加因果</a:t>
            </a:r>
            <a:r>
              <a:rPr lang="zh-CN" altLang="en-US" sz="2400">
                <a:solidFill>
                  <a:schemeClr val="bg2">
                    <a:lumMod val="25000"/>
                  </a:schemeClr>
                </a:solidFill>
                <a:latin typeface="微软雅黑" panose="020b0503020204020204" pitchFamily="34" charset="-122"/>
                <a:ea typeface="微软雅黑" panose="020b0503020204020204" pitchFamily="34" charset="-122"/>
              </a:rPr>
              <a:t>”的逻辑错误。</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91320" y="545709"/>
            <a:ext cx="8866406" cy="709684"/>
            <a:chOff x="477672" y="627797"/>
            <a:chExt cx="8866406" cy="709684"/>
          </a:xfrm>
        </p:grpSpPr>
        <p:sp>
          <p:nvSpPr>
            <p:cNvPr id="14" name="文本框 13"/>
            <p:cNvSpPr txBox="1"/>
            <p:nvPr/>
          </p:nvSpPr>
          <p:spPr>
            <a:xfrm>
              <a:off x="1466159" y="627797"/>
              <a:ext cx="7877919"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五、违反逻辑规律所犯错误</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fade">
                                      <p:cBhvr>
                                        <p:cTn id="14" dur="500"/>
                                        <p:tgtEl>
                                          <p:spTgt spid="12">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500"/>
                                        <p:tgtEl>
                                          <p:spTgt spid="12">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fade">
                                      <p:cBhvr>
                                        <p:cTn id="20" dur="500"/>
                                        <p:tgtEl>
                                          <p:spTgt spid="12">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fade">
                                      <p:cBhvr>
                                        <p:cTn id="23" dur="500"/>
                                        <p:tgtEl>
                                          <p:spTgt spid="12">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xEl>
                                              <p:pRg st="5" end="5"/>
                                            </p:txEl>
                                          </p:spTgt>
                                        </p:tgtEl>
                                        <p:attrNameLst>
                                          <p:attrName>style.visibility</p:attrName>
                                        </p:attrNameLst>
                                      </p:cBhvr>
                                      <p:to>
                                        <p:strVal val="visible"/>
                                      </p:to>
                                    </p:set>
                                    <p:animEffect transition="in" filter="fade">
                                      <p:cBhvr>
                                        <p:cTn id="26"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38664"/>
            <a:chOff x="477672" y="627797"/>
            <a:chExt cx="8866406" cy="738664"/>
          </a:xfrm>
        </p:grpSpPr>
        <p:sp>
          <p:nvSpPr>
            <p:cNvPr id="14" name="文本框 13"/>
            <p:cNvSpPr txBox="1"/>
            <p:nvPr/>
          </p:nvSpPr>
          <p:spPr>
            <a:xfrm>
              <a:off x="1466159" y="627797"/>
              <a:ext cx="7877919" cy="73866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小结： 逻辑的基本规律</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左大括号 7"/>
          <p:cNvSpPr/>
          <p:nvPr/>
        </p:nvSpPr>
        <p:spPr>
          <a:xfrm>
            <a:off x="3617617" y="2517233"/>
            <a:ext cx="493485" cy="2257967"/>
          </a:xfrm>
          <a:prstGeom prst="leftBrace">
            <a:avLst>
              <a:gd name="adj1" fmla="val 28921"/>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9" name="文本框 11"/>
          <p:cNvSpPr txBox="1"/>
          <p:nvPr/>
        </p:nvSpPr>
        <p:spPr>
          <a:xfrm>
            <a:off x="4372234" y="2226706"/>
            <a:ext cx="2487197"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同一律</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文本框 11"/>
          <p:cNvSpPr txBox="1"/>
          <p:nvPr/>
        </p:nvSpPr>
        <p:spPr>
          <a:xfrm>
            <a:off x="10157385" y="2904538"/>
            <a:ext cx="738664" cy="1943334"/>
          </a:xfrm>
          <a:prstGeom prst="rect">
            <a:avLst/>
          </a:prstGeom>
          <a:noFill/>
        </p:spPr>
        <p:txBody>
          <a:bodyPr vert="eaVert"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矛盾关系</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文本框 11"/>
          <p:cNvSpPr txBox="1"/>
          <p:nvPr/>
        </p:nvSpPr>
        <p:spPr>
          <a:xfrm>
            <a:off x="477672" y="3305369"/>
            <a:ext cx="3139945"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“一致”是共同本质</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1"/>
          <p:cNvSpPr txBox="1"/>
          <p:nvPr/>
        </p:nvSpPr>
        <p:spPr>
          <a:xfrm>
            <a:off x="4407065" y="4234527"/>
            <a:ext cx="4845111"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充足理由律</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4407065" y="3553040"/>
            <a:ext cx="5895462"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排中律   ：“模棱两可”即“两不可”</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4372234" y="2873036"/>
            <a:ext cx="5191629" cy="581057"/>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不矛盾律：“自相矛盾”即</a:t>
            </a: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“两可”</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9" name="左大括号 18"/>
          <p:cNvSpPr/>
          <p:nvPr/>
        </p:nvSpPr>
        <p:spPr>
          <a:xfrm flipH="1">
            <a:off x="9396166" y="3037643"/>
            <a:ext cx="537029" cy="1013498"/>
          </a:xfrm>
          <a:prstGeom prst="leftBrace">
            <a:avLst>
              <a:gd name="adj1" fmla="val 28921"/>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cxnSp>
        <p:nvCxnSpPr>
          <p:cNvPr id="5" name="直接箭头连接符 4"/>
          <p:cNvCxnSpPr/>
          <p:nvPr/>
        </p:nvCxnSpPr>
        <p:spPr>
          <a:xfrm flipH="1">
            <a:off x="1294420" y="3964396"/>
            <a:ext cx="0" cy="4977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文本框 11"/>
          <p:cNvSpPr txBox="1"/>
          <p:nvPr/>
        </p:nvSpPr>
        <p:spPr>
          <a:xfrm>
            <a:off x="893928" y="4503802"/>
            <a:ext cx="2531443" cy="1477328"/>
          </a:xfrm>
          <a:prstGeom prst="rect">
            <a:avLst/>
          </a:prstGeom>
          <a:noFill/>
        </p:spPr>
        <p:txBody>
          <a:bodyPr wrap="square" rtlCol="0">
            <a:spAutoFit/>
          </a:bodyPr>
          <a:lstStyle/>
          <a:p>
            <a:pPr>
              <a:lnSpc>
                <a:spcPct val="150000"/>
              </a:lnSpc>
            </a:pPr>
            <a:r>
              <a:rPr lang="zh-CN" altLang="en-US" sz="2000" b="1" smtClean="0">
                <a:solidFill>
                  <a:schemeClr val="bg2">
                    <a:lumMod val="25000"/>
                  </a:schemeClr>
                </a:solidFill>
                <a:latin typeface="微软雅黑" panose="020b0503020204020204" pitchFamily="34" charset="-122"/>
                <a:ea typeface="微软雅黑" panose="020b0503020204020204" pitchFamily="34" charset="-122"/>
              </a:rPr>
              <a:t>一般认定的话语或词语的内涵范围是什么，就一直是什么</a:t>
            </a:r>
            <a:endParaRPr lang="zh-CN" altLang="en-US" sz="2000" b="1">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P spid="15" grpId="0"/>
      <p:bldP spid="16" grpId="0"/>
      <p:bldP spid="17" grpId="0"/>
      <p:bldP spid="19" grpId="0"/>
      <p:bldP spid="2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 name="文本框 81"/>
          <p:cNvSpPr txBox="1"/>
          <p:nvPr/>
        </p:nvSpPr>
        <p:spPr>
          <a:xfrm>
            <a:off x="3244908" y="2727572"/>
            <a:ext cx="7076107" cy="988347"/>
          </a:xfrm>
          <a:prstGeom prst="rect">
            <a:avLst/>
          </a:prstGeom>
          <a:noFill/>
          <a:effectLst/>
        </p:spPr>
        <p:txBody>
          <a:bodyPr wrap="square" rtlCol="0">
            <a:spAutoFit/>
          </a:bodyPr>
          <a:lstStyle/>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运用有效的推理形式</a:t>
            </a: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冰山一角初相识</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7" name="文本框 11"/>
          <p:cNvSpPr txBox="1"/>
          <p:nvPr/>
        </p:nvSpPr>
        <p:spPr>
          <a:xfrm>
            <a:off x="1698171" y="1497978"/>
            <a:ext cx="9106975" cy="1135054"/>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福尔摩斯探案全集</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华生与福尔摩斯第一次见面福尔摩斯，说：“我看得出来，您到过阿富汗。”令华生吃惊不已</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466159" y="2751116"/>
            <a:ext cx="9169129" cy="3917547"/>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华文仿宋" panose="02010600040101010101" pitchFamily="2" charset="-122"/>
                <a:ea typeface="华文仿宋" panose="02010600040101010101" pitchFamily="2" charset="-122"/>
              </a:rPr>
              <a:t>      之后</a:t>
            </a:r>
            <a:r>
              <a:rPr lang="zh-CN" altLang="en-US" sz="2400">
                <a:solidFill>
                  <a:schemeClr val="bg2">
                    <a:lumMod val="25000"/>
                  </a:schemeClr>
                </a:solidFill>
                <a:latin typeface="华文仿宋" panose="02010600040101010101" pitchFamily="2" charset="-122"/>
                <a:ea typeface="华文仿宋" panose="02010600040101010101" pitchFamily="2" charset="-122"/>
              </a:rPr>
              <a:t>他分析说：这一位先生，具有医务工作者的风度，但却是一副军人气概。那么，显见他是个军医。他是刚从热带回来，因为他脸色黝黑，但是，从他手腕的皮肤黑白分明看来，这并不是他原来的肤色。他面容憔悴，这就清楚地说明他是久病初愈而又历尽了艰苦。他左臂受过伤，现在动作品来还有些僵硬不便。试问，一个英国的军医在热带地方历尽艰苦，并且臂部负过伤，这能在什么地方呢？自然只有在阿富汗了。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310185" y="1939282"/>
            <a:ext cx="9720672" cy="2308324"/>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（一）演绎推理</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rPr>
              <a:t>所谓演绎推理，就是从一般性的前提出发，通过推导即“演绎”，得出具体陈述或个别结论的过程</a:t>
            </a:r>
            <a:r>
              <a:rPr lang="zh-CN" altLang="en-US" sz="2400" b="1" smtClean="0">
                <a:solidFill>
                  <a:srgbClr val="00B0F0"/>
                </a:solidFill>
                <a:latin typeface="微软雅黑" panose="020b0503020204020204" pitchFamily="34" charset="-122"/>
                <a:ea typeface="微软雅黑" panose="020b0503020204020204" pitchFamily="34" charset="-122"/>
              </a:rPr>
              <a:t>。</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bg2">
                    <a:lumMod val="25000"/>
                  </a:schemeClr>
                </a:solidFill>
                <a:latin typeface="微软雅黑" panose="020b0503020204020204" pitchFamily="34" charset="-122"/>
                <a:ea typeface="微软雅黑" panose="020b0503020204020204" pitchFamily="34" charset="-122"/>
              </a:rPr>
              <a:t> </a:t>
            </a:r>
            <a:r>
              <a:rPr lang="en-US" altLang="zh-CN" sz="2400"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演绎推理</a:t>
            </a:r>
            <a:r>
              <a:rPr lang="zh-CN" altLang="en-US" sz="2400">
                <a:solidFill>
                  <a:schemeClr val="bg2">
                    <a:lumMod val="25000"/>
                  </a:schemeClr>
                </a:solidFill>
                <a:latin typeface="微软雅黑" panose="020b0503020204020204" pitchFamily="34" charset="-122"/>
                <a:ea typeface="微软雅黑" panose="020b0503020204020204" pitchFamily="34" charset="-122"/>
              </a:rPr>
              <a:t>的形式有</a:t>
            </a:r>
            <a:r>
              <a:rPr lang="zh-CN" altLang="en-US" sz="2400" b="1">
                <a:solidFill>
                  <a:srgbClr val="00B0F0"/>
                </a:solidFill>
                <a:latin typeface="微软雅黑" panose="020b0503020204020204" pitchFamily="34" charset="-122"/>
                <a:ea typeface="微软雅黑" panose="020b0503020204020204" pitchFamily="34" charset="-122"/>
              </a:rPr>
              <a:t>三段论、假言推理和选言推理</a:t>
            </a:r>
            <a:r>
              <a:rPr lang="zh-CN" altLang="en-US" sz="2400">
                <a:solidFill>
                  <a:schemeClr val="bg2">
                    <a:lumMod val="25000"/>
                  </a:schemeClr>
                </a:solidFill>
                <a:latin typeface="微软雅黑" panose="020b0503020204020204" pitchFamily="34" charset="-122"/>
                <a:ea typeface="微软雅黑" panose="020b0503020204020204" pitchFamily="34" charset="-122"/>
              </a:rPr>
              <a:t>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一、常见的三种推理形式</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16506" y="1997990"/>
            <a:ext cx="11004473" cy="3416320"/>
          </a:xfrm>
          <a:prstGeom prst="rect">
            <a:avLst/>
          </a:prstGeom>
          <a:noFill/>
        </p:spPr>
        <p:txBody>
          <a:bodyPr wrap="square" rtlCol="0">
            <a:spAutoFit/>
          </a:bodyPr>
          <a:lstStyle/>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是由两个含有一个共同项的性质判断作前提，得出一个新的性质判断为结论的演绎推理</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lvl="2">
              <a:lnSpc>
                <a:spcPct val="150000"/>
              </a:lnSpc>
            </a:pPr>
            <a:r>
              <a:rPr lang="en-US" altLang="zh-CN" sz="2400" b="1">
                <a:solidFill>
                  <a:schemeClr val="bg2">
                    <a:lumMod val="25000"/>
                  </a:schemeClr>
                </a:solidFill>
                <a:latin typeface="微软雅黑" panose="020b0503020204020204" pitchFamily="34" charset="-122"/>
                <a:ea typeface="微软雅黑" panose="020b0503020204020204" pitchFamily="34" charset="-122"/>
              </a:rPr>
              <a:t> </a:t>
            </a:r>
            <a:r>
              <a:rPr lang="en-US" altLang="zh-CN" sz="2400" b="1" smtClean="0">
                <a:solidFill>
                  <a:schemeClr val="bg2">
                    <a:lumMod val="25000"/>
                  </a:schemeClr>
                </a:solidFill>
                <a:latin typeface="微软雅黑" panose="020b0503020204020204" pitchFamily="34" charset="-122"/>
                <a:ea typeface="微软雅黑" panose="020b0503020204020204" pitchFamily="34" charset="-122"/>
              </a:rPr>
              <a:t>     </a:t>
            </a:r>
            <a:r>
              <a:rPr lang="zh-CN" altLang="en-US" sz="2400" b="1" smtClean="0">
                <a:solidFill>
                  <a:srgbClr val="00B0F0"/>
                </a:solidFill>
                <a:latin typeface="微软雅黑" panose="020b0503020204020204" pitchFamily="34" charset="-122"/>
                <a:ea typeface="微软雅黑" panose="020b0503020204020204" pitchFamily="34" charset="-122"/>
              </a:rPr>
              <a:t>三段论</a:t>
            </a:r>
            <a:r>
              <a:rPr lang="zh-CN" altLang="en-US" sz="2400" b="1">
                <a:solidFill>
                  <a:srgbClr val="00B0F0"/>
                </a:solidFill>
                <a:latin typeface="微软雅黑" panose="020b0503020204020204" pitchFamily="34" charset="-122"/>
                <a:ea typeface="微软雅黑" panose="020b0503020204020204" pitchFamily="34" charset="-122"/>
              </a:rPr>
              <a:t>是演绎推理的一般模式，包含三个部分</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lvl="2">
              <a:lnSpc>
                <a:spcPct val="150000"/>
              </a:lnSpc>
            </a:pPr>
            <a:r>
              <a:rPr lang="en-US" altLang="zh-CN" sz="2400" b="1">
                <a:solidFill>
                  <a:srgbClr val="00B0F0"/>
                </a:solidFill>
                <a:latin typeface="微软雅黑" panose="020b0503020204020204" pitchFamily="34" charset="-122"/>
                <a:ea typeface="微软雅黑" panose="020b0503020204020204" pitchFamily="34" charset="-122"/>
              </a:rPr>
              <a:t> </a:t>
            </a:r>
            <a:r>
              <a:rPr lang="en-US" altLang="zh-CN" sz="2400" b="1" smtClean="0">
                <a:solidFill>
                  <a:srgbClr val="00B0F0"/>
                </a:solidFill>
                <a:latin typeface="微软雅黑" panose="020b0503020204020204" pitchFamily="34" charset="-122"/>
                <a:ea typeface="微软雅黑" panose="020b0503020204020204" pitchFamily="34" charset="-122"/>
              </a:rPr>
              <a:t>             </a:t>
            </a:r>
            <a:r>
              <a:rPr lang="zh-CN" altLang="en-US" sz="2400" b="1" smtClean="0">
                <a:solidFill>
                  <a:srgbClr val="00B0F0"/>
                </a:solidFill>
                <a:latin typeface="微软雅黑" panose="020b0503020204020204" pitchFamily="34" charset="-122"/>
                <a:ea typeface="微软雅黑" panose="020b0503020204020204" pitchFamily="34" charset="-122"/>
              </a:rPr>
              <a:t>大前提</a:t>
            </a:r>
            <a:r>
              <a:rPr lang="en-US" altLang="zh-CN" sz="2400" b="1">
                <a:solidFill>
                  <a:srgbClr val="00B0F0"/>
                </a:solidFill>
                <a:latin typeface="微软雅黑" panose="020b0503020204020204" pitchFamily="34" charset="-122"/>
                <a:ea typeface="微软雅黑" panose="020b0503020204020204" pitchFamily="34" charset="-122"/>
              </a:rPr>
              <a:t>——</a:t>
            </a:r>
            <a:r>
              <a:rPr lang="zh-CN" altLang="en-US" sz="2400" b="1">
                <a:solidFill>
                  <a:srgbClr val="00B0F0"/>
                </a:solidFill>
                <a:latin typeface="微软雅黑" panose="020b0503020204020204" pitchFamily="34" charset="-122"/>
                <a:ea typeface="微软雅黑" panose="020b0503020204020204" pitchFamily="34" charset="-122"/>
              </a:rPr>
              <a:t>已知的一般</a:t>
            </a:r>
            <a:r>
              <a:rPr lang="zh-CN" altLang="en-US" sz="2400" b="1" smtClean="0">
                <a:solidFill>
                  <a:srgbClr val="00B0F0"/>
                </a:solidFill>
                <a:latin typeface="微软雅黑" panose="020b0503020204020204" pitchFamily="34" charset="-122"/>
                <a:ea typeface="微软雅黑" panose="020b0503020204020204" pitchFamily="34" charset="-122"/>
              </a:rPr>
              <a:t>原理</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lvl="2">
              <a:lnSpc>
                <a:spcPct val="150000"/>
              </a:lnSpc>
            </a:pPr>
            <a:r>
              <a:rPr lang="en-US" altLang="zh-CN" sz="2400" b="1">
                <a:solidFill>
                  <a:srgbClr val="00B0F0"/>
                </a:solidFill>
                <a:latin typeface="微软雅黑" panose="020b0503020204020204" pitchFamily="34" charset="-122"/>
                <a:ea typeface="微软雅黑" panose="020b0503020204020204" pitchFamily="34" charset="-122"/>
              </a:rPr>
              <a:t> </a:t>
            </a:r>
            <a:r>
              <a:rPr lang="en-US" altLang="zh-CN" sz="2400" b="1" smtClean="0">
                <a:solidFill>
                  <a:srgbClr val="00B0F0"/>
                </a:solidFill>
                <a:latin typeface="微软雅黑" panose="020b0503020204020204" pitchFamily="34" charset="-122"/>
                <a:ea typeface="微软雅黑" panose="020b0503020204020204" pitchFamily="34" charset="-122"/>
              </a:rPr>
              <a:t>             </a:t>
            </a:r>
            <a:r>
              <a:rPr lang="zh-CN" altLang="en-US" sz="2400" b="1" smtClean="0">
                <a:solidFill>
                  <a:srgbClr val="00B0F0"/>
                </a:solidFill>
                <a:latin typeface="微软雅黑" panose="020b0503020204020204" pitchFamily="34" charset="-122"/>
                <a:ea typeface="微软雅黑" panose="020b0503020204020204" pitchFamily="34" charset="-122"/>
              </a:rPr>
              <a:t>小前提</a:t>
            </a:r>
            <a:r>
              <a:rPr lang="en-US" altLang="zh-CN" sz="2400" b="1">
                <a:solidFill>
                  <a:srgbClr val="00B0F0"/>
                </a:solidFill>
                <a:latin typeface="微软雅黑" panose="020b0503020204020204" pitchFamily="34" charset="-122"/>
                <a:ea typeface="微软雅黑" panose="020b0503020204020204" pitchFamily="34" charset="-122"/>
              </a:rPr>
              <a:t>——</a:t>
            </a:r>
            <a:r>
              <a:rPr lang="zh-CN" altLang="en-US" sz="2400" b="1">
                <a:solidFill>
                  <a:srgbClr val="00B0F0"/>
                </a:solidFill>
                <a:latin typeface="微软雅黑" panose="020b0503020204020204" pitchFamily="34" charset="-122"/>
                <a:ea typeface="微软雅黑" panose="020b0503020204020204" pitchFamily="34" charset="-122"/>
              </a:rPr>
              <a:t>所研究的</a:t>
            </a:r>
            <a:r>
              <a:rPr lang="zh-CN" altLang="en-US" sz="2400" b="1" smtClean="0">
                <a:solidFill>
                  <a:srgbClr val="00B0F0"/>
                </a:solidFill>
                <a:latin typeface="微软雅黑" panose="020b0503020204020204" pitchFamily="34" charset="-122"/>
                <a:ea typeface="微软雅黑" panose="020b0503020204020204" pitchFamily="34" charset="-122"/>
              </a:rPr>
              <a:t>特殊情况</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lvl="2">
              <a:lnSpc>
                <a:spcPct val="150000"/>
              </a:lnSpc>
            </a:pPr>
            <a:r>
              <a:rPr lang="en-US" altLang="zh-CN" sz="2400" b="1">
                <a:solidFill>
                  <a:srgbClr val="00B0F0"/>
                </a:solidFill>
                <a:latin typeface="微软雅黑" panose="020b0503020204020204" pitchFamily="34" charset="-122"/>
                <a:ea typeface="微软雅黑" panose="020b0503020204020204" pitchFamily="34" charset="-122"/>
              </a:rPr>
              <a:t> </a:t>
            </a:r>
            <a:r>
              <a:rPr lang="en-US" altLang="zh-CN" sz="2400" b="1" smtClean="0">
                <a:solidFill>
                  <a:srgbClr val="00B0F0"/>
                </a:solidFill>
                <a:latin typeface="微软雅黑" panose="020b0503020204020204" pitchFamily="34" charset="-122"/>
                <a:ea typeface="微软雅黑" panose="020b0503020204020204" pitchFamily="34" charset="-122"/>
              </a:rPr>
              <a:t>             </a:t>
            </a:r>
            <a:r>
              <a:rPr lang="zh-CN" altLang="en-US" sz="2400" b="1" smtClean="0">
                <a:solidFill>
                  <a:srgbClr val="00B0F0"/>
                </a:solidFill>
                <a:latin typeface="微软雅黑" panose="020b0503020204020204" pitchFamily="34" charset="-122"/>
                <a:ea typeface="微软雅黑" panose="020b0503020204020204" pitchFamily="34" charset="-122"/>
              </a:rPr>
              <a:t>结论</a:t>
            </a:r>
            <a:r>
              <a:rPr lang="en-US" altLang="zh-CN" sz="2400" b="1">
                <a:solidFill>
                  <a:srgbClr val="00B0F0"/>
                </a:solidFill>
                <a:latin typeface="微软雅黑" panose="020b0503020204020204" pitchFamily="34" charset="-122"/>
                <a:ea typeface="微软雅黑" panose="020b0503020204020204" pitchFamily="34" charset="-122"/>
              </a:rPr>
              <a:t>——</a:t>
            </a:r>
            <a:r>
              <a:rPr lang="zh-CN" altLang="en-US" sz="2400" b="1">
                <a:solidFill>
                  <a:srgbClr val="00B0F0"/>
                </a:solidFill>
                <a:latin typeface="微软雅黑" panose="020b0503020204020204" pitchFamily="34" charset="-122"/>
                <a:ea typeface="微软雅黑" panose="020b0503020204020204" pitchFamily="34" charset="-122"/>
              </a:rPr>
              <a:t>根据一般原理，对特殊情况作出判断。</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1.</a:t>
              </a:r>
              <a:r>
                <a:rPr lang="zh-CN" altLang="en-US" sz="2800" b="1">
                  <a:solidFill>
                    <a:schemeClr val="bg2">
                      <a:lumMod val="25000"/>
                    </a:schemeClr>
                  </a:solidFill>
                  <a:latin typeface="微软雅黑" panose="020b0503020204020204" pitchFamily="34" charset="-122"/>
                  <a:ea typeface="微软雅黑" panose="020b0503020204020204" pitchFamily="34" charset="-122"/>
                </a:rPr>
                <a:t>三段论</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01880" y="1881833"/>
            <a:ext cx="11756571" cy="1815882"/>
          </a:xfrm>
          <a:prstGeom prst="rect">
            <a:avLst/>
          </a:prstGeom>
          <a:noFill/>
        </p:spPr>
        <p:txBody>
          <a:bodyPr wrap="square" rtlCol="0">
            <a:spAutoFit/>
          </a:bodyPr>
          <a:lstStyle/>
          <a:p>
            <a:pPr>
              <a:lnSpc>
                <a:spcPct val="200000"/>
              </a:lnSpc>
            </a:pPr>
            <a:r>
              <a:rPr lang="zh-CN" altLang="en-US" sz="2800">
                <a:solidFill>
                  <a:schemeClr val="bg2">
                    <a:lumMod val="25000"/>
                  </a:schemeClr>
                </a:solidFill>
                <a:latin typeface="微软雅黑" panose="020b0503020204020204" pitchFamily="34" charset="-122"/>
                <a:ea typeface="微软雅黑" panose="020b0503020204020204" pitchFamily="34" charset="-122"/>
              </a:rPr>
              <a:t>      </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例</a:t>
            </a:r>
            <a:r>
              <a:rPr lang="en-US" altLang="zh-CN" sz="2800" smtClean="0">
                <a:solidFill>
                  <a:schemeClr val="bg2">
                    <a:lumMod val="25000"/>
                  </a:schemeClr>
                </a:solidFill>
                <a:latin typeface="微软雅黑" panose="020b0503020204020204" pitchFamily="34" charset="-122"/>
                <a:ea typeface="微软雅黑" panose="020b0503020204020204" pitchFamily="34" charset="-122"/>
              </a:rPr>
              <a:t>1</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知识分子都是应该受到尊重的，人民教师都是知识分子，所以，人民教师都是应该受到尊重的</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80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1.</a:t>
              </a:r>
              <a:r>
                <a:rPr lang="zh-CN" altLang="en-US" sz="2800" b="1">
                  <a:solidFill>
                    <a:schemeClr val="bg2">
                      <a:lumMod val="25000"/>
                    </a:schemeClr>
                  </a:solidFill>
                  <a:latin typeface="微软雅黑" panose="020b0503020204020204" pitchFamily="34" charset="-122"/>
                  <a:ea typeface="微软雅黑" panose="020b0503020204020204" pitchFamily="34" charset="-122"/>
                </a:rPr>
                <a:t>三段论</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cxnSp>
        <p:nvCxnSpPr>
          <p:cNvPr id="6" name="直接连接符 5"/>
          <p:cNvCxnSpPr/>
          <p:nvPr/>
        </p:nvCxnSpPr>
        <p:spPr>
          <a:xfrm flipV="1">
            <a:off x="320016" y="3567744"/>
            <a:ext cx="4661887" cy="1576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0016" y="3086329"/>
            <a:ext cx="1454699" cy="48141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30586" y="2744402"/>
            <a:ext cx="1671145" cy="378372"/>
          </a:xfrm>
          <a:prstGeom prst="rect">
            <a:avLst/>
          </a:prstGeom>
          <a:noFill/>
        </p:spPr>
        <p:txBody>
          <a:bodyPr wrap="square" rtlCol="0">
            <a:spAutoFit/>
          </a:bodyPr>
          <a:lstStyle/>
          <a:p>
            <a:r>
              <a:rPr lang="zh-CN" altLang="en-US" smtClean="0"/>
              <a:t>主项</a:t>
            </a:r>
            <a:endParaRPr lang="zh-CN" altLang="en-US"/>
          </a:p>
        </p:txBody>
      </p:sp>
      <p:sp>
        <p:nvSpPr>
          <p:cNvPr id="13" name="TextBox 12"/>
          <p:cNvSpPr txBox="1"/>
          <p:nvPr/>
        </p:nvSpPr>
        <p:spPr>
          <a:xfrm>
            <a:off x="3162072" y="2689063"/>
            <a:ext cx="724212" cy="378372"/>
          </a:xfrm>
          <a:prstGeom prst="rect">
            <a:avLst/>
          </a:prstGeom>
          <a:noFill/>
        </p:spPr>
        <p:txBody>
          <a:bodyPr wrap="square" rtlCol="0">
            <a:spAutoFit/>
          </a:bodyPr>
          <a:lstStyle/>
          <a:p>
            <a:r>
              <a:rPr lang="zh-CN" altLang="en-US" smtClean="0"/>
              <a:t>谓项</a:t>
            </a:r>
            <a:endParaRPr lang="zh-CN" altLang="en-US"/>
          </a:p>
        </p:txBody>
      </p:sp>
      <p:sp>
        <p:nvSpPr>
          <p:cNvPr id="15" name="TextBox 14"/>
          <p:cNvSpPr txBox="1"/>
          <p:nvPr/>
        </p:nvSpPr>
        <p:spPr>
          <a:xfrm>
            <a:off x="630585" y="3583509"/>
            <a:ext cx="1671145" cy="400110"/>
          </a:xfrm>
          <a:prstGeom prst="rect">
            <a:avLst/>
          </a:prstGeom>
          <a:noFill/>
        </p:spPr>
        <p:txBody>
          <a:bodyPr wrap="square" rtlCol="0">
            <a:spAutoFit/>
          </a:bodyPr>
          <a:lstStyle/>
          <a:p>
            <a:r>
              <a:rPr lang="zh-CN" altLang="en-US" sz="2000" b="1">
                <a:solidFill>
                  <a:srgbClr val="00B0F0"/>
                </a:solidFill>
                <a:latin typeface="+mn-ea"/>
              </a:rPr>
              <a:t>小项</a:t>
            </a:r>
          </a:p>
        </p:txBody>
      </p:sp>
      <p:sp>
        <p:nvSpPr>
          <p:cNvPr id="16" name="TextBox 15"/>
          <p:cNvSpPr txBox="1"/>
          <p:nvPr/>
        </p:nvSpPr>
        <p:spPr>
          <a:xfrm>
            <a:off x="3162072" y="3550543"/>
            <a:ext cx="1671145" cy="400110"/>
          </a:xfrm>
          <a:prstGeom prst="rect">
            <a:avLst/>
          </a:prstGeom>
          <a:noFill/>
        </p:spPr>
        <p:txBody>
          <a:bodyPr wrap="square" rtlCol="0">
            <a:spAutoFit/>
          </a:bodyPr>
          <a:lstStyle/>
          <a:p>
            <a:r>
              <a:rPr lang="zh-CN" altLang="en-US" sz="2000" b="1">
                <a:solidFill>
                  <a:srgbClr val="00B0F0"/>
                </a:solidFill>
                <a:latin typeface="+mn-ea"/>
              </a:rPr>
              <a:t>大项</a:t>
            </a:r>
          </a:p>
        </p:txBody>
      </p:sp>
      <p:cxnSp>
        <p:nvCxnSpPr>
          <p:cNvPr id="17" name="直接连接符 16"/>
          <p:cNvCxnSpPr/>
          <p:nvPr/>
        </p:nvCxnSpPr>
        <p:spPr>
          <a:xfrm flipV="1">
            <a:off x="1663102" y="2652446"/>
            <a:ext cx="9365267" cy="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883439" y="4053231"/>
            <a:ext cx="1127776" cy="584775"/>
          </a:xfrm>
          <a:prstGeom prst="rect">
            <a:avLst/>
          </a:prstGeom>
          <a:noFill/>
        </p:spPr>
        <p:txBody>
          <a:bodyPr wrap="square" rtlCol="0">
            <a:spAutoFit/>
          </a:bodyPr>
          <a:lstStyle/>
          <a:p>
            <a:r>
              <a:rPr lang="zh-CN" altLang="en-US" sz="3200" b="1">
                <a:solidFill>
                  <a:srgbClr val="FF0000"/>
                </a:solidFill>
                <a:latin typeface="华文楷体" panose="02010600040101010101" pitchFamily="2" charset="-122"/>
                <a:ea typeface="华文楷体" panose="02010600040101010101" pitchFamily="2" charset="-122"/>
              </a:rPr>
              <a:t>结论</a:t>
            </a:r>
          </a:p>
        </p:txBody>
      </p:sp>
      <p:sp>
        <p:nvSpPr>
          <p:cNvPr id="20" name="TextBox 19"/>
          <p:cNvSpPr txBox="1"/>
          <p:nvPr/>
        </p:nvSpPr>
        <p:spPr>
          <a:xfrm>
            <a:off x="7968473" y="1226989"/>
            <a:ext cx="1671145" cy="584775"/>
          </a:xfrm>
          <a:prstGeom prst="rect">
            <a:avLst/>
          </a:prstGeom>
          <a:noFill/>
        </p:spPr>
        <p:txBody>
          <a:bodyPr wrap="square" rtlCol="0">
            <a:spAutoFit/>
          </a:bodyPr>
          <a:lstStyle/>
          <a:p>
            <a:r>
              <a:rPr lang="zh-CN" altLang="en-US" sz="3200" b="1" smtClean="0">
                <a:solidFill>
                  <a:srgbClr val="FF0000"/>
                </a:solidFill>
                <a:latin typeface="华文楷体" panose="02010600040101010101" pitchFamily="2" charset="-122"/>
                <a:ea typeface="华文楷体" panose="02010600040101010101" pitchFamily="2" charset="-122"/>
              </a:rPr>
              <a:t>小前提</a:t>
            </a:r>
            <a:endParaRPr lang="zh-CN" altLang="en-US" sz="3200" b="1">
              <a:solidFill>
                <a:srgbClr val="FF0000"/>
              </a:solidFill>
              <a:latin typeface="华文楷体" panose="02010600040101010101" pitchFamily="2" charset="-122"/>
              <a:ea typeface="华文楷体" panose="02010600040101010101" pitchFamily="2" charset="-122"/>
            </a:endParaRPr>
          </a:p>
        </p:txBody>
      </p:sp>
      <p:sp>
        <p:nvSpPr>
          <p:cNvPr id="21" name="TextBox 20"/>
          <p:cNvSpPr txBox="1"/>
          <p:nvPr/>
        </p:nvSpPr>
        <p:spPr>
          <a:xfrm>
            <a:off x="3733973" y="1297058"/>
            <a:ext cx="1671145" cy="584775"/>
          </a:xfrm>
          <a:prstGeom prst="rect">
            <a:avLst/>
          </a:prstGeom>
          <a:noFill/>
        </p:spPr>
        <p:txBody>
          <a:bodyPr wrap="square" rtlCol="0">
            <a:spAutoFit/>
          </a:bodyPr>
          <a:lstStyle/>
          <a:p>
            <a:r>
              <a:rPr lang="zh-CN" altLang="en-US" sz="3200" b="1">
                <a:solidFill>
                  <a:srgbClr val="FF0000"/>
                </a:solidFill>
                <a:latin typeface="华文楷体" panose="02010600040101010101" pitchFamily="2" charset="-122"/>
                <a:ea typeface="华文楷体" panose="02010600040101010101" pitchFamily="2" charset="-122"/>
              </a:rPr>
              <a:t>大前提</a:t>
            </a:r>
          </a:p>
        </p:txBody>
      </p:sp>
      <p:sp>
        <p:nvSpPr>
          <p:cNvPr id="23" name="矩形 22"/>
          <p:cNvSpPr/>
          <p:nvPr/>
        </p:nvSpPr>
        <p:spPr>
          <a:xfrm>
            <a:off x="2447327" y="3078446"/>
            <a:ext cx="2153702" cy="489298"/>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5510162" y="1811764"/>
            <a:ext cx="1671145" cy="400110"/>
          </a:xfrm>
          <a:prstGeom prst="rect">
            <a:avLst/>
          </a:prstGeom>
          <a:noFill/>
        </p:spPr>
        <p:txBody>
          <a:bodyPr wrap="square" rtlCol="0">
            <a:spAutoFit/>
          </a:bodyPr>
          <a:lstStyle/>
          <a:p>
            <a:r>
              <a:rPr lang="zh-CN" altLang="en-US" sz="2000" b="1">
                <a:solidFill>
                  <a:srgbClr val="00B0F0"/>
                </a:solidFill>
                <a:latin typeface="+mn-ea"/>
              </a:rPr>
              <a:t>大项</a:t>
            </a:r>
          </a:p>
        </p:txBody>
      </p:sp>
      <p:sp>
        <p:nvSpPr>
          <p:cNvPr id="25" name="TextBox 24"/>
          <p:cNvSpPr txBox="1"/>
          <p:nvPr/>
        </p:nvSpPr>
        <p:spPr>
          <a:xfrm>
            <a:off x="7452215" y="1811764"/>
            <a:ext cx="1671145" cy="400110"/>
          </a:xfrm>
          <a:prstGeom prst="rect">
            <a:avLst/>
          </a:prstGeom>
          <a:noFill/>
        </p:spPr>
        <p:txBody>
          <a:bodyPr wrap="square" rtlCol="0">
            <a:spAutoFit/>
          </a:bodyPr>
          <a:lstStyle/>
          <a:p>
            <a:r>
              <a:rPr lang="zh-CN" altLang="en-US" sz="2000" b="1" smtClean="0">
                <a:solidFill>
                  <a:srgbClr val="00B0F0"/>
                </a:solidFill>
                <a:latin typeface="+mn-ea"/>
              </a:rPr>
              <a:t>小项</a:t>
            </a:r>
            <a:endParaRPr lang="zh-CN" altLang="en-US" sz="2000" b="1">
              <a:solidFill>
                <a:srgbClr val="00B0F0"/>
              </a:solidFill>
              <a:latin typeface="+mn-ea"/>
            </a:endParaRPr>
          </a:p>
        </p:txBody>
      </p:sp>
      <p:sp>
        <p:nvSpPr>
          <p:cNvPr id="26" name="文本框 11"/>
          <p:cNvSpPr txBox="1"/>
          <p:nvPr/>
        </p:nvSpPr>
        <p:spPr>
          <a:xfrm>
            <a:off x="320016" y="4614824"/>
            <a:ext cx="11756571" cy="2677656"/>
          </a:xfrm>
          <a:prstGeom prst="rect">
            <a:avLst/>
          </a:prstGeom>
          <a:noFill/>
        </p:spPr>
        <p:txBody>
          <a:bodyPr wrap="square" rtlCol="0">
            <a:spAutoFit/>
          </a:bodyPr>
          <a:lstStyle/>
          <a:p>
            <a:pPr>
              <a:lnSpc>
                <a:spcPct val="200000"/>
              </a:lnSpc>
            </a:pPr>
            <a:r>
              <a:rPr lang="zh-CN" altLang="en-US" sz="2800">
                <a:solidFill>
                  <a:schemeClr val="bg2">
                    <a:lumMod val="25000"/>
                  </a:schemeClr>
                </a:solidFill>
                <a:latin typeface="微软雅黑" panose="020b0503020204020204" pitchFamily="34" charset="-122"/>
                <a:ea typeface="微软雅黑" panose="020b0503020204020204" pitchFamily="34" charset="-122"/>
              </a:rPr>
              <a:t>      </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例</a:t>
            </a:r>
            <a:r>
              <a:rPr lang="en-US" altLang="zh-CN" sz="2800" smtClean="0">
                <a:solidFill>
                  <a:schemeClr val="bg2">
                    <a:lumMod val="25000"/>
                  </a:schemeClr>
                </a:solidFill>
                <a:latin typeface="微软雅黑" panose="020b0503020204020204" pitchFamily="34" charset="-122"/>
                <a:ea typeface="微软雅黑" panose="020b0503020204020204" pitchFamily="34" charset="-122"/>
              </a:rPr>
              <a:t>2</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凡犯罪行为都是</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违法行为，抢劫</a:t>
            </a:r>
            <a:r>
              <a:rPr lang="zh-CN" altLang="en-US" sz="2800">
                <a:solidFill>
                  <a:schemeClr val="bg2">
                    <a:lumMod val="25000"/>
                  </a:schemeClr>
                </a:solidFill>
                <a:latin typeface="微软雅黑" panose="020b0503020204020204" pitchFamily="34" charset="-122"/>
                <a:ea typeface="微软雅黑" panose="020b0503020204020204" pitchFamily="34" charset="-122"/>
              </a:rPr>
              <a:t>行为是犯罪行为 </a:t>
            </a: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，所以</a:t>
            </a:r>
            <a:r>
              <a:rPr lang="zh-CN" altLang="en-US" sz="2800">
                <a:solidFill>
                  <a:schemeClr val="bg2">
                    <a:lumMod val="25000"/>
                  </a:schemeClr>
                </a:solidFill>
                <a:latin typeface="微软雅黑" panose="020b0503020204020204" pitchFamily="34" charset="-122"/>
                <a:ea typeface="微软雅黑" panose="020b0503020204020204" pitchFamily="34" charset="-122"/>
              </a:rPr>
              <a:t>，抢劫行为是违法行为。</a:t>
            </a:r>
          </a:p>
          <a:p>
            <a:pPr>
              <a:lnSpc>
                <a:spcPct val="200000"/>
              </a:lnSpc>
            </a:pPr>
            <a:r>
              <a:rPr lang="zh-CN" altLang="en-US" sz="28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800" smtClean="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42" presetClass="entr" presetSubtype="0"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childTnLst>
                          </p:cTn>
                        </p:par>
                      </p:childTnLst>
                    </p:cTn>
                  </p:par>
                  <p:par>
                    <p:cTn id="77" fill="hold" nodeType="clickPar">
                      <p:stCondLst>
                        <p:cond delay="indefinite"/>
                        <p:cond evt="onBegin" delay="0">
                          <p:tn val="76"/>
                        </p:cond>
                      </p:stCondLst>
                      <p:childTnLst>
                        <p:par>
                          <p:cTn id="78" fill="hold" nodeType="after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fill="hold"/>
                                        <p:tgtEl>
                                          <p:spTgt spid="26"/>
                                        </p:tgtEl>
                                        <p:attrNameLst>
                                          <p:attrName>ppt_x</p:attrName>
                                        </p:attrNameLst>
                                      </p:cBhvr>
                                      <p:tavLst>
                                        <p:tav tm="0">
                                          <p:val>
                                            <p:strVal val="#ppt_x"/>
                                          </p:val>
                                        </p:tav>
                                        <p:tav tm="100000">
                                          <p:val>
                                            <p:strVal val="#ppt_x"/>
                                          </p:val>
                                        </p:tav>
                                      </p:tavLst>
                                    </p:anim>
                                    <p:anim calcmode="lin" valueType="num">
                                      <p:cBhvr additive="base">
                                        <p:cTn id="8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p:bldP spid="13" grpId="0"/>
      <p:bldP spid="15" grpId="0"/>
      <p:bldP spid="16" grpId="0"/>
      <p:bldP spid="19" grpId="0"/>
      <p:bldP spid="20" grpId="0"/>
      <p:bldP spid="21" grpId="0"/>
      <p:bldP spid="23" grpId="0"/>
      <p:bldP spid="24" grpId="0"/>
      <p:bldP spid="25" grpId="0"/>
      <p:bldP spid="2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0287" y="1522938"/>
            <a:ext cx="11596914" cy="4339650"/>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rPr>
              <a:t>是以假言判断为前提的推理。假言推理分为充分条件假言推理和必要条件假言推理两种。</a:t>
            </a:r>
          </a:p>
          <a:p>
            <a:pPr>
              <a:lnSpc>
                <a:spcPct val="150000"/>
              </a:lnSpc>
            </a:pPr>
            <a:r>
              <a:rPr lang="zh-CN" altLang="en-US" sz="2400">
                <a:solidFill>
                  <a:srgbClr val="00B0F0"/>
                </a:solidFill>
                <a:latin typeface="微软雅黑" panose="020b0503020204020204" pitchFamily="34" charset="-122"/>
                <a:ea typeface="微软雅黑" panose="020b0503020204020204" pitchFamily="34" charset="-122"/>
              </a:rPr>
              <a:t>（</a:t>
            </a:r>
            <a:r>
              <a:rPr lang="en-US" altLang="zh-CN" sz="2400">
                <a:solidFill>
                  <a:srgbClr val="00B0F0"/>
                </a:solidFill>
                <a:latin typeface="微软雅黑" panose="020b0503020204020204" pitchFamily="34" charset="-122"/>
                <a:ea typeface="微软雅黑" panose="020b0503020204020204" pitchFamily="34" charset="-122"/>
              </a:rPr>
              <a:t>1</a:t>
            </a:r>
            <a:r>
              <a:rPr lang="zh-CN" altLang="en-US" sz="2400">
                <a:solidFill>
                  <a:srgbClr val="00B0F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充分条件假言推理</a:t>
            </a:r>
            <a:r>
              <a:rPr lang="zh-CN" altLang="en-US" sz="2400" b="1">
                <a:solidFill>
                  <a:srgbClr val="00B0F0"/>
                </a:solidFill>
                <a:latin typeface="微软雅黑" panose="020b0503020204020204" pitchFamily="34" charset="-122"/>
                <a:ea typeface="微软雅黑" panose="020b0503020204020204" pitchFamily="34" charset="-122"/>
              </a:rPr>
              <a:t>的基本原则是</a:t>
            </a:r>
            <a:r>
              <a:rPr lang="zh-CN" altLang="en-US" sz="2400" smtClean="0">
                <a:solidFill>
                  <a:srgbClr val="00B0F0"/>
                </a:solidFill>
                <a:latin typeface="微软雅黑" panose="020b0503020204020204" pitchFamily="34" charset="-122"/>
                <a:ea typeface="微软雅黑" panose="020b0503020204020204" pitchFamily="34" charset="-122"/>
              </a:rPr>
              <a:t>：</a:t>
            </a:r>
            <a:endParaRPr lang="en-US" altLang="zh-CN" sz="2400" smtClean="0">
              <a:solidFill>
                <a:srgbClr val="00B0F0"/>
              </a:solidFill>
              <a:latin typeface="微软雅黑" panose="020b0503020204020204" pitchFamily="34" charset="-122"/>
              <a:ea typeface="微软雅黑" panose="020b0503020204020204" pitchFamily="34" charset="-122"/>
            </a:endParaRPr>
          </a:p>
          <a:p>
            <a:pPr lvl="3">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小前提</a:t>
            </a:r>
            <a:r>
              <a:rPr lang="zh-CN" altLang="en-US" sz="2400" b="1">
                <a:solidFill>
                  <a:srgbClr val="00B0F0"/>
                </a:solidFill>
                <a:latin typeface="微软雅黑" panose="020b0503020204020204" pitchFamily="34" charset="-122"/>
                <a:ea typeface="微软雅黑" panose="020b0503020204020204" pitchFamily="34" charset="-122"/>
              </a:rPr>
              <a:t>肯定大前提的前件，结论就肯定大前提的后件</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lvl="3">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小前提</a:t>
            </a:r>
            <a:r>
              <a:rPr lang="zh-CN" altLang="en-US" sz="2400" b="1">
                <a:solidFill>
                  <a:srgbClr val="00B0F0"/>
                </a:solidFill>
                <a:latin typeface="微软雅黑" panose="020b0503020204020204" pitchFamily="34" charset="-122"/>
                <a:ea typeface="微软雅黑" panose="020b0503020204020204" pitchFamily="34" charset="-122"/>
              </a:rPr>
              <a:t>否定大前提的后件，结论就否定大前提的前件</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a:solidFill>
                <a:srgbClr val="00B0F0"/>
              </a:solidFill>
              <a:latin typeface="微软雅黑" panose="020b0503020204020204" pitchFamily="34" charset="-122"/>
              <a:ea typeface="微软雅黑" panose="020b0503020204020204" pitchFamily="34" charset="-122"/>
            </a:endParaRPr>
          </a:p>
          <a:p>
            <a:pPr lvl="1">
              <a:lnSpc>
                <a:spcPct val="150000"/>
              </a:lnSpc>
            </a:pPr>
            <a:r>
              <a:rPr lang="zh-CN" altLang="en-US" sz="2400" smtClean="0">
                <a:latin typeface="微软雅黑" panose="020b0503020204020204" pitchFamily="34" charset="-122"/>
                <a:ea typeface="微软雅黑" panose="020b0503020204020204" pitchFamily="34" charset="-122"/>
              </a:rPr>
              <a:t>如下</a:t>
            </a:r>
            <a:r>
              <a:rPr lang="zh-CN" altLang="en-US" sz="2400">
                <a:latin typeface="微软雅黑" panose="020b0503020204020204" pitchFamily="34" charset="-122"/>
                <a:ea typeface="微软雅黑" panose="020b0503020204020204" pitchFamily="34" charset="-122"/>
              </a:rPr>
              <a:t>面的两个例子</a:t>
            </a:r>
            <a:r>
              <a:rPr lang="zh-CN" altLang="en-US" sz="2400" smtClean="0">
                <a:latin typeface="微软雅黑" panose="020b0503020204020204" pitchFamily="34" charset="-122"/>
                <a:ea typeface="微软雅黑" panose="020b0503020204020204" pitchFamily="34" charset="-122"/>
              </a:rPr>
              <a:t>：</a:t>
            </a:r>
            <a:endParaRPr lang="en-US" altLang="zh-CN" sz="2400" smtClean="0">
              <a:solidFill>
                <a:schemeClr val="bg2">
                  <a:lumMod val="25000"/>
                </a:schemeClr>
              </a:solidFill>
              <a:latin typeface="微软雅黑" panose="020b0503020204020204" pitchFamily="34" charset="-122"/>
              <a:ea typeface="微软雅黑" panose="020b0503020204020204" pitchFamily="34" charset="-122"/>
            </a:endParaRPr>
          </a:p>
          <a:p>
            <a:pPr lvl="1">
              <a:lnSpc>
                <a:spcPct val="150000"/>
              </a:lnSpc>
            </a:pP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①</a:t>
            </a:r>
            <a:r>
              <a:rPr lang="zh-CN" altLang="en-US" sz="2000">
                <a:solidFill>
                  <a:srgbClr val="FF0000"/>
                </a:solidFill>
                <a:latin typeface="微软雅黑" panose="020b0503020204020204" pitchFamily="34" charset="-122"/>
                <a:ea typeface="微软雅黑" panose="020b0503020204020204" pitchFamily="34" charset="-122"/>
              </a:rPr>
              <a:t>如果</a:t>
            </a:r>
            <a:r>
              <a:rPr lang="zh-CN" altLang="en-US" sz="2000">
                <a:solidFill>
                  <a:schemeClr val="bg2">
                    <a:lumMod val="25000"/>
                  </a:schemeClr>
                </a:solidFill>
                <a:latin typeface="微软雅黑" panose="020b0503020204020204" pitchFamily="34" charset="-122"/>
                <a:ea typeface="微软雅黑" panose="020b0503020204020204" pitchFamily="34" charset="-122"/>
              </a:rPr>
              <a:t>一个数的末位是</a:t>
            </a:r>
            <a:r>
              <a:rPr lang="en-US" altLang="zh-CN" sz="2000">
                <a:solidFill>
                  <a:schemeClr val="bg2">
                    <a:lumMod val="25000"/>
                  </a:schemeClr>
                </a:solidFill>
                <a:latin typeface="微软雅黑" panose="020b0503020204020204" pitchFamily="34" charset="-122"/>
                <a:ea typeface="微软雅黑" panose="020b0503020204020204" pitchFamily="34" charset="-122"/>
              </a:rPr>
              <a:t>0</a:t>
            </a:r>
            <a:r>
              <a:rPr lang="zh-CN" altLang="en-US" sz="2000">
                <a:solidFill>
                  <a:schemeClr val="bg2">
                    <a:lumMod val="25000"/>
                  </a:schemeClr>
                </a:solidFill>
                <a:latin typeface="微软雅黑" panose="020b0503020204020204" pitchFamily="34" charset="-122"/>
                <a:ea typeface="微软雅黑" panose="020b0503020204020204" pitchFamily="34" charset="-122"/>
              </a:rPr>
              <a:t>，那么这个数能被</a:t>
            </a:r>
            <a:r>
              <a:rPr lang="en-US" altLang="zh-CN" sz="2000">
                <a:solidFill>
                  <a:schemeClr val="bg2">
                    <a:lumMod val="25000"/>
                  </a:schemeClr>
                </a:solidFill>
                <a:latin typeface="微软雅黑" panose="020b0503020204020204" pitchFamily="34" charset="-122"/>
                <a:ea typeface="微软雅黑" panose="020b0503020204020204" pitchFamily="34" charset="-122"/>
              </a:rPr>
              <a:t>5</a:t>
            </a:r>
            <a:r>
              <a:rPr lang="zh-CN" altLang="en-US" sz="2000">
                <a:solidFill>
                  <a:schemeClr val="bg2">
                    <a:lumMod val="25000"/>
                  </a:schemeClr>
                </a:solidFill>
                <a:latin typeface="微软雅黑" panose="020b0503020204020204" pitchFamily="34" charset="-122"/>
                <a:ea typeface="微软雅黑" panose="020b0503020204020204" pitchFamily="34" charset="-122"/>
              </a:rPr>
              <a:t>整除；这个数的末位是</a:t>
            </a:r>
            <a:r>
              <a:rPr lang="en-US" altLang="zh-CN" sz="2000">
                <a:solidFill>
                  <a:schemeClr val="bg2">
                    <a:lumMod val="25000"/>
                  </a:schemeClr>
                </a:solidFill>
                <a:latin typeface="微软雅黑" panose="020b0503020204020204" pitchFamily="34" charset="-122"/>
                <a:ea typeface="微软雅黑" panose="020b0503020204020204" pitchFamily="34" charset="-122"/>
              </a:rPr>
              <a:t>0</a:t>
            </a:r>
            <a:r>
              <a:rPr lang="zh-CN" altLang="en-US" sz="2000">
                <a:solidFill>
                  <a:schemeClr val="bg2">
                    <a:lumMod val="25000"/>
                  </a:schemeClr>
                </a:solidFill>
                <a:latin typeface="微软雅黑" panose="020b0503020204020204" pitchFamily="34" charset="-122"/>
                <a:ea typeface="微软雅黑" panose="020b0503020204020204" pitchFamily="34" charset="-122"/>
              </a:rPr>
              <a:t>，所以这个数能被</a:t>
            </a:r>
            <a:r>
              <a:rPr lang="en-US" altLang="zh-CN" sz="2000">
                <a:solidFill>
                  <a:schemeClr val="bg2">
                    <a:lumMod val="25000"/>
                  </a:schemeClr>
                </a:solidFill>
                <a:latin typeface="微软雅黑" panose="020b0503020204020204" pitchFamily="34" charset="-122"/>
                <a:ea typeface="微软雅黑" panose="020b0503020204020204" pitchFamily="34" charset="-122"/>
              </a:rPr>
              <a:t>5</a:t>
            </a:r>
            <a:r>
              <a:rPr lang="zh-CN" altLang="en-US" sz="2000">
                <a:solidFill>
                  <a:schemeClr val="bg2">
                    <a:lumMod val="25000"/>
                  </a:schemeClr>
                </a:solidFill>
                <a:latin typeface="微软雅黑" panose="020b0503020204020204" pitchFamily="34" charset="-122"/>
                <a:ea typeface="微软雅黑" panose="020b0503020204020204" pitchFamily="34" charset="-122"/>
              </a:rPr>
              <a:t>整除</a:t>
            </a: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smtClean="0">
              <a:solidFill>
                <a:schemeClr val="bg2">
                  <a:lumMod val="25000"/>
                </a:schemeClr>
              </a:solidFill>
              <a:latin typeface="微软雅黑" panose="020b0503020204020204" pitchFamily="34" charset="-122"/>
              <a:ea typeface="微软雅黑" panose="020b0503020204020204" pitchFamily="34" charset="-122"/>
            </a:endParaRPr>
          </a:p>
          <a:p>
            <a:pPr lvl="1">
              <a:lnSpc>
                <a:spcPct val="150000"/>
              </a:lnSpc>
            </a:pP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②</a:t>
            </a:r>
            <a:r>
              <a:rPr lang="zh-CN" altLang="en-US" sz="2000">
                <a:solidFill>
                  <a:srgbClr val="FF0000"/>
                </a:solidFill>
                <a:latin typeface="微软雅黑" panose="020b0503020204020204" pitchFamily="34" charset="-122"/>
                <a:ea typeface="微软雅黑" panose="020b0503020204020204" pitchFamily="34" charset="-122"/>
              </a:rPr>
              <a:t>如果</a:t>
            </a:r>
            <a:r>
              <a:rPr lang="zh-CN" altLang="en-US" sz="2000">
                <a:solidFill>
                  <a:schemeClr val="bg2">
                    <a:lumMod val="25000"/>
                  </a:schemeClr>
                </a:solidFill>
                <a:latin typeface="微软雅黑" panose="020b0503020204020204" pitchFamily="34" charset="-122"/>
                <a:ea typeface="微软雅黑" panose="020b0503020204020204" pitchFamily="34" charset="-122"/>
              </a:rPr>
              <a:t>一个图形是正方形，那么它的四边相等；这个图形四边不相等，所以，它不是正方形</a:t>
            </a:r>
            <a:r>
              <a:rPr lang="zh-CN" altLang="en-US" sz="200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2.</a:t>
              </a:r>
              <a:r>
                <a:rPr lang="zh-CN" altLang="en-US" sz="2800" b="1">
                  <a:solidFill>
                    <a:schemeClr val="bg2">
                      <a:lumMod val="25000"/>
                    </a:schemeClr>
                  </a:solidFill>
                  <a:latin typeface="微软雅黑" panose="020b0503020204020204" pitchFamily="34" charset="-122"/>
                  <a:ea typeface="微软雅黑" panose="020b0503020204020204" pitchFamily="34" charset="-122"/>
                </a:rPr>
                <a:t>假言推理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wipe(left)">
                                      <p:cBhvr>
                                        <p:cTn id="19" dur="750"/>
                                        <p:tgtEl>
                                          <p:spTgt spid="12">
                                            <p:txEl>
                                              <p:pRg st="1" end="1"/>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xEl>
                                              <p:pRg st="3" end="3"/>
                                            </p:txEl>
                                          </p:spTgt>
                                        </p:tgtEl>
                                        <p:attrNameLst>
                                          <p:attrName>style.visibility</p:attrName>
                                        </p:attrNameLst>
                                      </p:cBhvr>
                                      <p:to>
                                        <p:strVal val="visible"/>
                                      </p:to>
                                    </p:set>
                                    <p:animEffect transition="in" filter="wipe(left)">
                                      <p:cBhvr>
                                        <p:cTn id="25" dur="750"/>
                                        <p:tgtEl>
                                          <p:spTgt spid="12">
                                            <p:txEl>
                                              <p:pRg st="3" end="3"/>
                                            </p:txEl>
                                          </p:spTgt>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42" presetClass="entr" presetSubtype="0" fill="hold" nodeType="click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fade">
                                      <p:cBhvr>
                                        <p:cTn id="30" dur="1000"/>
                                        <p:tgtEl>
                                          <p:spTgt spid="12">
                                            <p:txEl>
                                              <p:pRg st="4" end="4"/>
                                            </p:txEl>
                                          </p:spTgt>
                                        </p:tgtEl>
                                      </p:cBhvr>
                                    </p:animEffect>
                                    <p:anim calcmode="lin" valueType="num">
                                      <p:cBhvr>
                                        <p:cTn id="31"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12">
                                            <p:txEl>
                                              <p:pRg st="4" end="4"/>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2">
                                            <p:txEl>
                                              <p:pRg st="5" end="5"/>
                                            </p:txEl>
                                          </p:spTgt>
                                        </p:tgtEl>
                                        <p:attrNameLst>
                                          <p:attrName>style.visibility</p:attrName>
                                        </p:attrNameLst>
                                      </p:cBhvr>
                                      <p:to>
                                        <p:strVal val="visible"/>
                                      </p:to>
                                    </p:set>
                                    <p:animEffect transition="in" filter="fade">
                                      <p:cBhvr>
                                        <p:cTn id="35" dur="1000"/>
                                        <p:tgtEl>
                                          <p:spTgt spid="12">
                                            <p:txEl>
                                              <p:pRg st="5" end="5"/>
                                            </p:txEl>
                                          </p:spTgt>
                                        </p:tgtEl>
                                      </p:cBhvr>
                                    </p:animEffect>
                                    <p:anim calcmode="lin" valueType="num">
                                      <p:cBhvr>
                                        <p:cTn id="36" dur="10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2">
                                            <p:txEl>
                                              <p:pRg st="5" end="5"/>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2">
                                            <p:txEl>
                                              <p:pRg st="6" end="6"/>
                                            </p:txEl>
                                          </p:spTgt>
                                        </p:tgtEl>
                                        <p:attrNameLst>
                                          <p:attrName>style.visibility</p:attrName>
                                        </p:attrNameLst>
                                      </p:cBhvr>
                                      <p:to>
                                        <p:strVal val="visible"/>
                                      </p:to>
                                    </p:set>
                                    <p:animEffect transition="in" filter="fade">
                                      <p:cBhvr>
                                        <p:cTn id="40" dur="1000"/>
                                        <p:tgtEl>
                                          <p:spTgt spid="12">
                                            <p:txEl>
                                              <p:pRg st="6" end="6"/>
                                            </p:txEl>
                                          </p:spTgt>
                                        </p:tgtEl>
                                      </p:cBhvr>
                                    </p:animEffect>
                                    <p:anim calcmode="lin" valueType="num">
                                      <p:cBhvr>
                                        <p:cTn id="41" dur="10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1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7672" y="1695809"/>
            <a:ext cx="11524343" cy="4755148"/>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必要条件假言推理</a:t>
            </a:r>
            <a:r>
              <a:rPr lang="zh-CN" altLang="en-US" sz="2400" b="1">
                <a:solidFill>
                  <a:srgbClr val="00B0F0"/>
                </a:solidFill>
                <a:latin typeface="微软雅黑" panose="020b0503020204020204" pitchFamily="34" charset="-122"/>
                <a:ea typeface="微软雅黑" panose="020b0503020204020204" pitchFamily="34" charset="-122"/>
              </a:rPr>
              <a:t>的基本原则是</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lvl="3">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小前提</a:t>
            </a:r>
            <a:r>
              <a:rPr lang="zh-CN" altLang="en-US" sz="2400" b="1">
                <a:solidFill>
                  <a:srgbClr val="00B0F0"/>
                </a:solidFill>
                <a:latin typeface="微软雅黑" panose="020b0503020204020204" pitchFamily="34" charset="-122"/>
                <a:ea typeface="微软雅黑" panose="020b0503020204020204" pitchFamily="34" charset="-122"/>
              </a:rPr>
              <a:t>肯定大前提的后件，结论就要肯定大前提的前件</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lvl="3">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小前提</a:t>
            </a:r>
            <a:r>
              <a:rPr lang="zh-CN" altLang="en-US" sz="2400" b="1">
                <a:solidFill>
                  <a:srgbClr val="00B0F0"/>
                </a:solidFill>
                <a:latin typeface="微软雅黑" panose="020b0503020204020204" pitchFamily="34" charset="-122"/>
                <a:ea typeface="微软雅黑" panose="020b0503020204020204" pitchFamily="34" charset="-122"/>
              </a:rPr>
              <a:t>否定大前提的前件，结论就要否定大前提的后件</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a:lnSpc>
                <a:spcPct val="150000"/>
              </a:lnSpc>
            </a:pPr>
            <a:r>
              <a:rPr lang="zh-CN" altLang="en-US" sz="2400" smtClean="0">
                <a:latin typeface="微软雅黑" panose="020b0503020204020204" pitchFamily="34" charset="-122"/>
                <a:ea typeface="微软雅黑" panose="020b0503020204020204" pitchFamily="34" charset="-122"/>
              </a:rPr>
              <a:t>如下</a:t>
            </a:r>
            <a:r>
              <a:rPr lang="zh-CN" altLang="en-US" sz="2400">
                <a:latin typeface="微软雅黑" panose="020b0503020204020204" pitchFamily="34" charset="-122"/>
                <a:ea typeface="微软雅黑" panose="020b0503020204020204" pitchFamily="34" charset="-122"/>
              </a:rPr>
              <a:t>面的两个例子：</a:t>
            </a:r>
          </a:p>
          <a:p>
            <a:pPr>
              <a:lnSpc>
                <a:spcPct val="150000"/>
              </a:lnSpc>
            </a:pPr>
            <a:r>
              <a:rPr lang="zh-CN" altLang="en-US" sz="2000">
                <a:latin typeface="微软雅黑" panose="020b0503020204020204" pitchFamily="34" charset="-122"/>
                <a:ea typeface="微软雅黑" panose="020b0503020204020204" pitchFamily="34" charset="-122"/>
              </a:rPr>
              <a:t>①</a:t>
            </a:r>
            <a:r>
              <a:rPr lang="zh-CN" altLang="en-US" sz="2000">
                <a:solidFill>
                  <a:srgbClr val="FF0000"/>
                </a:solidFill>
                <a:latin typeface="微软雅黑" panose="020b0503020204020204" pitchFamily="34" charset="-122"/>
                <a:ea typeface="微软雅黑" panose="020b0503020204020204" pitchFamily="34" charset="-122"/>
              </a:rPr>
              <a:t>只有</a:t>
            </a:r>
            <a:r>
              <a:rPr lang="zh-CN" altLang="en-US" sz="2000">
                <a:latin typeface="微软雅黑" panose="020b0503020204020204" pitchFamily="34" charset="-122"/>
                <a:ea typeface="微软雅黑" panose="020b0503020204020204" pitchFamily="34" charset="-122"/>
              </a:rPr>
              <a:t>肥料足，菜才长得好。这块地的菜长得好，所以，这块地肥料足</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a:lnSpc>
                <a:spcPct val="150000"/>
              </a:lnSpc>
            </a:pPr>
            <a:r>
              <a:rPr lang="zh-CN" altLang="en-US" sz="2000" smtClean="0">
                <a:latin typeface="微软雅黑" panose="020b0503020204020204" pitchFamily="34" charset="-122"/>
                <a:ea typeface="微软雅黑" panose="020b0503020204020204" pitchFamily="34" charset="-122"/>
              </a:rPr>
              <a:t>②</a:t>
            </a:r>
            <a:r>
              <a:rPr lang="zh-CN" altLang="en-US" sz="2000">
                <a:latin typeface="微软雅黑" panose="020b0503020204020204" pitchFamily="34" charset="-122"/>
                <a:ea typeface="微软雅黑" panose="020b0503020204020204" pitchFamily="34" charset="-122"/>
              </a:rPr>
              <a:t>育种时，</a:t>
            </a:r>
            <a:r>
              <a:rPr lang="zh-CN" altLang="en-US" sz="2000">
                <a:solidFill>
                  <a:srgbClr val="FF0000"/>
                </a:solidFill>
                <a:latin typeface="微软雅黑" panose="020b0503020204020204" pitchFamily="34" charset="-122"/>
                <a:ea typeface="微软雅黑" panose="020b0503020204020204" pitchFamily="34" charset="-122"/>
              </a:rPr>
              <a:t>只有</a:t>
            </a:r>
            <a:r>
              <a:rPr lang="zh-CN" altLang="en-US" sz="2000">
                <a:latin typeface="微软雅黑" panose="020b0503020204020204" pitchFamily="34" charset="-122"/>
                <a:ea typeface="微软雅黑" panose="020b0503020204020204" pitchFamily="34" charset="-122"/>
              </a:rPr>
              <a:t>达到一定的温度，种子才能发芽。这次育种没有达到一定的温度，所以种子没有发芽</a:t>
            </a:r>
            <a:r>
              <a:rPr lang="zh-CN" altLang="en-US" sz="2000" smtClean="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a:lnSpc>
                <a:spcPct val="150000"/>
              </a:lnSpc>
            </a:pPr>
            <a:endParaRPr lang="en-US" altLang="zh-CN" sz="2400">
              <a:latin typeface="微软雅黑" panose="020b0503020204020204" pitchFamily="34" charset="-122"/>
              <a:ea typeface="微软雅黑" panose="020b0503020204020204" pitchFamily="34" charset="-122"/>
            </a:endParaRPr>
          </a:p>
          <a:p>
            <a:pPr lvl="1">
              <a:lnSpc>
                <a:spcPct val="150000"/>
              </a:lnSpc>
            </a:pPr>
            <a:r>
              <a:rPr lang="zh-CN" altLang="en-US">
                <a:latin typeface="微软雅黑" panose="020b0503020204020204" pitchFamily="34" charset="-122"/>
                <a:ea typeface="微软雅黑" panose="020b0503020204020204" pitchFamily="34" charset="-122"/>
              </a:rPr>
              <a:t>两个例子中的大前提都是一个假言判断，所以这种推理尽管与三段论有相似的地方，但它不是三段论。</a:t>
            </a:r>
          </a:p>
          <a:p>
            <a:pP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2.</a:t>
              </a:r>
              <a:r>
                <a:rPr lang="zh-CN" altLang="en-US" sz="2800" b="1">
                  <a:solidFill>
                    <a:schemeClr val="bg2">
                      <a:lumMod val="25000"/>
                    </a:schemeClr>
                  </a:solidFill>
                  <a:latin typeface="微软雅黑" panose="020b0503020204020204" pitchFamily="34" charset="-122"/>
                  <a:ea typeface="微软雅黑" panose="020b0503020204020204" pitchFamily="34" charset="-122"/>
                </a:rPr>
                <a:t>假言推理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wipe(left)">
                                      <p:cBhvr>
                                        <p:cTn id="17" dur="750"/>
                                        <p:tgtEl>
                                          <p:spTgt spid="12">
                                            <p:txEl>
                                              <p:pRg st="1" end="1"/>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12">
                                            <p:txEl>
                                              <p:pRg st="2" end="2"/>
                                            </p:txEl>
                                          </p:spTgt>
                                        </p:tgtEl>
                                        <p:attrNameLst>
                                          <p:attrName>style.visibility</p:attrName>
                                        </p:attrNameLst>
                                      </p:cBhvr>
                                      <p:to>
                                        <p:strVal val="visible"/>
                                      </p:to>
                                    </p:set>
                                    <p:animEffect transition="in" filter="wipe(left)">
                                      <p:cBhvr>
                                        <p:cTn id="20" dur="750"/>
                                        <p:tgtEl>
                                          <p:spTgt spid="12">
                                            <p:txEl>
                                              <p:pRg st="2" end="2"/>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12">
                                            <p:txEl>
                                              <p:pRg st="3" end="3"/>
                                            </p:txEl>
                                          </p:spTgt>
                                        </p:tgtEl>
                                        <p:attrNameLst>
                                          <p:attrName>style.visibility</p:attrName>
                                        </p:attrNameLst>
                                      </p:cBhvr>
                                      <p:to>
                                        <p:strVal val="visible"/>
                                      </p:to>
                                    </p:set>
                                    <p:animEffect transition="in" filter="fade">
                                      <p:cBhvr>
                                        <p:cTn id="25" dur="1000"/>
                                        <p:tgtEl>
                                          <p:spTgt spid="12">
                                            <p:txEl>
                                              <p:pRg st="3" end="3"/>
                                            </p:txEl>
                                          </p:spTgt>
                                        </p:tgtEl>
                                      </p:cBhvr>
                                    </p:animEffect>
                                    <p:anim calcmode="lin" valueType="num">
                                      <p:cBhvr>
                                        <p:cTn id="26"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12">
                                            <p:txEl>
                                              <p:pRg st="3" end="3"/>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fade">
                                      <p:cBhvr>
                                        <p:cTn id="30" dur="1000"/>
                                        <p:tgtEl>
                                          <p:spTgt spid="12">
                                            <p:txEl>
                                              <p:pRg st="4" end="4"/>
                                            </p:txEl>
                                          </p:spTgt>
                                        </p:tgtEl>
                                      </p:cBhvr>
                                    </p:animEffect>
                                    <p:anim calcmode="lin" valueType="num">
                                      <p:cBhvr>
                                        <p:cTn id="31"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12">
                                            <p:txEl>
                                              <p:pRg st="4" end="4"/>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2">
                                            <p:txEl>
                                              <p:pRg st="5" end="5"/>
                                            </p:txEl>
                                          </p:spTgt>
                                        </p:tgtEl>
                                        <p:attrNameLst>
                                          <p:attrName>style.visibility</p:attrName>
                                        </p:attrNameLst>
                                      </p:cBhvr>
                                      <p:to>
                                        <p:strVal val="visible"/>
                                      </p:to>
                                    </p:set>
                                    <p:animEffect transition="in" filter="fade">
                                      <p:cBhvr>
                                        <p:cTn id="35" dur="1000"/>
                                        <p:tgtEl>
                                          <p:spTgt spid="12">
                                            <p:txEl>
                                              <p:pRg st="5" end="5"/>
                                            </p:txEl>
                                          </p:spTgt>
                                        </p:tgtEl>
                                      </p:cBhvr>
                                    </p:animEffect>
                                    <p:anim calcmode="lin" valueType="num">
                                      <p:cBhvr>
                                        <p:cTn id="36" dur="10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xEl>
                                              <p:pRg st="7" end="7"/>
                                            </p:txEl>
                                          </p:spTgt>
                                        </p:tgtEl>
                                        <p:attrNameLst>
                                          <p:attrName>style.visibility</p:attrName>
                                        </p:attrNameLst>
                                      </p:cBhvr>
                                      <p:to>
                                        <p:strVal val="visible"/>
                                      </p:to>
                                    </p:set>
                                    <p:animEffect transition="in" filter="fade">
                                      <p:cBhvr>
                                        <p:cTn id="42"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93763" y="2000609"/>
            <a:ext cx="11293437" cy="3416320"/>
          </a:xfrm>
          <a:prstGeom prst="rect">
            <a:avLst/>
          </a:prstGeom>
          <a:noFill/>
        </p:spPr>
        <p:txBody>
          <a:bodyPr wrap="square" rtlCol="0">
            <a:spAutoFit/>
          </a:bodyPr>
          <a:lstStyle/>
          <a:p>
            <a:pPr>
              <a:lnSpc>
                <a:spcPct val="150000"/>
              </a:lnSpc>
            </a:pPr>
            <a:r>
              <a:rPr lang="zh-CN" altLang="en-US" sz="2400">
                <a:solidFill>
                  <a:srgbClr val="00B0F0"/>
                </a:solidFill>
                <a:latin typeface="微软雅黑" panose="020b0503020204020204" pitchFamily="34" charset="-122"/>
                <a:ea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rPr>
              <a:t>是以选言判断为前提的推理。</a:t>
            </a:r>
            <a:r>
              <a:rPr lang="zh-CN" altLang="en-US" sz="2400">
                <a:latin typeface="微软雅黑" panose="020b0503020204020204" pitchFamily="34" charset="-122"/>
                <a:ea typeface="微软雅黑" panose="020b0503020204020204" pitchFamily="34" charset="-122"/>
              </a:rPr>
              <a:t>选言推理分为</a:t>
            </a:r>
            <a:r>
              <a:rPr lang="zh-CN" altLang="en-US" sz="2400" b="1">
                <a:solidFill>
                  <a:srgbClr val="00B0F0"/>
                </a:solidFill>
                <a:latin typeface="微软雅黑" panose="020b0503020204020204" pitchFamily="34" charset="-122"/>
                <a:ea typeface="微软雅黑" panose="020b0503020204020204" pitchFamily="34" charset="-122"/>
              </a:rPr>
              <a:t>相容的选言推理</a:t>
            </a:r>
            <a:r>
              <a:rPr lang="zh-CN" altLang="en-US" sz="2400">
                <a:solidFill>
                  <a:srgbClr val="00B0F0"/>
                </a:solidFill>
                <a:latin typeface="微软雅黑" panose="020b0503020204020204" pitchFamily="34" charset="-122"/>
                <a:ea typeface="微软雅黑" panose="020b0503020204020204" pitchFamily="34" charset="-122"/>
              </a:rPr>
              <a:t>和</a:t>
            </a:r>
            <a:r>
              <a:rPr lang="zh-CN" altLang="en-US" sz="2400" b="1">
                <a:solidFill>
                  <a:srgbClr val="00B0F0"/>
                </a:solidFill>
                <a:latin typeface="微软雅黑" panose="020b0503020204020204" pitchFamily="34" charset="-122"/>
                <a:ea typeface="微软雅黑" panose="020b0503020204020204" pitchFamily="34" charset="-122"/>
              </a:rPr>
              <a:t>不相容的选言推理</a:t>
            </a:r>
            <a:r>
              <a:rPr lang="zh-CN" altLang="en-US" sz="2400">
                <a:solidFill>
                  <a:srgbClr val="00B0F0"/>
                </a:solidFill>
                <a:latin typeface="微软雅黑" panose="020b0503020204020204" pitchFamily="34" charset="-122"/>
                <a:ea typeface="微软雅黑" panose="020b0503020204020204" pitchFamily="34" charset="-122"/>
              </a:rPr>
              <a:t>两种。</a:t>
            </a:r>
          </a:p>
          <a:p>
            <a:pPr>
              <a:lnSpc>
                <a:spcPct val="150000"/>
              </a:lnSpc>
            </a:pPr>
            <a:r>
              <a:rPr lang="zh-CN" altLang="en-US" sz="2400">
                <a:solidFill>
                  <a:srgbClr val="00B0F0"/>
                </a:solidFill>
                <a:latin typeface="微软雅黑" panose="020b0503020204020204" pitchFamily="34" charset="-122"/>
                <a:ea typeface="微软雅黑" panose="020b0503020204020204" pitchFamily="34" charset="-122"/>
              </a:rPr>
              <a:t>（</a:t>
            </a:r>
            <a:r>
              <a:rPr lang="en-US" altLang="zh-CN" sz="2400">
                <a:solidFill>
                  <a:srgbClr val="00B0F0"/>
                </a:solidFill>
                <a:latin typeface="微软雅黑" panose="020b0503020204020204" pitchFamily="34" charset="-122"/>
                <a:ea typeface="微软雅黑" panose="020b0503020204020204" pitchFamily="34" charset="-122"/>
              </a:rPr>
              <a:t>1</a:t>
            </a:r>
            <a:r>
              <a:rPr lang="zh-CN" altLang="en-US" sz="2400">
                <a:solidFill>
                  <a:srgbClr val="00B0F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相容的选言推理</a:t>
            </a:r>
            <a:r>
              <a:rPr lang="zh-CN" altLang="en-US" sz="2400" b="1">
                <a:solidFill>
                  <a:srgbClr val="00B0F0"/>
                </a:solidFill>
                <a:latin typeface="微软雅黑" panose="020b0503020204020204" pitchFamily="34" charset="-122"/>
                <a:ea typeface="微软雅黑" panose="020b0503020204020204" pitchFamily="34" charset="-122"/>
              </a:rPr>
              <a:t>的基本原则是：大前提是一个相容的选言判断，小前提否定了其中一个（或一部分）选言支，结论就要肯定剩下的一个选言支。</a:t>
            </a:r>
          </a:p>
          <a:p>
            <a:pPr>
              <a:lnSpc>
                <a:spcPct val="150000"/>
              </a:lnSpc>
            </a:pPr>
            <a:r>
              <a:rPr lang="zh-CN" altLang="en-US" sz="2400">
                <a:latin typeface="微软雅黑" panose="020b0503020204020204" pitchFamily="34" charset="-122"/>
                <a:ea typeface="微软雅黑" panose="020b0503020204020204" pitchFamily="34" charset="-122"/>
              </a:rPr>
              <a:t>例如：这个三段论的错误，</a:t>
            </a:r>
            <a:r>
              <a:rPr lang="zh-CN" altLang="en-US" sz="2400">
                <a:solidFill>
                  <a:srgbClr val="FF0000"/>
                </a:solidFill>
                <a:latin typeface="微软雅黑" panose="020b0503020204020204" pitchFamily="34" charset="-122"/>
                <a:ea typeface="微软雅黑" panose="020b0503020204020204" pitchFamily="34" charset="-122"/>
              </a:rPr>
              <a:t>或者</a:t>
            </a:r>
            <a:r>
              <a:rPr lang="zh-CN" altLang="en-US" sz="2400">
                <a:latin typeface="微软雅黑" panose="020b0503020204020204" pitchFamily="34" charset="-122"/>
                <a:ea typeface="微软雅黑" panose="020b0503020204020204" pitchFamily="34" charset="-122"/>
              </a:rPr>
              <a:t>是前提不正确，</a:t>
            </a:r>
            <a:r>
              <a:rPr lang="zh-CN" altLang="en-US" sz="2400">
                <a:solidFill>
                  <a:srgbClr val="FF0000"/>
                </a:solidFill>
                <a:latin typeface="微软雅黑" panose="020b0503020204020204" pitchFamily="34" charset="-122"/>
                <a:ea typeface="微软雅黑" panose="020b0503020204020204" pitchFamily="34" charset="-122"/>
              </a:rPr>
              <a:t>或者</a:t>
            </a:r>
            <a:r>
              <a:rPr lang="zh-CN" altLang="en-US" sz="2400">
                <a:latin typeface="微软雅黑" panose="020b0503020204020204" pitchFamily="34" charset="-122"/>
                <a:ea typeface="微软雅黑" panose="020b0503020204020204" pitchFamily="34" charset="-122"/>
              </a:rPr>
              <a:t>是推理不符合规则；这个三段论的前提是正确的，所以，这个三段论的错误是推理不符合规则。</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3.</a:t>
              </a:r>
              <a:r>
                <a:rPr lang="zh-CN" altLang="en-US" sz="2800" b="1">
                  <a:solidFill>
                    <a:schemeClr val="bg2">
                      <a:lumMod val="25000"/>
                    </a:schemeClr>
                  </a:solidFill>
                  <a:latin typeface="微软雅黑" panose="020b0503020204020204" pitchFamily="34" charset="-122"/>
                  <a:ea typeface="微软雅黑" panose="020b0503020204020204" pitchFamily="34" charset="-122"/>
                </a:rPr>
                <a:t>选言推理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冰山一角初相识</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7" name="文本框 11"/>
          <p:cNvSpPr txBox="1"/>
          <p:nvPr/>
        </p:nvSpPr>
        <p:spPr>
          <a:xfrm>
            <a:off x="1310185" y="2250481"/>
            <a:ext cx="9814276" cy="1754326"/>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柏拉图</a:t>
            </a:r>
            <a:r>
              <a:rPr lang="zh-CN" altLang="en-US" sz="2400">
                <a:solidFill>
                  <a:schemeClr val="bg2">
                    <a:lumMod val="25000"/>
                  </a:schemeClr>
                </a:solidFill>
                <a:latin typeface="微软雅黑" panose="020b0503020204020204" pitchFamily="34" charset="-122"/>
                <a:ea typeface="微软雅黑" panose="020b0503020204020204" pitchFamily="34" charset="-122"/>
              </a:rPr>
              <a:t>曾给人下过一个定义：“人是没有羽毛的两足直立的动物。”结果他的一个学生给他找来了一只拔光羽毛的鸡，拿到柏拉图面前嘲讽他说：“这就是老师您说的‘人’呀。</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a:t>
            </a:r>
            <a:endParaRPr lang="zh-CN" altLang="en-US" sz="240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93763" y="2000609"/>
            <a:ext cx="11293437" cy="175432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不相容的选言推理</a:t>
            </a:r>
            <a:r>
              <a:rPr lang="zh-CN" altLang="en-US" sz="2400" b="1">
                <a:solidFill>
                  <a:srgbClr val="00B0F0"/>
                </a:solidFill>
                <a:latin typeface="微软雅黑" panose="020b0503020204020204" pitchFamily="34" charset="-122"/>
                <a:ea typeface="微软雅黑" panose="020b0503020204020204" pitchFamily="34" charset="-122"/>
              </a:rPr>
              <a:t>的基本原则是</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大前提</a:t>
            </a:r>
            <a:r>
              <a:rPr lang="zh-CN" altLang="en-US" sz="2400" b="1">
                <a:solidFill>
                  <a:srgbClr val="00B0F0"/>
                </a:solidFill>
                <a:latin typeface="微软雅黑" panose="020b0503020204020204" pitchFamily="34" charset="-122"/>
                <a:ea typeface="微软雅黑" panose="020b0503020204020204" pitchFamily="34" charset="-122"/>
              </a:rPr>
              <a:t>是个不相容的选言判断，小前提肯定其中的一个选言支，结论则否定其它选言支；小前提否定除其中一个以外的选言支，结论则肯定剩下的那个选言支</a:t>
            </a:r>
            <a:r>
              <a:rPr lang="zh-CN" altLang="en-US" sz="2400" b="1" smtClean="0">
                <a:solidFill>
                  <a:srgbClr val="00B0F0"/>
                </a:solidFill>
                <a:latin typeface="微软雅黑" panose="020b0503020204020204" pitchFamily="34" charset="-122"/>
                <a:ea typeface="微软雅黑" panose="020b0503020204020204" pitchFamily="34" charset="-122"/>
              </a:rPr>
              <a:t>。</a:t>
            </a:r>
            <a:endParaRPr lang="en-US" altLang="zh-CN" sz="2400" b="1" smtClean="0">
              <a:solidFill>
                <a:srgbClr val="00B0F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3.</a:t>
              </a:r>
              <a:r>
                <a:rPr lang="zh-CN" altLang="en-US" sz="2800" b="1">
                  <a:solidFill>
                    <a:schemeClr val="bg2">
                      <a:lumMod val="25000"/>
                    </a:schemeClr>
                  </a:solidFill>
                  <a:latin typeface="微软雅黑" panose="020b0503020204020204" pitchFamily="34" charset="-122"/>
                  <a:ea typeface="微软雅黑" panose="020b0503020204020204" pitchFamily="34" charset="-122"/>
                </a:rPr>
                <a:t>选言推理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7" name="文本框 11"/>
          <p:cNvSpPr txBox="1"/>
          <p:nvPr/>
        </p:nvSpPr>
        <p:spPr>
          <a:xfrm>
            <a:off x="593763" y="3571174"/>
            <a:ext cx="11293437" cy="2492990"/>
          </a:xfrm>
          <a:prstGeom prst="rect">
            <a:avLst/>
          </a:prstGeom>
          <a:noFill/>
        </p:spPr>
        <p:txBody>
          <a:bodyPr wrap="square" rtlCol="0">
            <a:spAutoFit/>
          </a:bodyPr>
          <a:lstStyle/>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例如下面的两个例子：</a:t>
            </a:r>
          </a:p>
          <a:p>
            <a:pPr>
              <a:lnSpc>
                <a:spcPct val="150000"/>
              </a:lnSpc>
            </a:pPr>
            <a:r>
              <a:rPr lang="zh-CN" altLang="en-US" sz="2000">
                <a:solidFill>
                  <a:schemeClr val="bg2">
                    <a:lumMod val="25000"/>
                  </a:schemeClr>
                </a:solidFill>
                <a:latin typeface="微软雅黑" panose="020b0503020204020204" pitchFamily="34" charset="-122"/>
                <a:ea typeface="微软雅黑" panose="020b0503020204020204" pitchFamily="34" charset="-122"/>
              </a:rPr>
              <a:t>①一个词，</a:t>
            </a:r>
            <a:r>
              <a:rPr lang="zh-CN" altLang="en-US" sz="2000">
                <a:solidFill>
                  <a:srgbClr val="FF0000"/>
                </a:solidFill>
                <a:latin typeface="微软雅黑" panose="020b0503020204020204" pitchFamily="34" charset="-122"/>
                <a:ea typeface="微软雅黑" panose="020b0503020204020204" pitchFamily="34" charset="-122"/>
              </a:rPr>
              <a:t>要么是</a:t>
            </a:r>
            <a:r>
              <a:rPr lang="zh-CN" altLang="en-US" sz="2000">
                <a:solidFill>
                  <a:schemeClr val="bg2">
                    <a:lumMod val="25000"/>
                  </a:schemeClr>
                </a:solidFill>
                <a:latin typeface="微软雅黑" panose="020b0503020204020204" pitchFamily="34" charset="-122"/>
                <a:ea typeface="微软雅黑" panose="020b0503020204020204" pitchFamily="34" charset="-122"/>
              </a:rPr>
              <a:t>褒义的、</a:t>
            </a:r>
            <a:r>
              <a:rPr lang="zh-CN" altLang="en-US" sz="2000">
                <a:solidFill>
                  <a:srgbClr val="FF0000"/>
                </a:solidFill>
                <a:latin typeface="微软雅黑" panose="020b0503020204020204" pitchFamily="34" charset="-122"/>
                <a:ea typeface="微软雅黑" panose="020b0503020204020204" pitchFamily="34" charset="-122"/>
              </a:rPr>
              <a:t>要么是</a:t>
            </a:r>
            <a:r>
              <a:rPr lang="zh-CN" altLang="en-US" sz="2000">
                <a:solidFill>
                  <a:schemeClr val="bg2">
                    <a:lumMod val="25000"/>
                  </a:schemeClr>
                </a:solidFill>
                <a:latin typeface="微软雅黑" panose="020b0503020204020204" pitchFamily="34" charset="-122"/>
                <a:ea typeface="微软雅黑" panose="020b0503020204020204" pitchFamily="34" charset="-122"/>
              </a:rPr>
              <a:t>贬义的，</a:t>
            </a:r>
            <a:r>
              <a:rPr lang="zh-CN" altLang="en-US" sz="2000">
                <a:solidFill>
                  <a:srgbClr val="FF0000"/>
                </a:solidFill>
                <a:latin typeface="微软雅黑" panose="020b0503020204020204" pitchFamily="34" charset="-122"/>
                <a:ea typeface="微软雅黑" panose="020b0503020204020204" pitchFamily="34" charset="-122"/>
              </a:rPr>
              <a:t>要么是</a:t>
            </a:r>
            <a:r>
              <a:rPr lang="zh-CN" altLang="en-US" sz="2000">
                <a:solidFill>
                  <a:schemeClr val="bg2">
                    <a:lumMod val="25000"/>
                  </a:schemeClr>
                </a:solidFill>
                <a:latin typeface="微软雅黑" panose="020b0503020204020204" pitchFamily="34" charset="-122"/>
                <a:ea typeface="微软雅黑" panose="020b0503020204020204" pitchFamily="34" charset="-122"/>
              </a:rPr>
              <a:t>中性的。“结果”是个中性词，所以，“结果”不是褒义词，也不是贬义词。</a:t>
            </a:r>
          </a:p>
          <a:p>
            <a:pPr>
              <a:lnSpc>
                <a:spcPct val="150000"/>
              </a:lnSpc>
            </a:pPr>
            <a:r>
              <a:rPr lang="zh-CN" altLang="en-US" sz="2000">
                <a:solidFill>
                  <a:schemeClr val="bg2">
                    <a:lumMod val="25000"/>
                  </a:schemeClr>
                </a:solidFill>
                <a:latin typeface="微软雅黑" panose="020b0503020204020204" pitchFamily="34" charset="-122"/>
                <a:ea typeface="微软雅黑" panose="020b0503020204020204" pitchFamily="34" charset="-122"/>
              </a:rPr>
              <a:t>②一个三角形，</a:t>
            </a:r>
            <a:r>
              <a:rPr lang="zh-CN" altLang="en-US" sz="2000">
                <a:solidFill>
                  <a:srgbClr val="FF0000"/>
                </a:solidFill>
                <a:latin typeface="微软雅黑" panose="020b0503020204020204" pitchFamily="34" charset="-122"/>
                <a:ea typeface="微软雅黑" panose="020b0503020204020204" pitchFamily="34" charset="-122"/>
              </a:rPr>
              <a:t>要么是</a:t>
            </a:r>
            <a:r>
              <a:rPr lang="zh-CN" altLang="en-US" sz="2000">
                <a:solidFill>
                  <a:schemeClr val="bg2">
                    <a:lumMod val="25000"/>
                  </a:schemeClr>
                </a:solidFill>
                <a:latin typeface="微软雅黑" panose="020b0503020204020204" pitchFamily="34" charset="-122"/>
                <a:ea typeface="微软雅黑" panose="020b0503020204020204" pitchFamily="34" charset="-122"/>
              </a:rPr>
              <a:t>锐角三角形，</a:t>
            </a:r>
            <a:r>
              <a:rPr lang="zh-CN" altLang="en-US" sz="2000">
                <a:solidFill>
                  <a:srgbClr val="FF0000"/>
                </a:solidFill>
                <a:latin typeface="微软雅黑" panose="020b0503020204020204" pitchFamily="34" charset="-122"/>
                <a:ea typeface="微软雅黑" panose="020b0503020204020204" pitchFamily="34" charset="-122"/>
              </a:rPr>
              <a:t>要么是</a:t>
            </a:r>
            <a:r>
              <a:rPr lang="zh-CN" altLang="en-US" sz="2000">
                <a:solidFill>
                  <a:schemeClr val="bg2">
                    <a:lumMod val="25000"/>
                  </a:schemeClr>
                </a:solidFill>
                <a:latin typeface="微软雅黑" panose="020b0503020204020204" pitchFamily="34" charset="-122"/>
                <a:ea typeface="微软雅黑" panose="020b0503020204020204" pitchFamily="34" charset="-122"/>
              </a:rPr>
              <a:t>钝角三角形，</a:t>
            </a:r>
            <a:r>
              <a:rPr lang="zh-CN" altLang="en-US" sz="2000">
                <a:solidFill>
                  <a:srgbClr val="FF0000"/>
                </a:solidFill>
                <a:latin typeface="微软雅黑" panose="020b0503020204020204" pitchFamily="34" charset="-122"/>
                <a:ea typeface="微软雅黑" panose="020b0503020204020204" pitchFamily="34" charset="-122"/>
              </a:rPr>
              <a:t>要么是</a:t>
            </a:r>
            <a:r>
              <a:rPr lang="zh-CN" altLang="en-US" sz="2000">
                <a:solidFill>
                  <a:schemeClr val="bg2">
                    <a:lumMod val="25000"/>
                  </a:schemeClr>
                </a:solidFill>
                <a:latin typeface="微软雅黑" panose="020b0503020204020204" pitchFamily="34" charset="-122"/>
                <a:ea typeface="微软雅黑" panose="020b0503020204020204" pitchFamily="34" charset="-122"/>
              </a:rPr>
              <a:t>直角三角形。这个三角形不是锐角三角形和直角三角形，所以，它是个钝角三角形。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1000"/>
                                        <p:tgtEl>
                                          <p:spTgt spid="12">
                                            <p:txEl>
                                              <p:pRg st="1" end="1"/>
                                            </p:txEl>
                                          </p:spTgt>
                                        </p:tgtEl>
                                      </p:cBhvr>
                                    </p:animEffect>
                                    <p:anim calcmode="lin" valueType="num">
                                      <p:cBhvr>
                                        <p:cTn id="13"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1000"/>
                                        <p:tgtEl>
                                          <p:spTgt spid="7">
                                            <p:txEl>
                                              <p:pRg st="0" end="0"/>
                                            </p:txEl>
                                          </p:spTgt>
                                        </p:tgtEl>
                                      </p:cBhvr>
                                    </p:animEffect>
                                    <p:anim calcmode="lin" valueType="num">
                                      <p:cBhvr>
                                        <p:cTn id="2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42" presetClass="entr" presetSubtype="0" fill="hold"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fade">
                                      <p:cBhvr>
                                        <p:cTn id="32" dur="1000"/>
                                        <p:tgtEl>
                                          <p:spTgt spid="7">
                                            <p:txEl>
                                              <p:pRg st="1" end="1"/>
                                            </p:txEl>
                                          </p:spTgt>
                                        </p:tgtEl>
                                      </p:cBhvr>
                                    </p:animEffect>
                                    <p:anim calcmode="lin" valueType="num">
                                      <p:cBhvr>
                                        <p:cTn id="3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2" presetClass="entr" presetSubtype="0" fill="hold" nodeType="click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animEffect transition="in" filter="fade">
                                      <p:cBhvr>
                                        <p:cTn id="39" dur="1000"/>
                                        <p:tgtEl>
                                          <p:spTgt spid="7">
                                            <p:txEl>
                                              <p:pRg st="2" end="2"/>
                                            </p:txEl>
                                          </p:spTgt>
                                        </p:tgtEl>
                                      </p:cBhvr>
                                    </p:animEffect>
                                    <p:anim calcmode="lin" valueType="num">
                                      <p:cBhvr>
                                        <p:cTn id="4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16507" y="1658404"/>
            <a:ext cx="11004473" cy="1135054"/>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是由</a:t>
            </a:r>
            <a:r>
              <a:rPr lang="zh-CN" altLang="en-US" sz="2400" b="1" smtClean="0">
                <a:solidFill>
                  <a:srgbClr val="00B0F0"/>
                </a:solidFill>
                <a:latin typeface="微软雅黑" panose="020b0503020204020204" pitchFamily="34" charset="-122"/>
                <a:ea typeface="微软雅黑" panose="020b0503020204020204" pitchFamily="34" charset="-122"/>
              </a:rPr>
              <a:t>二难推理</a:t>
            </a:r>
            <a:r>
              <a:rPr lang="zh-CN" altLang="en-US" sz="2400" b="1">
                <a:solidFill>
                  <a:srgbClr val="00B0F0"/>
                </a:solidFill>
                <a:latin typeface="微软雅黑" panose="020b0503020204020204" pitchFamily="34" charset="-122"/>
                <a:ea typeface="微软雅黑" panose="020b0503020204020204" pitchFamily="34" charset="-122"/>
              </a:rPr>
              <a:t>在前提中提出两种可能，然后由这种可能推理出两种结论，对方无论选择其中的哪一种结论，都会陷入进退维谷、左右为难的境地。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特殊演绎推理：二难推理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1"/>
          <p:cNvSpPr txBox="1"/>
          <p:nvPr/>
        </p:nvSpPr>
        <p:spPr>
          <a:xfrm>
            <a:off x="477672" y="3036428"/>
            <a:ext cx="11293437" cy="2243050"/>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       例如：孙悟空</a:t>
            </a:r>
            <a:r>
              <a:rPr lang="zh-CN" altLang="en-US" sz="2400">
                <a:solidFill>
                  <a:schemeClr val="bg2">
                    <a:lumMod val="25000"/>
                  </a:schemeClr>
                </a:solidFill>
                <a:latin typeface="微软雅黑" panose="020b0503020204020204" pitchFamily="34" charset="-122"/>
                <a:ea typeface="微软雅黑" panose="020b0503020204020204" pitchFamily="34" charset="-122"/>
              </a:rPr>
              <a:t>在第三次打白骨精时，实际上就面临了二难，因为根据前面两次的经验，如果孙悟空第三次把白骨精打死，他就可能被师傅赶走，但如果不打死白骨精，师父就会被白骨精吃掉。所以，打白骨精或者不打白骨精，所引起两种后果，或者孙悟空被师父赶走，或者师父被白骨精吃掉，都是孙悟空所不愿接受的。 </a:t>
            </a:r>
          </a:p>
        </p:txBody>
      </p:sp>
      <p:sp>
        <p:nvSpPr>
          <p:cNvPr id="13" name="文本框 13"/>
          <p:cNvSpPr txBox="1"/>
          <p:nvPr/>
        </p:nvSpPr>
        <p:spPr>
          <a:xfrm>
            <a:off x="1618558" y="5557149"/>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皇帝的新装</a:t>
            </a:r>
            <a:r>
              <a:rPr lang="en-US" altLang="zh-CN" sz="2800" b="1" smtClean="0">
                <a:solidFill>
                  <a:schemeClr val="bg2">
                    <a:lumMod val="25000"/>
                  </a:schemeClr>
                </a:solidFill>
                <a:latin typeface="微软雅黑" panose="020b0503020204020204" pitchFamily="34" charset="-122"/>
                <a:ea typeface="微软雅黑" panose="020b0503020204020204" pitchFamily="34" charset="-122"/>
              </a:rPr>
              <a:t>》</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fade">
                                      <p:cBhvr>
                                        <p:cTn id="20" dur="1000"/>
                                        <p:tgtEl>
                                          <p:spTgt spid="12">
                                            <p:txEl>
                                              <p:pRg st="0" end="0"/>
                                            </p:txEl>
                                          </p:spTgt>
                                        </p:tgtEl>
                                      </p:cBhvr>
                                    </p:animEffect>
                                    <p:anim calcmode="lin" valueType="num">
                                      <p:cBhvr>
                                        <p:cTn id="21"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1000"/>
                                        <p:tgtEl>
                                          <p:spTgt spid="11">
                                            <p:txEl>
                                              <p:pRg st="0" end="0"/>
                                            </p:txEl>
                                          </p:spTgt>
                                        </p:tgtEl>
                                      </p:cBhvr>
                                    </p:animEffect>
                                    <p:anim calcmode="lin" valueType="num">
                                      <p:cBhvr>
                                        <p:cTn id="2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5" y="2055200"/>
            <a:ext cx="11293437" cy="2797048"/>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rPr>
              <a:t>归纳推理是一种由个别到一般的推理</a:t>
            </a:r>
            <a:r>
              <a:rPr lang="zh-CN" altLang="en-US" sz="2400" b="1" smtClean="0">
                <a:solidFill>
                  <a:srgbClr val="00B0F0"/>
                </a:solidFill>
                <a:latin typeface="微软雅黑" panose="020b0503020204020204" pitchFamily="34" charset="-122"/>
                <a:ea typeface="微软雅黑" panose="020b0503020204020204" pitchFamily="34" charset="-122"/>
              </a:rPr>
              <a:t>。（一类事物部分个体都具有某种属性，且未遇反例，从而概括出来该类事物全部个体都具有该种属性）</a:t>
            </a:r>
            <a:endParaRPr lang="en-US" altLang="zh-CN" sz="2400" b="1" smtClean="0">
              <a:solidFill>
                <a:srgbClr val="00B0F0"/>
              </a:solidFill>
              <a:latin typeface="微软雅黑" panose="020b0503020204020204" pitchFamily="34" charset="-122"/>
              <a:ea typeface="微软雅黑" panose="020b0503020204020204" pitchFamily="34" charset="-122"/>
            </a:endParaRPr>
          </a:p>
          <a:p>
            <a:pPr>
              <a:lnSpc>
                <a:spcPct val="150000"/>
              </a:lnSpc>
            </a:pPr>
            <a:r>
              <a:rPr lang="zh-CN" altLang="en-US" sz="2400" smtClean="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例如：在一个平面内，直角三角形内角和是</a:t>
            </a:r>
            <a:r>
              <a:rPr lang="en-US" altLang="zh-CN" sz="2400">
                <a:latin typeface="微软雅黑" panose="020b0503020204020204" pitchFamily="34" charset="-122"/>
                <a:ea typeface="微软雅黑" panose="020b0503020204020204" pitchFamily="34" charset="-122"/>
              </a:rPr>
              <a:t>180</a:t>
            </a:r>
            <a:r>
              <a:rPr lang="zh-CN" altLang="en-US" sz="2400">
                <a:latin typeface="微软雅黑" panose="020b0503020204020204" pitchFamily="34" charset="-122"/>
                <a:ea typeface="微软雅黑" panose="020b0503020204020204" pitchFamily="34" charset="-122"/>
              </a:rPr>
              <a:t>度；锐角三角形内角和是</a:t>
            </a:r>
            <a:r>
              <a:rPr lang="en-US" altLang="zh-CN" sz="2400">
                <a:latin typeface="微软雅黑" panose="020b0503020204020204" pitchFamily="34" charset="-122"/>
                <a:ea typeface="微软雅黑" panose="020b0503020204020204" pitchFamily="34" charset="-122"/>
              </a:rPr>
              <a:t>180</a:t>
            </a:r>
            <a:r>
              <a:rPr lang="zh-CN" altLang="en-US" sz="2400">
                <a:latin typeface="微软雅黑" panose="020b0503020204020204" pitchFamily="34" charset="-122"/>
                <a:ea typeface="微软雅黑" panose="020b0503020204020204" pitchFamily="34" charset="-122"/>
              </a:rPr>
              <a:t>度；钝角三角形内角和是</a:t>
            </a:r>
            <a:r>
              <a:rPr lang="en-US" altLang="zh-CN" sz="2400">
                <a:latin typeface="微软雅黑" panose="020b0503020204020204" pitchFamily="34" charset="-122"/>
                <a:ea typeface="微软雅黑" panose="020b0503020204020204" pitchFamily="34" charset="-122"/>
              </a:rPr>
              <a:t>180</a:t>
            </a:r>
            <a:r>
              <a:rPr lang="zh-CN" altLang="en-US" sz="2400">
                <a:latin typeface="微软雅黑" panose="020b0503020204020204" pitchFamily="34" charset="-122"/>
                <a:ea typeface="微软雅黑" panose="020b0503020204020204" pitchFamily="34" charset="-122"/>
              </a:rPr>
              <a:t>度；直角三角形，锐角三角形和钝角三角形是全部的三角形；所以，平面内的一切三角形内角和都是</a:t>
            </a:r>
            <a:r>
              <a:rPr lang="en-US" altLang="zh-CN" sz="2400">
                <a:latin typeface="微软雅黑" panose="020b0503020204020204" pitchFamily="34" charset="-122"/>
                <a:ea typeface="微软雅黑" panose="020b0503020204020204" pitchFamily="34" charset="-122"/>
              </a:rPr>
              <a:t>180</a:t>
            </a:r>
            <a:r>
              <a:rPr lang="zh-CN" altLang="en-US" sz="2400">
                <a:latin typeface="微软雅黑" panose="020b0503020204020204" pitchFamily="34" charset="-122"/>
                <a:ea typeface="微软雅黑" panose="020b0503020204020204" pitchFamily="34" charset="-122"/>
              </a:rPr>
              <a:t>度。</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（二）归纳推理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fade">
                                      <p:cBhvr>
                                        <p:cTn id="14" dur="1000"/>
                                        <p:tgtEl>
                                          <p:spTgt spid="12">
                                            <p:txEl>
                                              <p:pRg st="1" end="1"/>
                                            </p:txEl>
                                          </p:spTgt>
                                        </p:tgtEl>
                                      </p:cBhvr>
                                    </p:animEffect>
                                    <p:anim calcmode="lin" valueType="num">
                                      <p:cBhvr>
                                        <p:cTn id="15"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4" y="1550233"/>
            <a:ext cx="11293437" cy="1200329"/>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类比推理亦称“类推”，推理的一种形式。</a:t>
            </a:r>
            <a:r>
              <a:rPr lang="zh-CN" altLang="en-US" sz="2400" b="1">
                <a:solidFill>
                  <a:srgbClr val="00B0F0"/>
                </a:solidFill>
                <a:latin typeface="微软雅黑" panose="020b0503020204020204" pitchFamily="34" charset="-122"/>
                <a:ea typeface="微软雅黑" panose="020b0503020204020204" pitchFamily="34" charset="-122"/>
              </a:rPr>
              <a:t>根据两</a:t>
            </a:r>
            <a:r>
              <a:rPr lang="zh-CN" altLang="en-US" sz="2400" b="1" smtClean="0">
                <a:solidFill>
                  <a:srgbClr val="00B0F0"/>
                </a:solidFill>
                <a:latin typeface="微软雅黑" panose="020b0503020204020204" pitchFamily="34" charset="-122"/>
                <a:ea typeface="微软雅黑" panose="020b0503020204020204" pitchFamily="34" charset="-122"/>
              </a:rPr>
              <a:t>个事物一个方面相似而</a:t>
            </a:r>
            <a:r>
              <a:rPr lang="zh-CN" altLang="en-US" sz="2400" b="1">
                <a:solidFill>
                  <a:srgbClr val="00B0F0"/>
                </a:solidFill>
                <a:latin typeface="微软雅黑" panose="020b0503020204020204" pitchFamily="34" charset="-122"/>
                <a:ea typeface="微软雅黑" panose="020b0503020204020204" pitchFamily="34" charset="-122"/>
              </a:rPr>
              <a:t>推断出它们</a:t>
            </a:r>
            <a:r>
              <a:rPr lang="zh-CN" altLang="en-US" sz="2400" b="1" smtClean="0">
                <a:solidFill>
                  <a:srgbClr val="00B0F0"/>
                </a:solidFill>
                <a:latin typeface="微软雅黑" panose="020b0503020204020204" pitchFamily="34" charset="-122"/>
                <a:ea typeface="微软雅黑" panose="020b0503020204020204" pitchFamily="34" charset="-122"/>
              </a:rPr>
              <a:t>在另一方面也相似的</a:t>
            </a:r>
            <a:r>
              <a:rPr lang="zh-CN" altLang="en-US" sz="2400" b="1">
                <a:solidFill>
                  <a:srgbClr val="00B0F0"/>
                </a:solidFill>
                <a:latin typeface="微软雅黑" panose="020b0503020204020204" pitchFamily="34" charset="-122"/>
                <a:ea typeface="微软雅黑" panose="020b0503020204020204" pitchFamily="34" charset="-122"/>
              </a:rPr>
              <a:t>推理过程。</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（三）类比推理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7" name="文本框 11"/>
          <p:cNvSpPr txBox="1"/>
          <p:nvPr/>
        </p:nvSpPr>
        <p:spPr>
          <a:xfrm>
            <a:off x="477672" y="2750562"/>
            <a:ext cx="11293437" cy="3970318"/>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以练代讲</a:t>
            </a:r>
            <a:r>
              <a:rPr lang="en-US" altLang="zh-CN" sz="2400">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     给出一组相关的词，要求通过观察分析，在备选答案中找出一组与之在逻辑关系上最为贴近或相似的词。</a:t>
            </a:r>
          </a:p>
          <a:p>
            <a:pPr lvl="2">
              <a:lnSpc>
                <a:spcPct val="150000"/>
              </a:lnSpc>
            </a:pPr>
            <a:r>
              <a:rPr lang="zh-CN" altLang="en-US" sz="2400">
                <a:latin typeface="华文仿宋" panose="02010600040101010101" pitchFamily="2" charset="-122"/>
                <a:ea typeface="华文仿宋" panose="02010600040101010101" pitchFamily="2" charset="-122"/>
              </a:rPr>
              <a:t>题型一（</a:t>
            </a:r>
            <a:r>
              <a:rPr lang="en-US" altLang="zh-CN" sz="2400">
                <a:latin typeface="华文仿宋" panose="02010600040101010101" pitchFamily="2" charset="-122"/>
                <a:ea typeface="华文仿宋" panose="02010600040101010101" pitchFamily="2" charset="-122"/>
              </a:rPr>
              <a:t>2007</a:t>
            </a:r>
            <a:r>
              <a:rPr lang="zh-CN" altLang="en-US" sz="2400">
                <a:latin typeface="华文仿宋" panose="02010600040101010101" pitchFamily="2" charset="-122"/>
                <a:ea typeface="华文仿宋" panose="02010600040101010101" pitchFamily="2" charset="-122"/>
              </a:rPr>
              <a:t>国考）阳光：紫外线</a:t>
            </a:r>
          </a:p>
          <a:p>
            <a:pPr lvl="2">
              <a:lnSpc>
                <a:spcPct val="150000"/>
              </a:lnSpc>
            </a:pPr>
            <a:r>
              <a:rPr lang="en-US" altLang="zh-CN" sz="2400">
                <a:latin typeface="华文仿宋" panose="02010600040101010101" pitchFamily="2" charset="-122"/>
                <a:ea typeface="华文仿宋" panose="02010600040101010101" pitchFamily="2" charset="-122"/>
              </a:rPr>
              <a:t>A.</a:t>
            </a:r>
            <a:r>
              <a:rPr lang="zh-CN" altLang="en-US" sz="2400">
                <a:latin typeface="华文仿宋" panose="02010600040101010101" pitchFamily="2" charset="-122"/>
                <a:ea typeface="华文仿宋" panose="02010600040101010101" pitchFamily="2" charset="-122"/>
              </a:rPr>
              <a:t>电脑：辐射     </a:t>
            </a:r>
            <a:r>
              <a:rPr lang="en-US" altLang="zh-CN" sz="2400">
                <a:latin typeface="华文仿宋" panose="02010600040101010101" pitchFamily="2" charset="-122"/>
                <a:ea typeface="华文仿宋" panose="02010600040101010101" pitchFamily="2" charset="-122"/>
              </a:rPr>
              <a:t>B.</a:t>
            </a:r>
            <a:r>
              <a:rPr lang="zh-CN" altLang="en-US" sz="2400">
                <a:latin typeface="华文仿宋" panose="02010600040101010101" pitchFamily="2" charset="-122"/>
                <a:ea typeface="华文仿宋" panose="02010600040101010101" pitchFamily="2" charset="-122"/>
              </a:rPr>
              <a:t>海水：氯化钠     </a:t>
            </a:r>
            <a:r>
              <a:rPr lang="en-US" altLang="zh-CN" sz="2400">
                <a:latin typeface="华文仿宋" panose="02010600040101010101" pitchFamily="2" charset="-122"/>
                <a:ea typeface="华文仿宋" panose="02010600040101010101" pitchFamily="2" charset="-122"/>
              </a:rPr>
              <a:t>C.</a:t>
            </a:r>
            <a:r>
              <a:rPr lang="zh-CN" altLang="en-US" sz="2400">
                <a:latin typeface="华文仿宋" panose="02010600040101010101" pitchFamily="2" charset="-122"/>
                <a:ea typeface="华文仿宋" panose="02010600040101010101" pitchFamily="2" charset="-122"/>
              </a:rPr>
              <a:t>混合物：单质     </a:t>
            </a:r>
            <a:r>
              <a:rPr lang="en-US" altLang="zh-CN" sz="2400">
                <a:latin typeface="华文仿宋" panose="02010600040101010101" pitchFamily="2" charset="-122"/>
                <a:ea typeface="华文仿宋" panose="02010600040101010101" pitchFamily="2" charset="-122"/>
              </a:rPr>
              <a:t>D.</a:t>
            </a:r>
            <a:r>
              <a:rPr lang="zh-CN" altLang="en-US" sz="2400">
                <a:latin typeface="华文仿宋" panose="02010600040101010101" pitchFamily="2" charset="-122"/>
                <a:ea typeface="华文仿宋" panose="02010600040101010101" pitchFamily="2" charset="-122"/>
              </a:rPr>
              <a:t>微波炉：微波</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a:t>
            </a:r>
            <a:r>
              <a:rPr lang="zh-CN" altLang="en-US" sz="2400">
                <a:solidFill>
                  <a:srgbClr val="00B0F0"/>
                </a:solidFill>
                <a:latin typeface="微软雅黑" panose="020b0503020204020204" pitchFamily="34" charset="-122"/>
                <a:ea typeface="微软雅黑" panose="020b0503020204020204" pitchFamily="34" charset="-122"/>
              </a:rPr>
              <a:t>根据阳光与紫外线、海水与氯化钠的关系都是整体与组成部分的关系，故选出答案为</a:t>
            </a:r>
            <a:r>
              <a:rPr lang="en-US" altLang="zh-CN" sz="2400">
                <a:solidFill>
                  <a:srgbClr val="00B0F0"/>
                </a:solidFill>
                <a:latin typeface="微软雅黑" panose="020b0503020204020204" pitchFamily="34" charset="-122"/>
                <a:ea typeface="微软雅黑" panose="020b0503020204020204" pitchFamily="34" charset="-122"/>
              </a:rPr>
              <a:t>B</a:t>
            </a:r>
            <a:r>
              <a:rPr lang="zh-CN" altLang="en-US" sz="2400">
                <a:solidFill>
                  <a:srgbClr val="00B0F0"/>
                </a:solidFill>
                <a:latin typeface="微软雅黑" panose="020b0503020204020204" pitchFamily="34" charset="-122"/>
                <a:ea typeface="微软雅黑" panose="020b0503020204020204"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1000"/>
                                        <p:tgtEl>
                                          <p:spTgt spid="7">
                                            <p:txEl>
                                              <p:pRg st="0" end="0"/>
                                            </p:txEl>
                                          </p:spTgt>
                                        </p:tgtEl>
                                      </p:cBhvr>
                                    </p:animEffect>
                                    <p:anim calcmode="lin" valueType="num">
                                      <p:cBhvr>
                                        <p:cTn id="1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1000"/>
                                        <p:tgtEl>
                                          <p:spTgt spid="7">
                                            <p:txEl>
                                              <p:pRg st="1" end="1"/>
                                            </p:txEl>
                                          </p:spTgt>
                                        </p:tgtEl>
                                      </p:cBhvr>
                                    </p:animEffect>
                                    <p:anim calcmode="lin" valueType="num">
                                      <p:cBhvr>
                                        <p:cTn id="20"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1000"/>
                                        <p:tgtEl>
                                          <p:spTgt spid="7">
                                            <p:txEl>
                                              <p:pRg st="2" end="2"/>
                                            </p:txEl>
                                          </p:spTgt>
                                        </p:tgtEl>
                                      </p:cBhvr>
                                    </p:animEffect>
                                    <p:anim calcmode="lin" valueType="num">
                                      <p:cBhvr>
                                        <p:cTn id="2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xEl>
                                              <p:pRg st="3" end="3"/>
                                            </p:txEl>
                                          </p:spTgt>
                                        </p:tgtEl>
                                        <p:attrNameLst>
                                          <p:attrName>style.visibility</p:attrName>
                                        </p:attrNameLst>
                                      </p:cBhvr>
                                      <p:to>
                                        <p:strVal val="visible"/>
                                      </p:to>
                                    </p:set>
                                    <p:animEffect transition="in" filter="fade">
                                      <p:cBhvr>
                                        <p:cTn id="29" dur="1000"/>
                                        <p:tgtEl>
                                          <p:spTgt spid="7">
                                            <p:txEl>
                                              <p:pRg st="3" end="3"/>
                                            </p:txEl>
                                          </p:spTgt>
                                        </p:tgtEl>
                                      </p:cBhvr>
                                    </p:animEffect>
                                    <p:anim calcmode="lin" valueType="num">
                                      <p:cBhvr>
                                        <p:cTn id="30"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42" presetClass="entr" presetSubtype="0" fill="hold" nodeType="clickEffect">
                                  <p:stCondLst>
                                    <p:cond delay="0"/>
                                  </p:stCondLst>
                                  <p:childTnLst>
                                    <p:set>
                                      <p:cBhvr>
                                        <p:cTn id="35" dur="1" fill="hold">
                                          <p:stCondLst>
                                            <p:cond delay="0"/>
                                          </p:stCondLst>
                                        </p:cTn>
                                        <p:tgtEl>
                                          <p:spTgt spid="7">
                                            <p:txEl>
                                              <p:pRg st="4" end="4"/>
                                            </p:txEl>
                                          </p:spTgt>
                                        </p:tgtEl>
                                        <p:attrNameLst>
                                          <p:attrName>style.visibility</p:attrName>
                                        </p:attrNameLst>
                                      </p:cBhvr>
                                      <p:to>
                                        <p:strVal val="visible"/>
                                      </p:to>
                                    </p:set>
                                    <p:animEffect transition="in" filter="fade">
                                      <p:cBhvr>
                                        <p:cTn id="36" dur="1000"/>
                                        <p:tgtEl>
                                          <p:spTgt spid="7">
                                            <p:txEl>
                                              <p:pRg st="4" end="4"/>
                                            </p:txEl>
                                          </p:spTgt>
                                        </p:tgtEl>
                                      </p:cBhvr>
                                    </p:animEffect>
                                    <p:anim calcmode="lin" valueType="num">
                                      <p:cBhvr>
                                        <p:cTn id="37"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4" y="1350691"/>
            <a:ext cx="11293437" cy="5078313"/>
          </a:xfrm>
          <a:prstGeom prst="rect">
            <a:avLst/>
          </a:prstGeom>
          <a:noFill/>
        </p:spPr>
        <p:txBody>
          <a:bodyPr wrap="square" rtlCol="0">
            <a:spAutoFit/>
          </a:bodyPr>
          <a:lstStyle/>
          <a:p>
            <a:pPr lvl="2">
              <a:lnSpc>
                <a:spcPct val="150000"/>
              </a:lnSpc>
            </a:pPr>
            <a:r>
              <a:rPr lang="zh-CN" altLang="en-US" sz="2400">
                <a:latin typeface="华文仿宋" panose="02010600040101010101" pitchFamily="2" charset="-122"/>
                <a:ea typeface="华文仿宋" panose="02010600040101010101" pitchFamily="2" charset="-122"/>
              </a:rPr>
              <a:t>题型二（</a:t>
            </a:r>
            <a:r>
              <a:rPr lang="en-US" altLang="zh-CN" sz="2400">
                <a:latin typeface="华文仿宋" panose="02010600040101010101" pitchFamily="2" charset="-122"/>
                <a:ea typeface="华文仿宋" panose="02010600040101010101" pitchFamily="2" charset="-122"/>
              </a:rPr>
              <a:t>2008</a:t>
            </a:r>
            <a:r>
              <a:rPr lang="zh-CN" altLang="en-US" sz="2400">
                <a:latin typeface="华文仿宋" panose="02010600040101010101" pitchFamily="2" charset="-122"/>
                <a:ea typeface="华文仿宋" panose="02010600040101010101" pitchFamily="2" charset="-122"/>
              </a:rPr>
              <a:t>陕西）考试：学生：成绩</a:t>
            </a:r>
          </a:p>
          <a:p>
            <a:pPr lvl="2">
              <a:lnSpc>
                <a:spcPct val="150000"/>
              </a:lnSpc>
            </a:pPr>
            <a:r>
              <a:rPr lang="en-US" altLang="zh-CN" sz="2400">
                <a:latin typeface="华文仿宋" panose="02010600040101010101" pitchFamily="2" charset="-122"/>
                <a:ea typeface="华文仿宋" panose="02010600040101010101" pitchFamily="2" charset="-122"/>
              </a:rPr>
              <a:t>A.</a:t>
            </a:r>
            <a:r>
              <a:rPr lang="zh-CN" altLang="en-US" sz="2400">
                <a:latin typeface="华文仿宋" panose="02010600040101010101" pitchFamily="2" charset="-122"/>
                <a:ea typeface="华文仿宋" panose="02010600040101010101" pitchFamily="2" charset="-122"/>
              </a:rPr>
              <a:t>往来：网民：电子邮件     </a:t>
            </a:r>
            <a:r>
              <a:rPr lang="en-US" altLang="zh-CN" sz="2400">
                <a:latin typeface="华文仿宋" panose="02010600040101010101" pitchFamily="2" charset="-122"/>
                <a:ea typeface="华文仿宋" panose="02010600040101010101" pitchFamily="2" charset="-122"/>
              </a:rPr>
              <a:t>B.</a:t>
            </a:r>
            <a:r>
              <a:rPr lang="zh-CN" altLang="en-US" sz="2400">
                <a:latin typeface="华文仿宋" panose="02010600040101010101" pitchFamily="2" charset="-122"/>
                <a:ea typeface="华文仿宋" panose="02010600040101010101" pitchFamily="2" charset="-122"/>
              </a:rPr>
              <a:t>汽车：司机：驾驶执照</a:t>
            </a:r>
          </a:p>
          <a:p>
            <a:pPr lvl="2">
              <a:lnSpc>
                <a:spcPct val="150000"/>
              </a:lnSpc>
            </a:pPr>
            <a:r>
              <a:rPr lang="en-US" altLang="zh-CN" sz="2400">
                <a:latin typeface="华文仿宋" panose="02010600040101010101" pitchFamily="2" charset="-122"/>
                <a:ea typeface="华文仿宋" panose="02010600040101010101" pitchFamily="2" charset="-122"/>
              </a:rPr>
              <a:t>C.</a:t>
            </a:r>
            <a:r>
              <a:rPr lang="zh-CN" altLang="en-US" sz="2400">
                <a:latin typeface="华文仿宋" panose="02010600040101010101" pitchFamily="2" charset="-122"/>
                <a:ea typeface="华文仿宋" panose="02010600040101010101" pitchFamily="2" charset="-122"/>
              </a:rPr>
              <a:t>工作：职员：工资待遇     </a:t>
            </a:r>
            <a:r>
              <a:rPr lang="en-US" altLang="zh-CN" sz="2400">
                <a:latin typeface="华文仿宋" panose="02010600040101010101" pitchFamily="2" charset="-122"/>
                <a:ea typeface="华文仿宋" panose="02010600040101010101" pitchFamily="2" charset="-122"/>
              </a:rPr>
              <a:t>D.</a:t>
            </a:r>
            <a:r>
              <a:rPr lang="zh-CN" altLang="en-US" sz="2400">
                <a:latin typeface="华文仿宋" panose="02010600040101010101" pitchFamily="2" charset="-122"/>
                <a:ea typeface="华文仿宋" panose="02010600040101010101" pitchFamily="2" charset="-122"/>
              </a:rPr>
              <a:t>饭菜：厨师：色鲜味美</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a:t>
            </a:r>
            <a:r>
              <a:rPr lang="zh-CN" altLang="en-US" sz="2400">
                <a:solidFill>
                  <a:srgbClr val="00B0F0"/>
                </a:solidFill>
                <a:latin typeface="微软雅黑" panose="020b0503020204020204" pitchFamily="34" charset="-122"/>
                <a:ea typeface="微软雅黑" panose="020b0503020204020204" pitchFamily="34" charset="-122"/>
              </a:rPr>
              <a:t>学生通过考试获得成绩”，因此类比可得“职工通过工作获得工资待遇</a:t>
            </a:r>
            <a:r>
              <a:rPr lang="zh-CN" altLang="en-US" sz="2400" smtClean="0">
                <a:solidFill>
                  <a:srgbClr val="00B0F0"/>
                </a:solidFill>
                <a:latin typeface="微软雅黑" panose="020b0503020204020204" pitchFamily="34" charset="-122"/>
                <a:ea typeface="微软雅黑" panose="020b0503020204020204" pitchFamily="34" charset="-122"/>
              </a:rPr>
              <a:t>”</a:t>
            </a:r>
            <a:endParaRPr lang="en-US" altLang="zh-CN" sz="2400">
              <a:solidFill>
                <a:srgbClr val="00B0F0"/>
              </a:solidFill>
              <a:latin typeface="微软雅黑" panose="020b0503020204020204" pitchFamily="34" charset="-122"/>
              <a:ea typeface="微软雅黑" panose="020b0503020204020204" pitchFamily="34" charset="-122"/>
            </a:endParaRPr>
          </a:p>
          <a:p>
            <a:pPr>
              <a:lnSpc>
                <a:spcPct val="150000"/>
              </a:lnSpc>
            </a:pPr>
            <a:endParaRPr lang="en-US" altLang="zh-CN" sz="2400" smtClean="0">
              <a:solidFill>
                <a:srgbClr val="00B0F0"/>
              </a:solidFill>
              <a:latin typeface="微软雅黑" panose="020b0503020204020204" pitchFamily="34" charset="-122"/>
              <a:ea typeface="微软雅黑" panose="020b0503020204020204" pitchFamily="34" charset="-122"/>
            </a:endParaRPr>
          </a:p>
          <a:p>
            <a:pPr lvl="2">
              <a:lnSpc>
                <a:spcPct val="150000"/>
              </a:lnSpc>
            </a:pPr>
            <a:r>
              <a:rPr lang="zh-CN" altLang="en-US" sz="2400">
                <a:latin typeface="华文仿宋" panose="02010600040101010101" pitchFamily="2" charset="-122"/>
                <a:ea typeface="华文仿宋" panose="02010600040101010101" pitchFamily="2" charset="-122"/>
              </a:rPr>
              <a:t>题型三（</a:t>
            </a:r>
            <a:r>
              <a:rPr lang="en-US" altLang="zh-CN" sz="2400">
                <a:latin typeface="华文仿宋" panose="02010600040101010101" pitchFamily="2" charset="-122"/>
                <a:ea typeface="华文仿宋" panose="02010600040101010101" pitchFamily="2" charset="-122"/>
              </a:rPr>
              <a:t>2009</a:t>
            </a:r>
            <a:r>
              <a:rPr lang="zh-CN" altLang="en-US" sz="2400">
                <a:latin typeface="华文仿宋" panose="02010600040101010101" pitchFamily="2" charset="-122"/>
                <a:ea typeface="华文仿宋" panose="02010600040101010101" pitchFamily="2" charset="-122"/>
              </a:rPr>
              <a:t>年国考）杂志对于（     ）相当于（     ）对于农民</a:t>
            </a:r>
          </a:p>
          <a:p>
            <a:pPr lvl="2">
              <a:lnSpc>
                <a:spcPct val="150000"/>
              </a:lnSpc>
            </a:pPr>
            <a:r>
              <a:rPr lang="en-US" altLang="zh-CN" sz="2400">
                <a:latin typeface="华文仿宋" panose="02010600040101010101" pitchFamily="2" charset="-122"/>
                <a:ea typeface="华文仿宋" panose="02010600040101010101" pitchFamily="2" charset="-122"/>
              </a:rPr>
              <a:t>A</a:t>
            </a:r>
            <a:r>
              <a:rPr lang="zh-CN" altLang="en-US" sz="2400">
                <a:latin typeface="华文仿宋" panose="02010600040101010101" pitchFamily="2" charset="-122"/>
                <a:ea typeface="华文仿宋" panose="02010600040101010101" pitchFamily="2" charset="-122"/>
              </a:rPr>
              <a:t>．报纸 </a:t>
            </a:r>
            <a:r>
              <a:rPr lang="zh-CN" altLang="en-US" sz="2400" smtClean="0">
                <a:latin typeface="华文仿宋" panose="02010600040101010101" pitchFamily="2" charset="-122"/>
                <a:ea typeface="华文仿宋" panose="02010600040101010101" pitchFamily="2" charset="-122"/>
              </a:rPr>
              <a:t>  果农       </a:t>
            </a:r>
            <a:r>
              <a:rPr lang="en-US" altLang="zh-CN" sz="2400" smtClean="0">
                <a:latin typeface="华文仿宋" panose="02010600040101010101" pitchFamily="2" charset="-122"/>
                <a:ea typeface="华文仿宋" panose="02010600040101010101" pitchFamily="2" charset="-122"/>
              </a:rPr>
              <a:t>B</a:t>
            </a:r>
            <a:r>
              <a:rPr lang="en-US" altLang="zh-CN" sz="2400">
                <a:latin typeface="华文仿宋" panose="02010600040101010101" pitchFamily="2" charset="-122"/>
                <a:ea typeface="华文仿宋" panose="02010600040101010101" pitchFamily="2" charset="-122"/>
              </a:rPr>
              <a:t>.</a:t>
            </a:r>
            <a:r>
              <a:rPr lang="zh-CN" altLang="en-US" sz="2400">
                <a:latin typeface="华文仿宋" panose="02010600040101010101" pitchFamily="2" charset="-122"/>
                <a:ea typeface="华文仿宋" panose="02010600040101010101" pitchFamily="2" charset="-122"/>
              </a:rPr>
              <a:t>传媒 </a:t>
            </a:r>
            <a:r>
              <a:rPr lang="zh-CN" altLang="en-US" sz="2400" smtClean="0">
                <a:latin typeface="华文仿宋" panose="02010600040101010101" pitchFamily="2" charset="-122"/>
                <a:ea typeface="华文仿宋" panose="02010600040101010101" pitchFamily="2" charset="-122"/>
              </a:rPr>
              <a:t>  农业</a:t>
            </a:r>
            <a:endParaRPr lang="zh-CN" altLang="en-US" sz="2400">
              <a:latin typeface="华文仿宋" panose="02010600040101010101" pitchFamily="2" charset="-122"/>
              <a:ea typeface="华文仿宋" panose="02010600040101010101" pitchFamily="2" charset="-122"/>
            </a:endParaRPr>
          </a:p>
          <a:p>
            <a:pPr lvl="2">
              <a:lnSpc>
                <a:spcPct val="150000"/>
              </a:lnSpc>
            </a:pPr>
            <a:r>
              <a:rPr lang="en-US" altLang="zh-CN" sz="2400">
                <a:latin typeface="华文仿宋" panose="02010600040101010101" pitchFamily="2" charset="-122"/>
                <a:ea typeface="华文仿宋" panose="02010600040101010101" pitchFamily="2" charset="-122"/>
              </a:rPr>
              <a:t>C</a:t>
            </a:r>
            <a:r>
              <a:rPr lang="zh-CN" altLang="en-US" sz="2400">
                <a:latin typeface="华文仿宋" panose="02010600040101010101" pitchFamily="2" charset="-122"/>
                <a:ea typeface="华文仿宋" panose="02010600040101010101" pitchFamily="2" charset="-122"/>
              </a:rPr>
              <a:t>．书刊 </a:t>
            </a:r>
            <a:r>
              <a:rPr lang="zh-CN" altLang="en-US" sz="2400" smtClean="0">
                <a:latin typeface="华文仿宋" panose="02010600040101010101" pitchFamily="2" charset="-122"/>
                <a:ea typeface="华文仿宋" panose="02010600040101010101" pitchFamily="2" charset="-122"/>
              </a:rPr>
              <a:t>   农村      </a:t>
            </a:r>
            <a:r>
              <a:rPr lang="en-US" altLang="zh-CN" sz="2400" smtClean="0">
                <a:latin typeface="华文仿宋" panose="02010600040101010101" pitchFamily="2" charset="-122"/>
                <a:ea typeface="华文仿宋" panose="02010600040101010101" pitchFamily="2" charset="-122"/>
              </a:rPr>
              <a:t>D</a:t>
            </a:r>
            <a:r>
              <a:rPr lang="en-US" altLang="zh-CN" sz="2400">
                <a:latin typeface="华文仿宋" panose="02010600040101010101" pitchFamily="2" charset="-122"/>
                <a:ea typeface="华文仿宋" panose="02010600040101010101" pitchFamily="2" charset="-122"/>
              </a:rPr>
              <a:t>.</a:t>
            </a:r>
            <a:r>
              <a:rPr lang="zh-CN" altLang="en-US" sz="2400">
                <a:latin typeface="华文仿宋" panose="02010600040101010101" pitchFamily="2" charset="-122"/>
                <a:ea typeface="华文仿宋" panose="02010600040101010101" pitchFamily="2" charset="-122"/>
              </a:rPr>
              <a:t>编辑 </a:t>
            </a:r>
            <a:r>
              <a:rPr lang="zh-CN" altLang="en-US" sz="2400" smtClean="0">
                <a:latin typeface="华文仿宋" panose="02010600040101010101" pitchFamily="2" charset="-122"/>
                <a:ea typeface="华文仿宋" panose="02010600040101010101" pitchFamily="2" charset="-122"/>
              </a:rPr>
              <a:t>  菠菜</a:t>
            </a:r>
            <a:endParaRPr lang="zh-CN" altLang="en-US" sz="2400">
              <a:latin typeface="华文仿宋" panose="02010600040101010101" pitchFamily="2" charset="-122"/>
              <a:ea typeface="华文仿宋" panose="02010600040101010101" pitchFamily="2" charset="-122"/>
            </a:endParaRPr>
          </a:p>
          <a:p>
            <a:pPr lvl="0">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a:t>
            </a:r>
            <a:r>
              <a:rPr lang="zh-CN" altLang="en-US" sz="2400">
                <a:solidFill>
                  <a:srgbClr val="00B0F0"/>
                </a:solidFill>
                <a:latin typeface="微软雅黑" panose="020b0503020204020204" pitchFamily="34" charset="-122"/>
                <a:ea typeface="微软雅黑" panose="020b0503020204020204" pitchFamily="34" charset="-122"/>
              </a:rPr>
              <a:t>杂志对于编辑相当于菠菜对于农民”。两者间都是“产品和生产者”之间的</a:t>
            </a:r>
            <a:r>
              <a:rPr lang="zh-CN" altLang="en-US" sz="2400" smtClean="0">
                <a:solidFill>
                  <a:srgbClr val="00B0F0"/>
                </a:solidFill>
                <a:latin typeface="微软雅黑" panose="020b0503020204020204" pitchFamily="34" charset="-122"/>
                <a:ea typeface="微软雅黑" panose="020b0503020204020204" pitchFamily="34" charset="-122"/>
              </a:rPr>
              <a:t>关系</a:t>
            </a:r>
            <a:endParaRPr lang="zh-CN" altLang="en-US" sz="2400">
              <a:solidFill>
                <a:srgbClr val="00B0F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（三）类比推理</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1000"/>
                                        <p:tgtEl>
                                          <p:spTgt spid="12">
                                            <p:txEl>
                                              <p:pRg st="1" end="1"/>
                                            </p:txEl>
                                          </p:spTgt>
                                        </p:tgtEl>
                                      </p:cBhvr>
                                    </p:animEffect>
                                    <p:anim calcmode="lin" valueType="num">
                                      <p:cBhvr>
                                        <p:cTn id="13"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1000"/>
                                        <p:tgtEl>
                                          <p:spTgt spid="12">
                                            <p:txEl>
                                              <p:pRg st="2" end="2"/>
                                            </p:txEl>
                                          </p:spTgt>
                                        </p:tgtEl>
                                      </p:cBhvr>
                                    </p:animEffect>
                                    <p:anim calcmode="lin" valueType="num">
                                      <p:cBhvr>
                                        <p:cTn id="18"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fade">
                                      <p:cBhvr>
                                        <p:cTn id="22" dur="1000"/>
                                        <p:tgtEl>
                                          <p:spTgt spid="12">
                                            <p:txEl>
                                              <p:pRg st="5" end="5"/>
                                            </p:txEl>
                                          </p:spTgt>
                                        </p:tgtEl>
                                      </p:cBhvr>
                                    </p:animEffect>
                                    <p:anim calcmode="lin" valueType="num">
                                      <p:cBhvr>
                                        <p:cTn id="23" dur="10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12">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animEffect transition="in" filter="fade">
                                      <p:cBhvr>
                                        <p:cTn id="27" dur="1000"/>
                                        <p:tgtEl>
                                          <p:spTgt spid="12">
                                            <p:txEl>
                                              <p:pRg st="6" end="6"/>
                                            </p:txEl>
                                          </p:spTgt>
                                        </p:tgtEl>
                                      </p:cBhvr>
                                    </p:animEffect>
                                    <p:anim calcmode="lin" valueType="num">
                                      <p:cBhvr>
                                        <p:cTn id="28" dur="10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12">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xEl>
                                              <p:pRg st="7" end="7"/>
                                            </p:txEl>
                                          </p:spTgt>
                                        </p:tgtEl>
                                        <p:attrNameLst>
                                          <p:attrName>style.visibility</p:attrName>
                                        </p:attrNameLst>
                                      </p:cBhvr>
                                      <p:to>
                                        <p:strVal val="visible"/>
                                      </p:to>
                                    </p:set>
                                    <p:animEffect transition="in" filter="fade">
                                      <p:cBhvr>
                                        <p:cTn id="32" dur="1000"/>
                                        <p:tgtEl>
                                          <p:spTgt spid="12">
                                            <p:txEl>
                                              <p:pRg st="7" end="7"/>
                                            </p:txEl>
                                          </p:spTgt>
                                        </p:tgtEl>
                                      </p:cBhvr>
                                    </p:animEffect>
                                    <p:anim calcmode="lin" valueType="num">
                                      <p:cBhvr>
                                        <p:cTn id="33" dur="1000" fill="hold"/>
                                        <p:tgtEl>
                                          <p:spTgt spid="12">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1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2" presetClass="entr" presetSubtype="0" fill="hold" nodeType="clickEffect">
                                  <p:stCondLst>
                                    <p:cond delay="0"/>
                                  </p:stCondLst>
                                  <p:childTnLst>
                                    <p:set>
                                      <p:cBhvr>
                                        <p:cTn id="38" dur="1" fill="hold">
                                          <p:stCondLst>
                                            <p:cond delay="0"/>
                                          </p:stCondLst>
                                        </p:cTn>
                                        <p:tgtEl>
                                          <p:spTgt spid="12">
                                            <p:txEl>
                                              <p:pRg st="3" end="3"/>
                                            </p:txEl>
                                          </p:spTgt>
                                        </p:tgtEl>
                                        <p:attrNameLst>
                                          <p:attrName>style.visibility</p:attrName>
                                        </p:attrNameLst>
                                      </p:cBhvr>
                                      <p:to>
                                        <p:strVal val="visible"/>
                                      </p:to>
                                    </p:set>
                                    <p:animEffect transition="in" filter="fade">
                                      <p:cBhvr>
                                        <p:cTn id="39" dur="1000"/>
                                        <p:tgtEl>
                                          <p:spTgt spid="12">
                                            <p:txEl>
                                              <p:pRg st="3" end="3"/>
                                            </p:txEl>
                                          </p:spTgt>
                                        </p:tgtEl>
                                      </p:cBhvr>
                                    </p:animEffect>
                                    <p:anim calcmode="lin" valueType="num">
                                      <p:cBhvr>
                                        <p:cTn id="40"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42" presetClass="entr" presetSubtype="0" fill="hold" nodeType="clickEffect">
                                  <p:stCondLst>
                                    <p:cond delay="0"/>
                                  </p:stCondLst>
                                  <p:childTnLst>
                                    <p:set>
                                      <p:cBhvr>
                                        <p:cTn id="45" dur="1" fill="hold">
                                          <p:stCondLst>
                                            <p:cond delay="0"/>
                                          </p:stCondLst>
                                        </p:cTn>
                                        <p:tgtEl>
                                          <p:spTgt spid="12">
                                            <p:txEl>
                                              <p:pRg st="8" end="8"/>
                                            </p:txEl>
                                          </p:spTgt>
                                        </p:tgtEl>
                                        <p:attrNameLst>
                                          <p:attrName>style.visibility</p:attrName>
                                        </p:attrNameLst>
                                      </p:cBhvr>
                                      <p:to>
                                        <p:strVal val="visible"/>
                                      </p:to>
                                    </p:set>
                                    <p:animEffect transition="in" filter="fade">
                                      <p:cBhvr>
                                        <p:cTn id="46" dur="1000"/>
                                        <p:tgtEl>
                                          <p:spTgt spid="12">
                                            <p:txEl>
                                              <p:pRg st="8" end="8"/>
                                            </p:txEl>
                                          </p:spTgt>
                                        </p:tgtEl>
                                      </p:cBhvr>
                                    </p:animEffect>
                                    <p:anim calcmode="lin" valueType="num">
                                      <p:cBhvr>
                                        <p:cTn id="47" dur="1000" fill="hold"/>
                                        <p:tgtEl>
                                          <p:spTgt spid="12">
                                            <p:txEl>
                                              <p:pRg st="8" end="8"/>
                                            </p:txEl>
                                          </p:spTgt>
                                        </p:tgtEl>
                                        <p:attrNameLst>
                                          <p:attrName>ppt_x</p:attrName>
                                        </p:attrNameLst>
                                      </p:cBhvr>
                                      <p:tavLst>
                                        <p:tav tm="0">
                                          <p:val>
                                            <p:strVal val="#ppt_x"/>
                                          </p:val>
                                        </p:tav>
                                        <p:tav tm="100000">
                                          <p:val>
                                            <p:strVal val="#ppt_x"/>
                                          </p:val>
                                        </p:tav>
                                      </p:tavLst>
                                    </p:anim>
                                    <p:anim calcmode="lin" valueType="num">
                                      <p:cBhvr>
                                        <p:cTn id="48" dur="1000" fill="hold"/>
                                        <p:tgtEl>
                                          <p:spTgt spid="1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5" y="1905072"/>
            <a:ext cx="11293437" cy="3416320"/>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smtClean="0">
                <a:latin typeface="微软雅黑" panose="020b0503020204020204" pitchFamily="34" charset="-122"/>
                <a:ea typeface="微软雅黑" panose="020b0503020204020204" pitchFamily="34" charset="-122"/>
              </a:rPr>
              <a:t>任务</a:t>
            </a:r>
            <a:r>
              <a:rPr lang="en-US" altLang="zh-CN" sz="2400" smtClean="0">
                <a:latin typeface="微软雅黑" panose="020b0503020204020204" pitchFamily="34" charset="-122"/>
                <a:ea typeface="微软雅黑" panose="020b0503020204020204" pitchFamily="34" charset="-122"/>
              </a:rPr>
              <a:t>1</a:t>
            </a:r>
            <a:r>
              <a:rPr lang="zh-CN" altLang="en-US" sz="2400" smtClean="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合作探讨，探析推理形式，及其正确与否。</a:t>
            </a:r>
          </a:p>
          <a:p>
            <a:pPr>
              <a:lnSpc>
                <a:spcPct val="150000"/>
              </a:lnSpc>
            </a:pPr>
            <a:r>
              <a:rPr lang="zh-CN" altLang="en-US" sz="2400" smtClean="0">
                <a:latin typeface="微软雅黑" panose="020b0503020204020204" pitchFamily="34" charset="-122"/>
                <a:ea typeface="微软雅黑" panose="020b0503020204020204" pitchFamily="34" charset="-122"/>
              </a:rPr>
              <a:t>     ①</a:t>
            </a:r>
            <a:r>
              <a:rPr lang="zh-CN" altLang="en-US" sz="2400">
                <a:latin typeface="微软雅黑" panose="020b0503020204020204" pitchFamily="34" charset="-122"/>
                <a:ea typeface="微软雅黑" panose="020b0503020204020204" pitchFamily="34" charset="-122"/>
              </a:rPr>
              <a:t>楚人以晏子短，楚人为小门于大门之侧而延晏子。晏子不入，曰：“使狗国者从狗门入，今臣使楚，不当从此门入。”（</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晏子使楚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只有</a:t>
            </a:r>
            <a:r>
              <a:rPr lang="zh-CN" altLang="en-US" sz="2400">
                <a:solidFill>
                  <a:srgbClr val="00B0F0"/>
                </a:solidFill>
                <a:latin typeface="微软雅黑" panose="020b0503020204020204" pitchFamily="34" charset="-122"/>
                <a:ea typeface="微软雅黑" panose="020b0503020204020204" pitchFamily="34" charset="-122"/>
              </a:rPr>
              <a:t>出使狗国，才会从狗门入；我是出使到楚国来（非出使狗国）；所以，我不从狗门入</a:t>
            </a:r>
            <a:r>
              <a:rPr lang="zh-CN" altLang="en-US" sz="2400" smtClean="0">
                <a:solidFill>
                  <a:srgbClr val="00B0F0"/>
                </a:solidFill>
                <a:latin typeface="微软雅黑" panose="020b0503020204020204" pitchFamily="34" charset="-122"/>
                <a:ea typeface="微软雅黑" panose="020b0503020204020204" pitchFamily="34" charset="-122"/>
              </a:rPr>
              <a:t>。</a:t>
            </a:r>
            <a:endParaRPr lang="en-US" altLang="zh-CN" sz="2400" smtClean="0">
              <a:solidFill>
                <a:srgbClr val="00B0F0"/>
              </a:solidFill>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a:t>
            </a:r>
            <a:r>
              <a:rPr lang="zh-CN" altLang="en-US" sz="2400">
                <a:solidFill>
                  <a:srgbClr val="00B0F0"/>
                </a:solidFill>
                <a:latin typeface="微软雅黑" panose="020b0503020204020204" pitchFamily="34" charset="-122"/>
                <a:ea typeface="微软雅黑" panose="020b0503020204020204" pitchFamily="34" charset="-122"/>
              </a:rPr>
              <a:t>这是一个必要条件的</a:t>
            </a:r>
            <a:r>
              <a:rPr lang="zh-CN" altLang="en-US" sz="2400" smtClean="0">
                <a:solidFill>
                  <a:srgbClr val="00B0F0"/>
                </a:solidFill>
                <a:latin typeface="微软雅黑" panose="020b0503020204020204" pitchFamily="34" charset="-122"/>
                <a:ea typeface="微软雅黑" panose="020b0503020204020204" pitchFamily="34" charset="-122"/>
              </a:rPr>
              <a:t>假言推理</a:t>
            </a:r>
            <a:endParaRPr lang="zh-CN" altLang="en-US" sz="2400">
              <a:solidFill>
                <a:srgbClr val="00B0F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5" y="1905072"/>
            <a:ext cx="11293437" cy="4524315"/>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smtClean="0">
                <a:latin typeface="微软雅黑" panose="020b0503020204020204" pitchFamily="34" charset="-122"/>
                <a:ea typeface="微软雅黑" panose="020b0503020204020204" pitchFamily="34" charset="-122"/>
              </a:rPr>
              <a:t>任务</a:t>
            </a:r>
            <a:r>
              <a:rPr lang="en-US" altLang="zh-CN" sz="2400" smtClean="0">
                <a:latin typeface="微软雅黑" panose="020b0503020204020204" pitchFamily="34" charset="-122"/>
                <a:ea typeface="微软雅黑" panose="020b0503020204020204" pitchFamily="34" charset="-122"/>
              </a:rPr>
              <a:t>2</a:t>
            </a:r>
            <a:r>
              <a:rPr lang="zh-CN" altLang="en-US" sz="2400" smtClean="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合作探讨，探析推理形式，及其正确与否。</a:t>
            </a:r>
          </a:p>
          <a:p>
            <a:pPr>
              <a:lnSpc>
                <a:spcPct val="150000"/>
              </a:lnSpc>
            </a:pPr>
            <a:r>
              <a:rPr lang="zh-CN" altLang="en-US" sz="2400" smtClean="0">
                <a:latin typeface="微软雅黑" panose="020b0503020204020204" pitchFamily="34" charset="-122"/>
                <a:ea typeface="微软雅黑" panose="020b0503020204020204" pitchFamily="34" charset="-122"/>
              </a:rPr>
              <a:t>   ②</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河中石兽</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中的老河兵凭借自己的丰富经验，判断出石兽在上游。但有人认为老河兵即使没有相应的河道经验，也能够通过已知的情况推理出同样的结论，因为课文第</a:t>
            </a: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段交代了：“求石兽于水中，竟不可得。以为顺流下矣，棹数小舟，曳铁钯，寻十余里无迹。</a:t>
            </a:r>
            <a:r>
              <a:rPr lang="zh-CN" altLang="en-US" sz="2400" smtClean="0">
                <a:latin typeface="微软雅黑" panose="020b0503020204020204" pitchFamily="34" charset="-122"/>
                <a:ea typeface="微软雅黑" panose="020b0503020204020204" pitchFamily="34" charset="-122"/>
              </a:rPr>
              <a:t>” 说明</a:t>
            </a:r>
            <a:r>
              <a:rPr lang="zh-CN" altLang="en-US" sz="2400">
                <a:latin typeface="微软雅黑" panose="020b0503020204020204" pitchFamily="34" charset="-122"/>
                <a:ea typeface="微软雅黑" panose="020b0503020204020204" pitchFamily="34" charset="-122"/>
              </a:rPr>
              <a:t>一开始就在原地找过了，然后又到下游找，都没有找到，那石兽还能在哪儿呢？</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这</a:t>
            </a:r>
            <a:r>
              <a:rPr lang="zh-CN" altLang="en-US" sz="2400">
                <a:solidFill>
                  <a:srgbClr val="00B0F0"/>
                </a:solidFill>
                <a:latin typeface="微软雅黑" panose="020b0503020204020204" pitchFamily="34" charset="-122"/>
                <a:ea typeface="微软雅黑" panose="020b0503020204020204" pitchFamily="34" charset="-122"/>
              </a:rPr>
              <a:t>是一个不相容的选言推理：石兽要么在上游，要么在原地，要么在下游；不在原地，也不在下游；所以，石兽在上游。</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5" y="1905072"/>
            <a:ext cx="11293437" cy="3416320"/>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a:latin typeface="微软雅黑" panose="020b0503020204020204" pitchFamily="34" charset="-122"/>
                <a:ea typeface="微软雅黑" panose="020b0503020204020204" pitchFamily="34" charset="-122"/>
              </a:rPr>
              <a:t>任务：合作探讨，探析推理形式，及其正确与否。</a:t>
            </a:r>
          </a:p>
          <a:p>
            <a:pPr>
              <a:lnSpc>
                <a:spcPct val="150000"/>
              </a:lnSpc>
            </a:pPr>
            <a:r>
              <a:rPr lang="zh-CN" altLang="en-US" sz="2400" smtClean="0">
                <a:latin typeface="微软雅黑" panose="020b0503020204020204" pitchFamily="34" charset="-122"/>
                <a:ea typeface="微软雅黑" panose="020b0503020204020204" pitchFamily="34" charset="-122"/>
              </a:rPr>
              <a:t>   ③</a:t>
            </a:r>
            <a:r>
              <a:rPr lang="zh-CN" altLang="en-US" sz="2400">
                <a:latin typeface="微软雅黑" panose="020b0503020204020204" pitchFamily="34" charset="-122"/>
                <a:ea typeface="微软雅黑" panose="020b0503020204020204" pitchFamily="34" charset="-122"/>
              </a:rPr>
              <a:t>大概是物以稀为贵罢。北京的白菜运往浙江，便用红头绳系住菜根，倒挂在水果店头，尊为“胶菜” ；福建野生着的芦荟，一到北京就请进温室，且美其名曰“龙舌兰” 。（鲁迅</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藤野先生</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a:t>
            </a:r>
            <a:r>
              <a:rPr lang="zh-CN" altLang="en-US" sz="2400">
                <a:solidFill>
                  <a:srgbClr val="00B0F0"/>
                </a:solidFill>
                <a:latin typeface="微软雅黑" panose="020b0503020204020204" pitchFamily="34" charset="-122"/>
                <a:ea typeface="微软雅黑" panose="020b0503020204020204" pitchFamily="34" charset="-122"/>
              </a:rPr>
              <a:t>这是个简单枚举的归纳推理：结论是“物以稀为贵”，前提是北京的白菜运往浙江被尊为“胶菜”，福建野生的芦荟就美其名曰“龙舌兰”。</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5" y="1905072"/>
            <a:ext cx="11293437" cy="3970318"/>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a:latin typeface="微软雅黑" panose="020b0503020204020204" pitchFamily="34" charset="-122"/>
                <a:ea typeface="微软雅黑" panose="020b0503020204020204" pitchFamily="34" charset="-122"/>
              </a:rPr>
              <a:t>任务：合作探讨，探析推理形式，及其正确与否。</a:t>
            </a:r>
          </a:p>
          <a:p>
            <a:pPr>
              <a:lnSpc>
                <a:spcPct val="150000"/>
              </a:lnSpc>
            </a:pPr>
            <a:r>
              <a:rPr lang="zh-CN" altLang="en-US" sz="2400" smtClean="0">
                <a:latin typeface="微软雅黑" panose="020b0503020204020204" pitchFamily="34" charset="-122"/>
                <a:ea typeface="微软雅黑" panose="020b0503020204020204" pitchFamily="34" charset="-122"/>
              </a:rPr>
              <a:t>    ④</a:t>
            </a:r>
            <a:r>
              <a:rPr lang="zh-CN" altLang="en-US" sz="2400">
                <a:latin typeface="微软雅黑" panose="020b0503020204020204" pitchFamily="34" charset="-122"/>
                <a:ea typeface="微软雅黑" panose="020b0503020204020204" pitchFamily="34" charset="-122"/>
              </a:rPr>
              <a:t>臣诚知不如徐公美。臣之妻私臣，臣之妾畏臣，臣之客欲有求于臣，皆以美于徐公。今齐地方千里，百二十城，宫妇左右莫不私王，朝廷之臣莫不畏王，四境之内莫不有求于王：由此观之，王之蔽甚矣。（</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邹忌讽齐王纳谏</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a:t>
            </a:r>
            <a:r>
              <a:rPr lang="zh-CN" altLang="en-US" sz="2400">
                <a:solidFill>
                  <a:srgbClr val="00B0F0"/>
                </a:solidFill>
                <a:latin typeface="微软雅黑" panose="020b0503020204020204" pitchFamily="34" charset="-122"/>
                <a:ea typeface="微软雅黑" panose="020b0503020204020204" pitchFamily="34" charset="-122"/>
              </a:rPr>
              <a:t>这是一个不完全的类比推理：前提 “臣之妻私臣，臣之妾畏臣，臣之客欲有求于臣”类比“宫妇左右莫不私王，朝廷之臣莫不畏王，四境之内莫不有求于王”，结论“皆以美于徐公”类比“王之蔽甚矣”。</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0115" y="1905072"/>
            <a:ext cx="11293437" cy="3416320"/>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a:latin typeface="微软雅黑" panose="020b0503020204020204" pitchFamily="34" charset="-122"/>
                <a:ea typeface="微软雅黑" panose="020b0503020204020204" pitchFamily="34" charset="-122"/>
              </a:rPr>
              <a:t>任务：合作探讨，探析推理形式，及其正确与否。</a:t>
            </a:r>
          </a:p>
          <a:p>
            <a:pPr>
              <a:lnSpc>
                <a:spcPct val="150000"/>
              </a:lnSpc>
            </a:pPr>
            <a:r>
              <a:rPr lang="zh-CN" altLang="en-US" sz="2400" smtClean="0">
                <a:latin typeface="微软雅黑" panose="020b0503020204020204" pitchFamily="34" charset="-122"/>
                <a:ea typeface="微软雅黑" panose="020b0503020204020204" pitchFamily="34" charset="-122"/>
              </a:rPr>
              <a:t>⑤ </a:t>
            </a:r>
            <a:r>
              <a:rPr lang="en-US" altLang="zh-CN" sz="2400" smtClean="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红楼梦</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第</a:t>
            </a:r>
            <a:r>
              <a:rPr lang="en-US" altLang="zh-CN" sz="2400">
                <a:latin typeface="微软雅黑" panose="020b0503020204020204" pitchFamily="34" charset="-122"/>
                <a:ea typeface="微软雅黑" panose="020b0503020204020204" pitchFamily="34" charset="-122"/>
              </a:rPr>
              <a:t>64</a:t>
            </a:r>
            <a:r>
              <a:rPr lang="zh-CN" altLang="en-US" sz="2400">
                <a:latin typeface="微软雅黑" panose="020b0503020204020204" pitchFamily="34" charset="-122"/>
                <a:ea typeface="微软雅黑" panose="020b0503020204020204" pitchFamily="34" charset="-122"/>
              </a:rPr>
              <a:t>回，贾宝玉得知林黛玉在私室内用瓜果私祭时想：“但我此刻走去，见他伤感，必极力劝解，又怕他烦恼郁结于心；若不去，又恐他过于伤感，无人劝止。两件皆足致疾。”</a:t>
            </a:r>
          </a:p>
          <a:p>
            <a:pPr>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    二难推理</a:t>
            </a:r>
            <a:r>
              <a:rPr lang="zh-CN" altLang="en-US" sz="2400">
                <a:solidFill>
                  <a:srgbClr val="00B0F0"/>
                </a:solidFill>
                <a:latin typeface="微软雅黑" panose="020b0503020204020204" pitchFamily="34" charset="-122"/>
                <a:ea typeface="微软雅黑" panose="020b0503020204020204" pitchFamily="34" charset="-122"/>
              </a:rPr>
              <a:t>，它的推理形式如下：如果我去林妹妹处，足以致疾；如果我不去林妹妹处，足以致疾；我要么去，要么不去，总之，皆足以致疾。</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二、小组合作探究</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一、何为“概念”</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7" name="文本框 11"/>
          <p:cNvSpPr txBox="1"/>
          <p:nvPr/>
        </p:nvSpPr>
        <p:spPr>
          <a:xfrm>
            <a:off x="1119750" y="2251620"/>
            <a:ext cx="10640355" cy="1135054"/>
          </a:xfrm>
          <a:prstGeom prst="rect">
            <a:avLst/>
          </a:prstGeom>
          <a:noFill/>
        </p:spPr>
        <p:txBody>
          <a:bodyPr wrap="square" rtlCol="0">
            <a:spAutoFit/>
          </a:bodyPr>
          <a:lstStyle/>
          <a:p>
            <a:pPr>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      </a:t>
            </a:r>
            <a:r>
              <a:rPr lang="zh-CN" altLang="en-US" sz="2400" b="1" smtClean="0">
                <a:solidFill>
                  <a:srgbClr val="FF0000"/>
                </a:solidFill>
                <a:latin typeface="微软雅黑" panose="020b0503020204020204" pitchFamily="34" charset="-122"/>
                <a:ea typeface="微软雅黑" panose="020b0503020204020204" pitchFamily="34" charset="-122"/>
              </a:rPr>
              <a:t>逻辑</a:t>
            </a:r>
            <a:r>
              <a:rPr lang="zh-CN" altLang="en-US" sz="2400" b="1">
                <a:solidFill>
                  <a:srgbClr val="FF0000"/>
                </a:solidFill>
                <a:latin typeface="微软雅黑" panose="020b0503020204020204" pitchFamily="34" charset="-122"/>
                <a:ea typeface="微软雅黑" panose="020b0503020204020204" pitchFamily="34" charset="-122"/>
              </a:rPr>
              <a:t>通过概念、判断来进行推理、论证</a:t>
            </a:r>
            <a:r>
              <a:rPr lang="zh-CN" altLang="en-US" sz="2400" b="1">
                <a:solidFill>
                  <a:srgbClr val="00B0F0"/>
                </a:solidFill>
                <a:latin typeface="微软雅黑" panose="020b0503020204020204" pitchFamily="34" charset="-122"/>
                <a:ea typeface="微软雅黑" panose="020b0503020204020204" pitchFamily="34" charset="-122"/>
              </a:rPr>
              <a:t>，所以要学习逻辑，我们首先要了解概念以及概念之间的关系。</a:t>
            </a:r>
          </a:p>
        </p:txBody>
      </p:sp>
      <p:sp>
        <p:nvSpPr>
          <p:cNvPr id="8" name="左大括号 7"/>
          <p:cNvSpPr/>
          <p:nvPr/>
        </p:nvSpPr>
        <p:spPr>
          <a:xfrm>
            <a:off x="2536776" y="3853251"/>
            <a:ext cx="493485" cy="1306285"/>
          </a:xfrm>
          <a:prstGeom prst="leftBrace">
            <a:avLst>
              <a:gd name="adj1" fmla="val 28921"/>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11"/>
          <p:cNvSpPr txBox="1"/>
          <p:nvPr/>
        </p:nvSpPr>
        <p:spPr>
          <a:xfrm>
            <a:off x="3245946" y="3530086"/>
            <a:ext cx="9167445" cy="646331"/>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内涵：</a:t>
            </a:r>
            <a:r>
              <a:rPr lang="zh-CN" altLang="en-US" sz="2400">
                <a:solidFill>
                  <a:schemeClr val="bg2">
                    <a:lumMod val="25000"/>
                  </a:schemeClr>
                </a:solidFill>
                <a:latin typeface="微软雅黑" panose="020b0503020204020204" pitchFamily="34" charset="-122"/>
                <a:ea typeface="微软雅黑" panose="020b0503020204020204" pitchFamily="34" charset="-122"/>
              </a:rPr>
              <a:t>概念所反映的对象的根本</a:t>
            </a: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属性（区别于其他事物）</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11" name="文本框 11"/>
          <p:cNvSpPr txBox="1"/>
          <p:nvPr/>
        </p:nvSpPr>
        <p:spPr>
          <a:xfrm>
            <a:off x="3257303" y="4654120"/>
            <a:ext cx="6643256" cy="646331"/>
          </a:xfrm>
          <a:prstGeom prst="rect">
            <a:avLst/>
          </a:prstGeom>
          <a:noFill/>
        </p:spPr>
        <p:txBody>
          <a:bodyPr wrap="square" rtlCol="0">
            <a:spAutoFit/>
          </a:bodyPr>
          <a:lstStyle/>
          <a:p>
            <a:pPr>
              <a:lnSpc>
                <a:spcPct val="150000"/>
              </a:lnSpc>
            </a:pPr>
            <a:r>
              <a:rPr lang="zh-CN" altLang="en-US" sz="2400" smtClean="0">
                <a:solidFill>
                  <a:schemeClr val="bg2">
                    <a:lumMod val="25000"/>
                  </a:schemeClr>
                </a:solidFill>
                <a:latin typeface="微软雅黑" panose="020b0503020204020204" pitchFamily="34" charset="-122"/>
                <a:ea typeface="微软雅黑" panose="020b0503020204020204" pitchFamily="34" charset="-122"/>
              </a:rPr>
              <a:t>外延：概念</a:t>
            </a:r>
            <a:r>
              <a:rPr lang="zh-CN" altLang="en-US" sz="2400">
                <a:solidFill>
                  <a:schemeClr val="bg2">
                    <a:lumMod val="25000"/>
                  </a:schemeClr>
                </a:solidFill>
                <a:latin typeface="微软雅黑" panose="020b0503020204020204" pitchFamily="34" charset="-122"/>
                <a:ea typeface="微软雅黑" panose="020b0503020204020204" pitchFamily="34" charset="-122"/>
              </a:rPr>
              <a:t>所反映的对象的具体范围</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13" name="文本框 11"/>
          <p:cNvSpPr txBox="1"/>
          <p:nvPr/>
        </p:nvSpPr>
        <p:spPr>
          <a:xfrm>
            <a:off x="1693746" y="4176417"/>
            <a:ext cx="1004484" cy="646331"/>
          </a:xfrm>
          <a:prstGeom prst="rect">
            <a:avLst/>
          </a:prstGeom>
          <a:noFill/>
        </p:spPr>
        <p:txBody>
          <a:bodyPr wrap="square" rtlCol="0">
            <a:spAutoFit/>
          </a:bodyPr>
          <a:lstStyle/>
          <a:p>
            <a:pPr>
              <a:lnSpc>
                <a:spcPct val="150000"/>
              </a:lnSpc>
            </a:pPr>
            <a:r>
              <a:rPr lang="zh-CN" altLang="en-US" sz="2400" b="1" smtClean="0">
                <a:solidFill>
                  <a:srgbClr val="00B0F0"/>
                </a:solidFill>
                <a:latin typeface="微软雅黑" panose="020b0503020204020204" pitchFamily="34" charset="-122"/>
                <a:ea typeface="微软雅黑" panose="020b0503020204020204" pitchFamily="34" charset="-122"/>
              </a:rPr>
              <a:t>概念</a:t>
            </a:r>
            <a:endParaRPr lang="zh-CN" altLang="en-US" sz="2400" b="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38664"/>
            <a:chOff x="477672" y="627797"/>
            <a:chExt cx="8866406" cy="738664"/>
          </a:xfrm>
        </p:grpSpPr>
        <p:sp>
          <p:nvSpPr>
            <p:cNvPr id="14" name="文本框 13"/>
            <p:cNvSpPr txBox="1"/>
            <p:nvPr/>
          </p:nvSpPr>
          <p:spPr>
            <a:xfrm>
              <a:off x="1466159" y="627797"/>
              <a:ext cx="7877919" cy="73866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小结： 推理的基本类型</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左大括号 7"/>
          <p:cNvSpPr/>
          <p:nvPr/>
        </p:nvSpPr>
        <p:spPr>
          <a:xfrm>
            <a:off x="1018882" y="3349772"/>
            <a:ext cx="493485" cy="2825909"/>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9" name="文本框 11"/>
          <p:cNvSpPr txBox="1"/>
          <p:nvPr/>
        </p:nvSpPr>
        <p:spPr>
          <a:xfrm>
            <a:off x="1667296" y="3008167"/>
            <a:ext cx="2487197" cy="662554"/>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演绎推理</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文本框 11"/>
          <p:cNvSpPr txBox="1"/>
          <p:nvPr/>
        </p:nvSpPr>
        <p:spPr>
          <a:xfrm>
            <a:off x="5912369" y="2131097"/>
            <a:ext cx="4419539"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充分条件假言推理：如果</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1"/>
          <p:cNvSpPr txBox="1"/>
          <p:nvPr/>
        </p:nvSpPr>
        <p:spPr>
          <a:xfrm>
            <a:off x="1770603" y="5239172"/>
            <a:ext cx="1718020" cy="581057"/>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归纳推理</a:t>
            </a:r>
          </a:p>
        </p:txBody>
      </p:sp>
      <p:sp>
        <p:nvSpPr>
          <p:cNvPr id="16" name="文本框 11"/>
          <p:cNvSpPr txBox="1"/>
          <p:nvPr/>
        </p:nvSpPr>
        <p:spPr>
          <a:xfrm>
            <a:off x="3909046" y="3666656"/>
            <a:ext cx="1496072"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选言推理</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3902086" y="2557982"/>
            <a:ext cx="1667164"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假言推理</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3958823" y="4649753"/>
            <a:ext cx="2531443" cy="646331"/>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两难推理</a:t>
            </a:r>
          </a:p>
        </p:txBody>
      </p:sp>
      <p:sp>
        <p:nvSpPr>
          <p:cNvPr id="18" name="文本框 11"/>
          <p:cNvSpPr txBox="1"/>
          <p:nvPr/>
        </p:nvSpPr>
        <p:spPr>
          <a:xfrm>
            <a:off x="3958823" y="1694216"/>
            <a:ext cx="1202707" cy="581057"/>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三段论</a:t>
            </a:r>
          </a:p>
        </p:txBody>
      </p:sp>
      <p:sp>
        <p:nvSpPr>
          <p:cNvPr id="21" name="文本框 11"/>
          <p:cNvSpPr txBox="1"/>
          <p:nvPr/>
        </p:nvSpPr>
        <p:spPr>
          <a:xfrm>
            <a:off x="1770601" y="5852517"/>
            <a:ext cx="1985795" cy="646331"/>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类比推理</a:t>
            </a:r>
          </a:p>
        </p:txBody>
      </p:sp>
      <p:sp>
        <p:nvSpPr>
          <p:cNvPr id="22" name="左大括号 21"/>
          <p:cNvSpPr/>
          <p:nvPr/>
        </p:nvSpPr>
        <p:spPr>
          <a:xfrm>
            <a:off x="3220850" y="1984744"/>
            <a:ext cx="535547" cy="2988176"/>
          </a:xfrm>
          <a:prstGeom prst="leftBrace">
            <a:avLst>
              <a:gd name="adj1" fmla="val 28921"/>
              <a:gd name="adj2" fmla="val 44272"/>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4" name="文本框 11"/>
          <p:cNvSpPr txBox="1"/>
          <p:nvPr/>
        </p:nvSpPr>
        <p:spPr>
          <a:xfrm>
            <a:off x="5939133" y="2739302"/>
            <a:ext cx="4419539"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必要条件假言推理：只要</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左大括号 24"/>
          <p:cNvSpPr/>
          <p:nvPr/>
        </p:nvSpPr>
        <p:spPr>
          <a:xfrm>
            <a:off x="5405118" y="2453914"/>
            <a:ext cx="404118" cy="685125"/>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9" name="文本框 11"/>
          <p:cNvSpPr txBox="1"/>
          <p:nvPr/>
        </p:nvSpPr>
        <p:spPr>
          <a:xfrm>
            <a:off x="5912369" y="3349773"/>
            <a:ext cx="4419539"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相容选言推理：或者</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文本框 11"/>
          <p:cNvSpPr txBox="1"/>
          <p:nvPr/>
        </p:nvSpPr>
        <p:spPr>
          <a:xfrm>
            <a:off x="5939133" y="3957978"/>
            <a:ext cx="6252867"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不相容选言推理：不是</a:t>
            </a:r>
            <a:r>
              <a:rPr lang="en-US" altLang="zh-CN" sz="2400" b="1"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不是</a:t>
            </a:r>
            <a:r>
              <a:rPr lang="en-US" altLang="zh-CN" sz="2400" b="1" smtClean="0">
                <a:solidFill>
                  <a:schemeClr val="bg2">
                    <a:lumMod val="25000"/>
                  </a:schemeClr>
                </a:solidFill>
                <a:latin typeface="微软雅黑" panose="020b0503020204020204" pitchFamily="34" charset="-122"/>
                <a:ea typeface="微软雅黑" panose="020b0503020204020204" pitchFamily="34" charset="-122"/>
              </a:rPr>
              <a:t>……</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31" name="左大括号 30"/>
          <p:cNvSpPr/>
          <p:nvPr/>
        </p:nvSpPr>
        <p:spPr>
          <a:xfrm>
            <a:off x="5405118" y="3672590"/>
            <a:ext cx="404118" cy="685125"/>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5" grpId="0"/>
      <p:bldP spid="16" grpId="0"/>
      <p:bldP spid="17" grpId="0"/>
      <p:bldP spid="20" grpId="0"/>
      <p:bldP spid="18" grpId="0"/>
      <p:bldP spid="21" grpId="0"/>
      <p:bldP spid="22" grpId="0"/>
      <p:bldP spid="24" grpId="0"/>
      <p:bldP spid="25" grpId="0"/>
      <p:bldP spid="29" grpId="0"/>
      <p:bldP spid="30" grpId="0"/>
      <p:bldP spid="31"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 name="文本框 81"/>
          <p:cNvSpPr txBox="1"/>
          <p:nvPr/>
        </p:nvSpPr>
        <p:spPr>
          <a:xfrm>
            <a:off x="3147926" y="2727572"/>
            <a:ext cx="7076107" cy="988347"/>
          </a:xfrm>
          <a:prstGeom prst="rect">
            <a:avLst/>
          </a:prstGeom>
          <a:noFill/>
          <a:effectLst/>
        </p:spPr>
        <p:txBody>
          <a:bodyPr wrap="square" rtlCol="0">
            <a:spAutoFit/>
          </a:bodyPr>
          <a:lstStyle/>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采用合理的论证方法</a:t>
            </a: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67603" y="2176633"/>
            <a:ext cx="11178654" cy="2775760"/>
          </a:xfrm>
          <a:prstGeom prst="rect">
            <a:avLst/>
          </a:prstGeom>
          <a:noFill/>
        </p:spPr>
        <p:txBody>
          <a:bodyPr wrap="square" rtlCol="0">
            <a:spAutoFit/>
          </a:bodyPr>
          <a:lstStyle/>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在直接论证中，往往不会巨细无遗地呈现逻辑推理过程中的每一个环节，会出现部分前提的省略，这些省略的前提却往往又隐藏着理解论证的关键。</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柯南道尔的</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银色马</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中，主人公福尔摩斯有这样一段话：</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a:t>
            </a:r>
            <a:r>
              <a:rPr lang="zh-CN" altLang="en-US" sz="2400">
                <a:solidFill>
                  <a:schemeClr val="bg2">
                    <a:lumMod val="25000"/>
                  </a:schemeClr>
                </a:solidFill>
                <a:latin typeface="楷体" panose="02010609060101010101" pitchFamily="49" charset="-122"/>
                <a:ea typeface="楷体" panose="02010609060101010101" pitchFamily="49" charset="-122"/>
              </a:rPr>
              <a:t>马厩中有一条狗，然而，尽管有人进来，并且把马牵走，它竟毫不吠叫，没有惊动睡在草料棚里两个看马房的人。显然，这位午夜来客是这条狗非常熟悉的人。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（一）关注隐含前提</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6673" y="1834649"/>
            <a:ext cx="11178654" cy="3351046"/>
          </a:xfrm>
          <a:prstGeom prst="rect">
            <a:avLst/>
          </a:prstGeom>
          <a:noFill/>
        </p:spPr>
        <p:txBody>
          <a:bodyPr wrap="square" rtlCol="0">
            <a:spAutoFit/>
          </a:bodyPr>
          <a:lstStyle/>
          <a:p>
            <a:pPr marL="342900" lvl="0" indent="-342900">
              <a:lnSpc>
                <a:spcPct val="150000"/>
              </a:lnSpc>
              <a:buFont typeface="Wingdings" panose="05000000000000000000" pitchFamily="2" charset="2"/>
              <a:buChar char="Ø"/>
            </a:pPr>
            <a:r>
              <a:rPr lang="zh-CN" altLang="zh-CN" sz="2400" b="1">
                <a:latin typeface="微软雅黑" panose="020b0503020204020204" pitchFamily="34" charset="-122"/>
                <a:ea typeface="微软雅黑" panose="020b0503020204020204" pitchFamily="34" charset="-122"/>
              </a:rPr>
              <a:t>任务：尝试在论据</a:t>
            </a:r>
            <a:r>
              <a:rPr lang="en-US" altLang="zh-CN" sz="2400" b="1">
                <a:latin typeface="微软雅黑" panose="020b0503020204020204" pitchFamily="34" charset="-122"/>
                <a:ea typeface="微软雅黑" panose="020b0503020204020204" pitchFamily="34" charset="-122"/>
              </a:rPr>
              <a:t>2</a:t>
            </a:r>
            <a:r>
              <a:rPr lang="zh-CN" altLang="zh-CN" sz="2400" b="1">
                <a:latin typeface="微软雅黑" panose="020b0503020204020204" pitchFamily="34" charset="-122"/>
                <a:ea typeface="微软雅黑" panose="020b0503020204020204" pitchFamily="34" charset="-122"/>
              </a:rPr>
              <a:t>和论据</a:t>
            </a:r>
            <a:r>
              <a:rPr lang="en-US" altLang="zh-CN" sz="2400" b="1">
                <a:latin typeface="微软雅黑" panose="020b0503020204020204" pitchFamily="34" charset="-122"/>
                <a:ea typeface="微软雅黑" panose="020b0503020204020204" pitchFamily="34" charset="-122"/>
              </a:rPr>
              <a:t>1</a:t>
            </a:r>
            <a:r>
              <a:rPr lang="zh-CN" altLang="zh-CN" sz="2400" b="1">
                <a:latin typeface="微软雅黑" panose="020b0503020204020204" pitchFamily="34" charset="-122"/>
                <a:ea typeface="微软雅黑" panose="020b0503020204020204" pitchFamily="34" charset="-122"/>
              </a:rPr>
              <a:t>前面，加上隐含前提。</a:t>
            </a:r>
          </a:p>
          <a:p>
            <a:pPr>
              <a:lnSpc>
                <a:spcPct val="150000"/>
              </a:lnSpc>
            </a:pPr>
            <a:r>
              <a:rPr lang="zh-CN" altLang="zh-CN" sz="2400">
                <a:latin typeface="微软雅黑" panose="020b0503020204020204" pitchFamily="34" charset="-122"/>
                <a:ea typeface="微软雅黑" panose="020b0503020204020204" pitchFamily="34" charset="-122"/>
              </a:rPr>
              <a:t>论据</a:t>
            </a:r>
            <a:r>
              <a:rPr lang="en-US" altLang="zh-CN" sz="2400">
                <a:latin typeface="微软雅黑" panose="020b0503020204020204" pitchFamily="34" charset="-122"/>
                <a:ea typeface="微软雅黑" panose="020b0503020204020204" pitchFamily="34" charset="-122"/>
              </a:rPr>
              <a:t>2</a:t>
            </a:r>
            <a:r>
              <a:rPr lang="zh-CN" altLang="zh-CN" sz="2400">
                <a:latin typeface="微软雅黑" panose="020b0503020204020204" pitchFamily="34" charset="-122"/>
                <a:ea typeface="微软雅黑" panose="020b0503020204020204" pitchFamily="34" charset="-122"/>
              </a:rPr>
              <a:t>：草料棚的人没有惊醒</a:t>
            </a:r>
          </a:p>
          <a:p>
            <a:pPr>
              <a:lnSpc>
                <a:spcPct val="150000"/>
              </a:lnSpc>
            </a:pPr>
            <a:r>
              <a:rPr lang="zh-CN" altLang="zh-CN" sz="2400">
                <a:latin typeface="微软雅黑" panose="020b0503020204020204" pitchFamily="34" charset="-122"/>
                <a:ea typeface="微软雅黑" panose="020b0503020204020204" pitchFamily="34" charset="-122"/>
              </a:rPr>
              <a:t>隐含前提</a:t>
            </a:r>
            <a:r>
              <a:rPr lang="en-US" altLang="zh-CN" sz="2400">
                <a:latin typeface="微软雅黑" panose="020b0503020204020204" pitchFamily="34" charset="-122"/>
                <a:ea typeface="微软雅黑" panose="020b0503020204020204" pitchFamily="34" charset="-122"/>
              </a:rPr>
              <a:t>2</a:t>
            </a:r>
            <a:r>
              <a:rPr lang="zh-CN" altLang="zh-CN" sz="2400">
                <a:latin typeface="微软雅黑" panose="020b0503020204020204" pitchFamily="34" charset="-122"/>
                <a:ea typeface="微软雅黑" panose="020b0503020204020204" pitchFamily="34" charset="-122"/>
              </a:rPr>
              <a:t>：</a:t>
            </a:r>
            <a:r>
              <a:rPr lang="zh-CN" altLang="zh-CN" sz="2400" u="sng">
                <a:latin typeface="微软雅黑" panose="020b0503020204020204" pitchFamily="34" charset="-122"/>
                <a:ea typeface="微软雅黑" panose="020b0503020204020204" pitchFamily="34" charset="-122"/>
              </a:rPr>
              <a:t> </a:t>
            </a:r>
            <a:r>
              <a:rPr lang="en-US" altLang="zh-CN" sz="2400" u="sng">
                <a:latin typeface="微软雅黑" panose="020b0503020204020204" pitchFamily="34" charset="-122"/>
                <a:ea typeface="微软雅黑" panose="020b0503020204020204" pitchFamily="34" charset="-122"/>
              </a:rPr>
              <a:t>   </a:t>
            </a:r>
            <a:r>
              <a:rPr lang="zh-CN" altLang="en-US" sz="2400" u="sng">
                <a:latin typeface="微软雅黑" panose="020b0503020204020204" pitchFamily="34" charset="-122"/>
                <a:ea typeface="微软雅黑" panose="020b0503020204020204" pitchFamily="34" charset="-122"/>
              </a:rPr>
              <a:t>   </a:t>
            </a:r>
            <a:r>
              <a:rPr lang="en-US" altLang="zh-CN" sz="2400" u="sng">
                <a:latin typeface="微软雅黑" panose="020b0503020204020204" pitchFamily="34" charset="-122"/>
                <a:ea typeface="微软雅黑" panose="020b0503020204020204" pitchFamily="34" charset="-122"/>
              </a:rPr>
              <a:t>                          </a:t>
            </a:r>
            <a:endParaRPr lang="zh-CN" altLang="zh-CN" sz="2400">
              <a:latin typeface="微软雅黑" panose="020b0503020204020204" pitchFamily="34" charset="-122"/>
              <a:ea typeface="微软雅黑" panose="020b0503020204020204" pitchFamily="34" charset="-122"/>
            </a:endParaRPr>
          </a:p>
          <a:p>
            <a:pPr>
              <a:lnSpc>
                <a:spcPct val="150000"/>
              </a:lnSpc>
            </a:pPr>
            <a:r>
              <a:rPr lang="zh-CN" altLang="zh-CN" sz="2400">
                <a:latin typeface="微软雅黑" panose="020b0503020204020204" pitchFamily="34" charset="-122"/>
                <a:ea typeface="微软雅黑" panose="020b0503020204020204" pitchFamily="34" charset="-122"/>
              </a:rPr>
              <a:t>论据</a:t>
            </a:r>
            <a:r>
              <a:rPr lang="en-US" altLang="zh-CN" sz="2400">
                <a:latin typeface="微软雅黑" panose="020b0503020204020204" pitchFamily="34" charset="-122"/>
                <a:ea typeface="微软雅黑" panose="020b0503020204020204" pitchFamily="34" charset="-122"/>
              </a:rPr>
              <a:t>1</a:t>
            </a:r>
            <a:r>
              <a:rPr lang="zh-CN" altLang="zh-CN" sz="2400">
                <a:latin typeface="微软雅黑" panose="020b0503020204020204" pitchFamily="34" charset="-122"/>
                <a:ea typeface="微软雅黑" panose="020b0503020204020204" pitchFamily="34" charset="-122"/>
              </a:rPr>
              <a:t>：狗没有吠</a:t>
            </a:r>
          </a:p>
          <a:p>
            <a:pPr>
              <a:lnSpc>
                <a:spcPct val="150000"/>
              </a:lnSpc>
            </a:pPr>
            <a:r>
              <a:rPr lang="zh-CN" altLang="zh-CN" sz="2400">
                <a:latin typeface="微软雅黑" panose="020b0503020204020204" pitchFamily="34" charset="-122"/>
                <a:ea typeface="微软雅黑" panose="020b0503020204020204" pitchFamily="34" charset="-122"/>
              </a:rPr>
              <a:t>隐含前提</a:t>
            </a:r>
            <a:r>
              <a:rPr lang="en-US" altLang="zh-CN" sz="2400">
                <a:latin typeface="微软雅黑" panose="020b0503020204020204" pitchFamily="34" charset="-122"/>
                <a:ea typeface="微软雅黑" panose="020b0503020204020204" pitchFamily="34" charset="-122"/>
              </a:rPr>
              <a:t>1</a:t>
            </a:r>
            <a:r>
              <a:rPr lang="zh-CN" altLang="zh-CN" sz="2400">
                <a:latin typeface="微软雅黑" panose="020b0503020204020204" pitchFamily="34" charset="-122"/>
                <a:ea typeface="微软雅黑" panose="020b0503020204020204" pitchFamily="34" charset="-122"/>
              </a:rPr>
              <a:t>：</a:t>
            </a:r>
            <a:r>
              <a:rPr lang="zh-CN" altLang="zh-CN" sz="2400" u="sng">
                <a:latin typeface="微软雅黑" panose="020b0503020204020204" pitchFamily="34" charset="-122"/>
                <a:ea typeface="微软雅黑" panose="020b0503020204020204" pitchFamily="34" charset="-122"/>
              </a:rPr>
              <a:t> </a:t>
            </a:r>
            <a:r>
              <a:rPr lang="en-US" altLang="zh-CN" sz="2400" u="sng">
                <a:latin typeface="微软雅黑" panose="020b0503020204020204" pitchFamily="34" charset="-122"/>
                <a:ea typeface="微软雅黑" panose="020b0503020204020204" pitchFamily="34" charset="-122"/>
              </a:rPr>
              <a:t>                             </a:t>
            </a:r>
            <a:endParaRPr lang="zh-CN" altLang="zh-CN" sz="2400">
              <a:latin typeface="微软雅黑" panose="020b0503020204020204" pitchFamily="34" charset="-122"/>
              <a:ea typeface="微软雅黑" panose="020b0503020204020204" pitchFamily="34" charset="-122"/>
            </a:endParaRPr>
          </a:p>
          <a:p>
            <a:pPr>
              <a:lnSpc>
                <a:spcPct val="150000"/>
              </a:lnSpc>
            </a:pPr>
            <a:r>
              <a:rPr lang="zh-CN" altLang="zh-CN" sz="2400">
                <a:latin typeface="微软雅黑" panose="020b0503020204020204" pitchFamily="34" charset="-122"/>
                <a:ea typeface="微软雅黑" panose="020b0503020204020204" pitchFamily="34" charset="-122"/>
              </a:rPr>
              <a:t>论点：牵走马的人是狗熟悉的</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（一）关注隐含前提</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圆角矩形 3"/>
          <p:cNvSpPr/>
          <p:nvPr/>
        </p:nvSpPr>
        <p:spPr>
          <a:xfrm>
            <a:off x="2265528" y="3016155"/>
            <a:ext cx="3830472" cy="5322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a:latin typeface="微软雅黑" panose="020b0503020204020204" pitchFamily="34" charset="-122"/>
                <a:ea typeface="微软雅黑" panose="020b0503020204020204" pitchFamily="34" charset="-122"/>
              </a:rPr>
              <a:t>狗叫了，就会惊醒草料棚的人</a:t>
            </a:r>
            <a:endParaRPr kumimoji="1" lang="zh-CN" altLang="en-US" sz="2000"/>
          </a:p>
        </p:txBody>
      </p:sp>
      <p:sp>
        <p:nvSpPr>
          <p:cNvPr id="8" name="圆角矩形 7"/>
          <p:cNvSpPr/>
          <p:nvPr/>
        </p:nvSpPr>
        <p:spPr>
          <a:xfrm>
            <a:off x="2376985" y="4111791"/>
            <a:ext cx="3191302" cy="5322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微软雅黑" panose="020b0503020204020204" pitchFamily="34" charset="-122"/>
                <a:ea typeface="微软雅黑" panose="020b0503020204020204" pitchFamily="34" charset="-122"/>
              </a:rPr>
              <a:t>看到熟悉的人，狗不会叫</a:t>
            </a:r>
            <a:endParaRPr kumimoji="1"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29503" y="2673442"/>
            <a:ext cx="11178654" cy="1384995"/>
          </a:xfrm>
          <a:prstGeom prst="rect">
            <a:avLst/>
          </a:prstGeom>
          <a:noFill/>
        </p:spPr>
        <p:txBody>
          <a:bodyPr wrap="square" rtlCol="0">
            <a:spAutoFit/>
          </a:bodyPr>
          <a:lstStyle/>
          <a:p>
            <a:pPr lvl="0">
              <a:lnSpc>
                <a:spcPct val="150000"/>
              </a:lnSpc>
            </a:pPr>
            <a:r>
              <a:rPr lang="zh-CN" altLang="en-US" sz="2800">
                <a:latin typeface="微软雅黑" panose="020b0503020204020204" pitchFamily="34" charset="-122"/>
                <a:ea typeface="微软雅黑" panose="020b0503020204020204" pitchFamily="34" charset="-122"/>
              </a:rPr>
              <a:t>      当直接论证有困难或者效果不好的时候，我们就会采用间接论证，主要运用“</a:t>
            </a:r>
            <a:r>
              <a:rPr lang="zh-CN" altLang="en-US" sz="2800">
                <a:solidFill>
                  <a:srgbClr val="00B0F0"/>
                </a:solidFill>
                <a:latin typeface="微软雅黑" panose="020b0503020204020204" pitchFamily="34" charset="-122"/>
                <a:ea typeface="微软雅黑" panose="020b0503020204020204" pitchFamily="34" charset="-122"/>
              </a:rPr>
              <a:t>排除法</a:t>
            </a:r>
            <a:r>
              <a:rPr lang="zh-CN" altLang="en-US" sz="2800">
                <a:latin typeface="微软雅黑" panose="020b0503020204020204" pitchFamily="34" charset="-122"/>
                <a:ea typeface="微软雅黑" panose="020b0503020204020204" pitchFamily="34" charset="-122"/>
              </a:rPr>
              <a:t>”“</a:t>
            </a:r>
            <a:r>
              <a:rPr lang="zh-CN" altLang="en-US" sz="2800">
                <a:solidFill>
                  <a:srgbClr val="00B0F0"/>
                </a:solidFill>
                <a:latin typeface="微软雅黑" panose="020b0503020204020204" pitchFamily="34" charset="-122"/>
                <a:ea typeface="微软雅黑" panose="020b0503020204020204" pitchFamily="34" charset="-122"/>
              </a:rPr>
              <a:t>反证法</a:t>
            </a:r>
            <a:r>
              <a:rPr lang="zh-CN" altLang="en-US" sz="2800">
                <a:latin typeface="微软雅黑" panose="020b0503020204020204" pitchFamily="34" charset="-122"/>
                <a:ea typeface="微软雅黑" panose="020b0503020204020204" pitchFamily="34" charset="-122"/>
              </a:rPr>
              <a:t>”和“</a:t>
            </a:r>
            <a:r>
              <a:rPr lang="zh-CN" altLang="en-US" sz="2800">
                <a:solidFill>
                  <a:srgbClr val="00B0F0"/>
                </a:solidFill>
                <a:latin typeface="微软雅黑" panose="020b0503020204020204" pitchFamily="34" charset="-122"/>
                <a:ea typeface="微软雅黑" panose="020b0503020204020204" pitchFamily="34" charset="-122"/>
              </a:rPr>
              <a:t>归谬法</a:t>
            </a:r>
            <a:r>
              <a:rPr lang="zh-CN" altLang="en-US" sz="2800">
                <a:latin typeface="微软雅黑" panose="020b0503020204020204" pitchFamily="34" charset="-122"/>
                <a:ea typeface="微软雅黑" panose="020b0503020204020204" pitchFamily="34" charset="-122"/>
              </a:rPr>
              <a:t>”。</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（二）学会间接论证</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29503" y="1977406"/>
            <a:ext cx="11178654" cy="3970318"/>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①排除法</a:t>
            </a:r>
          </a:p>
          <a:p>
            <a:pPr lvl="0">
              <a:lnSpc>
                <a:spcPct val="150000"/>
              </a:lnSpc>
            </a:pPr>
            <a:r>
              <a:rPr lang="zh-CN" altLang="en-US" sz="2400">
                <a:latin typeface="微软雅黑" panose="020b0503020204020204" pitchFamily="34" charset="-122"/>
                <a:ea typeface="微软雅黑" panose="020b0503020204020204" pitchFamily="34" charset="-122"/>
              </a:rPr>
              <a:t>     如果一个题有若干个选项，而要证明其中某项正确，只要找出证据否定其他所有的选项就行了，这种方法就是大家熟悉的“排除法”</a:t>
            </a:r>
            <a:r>
              <a:rPr lang="zh-CN" altLang="en-US" sz="2400" smtClean="0">
                <a:latin typeface="微软雅黑" panose="020b0503020204020204" pitchFamily="34" charset="-122"/>
                <a:ea typeface="微软雅黑" panose="020b0503020204020204" pitchFamily="34" charset="-122"/>
              </a:rPr>
              <a:t>。</a:t>
            </a:r>
            <a:endParaRPr lang="en-US" altLang="zh-CN" sz="2400" smtClean="0">
              <a:latin typeface="微软雅黑" panose="020b0503020204020204" pitchFamily="34" charset="-122"/>
              <a:ea typeface="微软雅黑" panose="020b0503020204020204" pitchFamily="34" charset="-122"/>
            </a:endParaRPr>
          </a:p>
          <a:p>
            <a:pPr lvl="0">
              <a:lnSpc>
                <a:spcPct val="150000"/>
              </a:lnSpc>
            </a:pPr>
            <a:r>
              <a:rPr lang="en-US" altLang="zh-CN" sz="2400">
                <a:latin typeface="微软雅黑" panose="020b0503020204020204" pitchFamily="34" charset="-122"/>
                <a:ea typeface="微软雅黑" panose="020b0503020204020204" pitchFamily="34" charset="-122"/>
              </a:rPr>
              <a:t> </a:t>
            </a:r>
            <a:r>
              <a:rPr lang="en-US" altLang="zh-CN" sz="24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排除法</a:t>
            </a:r>
            <a:r>
              <a:rPr lang="zh-CN" altLang="en-US" sz="2400">
                <a:latin typeface="微软雅黑" panose="020b0503020204020204" pitchFamily="34" charset="-122"/>
                <a:ea typeface="微软雅黑" panose="020b0503020204020204" pitchFamily="34" charset="-122"/>
              </a:rPr>
              <a:t>实际上就是运用</a:t>
            </a:r>
            <a:r>
              <a:rPr lang="zh-CN" altLang="en-US" sz="2400">
                <a:solidFill>
                  <a:srgbClr val="00B0F0"/>
                </a:solidFill>
                <a:latin typeface="微软雅黑" panose="020b0503020204020204" pitchFamily="34" charset="-122"/>
                <a:ea typeface="微软雅黑" panose="020b0503020204020204" pitchFamily="34" charset="-122"/>
              </a:rPr>
              <a:t>不相容选言推理</a:t>
            </a:r>
            <a:r>
              <a:rPr lang="zh-CN" altLang="en-US" sz="2400">
                <a:latin typeface="微软雅黑" panose="020b0503020204020204" pitchFamily="34" charset="-122"/>
                <a:ea typeface="微软雅黑" panose="020b0503020204020204" pitchFamily="34" charset="-122"/>
              </a:rPr>
              <a:t>的规则</a:t>
            </a:r>
            <a:r>
              <a:rPr lang="zh-CN" altLang="en-US" sz="2400" smtClean="0">
                <a:latin typeface="微软雅黑" panose="020b0503020204020204" pitchFamily="34" charset="-122"/>
                <a:ea typeface="微软雅黑" panose="020b0503020204020204" pitchFamily="34" charset="-122"/>
              </a:rPr>
              <a:t>。</a:t>
            </a:r>
            <a:endParaRPr lang="en-US" altLang="zh-CN" sz="2400" smtClean="0">
              <a:latin typeface="微软雅黑" panose="020b0503020204020204" pitchFamily="34" charset="-122"/>
              <a:ea typeface="微软雅黑" panose="020b0503020204020204" pitchFamily="34" charset="-122"/>
            </a:endParaRPr>
          </a:p>
          <a:p>
            <a:pPr lvl="0">
              <a:lnSpc>
                <a:spcPct val="150000"/>
              </a:lnSpc>
            </a:pPr>
            <a:r>
              <a:rPr lang="en-US" altLang="zh-CN" sz="2400">
                <a:latin typeface="微软雅黑" panose="020b0503020204020204" pitchFamily="34" charset="-122"/>
                <a:ea typeface="微软雅黑" panose="020b0503020204020204" pitchFamily="34" charset="-122"/>
              </a:rPr>
              <a:t> </a:t>
            </a:r>
            <a:r>
              <a:rPr lang="en-US" altLang="zh-CN" sz="2400"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例：鲁迅</a:t>
            </a:r>
            <a:r>
              <a:rPr lang="zh-CN" altLang="en-US" sz="2400">
                <a:latin typeface="微软雅黑" panose="020b0503020204020204" pitchFamily="34" charset="-122"/>
                <a:ea typeface="微软雅黑" panose="020b0503020204020204" pitchFamily="34" charset="-122"/>
              </a:rPr>
              <a:t>在</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拿来主义</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中阐述为什么要提倡拿来主义的时候，就采用了排除法，将“闭关主义”“送去主义”“送来主义”进行一一排除，最后推出唯一的正确做法就是“拿来主义”，这样的论证让人无可辩驳。</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（二）学会间接论证</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1000"/>
                                        <p:tgtEl>
                                          <p:spTgt spid="12">
                                            <p:txEl>
                                              <p:pRg st="2" end="2"/>
                                            </p:txEl>
                                          </p:spTgt>
                                        </p:tgtEl>
                                      </p:cBhvr>
                                    </p:animEffect>
                                    <p:anim calcmode="lin" valueType="num">
                                      <p:cBhvr>
                                        <p:cTn id="2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xEl>
                                              <p:pRg st="3" end="3"/>
                                            </p:txEl>
                                          </p:spTgt>
                                        </p:tgtEl>
                                        <p:attrNameLst>
                                          <p:attrName>style.visibility</p:attrName>
                                        </p:attrNameLst>
                                      </p:cBhvr>
                                      <p:to>
                                        <p:strVal val="visible"/>
                                      </p:to>
                                    </p:set>
                                    <p:animEffect transition="in" filter="fade">
                                      <p:cBhvr>
                                        <p:cTn id="31"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29503" y="1663506"/>
            <a:ext cx="11178654" cy="5355312"/>
          </a:xfrm>
          <a:prstGeom prst="rect">
            <a:avLst/>
          </a:prstGeom>
          <a:noFill/>
        </p:spPr>
        <p:txBody>
          <a:bodyPr wrap="square" rtlCol="0">
            <a:spAutoFit/>
          </a:bodyPr>
          <a:lstStyle/>
          <a:p>
            <a:pPr lvl="0">
              <a:lnSpc>
                <a:spcPct val="150000"/>
              </a:lnSpc>
            </a:pPr>
            <a:r>
              <a:rPr lang="zh-CN" altLang="en-US" sz="2000" b="1">
                <a:latin typeface="微软雅黑" panose="020b0503020204020204" pitchFamily="34" charset="-122"/>
                <a:ea typeface="微软雅黑" panose="020b0503020204020204" pitchFamily="34" charset="-122"/>
              </a:rPr>
              <a:t>②反证法</a:t>
            </a:r>
          </a:p>
          <a:p>
            <a:pPr lvl="0">
              <a:lnSpc>
                <a:spcPct val="150000"/>
              </a:lnSpc>
            </a:pPr>
            <a:r>
              <a:rPr lang="zh-CN" altLang="en-US" sz="2000">
                <a:latin typeface="微软雅黑" panose="020b0503020204020204" pitchFamily="34" charset="-122"/>
                <a:ea typeface="微软雅黑" panose="020b0503020204020204" pitchFamily="34" charset="-122"/>
              </a:rPr>
              <a:t>     反证法就是先假设与某个论点相矛盾的观点成立，然后排出明显的错误或矛盾，从而间接地证明最初的观点。其根据的是逻辑规律中的</a:t>
            </a:r>
            <a:r>
              <a:rPr lang="zh-CN" altLang="en-US" sz="2000">
                <a:solidFill>
                  <a:srgbClr val="00B0F0"/>
                </a:solidFill>
                <a:latin typeface="微软雅黑" panose="020b0503020204020204" pitchFamily="34" charset="-122"/>
                <a:ea typeface="微软雅黑" panose="020b0503020204020204" pitchFamily="34" charset="-122"/>
              </a:rPr>
              <a:t>排中律</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0">
              <a:lnSpc>
                <a:spcPct val="150000"/>
              </a:lnSpc>
            </a:pPr>
            <a:r>
              <a:rPr lang="zh-CN" altLang="en-US" sz="2400" smtClean="0">
                <a:solidFill>
                  <a:prstClr val="black"/>
                </a:solidFill>
                <a:latin typeface="楷体" panose="02010609060101010101" pitchFamily="49" charset="-122"/>
                <a:ea typeface="楷体" panose="02010609060101010101" pitchFamily="49" charset="-122"/>
              </a:rPr>
              <a:t>   王戎</a:t>
            </a:r>
            <a:r>
              <a:rPr lang="en-US" altLang="zh-CN" sz="2400">
                <a:solidFill>
                  <a:prstClr val="black"/>
                </a:solidFill>
                <a:latin typeface="楷体" panose="02010609060101010101" pitchFamily="49" charset="-122"/>
                <a:ea typeface="楷体" panose="02010609060101010101" pitchFamily="49" charset="-122"/>
              </a:rPr>
              <a:t>7</a:t>
            </a:r>
            <a:r>
              <a:rPr lang="zh-CN" altLang="en-US" sz="2400">
                <a:solidFill>
                  <a:prstClr val="black"/>
                </a:solidFill>
                <a:latin typeface="楷体" panose="02010609060101010101" pitchFamily="49" charset="-122"/>
                <a:ea typeface="楷体" panose="02010609060101010101" pitchFamily="49" charset="-122"/>
              </a:rPr>
              <a:t>岁时</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与小伙伴们外出游玩</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看到路边的李子树上结满了果子</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小伙伴们纷纷去摘取果子</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只有王戎站在原地不动</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伙伴问他为什么不去摘？王戎回答说</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树在道边而多子</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此必苦李</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小伙伴摘取一个尝了一下</a:t>
            </a:r>
            <a:r>
              <a:rPr lang="en-US" altLang="zh-CN" sz="2400">
                <a:solidFill>
                  <a:prstClr val="black"/>
                </a:solidFill>
                <a:latin typeface="楷体" panose="02010609060101010101" pitchFamily="49" charset="-122"/>
                <a:ea typeface="楷体" panose="02010609060101010101" pitchFamily="49" charset="-122"/>
              </a:rPr>
              <a:t>,</a:t>
            </a:r>
            <a:r>
              <a:rPr lang="zh-CN" altLang="en-US" sz="2400">
                <a:solidFill>
                  <a:prstClr val="black"/>
                </a:solidFill>
                <a:latin typeface="楷体" panose="02010609060101010101" pitchFamily="49" charset="-122"/>
                <a:ea typeface="楷体" panose="02010609060101010101" pitchFamily="49" charset="-122"/>
              </a:rPr>
              <a:t>果然是苦李</a:t>
            </a:r>
            <a:r>
              <a:rPr lang="zh-CN" altLang="en-US" sz="2400" smtClean="0">
                <a:solidFill>
                  <a:prstClr val="black"/>
                </a:solidFill>
                <a:latin typeface="楷体" panose="02010609060101010101" pitchFamily="49" charset="-122"/>
                <a:ea typeface="楷体" panose="02010609060101010101" pitchFamily="49" charset="-122"/>
              </a:rPr>
              <a:t>。</a:t>
            </a:r>
            <a:endParaRPr lang="en-US" altLang="zh-CN" sz="2000" smtClean="0">
              <a:latin typeface="微软雅黑" panose="020b0503020204020204" pitchFamily="34" charset="-122"/>
              <a:ea typeface="微软雅黑" panose="020b0503020204020204" pitchFamily="34" charset="-122"/>
            </a:endParaRPr>
          </a:p>
          <a:p>
            <a:pPr lvl="0">
              <a:lnSpc>
                <a:spcPct val="150000"/>
              </a:lnSpc>
            </a:pPr>
            <a:r>
              <a:rPr lang="zh-CN" altLang="en-US" sz="2400" smtClean="0">
                <a:latin typeface="楷体" panose="02010609060101010101" pitchFamily="49" charset="-122"/>
                <a:ea typeface="楷体" panose="02010609060101010101" pitchFamily="49" charset="-122"/>
              </a:rPr>
              <a:t>    “触</a:t>
            </a:r>
            <a:r>
              <a:rPr lang="zh-CN" altLang="en-US" sz="2400">
                <a:latin typeface="楷体" panose="02010609060101010101" pitchFamily="49" charset="-122"/>
                <a:ea typeface="楷体" panose="02010609060101010101" pitchFamily="49" charset="-122"/>
              </a:rPr>
              <a:t>龙不直接指出赵太后溺爱幼子有什么不对，而是从正面先提出一个论题： “父母之爱子，则为之计深远。”再用反证法，指出赵太后爱女儿燕后的态度才是“计久长”的正确态度</a:t>
            </a:r>
            <a:r>
              <a:rPr lang="zh-CN" altLang="en-US"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古文</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触龙说赵太后</a:t>
            </a:r>
            <a:r>
              <a:rPr lang="en-US" altLang="zh-CN" sz="2400" smtClean="0">
                <a:latin typeface="楷体" panose="02010609060101010101" pitchFamily="49" charset="-122"/>
                <a:ea typeface="楷体" panose="02010609060101010101" pitchFamily="49" charset="-122"/>
              </a:rPr>
              <a:t>》</a:t>
            </a:r>
            <a:r>
              <a:rPr lang="zh-CN" altLang="en-US" sz="2400" smtClean="0">
                <a:latin typeface="楷体" panose="02010609060101010101" pitchFamily="49" charset="-122"/>
                <a:ea typeface="楷体" panose="02010609060101010101" pitchFamily="49" charset="-122"/>
              </a:rPr>
              <a:t>）</a:t>
            </a:r>
          </a:p>
          <a:p>
            <a:pPr lvl="0">
              <a:lnSpc>
                <a:spcPct val="150000"/>
              </a:lnSpc>
            </a:pPr>
            <a:r>
              <a:rPr lang="zh-CN" altLang="en-US" sz="2400" smtClean="0">
                <a:latin typeface="楷体" panose="02010609060101010101" pitchFamily="49" charset="-122"/>
                <a:ea typeface="楷体" panose="02010609060101010101" pitchFamily="49" charset="-122"/>
              </a:rPr>
              <a:t>    </a:t>
            </a:r>
            <a:endParaRPr lang="zh-CN" altLang="en-US" sz="2400">
              <a:latin typeface="楷体" panose="02010609060101010101" pitchFamily="49" charset="-122"/>
              <a:ea typeface="楷体" panose="02010609060101010101" pitchFamily="49"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（二）学会间接论证</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xEl>
                                              <p:pRg st="2" end="2"/>
                                            </p:txEl>
                                          </p:spTgt>
                                        </p:tgtEl>
                                        <p:attrNameLst>
                                          <p:attrName>style.visibility</p:attrName>
                                        </p:attrNameLst>
                                      </p:cBhvr>
                                      <p:to>
                                        <p:strVal val="visible"/>
                                      </p:to>
                                    </p:set>
                                    <p:animEffect transition="in" filter="fade">
                                      <p:cBhvr>
                                        <p:cTn id="26" dur="500"/>
                                        <p:tgtEl>
                                          <p:spTgt spid="12">
                                            <p:txEl>
                                              <p:pRg st="2" end="2"/>
                                            </p:txEl>
                                          </p:spTgt>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xEl>
                                              <p:pRg st="3" end="3"/>
                                            </p:txEl>
                                          </p:spTgt>
                                        </p:tgtEl>
                                        <p:attrNameLst>
                                          <p:attrName>style.visibility</p:attrName>
                                        </p:attrNameLst>
                                      </p:cBhvr>
                                      <p:to>
                                        <p:strVal val="visible"/>
                                      </p:to>
                                    </p:set>
                                    <p:animEffect transition="in" filter="fade">
                                      <p:cBhvr>
                                        <p:cTn id="31"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8430" y="1431490"/>
            <a:ext cx="11325937" cy="5124480"/>
          </a:xfrm>
          <a:prstGeom prst="rect">
            <a:avLst/>
          </a:prstGeom>
          <a:noFill/>
        </p:spPr>
        <p:txBody>
          <a:bodyPr wrap="square" rtlCol="0">
            <a:spAutoFit/>
          </a:bodyPr>
          <a:lstStyle/>
          <a:p>
            <a:pPr lvl="0">
              <a:lnSpc>
                <a:spcPct val="150000"/>
              </a:lnSpc>
            </a:pPr>
            <a:r>
              <a:rPr lang="zh-CN" altLang="en-US" sz="2000" b="1">
                <a:latin typeface="微软雅黑" panose="020b0503020204020204" pitchFamily="34" charset="-122"/>
                <a:ea typeface="微软雅黑" panose="020b0503020204020204" pitchFamily="34" charset="-122"/>
              </a:rPr>
              <a:t>③归谬法</a:t>
            </a:r>
          </a:p>
          <a:p>
            <a:pPr lvl="0">
              <a:lnSpc>
                <a:spcPct val="150000"/>
              </a:lnSpc>
            </a:pPr>
            <a:r>
              <a:rPr lang="zh-CN" altLang="en-US" sz="2000">
                <a:latin typeface="微软雅黑" panose="020b0503020204020204" pitchFamily="34" charset="-122"/>
                <a:ea typeface="微软雅黑" panose="020b0503020204020204" pitchFamily="34" charset="-122"/>
              </a:rPr>
              <a:t>      归谬法是</a:t>
            </a:r>
            <a:r>
              <a:rPr lang="zh-CN" altLang="en-US" sz="2000">
                <a:solidFill>
                  <a:srgbClr val="00B0F0"/>
                </a:solidFill>
                <a:latin typeface="微软雅黑" panose="020b0503020204020204" pitchFamily="34" charset="-122"/>
                <a:ea typeface="微软雅黑" panose="020b0503020204020204" pitchFamily="34" charset="-122"/>
              </a:rPr>
              <a:t>从某一观点推出明显的错误或矛盾</a:t>
            </a:r>
            <a:r>
              <a:rPr lang="zh-CN" altLang="en-US" sz="2000">
                <a:latin typeface="微软雅黑" panose="020b0503020204020204" pitchFamily="34" charset="-122"/>
                <a:ea typeface="微软雅黑" panose="020b0503020204020204" pitchFamily="34" charset="-122"/>
              </a:rPr>
              <a:t>，目的是证明这一观点本身的错误，常用于驳论</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0">
              <a:lnSpc>
                <a:spcPct val="150000"/>
              </a:lnSpc>
            </a:pPr>
            <a:r>
              <a:rPr lang="zh-CN" altLang="en-US" smtClean="0">
                <a:latin typeface="楷体" panose="02010609060101010101" pitchFamily="49" charset="-122"/>
                <a:ea typeface="楷体" panose="02010609060101010101" pitchFamily="49" charset="-122"/>
              </a:rPr>
              <a:t>     </a:t>
            </a:r>
            <a:endParaRPr lang="en-US" altLang="zh-CN" smtClean="0">
              <a:latin typeface="楷体" panose="02010609060101010101" pitchFamily="49" charset="-122"/>
              <a:ea typeface="楷体" panose="02010609060101010101" pitchFamily="49" charset="-122"/>
            </a:endParaRPr>
          </a:p>
          <a:p>
            <a:pPr lvl="0">
              <a:lnSpc>
                <a:spcPct val="150000"/>
              </a:lnSpc>
            </a:pPr>
            <a:r>
              <a:rPr lang="en-US" altLang="zh-CN" sz="2000">
                <a:latin typeface="楷体" panose="02010609060101010101" pitchFamily="49" charset="-122"/>
                <a:ea typeface="楷体" panose="02010609060101010101" pitchFamily="49" charset="-122"/>
              </a:rPr>
              <a:t> </a:t>
            </a:r>
            <a:r>
              <a:rPr lang="en-US" altLang="zh-CN" sz="2000" smtClean="0">
                <a:latin typeface="楷体" panose="02010609060101010101" pitchFamily="49" charset="-122"/>
                <a:ea typeface="楷体" panose="02010609060101010101" pitchFamily="49" charset="-122"/>
              </a:rPr>
              <a:t>   </a:t>
            </a:r>
            <a:r>
              <a:rPr lang="zh-CN" altLang="en-US" sz="2000" smtClean="0">
                <a:latin typeface="楷体" panose="02010609060101010101" pitchFamily="49" charset="-122"/>
                <a:ea typeface="楷体" panose="02010609060101010101" pitchFamily="49" charset="-122"/>
              </a:rPr>
              <a:t>梁</a:t>
            </a:r>
            <a:r>
              <a:rPr lang="zh-CN" altLang="en-US" sz="2000">
                <a:latin typeface="楷体" panose="02010609060101010101" pitchFamily="49" charset="-122"/>
                <a:ea typeface="楷体" panose="02010609060101010101" pitchFamily="49" charset="-122"/>
              </a:rPr>
              <a:t>国杨氏子九岁，甚聪惠。孔君平诣其父，父不在，乃呼儿出。为设果，果有杨梅。孔指以示儿曰：“此是君家果。”儿应声答曰：“未闻孔雀是夫子家禽。</a:t>
            </a:r>
            <a:r>
              <a:rPr lang="zh-CN" altLang="en-US" sz="2000" smtClean="0">
                <a:latin typeface="楷体" panose="02010609060101010101" pitchFamily="49" charset="-122"/>
                <a:ea typeface="楷体" panose="02010609060101010101" pitchFamily="49" charset="-122"/>
              </a:rPr>
              <a:t>”</a:t>
            </a:r>
            <a:endParaRPr lang="en-US" altLang="zh-CN" sz="2000" smtClean="0">
              <a:latin typeface="楷体" panose="02010609060101010101" pitchFamily="49" charset="-122"/>
              <a:ea typeface="楷体" panose="02010609060101010101" pitchFamily="49" charset="-122"/>
            </a:endParaRPr>
          </a:p>
          <a:p>
            <a:pPr lvl="0">
              <a:lnSpc>
                <a:spcPct val="150000"/>
              </a:lnSpc>
            </a:pPr>
            <a:endParaRPr lang="en-US" altLang="zh-CN" sz="2000">
              <a:latin typeface="楷体" panose="02010609060101010101" pitchFamily="49" charset="-122"/>
              <a:ea typeface="楷体" panose="02010609060101010101" pitchFamily="49" charset="-122"/>
            </a:endParaRPr>
          </a:p>
          <a:p>
            <a:pPr lvl="0">
              <a:lnSpc>
                <a:spcPct val="150000"/>
              </a:lnSpc>
            </a:pPr>
            <a:r>
              <a:rPr lang="zh-CN" altLang="en-US" sz="2000" smtClean="0">
                <a:latin typeface="楷体" panose="02010609060101010101" pitchFamily="49" charset="-122"/>
                <a:ea typeface="楷体" panose="02010609060101010101" pitchFamily="49" charset="-122"/>
              </a:rPr>
              <a:t>     </a:t>
            </a:r>
            <a:r>
              <a:rPr lang="zh-CN" altLang="en-US" sz="2000">
                <a:latin typeface="楷体" panose="02010609060101010101" pitchFamily="49" charset="-122"/>
                <a:ea typeface="楷体" panose="02010609060101010101" pitchFamily="49" charset="-122"/>
              </a:rPr>
              <a:t>烛之武从“亡郑而有益于君，敢以烦执事”这个立场和观点出发，分别列举了“越国以鄙远，君知其难也”“邻之厚，君之薄也”“若舍郑以为东道主</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君亦无所害”、晋国“东封郑”必西“阙秦”等证据，得出灭掉郑国实为“阙秦以利晋”的结论，证明了“亡郑而有益于君”观点的错误，最终让秦伯心悦诚服地打消助晋伐郑的想法并“与郑人盟”。（</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烛之武退秦师</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p>
          <a:p>
            <a:pPr lvl="0">
              <a:lnSpc>
                <a:spcPct val="150000"/>
              </a:lnSpc>
            </a:pPr>
            <a:endParaRPr lang="zh-CN" altLang="en-US" sz="2000">
              <a:latin typeface="楷体" panose="02010609060101010101" pitchFamily="49" charset="-122"/>
              <a:ea typeface="楷体" panose="02010609060101010101" pitchFamily="49"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（二）学会间接论证</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fade">
                                      <p:cBhvr>
                                        <p:cTn id="17" dur="500"/>
                                        <p:tgtEl>
                                          <p:spTgt spid="12">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500"/>
                                        <p:tgtEl>
                                          <p:spTgt spid="12">
                                            <p:txEl>
                                              <p:pRg st="3" end="3"/>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fade">
                                      <p:cBhvr>
                                        <p:cTn id="27"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3031" y="2400481"/>
            <a:ext cx="11325937" cy="2793072"/>
          </a:xfrm>
          <a:prstGeom prst="rect">
            <a:avLst/>
          </a:prstGeom>
          <a:noFill/>
        </p:spPr>
        <p:txBody>
          <a:bodyPr wrap="square" rtlCol="0">
            <a:spAutoFit/>
          </a:bodyPr>
          <a:lstStyle/>
          <a:p>
            <a:pPr lvl="0">
              <a:lnSpc>
                <a:spcPct val="150000"/>
              </a:lnSpc>
            </a:pPr>
            <a:r>
              <a:rPr lang="zh-CN" altLang="en-US" sz="2400">
                <a:latin typeface="微软雅黑" panose="020b0503020204020204" pitchFamily="34" charset="-122"/>
                <a:ea typeface="微软雅黑" panose="020b0503020204020204" pitchFamily="34" charset="-122"/>
              </a:rPr>
              <a:t>     这位“虚拟论敌”可能会“驳论点”</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对我们的论点举出反例或者从论点推出错误，也可能会“驳论据”</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质疑论据及隐含前提的可靠性，抑或“驳论证”</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指出论证中存在的逻辑问题，所以我们就要在论点、论据和论证中做到无懈可击，让“论敌”无处可驳。</a:t>
            </a:r>
          </a:p>
          <a:p>
            <a:pPr lvl="0">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楷体" panose="02010609060101010101" pitchFamily="49" charset="-122"/>
              <a:ea typeface="楷体" panose="02010609060101010101" pitchFamily="49"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（三）在论证中引入“虚拟论敌”</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3031" y="1792450"/>
            <a:ext cx="11325937" cy="4437753"/>
          </a:xfrm>
          <a:prstGeom prst="rect">
            <a:avLst/>
          </a:prstGeom>
          <a:noFill/>
        </p:spPr>
        <p:txBody>
          <a:bodyPr wrap="square" rtlCol="0">
            <a:spAutoFit/>
          </a:bodyPr>
          <a:lstStyle/>
          <a:p>
            <a:pPr lvl="0">
              <a:lnSpc>
                <a:spcPct val="150000"/>
              </a:lnSpc>
            </a:pPr>
            <a:r>
              <a:rPr lang="zh-CN" altLang="en-US" sz="2400">
                <a:latin typeface="微软雅黑" panose="020b0503020204020204" pitchFamily="34" charset="-122"/>
                <a:ea typeface="微软雅黑" panose="020b0503020204020204" pitchFamily="34" charset="-122"/>
              </a:rPr>
              <a:t>例如：要求以“兼听则明”为论题写一篇议论文。</a:t>
            </a:r>
          </a:p>
          <a:p>
            <a:pPr lvl="0">
              <a:lnSpc>
                <a:spcPct val="150000"/>
              </a:lnSpc>
            </a:pPr>
            <a:r>
              <a:rPr lang="zh-CN" altLang="en-US" sz="2400" b="1">
                <a:latin typeface="微软雅黑" panose="020b0503020204020204" pitchFamily="34" charset="-122"/>
                <a:ea typeface="微软雅黑" panose="020b0503020204020204" pitchFamily="34" charset="-122"/>
              </a:rPr>
              <a:t>    常规模式：</a:t>
            </a:r>
          </a:p>
          <a:p>
            <a:pPr lvl="4">
              <a:lnSpc>
                <a:spcPct val="150000"/>
              </a:lnSpc>
            </a:pPr>
            <a:r>
              <a:rPr lang="zh-CN" altLang="en-US" sz="2400">
                <a:latin typeface="楷体" panose="02010609060101010101" pitchFamily="49" charset="-122"/>
                <a:ea typeface="楷体" panose="02010609060101010101" pitchFamily="49" charset="-122"/>
              </a:rPr>
              <a:t>①论点：兼听则明</a:t>
            </a:r>
          </a:p>
          <a:p>
            <a:pPr lvl="4">
              <a:lnSpc>
                <a:spcPct val="150000"/>
              </a:lnSpc>
            </a:pPr>
            <a:r>
              <a:rPr lang="zh-CN" altLang="en-US" sz="2400">
                <a:latin typeface="楷体" panose="02010609060101010101" pitchFamily="49" charset="-122"/>
                <a:ea typeface="楷体" panose="02010609060101010101" pitchFamily="49" charset="-122"/>
              </a:rPr>
              <a:t>②正面的例子：“齐王纳谏”</a:t>
            </a:r>
          </a:p>
          <a:p>
            <a:pPr lvl="4">
              <a:lnSpc>
                <a:spcPct val="150000"/>
              </a:lnSpc>
            </a:pPr>
            <a:r>
              <a:rPr lang="zh-CN" altLang="en-US" sz="2400">
                <a:latin typeface="楷体" panose="02010609060101010101" pitchFamily="49" charset="-122"/>
                <a:ea typeface="楷体" panose="02010609060101010101" pitchFamily="49" charset="-122"/>
              </a:rPr>
              <a:t>③反面的例子：“晁盖丧命”</a:t>
            </a:r>
            <a:endParaRPr lang="en-US" altLang="zh-CN" sz="2400">
              <a:latin typeface="楷体" panose="02010609060101010101" pitchFamily="49" charset="-122"/>
              <a:ea typeface="楷体" panose="02010609060101010101" pitchFamily="49" charset="-122"/>
            </a:endParaRPr>
          </a:p>
          <a:p>
            <a:pPr>
              <a:lnSpc>
                <a:spcPct val="150000"/>
              </a:lnSpc>
            </a:pPr>
            <a:r>
              <a:rPr lang="zh-CN" altLang="zh-CN" sz="2400">
                <a:latin typeface="微软雅黑" panose="020b0503020204020204" pitchFamily="34" charset="-122"/>
                <a:ea typeface="微软雅黑" panose="020b0503020204020204" pitchFamily="34" charset="-122"/>
              </a:rPr>
              <a:t>分析：</a:t>
            </a:r>
            <a:r>
              <a:rPr lang="zh-CN" altLang="zh-CN" sz="2400">
                <a:solidFill>
                  <a:srgbClr val="00B0F0"/>
                </a:solidFill>
                <a:latin typeface="微软雅黑" panose="020b0503020204020204" pitchFamily="34" charset="-122"/>
                <a:ea typeface="微软雅黑" panose="020b0503020204020204" pitchFamily="34" charset="-122"/>
              </a:rPr>
              <a:t>按照这样的提纲写下去，很容易写成“观点加例子”的模式，即使材料再丰富，逻辑上还是不够周密。</a:t>
            </a:r>
          </a:p>
          <a:p>
            <a:pPr lvl="4">
              <a:lnSpc>
                <a:spcPct val="150000"/>
              </a:lnSpc>
            </a:pPr>
            <a:endParaRPr lang="en-US" altLang="zh-CN" sz="2400">
              <a:latin typeface="楷体" panose="02010609060101010101" pitchFamily="49" charset="-122"/>
              <a:ea typeface="楷体" panose="02010609060101010101" pitchFamily="49"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（三）在论证中引入“虚拟论敌”</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Effect transition="in" filter="dissolve">
                                      <p:cBhvr>
                                        <p:cTn id="14"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9988" y="2203928"/>
            <a:ext cx="10908848" cy="2797048"/>
          </a:xfrm>
          <a:prstGeom prst="rect">
            <a:avLst/>
          </a:prstGeom>
          <a:noFill/>
        </p:spPr>
        <p:txBody>
          <a:bodyPr wrap="square" rtlCol="0">
            <a:spAutoFit/>
          </a:bodyPr>
          <a:lstStyle/>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a:t>
            </a:r>
            <a:r>
              <a:rPr lang="zh-CN" altLang="en-US" sz="2400" b="1">
                <a:solidFill>
                  <a:srgbClr val="00B0F0"/>
                </a:solidFill>
                <a:latin typeface="微软雅黑" panose="020b0503020204020204" pitchFamily="34" charset="-122"/>
                <a:ea typeface="微软雅黑" panose="020b0503020204020204" pitchFamily="34" charset="-122"/>
              </a:rPr>
              <a:t>概念所反映的对象之间存在着普遍的联系</a:t>
            </a:r>
            <a:r>
              <a:rPr lang="zh-CN" altLang="en-US" sz="2400">
                <a:solidFill>
                  <a:schemeClr val="bg2">
                    <a:lumMod val="25000"/>
                  </a:schemeClr>
                </a:solidFill>
                <a:latin typeface="微软雅黑" panose="020b0503020204020204" pitchFamily="34" charset="-122"/>
                <a:ea typeface="微软雅黑" panose="020b0503020204020204" pitchFamily="34" charset="-122"/>
              </a:rPr>
              <a:t>，它们之间的关系也是多种多样的。我们这里要谈的概念间的关系，不是概念所反映的对象之间在事理上、空间上、时间上等方面的关系，</a:t>
            </a:r>
            <a:r>
              <a:rPr lang="zh-CN" altLang="en-US" sz="2400" b="1">
                <a:solidFill>
                  <a:srgbClr val="00B0F0"/>
                </a:solidFill>
                <a:latin typeface="微软雅黑" panose="020b0503020204020204" pitchFamily="34" charset="-122"/>
                <a:ea typeface="微软雅黑" panose="020b0503020204020204" pitchFamily="34" charset="-122"/>
              </a:rPr>
              <a:t>而是概念所反映的对象之间在外延上的关系</a:t>
            </a:r>
            <a:r>
              <a:rPr lang="zh-CN" altLang="en-US" sz="2400">
                <a:solidFill>
                  <a:srgbClr val="00B0F0"/>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00B0F0"/>
                </a:solidFill>
                <a:latin typeface="微软雅黑" panose="020b0503020204020204" pitchFamily="34" charset="-122"/>
                <a:ea typeface="微软雅黑" panose="020b0503020204020204" pitchFamily="34" charset="-122"/>
              </a:rPr>
              <a:t>      根据概念在外延上是否有重合，可以把概念间的关系分为</a:t>
            </a:r>
            <a:r>
              <a:rPr lang="zh-CN" altLang="en-US" sz="2400" b="1">
                <a:solidFill>
                  <a:srgbClr val="00B0F0"/>
                </a:solidFill>
                <a:latin typeface="微软雅黑" panose="020b0503020204020204" pitchFamily="34" charset="-122"/>
                <a:ea typeface="微软雅黑" panose="020b0503020204020204" pitchFamily="34" charset="-122"/>
              </a:rPr>
              <a:t>相容关系</a:t>
            </a:r>
            <a:r>
              <a:rPr lang="zh-CN" altLang="en-US" sz="2400">
                <a:solidFill>
                  <a:srgbClr val="00B0F0"/>
                </a:solidFill>
                <a:latin typeface="微软雅黑" panose="020b0503020204020204" pitchFamily="34" charset="-122"/>
                <a:ea typeface="微软雅黑" panose="020b0503020204020204" pitchFamily="34" charset="-122"/>
              </a:rPr>
              <a:t>和</a:t>
            </a:r>
            <a:r>
              <a:rPr lang="zh-CN" altLang="en-US" sz="2400" b="1">
                <a:solidFill>
                  <a:srgbClr val="00B0F0"/>
                </a:solidFill>
                <a:latin typeface="微软雅黑" panose="020b0503020204020204" pitchFamily="34" charset="-122"/>
                <a:ea typeface="微软雅黑" panose="020b0503020204020204" pitchFamily="34" charset="-122"/>
              </a:rPr>
              <a:t>不相容关系</a:t>
            </a:r>
            <a:r>
              <a:rPr lang="zh-CN" altLang="en-US" sz="2400">
                <a:solidFill>
                  <a:srgbClr val="00B0F0"/>
                </a:solidFill>
                <a:latin typeface="微软雅黑" panose="020b0503020204020204" pitchFamily="34" charset="-122"/>
                <a:ea typeface="微软雅黑" panose="020b0503020204020204" pitchFamily="34" charset="-122"/>
              </a:rPr>
              <a:t>。</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二、概念之间的关系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3031" y="1792450"/>
            <a:ext cx="11325937" cy="4437753"/>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引入“假想敌”：</a:t>
            </a:r>
          </a:p>
          <a:p>
            <a:pPr lvl="0">
              <a:lnSpc>
                <a:spcPct val="150000"/>
              </a:lnSpc>
            </a:pPr>
            <a:r>
              <a:rPr lang="zh-CN" altLang="en-US" sz="2400">
                <a:latin typeface="楷体" panose="02010609060101010101" pitchFamily="49" charset="-122"/>
                <a:ea typeface="楷体" panose="02010609060101010101" pitchFamily="49" charset="-122"/>
              </a:rPr>
              <a:t>    ①“兼听”就一定“明”吗？“三人成虎”“父子骑驴”的故事里的主人公恰恰是听得越多越糊涂啊</a:t>
            </a:r>
            <a:r>
              <a:rPr lang="en-US" altLang="zh-CN" sz="2400">
                <a:latin typeface="楷体" panose="02010609060101010101" pitchFamily="49" charset="-122"/>
                <a:ea typeface="楷体" panose="02010609060101010101" pitchFamily="49" charset="-122"/>
              </a:rPr>
              <a:t>……</a:t>
            </a:r>
          </a:p>
          <a:p>
            <a:pPr lvl="0">
              <a:lnSpc>
                <a:spcPct val="150000"/>
              </a:lnSpc>
            </a:pPr>
            <a:r>
              <a:rPr lang="zh-CN" altLang="en-US" sz="2400">
                <a:latin typeface="楷体" panose="02010609060101010101" pitchFamily="49" charset="-122"/>
                <a:ea typeface="楷体" panose="02010609060101010101" pitchFamily="49" charset="-122"/>
              </a:rPr>
              <a:t>    </a:t>
            </a:r>
            <a:r>
              <a:rPr lang="en-US" altLang="zh-CN" sz="2400">
                <a:latin typeface="楷体" panose="02010609060101010101" pitchFamily="49" charset="-122"/>
                <a:ea typeface="楷体" panose="02010609060101010101" pitchFamily="49" charset="-122"/>
              </a:rPr>
              <a:t>②“</a:t>
            </a:r>
            <a:r>
              <a:rPr lang="zh-CN" altLang="en-US" sz="2400">
                <a:latin typeface="楷体" panose="02010609060101010101" pitchFamily="49" charset="-122"/>
                <a:ea typeface="楷体" panose="02010609060101010101" pitchFamily="49" charset="-122"/>
              </a:rPr>
              <a:t>偏信则暗”能够证明“兼听则明”吗？</a:t>
            </a:r>
          </a:p>
          <a:p>
            <a:pPr lvl="0">
              <a:lnSpc>
                <a:spcPct val="150000"/>
              </a:lnSpc>
            </a:pPr>
            <a:r>
              <a:rPr lang="zh-CN" altLang="en-US" sz="2400">
                <a:latin typeface="楷体" panose="02010609060101010101" pitchFamily="49" charset="-122"/>
                <a:ea typeface="楷体" panose="02010609060101010101" pitchFamily="49" charset="-122"/>
              </a:rPr>
              <a:t>    ③齐王“宫妇左右”“朝廷之臣”“四境之内”的声音还不算“兼听”吗？而李世民有时听魏征一个人的就够了。究竟达到什么程度才算兼听？</a:t>
            </a:r>
          </a:p>
          <a:p>
            <a:pPr lvl="0">
              <a:lnSpc>
                <a:spcPct val="150000"/>
              </a:lnSpc>
            </a:pPr>
            <a:r>
              <a:rPr lang="zh-CN" altLang="en-US" sz="2400">
                <a:latin typeface="微软雅黑" panose="020b0503020204020204" pitchFamily="34" charset="-122"/>
                <a:ea typeface="微软雅黑" panose="020b0503020204020204" pitchFamily="34" charset="-122"/>
              </a:rPr>
              <a:t>分析：</a:t>
            </a:r>
            <a:r>
              <a:rPr lang="zh-CN" altLang="en-US" sz="2400" b="1">
                <a:solidFill>
                  <a:srgbClr val="00B0F0"/>
                </a:solidFill>
                <a:latin typeface="微软雅黑" panose="020b0503020204020204" pitchFamily="34" charset="-122"/>
                <a:ea typeface="微软雅黑" panose="020b0503020204020204" pitchFamily="34" charset="-122"/>
              </a:rPr>
              <a:t>有了质疑，就要应对、驳斥、解释，也就需要对“兼听”的内涵做进一步的解释，对例子做进一步的分析。</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（三）在论证中引入“虚拟论敌”</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4" end="4"/>
                                            </p:txEl>
                                          </p:spTgt>
                                        </p:tgtEl>
                                        <p:attrNameLst>
                                          <p:attrName>style.visibility</p:attrName>
                                        </p:attrNameLst>
                                      </p:cBhvr>
                                      <p:to>
                                        <p:strVal val="visible"/>
                                      </p:to>
                                    </p:set>
                                    <p:animEffect transition="in" filter="dissolve">
                                      <p:cBhvr>
                                        <p:cTn id="14"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1337481"/>
            <a:ext cx="11612507" cy="5098512"/>
          </a:xfrm>
          <a:prstGeom prst="rect">
            <a:avLst/>
          </a:prstGeom>
          <a:noFill/>
        </p:spPr>
        <p:txBody>
          <a:bodyPr wrap="square" rtlCol="0">
            <a:spAutoFit/>
          </a:bodyPr>
          <a:lstStyle/>
          <a:p>
            <a:pPr lvl="0">
              <a:lnSpc>
                <a:spcPct val="150000"/>
              </a:lnSpc>
            </a:pPr>
            <a:r>
              <a:rPr lang="zh-CN" altLang="en-US" sz="2000" b="1">
                <a:latin typeface="微软雅黑" panose="020b0503020204020204" pitchFamily="34" charset="-122"/>
                <a:ea typeface="微软雅黑" panose="020b0503020204020204" pitchFamily="34" charset="-122"/>
              </a:rPr>
              <a:t>改进后：</a:t>
            </a:r>
          </a:p>
          <a:p>
            <a:pPr lvl="0">
              <a:lnSpc>
                <a:spcPct val="150000"/>
              </a:lnSpc>
            </a:pPr>
            <a:r>
              <a:rPr lang="zh-CN" altLang="en-US" sz="2000">
                <a:latin typeface="微软雅黑" panose="020b0503020204020204" pitchFamily="34" charset="-122"/>
                <a:ea typeface="微软雅黑" panose="020b0503020204020204" pitchFamily="34" charset="-122"/>
              </a:rPr>
              <a:t>    ①提出论点：</a:t>
            </a:r>
            <a:r>
              <a:rPr lang="zh-CN" altLang="en-US" sz="2000">
                <a:latin typeface="楷体" panose="02010609060101010101" pitchFamily="49" charset="-122"/>
                <a:ea typeface="楷体" panose="02010609060101010101" pitchFamily="49" charset="-122"/>
              </a:rPr>
              <a:t>兼听则明</a:t>
            </a:r>
          </a:p>
          <a:p>
            <a:pPr lvl="0">
              <a:lnSpc>
                <a:spcPct val="150000"/>
              </a:lnSpc>
            </a:pPr>
            <a:r>
              <a:rPr lang="zh-CN" altLang="en-US" sz="2000">
                <a:latin typeface="微软雅黑" panose="020b0503020204020204" pitchFamily="34" charset="-122"/>
                <a:ea typeface="微软雅黑" panose="020b0503020204020204" pitchFamily="34" charset="-122"/>
              </a:rPr>
              <a:t>    ②阐述论点：</a:t>
            </a:r>
          </a:p>
          <a:p>
            <a:pPr lvl="4">
              <a:lnSpc>
                <a:spcPct val="150000"/>
              </a:lnSpc>
            </a:pPr>
            <a:r>
              <a:rPr lang="zh-CN" altLang="en-US" sz="2000">
                <a:latin typeface="楷体" panose="02010609060101010101" pitchFamily="49" charset="-122"/>
                <a:ea typeface="楷体" panose="02010609060101010101" pitchFamily="49" charset="-122"/>
              </a:rPr>
              <a:t>“兼”的目的：拓宽视野，打开思路。</a:t>
            </a:r>
          </a:p>
          <a:p>
            <a:pPr lvl="4">
              <a:lnSpc>
                <a:spcPct val="150000"/>
              </a:lnSpc>
            </a:pPr>
            <a:r>
              <a:rPr lang="zh-CN" altLang="en-US" sz="2000">
                <a:latin typeface="楷体" panose="02010609060101010101" pitchFamily="49" charset="-122"/>
                <a:ea typeface="楷体" panose="02010609060101010101" pitchFamily="49" charset="-122"/>
              </a:rPr>
              <a:t>“兼”的核心：在“多”，更在“异”。</a:t>
            </a:r>
          </a:p>
          <a:p>
            <a:pPr lvl="0">
              <a:lnSpc>
                <a:spcPct val="150000"/>
              </a:lnSpc>
            </a:pPr>
            <a:r>
              <a:rPr lang="zh-CN" altLang="en-US" sz="2000">
                <a:latin typeface="微软雅黑" panose="020b0503020204020204" pitchFamily="34" charset="-122"/>
                <a:ea typeface="微软雅黑" panose="020b0503020204020204" pitchFamily="34" charset="-122"/>
              </a:rPr>
              <a:t>    ③举例分析：</a:t>
            </a:r>
          </a:p>
          <a:p>
            <a:pPr lvl="0">
              <a:lnSpc>
                <a:spcPct val="150000"/>
              </a:lnSpc>
            </a:pPr>
            <a:r>
              <a:rPr lang="zh-CN" altLang="en-US" sz="2000">
                <a:latin typeface="楷体" panose="02010609060101010101" pitchFamily="49" charset="-122"/>
                <a:ea typeface="楷体" panose="02010609060101010101" pitchFamily="49" charset="-122"/>
              </a:rPr>
              <a:t>    正：“齐王纳谏”等，分析齐王“兼听“的表现，重点突出”刺”“谏”“谤议”。</a:t>
            </a:r>
          </a:p>
          <a:p>
            <a:pPr lvl="0">
              <a:lnSpc>
                <a:spcPct val="150000"/>
              </a:lnSpc>
            </a:pPr>
            <a:r>
              <a:rPr lang="zh-CN" altLang="en-US" sz="2000">
                <a:latin typeface="楷体" panose="02010609060101010101" pitchFamily="49" charset="-122"/>
                <a:ea typeface="楷体" panose="02010609060101010101" pitchFamily="49" charset="-122"/>
              </a:rPr>
              <a:t>    反：“晁盖丧命”等，分析不“明”的根本原因是不能“兼听”，尽量排除他因。</a:t>
            </a:r>
          </a:p>
          <a:p>
            <a:pPr lvl="0">
              <a:lnSpc>
                <a:spcPct val="150000"/>
              </a:lnSpc>
            </a:pPr>
            <a:r>
              <a:rPr lang="zh-CN" altLang="en-US" sz="2000">
                <a:latin typeface="微软雅黑" panose="020b0503020204020204" pitchFamily="34" charset="-122"/>
                <a:ea typeface="微软雅黑" panose="020b0503020204020204" pitchFamily="34" charset="-122"/>
              </a:rPr>
              <a:t>    ④进行限定</a:t>
            </a:r>
          </a:p>
          <a:p>
            <a:pPr lvl="0">
              <a:lnSpc>
                <a:spcPct val="150000"/>
              </a:lnSpc>
            </a:pPr>
            <a:r>
              <a:rPr lang="zh-CN" altLang="en-US" sz="2000">
                <a:latin typeface="楷体" panose="02010609060101010101" pitchFamily="49" charset="-122"/>
                <a:ea typeface="楷体" panose="02010609060101010101" pitchFamily="49" charset="-122"/>
              </a:rPr>
              <a:t>    主动引入反例“父子骑驴”等，指出“听”不能代替“断”。</a:t>
            </a:r>
          </a:p>
          <a:p>
            <a:pPr lvl="0">
              <a:lnSpc>
                <a:spcPct val="150000"/>
              </a:lnSpc>
            </a:pPr>
            <a:r>
              <a:rPr lang="zh-CN" altLang="en-US" sz="2000">
                <a:latin typeface="楷体" panose="02010609060101010101" pitchFamily="49" charset="-122"/>
                <a:ea typeface="楷体" panose="02010609060101010101" pitchFamily="49" charset="-122"/>
              </a:rPr>
              <a:t>    进一步分析：“兼听则明”的前提是听者包容与善断。“兼听”的原则是独立思考、为我所用。</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（三）在论证中引入“虚拟论敌”</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1000"/>
                                        <p:tgtEl>
                                          <p:spTgt spid="12">
                                            <p:txEl>
                                              <p:pRg st="2" end="2"/>
                                            </p:txEl>
                                          </p:spTgt>
                                        </p:tgtEl>
                                      </p:cBhvr>
                                    </p:animEffect>
                                    <p:anim calcmode="lin" valueType="num">
                                      <p:cBhvr>
                                        <p:cTn id="1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1000"/>
                                        <p:tgtEl>
                                          <p:spTgt spid="12">
                                            <p:txEl>
                                              <p:pRg st="3" end="3"/>
                                            </p:txEl>
                                          </p:spTgt>
                                        </p:tgtEl>
                                      </p:cBhvr>
                                    </p:animEffect>
                                    <p:anim calcmode="lin" valueType="num">
                                      <p:cBhvr>
                                        <p:cTn id="20"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xEl>
                                              <p:pRg st="4" end="4"/>
                                            </p:txEl>
                                          </p:spTgt>
                                        </p:tgtEl>
                                        <p:attrNameLst>
                                          <p:attrName>style.visibility</p:attrName>
                                        </p:attrNameLst>
                                      </p:cBhvr>
                                      <p:to>
                                        <p:strVal val="visible"/>
                                      </p:to>
                                    </p:set>
                                    <p:animEffect transition="in" filter="fade">
                                      <p:cBhvr>
                                        <p:cTn id="24" dur="1000"/>
                                        <p:tgtEl>
                                          <p:spTgt spid="12">
                                            <p:txEl>
                                              <p:pRg st="4" end="4"/>
                                            </p:txEl>
                                          </p:spTgt>
                                        </p:tgtEl>
                                      </p:cBhvr>
                                    </p:animEffect>
                                    <p:anim calcmode="lin" valueType="num">
                                      <p:cBhvr>
                                        <p:cTn id="25"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xEl>
                                              <p:pRg st="5" end="5"/>
                                            </p:txEl>
                                          </p:spTgt>
                                        </p:tgtEl>
                                        <p:attrNameLst>
                                          <p:attrName>style.visibility</p:attrName>
                                        </p:attrNameLst>
                                      </p:cBhvr>
                                      <p:to>
                                        <p:strVal val="visible"/>
                                      </p:to>
                                    </p:set>
                                    <p:animEffect transition="in" filter="fade">
                                      <p:cBhvr>
                                        <p:cTn id="31" dur="1000"/>
                                        <p:tgtEl>
                                          <p:spTgt spid="12">
                                            <p:txEl>
                                              <p:pRg st="5" end="5"/>
                                            </p:txEl>
                                          </p:spTgt>
                                        </p:tgtEl>
                                      </p:cBhvr>
                                    </p:animEffect>
                                    <p:anim calcmode="lin" valueType="num">
                                      <p:cBhvr>
                                        <p:cTn id="32" dur="10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2">
                                            <p:txEl>
                                              <p:pRg st="5" end="5"/>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xEl>
                                              <p:pRg st="6" end="6"/>
                                            </p:txEl>
                                          </p:spTgt>
                                        </p:tgtEl>
                                        <p:attrNameLst>
                                          <p:attrName>style.visibility</p:attrName>
                                        </p:attrNameLst>
                                      </p:cBhvr>
                                      <p:to>
                                        <p:strVal val="visible"/>
                                      </p:to>
                                    </p:set>
                                    <p:animEffect transition="in" filter="fade">
                                      <p:cBhvr>
                                        <p:cTn id="36" dur="1000"/>
                                        <p:tgtEl>
                                          <p:spTgt spid="12">
                                            <p:txEl>
                                              <p:pRg st="6" end="6"/>
                                            </p:txEl>
                                          </p:spTgt>
                                        </p:tgtEl>
                                      </p:cBhvr>
                                    </p:animEffect>
                                    <p:anim calcmode="lin" valueType="num">
                                      <p:cBhvr>
                                        <p:cTn id="37" dur="10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38" dur="1000" fill="hold"/>
                                        <p:tgtEl>
                                          <p:spTgt spid="12">
                                            <p:txEl>
                                              <p:pRg st="6" end="6"/>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2">
                                            <p:txEl>
                                              <p:pRg st="7" end="7"/>
                                            </p:txEl>
                                          </p:spTgt>
                                        </p:tgtEl>
                                        <p:attrNameLst>
                                          <p:attrName>style.visibility</p:attrName>
                                        </p:attrNameLst>
                                      </p:cBhvr>
                                      <p:to>
                                        <p:strVal val="visible"/>
                                      </p:to>
                                    </p:set>
                                    <p:animEffect transition="in" filter="fade">
                                      <p:cBhvr>
                                        <p:cTn id="41" dur="1000"/>
                                        <p:tgtEl>
                                          <p:spTgt spid="12">
                                            <p:txEl>
                                              <p:pRg st="7" end="7"/>
                                            </p:txEl>
                                          </p:spTgt>
                                        </p:tgtEl>
                                      </p:cBhvr>
                                    </p:animEffect>
                                    <p:anim calcmode="lin" valueType="num">
                                      <p:cBhvr>
                                        <p:cTn id="42" dur="1000" fill="hold"/>
                                        <p:tgtEl>
                                          <p:spTgt spid="12">
                                            <p:txEl>
                                              <p:pRg st="7" end="7"/>
                                            </p:txEl>
                                          </p:spTgt>
                                        </p:tgtEl>
                                        <p:attrNameLst>
                                          <p:attrName>ppt_x</p:attrName>
                                        </p:attrNameLst>
                                      </p:cBhvr>
                                      <p:tavLst>
                                        <p:tav tm="0">
                                          <p:val>
                                            <p:strVal val="#ppt_x"/>
                                          </p:val>
                                        </p:tav>
                                        <p:tav tm="100000">
                                          <p:val>
                                            <p:strVal val="#ppt_x"/>
                                          </p:val>
                                        </p:tav>
                                      </p:tavLst>
                                    </p:anim>
                                    <p:anim calcmode="lin" valueType="num">
                                      <p:cBhvr>
                                        <p:cTn id="43" dur="1000" fill="hold"/>
                                        <p:tgtEl>
                                          <p:spTgt spid="1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10" presetClass="entr" presetSubtype="0" fill="hold" nodeType="clickEffect">
                                  <p:stCondLst>
                                    <p:cond delay="0"/>
                                  </p:stCondLst>
                                  <p:childTnLst>
                                    <p:set>
                                      <p:cBhvr>
                                        <p:cTn id="47" dur="1" fill="hold">
                                          <p:stCondLst>
                                            <p:cond delay="0"/>
                                          </p:stCondLst>
                                        </p:cTn>
                                        <p:tgtEl>
                                          <p:spTgt spid="12">
                                            <p:txEl>
                                              <p:pRg st="8" end="8"/>
                                            </p:txEl>
                                          </p:spTgt>
                                        </p:tgtEl>
                                        <p:attrNameLst>
                                          <p:attrName>style.visibility</p:attrName>
                                        </p:attrNameLst>
                                      </p:cBhvr>
                                      <p:to>
                                        <p:strVal val="visible"/>
                                      </p:to>
                                    </p:set>
                                    <p:animEffect transition="in" filter="fade">
                                      <p:cBhvr>
                                        <p:cTn id="48" dur="500"/>
                                        <p:tgtEl>
                                          <p:spTgt spid="12">
                                            <p:txEl>
                                              <p:pRg st="8" end="8"/>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12">
                                            <p:txEl>
                                              <p:pRg st="9" end="9"/>
                                            </p:txEl>
                                          </p:spTgt>
                                        </p:tgtEl>
                                        <p:attrNameLst>
                                          <p:attrName>style.visibility</p:attrName>
                                        </p:attrNameLst>
                                      </p:cBhvr>
                                      <p:to>
                                        <p:strVal val="visible"/>
                                      </p:to>
                                    </p:set>
                                    <p:animEffect transition="in" filter="fade">
                                      <p:cBhvr>
                                        <p:cTn id="51" dur="500"/>
                                        <p:tgtEl>
                                          <p:spTgt spid="12">
                                            <p:txEl>
                                              <p:pRg st="9" end="9"/>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12">
                                            <p:txEl>
                                              <p:pRg st="10" end="10"/>
                                            </p:txEl>
                                          </p:spTgt>
                                        </p:tgtEl>
                                        <p:attrNameLst>
                                          <p:attrName>style.visibility</p:attrName>
                                        </p:attrNameLst>
                                      </p:cBhvr>
                                      <p:to>
                                        <p:strVal val="visible"/>
                                      </p:to>
                                    </p:set>
                                    <p:animEffect transition="in" filter="fade">
                                      <p:cBhvr>
                                        <p:cTn id="54"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1702185"/>
            <a:ext cx="11612507" cy="4708981"/>
          </a:xfrm>
          <a:prstGeom prst="rect">
            <a:avLst/>
          </a:prstGeom>
          <a:noFill/>
        </p:spPr>
        <p:txBody>
          <a:bodyPr wrap="square" rtlCol="0">
            <a:spAutoFit/>
          </a:bodyPr>
          <a:lstStyle/>
          <a:p>
            <a:pPr lvl="0">
              <a:lnSpc>
                <a:spcPct val="150000"/>
              </a:lnSpc>
            </a:pPr>
            <a:r>
              <a:rPr lang="zh-CN" altLang="en-US" sz="2000" b="1">
                <a:latin typeface="微软雅黑" panose="020b0503020204020204" pitchFamily="34" charset="-122"/>
                <a:ea typeface="微软雅黑" panose="020b0503020204020204" pitchFamily="34" charset="-122"/>
              </a:rPr>
              <a:t>①因果分析法</a:t>
            </a:r>
          </a:p>
          <a:p>
            <a:pPr lvl="0">
              <a:lnSpc>
                <a:spcPct val="150000"/>
              </a:lnSpc>
            </a:pPr>
            <a:r>
              <a:rPr lang="zh-CN" altLang="en-US" sz="2000">
                <a:latin typeface="微软雅黑" panose="020b0503020204020204" pitchFamily="34" charset="-122"/>
                <a:ea typeface="微软雅黑" panose="020b0503020204020204" pitchFamily="34" charset="-122"/>
              </a:rPr>
              <a:t>      例</a:t>
            </a:r>
            <a:r>
              <a:rPr lang="zh-CN" altLang="en-US" sz="2000" smtClean="0">
                <a:latin typeface="微软雅黑" panose="020b0503020204020204" pitchFamily="34" charset="-122"/>
                <a:ea typeface="微软雅黑" panose="020b0503020204020204" pitchFamily="34" charset="-122"/>
              </a:rPr>
              <a:t>：论题 “磨难</a:t>
            </a:r>
            <a:r>
              <a:rPr lang="zh-CN" altLang="en-US" sz="2000">
                <a:latin typeface="微软雅黑" panose="020b0503020204020204" pitchFamily="34" charset="-122"/>
                <a:ea typeface="微软雅黑" panose="020b0503020204020204" pitchFamily="34" charset="-122"/>
              </a:rPr>
              <a:t>，能历练</a:t>
            </a:r>
            <a:r>
              <a:rPr lang="zh-CN" altLang="en-US" sz="2000" smtClean="0">
                <a:latin typeface="微软雅黑" panose="020b0503020204020204" pitchFamily="34" charset="-122"/>
                <a:ea typeface="微软雅黑" panose="020b0503020204020204" pitchFamily="34" charset="-122"/>
              </a:rPr>
              <a:t>人生“。</a:t>
            </a:r>
            <a:endParaRPr lang="en-US" altLang="zh-CN" sz="2000" smtClean="0">
              <a:latin typeface="微软雅黑" panose="020b0503020204020204" pitchFamily="34" charset="-122"/>
              <a:ea typeface="微软雅黑" panose="020b0503020204020204" pitchFamily="34" charset="-122"/>
            </a:endParaRPr>
          </a:p>
          <a:p>
            <a:pPr lvl="0">
              <a:lnSpc>
                <a:spcPct val="150000"/>
              </a:lnSpc>
            </a:pPr>
            <a:r>
              <a:rPr lang="zh-CN" altLang="en-US" sz="2000" smtClean="0">
                <a:latin typeface="微软雅黑" panose="020b0503020204020204" pitchFamily="34" charset="-122"/>
                <a:ea typeface="微软雅黑" panose="020b0503020204020204" pitchFamily="34" charset="-122"/>
              </a:rPr>
              <a:t>      贝多芬</a:t>
            </a:r>
            <a:r>
              <a:rPr lang="zh-CN" altLang="en-US" sz="2000">
                <a:latin typeface="微软雅黑" panose="020b0503020204020204" pitchFamily="34" charset="-122"/>
                <a:ea typeface="微软雅黑" panose="020b0503020204020204" pitchFamily="34" charset="-122"/>
              </a:rPr>
              <a:t>双耳失聪，却能在这样的磨难下创造出不朽的交响曲，撼人心灵；司马迁遭受腐刑，却能在这样的耻辱中写成</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史记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，汗青溢光；一代体操王子李宁泪洒汉城后黯然退出体坛，却又另辟天地，让“李宁牌”系列运动用品风靡中国的体育用品市场。磨难，能带领人冲破黑暗，绽放光彩。</a:t>
            </a:r>
            <a:endParaRPr lang="en-US" altLang="zh-CN" sz="2000">
              <a:latin typeface="微软雅黑" panose="020b0503020204020204" pitchFamily="34" charset="-122"/>
              <a:ea typeface="微软雅黑" panose="020b0503020204020204" pitchFamily="34" charset="-122"/>
            </a:endParaRPr>
          </a:p>
          <a:p>
            <a:pPr lvl="0">
              <a:lnSpc>
                <a:spcPct val="150000"/>
              </a:lnSpc>
            </a:pPr>
            <a:r>
              <a:rPr lang="zh-CN" altLang="en-US" sz="2000">
                <a:latin typeface="微软雅黑" panose="020b0503020204020204" pitchFamily="34" charset="-122"/>
                <a:ea typeface="微软雅黑" panose="020b0503020204020204" pitchFamily="34" charset="-122"/>
              </a:rPr>
              <a:t>      分析</a:t>
            </a:r>
            <a:r>
              <a:rPr lang="en-US" altLang="zh-CN" sz="2000">
                <a:latin typeface="微软雅黑" panose="020b0503020204020204" pitchFamily="34" charset="-122"/>
                <a:ea typeface="微软雅黑" panose="020b0503020204020204" pitchFamily="34" charset="-122"/>
              </a:rPr>
              <a:t>:</a:t>
            </a:r>
            <a:r>
              <a:rPr lang="zh-CN" altLang="en-US" sz="2000" b="1">
                <a:solidFill>
                  <a:srgbClr val="00B0F0"/>
                </a:solidFill>
                <a:latin typeface="微软雅黑" panose="020b0503020204020204" pitchFamily="34" charset="-122"/>
                <a:ea typeface="微软雅黑" panose="020b0503020204020204" pitchFamily="34" charset="-122"/>
              </a:rPr>
              <a:t>这一叙例语段，采用了总分总的结构。中间列举贝多芬、司马迁和李宁三个例子来证明论点。毛病是在例子和论点之间缺少分析语言。那么，怎样展开议论呢？阅读语段，我们发现，“三位人物在磨难下的结果”已告知我们了，而对于原因则只字未提，所以，我们就可以添加“原因探究”的分析文字，以较好地架起事例与结论之间的桥梁，达到“叙”为“议”服务的目的。</a:t>
            </a:r>
          </a:p>
          <a:p>
            <a:pPr lvl="0">
              <a:lnSpc>
                <a:spcPct val="150000"/>
              </a:lnSpc>
            </a:pP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fade">
                                      <p:cBhvr>
                                        <p:cTn id="1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9964" y="1508479"/>
            <a:ext cx="10860403" cy="5212955"/>
          </a:xfrm>
          <a:prstGeom prst="rect">
            <a:avLst/>
          </a:prstGeom>
          <a:noFill/>
        </p:spPr>
        <p:txBody>
          <a:bodyPr wrap="square" rtlCol="0">
            <a:spAutoFit/>
          </a:bodyPr>
          <a:lstStyle/>
          <a:p>
            <a:pPr lvl="0">
              <a:lnSpc>
                <a:spcPct val="150000"/>
              </a:lnSpc>
            </a:pPr>
            <a:r>
              <a:rPr lang="zh-CN" altLang="en-US" sz="2400">
                <a:latin typeface="微软雅黑" panose="020b0503020204020204" pitchFamily="34" charset="-122"/>
                <a:ea typeface="微软雅黑" panose="020b0503020204020204" pitchFamily="34" charset="-122"/>
              </a:rPr>
              <a:t>修改</a:t>
            </a:r>
            <a:r>
              <a:rPr lang="en-US" altLang="zh-CN" sz="2400">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有时候磨难，恰恰能够历练人生，绽放光彩。贝多芬双耳失聪，却能在这样的磨难下创造出不朽的交响曲，撼人心灵，</a:t>
            </a:r>
            <a:r>
              <a:rPr lang="zh-CN" altLang="en-US" sz="2400" b="1">
                <a:solidFill>
                  <a:srgbClr val="FF0000"/>
                </a:solidFill>
                <a:latin typeface="微软雅黑" panose="020b0503020204020204" pitchFamily="34" charset="-122"/>
                <a:ea typeface="微软雅黑" panose="020b0503020204020204" pitchFamily="34" charset="-122"/>
              </a:rPr>
              <a:t>那是因为</a:t>
            </a:r>
            <a:r>
              <a:rPr lang="zh-CN" altLang="en-US" sz="2400" b="1">
                <a:latin typeface="微软雅黑" panose="020b0503020204020204" pitchFamily="34" charset="-122"/>
                <a:ea typeface="微软雅黑" panose="020b0503020204020204" pitchFamily="34" charset="-122"/>
              </a:rPr>
              <a:t>他不屈服命运的压打，顽强抗拒厄运，才谱出了人类的心灵之歌；司马迁遭受腐刑，却能在这样的耻辱中写成</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史记</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，汗青溢光，</a:t>
            </a:r>
            <a:r>
              <a:rPr lang="zh-CN" altLang="en-US" sz="2400" b="1">
                <a:solidFill>
                  <a:srgbClr val="FF0000"/>
                </a:solidFill>
                <a:latin typeface="微软雅黑" panose="020b0503020204020204" pitchFamily="34" charset="-122"/>
                <a:ea typeface="微软雅黑" panose="020b0503020204020204" pitchFamily="34" charset="-122"/>
              </a:rPr>
              <a:t>那是因为</a:t>
            </a:r>
            <a:r>
              <a:rPr lang="zh-CN" altLang="en-US" sz="2400" b="1">
                <a:latin typeface="微软雅黑" panose="020b0503020204020204" pitchFamily="34" charset="-122"/>
                <a:ea typeface="微软雅黑" panose="020b0503020204020204" pitchFamily="34" charset="-122"/>
              </a:rPr>
              <a:t>他有坚定如山的信念，刚毅如铁的意志，于诽谤讥嘲中坚持自己的志向，才突围成为“史圣”；一代体操王子李宁泪洒汉城黯然退出体坛后，却又另辟天地开创了自己的事业，让李宁牌系列运动用品风靡中国的体育用品市场，</a:t>
            </a:r>
            <a:r>
              <a:rPr lang="zh-CN" altLang="en-US" sz="2400" b="1">
                <a:solidFill>
                  <a:srgbClr val="FF0000"/>
                </a:solidFill>
                <a:latin typeface="微软雅黑" panose="020b0503020204020204" pitchFamily="34" charset="-122"/>
                <a:ea typeface="微软雅黑" panose="020b0503020204020204" pitchFamily="34" charset="-122"/>
              </a:rPr>
              <a:t>那是因为</a:t>
            </a:r>
            <a:r>
              <a:rPr lang="zh-CN" altLang="en-US" sz="2400" b="1">
                <a:latin typeface="微软雅黑" panose="020b0503020204020204" pitchFamily="34" charset="-122"/>
                <a:ea typeface="微软雅黑" panose="020b0503020204020204" pitchFamily="34" charset="-122"/>
              </a:rPr>
              <a:t>他懂得承受失败，不为失败所吓倒，才能在失败中开拓出一条新路。磨难，是祸，又是福。它对于意志坚强者，只不过是人生路上的一帘风雨，只要勇敢地走过去，前方是另一片蓝天。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1"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up)">
                                      <p:cBhvr>
                                        <p:cTn id="14" dur="12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2125266"/>
            <a:ext cx="11612507" cy="3416320"/>
          </a:xfrm>
          <a:prstGeom prst="rect">
            <a:avLst/>
          </a:prstGeom>
          <a:noFill/>
        </p:spPr>
        <p:txBody>
          <a:bodyPr wrap="square" rtlCol="0">
            <a:spAutoFit/>
          </a:bodyPr>
          <a:lstStyle/>
          <a:p>
            <a:pPr lvl="0">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练一练</a:t>
            </a:r>
            <a:r>
              <a:rPr lang="en-US" altLang="zh-CN" sz="2400">
                <a:latin typeface="微软雅黑" panose="020b0503020204020204" pitchFamily="34" charset="-122"/>
                <a:ea typeface="微软雅黑" panose="020b0503020204020204" pitchFamily="34" charset="-122"/>
              </a:rPr>
              <a:t>】</a:t>
            </a:r>
          </a:p>
          <a:p>
            <a:pPr lvl="0">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唐太宗视民如子，垂拱而治，那是因为 </a:t>
            </a:r>
            <a:r>
              <a:rPr lang="zh-CN" altLang="en-US" sz="2400" u="sng">
                <a:latin typeface="微软雅黑" panose="020b0503020204020204" pitchFamily="34" charset="-122"/>
                <a:ea typeface="微软雅黑" panose="020b0503020204020204" pitchFamily="34" charset="-122"/>
              </a:rPr>
              <a:t>①</a:t>
            </a:r>
          </a:p>
          <a:p>
            <a:pPr lvl="0">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岳武穆统帅“岳家军”，屡战金兵，频频告捷，那是因为</a:t>
            </a:r>
            <a:r>
              <a:rPr lang="zh-CN" altLang="en-US" sz="2400" u="sng">
                <a:latin typeface="微软雅黑" panose="020b0503020204020204" pitchFamily="34" charset="-122"/>
                <a:ea typeface="微软雅黑" panose="020b0503020204020204" pitchFamily="34" charset="-122"/>
              </a:rPr>
              <a:t>②</a:t>
            </a:r>
            <a:r>
              <a:rPr lang="zh-CN" altLang="en-US" sz="2400">
                <a:latin typeface="微软雅黑" panose="020b0503020204020204" pitchFamily="34" charset="-122"/>
                <a:ea typeface="微软雅黑" panose="020b0503020204020204" pitchFamily="34" charset="-122"/>
              </a:rPr>
              <a:t>                                                            </a:t>
            </a:r>
          </a:p>
          <a:p>
            <a:pPr lvl="0">
              <a:lnSpc>
                <a:spcPct val="150000"/>
              </a:lnSpc>
            </a:pPr>
            <a:r>
              <a:rPr lang="zh-CN" altLang="en-US" sz="2400" smtClean="0">
                <a:solidFill>
                  <a:srgbClr val="00B0F0"/>
                </a:solidFill>
                <a:latin typeface="微软雅黑" panose="020b0503020204020204" pitchFamily="34" charset="-122"/>
                <a:ea typeface="微软雅黑" panose="020b0503020204020204" pitchFamily="34" charset="-122"/>
              </a:rPr>
              <a:t>①</a:t>
            </a:r>
            <a:r>
              <a:rPr lang="zh-CN" altLang="en-US" sz="2400">
                <a:solidFill>
                  <a:srgbClr val="00B0F0"/>
                </a:solidFill>
                <a:latin typeface="微软雅黑" panose="020b0503020204020204" pitchFamily="34" charset="-122"/>
                <a:ea typeface="微软雅黑" panose="020b0503020204020204" pitchFamily="34" charset="-122"/>
              </a:rPr>
              <a:t>他对百司之职了如指掌，胸中有安民治国平天下的策略，于是百姓安居乐业。</a:t>
            </a:r>
          </a:p>
          <a:p>
            <a:pPr lvl="0">
              <a:lnSpc>
                <a:spcPct val="150000"/>
              </a:lnSpc>
            </a:pPr>
            <a:r>
              <a:rPr lang="zh-CN" altLang="en-US" sz="2400">
                <a:solidFill>
                  <a:srgbClr val="00B0F0"/>
                </a:solidFill>
                <a:latin typeface="微软雅黑" panose="020b0503020204020204" pitchFamily="34" charset="-122"/>
                <a:ea typeface="微软雅黑" panose="020b0503020204020204" pitchFamily="34" charset="-122"/>
              </a:rPr>
              <a:t>②他有严明的军纪，旅进旅退，赏罚分明，于是金人喟然而叹：“撼山易，撼岳家军难。”</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dissolve">
                                      <p:cBhvr>
                                        <p:cTn id="17"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1552060"/>
            <a:ext cx="11612507" cy="4708981"/>
          </a:xfrm>
          <a:prstGeom prst="rect">
            <a:avLst/>
          </a:prstGeom>
          <a:noFill/>
        </p:spPr>
        <p:txBody>
          <a:bodyPr wrap="square" rtlCol="0">
            <a:spAutoFit/>
          </a:bodyPr>
          <a:lstStyle/>
          <a:p>
            <a:pPr lvl="0">
              <a:lnSpc>
                <a:spcPct val="150000"/>
              </a:lnSpc>
            </a:pPr>
            <a:r>
              <a:rPr lang="zh-CN" altLang="en-US" sz="2000" b="1">
                <a:latin typeface="微软雅黑" panose="020b0503020204020204" pitchFamily="34" charset="-122"/>
                <a:ea typeface="微软雅黑" panose="020b0503020204020204" pitchFamily="34" charset="-122"/>
              </a:rPr>
              <a:t>②假设分析法</a:t>
            </a:r>
          </a:p>
          <a:p>
            <a:pPr lvl="0">
              <a:lnSpc>
                <a:spcPct val="150000"/>
              </a:lnSpc>
            </a:pPr>
            <a:r>
              <a:rPr lang="zh-CN" altLang="en-US" sz="2000">
                <a:latin typeface="微软雅黑" panose="020b0503020204020204" pitchFamily="34" charset="-122"/>
                <a:ea typeface="微软雅黑" panose="020b0503020204020204" pitchFamily="34" charset="-122"/>
              </a:rPr>
              <a:t>      假设分析法：运用假设推理对所列举的论据进行分析，来证明自己的观点，使事例和析例正反映衬，很有说服力。</a:t>
            </a:r>
          </a:p>
          <a:p>
            <a:pPr lvl="0">
              <a:lnSpc>
                <a:spcPct val="150000"/>
              </a:lnSpc>
            </a:pPr>
            <a:r>
              <a:rPr lang="zh-CN" altLang="en-US" sz="2000">
                <a:latin typeface="微软雅黑" panose="020b0503020204020204" pitchFamily="34" charset="-122"/>
                <a:ea typeface="微软雅黑" panose="020b0503020204020204" pitchFamily="34" charset="-122"/>
              </a:rPr>
              <a:t>      例</a:t>
            </a:r>
            <a:r>
              <a:rPr lang="zh-CN" altLang="en-US" sz="2000" smtClean="0">
                <a:latin typeface="微软雅黑" panose="020b0503020204020204" pitchFamily="34" charset="-122"/>
                <a:ea typeface="微软雅黑" panose="020b0503020204020204" pitchFamily="34" charset="-122"/>
              </a:rPr>
              <a:t>：论题“坚实的基础造就辉煌”</a:t>
            </a:r>
            <a:endParaRPr lang="en-US" altLang="zh-CN" sz="2000" smtClean="0">
              <a:latin typeface="微软雅黑" panose="020b0503020204020204" pitchFamily="34" charset="-122"/>
              <a:ea typeface="微软雅黑" panose="020b0503020204020204" pitchFamily="34" charset="-122"/>
            </a:endParaRPr>
          </a:p>
          <a:p>
            <a:pPr lvl="0">
              <a:lnSpc>
                <a:spcPct val="150000"/>
              </a:lnSpc>
            </a:pPr>
            <a:r>
              <a:rPr lang="en-US" altLang="zh-CN" sz="2000">
                <a:latin typeface="微软雅黑" panose="020b0503020204020204" pitchFamily="34" charset="-122"/>
                <a:ea typeface="微软雅黑" panose="020b0503020204020204" pitchFamily="34" charset="-122"/>
              </a:rPr>
              <a:t> </a:t>
            </a:r>
            <a:r>
              <a:rPr lang="en-US" altLang="zh-CN" sz="2000" smtClean="0">
                <a:latin typeface="微软雅黑" panose="020b0503020204020204" pitchFamily="34" charset="-122"/>
                <a:ea typeface="微软雅黑" panose="020b0503020204020204" pitchFamily="34" charset="-122"/>
              </a:rPr>
              <a:t>     </a:t>
            </a:r>
            <a:r>
              <a:rPr lang="zh-CN" altLang="en-US" sz="20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世界上没有完全相同的蛋，当你画了一个，再去画另一个时，形态又不同了。即使同一个蛋，从不同的角度去看，其形态也有很大的区别。只有把画蛋的基本功练好了，才能画出更好的画。”达</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芬奇老师的谆谆教导，说出了一个真理：基本功训练很重要。由于达</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芬奇从师阶段培养了扎实的画画基础，他后来成为了欧洲文艺复兴时期的卓越的画家。</a:t>
            </a:r>
          </a:p>
          <a:p>
            <a:pPr lvl="0">
              <a:lnSpc>
                <a:spcPct val="150000"/>
              </a:lnSpc>
            </a:pPr>
            <a:r>
              <a:rPr lang="zh-CN" altLang="en-US" sz="2000">
                <a:latin typeface="微软雅黑" panose="020b0503020204020204" pitchFamily="34" charset="-122"/>
                <a:ea typeface="微软雅黑" panose="020b0503020204020204" pitchFamily="34" charset="-122"/>
              </a:rPr>
              <a:t>      分析</a:t>
            </a:r>
            <a:r>
              <a:rPr lang="en-US" altLang="zh-CN" sz="2000">
                <a:latin typeface="微软雅黑" panose="020b0503020204020204" pitchFamily="34" charset="-122"/>
                <a:ea typeface="微软雅黑" panose="020b0503020204020204" pitchFamily="34" charset="-122"/>
              </a:rPr>
              <a:t>:</a:t>
            </a:r>
            <a:r>
              <a:rPr lang="zh-CN" altLang="en-US" sz="2000" b="1">
                <a:solidFill>
                  <a:srgbClr val="00B0F0"/>
                </a:solidFill>
                <a:latin typeface="微软雅黑" panose="020b0503020204020204" pitchFamily="34" charset="-122"/>
                <a:ea typeface="微软雅黑" panose="020b0503020204020204" pitchFamily="34" charset="-122"/>
              </a:rPr>
              <a:t>这一语段陈述了达</a:t>
            </a:r>
            <a:r>
              <a:rPr lang="en-US" altLang="zh-CN" sz="2000" b="1">
                <a:solidFill>
                  <a:srgbClr val="00B0F0"/>
                </a:solidFill>
                <a:latin typeface="微软雅黑" panose="020b0503020204020204" pitchFamily="34" charset="-122"/>
                <a:ea typeface="微软雅黑" panose="020b0503020204020204" pitchFamily="34" charset="-122"/>
              </a:rPr>
              <a:t>·</a:t>
            </a:r>
            <a:r>
              <a:rPr lang="zh-CN" altLang="en-US" sz="2000" b="1">
                <a:solidFill>
                  <a:srgbClr val="00B0F0"/>
                </a:solidFill>
                <a:latin typeface="微软雅黑" panose="020b0503020204020204" pitchFamily="34" charset="-122"/>
                <a:ea typeface="微软雅黑" panose="020b0503020204020204" pitchFamily="34" charset="-122"/>
              </a:rPr>
              <a:t>芬奇的奋斗结果并且作了简单的原因分析，应该说有“叙”也有“议”。但说理应该再深入一点，再透彻一些。</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fade">
                                      <p:cBhvr>
                                        <p:cTn id="17" dur="500"/>
                                        <p:tgtEl>
                                          <p:spTgt spid="12">
                                            <p:txEl>
                                              <p:pRg st="3" end="3"/>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fade">
                                      <p:cBhvr>
                                        <p:cTn id="22" dur="1000"/>
                                        <p:tgtEl>
                                          <p:spTgt spid="12">
                                            <p:txEl>
                                              <p:pRg st="4" end="4"/>
                                            </p:txEl>
                                          </p:spTgt>
                                        </p:tgtEl>
                                      </p:cBhvr>
                                    </p:animEffect>
                                    <p:anim calcmode="lin" valueType="num">
                                      <p:cBhvr>
                                        <p:cTn id="23"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49964" y="1508479"/>
            <a:ext cx="10860403" cy="5078313"/>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修改</a:t>
            </a:r>
            <a:r>
              <a:rPr lang="en-US" altLang="zh-CN" sz="2400" smtClean="0">
                <a:latin typeface="微软雅黑" panose="020b0503020204020204" pitchFamily="34" charset="-122"/>
                <a:ea typeface="微软雅黑" panose="020b0503020204020204" pitchFamily="34" charset="-122"/>
              </a:rPr>
              <a:t>:</a:t>
            </a:r>
            <a:r>
              <a:rPr lang="zh-CN" altLang="en-US" sz="2400" b="1" smtClean="0">
                <a:solidFill>
                  <a:srgbClr val="FF0000"/>
                </a:solidFill>
              </a:rPr>
              <a:t>试想</a:t>
            </a:r>
            <a:r>
              <a:rPr lang="zh-CN" altLang="en-US" sz="2400" b="1"/>
              <a:t>，他没有扎实的绘画基本功，</a:t>
            </a:r>
            <a:r>
              <a:rPr lang="zh-CN" altLang="en-US" sz="2400" b="1">
                <a:solidFill>
                  <a:srgbClr val="FF0000"/>
                </a:solidFill>
              </a:rPr>
              <a:t>不能</a:t>
            </a:r>
            <a:r>
              <a:rPr lang="zh-CN" altLang="en-US" sz="2400" b="1"/>
              <a:t>从不同角度观察到同一对象的细微差别，</a:t>
            </a:r>
            <a:r>
              <a:rPr lang="zh-CN" altLang="en-US" sz="2400" b="1">
                <a:solidFill>
                  <a:srgbClr val="FF0000"/>
                </a:solidFill>
              </a:rPr>
              <a:t>不能</a:t>
            </a:r>
            <a:r>
              <a:rPr lang="zh-CN" altLang="en-US" sz="2400" b="1"/>
              <a:t>发现创作对象随着光影、色调的变化而变化，</a:t>
            </a:r>
            <a:r>
              <a:rPr lang="zh-CN" altLang="en-US" sz="2400" b="1">
                <a:solidFill>
                  <a:srgbClr val="FF0000"/>
                </a:solidFill>
              </a:rPr>
              <a:t>不能</a:t>
            </a:r>
            <a:r>
              <a:rPr lang="zh-CN" altLang="en-US" sz="2400" b="1"/>
              <a:t>认识到“世界上是没有完全相同的鸡蛋的”，他</a:t>
            </a:r>
            <a:r>
              <a:rPr lang="zh-CN" altLang="en-US" sz="2400" b="1">
                <a:solidFill>
                  <a:srgbClr val="FF0000"/>
                </a:solidFill>
              </a:rPr>
              <a:t>能</a:t>
            </a:r>
            <a:r>
              <a:rPr lang="zh-CN" altLang="en-US" sz="2400" b="1"/>
              <a:t>创作出被誉为世界画坛一绝的</a:t>
            </a:r>
            <a:r>
              <a:rPr lang="en-US" altLang="zh-CN" sz="2400" b="1"/>
              <a:t>《</a:t>
            </a:r>
            <a:r>
              <a:rPr lang="zh-CN" altLang="en-US" sz="2400" b="1"/>
              <a:t>蒙娜丽莎</a:t>
            </a:r>
            <a:r>
              <a:rPr lang="en-US" altLang="zh-CN" sz="2400" b="1"/>
              <a:t>》</a:t>
            </a:r>
            <a:r>
              <a:rPr lang="zh-CN" altLang="en-US" sz="2400" b="1">
                <a:solidFill>
                  <a:srgbClr val="FF0000"/>
                </a:solidFill>
              </a:rPr>
              <a:t>吗？</a:t>
            </a:r>
            <a:r>
              <a:rPr lang="zh-CN" altLang="en-US" sz="2400" b="1"/>
              <a:t>那“神秘的微笑”决不可能是信手就能抹出来的。干什么事，都要从打基础开始。俗话说得好，万丈高楼平地起，这也是达．芬奇画蛋的故事给予人们的深刻的教育意义所在。</a:t>
            </a:r>
            <a:r>
              <a:rPr lang="zh-CN" altLang="en-US" sz="2400"/>
              <a:t> </a:t>
            </a:r>
            <a:endParaRPr lang="en-US" altLang="zh-CN" sz="2400" smtClean="0"/>
          </a:p>
          <a:p>
            <a:pPr>
              <a:lnSpc>
                <a:spcPct val="150000"/>
              </a:lnSpc>
            </a:pPr>
            <a:r>
              <a:rPr lang="zh-CN" altLang="en-US" sz="2400" smtClean="0"/>
              <a:t>         </a:t>
            </a:r>
            <a:r>
              <a:rPr lang="zh-CN" altLang="en-US" sz="2400" b="1" smtClean="0">
                <a:solidFill>
                  <a:srgbClr val="00B0F0"/>
                </a:solidFill>
              </a:rPr>
              <a:t>这</a:t>
            </a:r>
            <a:r>
              <a:rPr lang="zh-CN" altLang="en-US" sz="2400" b="1">
                <a:solidFill>
                  <a:srgbClr val="00B0F0"/>
                </a:solidFill>
              </a:rPr>
              <a:t>一改文从事例反面的三个角度进行假设，采用排比句、反问句，语势极为强劲，具有不可辩驳的力量，令人信服地推出了“达．芬奇如果没有扎实的基础，就没有他后来的成功”的结论，使说理更加完全、充分。</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fade">
                                      <p:cBhvr>
                                        <p:cTn id="14" dur="1000"/>
                                        <p:tgtEl>
                                          <p:spTgt spid="12">
                                            <p:txEl>
                                              <p:pRg st="1" end="1"/>
                                            </p:txEl>
                                          </p:spTgt>
                                        </p:tgtEl>
                                      </p:cBhvr>
                                    </p:animEffect>
                                    <p:anim calcmode="lin" valueType="num">
                                      <p:cBhvr>
                                        <p:cTn id="15"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1367146"/>
            <a:ext cx="11612507" cy="3970318"/>
          </a:xfrm>
          <a:prstGeom prst="rect">
            <a:avLst/>
          </a:prstGeom>
          <a:noFill/>
        </p:spPr>
        <p:txBody>
          <a:bodyPr wrap="square" rtlCol="0">
            <a:spAutoFit/>
          </a:bodyPr>
          <a:lstStyle/>
          <a:p>
            <a:pPr lvl="0">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练一练</a:t>
            </a:r>
            <a:r>
              <a:rPr lang="en-US" altLang="zh-CN" sz="2400">
                <a:latin typeface="微软雅黑" panose="020b0503020204020204" pitchFamily="34" charset="-122"/>
                <a:ea typeface="微软雅黑" panose="020b0503020204020204" pitchFamily="34" charset="-122"/>
              </a:rPr>
              <a:t>】</a:t>
            </a:r>
          </a:p>
          <a:p>
            <a:pPr lvl="0">
              <a:lnSpc>
                <a:spcPct val="150000"/>
              </a:lnSpc>
            </a:pPr>
            <a:r>
              <a:rPr lang="en-US" altLang="zh-CN" sz="2400">
                <a:latin typeface="微软雅黑" panose="020b0503020204020204" pitchFamily="34" charset="-122"/>
                <a:ea typeface="微软雅黑" panose="020b0503020204020204" pitchFamily="34" charset="-122"/>
              </a:rPr>
              <a:t>1</a:t>
            </a:r>
            <a:r>
              <a:rPr lang="en-US" altLang="zh-CN" sz="24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缩小痛苦，百折不挠，人生才可能璀璨。</a:t>
            </a:r>
            <a:r>
              <a:rPr lang="zh-CN" altLang="en-US" sz="2000">
                <a:solidFill>
                  <a:srgbClr val="FF0000"/>
                </a:solidFill>
                <a:latin typeface="微软雅黑" panose="020b0503020204020204" pitchFamily="34" charset="-122"/>
                <a:ea typeface="微软雅黑" panose="020b0503020204020204" pitchFamily="34" charset="-122"/>
              </a:rPr>
              <a:t>（分论点）</a:t>
            </a:r>
            <a:r>
              <a:rPr lang="zh-CN" altLang="en-US" sz="2000">
                <a:latin typeface="微软雅黑" panose="020b0503020204020204" pitchFamily="34" charset="-122"/>
                <a:ea typeface="微软雅黑" panose="020b0503020204020204" pitchFamily="34" charset="-122"/>
              </a:rPr>
              <a:t>“甫者少年日，早充观国宾”（ 他希望一出山就占据要津，而且充满理想色彩</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要让君王赶上传说中的尧舜，要使全国民风淳朴敦厚。志莫大焉</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然而，命运总是跟人开玩笑，历史也总在捉弄志士仁人。由开元而天宝，张九龄罢相，李林甫上台，唐王朝也已今非昔比，贤能之人想说什么做什么都已不可能了。这是国家的不幸，时代的不幸，也注定了杜甫一生宏图大志的落空。），身怀用世之心的杜甫，命途多舛。颠沛一生，但他始终以仁圣襟怀观人视物，将挫败与坎坷当做人生的历练。即使在忧郁的深渊中仍不懈追求，终于以字字句句饱含生命力的诗作，成为唐诗这一宏丽壮伟的琼宇中巨实的一柱栋梁，享有“诗圣”的称誊。</a:t>
            </a:r>
            <a:r>
              <a:rPr lang="zh-CN" altLang="en-US" sz="2000">
                <a:solidFill>
                  <a:srgbClr val="FF0000"/>
                </a:solidFill>
                <a:latin typeface="微软雅黑" panose="020b0503020204020204" pitchFamily="34" charset="-122"/>
                <a:ea typeface="微软雅黑" panose="020b0503020204020204" pitchFamily="34" charset="-122"/>
              </a:rPr>
              <a:t>（举例</a:t>
            </a:r>
            <a:r>
              <a:rPr lang="zh-CN" altLang="en-US" sz="2000" smtClean="0">
                <a:solidFill>
                  <a:srgbClr val="FF0000"/>
                </a:solidFill>
                <a:latin typeface="微软雅黑" panose="020b0503020204020204" pitchFamily="34" charset="-122"/>
                <a:ea typeface="微软雅黑" panose="020b0503020204020204" pitchFamily="34" charset="-122"/>
              </a:rPr>
              <a:t>）</a:t>
            </a:r>
            <a:endParaRPr lang="en-US" altLang="zh-CN" sz="2000" smtClean="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6" y="1657431"/>
            <a:ext cx="11612507" cy="3970318"/>
          </a:xfrm>
          <a:prstGeom prst="rect">
            <a:avLst/>
          </a:prstGeom>
          <a:noFill/>
        </p:spPr>
        <p:txBody>
          <a:bodyPr wrap="square" rtlCol="0">
            <a:spAutoFit/>
          </a:bodyPr>
          <a:lstStyle/>
          <a:p>
            <a:pPr lvl="0">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练一练</a:t>
            </a:r>
            <a:r>
              <a:rPr lang="en-US" altLang="zh-CN" sz="2400">
                <a:latin typeface="微软雅黑" panose="020b0503020204020204" pitchFamily="34" charset="-122"/>
                <a:ea typeface="微软雅黑" panose="020b0503020204020204" pitchFamily="34" charset="-122"/>
              </a:rPr>
              <a:t>】</a:t>
            </a:r>
          </a:p>
          <a:p>
            <a:pPr lvl="0">
              <a:lnSpc>
                <a:spcPct val="150000"/>
              </a:lnSpc>
            </a:pPr>
            <a:r>
              <a:rPr lang="en-US" altLang="zh-CN" sz="2400">
                <a:latin typeface="微软雅黑" panose="020b0503020204020204" pitchFamily="34" charset="-122"/>
                <a:ea typeface="微软雅黑" panose="020b0503020204020204" pitchFamily="34" charset="-122"/>
              </a:rPr>
              <a:t>1</a:t>
            </a:r>
            <a:r>
              <a:rPr lang="en-US" altLang="zh-CN" sz="2400" smtClean="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 添加语段：</a:t>
            </a:r>
            <a:r>
              <a:rPr lang="zh-CN" altLang="en-US" sz="2400" b="1" smtClean="0">
                <a:solidFill>
                  <a:srgbClr val="FF0000"/>
                </a:solidFill>
                <a:latin typeface="微软雅黑" panose="020b0503020204020204" pitchFamily="34" charset="-122"/>
                <a:ea typeface="微软雅黑" panose="020b0503020204020204" pitchFamily="34" charset="-122"/>
              </a:rPr>
              <a:t>假如</a:t>
            </a:r>
            <a:r>
              <a:rPr lang="zh-CN" altLang="en-US" sz="2400" b="1">
                <a:latin typeface="微软雅黑" panose="020b0503020204020204" pitchFamily="34" charset="-122"/>
                <a:ea typeface="微软雅黑" panose="020b0503020204020204" pitchFamily="34" charset="-122"/>
              </a:rPr>
              <a:t>杜甫在那个时局纷乱的年代不堪命运的捉弄而随波逐流．</a:t>
            </a:r>
            <a:r>
              <a:rPr lang="zh-CN" altLang="en-US" sz="2400" b="1">
                <a:solidFill>
                  <a:srgbClr val="FF0000"/>
                </a:solidFill>
                <a:latin typeface="微软雅黑" panose="020b0503020204020204" pitchFamily="34" charset="-122"/>
                <a:ea typeface="微软雅黑" panose="020b0503020204020204" pitchFamily="34" charset="-122"/>
              </a:rPr>
              <a:t>假如</a:t>
            </a:r>
            <a:r>
              <a:rPr lang="zh-CN" altLang="en-US" sz="2400" b="1">
                <a:latin typeface="微软雅黑" panose="020b0503020204020204" pitchFamily="34" charset="-122"/>
                <a:ea typeface="微软雅黑" panose="020b0503020204020204" pitchFamily="34" charset="-122"/>
              </a:rPr>
              <a:t>他无法正视如黄叶般飘摇孤寂的生命而丧失人生的意志．</a:t>
            </a:r>
            <a:r>
              <a:rPr lang="zh-CN" altLang="en-US" sz="2400" b="1">
                <a:solidFill>
                  <a:srgbClr val="FF0000"/>
                </a:solidFill>
                <a:latin typeface="微软雅黑" panose="020b0503020204020204" pitchFamily="34" charset="-122"/>
                <a:ea typeface="微软雅黑" panose="020b0503020204020204" pitchFamily="34" charset="-122"/>
              </a:rPr>
              <a:t>假如</a:t>
            </a:r>
            <a:r>
              <a:rPr lang="zh-CN" altLang="en-US" sz="2400" b="1">
                <a:latin typeface="微软雅黑" panose="020b0503020204020204" pitchFamily="34" charset="-122"/>
                <a:ea typeface="微软雅黑" panose="020b0503020204020204" pitchFamily="34" charset="-122"/>
              </a:rPr>
              <a:t>他无法承担失意、离索的痛楚而放弃了“治国平天下”的</a:t>
            </a:r>
            <a:r>
              <a:rPr lang="zh-CN" altLang="en-US" sz="2400" b="1" smtClean="0">
                <a:latin typeface="微软雅黑" panose="020b0503020204020204" pitchFamily="34" charset="-122"/>
                <a:ea typeface="微软雅黑" panose="020b0503020204020204" pitchFamily="34" charset="-122"/>
              </a:rPr>
              <a:t>理想；</a:t>
            </a:r>
            <a:r>
              <a:rPr lang="zh-CN" altLang="en-US" sz="2400" b="1" smtClean="0">
                <a:solidFill>
                  <a:srgbClr val="FF0000"/>
                </a:solidFill>
                <a:latin typeface="微软雅黑" panose="020b0503020204020204" pitchFamily="34" charset="-122"/>
                <a:ea typeface="微软雅黑" panose="020b0503020204020204" pitchFamily="34" charset="-122"/>
              </a:rPr>
              <a:t>那么，</a:t>
            </a:r>
            <a:r>
              <a:rPr lang="zh-CN" altLang="en-US" sz="2400" b="1" smtClean="0">
                <a:latin typeface="微软雅黑" panose="020b0503020204020204" pitchFamily="34" charset="-122"/>
                <a:ea typeface="微软雅黑" panose="020b0503020204020204" pitchFamily="34" charset="-122"/>
              </a:rPr>
              <a:t>他</a:t>
            </a:r>
            <a:r>
              <a:rPr lang="zh-CN" altLang="en-US" sz="2400" b="1">
                <a:latin typeface="微软雅黑" panose="020b0503020204020204" pitchFamily="34" charset="-122"/>
                <a:ea typeface="微软雅黑" panose="020b0503020204020204" pitchFamily="34" charset="-122"/>
              </a:rPr>
              <a:t>怎能吟出不朽的“诗史”之作而</a:t>
            </a:r>
            <a:r>
              <a:rPr lang="zh-CN" altLang="en-US" sz="2400" b="1" smtClean="0">
                <a:latin typeface="微软雅黑" panose="020b0503020204020204" pitchFamily="34" charset="-122"/>
                <a:ea typeface="微软雅黑" panose="020b0503020204020204" pitchFamily="34" charset="-122"/>
              </a:rPr>
              <a:t>震古烁今</a:t>
            </a:r>
            <a:r>
              <a:rPr lang="en-US" altLang="zh-CN" sz="2400" b="1" smtClean="0">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正是那份对痛苦的淡然．让杜甫在西南一隅活出了“月白清风一草堂”的旷达，成就了他的璀璨人生</a:t>
            </a:r>
            <a:r>
              <a:rPr lang="en-US" altLang="zh-CN" sz="2400" b="1">
                <a:latin typeface="微软雅黑" panose="020b0503020204020204" pitchFamily="34" charset="-122"/>
                <a:ea typeface="微软雅黑" panose="020b0503020204020204" pitchFamily="34" charset="-122"/>
              </a:rPr>
              <a:t>! </a:t>
            </a:r>
          </a:p>
          <a:p>
            <a:pPr lvl="0">
              <a:lnSpc>
                <a:spcPct val="150000"/>
              </a:lnSpc>
            </a:pP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9" name="日期占位符 3"/>
          <p:cNvSpPr>
            <a:spLocks noGrp="1"/>
          </p:cNvSpPr>
          <p:nvPr>
            <p:ph type="dt" sz="quarter" idx="10"/>
          </p:nvPr>
        </p:nvSpPr>
        <p:spPr>
          <a:xfrm>
            <a:off x="643103" y="7199313"/>
            <a:ext cx="3200400" cy="284163"/>
          </a:xfrm>
        </p:spPr>
        <p:txBody>
          <a:bodyPr/>
          <a:lstStyle/>
          <a:p>
            <a:pPr>
              <a:defRPr/>
            </a:pPr>
            <a:fld id="{27B13BFA-61CD-4CA2-A3CB-C4E5D8D2FCE9}" type="datetime1">
              <a:rPr lang="zh-CN" altLang="en-US"/>
              <a:pPr>
                <a:defRPr/>
              </a:pPr>
              <a:t>2021/10/12</a:t>
            </a:fld>
            <a:endParaRPr lang="en-US" altLang="zh-CN"/>
          </a:p>
        </p:txBody>
      </p:sp>
      <p:sp>
        <p:nvSpPr>
          <p:cNvPr id="15" name="文本框 11"/>
          <p:cNvSpPr txBox="1"/>
          <p:nvPr/>
        </p:nvSpPr>
        <p:spPr>
          <a:xfrm>
            <a:off x="1677301" y="1782652"/>
            <a:ext cx="10352403" cy="4736040"/>
          </a:xfrm>
          <a:prstGeom prst="rect">
            <a:avLst/>
          </a:prstGeom>
          <a:noFill/>
        </p:spPr>
        <p:txBody>
          <a:bodyPr wrap="square" rtlCol="0">
            <a:spAutoFit/>
          </a:bodyPr>
          <a:lstStyle/>
          <a:p>
            <a:pPr lvl="0">
              <a:lnSpc>
                <a:spcPct val="150000"/>
              </a:lnSpc>
            </a:pPr>
            <a:r>
              <a:rPr lang="zh-CN" altLang="en-US" sz="2000">
                <a:latin typeface="微软雅黑" panose="020b0503020204020204" pitchFamily="34" charset="-122"/>
                <a:ea typeface="微软雅黑" panose="020b0503020204020204" pitchFamily="34" charset="-122"/>
              </a:rPr>
              <a:t>假设分析的一般方法</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2">
              <a:lnSpc>
                <a:spcPct val="150000"/>
              </a:lnSpc>
            </a:pPr>
            <a:r>
              <a:rPr lang="zh-CN" altLang="en-US" sz="2000" smtClean="0">
                <a:latin typeface="微软雅黑" panose="020b0503020204020204" pitchFamily="34" charset="-122"/>
                <a:ea typeface="微软雅黑" panose="020b0503020204020204" pitchFamily="34" charset="-122"/>
              </a:rPr>
              <a:t>如果</a:t>
            </a:r>
            <a:r>
              <a:rPr lang="zh-CN" altLang="en-US" sz="2000">
                <a:latin typeface="微软雅黑" panose="020b0503020204020204" pitchFamily="34" charset="-122"/>
                <a:ea typeface="微软雅黑" panose="020b0503020204020204" pitchFamily="34" charset="-122"/>
              </a:rPr>
              <a:t>所举的</a:t>
            </a:r>
            <a:r>
              <a:rPr lang="zh-CN" altLang="en-US" sz="2000">
                <a:solidFill>
                  <a:srgbClr val="00B0F0"/>
                </a:solidFill>
                <a:latin typeface="微软雅黑" panose="020b0503020204020204" pitchFamily="34" charset="-122"/>
                <a:ea typeface="微软雅黑" panose="020b0503020204020204" pitchFamily="34" charset="-122"/>
              </a:rPr>
              <a:t>例子是正面</a:t>
            </a:r>
            <a:r>
              <a:rPr lang="zh-CN" altLang="en-US" sz="2000">
                <a:latin typeface="微软雅黑" panose="020b0503020204020204" pitchFamily="34" charset="-122"/>
                <a:ea typeface="微软雅黑" panose="020b0503020204020204" pitchFamily="34" charset="-122"/>
              </a:rPr>
              <a:t>的，那么就从</a:t>
            </a:r>
            <a:r>
              <a:rPr lang="zh-CN" altLang="en-US" sz="2000">
                <a:solidFill>
                  <a:srgbClr val="00B0F0"/>
                </a:solidFill>
                <a:latin typeface="微软雅黑" panose="020b0503020204020204" pitchFamily="34" charset="-122"/>
                <a:ea typeface="微软雅黑" panose="020b0503020204020204" pitchFamily="34" charset="-122"/>
              </a:rPr>
              <a:t>反面进行假设分析</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2">
              <a:lnSpc>
                <a:spcPct val="150000"/>
              </a:lnSpc>
            </a:pPr>
            <a:r>
              <a:rPr lang="zh-CN" altLang="en-US" sz="2000" smtClean="0">
                <a:latin typeface="微软雅黑" panose="020b0503020204020204" pitchFamily="34" charset="-122"/>
                <a:ea typeface="微软雅黑" panose="020b0503020204020204" pitchFamily="34" charset="-122"/>
              </a:rPr>
              <a:t>如果</a:t>
            </a:r>
            <a:r>
              <a:rPr lang="zh-CN" altLang="en-US" sz="2000">
                <a:latin typeface="微软雅黑" panose="020b0503020204020204" pitchFamily="34" charset="-122"/>
                <a:ea typeface="微软雅黑" panose="020b0503020204020204" pitchFamily="34" charset="-122"/>
              </a:rPr>
              <a:t>所举的</a:t>
            </a:r>
            <a:r>
              <a:rPr lang="zh-CN" altLang="en-US" sz="2000">
                <a:solidFill>
                  <a:srgbClr val="00B0F0"/>
                </a:solidFill>
                <a:latin typeface="微软雅黑" panose="020b0503020204020204" pitchFamily="34" charset="-122"/>
                <a:ea typeface="微软雅黑" panose="020b0503020204020204" pitchFamily="34" charset="-122"/>
              </a:rPr>
              <a:t>例子是反面的</a:t>
            </a:r>
            <a:r>
              <a:rPr lang="zh-CN" altLang="en-US" sz="2000">
                <a:latin typeface="微软雅黑" panose="020b0503020204020204" pitchFamily="34" charset="-122"/>
                <a:ea typeface="微软雅黑" panose="020b0503020204020204" pitchFamily="34" charset="-122"/>
              </a:rPr>
              <a:t>，那么就从</a:t>
            </a:r>
            <a:r>
              <a:rPr lang="zh-CN" altLang="en-US" sz="2000">
                <a:solidFill>
                  <a:srgbClr val="00B0F0"/>
                </a:solidFill>
                <a:latin typeface="微软雅黑" panose="020b0503020204020204" pitchFamily="34" charset="-122"/>
                <a:ea typeface="微软雅黑" panose="020b0503020204020204" pitchFamily="34" charset="-122"/>
              </a:rPr>
              <a:t>正面进行假设分析</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2">
              <a:lnSpc>
                <a:spcPct val="150000"/>
              </a:lnSpc>
            </a:pPr>
            <a:endParaRPr lang="en-US" altLang="zh-CN" sz="2000" smtClean="0">
              <a:latin typeface="微软雅黑" panose="020b0503020204020204" pitchFamily="34" charset="-122"/>
              <a:ea typeface="微软雅黑" panose="020b0503020204020204" pitchFamily="34" charset="-122"/>
            </a:endParaRPr>
          </a:p>
          <a:p>
            <a:pPr lvl="0">
              <a:lnSpc>
                <a:spcPct val="150000"/>
              </a:lnSpc>
            </a:pPr>
            <a:r>
              <a:rPr lang="zh-CN" altLang="en-US" sz="2000">
                <a:latin typeface="微软雅黑" panose="020b0503020204020204" pitchFamily="34" charset="-122"/>
                <a:ea typeface="微软雅黑" panose="020b0503020204020204" pitchFamily="34" charset="-122"/>
              </a:rPr>
              <a:t>假设推理一般用关联词</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2">
              <a:lnSpc>
                <a:spcPct val="150000"/>
              </a:lnSpc>
            </a:pPr>
            <a:r>
              <a:rPr lang="zh-CN" altLang="en-US" sz="2000">
                <a:latin typeface="微软雅黑" panose="020b0503020204020204" pitchFamily="34" charset="-122"/>
                <a:ea typeface="微软雅黑" panose="020b0503020204020204" pitchFamily="34" charset="-122"/>
              </a:rPr>
              <a:t>“如果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那么</a:t>
            </a:r>
            <a:r>
              <a:rPr lang="en-US" altLang="zh-CN" sz="200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lvl="2">
              <a:lnSpc>
                <a:spcPct val="150000"/>
              </a:lnSpc>
            </a:pPr>
            <a:r>
              <a:rPr lang="zh-CN" altLang="en-US" sz="20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如果</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就</a:t>
            </a:r>
            <a:r>
              <a:rPr lang="en-US" altLang="zh-CN" sz="2000" smtClean="0">
                <a:latin typeface="微软雅黑" panose="020b0503020204020204" pitchFamily="34" charset="-122"/>
                <a:ea typeface="微软雅黑" panose="020b0503020204020204" pitchFamily="34" charset="-122"/>
              </a:rPr>
              <a:t>……”</a:t>
            </a:r>
          </a:p>
          <a:p>
            <a:pPr lvl="2">
              <a:lnSpc>
                <a:spcPct val="150000"/>
              </a:lnSpc>
            </a:pPr>
            <a:r>
              <a:rPr lang="en-US" altLang="zh-CN" sz="20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假使</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那么</a:t>
            </a:r>
            <a:r>
              <a:rPr lang="en-US" altLang="zh-CN" sz="2000" smtClean="0">
                <a:latin typeface="微软雅黑" panose="020b0503020204020204" pitchFamily="34" charset="-122"/>
                <a:ea typeface="微软雅黑" panose="020b0503020204020204" pitchFamily="34" charset="-122"/>
              </a:rPr>
              <a:t>……”</a:t>
            </a:r>
          </a:p>
          <a:p>
            <a:pPr lvl="2">
              <a:lnSpc>
                <a:spcPct val="150000"/>
              </a:lnSpc>
            </a:pPr>
            <a:r>
              <a:rPr lang="en-US" altLang="zh-CN" sz="20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倘若”“若”“试想</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等 </a:t>
            </a:r>
          </a:p>
          <a:p>
            <a:pPr lvl="0">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p:txBody>
          <a:bodyPr/>
          <a:lstStyle/>
          <a:p>
            <a:pPr marL="0" indent="0">
              <a:buNone/>
            </a:pPr>
            <a:endParaRPr lang="zh-CN" altLang="en-US"/>
          </a:p>
        </p:txBody>
      </p:sp>
      <p:sp>
        <p:nvSpPr>
          <p:cNvPr id="5" name="标题 4"/>
          <p:cNvSpPr>
            <a:spLocks noGrp="1"/>
          </p:cNvSpPr>
          <p:nvPr>
            <p:ph type="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750"/>
                                        <p:tgtEl>
                                          <p:spTgt spid="15">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fade">
                                      <p:cBhvr>
                                        <p:cTn id="17" dur="750"/>
                                        <p:tgtEl>
                                          <p:spTgt spid="15">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xEl>
                                              <p:pRg st="2" end="2"/>
                                            </p:txEl>
                                          </p:spTgt>
                                        </p:tgtEl>
                                        <p:attrNameLst>
                                          <p:attrName>style.visibility</p:attrName>
                                        </p:attrNameLst>
                                      </p:cBhvr>
                                      <p:to>
                                        <p:strVal val="visible"/>
                                      </p:to>
                                    </p:set>
                                    <p:animEffect transition="in" filter="fade">
                                      <p:cBhvr>
                                        <p:cTn id="20" dur="750"/>
                                        <p:tgtEl>
                                          <p:spTgt spid="15">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animEffect transition="in" filter="fade">
                                      <p:cBhvr>
                                        <p:cTn id="23" dur="750"/>
                                        <p:tgtEl>
                                          <p:spTgt spid="15">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xEl>
                                              <p:pRg st="5" end="5"/>
                                            </p:txEl>
                                          </p:spTgt>
                                        </p:tgtEl>
                                        <p:attrNameLst>
                                          <p:attrName>style.visibility</p:attrName>
                                        </p:attrNameLst>
                                      </p:cBhvr>
                                      <p:to>
                                        <p:strVal val="visible"/>
                                      </p:to>
                                    </p:set>
                                    <p:animEffect transition="in" filter="fade">
                                      <p:cBhvr>
                                        <p:cTn id="26" dur="750"/>
                                        <p:tgtEl>
                                          <p:spTgt spid="15">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xEl>
                                              <p:pRg st="6" end="6"/>
                                            </p:txEl>
                                          </p:spTgt>
                                        </p:tgtEl>
                                        <p:attrNameLst>
                                          <p:attrName>style.visibility</p:attrName>
                                        </p:attrNameLst>
                                      </p:cBhvr>
                                      <p:to>
                                        <p:strVal val="visible"/>
                                      </p:to>
                                    </p:set>
                                    <p:animEffect transition="in" filter="fade">
                                      <p:cBhvr>
                                        <p:cTn id="29" dur="750"/>
                                        <p:tgtEl>
                                          <p:spTgt spid="15">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5">
                                            <p:txEl>
                                              <p:pRg st="7" end="7"/>
                                            </p:txEl>
                                          </p:spTgt>
                                        </p:tgtEl>
                                        <p:attrNameLst>
                                          <p:attrName>style.visibility</p:attrName>
                                        </p:attrNameLst>
                                      </p:cBhvr>
                                      <p:to>
                                        <p:strVal val="visible"/>
                                      </p:to>
                                    </p:set>
                                    <p:animEffect transition="in" filter="fade">
                                      <p:cBhvr>
                                        <p:cTn id="32" dur="750"/>
                                        <p:tgtEl>
                                          <p:spTgt spid="15">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xEl>
                                              <p:pRg st="8" end="8"/>
                                            </p:txEl>
                                          </p:spTgt>
                                        </p:tgtEl>
                                        <p:attrNameLst>
                                          <p:attrName>style.visibility</p:attrName>
                                        </p:attrNameLst>
                                      </p:cBhvr>
                                      <p:to>
                                        <p:strVal val="visible"/>
                                      </p:to>
                                    </p:set>
                                    <p:animEffect transition="in" filter="fade">
                                      <p:cBhvr>
                                        <p:cTn id="35" dur="750"/>
                                        <p:tgtEl>
                                          <p:spTgt spid="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9988" y="1930973"/>
            <a:ext cx="10908848" cy="2243050"/>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①全同关系</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全同关系是指外延完全重合的两个概念之间的关系，也叫同一关系。当</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两个概念具有全同关系时，则所有的</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，并且所有的</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是</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。例如，“中国的首都”和“北京”、“成年人”和“年满</a:t>
            </a:r>
            <a:r>
              <a:rPr lang="en-US" altLang="zh-CN" sz="2400">
                <a:solidFill>
                  <a:schemeClr val="bg2">
                    <a:lumMod val="25000"/>
                  </a:schemeClr>
                </a:solidFill>
                <a:latin typeface="微软雅黑" panose="020b0503020204020204" pitchFamily="34" charset="-122"/>
                <a:ea typeface="微软雅黑" panose="020b0503020204020204" pitchFamily="34" charset="-122"/>
              </a:rPr>
              <a:t>18</a:t>
            </a:r>
            <a:r>
              <a:rPr lang="zh-CN" altLang="en-US" sz="2400">
                <a:solidFill>
                  <a:schemeClr val="bg2">
                    <a:lumMod val="25000"/>
                  </a:schemeClr>
                </a:solidFill>
                <a:latin typeface="微软雅黑" panose="020b0503020204020204" pitchFamily="34" charset="-122"/>
                <a:ea typeface="微软雅黑" panose="020b0503020204020204" pitchFamily="34" charset="-122"/>
              </a:rPr>
              <a:t>周岁的人”。全同关系如下图所示：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（一）相容关系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25" name="图片 18"/>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585647" y="4304651"/>
            <a:ext cx="2047165" cy="20471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74655" y="2272212"/>
            <a:ext cx="10611022" cy="2862322"/>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③正反对比法</a:t>
            </a:r>
          </a:p>
          <a:p>
            <a:pPr lvl="0">
              <a:lnSpc>
                <a:spcPct val="150000"/>
              </a:lnSpc>
            </a:pPr>
            <a:r>
              <a:rPr lang="zh-CN" altLang="en-US" sz="2400">
                <a:latin typeface="微软雅黑" panose="020b0503020204020204" pitchFamily="34" charset="-122"/>
                <a:ea typeface="微软雅黑" panose="020b0503020204020204" pitchFamily="34" charset="-122"/>
              </a:rPr>
              <a:t>      正反对比有两种情况</a:t>
            </a:r>
            <a:r>
              <a:rPr lang="zh-CN" altLang="en-US" sz="2400" smtClean="0">
                <a:latin typeface="微软雅黑" panose="020b0503020204020204" pitchFamily="34" charset="-122"/>
                <a:ea typeface="微软雅黑" panose="020b0503020204020204" pitchFamily="34" charset="-122"/>
              </a:rPr>
              <a:t>：</a:t>
            </a:r>
            <a:endParaRPr lang="en-US" altLang="zh-CN" sz="2400" smtClean="0">
              <a:latin typeface="微软雅黑" panose="020b0503020204020204" pitchFamily="34" charset="-122"/>
              <a:ea typeface="微软雅黑" panose="020b0503020204020204" pitchFamily="34" charset="-122"/>
            </a:endParaRPr>
          </a:p>
          <a:p>
            <a:pPr lvl="3">
              <a:lnSpc>
                <a:spcPct val="150000"/>
              </a:lnSpc>
            </a:pPr>
            <a:r>
              <a:rPr lang="zh-CN" altLang="en-US" sz="2400" smtClean="0">
                <a:latin typeface="微软雅黑" panose="020b0503020204020204" pitchFamily="34" charset="-122"/>
                <a:ea typeface="微软雅黑" panose="020b0503020204020204" pitchFamily="34" charset="-122"/>
              </a:rPr>
              <a:t>一</a:t>
            </a:r>
            <a:r>
              <a:rPr lang="zh-CN" altLang="en-US" sz="2400">
                <a:latin typeface="微软雅黑" panose="020b0503020204020204" pitchFamily="34" charset="-122"/>
                <a:ea typeface="微软雅黑" panose="020b0503020204020204" pitchFamily="34" charset="-122"/>
              </a:rPr>
              <a:t>是摆出一正一反两个例子，同时还要对它们作进一步分析</a:t>
            </a:r>
            <a:r>
              <a:rPr lang="zh-CN" altLang="en-US" sz="2400" smtClean="0">
                <a:latin typeface="微软雅黑" panose="020b0503020204020204" pitchFamily="34" charset="-122"/>
                <a:ea typeface="微软雅黑" panose="020b0503020204020204" pitchFamily="34" charset="-122"/>
              </a:rPr>
              <a:t>。</a:t>
            </a:r>
            <a:endParaRPr lang="en-US" altLang="zh-CN" sz="2400" smtClean="0">
              <a:latin typeface="微软雅黑" panose="020b0503020204020204" pitchFamily="34" charset="-122"/>
              <a:ea typeface="微软雅黑" panose="020b0503020204020204" pitchFamily="34" charset="-122"/>
            </a:endParaRPr>
          </a:p>
          <a:p>
            <a:pPr lvl="3">
              <a:lnSpc>
                <a:spcPct val="150000"/>
              </a:lnSpc>
            </a:pPr>
            <a:r>
              <a:rPr lang="zh-CN" altLang="en-US" sz="2400" smtClean="0">
                <a:latin typeface="微软雅黑" panose="020b0503020204020204" pitchFamily="34" charset="-122"/>
                <a:ea typeface="微软雅黑" panose="020b0503020204020204" pitchFamily="34" charset="-122"/>
              </a:rPr>
              <a:t>一</a:t>
            </a:r>
            <a:r>
              <a:rPr lang="zh-CN" altLang="en-US" sz="2400">
                <a:latin typeface="微软雅黑" panose="020b0503020204020204" pitchFamily="34" charset="-122"/>
                <a:ea typeface="微软雅黑" panose="020b0503020204020204" pitchFamily="34" charset="-122"/>
              </a:rPr>
              <a:t>是只举一个例子，这个例子里面含有正反两种因素，作者从正反两个方面进行对比性分析，重在分析，不是例子。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1552060"/>
            <a:ext cx="11612507" cy="5078313"/>
          </a:xfrm>
          <a:prstGeom prst="rect">
            <a:avLst/>
          </a:prstGeom>
          <a:noFill/>
        </p:spPr>
        <p:txBody>
          <a:bodyPr wrap="square" rtlCol="0">
            <a:spAutoFit/>
          </a:bodyPr>
          <a:lstStyle/>
          <a:p>
            <a:pPr lvl="0">
              <a:lnSpc>
                <a:spcPct val="150000"/>
              </a:lnSpc>
            </a:pPr>
            <a:r>
              <a:rPr lang="zh-CN" altLang="en-US" sz="2400" smtClean="0">
                <a:latin typeface="华文仿宋" panose="02010600040101010101" pitchFamily="2" charset="-122"/>
                <a:ea typeface="华文仿宋" panose="02010600040101010101" pitchFamily="2" charset="-122"/>
              </a:rPr>
              <a:t>      例如</a:t>
            </a:r>
            <a:r>
              <a:rPr lang="zh-CN" altLang="en-US" sz="2400">
                <a:latin typeface="华文仿宋" panose="02010600040101010101" pitchFamily="2" charset="-122"/>
                <a:ea typeface="华文仿宋" panose="02010600040101010101" pitchFamily="2" charset="-122"/>
              </a:rPr>
              <a:t>：孙膑与庞涓同出于鬼谷子门下。他们二人可说是精于谋略，都是不可多得的人才。但是当</a:t>
            </a:r>
            <a:r>
              <a:rPr lang="zh-CN" altLang="en-US" sz="2400" u="sng">
                <a:solidFill>
                  <a:srgbClr val="00B0F0"/>
                </a:solidFill>
                <a:latin typeface="华文仿宋" panose="02010600040101010101" pitchFamily="2" charset="-122"/>
                <a:ea typeface="华文仿宋" panose="02010600040101010101" pitchFamily="2" charset="-122"/>
              </a:rPr>
              <a:t>孙膑来到庞涓任职的魏国</a:t>
            </a:r>
            <a:r>
              <a:rPr lang="zh-CN" altLang="en-US" sz="2400" u="sng">
                <a:latin typeface="华文仿宋" panose="02010600040101010101" pitchFamily="2" charset="-122"/>
                <a:ea typeface="华文仿宋" panose="02010600040101010101" pitchFamily="2" charset="-122"/>
              </a:rPr>
              <a:t>时</a:t>
            </a:r>
            <a:r>
              <a:rPr lang="zh-CN" altLang="en-US" sz="2400">
                <a:latin typeface="华文仿宋" panose="02010600040101010101" pitchFamily="2" charset="-122"/>
                <a:ea typeface="华文仿宋" panose="02010600040101010101" pitchFamily="2" charset="-122"/>
              </a:rPr>
              <a:t>，庞涓嫉妒他的才能，表面恭敬，内心狠毒，多次向魏王进谗言，以致孙膑被挖去膝盖骨，不得展其才志。</a:t>
            </a:r>
            <a:r>
              <a:rPr lang="zh-CN" altLang="en-US" sz="2400">
                <a:solidFill>
                  <a:srgbClr val="FF0000"/>
                </a:solidFill>
                <a:latin typeface="华文仿宋" panose="02010600040101010101" pitchFamily="2" charset="-122"/>
                <a:ea typeface="华文仿宋" panose="02010600040101010101" pitchFamily="2" charset="-122"/>
              </a:rPr>
              <a:t>而</a:t>
            </a:r>
            <a:r>
              <a:rPr lang="zh-CN" altLang="en-US" sz="2400">
                <a:latin typeface="华文仿宋" panose="02010600040101010101" pitchFamily="2" charset="-122"/>
                <a:ea typeface="华文仿宋" panose="02010600040101010101" pitchFamily="2" charset="-122"/>
              </a:rPr>
              <a:t>当时齐王听说孙膑之才，不惜费尽心力，将</a:t>
            </a:r>
            <a:r>
              <a:rPr lang="zh-CN" altLang="en-US" sz="2400" u="sng">
                <a:solidFill>
                  <a:srgbClr val="00B0F0"/>
                </a:solidFill>
                <a:latin typeface="华文仿宋" panose="02010600040101010101" pitchFamily="2" charset="-122"/>
                <a:ea typeface="华文仿宋" panose="02010600040101010101" pitchFamily="2" charset="-122"/>
              </a:rPr>
              <a:t>孙膑请到齐国</a:t>
            </a:r>
            <a:r>
              <a:rPr lang="zh-CN" altLang="en-US" sz="2400">
                <a:latin typeface="华文仿宋" panose="02010600040101010101" pitchFamily="2" charset="-122"/>
                <a:ea typeface="华文仿宋" panose="02010600040101010101" pitchFamily="2" charset="-122"/>
              </a:rPr>
              <a:t>，委以重任。齐军终于有了马陵道之胜。</a:t>
            </a:r>
          </a:p>
          <a:p>
            <a:pPr lvl="0">
              <a:lnSpc>
                <a:spcPct val="150000"/>
              </a:lnSpc>
            </a:pPr>
            <a:r>
              <a:rPr lang="zh-CN" altLang="en-US" sz="2400" smtClean="0">
                <a:latin typeface="华文仿宋" panose="02010600040101010101" pitchFamily="2" charset="-122"/>
                <a:ea typeface="华文仿宋" panose="02010600040101010101" pitchFamily="2" charset="-122"/>
              </a:rPr>
              <a:t>        同</a:t>
            </a:r>
            <a:r>
              <a:rPr lang="zh-CN" altLang="en-US" sz="2400">
                <a:latin typeface="华文仿宋" panose="02010600040101010101" pitchFamily="2" charset="-122"/>
                <a:ea typeface="华文仿宋" panose="02010600040101010101" pitchFamily="2" charset="-122"/>
              </a:rPr>
              <a:t>是孙膑，为何落得两种境遇呢？就是因为他效劳于优劣不同的两个统治集团。在魏国，庞涓只为私利，妒贤嫉能，</a:t>
            </a:r>
            <a:r>
              <a:rPr lang="zh-CN" altLang="en-US" sz="2400" u="sng">
                <a:solidFill>
                  <a:srgbClr val="00B0F0"/>
                </a:solidFill>
                <a:latin typeface="华文仿宋" panose="02010600040101010101" pitchFamily="2" charset="-122"/>
                <a:ea typeface="华文仿宋" panose="02010600040101010101" pitchFamily="2" charset="-122"/>
              </a:rPr>
              <a:t>魏王</a:t>
            </a:r>
            <a:r>
              <a:rPr lang="zh-CN" altLang="en-US" sz="2400">
                <a:latin typeface="华文仿宋" panose="02010600040101010101" pitchFamily="2" charset="-122"/>
                <a:ea typeface="华文仿宋" panose="02010600040101010101" pitchFamily="2" charset="-122"/>
              </a:rPr>
              <a:t>昏庸，偏听偏信，而且缺乏识别千里马的伯乐眼光。试想孙膑在这么一个集体中，如何施展大志呢</a:t>
            </a:r>
            <a:r>
              <a:rPr lang="zh-CN" altLang="en-US" sz="2400" smtClean="0">
                <a:latin typeface="华文仿宋" panose="02010600040101010101" pitchFamily="2" charset="-122"/>
                <a:ea typeface="华文仿宋" panose="02010600040101010101" pitchFamily="2" charset="-122"/>
              </a:rPr>
              <a:t>？</a:t>
            </a:r>
            <a:r>
              <a:rPr lang="zh-CN" altLang="en-US" sz="2400" smtClean="0">
                <a:solidFill>
                  <a:srgbClr val="FF0000"/>
                </a:solidFill>
                <a:latin typeface="华文仿宋" panose="02010600040101010101" pitchFamily="2" charset="-122"/>
                <a:ea typeface="华文仿宋" panose="02010600040101010101" pitchFamily="2" charset="-122"/>
              </a:rPr>
              <a:t>而</a:t>
            </a:r>
            <a:r>
              <a:rPr lang="zh-CN" altLang="en-US" sz="2400" u="sng">
                <a:solidFill>
                  <a:srgbClr val="00B0F0"/>
                </a:solidFill>
                <a:latin typeface="华文仿宋" panose="02010600040101010101" pitchFamily="2" charset="-122"/>
                <a:ea typeface="华文仿宋" panose="02010600040101010101" pitchFamily="2" charset="-122"/>
              </a:rPr>
              <a:t>齐王</a:t>
            </a:r>
            <a:r>
              <a:rPr lang="zh-CN" altLang="en-US" sz="2400">
                <a:latin typeface="华文仿宋" panose="02010600040101010101" pitchFamily="2" charset="-122"/>
                <a:ea typeface="华文仿宋" panose="02010600040101010101" pitchFamily="2" charset="-122"/>
              </a:rPr>
              <a:t>任贤用能，身边的臣子也不像庞涓那样谋私，因而上下齐心，孙膑在此，可说计出即行，正得以充分发挥作用。可见，好集体不会埋没人才。</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93928" y="2073505"/>
            <a:ext cx="9670232" cy="1754326"/>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④比较分析法</a:t>
            </a:r>
          </a:p>
          <a:p>
            <a:pPr lvl="0">
              <a:lnSpc>
                <a:spcPct val="150000"/>
              </a:lnSpc>
            </a:pPr>
            <a:r>
              <a:rPr lang="zh-CN" altLang="en-US" sz="2400">
                <a:latin typeface="微软雅黑" panose="020b0503020204020204" pitchFamily="34" charset="-122"/>
                <a:ea typeface="微软雅黑" panose="020b0503020204020204" pitchFamily="34" charset="-122"/>
              </a:rPr>
              <a:t>将所举两个事例进行比较，找出其中的相同点和不同点。通过比较分析，能够透过表象，指出实质。</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7197" y="1499340"/>
            <a:ext cx="11612507" cy="5078313"/>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示例：</a:t>
            </a:r>
          </a:p>
          <a:p>
            <a:pPr lvl="0">
              <a:lnSpc>
                <a:spcPct val="150000"/>
              </a:lnSpc>
            </a:pPr>
            <a:r>
              <a:rPr lang="zh-CN" altLang="en-US" sz="2400" b="1">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论点：</a:t>
            </a:r>
            <a:r>
              <a:rPr lang="zh-CN" altLang="en-US" sz="2400">
                <a:latin typeface="仿宋" panose="02010609060101010101" pitchFamily="49" charset="-122"/>
                <a:ea typeface="仿宋" panose="02010609060101010101" pitchFamily="49" charset="-122"/>
              </a:rPr>
              <a:t>看待问题要全面客观，更不可以己之长攻人之短。</a:t>
            </a:r>
          </a:p>
          <a:p>
            <a:pPr lvl="0">
              <a:lnSpc>
                <a:spcPct val="150000"/>
              </a:lnSpc>
            </a:pPr>
            <a:r>
              <a:rPr lang="zh-CN" altLang="en-US" sz="2400">
                <a:latin typeface="微软雅黑" panose="020b0503020204020204" pitchFamily="34" charset="-122"/>
                <a:ea typeface="微软雅黑" panose="020b0503020204020204" pitchFamily="34" charset="-122"/>
              </a:rPr>
              <a:t>      论据：</a:t>
            </a:r>
            <a:r>
              <a:rPr lang="zh-CN" altLang="en-US" sz="2400">
                <a:latin typeface="华文仿宋" panose="02010600040101010101" pitchFamily="2" charset="-122"/>
                <a:ea typeface="华文仿宋" panose="02010600040101010101" pitchFamily="2" charset="-122"/>
              </a:rPr>
              <a:t>有一个故事：一位哲学家乘渔夫的船过河，他嘲笑渔夫不懂数学失去三分之一的生命，不懂哲学又失去一半的生命。风浪来，船即将沉没，渔夫说，你不会游泳，全部的生命将没有了。</a:t>
            </a:r>
          </a:p>
          <a:p>
            <a:pPr lvl="0">
              <a:lnSpc>
                <a:spcPct val="150000"/>
              </a:lnSpc>
            </a:pPr>
            <a:r>
              <a:rPr lang="zh-CN" altLang="en-US" sz="2400">
                <a:solidFill>
                  <a:srgbClr val="00B0F0"/>
                </a:solidFill>
                <a:latin typeface="微软雅黑" panose="020b0503020204020204" pitchFamily="34" charset="-122"/>
                <a:ea typeface="微软雅黑" panose="020b0503020204020204" pitchFamily="34" charset="-122"/>
              </a:rPr>
              <a:t>      </a:t>
            </a:r>
            <a:r>
              <a:rPr lang="zh-CN" altLang="en-US" sz="2400" smtClean="0">
                <a:solidFill>
                  <a:srgbClr val="00B0F0"/>
                </a:solidFill>
                <a:latin typeface="微软雅黑" panose="020b0503020204020204" pitchFamily="34" charset="-122"/>
                <a:ea typeface="微软雅黑" panose="020b0503020204020204" pitchFamily="34" charset="-122"/>
              </a:rPr>
              <a:t>（比较分析法）</a:t>
            </a:r>
            <a:r>
              <a:rPr lang="zh-CN" altLang="en-US" sz="2400" smtClean="0">
                <a:latin typeface="华文仿宋" panose="02010600040101010101" pitchFamily="2" charset="-122"/>
                <a:ea typeface="华文仿宋" panose="02010600040101010101" pitchFamily="2" charset="-122"/>
              </a:rPr>
              <a:t>在</a:t>
            </a:r>
            <a:r>
              <a:rPr lang="zh-CN" altLang="en-US" sz="2400">
                <a:latin typeface="华文仿宋" panose="02010600040101010101" pitchFamily="2" charset="-122"/>
                <a:ea typeface="华文仿宋" panose="02010600040101010101" pitchFamily="2" charset="-122"/>
              </a:rPr>
              <a:t>这故事中，</a:t>
            </a:r>
            <a:r>
              <a:rPr lang="zh-CN" altLang="en-US" sz="2400" u="sng">
                <a:solidFill>
                  <a:srgbClr val="00B0F0"/>
                </a:solidFill>
                <a:latin typeface="华文仿宋" panose="02010600040101010101" pitchFamily="2" charset="-122"/>
                <a:ea typeface="华文仿宋" panose="02010600040101010101" pitchFamily="2" charset="-122"/>
              </a:rPr>
              <a:t>哲学家</a:t>
            </a:r>
            <a:r>
              <a:rPr lang="zh-CN" altLang="en-US" sz="2400">
                <a:latin typeface="华文仿宋" panose="02010600040101010101" pitchFamily="2" charset="-122"/>
                <a:ea typeface="华文仿宋" panose="02010600040101010101" pitchFamily="2" charset="-122"/>
              </a:rPr>
              <a:t>确实知识渊博，他懂数学又精通哲学，这是他的长处。而</a:t>
            </a:r>
            <a:r>
              <a:rPr lang="zh-CN" altLang="en-US" sz="2400" u="sng">
                <a:solidFill>
                  <a:srgbClr val="00B0F0"/>
                </a:solidFill>
                <a:latin typeface="华文仿宋" panose="02010600040101010101" pitchFamily="2" charset="-122"/>
                <a:ea typeface="华文仿宋" panose="02010600040101010101" pitchFamily="2" charset="-122"/>
              </a:rPr>
              <a:t>渔夫</a:t>
            </a:r>
            <a:r>
              <a:rPr lang="zh-CN" altLang="en-US" sz="2400">
                <a:latin typeface="华文仿宋" panose="02010600040101010101" pitchFamily="2" charset="-122"/>
                <a:ea typeface="华文仿宋" panose="02010600040101010101" pitchFamily="2" charset="-122"/>
              </a:rPr>
              <a:t>呢，这类知识贫乏，对数学、哲学一窍不通，这是他的短处。但是，哲学家虽有长处，也有短处，而且他的短处恰恰是渔夫的长处。哲学家没有全面地看问题，片面地用自已的长处来攻击他人的短处，其结果自然被渔夫反唇相讥。</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（四）写作中的论证方法</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38664"/>
            <a:chOff x="477672" y="627797"/>
            <a:chExt cx="8866406" cy="738664"/>
          </a:xfrm>
        </p:grpSpPr>
        <p:sp>
          <p:nvSpPr>
            <p:cNvPr id="14" name="文本框 13"/>
            <p:cNvSpPr txBox="1"/>
            <p:nvPr/>
          </p:nvSpPr>
          <p:spPr>
            <a:xfrm>
              <a:off x="1466159" y="627797"/>
              <a:ext cx="7877919" cy="73866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小结： 论证方法</a:t>
              </a:r>
              <a:endParaRPr lang="en-US" altLang="zh-CN"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左大括号 7"/>
          <p:cNvSpPr/>
          <p:nvPr/>
        </p:nvSpPr>
        <p:spPr>
          <a:xfrm>
            <a:off x="2647422" y="2194189"/>
            <a:ext cx="493485" cy="2689290"/>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9" name="文本框 11"/>
          <p:cNvSpPr txBox="1"/>
          <p:nvPr/>
        </p:nvSpPr>
        <p:spPr>
          <a:xfrm>
            <a:off x="3346704" y="1903661"/>
            <a:ext cx="2487197" cy="581057"/>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隐含前提</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文本框 11"/>
          <p:cNvSpPr txBox="1"/>
          <p:nvPr/>
        </p:nvSpPr>
        <p:spPr>
          <a:xfrm>
            <a:off x="5673766" y="2376317"/>
            <a:ext cx="1284404"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排除法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1"/>
          <p:cNvSpPr txBox="1"/>
          <p:nvPr/>
        </p:nvSpPr>
        <p:spPr>
          <a:xfrm>
            <a:off x="3346706" y="2883424"/>
            <a:ext cx="1718020"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间接论证</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6967514" y="5130599"/>
            <a:ext cx="1896013" cy="646331"/>
          </a:xfrm>
          <a:prstGeom prst="rect">
            <a:avLst/>
          </a:prstGeom>
          <a:noFill/>
        </p:spPr>
        <p:txBody>
          <a:bodyPr wrap="square" rtlCol="0" anchor="ctr">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正反对比法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6958170" y="4596531"/>
            <a:ext cx="2066032" cy="646331"/>
          </a:xfrm>
          <a:prstGeom prst="rect">
            <a:avLst/>
          </a:prstGeom>
          <a:noFill/>
        </p:spPr>
        <p:txBody>
          <a:bodyPr wrap="square" rtlCol="0" anchor="ctr">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假设分析法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6967514" y="5776930"/>
            <a:ext cx="2531443" cy="646331"/>
          </a:xfrm>
          <a:prstGeom prst="rect">
            <a:avLst/>
          </a:prstGeom>
          <a:noFill/>
        </p:spPr>
        <p:txBody>
          <a:bodyPr wrap="square" rtlCol="0" anchor="ctr">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比较分析法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8" name="文本框 11"/>
          <p:cNvSpPr txBox="1"/>
          <p:nvPr/>
        </p:nvSpPr>
        <p:spPr>
          <a:xfrm>
            <a:off x="6958170" y="4074679"/>
            <a:ext cx="1953546" cy="646331"/>
          </a:xfrm>
          <a:prstGeom prst="rect">
            <a:avLst/>
          </a:prstGeom>
          <a:noFill/>
        </p:spPr>
        <p:txBody>
          <a:bodyPr wrap="square" rtlCol="0" anchor="ctr">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因果分析法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1" name="文本框 11"/>
          <p:cNvSpPr txBox="1"/>
          <p:nvPr/>
        </p:nvSpPr>
        <p:spPr>
          <a:xfrm>
            <a:off x="3322668" y="3913982"/>
            <a:ext cx="2888485"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引入“假想敌”</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2" name="左大括号 21"/>
          <p:cNvSpPr/>
          <p:nvPr/>
        </p:nvSpPr>
        <p:spPr>
          <a:xfrm>
            <a:off x="6211153" y="4447688"/>
            <a:ext cx="535547" cy="1652407"/>
          </a:xfrm>
          <a:prstGeom prst="leftBrace">
            <a:avLst>
              <a:gd name="adj1" fmla="val 28921"/>
              <a:gd name="adj2" fmla="val 44272"/>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4" name="文本框 11"/>
          <p:cNvSpPr txBox="1"/>
          <p:nvPr/>
        </p:nvSpPr>
        <p:spPr>
          <a:xfrm>
            <a:off x="5673765" y="2832316"/>
            <a:ext cx="1664040"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正反法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左大括号 24"/>
          <p:cNvSpPr/>
          <p:nvPr/>
        </p:nvSpPr>
        <p:spPr>
          <a:xfrm>
            <a:off x="5064726" y="2699483"/>
            <a:ext cx="404118" cy="1070165"/>
          </a:xfrm>
          <a:prstGeom prst="leftBrace">
            <a:avLst>
              <a:gd name="adj1" fmla="val 2892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9" name="文本框 11"/>
          <p:cNvSpPr txBox="1"/>
          <p:nvPr/>
        </p:nvSpPr>
        <p:spPr>
          <a:xfrm>
            <a:off x="5673765" y="3267651"/>
            <a:ext cx="1284405"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归谬法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文本框 11"/>
          <p:cNvSpPr txBox="1"/>
          <p:nvPr/>
        </p:nvSpPr>
        <p:spPr>
          <a:xfrm>
            <a:off x="3343730" y="4883479"/>
            <a:ext cx="2844801" cy="646331"/>
          </a:xfrm>
          <a:prstGeom prst="rect">
            <a:avLst/>
          </a:prstGeom>
          <a:noFill/>
        </p:spPr>
        <p:txBody>
          <a:bodyPr wrap="square" rtlCol="0">
            <a:spAutoFit/>
          </a:bodyPr>
          <a:lstStyle/>
          <a:p>
            <a:pPr>
              <a:lnSpc>
                <a:spcPct val="150000"/>
              </a:lnSpc>
            </a:pPr>
            <a:r>
              <a:rPr lang="zh-CN" altLang="en-US" sz="2400" b="1" smtClean="0">
                <a:solidFill>
                  <a:schemeClr val="bg2">
                    <a:lumMod val="25000"/>
                  </a:schemeClr>
                </a:solidFill>
                <a:latin typeface="微软雅黑" panose="020b0503020204020204" pitchFamily="34" charset="-122"/>
                <a:ea typeface="微软雅黑" panose="020b0503020204020204" pitchFamily="34" charset="-122"/>
              </a:rPr>
              <a:t>写作中的论证方法</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6" grpId="0"/>
      <p:bldP spid="17" grpId="0"/>
      <p:bldP spid="20" grpId="0"/>
      <p:bldP spid="18" grpId="0"/>
      <p:bldP spid="21" grpId="0"/>
      <p:bldP spid="22" grpId="0"/>
      <p:bldP spid="30"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06044" y="1788217"/>
            <a:ext cx="9948243" cy="3970318"/>
          </a:xfrm>
          <a:prstGeom prst="rect">
            <a:avLst/>
          </a:prstGeom>
          <a:noFill/>
        </p:spPr>
        <p:txBody>
          <a:bodyPr wrap="square" rtlCol="0">
            <a:spAutoFit/>
          </a:bodyPr>
          <a:lstStyle/>
          <a:p>
            <a:pPr lvl="0">
              <a:lnSpc>
                <a:spcPct val="150000"/>
              </a:lnSpc>
            </a:pPr>
            <a:r>
              <a:rPr lang="zh-CN" altLang="en-US" sz="2400" b="1">
                <a:latin typeface="微软雅黑" panose="020b0503020204020204" pitchFamily="34" charset="-122"/>
                <a:ea typeface="微软雅黑" panose="020b0503020204020204" pitchFamily="34" charset="-122"/>
              </a:rPr>
              <a:t> </a:t>
            </a:r>
            <a:r>
              <a:rPr lang="zh-CN" altLang="en-US" sz="2400" b="1" smtClean="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推理</a:t>
            </a:r>
            <a:r>
              <a:rPr lang="zh-CN" altLang="en-US" sz="2400">
                <a:latin typeface="微软雅黑" panose="020b0503020204020204" pitchFamily="34" charset="-122"/>
                <a:ea typeface="微软雅黑" panose="020b0503020204020204" pitchFamily="34" charset="-122"/>
              </a:rPr>
              <a:t>要有逻辑性，首先要注意遵守逻辑规律：同一律、矛盾律、排中律和充分理由律，遵守各种推理的规则；其次要注意表达推理的句子之间的关联词语的正确运用</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lvl="0">
              <a:lnSpc>
                <a:spcPct val="150000"/>
              </a:lnSpc>
            </a:pPr>
            <a:r>
              <a:rPr lang="zh-CN" altLang="en-US" sz="2400">
                <a:latin typeface="微软雅黑" panose="020b0503020204020204" pitchFamily="34" charset="-122"/>
                <a:ea typeface="微软雅黑" panose="020b0503020204020204" pitchFamily="34" charset="-122"/>
              </a:rPr>
              <a:t>      推理是用具有因果关系的复句或句群来表达的。语言表达中不要用虚假的判断作为前提进行推理，也不要滥用关联词语，强加因果关系，把本无推理关系的语句硬连在一起，构成错误的推理。在辩论中，如果推理不正确，论证就没有说服力，不能以理服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38664"/>
            <a:chOff x="477672" y="627797"/>
            <a:chExt cx="8866406" cy="738664"/>
          </a:xfrm>
        </p:grpSpPr>
        <p:sp>
          <p:nvSpPr>
            <p:cNvPr id="14" name="文本框 13"/>
            <p:cNvSpPr txBox="1"/>
            <p:nvPr/>
          </p:nvSpPr>
          <p:spPr>
            <a:xfrm>
              <a:off x="1466159" y="627797"/>
              <a:ext cx="7877919" cy="73866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2800" b="1">
                  <a:solidFill>
                    <a:schemeClr val="bg2">
                      <a:lumMod val="25000"/>
                    </a:schemeClr>
                  </a:solidFill>
                  <a:latin typeface="微软雅黑" panose="020b0503020204020204" pitchFamily="34" charset="-122"/>
                  <a:ea typeface="微软雅黑" panose="020b0503020204020204" pitchFamily="34" charset="-122"/>
                </a:rPr>
                <a:t>五）推理的逻辑性</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占位符 19"/>
          <p:cNvPicPr>
            <a:picLocks noChangeAspect="1"/>
          </p:cNvPicPr>
          <p:nvPr/>
        </p:nvPicPr>
        <p:blipFill>
          <a:blip r:embed="rId3">
            <a:alphaModFix amt="30000"/>
            <a:extLst>
              <a:ext uri="{28A0092B-C50C-407E-A947-70E740481C1C}">
                <a14:useLocalDpi xmlns:a14="http://schemas.microsoft.com/office/drawing/2010/main" val="0"/>
              </a:ext>
            </a:extLst>
          </a:blip>
          <a:srcRect l="9945" r="9945"/>
          <a:stretch>
            <a:fillRect/>
          </a:stretch>
        </p:blipFill>
        <p:spPr>
          <a:xfrm>
            <a:off x="609600" y="533400"/>
            <a:ext cx="11277600" cy="6096000"/>
          </a:xfrm>
          <a:custGeom>
            <a:gdLst>
              <a:gd name="connsiteX0" fmla="*/ 0 w 11277600"/>
              <a:gd name="connsiteY0" fmla="*/ 0 h 6096000"/>
              <a:gd name="connsiteX1" fmla="*/ 11277600 w 11277600"/>
              <a:gd name="connsiteY1" fmla="*/ 0 h 6096000"/>
              <a:gd name="connsiteX2" fmla="*/ 11277600 w 11277600"/>
              <a:gd name="connsiteY2" fmla="*/ 6096000 h 6096000"/>
              <a:gd name="connsiteX3" fmla="*/ 0 w 11277600"/>
              <a:gd name="connsiteY3" fmla="*/ 6096000 h 6096000"/>
            </a:gdLst>
            <a:cxnLst>
              <a:cxn ang="0">
                <a:pos x="connsiteX0" y="connsiteY0"/>
              </a:cxn>
              <a:cxn ang="0">
                <a:pos x="connsiteX1" y="connsiteY1"/>
              </a:cxn>
              <a:cxn ang="0">
                <a:pos x="connsiteX2" y="connsiteY2"/>
              </a:cxn>
              <a:cxn ang="0">
                <a:pos x="connsiteX3" y="connsiteY3"/>
              </a:cxn>
            </a:cxnLst>
            <a:rect l="l" t="t" r="r" b="b"/>
            <a:pathLst>
              <a:path w="11277600" h="6096000">
                <a:moveTo>
                  <a:pt x="0" y="0"/>
                </a:moveTo>
                <a:lnTo>
                  <a:pt x="11277600" y="0"/>
                </a:lnTo>
                <a:lnTo>
                  <a:pt x="11277600" y="6096000"/>
                </a:lnTo>
                <a:lnTo>
                  <a:pt x="0" y="6096000"/>
                </a:lnTo>
                <a:close/>
              </a:path>
            </a:pathLst>
          </a:custGeom>
        </p:spPr>
      </p:pic>
      <p:sp>
        <p:nvSpPr>
          <p:cNvPr id="13" name="文本框 12"/>
          <p:cNvSpPr txBox="1"/>
          <p:nvPr/>
        </p:nvSpPr>
        <p:spPr>
          <a:xfrm>
            <a:off x="4760244" y="2733021"/>
            <a:ext cx="3141810" cy="1200329"/>
          </a:xfrm>
          <a:prstGeom prst="rect">
            <a:avLst/>
          </a:prstGeom>
          <a:solidFill>
            <a:schemeClr val="bg1">
              <a:alpha val="58000"/>
            </a:schemeClr>
          </a:solid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0">
                <a:ln>
                  <a:noFill/>
                </a:ln>
                <a:effectLst>
                  <a:outerShdw blurRad="38100" dist="38100" dir="2700000" algn="tl">
                    <a:srgbClr val="000000">
                      <a:alpha val="43137"/>
                    </a:srgbClr>
                  </a:outerShdw>
                </a:effectLst>
                <a:uLnTx/>
                <a:uFillTx/>
                <a:latin typeface="Arial"/>
                <a:ea typeface="微软雅黑" panose="020b0503020204020204" pitchFamily="34" charset="-122"/>
                <a:cs typeface="+mn-cs"/>
              </a:rPr>
              <a:t>结   束</a:t>
            </a:r>
          </a:p>
        </p:txBody>
      </p:sp>
      <p:pic>
        <p:nvPicPr>
          <p:cNvPr id="14" name="New picture"/>
          <p:cNvPicPr/>
          <p:nvPr/>
        </p:nvPicPr>
        <p:blipFill>
          <a:blip r:embed="rId4"/>
          <a:stretch>
            <a:fillRect/>
          </a:stretch>
        </p:blipFill>
        <p:spPr>
          <a:xfrm>
            <a:off x="11595100" y="11391900"/>
            <a:ext cx="342900" cy="254000"/>
          </a:xfrm>
          <a:prstGeom prst="cube">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9988" y="1930973"/>
            <a:ext cx="10908848" cy="2797048"/>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②真包含关系</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真包含关系是指某概念的部分外延和另一概念的全部外延重合的关系，也叫属种关系。当</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两个概念具有真包含关系时，则所有的</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都是</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，并且有的</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不是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。例如，“学生”和“大学生”、“科学”和“人文科学”。</a:t>
            </a:r>
            <a:endParaRPr lang="en-US" altLang="zh-CN" sz="24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真包含关系如下图所示：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（一）相容关系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73" name="图片 17"/>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476465" y="4401991"/>
            <a:ext cx="1933433" cy="19334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9988" y="1930973"/>
            <a:ext cx="10908848" cy="2797048"/>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③真包含于关系</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      真包含于关系是指某概念的全部外延和另一概念的部分外延重合的关系，也叫种属关系。当</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两个概念具有真包含于关系时，则所有的</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都是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，并且有的</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不是</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。例如，“大学生”和“学生”、“人文科学”和“科学”。真包含于关系如下图所示：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（一）相容关系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5121" name="图片 16"/>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503762" y="4389830"/>
            <a:ext cx="2207520" cy="2138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9988" y="1930973"/>
            <a:ext cx="10908848" cy="2797048"/>
          </a:xfrm>
          <a:prstGeom prst="rect">
            <a:avLst/>
          </a:prstGeom>
          <a:noFill/>
        </p:spPr>
        <p:txBody>
          <a:bodyPr wrap="square" rtlCol="0">
            <a:spAutoFit/>
          </a:bodyPr>
          <a:lstStyle/>
          <a:p>
            <a:pPr>
              <a:lnSpc>
                <a:spcPct val="15000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④交叉关系</a:t>
            </a:r>
          </a:p>
          <a:p>
            <a:pPr>
              <a:lnSpc>
                <a:spcPct val="150000"/>
              </a:lnSpc>
            </a:pPr>
            <a:r>
              <a:rPr lang="zh-CN" altLang="en-US" sz="2400">
                <a:solidFill>
                  <a:schemeClr val="bg2">
                    <a:lumMod val="25000"/>
                  </a:schemeClr>
                </a:solidFill>
                <a:latin typeface="微软雅黑" panose="020b0503020204020204" pitchFamily="34" charset="-122"/>
                <a:ea typeface="微软雅黑" panose="020b0503020204020204" pitchFamily="34" charset="-122"/>
              </a:rPr>
              <a:t>交叉关系是指某概念的部分外延与另一概念的部分外延重合的关系。当</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与</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两个概念具有交叉关系时，则有一部分</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，有一部分</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不是</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，并且有一部分</a:t>
            </a:r>
            <a:r>
              <a:rPr lang="en-US" altLang="zh-CN" sz="2400">
                <a:solidFill>
                  <a:schemeClr val="bg2">
                    <a:lumMod val="25000"/>
                  </a:schemeClr>
                </a:solidFill>
                <a:latin typeface="微软雅黑" panose="020b0503020204020204" pitchFamily="34" charset="-122"/>
                <a:ea typeface="微软雅黑" panose="020b0503020204020204" pitchFamily="34" charset="-122"/>
              </a:rPr>
              <a:t>b</a:t>
            </a:r>
            <a:r>
              <a:rPr lang="zh-CN" altLang="en-US" sz="2400">
                <a:solidFill>
                  <a:schemeClr val="bg2">
                    <a:lumMod val="25000"/>
                  </a:schemeClr>
                </a:solidFill>
                <a:latin typeface="微软雅黑" panose="020b0503020204020204" pitchFamily="34" charset="-122"/>
                <a:ea typeface="微软雅黑" panose="020b0503020204020204" pitchFamily="34" charset="-122"/>
              </a:rPr>
              <a:t>不是</a:t>
            </a:r>
            <a:r>
              <a:rPr lang="en-US" altLang="zh-CN" sz="2400">
                <a:solidFill>
                  <a:schemeClr val="bg2">
                    <a:lumMod val="25000"/>
                  </a:schemeClr>
                </a:solidFill>
                <a:latin typeface="微软雅黑" panose="020b0503020204020204" pitchFamily="34" charset="-122"/>
                <a:ea typeface="微软雅黑" panose="020b0503020204020204" pitchFamily="34" charset="-122"/>
              </a:rPr>
              <a:t>a</a:t>
            </a:r>
            <a:r>
              <a:rPr lang="zh-CN" altLang="en-US" sz="2400">
                <a:solidFill>
                  <a:schemeClr val="bg2">
                    <a:lumMod val="25000"/>
                  </a:schemeClr>
                </a:solidFill>
                <a:latin typeface="微软雅黑" panose="020b0503020204020204" pitchFamily="34" charset="-122"/>
                <a:ea typeface="微软雅黑" panose="020b0503020204020204" pitchFamily="34" charset="-122"/>
              </a:rPr>
              <a:t>。例如，“青年”和“作家”、“畅销商品”和“高档商品”。交叉关系如下图所示：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477672" y="627797"/>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（一）相容关系</a:t>
              </a: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7169" name="图片 15"/>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3862316" y="4395699"/>
            <a:ext cx="3111690" cy="18345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337</Paragraphs>
  <Slides>66</Slides>
  <Notes>3</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66</vt:i4>
      </vt:variant>
    </vt:vector>
  </HeadingPairs>
  <TitlesOfParts>
    <vt:vector baseType="lpstr" size="76">
      <vt:lpstr>Arial</vt:lpstr>
      <vt:lpstr>微软雅黑</vt:lpstr>
      <vt:lpstr>等线 Light</vt:lpstr>
      <vt:lpstr>等线</vt:lpstr>
      <vt:lpstr>Wingdings</vt:lpstr>
      <vt:lpstr>华文仿宋</vt:lpstr>
      <vt:lpstr>华文楷体</vt:lpstr>
      <vt:lpstr>楷体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2021-10-12T10:33:33.845</cp:lastPrinted>
  <dcterms:created xsi:type="dcterms:W3CDTF">2021-10-12T10:33:33Z</dcterms:created>
  <dcterms:modified xsi:type="dcterms:W3CDTF">2021-10-12T02:33:36Z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