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  <p:sldMasterId id="2147483660" r:id="rId4"/>
    <p:sldMasterId id="2147483664" r:id="rId5"/>
  </p:sldMasterIdLst>
  <p:sldIdLst>
    <p:sldId id="351" r:id="rId6"/>
    <p:sldId id="420" r:id="rId7"/>
    <p:sldId id="377" r:id="rId8"/>
    <p:sldId id="388" r:id="rId9"/>
    <p:sldId id="352" r:id="rId10"/>
    <p:sldId id="379" r:id="rId11"/>
    <p:sldId id="380" r:id="rId12"/>
    <p:sldId id="382" r:id="rId13"/>
    <p:sldId id="442" r:id="rId14"/>
    <p:sldId id="262" r:id="rId15"/>
    <p:sldId id="444" r:id="rId16"/>
    <p:sldId id="269" r:id="rId17"/>
    <p:sldId id="270" r:id="rId18"/>
    <p:sldId id="271" r:id="rId19"/>
    <p:sldId id="274" r:id="rId20"/>
    <p:sldId id="445" r:id="rId21"/>
    <p:sldId id="383" r:id="rId22"/>
    <p:sldId id="280" r:id="rId23"/>
    <p:sldId id="353" r:id="rId24"/>
    <p:sldId id="299" r:id="rId25"/>
    <p:sldId id="350" r:id="rId26"/>
    <p:sldId id="309" r:id="rId27"/>
    <p:sldId id="310" r:id="rId28"/>
    <p:sldId id="311" r:id="rId29"/>
    <p:sldId id="384" r:id="rId30"/>
    <p:sldId id="385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006600"/>
    <a:srgbClr val="0033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684" y="32"/>
      </p:cViewPr>
      <p:guideLst>
        <p:guide orient="horz" pos="21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339242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A29BB-3F3B-4CA0-90E7-A70CDD6DF15F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339242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DE310-A542-47B3-A865-2157F4FD81C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CDE2A4-EBAF-4EF9-9588-30982C29D62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C0C121-E81C-4FD0-AB04-CDBA523EA6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F8C620D-98C4-4ADF-BC55-FD4B8B4AC1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258003-F656-4A8B-9A37-AD1DFABA6A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805BCA-242C-4974-BD67-7F10BA2F6D8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339242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DB88AE-968C-40DA-AFD7-48A2497AD275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09600" y="1600201"/>
            <a:ext cx="10972800" cy="452596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E0FEFE2-51A9-4D82-A49A-970897D8677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DB88AE-968C-40DA-AFD7-48A2497AD275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09600" y="1600201"/>
            <a:ext cx="10972800" cy="452596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E0FEFE2-51A9-4D82-A49A-970897D8677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339242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A29BB-3F3B-4CA0-90E7-A70CDD6DF15F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A29BB-3F3B-4CA0-90E7-A70CDD6DF15F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838200" y="2085149"/>
            <a:ext cx="7315200" cy="1307275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34C4C8-31F4-4339-B637-F5D2094B0304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2816225"/>
            <a:ext cx="10515600" cy="1308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4124325"/>
            <a:ext cx="10515600" cy="1527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2816225"/>
            <a:ext cx="10515600" cy="1308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4124325"/>
            <a:ext cx="10515600" cy="1527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A29BB-3F3B-4CA0-90E7-A70CDD6DF15F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2816225"/>
            <a:ext cx="10515600" cy="1308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838200" y="4124325"/>
            <a:ext cx="10515600" cy="1527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C0C121-E81C-4FD0-AB04-CDBA523EA6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F8C620D-98C4-4ADF-BC55-FD4B8B4AC1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2816225"/>
            <a:ext cx="10515600" cy="1308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4124325"/>
            <a:ext cx="10515600" cy="1527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AE671C-4DCF-4543-9521-E4AEC799E387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副标题 1"/>
          <p:cNvSpPr>
            <a:spLocks noGrp="1"/>
          </p:cNvSpPr>
          <p:nvPr>
            <p:ph type="subTitle" idx="1"/>
          </p:nvPr>
        </p:nvSpPr>
        <p:spPr>
          <a:xfrm>
            <a:off x="838200" y="3392488"/>
            <a:ext cx="7315200" cy="758825"/>
          </a:xfrm>
        </p:spPr>
        <p:txBody>
          <a:bodyPr anchor="t"/>
          <a:p>
            <a:pPr>
              <a:buClrTx/>
              <a:buSzTx/>
            </a:pPr>
            <a:endParaRPr lang="zh-CN" altLang="en-US" kern="120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290" name="标题 2"/>
          <p:cNvSpPr>
            <a:spLocks noGrp="1"/>
          </p:cNvSpPr>
          <p:nvPr>
            <p:ph type="title"/>
          </p:nvPr>
        </p:nvSpPr>
        <p:spPr>
          <a:xfrm>
            <a:off x="838200" y="2084388"/>
            <a:ext cx="7315200" cy="1308100"/>
          </a:xfrm>
        </p:spPr>
        <p:txBody>
          <a:bodyPr anchor="ctr"/>
          <a:p>
            <a:endParaRPr lang="zh-CN" altLang="en-US" kern="1200"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2291" name="图片 7"/>
          <p:cNvPicPr/>
          <p:nvPr/>
        </p:nvPicPr>
        <p:blipFill>
          <a:blip r:embed="rId1"/>
          <a:srcRect t="-316" b="2"/>
          <a:stretch>
            <a:fillRect/>
          </a:stretch>
        </p:blipFill>
        <p:spPr>
          <a:xfrm>
            <a:off x="0" y="1588"/>
            <a:ext cx="12188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3"/>
          <p:cNvSpPr txBox="1"/>
          <p:nvPr/>
        </p:nvSpPr>
        <p:spPr>
          <a:xfrm>
            <a:off x="3436938" y="2170113"/>
            <a:ext cx="51546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400" b="1" dirty="0">
                <a:latin typeface="Times New Roman" panose="02020603050405020304"/>
                <a:ea typeface="微软雅黑" panose="020B0503020204020204" charset="-122"/>
              </a:rPr>
              <a:t>第</a:t>
            </a:r>
            <a:r>
              <a:rPr lang="en-US" altLang="zh-CN" sz="4400" b="1" dirty="0">
                <a:latin typeface="Times New Roman" panose="02020603050405020304"/>
                <a:ea typeface="微软雅黑" panose="020B0503020204020204" charset="-122"/>
              </a:rPr>
              <a:t>1</a:t>
            </a:r>
            <a:r>
              <a:rPr lang="zh-CN" altLang="zh-CN" sz="4400" b="1" dirty="0">
                <a:latin typeface="Times New Roman" panose="02020603050405020304"/>
                <a:ea typeface="微软雅黑" panose="020B0503020204020204" charset="-122"/>
              </a:rPr>
              <a:t>课　庖丁解牛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4"/>
          <p:cNvSpPr txBox="1"/>
          <p:nvPr/>
        </p:nvSpPr>
        <p:spPr>
          <a:xfrm>
            <a:off x="5118100" y="4033838"/>
            <a:ext cx="227330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庄子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/>
        </p:nvSpPr>
        <p:spPr>
          <a:xfrm>
            <a:off x="718185" y="2936875"/>
            <a:ext cx="11065510" cy="1838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梁惠王说：“嘻，好啊！（你解牛的）技术怎么竟会高超到这种程度啊？” </a:t>
            </a:r>
            <a:r>
              <a:rPr lang="en-US" altLang="zh-CN" sz="2800" dirty="0">
                <a:sym typeface="+mn-ea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1275715" y="898525"/>
            <a:ext cx="10192385" cy="1501140"/>
          </a:xfrm>
          <a:ln>
            <a:solidFill>
              <a:schemeClr val="accent1"/>
            </a:solidFill>
            <a:miter/>
          </a:ln>
        </p:spPr>
        <p:txBody>
          <a:bodyPr vert="horz" wrap="square" lIns="91440" tIns="45720" rIns="91440" bIns="45720" anchor="ctr"/>
          <a:p>
            <a:pPr algn="l" defTabSz="914400" eaLnBrk="1" hangingPunct="1">
              <a:lnSpc>
                <a:spcPct val="150000"/>
              </a:lnSpc>
              <a:buClrTx/>
              <a:buSzTx/>
              <a:buFontTx/>
            </a:pPr>
            <a:b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</a:br>
            <a:b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</a:br>
            <a:b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</a:b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文惠君日：“善哉！技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盖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至此乎？” </a:t>
            </a:r>
            <a:b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cs typeface="+mn-cs"/>
            </a:endParaRPr>
          </a:p>
        </p:txBody>
      </p:sp>
      <p:sp>
        <p:nvSpPr>
          <p:cNvPr id="21507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3940" y="4503420"/>
            <a:ext cx="9277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借文惠君的赞叹和提问，过渡下文。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3600"/>
          </a:p>
        </p:txBody>
      </p:sp>
      <p:sp>
        <p:nvSpPr>
          <p:cNvPr id="4" name="矩形标注 3"/>
          <p:cNvSpPr/>
          <p:nvPr/>
        </p:nvSpPr>
        <p:spPr>
          <a:xfrm>
            <a:off x="5029835" y="817880"/>
            <a:ext cx="2971165" cy="74739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同</a:t>
            </a:r>
            <a:r>
              <a:rPr lang="en-US" altLang="zh-CN" sz="2800"/>
              <a:t>“</a:t>
            </a:r>
            <a:r>
              <a:rPr lang="zh-CN" altLang="en-US" sz="2800"/>
              <a:t>盍</a:t>
            </a:r>
            <a:r>
              <a:rPr lang="en-US" altLang="zh-CN" sz="2800"/>
              <a:t>”</a:t>
            </a:r>
            <a:r>
              <a:rPr lang="zh-CN" altLang="en-US" sz="2800"/>
              <a:t>，何，怎么</a:t>
            </a:r>
            <a:endParaRPr lang="zh-CN" altLang="en-US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3" grpId="2" animBg="1"/>
      <p:bldP spid="3" grpId="3" animBg="1"/>
      <p:bldP spid="21505" grpId="0"/>
      <p:bldP spid="21505" grpId="1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/>
        </p:nvSpPr>
        <p:spPr>
          <a:xfrm>
            <a:off x="419100" y="3810000"/>
            <a:ext cx="11353800" cy="2667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厨师放下刀回答说：“我所爱好的，是（事物的）自然规律，（已经）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（一般的）技术了。我开始宰牛的时候，眼里所看到的没有不是整头牛的；三年以后，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未曾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见到整头的牛了。现在，我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精神和牛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，而不用眼睛去看，（我的）视觉停止了而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在活动。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723900" y="1219200"/>
            <a:ext cx="10744200" cy="2089150"/>
          </a:xfrm>
          <a:ln>
            <a:solidFill>
              <a:schemeClr val="accent1"/>
            </a:solidFill>
            <a:miter/>
          </a:ln>
        </p:spPr>
        <p:txBody>
          <a:bodyPr vert="horz" wrap="square" lIns="91440" tIns="45720" rIns="91440" bIns="45720" anchor="ctr"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庖丁释刀对曰：“臣之所好者道也，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乎技矣。 始臣之解牛之时，所见无非全牛者。三年之后，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见全牛也。方今之时，臣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而不以目视，</a:t>
            </a:r>
            <a:r>
              <a:rPr lang="zh-CN" altLang="en-US" sz="2800" u="sng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官知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神欲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982460" y="609600"/>
            <a:ext cx="1098550" cy="6858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超过</a:t>
            </a:r>
            <a:endParaRPr lang="zh-CN" altLang="en-US"/>
          </a:p>
        </p:txBody>
      </p:sp>
      <p:sp>
        <p:nvSpPr>
          <p:cNvPr id="4" name="线形标注 1 3"/>
          <p:cNvSpPr/>
          <p:nvPr/>
        </p:nvSpPr>
        <p:spPr>
          <a:xfrm rot="20400000">
            <a:off x="1221740" y="3373120"/>
            <a:ext cx="481330" cy="82804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sym typeface="+mn-ea"/>
              </a:rPr>
              <a:t>接触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479800" y="3200400"/>
            <a:ext cx="1962150" cy="7620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感官的直觉</a:t>
            </a: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715635" y="3200400"/>
            <a:ext cx="2056765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</a:rPr>
              <a:t>精神活动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animBg="1"/>
      <p:bldP spid="2" grpId="1" animBg="1"/>
      <p:bldP spid="4" grpId="0" bldLvl="0" animBg="1"/>
      <p:bldP spid="4" grpId="1" animBg="1"/>
      <p:bldP spid="5" grpId="0" animBg="1"/>
      <p:bldP spid="5" grpId="1" animBg="1"/>
      <p:bldP spid="6" grpId="0" animBg="1"/>
      <p:bldP spid="6" grpId="1" animBg="1"/>
      <p:bldP spid="21505" grpId="0"/>
      <p:bldP spid="2150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688975" y="1162050"/>
            <a:ext cx="11125200" cy="17287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anchor="ctr"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依乎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天理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，批大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郤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，导大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窾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，因其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技经肯綮之未尝，而况大軱乎！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良庖岁更刀，割也；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庖月更刀，折也。今臣之刀十九年矣，所解数千牛矣，而刀刃若新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990600" y="4830763"/>
            <a:ext cx="61563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技经肯綮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未尝，而况大軱乎。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220663" y="5367338"/>
            <a:ext cx="11582400" cy="1298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没有拿刀碰到过筋脉经络相连的地方和筋骨结合的地方，更何况大骨呢！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216025" y="3671888"/>
            <a:ext cx="6159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天理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3" name="AutoShape 9"/>
          <p:cNvSpPr/>
          <p:nvPr/>
        </p:nvSpPr>
        <p:spPr>
          <a:xfrm>
            <a:off x="2020888" y="3530600"/>
            <a:ext cx="114300" cy="919163"/>
          </a:xfrm>
          <a:prstGeom prst="leftBrace">
            <a:avLst>
              <a:gd name="adj1" fmla="val 8335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Text Box 10"/>
          <p:cNvSpPr txBox="1"/>
          <p:nvPr/>
        </p:nvSpPr>
        <p:spPr>
          <a:xfrm>
            <a:off x="2135188" y="3378200"/>
            <a:ext cx="3429000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古：天然结构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今：常指天然的道理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943600" y="3743325"/>
            <a:ext cx="6159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固然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6" name="AutoShape 12"/>
          <p:cNvSpPr/>
          <p:nvPr/>
        </p:nvSpPr>
        <p:spPr>
          <a:xfrm>
            <a:off x="6559550" y="3124200"/>
            <a:ext cx="284163" cy="1897063"/>
          </a:xfrm>
          <a:prstGeom prst="leftBrace">
            <a:avLst>
              <a:gd name="adj1" fmla="val 8406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6924675" y="2909888"/>
            <a:ext cx="5038725" cy="225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古：</a:t>
            </a: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本来的样子　　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今：</a:t>
            </a:r>
            <a:r>
              <a:rPr kumimoji="0" lang="zh-CN" altLang="zh-CN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表示承认某一个事实，引起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下文转折</a:t>
            </a:r>
            <a:r>
              <a:rPr kumimoji="0" lang="zh-CN" altLang="zh-CN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表示承认甲事实，也不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否认乙事实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8" name="矩形 1"/>
          <p:cNvSpPr/>
          <p:nvPr/>
        </p:nvSpPr>
        <p:spPr>
          <a:xfrm>
            <a:off x="1365250" y="6084888"/>
            <a:ext cx="48529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之，助词，宾语提前的标志。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9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1385" y="777240"/>
            <a:ext cx="1111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空隙。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38700" y="793750"/>
            <a:ext cx="446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b="1" kern="100" dirty="0" err="1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kuǎn</a:t>
            </a: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）：顺着（骨节间的）空处进刀。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43600" y="1600200"/>
            <a:ext cx="838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kern="100" dirty="0">
                <a:solidFill>
                  <a:schemeClr val="tx1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依</a:t>
            </a:r>
            <a:endParaRPr lang="zh-CN" altLang="zh-CN" kern="100" dirty="0">
              <a:solidFill>
                <a:schemeClr val="tx1"/>
              </a:solidFill>
              <a:latin typeface="等线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258435" y="2209800"/>
            <a:ext cx="2056765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众，指一般的。</a:t>
            </a: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3688715" y="1044575"/>
            <a:ext cx="205740" cy="2736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5334635" y="1066800"/>
            <a:ext cx="228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969000" y="1605280"/>
            <a:ext cx="203200" cy="147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359400" y="2168525"/>
            <a:ext cx="508000" cy="269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258435" y="2847340"/>
            <a:ext cx="166370" cy="276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152390" y="319214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出</a:t>
            </a:r>
            <a:endParaRPr lang="zh-CN" altLang="en-US" sz="2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1"/>
      <p:bldP spid="16386" grpId="0" bldLvl="0" animBg="1"/>
      <p:bldP spid="16386" grpId="1" animBg="1"/>
      <p:bldP spid="16392" grpId="0" animBg="1"/>
      <p:bldP spid="16392" grpId="1" animBg="1"/>
      <p:bldP spid="22533" grpId="0" animBg="1"/>
      <p:bldP spid="22533" grpId="1" animBg="1"/>
      <p:bldP spid="16394" grpId="0"/>
      <p:bldP spid="16394" grpId="1"/>
      <p:bldP spid="16395" grpId="0" animBg="1"/>
      <p:bldP spid="16395" grpId="1" animBg="1"/>
      <p:bldP spid="22536" grpId="0" animBg="1"/>
      <p:bldP spid="22536" grpId="1" animBg="1"/>
      <p:bldP spid="16397" grpId="0" animBg="1"/>
      <p:bldP spid="16397" grpId="1" animBg="1"/>
      <p:bldP spid="16390" grpId="1"/>
      <p:bldP spid="16386" grpId="3" animBg="1"/>
      <p:bldP spid="2" grpId="0"/>
      <p:bldP spid="2" grpId="1"/>
      <p:bldP spid="3" grpId="0"/>
      <p:bldP spid="3" grpId="1"/>
      <p:bldP spid="5" grpId="0" animBg="1"/>
      <p:bldP spid="5" grpId="1" animBg="1"/>
      <p:bldP spid="6" grpId="0" animBg="1"/>
      <p:bldP spid="6" grpId="1" animBg="1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/>
          <p:nvPr/>
        </p:nvSpPr>
        <p:spPr>
          <a:xfrm>
            <a:off x="419100" y="1143000"/>
            <a:ext cx="11353800" cy="53070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（我）依照牛生理上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天然结构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，击入牛体筋骨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缝隙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，顺着（骨节间的）空处进刀，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依照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牛体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本来的构造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没有拿刀碰到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筋脉经络相连的地方和筋骨结合的地方，更何况大骨呢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！技术好的厨师每年更换一把刀，割断筋肉；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的厨师每月（就得）更换一把刀，砍断骨头。如今，我的刀（用了）十九年，所宰的牛有几千头了，但刀刃的锋利就象刚从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磨刀石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上磨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zh-CN" altLang="en-US" sz="3200" u="sng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的一样。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4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828675" y="1231900"/>
            <a:ext cx="10574338" cy="1728788"/>
          </a:xfrm>
          <a:ln>
            <a:solidFill>
              <a:schemeClr val="accent1"/>
            </a:solidFill>
            <a:miter/>
          </a:ln>
        </p:spPr>
        <p:txBody>
          <a:bodyPr vert="horz" wrap="square" lIns="91440" tIns="45720" rIns="91440" bIns="45720" anchor="ctr"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彼节者有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，而刀刃者无厚。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以无厚入有间，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恢恢乎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其于游刃必有余地矣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，是以十九年而刀刃若新发于硎。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Text Box 8"/>
          <p:cNvSpPr txBox="1"/>
          <p:nvPr/>
        </p:nvSpPr>
        <p:spPr>
          <a:xfrm>
            <a:off x="381000" y="4119563"/>
            <a:ext cx="11237913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用没有厚度的（刀刃）插入有空隙的（骨节），宽宽绰绰地，对刀刃的运转必然是有余地的啊！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1"/>
          <p:cNvSpPr/>
          <p:nvPr/>
        </p:nvSpPr>
        <p:spPr>
          <a:xfrm>
            <a:off x="1304925" y="3363913"/>
            <a:ext cx="323691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间：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(jiàn) 空隙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矩形 2"/>
          <p:cNvSpPr/>
          <p:nvPr/>
        </p:nvSpPr>
        <p:spPr>
          <a:xfrm>
            <a:off x="1509395" y="4120515"/>
            <a:ext cx="2332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以：介词，用。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矩形 3"/>
          <p:cNvSpPr/>
          <p:nvPr/>
        </p:nvSpPr>
        <p:spPr>
          <a:xfrm>
            <a:off x="4191000" y="4119880"/>
            <a:ext cx="3057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乎：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的样子。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91000" y="3249295"/>
            <a:ext cx="409702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恢恢乎</a:t>
            </a:r>
            <a:r>
              <a:rPr lang="zh-CN" altLang="zh-CN" sz="2800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：宽绰的样子。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 flipH="1">
            <a:off x="7920355" y="3363595"/>
            <a:ext cx="3894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硎</a:t>
            </a:r>
            <a:r>
              <a:rPr lang="zh-CN" altLang="zh-CN" sz="2400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 kern="100" dirty="0" err="1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xíng</a:t>
            </a:r>
            <a:r>
              <a:rPr lang="zh-CN" altLang="zh-CN" sz="2400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）：磨刀石</a:t>
            </a:r>
            <a:r>
              <a:rPr lang="zh-CN" altLang="zh-CN" sz="2400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1" animBg="1"/>
      <p:bldP spid="24577" grpId="3" animBg="1"/>
      <p:bldP spid="24577" grpId="4" animBg="1"/>
      <p:bldP spid="24577" grpId="5" animBg="1"/>
      <p:bldP spid="3" grpId="0"/>
      <p:bldP spid="3" grpId="1"/>
      <p:bldP spid="24581" grpId="0"/>
      <p:bldP spid="24581" grpId="1"/>
      <p:bldP spid="24580" grpId="0"/>
      <p:bldP spid="24580" grpId="1"/>
      <p:bldP spid="4" grpId="0"/>
      <p:bldP spid="4" grpId="1"/>
      <p:bldP spid="24578" grpId="0"/>
      <p:bldP spid="2457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57200" y="1169988"/>
            <a:ext cx="11353800" cy="1728787"/>
          </a:xfrm>
          <a:ln>
            <a:solidFill>
              <a:schemeClr val="accent1"/>
            </a:solidFill>
            <a:miter/>
          </a:ln>
        </p:spPr>
        <p:txBody>
          <a:bodyPr vert="horz" wrap="square" lIns="91440" tIns="45720" rIns="91440" bIns="45720" anchor="ctr"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虽然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，每至于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，吾见其难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，怵然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视为止，行为迟，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动刀甚微。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謋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然己解，如土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委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地。提刀而立，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之四顾，为之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刀而藏之。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Text Box 6"/>
          <p:cNvSpPr txBox="1"/>
          <p:nvPr/>
        </p:nvSpPr>
        <p:spPr>
          <a:xfrm>
            <a:off x="228600" y="4451350"/>
            <a:ext cx="118110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每当碰到（筋骨）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交错聚结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的地方，我看到那里很难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下刀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（解牛），就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小心翼翼地提高警惕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眼睛因而凝视不动，动作也因此缓慢下来。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因此让动作缓慢下来。豁啦一声，（牛的骨和肉一下子）解开了，就象泥土散落在地上一样。（我）提着刀站立起来，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为之张望四方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，为之悠然自得，心满意足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，（然后）把刀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擦抹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干净，收藏起来。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Text Box 8"/>
          <p:cNvSpPr txBox="1"/>
          <p:nvPr/>
        </p:nvSpPr>
        <p:spPr>
          <a:xfrm>
            <a:off x="782638" y="3371850"/>
            <a:ext cx="677862" cy="990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虽然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4" name="AutoShape 9"/>
          <p:cNvSpPr/>
          <p:nvPr/>
        </p:nvSpPr>
        <p:spPr>
          <a:xfrm>
            <a:off x="1554163" y="3219450"/>
            <a:ext cx="223837" cy="1143000"/>
          </a:xfrm>
          <a:prstGeom prst="leftBrace">
            <a:avLst>
              <a:gd name="adj1" fmla="val 425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665288" y="3106738"/>
            <a:ext cx="6858000" cy="130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古：虽然如此，尽管那样　　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今：常用作表示转折关系的连词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矩形 1"/>
          <p:cNvSpPr/>
          <p:nvPr/>
        </p:nvSpPr>
        <p:spPr>
          <a:xfrm>
            <a:off x="7337425" y="3098800"/>
            <a:ext cx="42672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（wéi）动词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下刀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矩形 2"/>
          <p:cNvSpPr/>
          <p:nvPr/>
        </p:nvSpPr>
        <p:spPr>
          <a:xfrm>
            <a:off x="7372350" y="3783013"/>
            <a:ext cx="46672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(wèi)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因为，因此。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8" name="AutoShape 9"/>
          <p:cNvSpPr/>
          <p:nvPr/>
        </p:nvSpPr>
        <p:spPr>
          <a:xfrm>
            <a:off x="7148513" y="3187700"/>
            <a:ext cx="223837" cy="1143000"/>
          </a:xfrm>
          <a:prstGeom prst="leftBrace">
            <a:avLst>
              <a:gd name="adj1" fmla="val 425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670810" y="762000"/>
            <a:ext cx="2206625" cy="533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筋骨交错的地方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07710" y="762635"/>
            <a:ext cx="334835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怵（</a:t>
            </a:r>
            <a:r>
              <a:rPr lang="en-US" altLang="zh-CN" b="1" kern="100" dirty="0" err="1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chù</a:t>
            </a:r>
            <a:r>
              <a:rPr lang="zh-CN" altLang="zh-CN" b="1" kern="100" dirty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）然</a:t>
            </a: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：警惧的样子。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97380" y="2260600"/>
            <a:ext cx="27514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b="1" kern="100" dirty="0">
                <a:solidFill>
                  <a:schemeClr val="accent5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kern="100" dirty="0" err="1">
                <a:solidFill>
                  <a:schemeClr val="accent5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huò</a:t>
            </a:r>
            <a:r>
              <a:rPr lang="zh-CN" altLang="zh-CN" sz="2000" b="1" kern="100" dirty="0">
                <a:solidFill>
                  <a:schemeClr val="accent5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）：象声词。骨肉离开的声音。</a:t>
            </a:r>
            <a:endParaRPr lang="zh-CN" altLang="zh-CN" sz="2000" b="1" kern="100" dirty="0">
              <a:solidFill>
                <a:schemeClr val="accent5"/>
              </a:solidFill>
              <a:latin typeface="等线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47260" y="2259965"/>
            <a:ext cx="1060450" cy="4832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堆积</a:t>
            </a:r>
            <a:endParaRPr lang="zh-CN" altLang="en-US" sz="200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4335780" y="2007870"/>
            <a:ext cx="541655" cy="4838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11049000" y="2179955"/>
            <a:ext cx="498475" cy="3346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982200" y="2514600"/>
            <a:ext cx="16764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揩拭</a:t>
            </a:r>
            <a:endParaRPr lang="zh-CN" altLang="en-US" sz="2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1" animBg="1"/>
      <p:bldP spid="25603" grpId="1"/>
      <p:bldP spid="25601" grpId="2" bldLvl="0" animBg="1"/>
      <p:bldP spid="25601" grpId="3" animBg="1"/>
      <p:bldP spid="25604" grpId="0" animBg="1"/>
      <p:bldP spid="25604" grpId="1" animBg="1"/>
      <p:bldP spid="20490" grpId="0" animBg="1"/>
      <p:bldP spid="20490" grpId="1" animBg="1"/>
      <p:bldP spid="25608" grpId="0" animBg="1"/>
      <p:bldP spid="25608" grpId="1" animBg="1"/>
      <p:bldP spid="25606" grpId="0"/>
      <p:bldP spid="25606" grpId="1"/>
      <p:bldP spid="25602" grpId="1"/>
      <p:bldP spid="25607" grpId="0"/>
      <p:bldP spid="25607" grpId="1"/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12115" y="1170305"/>
            <a:ext cx="11398885" cy="3741420"/>
          </a:xfrm>
          <a:ln>
            <a:solidFill>
              <a:schemeClr val="accent1"/>
            </a:solidFill>
            <a:miter/>
          </a:ln>
        </p:spPr>
        <p:txBody>
          <a:bodyPr vert="horz" wrap="square" lIns="91440" tIns="45720" rIns="91440" bIns="45720" anchor="ctr"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第三段：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写解牛的三个阶段和良庖、族庖、自己的比较，以及达于道后小心谨慎的态度。三个阶段体现了只有通过长期的解牛实践，才能获得解牛之“道”。通过对比三者的不同意在说明“有道”和“无道”的不同，强调“道”的重要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1" animBg="1"/>
      <p:bldP spid="25601" grpId="3" animBg="1"/>
      <p:bldP spid="25601" grpId="5" animBg="1"/>
      <p:bldP spid="25601" grpId="6" animBg="1"/>
      <p:bldP spid="25601" grpId="7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254000" y="274638"/>
            <a:ext cx="11328400" cy="1143000"/>
          </a:xfrm>
        </p:spPr>
        <p:txBody>
          <a:bodyPr anchor="ctr"/>
          <a:p>
            <a:r>
              <a:rPr lang="zh-CN" altLang="zh-CN" sz="2800" dirty="0">
                <a:ea typeface="微软雅黑" panose="020B0503020204020204" charset="-122"/>
              </a:rPr>
              <a:t>在诵读全文的基础上，根据结构导图的提示，在空缺处填出相应内容。</a:t>
            </a:r>
            <a:br>
              <a:rPr lang="zh-CN" altLang="zh-CN" dirty="0">
                <a:ea typeface="微软雅黑" panose="020B0503020204020204" charset="-122"/>
              </a:rPr>
            </a:br>
            <a:endParaRPr lang="zh-CN" altLang="en-US"/>
          </a:p>
        </p:txBody>
      </p:sp>
      <p:pic>
        <p:nvPicPr>
          <p:cNvPr id="26626" name="Picture 2" descr="Y18"/>
          <p:cNvPicPr>
            <a:picLocks noGrp="1"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14288" y="1562100"/>
            <a:ext cx="11318875" cy="4681538"/>
          </a:xfrm>
        </p:spPr>
      </p:pic>
      <p:sp>
        <p:nvSpPr>
          <p:cNvPr id="2" name="文本框 1"/>
          <p:cNvSpPr txBox="1"/>
          <p:nvPr/>
        </p:nvSpPr>
        <p:spPr>
          <a:xfrm>
            <a:off x="3124200" y="4572635"/>
            <a:ext cx="675005" cy="1853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目无全牛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58360" y="4621530"/>
            <a:ext cx="613410" cy="162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游刃有余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1560" y="4892040"/>
            <a:ext cx="613410" cy="967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族庖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2340" y="4815840"/>
            <a:ext cx="613410" cy="11042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庖丁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1600200" y="3065463"/>
            <a:ext cx="4114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三年之后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1600200" y="3995738"/>
            <a:ext cx="32385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方今之时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1636713" y="1044575"/>
            <a:ext cx="4498975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解牛的三个阶段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1524000" y="2114550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始臣之解牛之时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1524000" y="51816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目有全牛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4" name="Line 7"/>
          <p:cNvSpPr/>
          <p:nvPr/>
        </p:nvSpPr>
        <p:spPr>
          <a:xfrm>
            <a:off x="3886200" y="54864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560" name="Text Box 8"/>
          <p:cNvSpPr txBox="1"/>
          <p:nvPr/>
        </p:nvSpPr>
        <p:spPr>
          <a:xfrm>
            <a:off x="4495800" y="51816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目无全牛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6" name="Line 9"/>
          <p:cNvSpPr/>
          <p:nvPr/>
        </p:nvSpPr>
        <p:spPr>
          <a:xfrm>
            <a:off x="6553200" y="5486400"/>
            <a:ext cx="609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562" name="Text Box 10"/>
          <p:cNvSpPr txBox="1"/>
          <p:nvPr/>
        </p:nvSpPr>
        <p:spPr>
          <a:xfrm>
            <a:off x="6858000" y="5181600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游刃有余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5715000" y="2151063"/>
            <a:ext cx="41751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所见无非全牛也</a:t>
            </a:r>
            <a:endParaRPr kumimoji="0" lang="zh-CN" altLang="en-US" sz="32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3564" name="Text Box 12"/>
          <p:cNvSpPr txBox="1"/>
          <p:nvPr/>
        </p:nvSpPr>
        <p:spPr>
          <a:xfrm>
            <a:off x="4838700" y="3040063"/>
            <a:ext cx="3673475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未尝见全牛也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65" name="Text Box 13"/>
          <p:cNvSpPr txBox="1"/>
          <p:nvPr/>
        </p:nvSpPr>
        <p:spPr>
          <a:xfrm>
            <a:off x="4572000" y="4013200"/>
            <a:ext cx="4572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以神遇而不以目视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66" name="Text Box 14"/>
          <p:cNvSpPr txBox="1"/>
          <p:nvPr/>
        </p:nvSpPr>
        <p:spPr>
          <a:xfrm>
            <a:off x="1344613" y="5876925"/>
            <a:ext cx="28082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（不懂规律）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7" name="Text Box 15"/>
          <p:cNvSpPr txBox="1"/>
          <p:nvPr/>
        </p:nvSpPr>
        <p:spPr>
          <a:xfrm>
            <a:off x="4295775" y="5876925"/>
            <a:ext cx="2952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（认识规律）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8" name="Text Box 16"/>
          <p:cNvSpPr txBox="1"/>
          <p:nvPr/>
        </p:nvSpPr>
        <p:spPr>
          <a:xfrm>
            <a:off x="7104063" y="5876925"/>
            <a:ext cx="2735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（运用规律）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64" name="标题 1"/>
          <p:cNvSpPr txBox="1"/>
          <p:nvPr/>
        </p:nvSpPr>
        <p:spPr>
          <a:xfrm>
            <a:off x="4838700" y="76200"/>
            <a:ext cx="2514600" cy="822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要点解读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60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8675" y="31750"/>
            <a:ext cx="10515600" cy="822325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课文结构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9288" y="3382963"/>
            <a:ext cx="2028825" cy="5524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庖丁解牛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32075" y="1524000"/>
            <a:ext cx="676275" cy="4675188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08350" y="1298575"/>
            <a:ext cx="900113" cy="415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引入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44825" y="3376613"/>
            <a:ext cx="2200275" cy="415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阐述解牛经验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14700" y="5926138"/>
            <a:ext cx="928688" cy="4175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体悟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160963" y="2566988"/>
            <a:ext cx="431800" cy="203517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7194550" y="3881438"/>
            <a:ext cx="363538" cy="147637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95863" y="1271588"/>
            <a:ext cx="2887663" cy="4175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庖丁为文惠君解牛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449888" y="2398713"/>
            <a:ext cx="1497013" cy="4175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纵向对比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302500" y="1855788"/>
            <a:ext cx="1250950" cy="4175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始解之时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478713" y="3727450"/>
            <a:ext cx="2760663" cy="4175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良庖岁更刀，割也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465763" y="4394200"/>
            <a:ext cx="1497013" cy="4159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横向对比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8545513" y="2049463"/>
            <a:ext cx="427038" cy="142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8493125" y="2749550"/>
            <a:ext cx="479425" cy="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8545513" y="3360738"/>
            <a:ext cx="4270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4238625" y="6134100"/>
            <a:ext cx="6953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4298950" y="1495425"/>
            <a:ext cx="6969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8972550" y="1824038"/>
            <a:ext cx="1258888" cy="4159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目见全牛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972550" y="2500313"/>
            <a:ext cx="1281113" cy="4175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目无全牛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988425" y="3138488"/>
            <a:ext cx="1260475" cy="4175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游刃有余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933950" y="5970588"/>
            <a:ext cx="4229100" cy="4175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文惠君闻庖丁言，得养生焉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9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3" y="984250"/>
            <a:ext cx="2809875" cy="2182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圆角矩形 30"/>
          <p:cNvSpPr/>
          <p:nvPr/>
        </p:nvSpPr>
        <p:spPr>
          <a:xfrm>
            <a:off x="7329488" y="2549525"/>
            <a:ext cx="1250950" cy="415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三年之后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329488" y="3152775"/>
            <a:ext cx="1250950" cy="4175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方今之时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6999288" y="1884363"/>
            <a:ext cx="363538" cy="147637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478713" y="4403725"/>
            <a:ext cx="2760663" cy="415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族庖岁更刀，折也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461250" y="5037138"/>
            <a:ext cx="2760663" cy="793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庖丁刀解千牛，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若新发于硎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左大括号 35"/>
          <p:cNvSpPr/>
          <p:nvPr/>
        </p:nvSpPr>
        <p:spPr>
          <a:xfrm flipH="1">
            <a:off x="10239375" y="1924050"/>
            <a:ext cx="333375" cy="1544638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左大括号 36"/>
          <p:cNvSpPr/>
          <p:nvPr/>
        </p:nvSpPr>
        <p:spPr>
          <a:xfrm flipH="1">
            <a:off x="10248900" y="3935413"/>
            <a:ext cx="334963" cy="154622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0537825" y="2500313"/>
            <a:ext cx="1611313" cy="4175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依乎天理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0521950" y="4500563"/>
            <a:ext cx="1612900" cy="4175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见其难为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怵然为戒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3370" y="162560"/>
            <a:ext cx="111283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昔者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庄周梦为胡蝶，栩栩然胡蝶也。自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喻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适志与！不知周也。俄然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觉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，则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蘧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蘧然周也，不知周之梦为胡蝶与？胡蝶之梦为周与？周与胡蝶则必有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矣。此之谓</a:t>
            </a: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物化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 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21640" y="1927225"/>
            <a:ext cx="597916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①昔者：夜间。昔，通“夕”。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②喻：通“愉”，愉快。适志：合乎心意，心情愉快。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③觉（jué）：醒来。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④蘧（qú）：蘧，原意为惊喜的样子，此处为惊疑动容的样子。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⑤分：区分、区别。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⑥物化：事物自身的变化。此处意思为，外部事物都会与自身交合的，即，万事万物最后都是要合而为一的，指大道时而化为庄周，时而化为蝴蝶。</a:t>
            </a:r>
            <a:endParaRPr lang="zh-CN" altLang="en-US" sz="28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60185" y="2167890"/>
            <a:ext cx="5423535" cy="44989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 Box 2"/>
          <p:cNvSpPr txBox="1"/>
          <p:nvPr/>
        </p:nvSpPr>
        <p:spPr>
          <a:xfrm>
            <a:off x="1060450" y="1165225"/>
            <a:ext cx="9471025" cy="2892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3600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0" name="Text Box 3"/>
          <p:cNvSpPr txBox="1"/>
          <p:nvPr/>
        </p:nvSpPr>
        <p:spPr>
          <a:xfrm>
            <a:off x="1752600" y="2057400"/>
            <a:ext cx="8748713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spc="100" noProof="1" dirty="0">
                <a:solidFill>
                  <a:prstClr val="black"/>
                </a:solidFill>
                <a:latin typeface="Arial Black" panose="020B0A04020102020204"/>
                <a:ea typeface="微软雅黑" panose="020B0503020204020204" charset="-122"/>
                <a:cs typeface="+mn-cs"/>
                <a:sym typeface="+mn-ea"/>
              </a:rPr>
              <a:t>文本精准导练</a:t>
            </a:r>
            <a:endParaRPr lang="zh-CN" altLang="en-US" sz="4000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2240"/>
          <a:stretch>
            <a:fillRect/>
          </a:stretch>
        </p:blipFill>
        <p:spPr bwMode="auto">
          <a:xfrm>
            <a:off x="0" y="3621435"/>
            <a:ext cx="12190413" cy="323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927735" y="424180"/>
            <a:ext cx="82784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一、重点词语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680" y="1483995"/>
            <a:ext cx="40354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盖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至此乎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臣以神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遇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而不以目视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依乎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天理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因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固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5.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良庖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岁更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刀，割也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</a:t>
            </a:r>
            <a:r>
              <a:rPr lang="zh-CN" altLang="en-US" sz="2800" b="1" dirty="0">
                <a:solidFill>
                  <a:sysClr val="windowText" lastClr="000000"/>
                </a:solidFill>
                <a:uFill>
                  <a:solidFill>
                    <a:sysClr val="windowText" lastClr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而刀刃若新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ysClr val="windowText" lastClr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发</a:t>
            </a:r>
            <a:r>
              <a:rPr lang="zh-CN" altLang="en-US" sz="2800" b="1" dirty="0">
                <a:solidFill>
                  <a:sysClr val="windowText" lastClr="000000"/>
                </a:solidFill>
                <a:uFill>
                  <a:solidFill>
                    <a:sysClr val="windowText" lastClr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于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ysClr val="windowText" lastClr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charset="-122"/>
              </a:rPr>
              <a:t>硎</a:t>
            </a:r>
            <a:endParaRPr lang="zh-CN" altLang="en-US" sz="2800" b="1" dirty="0">
              <a:solidFill>
                <a:srgbClr val="FF0000"/>
              </a:solidFill>
              <a:uFill>
                <a:solidFill>
                  <a:sysClr val="windowText" lastClr="0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7.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批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8.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导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窾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831715" y="1759585"/>
            <a:ext cx="4839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通“盍”，何，怎么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327650" y="2256155"/>
            <a:ext cx="2929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接触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5158105" y="2933700"/>
            <a:ext cx="3293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牛体的自然结构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430520" y="3580130"/>
            <a:ext cx="3148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依照；本来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695315" y="4225925"/>
            <a:ext cx="2458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每年；换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94680" y="4915535"/>
            <a:ext cx="1986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出；磨刀石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5626100" y="5655310"/>
            <a:ext cx="4505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击；同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，空隙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5327650" y="6294120"/>
            <a:ext cx="3251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顺着，循着；空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2136775" y="1196975"/>
            <a:ext cx="820896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36550" y="982663"/>
            <a:ext cx="1773238" cy="523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古今异义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1881188" y="1643063"/>
            <a:ext cx="615950" cy="8001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天理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6" name="Text Box 5"/>
          <p:cNvSpPr txBox="1"/>
          <p:nvPr/>
        </p:nvSpPr>
        <p:spPr>
          <a:xfrm>
            <a:off x="1881188" y="3313113"/>
            <a:ext cx="615950" cy="86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固然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1884363" y="5046663"/>
            <a:ext cx="615950" cy="11525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8" name="AutoShape 7"/>
          <p:cNvSpPr/>
          <p:nvPr/>
        </p:nvSpPr>
        <p:spPr>
          <a:xfrm>
            <a:off x="2570163" y="1371600"/>
            <a:ext cx="254000" cy="1339850"/>
          </a:xfrm>
          <a:prstGeom prst="leftBrace">
            <a:avLst>
              <a:gd name="adj1" fmla="val 8442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AutoShape 8"/>
          <p:cNvSpPr/>
          <p:nvPr/>
        </p:nvSpPr>
        <p:spPr>
          <a:xfrm>
            <a:off x="2541588" y="2925763"/>
            <a:ext cx="300037" cy="1371600"/>
          </a:xfrm>
          <a:prstGeom prst="leftBrace">
            <a:avLst>
              <a:gd name="adj1" fmla="val 380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AutoShape 9"/>
          <p:cNvSpPr/>
          <p:nvPr/>
        </p:nvSpPr>
        <p:spPr>
          <a:xfrm>
            <a:off x="2559050" y="4868863"/>
            <a:ext cx="265113" cy="1306512"/>
          </a:xfrm>
          <a:prstGeom prst="leftBrace">
            <a:avLst>
              <a:gd name="adj1" fmla="val 427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0" name="Text Box 10"/>
          <p:cNvSpPr txBox="1"/>
          <p:nvPr/>
        </p:nvSpPr>
        <p:spPr>
          <a:xfrm>
            <a:off x="2874963" y="1458913"/>
            <a:ext cx="3521075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古：天然结构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今：常指天然的道理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1" name="Text Box 11"/>
          <p:cNvSpPr txBox="1"/>
          <p:nvPr/>
        </p:nvSpPr>
        <p:spPr>
          <a:xfrm>
            <a:off x="2841625" y="2817813"/>
            <a:ext cx="7315200" cy="1801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古：本来的样子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今：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表示承认某一个事实，引起下文转折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表示承认甲事实，也不否认乙事实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92" name="Text Box 12"/>
          <p:cNvSpPr txBox="1"/>
          <p:nvPr/>
        </p:nvSpPr>
        <p:spPr>
          <a:xfrm>
            <a:off x="2841625" y="4941888"/>
            <a:ext cx="5376863" cy="1160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古：虽然如此，尽管那样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今：常用作表示转折关系的连词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93" name="Text Box 13"/>
          <p:cNvSpPr txBox="1"/>
          <p:nvPr/>
        </p:nvSpPr>
        <p:spPr>
          <a:xfrm>
            <a:off x="6934200" y="1504950"/>
            <a:ext cx="3048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依乎天理”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4" name="Text Box 14"/>
          <p:cNvSpPr txBox="1"/>
          <p:nvPr/>
        </p:nvSpPr>
        <p:spPr>
          <a:xfrm>
            <a:off x="7086600" y="2776538"/>
            <a:ext cx="3810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因其固然”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Text Box 15"/>
          <p:cNvSpPr txBox="1"/>
          <p:nvPr/>
        </p:nvSpPr>
        <p:spPr>
          <a:xfrm>
            <a:off x="7145338" y="4852988"/>
            <a:ext cx="3200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虽然，每至于族”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46091" grpId="0"/>
      <p:bldP spid="46092" grpId="0"/>
      <p:bldP spid="46093" grpId="0"/>
      <p:bldP spid="46094" grpId="0"/>
      <p:bldP spid="460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Text Box 7"/>
          <p:cNvSpPr txBox="1"/>
          <p:nvPr/>
        </p:nvSpPr>
        <p:spPr>
          <a:xfrm>
            <a:off x="1223963" y="1905000"/>
            <a:ext cx="8077200" cy="354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9966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臣之所好者，道也。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技经肯綮之未尝。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是以十九年而刀刃若新发于硎。</a:t>
            </a:r>
            <a:r>
              <a:rPr lang="zh-CN" altLang="en-US" sz="3200" dirty="0">
                <a:solidFill>
                  <a:srgbClr val="9966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Text Box 2"/>
          <p:cNvSpPr txBox="1"/>
          <p:nvPr/>
        </p:nvSpPr>
        <p:spPr>
          <a:xfrm>
            <a:off x="1858963" y="2708275"/>
            <a:ext cx="74374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　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判断句，“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者，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也”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3009900" y="3984625"/>
            <a:ext cx="2362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1924050" y="4117975"/>
            <a:ext cx="83439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之”字结构形成宾语前置：技未尝经肯綮。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2120900" y="5646738"/>
            <a:ext cx="10099675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是以=以是,宾语前置；发于硎=于硎发, 介词结构后置。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000" y="1066800"/>
            <a:ext cx="1422400" cy="461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特殊句式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Text Box 2"/>
          <p:cNvSpPr txBox="1"/>
          <p:nvPr/>
        </p:nvSpPr>
        <p:spPr>
          <a:xfrm>
            <a:off x="3429000" y="1447800"/>
            <a:ext cx="58674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2" name="Text Box 3"/>
          <p:cNvSpPr txBox="1"/>
          <p:nvPr/>
        </p:nvSpPr>
        <p:spPr>
          <a:xfrm>
            <a:off x="1847850" y="1622425"/>
            <a:ext cx="2592388" cy="5016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游刃有余：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目无全牛：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踌躇满志：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切中肯綮：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381000" y="1011238"/>
            <a:ext cx="1689100" cy="523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Font typeface="Arial" panose="020B0604020202020204" pitchFamily="34" charset="0"/>
              <a:buNone/>
              <a:defRPr sz="2800" b="1">
                <a:solidFill>
                  <a:srgbClr val="FF0000"/>
                </a:solidFill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积累成语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8133" name="Text Box 5"/>
          <p:cNvSpPr txBox="1"/>
          <p:nvPr/>
        </p:nvSpPr>
        <p:spPr>
          <a:xfrm>
            <a:off x="3937000" y="1622425"/>
            <a:ext cx="644366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现在用来比喻技术熟练高超，做事轻而易举。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134" name="Text Box 6"/>
          <p:cNvSpPr txBox="1"/>
          <p:nvPr/>
        </p:nvSpPr>
        <p:spPr>
          <a:xfrm>
            <a:off x="3937000" y="3054350"/>
            <a:ext cx="619283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现在一般指技艺达到极其纯熟的程度，达到得心应手的境界。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135" name="Text Box 7"/>
          <p:cNvSpPr txBox="1"/>
          <p:nvPr/>
        </p:nvSpPr>
        <p:spPr>
          <a:xfrm>
            <a:off x="3970338" y="4510088"/>
            <a:ext cx="67325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文中是悠然自得，心满意足。现指对自己的现状或取得的成就非常得意。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6" name="Text Box 8"/>
          <p:cNvSpPr txBox="1"/>
          <p:nvPr/>
        </p:nvSpPr>
        <p:spPr>
          <a:xfrm>
            <a:off x="4097338" y="6018213"/>
            <a:ext cx="65881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正好切中事情的关键。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5" grpId="0"/>
      <p:bldP spid="481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3"/>
          <p:cNvSpPr txBox="1"/>
          <p:nvPr/>
        </p:nvSpPr>
        <p:spPr>
          <a:xfrm>
            <a:off x="927100" y="58738"/>
            <a:ext cx="7612063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二</a:t>
            </a: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sym typeface="+mn-ea"/>
              </a:rPr>
              <a:t>、翻译句子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830" y="1266825"/>
            <a:ext cx="108927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（1）手之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所触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，肩之所倚，足之所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履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，膝之所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踦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，砉然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向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然，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奏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刀騞然，莫不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中音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：合于《桑林》之舞，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乃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中《经首》之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会</a:t>
            </a:r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98830" y="2405380"/>
            <a:ext cx="107937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译：手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接触的地方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，肩靠着的地方，脚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着的地方，膝盖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抵着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的地方，都发出皮肉筋骨分离的砉砉声，进刀时发出騞的声音，没有不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合乎音律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的：合乎《桑林》舞乐的节拍，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合乎《经首》乐曲的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节奏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3"/>
          <p:cNvSpPr txBox="1"/>
          <p:nvPr/>
        </p:nvSpPr>
        <p:spPr>
          <a:xfrm>
            <a:off x="950595" y="1098550"/>
            <a:ext cx="99574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）虽然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，每至于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族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，吾见其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难为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怵然为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戒，视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止，行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迟，动刀甚微。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8" name="文本框 4"/>
          <p:cNvSpPr txBox="1"/>
          <p:nvPr/>
        </p:nvSpPr>
        <p:spPr>
          <a:xfrm>
            <a:off x="1041400" y="2752725"/>
            <a:ext cx="1011936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译：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虽然这样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，每当碰到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筋骨交错聚结的地方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，我看它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难以下刀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，就谨慎地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产生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戒备，眼睛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筋骨交错聚结的地方而凝视不动，动作也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缓慢下来，动起刀来很轻。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838200" y="2084388"/>
            <a:ext cx="7315200" cy="1308100"/>
          </a:xfrm>
        </p:spPr>
        <p:txBody>
          <a:bodyPr anchor="ctr"/>
          <a:p>
            <a:endParaRPr lang="zh-CN" altLang="en-US" kern="1200"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>
          <a:xfrm>
            <a:off x="838200" y="3392488"/>
            <a:ext cx="7315200" cy="758825"/>
          </a:xfrm>
        </p:spPr>
        <p:txBody>
          <a:bodyPr anchor="t"/>
          <a:p>
            <a:pPr>
              <a:buClrTx/>
              <a:buSzTx/>
            </a:pPr>
            <a:endParaRPr lang="zh-CN" altLang="en-US" kern="120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33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325" y="-71437"/>
            <a:ext cx="12026900" cy="664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副标题 2"/>
          <p:cNvSpPr>
            <a:spLocks noGrp="1"/>
          </p:cNvSpPr>
          <p:nvPr>
            <p:ph type="subTitle" idx="1"/>
          </p:nvPr>
        </p:nvSpPr>
        <p:spPr>
          <a:xfrm>
            <a:off x="1228725" y="2609850"/>
            <a:ext cx="6924675" cy="1541463"/>
          </a:xfrm>
        </p:spPr>
        <p:txBody>
          <a:bodyPr anchor="t"/>
          <a:p>
            <a:pPr>
              <a:buClrTx/>
              <a:buSzTx/>
            </a:pPr>
            <a:r>
              <a:rPr lang="zh-CN" altLang="en-US" sz="40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文本精准导读</a:t>
            </a:r>
            <a:endParaRPr lang="zh-CN" altLang="en-US" sz="4000" b="1" kern="12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+mn-cs"/>
            </a:endParaRPr>
          </a:p>
          <a:p>
            <a:pPr>
              <a:buClrTx/>
              <a:buSzTx/>
            </a:pPr>
            <a:endParaRPr lang="zh-CN" altLang="en-US" sz="4000" kern="120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2240"/>
          <a:stretch>
            <a:fillRect/>
          </a:stretch>
        </p:blipFill>
        <p:spPr bwMode="auto">
          <a:xfrm>
            <a:off x="0" y="3621435"/>
            <a:ext cx="12190413" cy="323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  <a:sym typeface="+mn-ea"/>
              </a:rPr>
              <a:t>诵读课文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638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19200"/>
            <a:ext cx="2232025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初读课文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踦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yǐ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支撑，接触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     </a:t>
            </a:r>
            <a:r>
              <a:rPr kumimoji="0" lang="en-US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騞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huō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象声词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 </a:t>
            </a:r>
            <a:endParaRPr kumimoji="0" lang="zh-CN" altLang="zh-CN" sz="2800" b="0" i="0" u="none" strike="noStrike" kern="1200" cap="none" spc="0" normalizeH="0" baseline="0" noProof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砉</a:t>
            </a:r>
            <a:r>
              <a:rPr kumimoji="0" lang="en-US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xū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象声词）      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謋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huò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象声词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</a:t>
            </a:r>
            <a:endParaRPr kumimoji="0" lang="zh-CN" altLang="zh-CN" sz="2800" b="0" i="0" u="none" strike="noStrike" kern="1200" cap="none" spc="0" normalizeH="0" baseline="0" noProof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卻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xì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同隙，空隙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   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軱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gū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大骨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  </a:t>
            </a:r>
            <a:endParaRPr kumimoji="0" lang="zh-CN" altLang="zh-CN" sz="2800" b="0" i="0" u="none" strike="noStrike" kern="1200" cap="none" spc="0" normalizeH="0" baseline="0" noProof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 硎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xíng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磨刀石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      </a:t>
            </a:r>
            <a:r>
              <a:rPr kumimoji="0" lang="en-US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窾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kuǎn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空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      </a:t>
            </a:r>
            <a:endParaRPr kumimoji="0" lang="zh-CN" altLang="zh-CN" sz="2800" b="0" i="0" u="none" strike="noStrike" kern="1200" cap="none" spc="0" normalizeH="0" baseline="0" noProof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怵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chù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害怕，恐惧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)  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间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jiàn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（间隙）</a:t>
            </a:r>
            <a:endParaRPr kumimoji="0" lang="zh-CN" altLang="en-US" sz="2800" b="0" i="0" u="none" strike="noStrike" kern="1200" cap="none" spc="0" normalizeH="0" baseline="0" noProof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 向 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xiǎng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通“响” 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盖 </a:t>
            </a:r>
            <a:r>
              <a:rPr kumimoji="0" lang="zh-CN" altLang="zh-CN" sz="2800" b="0" i="0" u="none" strike="noStrike" kern="1200" cap="none" spc="0" normalizeH="0" baseline="0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hé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通“盍”　</a:t>
            </a:r>
            <a:endParaRPr kumimoji="0" lang="zh-CN" altLang="en-US" sz="2800" b="0" i="0" u="none" strike="noStrike" kern="1200" cap="none" spc="0" normalizeH="0" baseline="0" noProof="1">
              <a:solidFill>
                <a:srgbClr val="595959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3"/>
          <p:cNvSpPr txBox="1"/>
          <p:nvPr/>
        </p:nvSpPr>
        <p:spPr>
          <a:xfrm>
            <a:off x="4451350" y="265113"/>
            <a:ext cx="36258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疏通文意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5600" y="1209675"/>
            <a:ext cx="2017713" cy="58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noProof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再读课文</a:t>
            </a:r>
            <a:endParaRPr lang="zh-CN" altLang="en-US" sz="3200" noProof="1"/>
          </a:p>
        </p:txBody>
      </p:sp>
      <p:sp>
        <p:nvSpPr>
          <p:cNvPr id="17411" name="文本框 5"/>
          <p:cNvSpPr txBox="1"/>
          <p:nvPr/>
        </p:nvSpPr>
        <p:spPr>
          <a:xfrm>
            <a:off x="3492500" y="2346325"/>
            <a:ext cx="3873500" cy="1784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积累字词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412750" y="1219200"/>
            <a:ext cx="11528425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457200">
              <a:lnSpc>
                <a:spcPct val="140000"/>
              </a:lnSpc>
              <a:buSzTx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文惠君解牛。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，肩之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，足之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，膝之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，砉然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，奏刀騞然，莫不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音，合于桑林之舞，乃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经首之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7685" y="4052570"/>
            <a:ext cx="10724515" cy="2582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庖丁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给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梁惠王宰牛。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手所接触的地方，肩膀所倚靠的地方，脚所踩的地方，膝盖所顶的地方，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哗哗作响，进刀时豁豁地，没有不合音律的：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合乎（汤时）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桑林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舞乐的节拍，又合乎（尧时）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经首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乐曲的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节奏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 </a:t>
            </a:r>
            <a:endParaRPr lang="en-US" alt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428740" y="914400"/>
            <a:ext cx="1038860" cy="690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7924800" y="914400"/>
            <a:ext cx="930910" cy="679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8610600" y="762000"/>
            <a:ext cx="2545715" cy="7512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1816735" y="762000"/>
            <a:ext cx="5269865" cy="1532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7087235" y="265430"/>
            <a:ext cx="3514090" cy="95313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所”字结构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“所”</a:t>
            </a:r>
            <a:r>
              <a:rPr lang="zh-CN" altLang="zh-CN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动词</a:t>
            </a:r>
            <a:r>
              <a:rPr lang="zh-CN" altLang="zh-CN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名词性结构</a:t>
            </a:r>
            <a:endParaRPr lang="zh-CN" altLang="en-US" sz="2000"/>
          </a:p>
        </p:txBody>
      </p:sp>
      <p:sp>
        <p:nvSpPr>
          <p:cNvPr id="10" name="椭圆形标注 9"/>
          <p:cNvSpPr/>
          <p:nvPr/>
        </p:nvSpPr>
        <p:spPr>
          <a:xfrm>
            <a:off x="3192145" y="92710"/>
            <a:ext cx="3354705" cy="131254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砉</a:t>
            </a:r>
            <a:r>
              <a:rPr lang="zh-CN" altLang="zh-CN" b="1" kern="100" dirty="0" smtClean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b="1" kern="100" dirty="0" err="1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xū</a:t>
            </a:r>
            <a:r>
              <a:rPr lang="zh-CN" altLang="zh-CN" b="1" kern="100" dirty="0" smtClean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）然</a:t>
            </a:r>
            <a:r>
              <a:rPr lang="zh-CN" altLang="zh-CN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拟</a:t>
            </a:r>
            <a:r>
              <a:rPr lang="zh-CN" altLang="zh-CN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声词</a:t>
            </a: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。砉然，皮骨相离的声音。向，通</a:t>
            </a:r>
            <a:r>
              <a:rPr lang="en-US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响</a:t>
            </a:r>
            <a:r>
              <a:rPr lang="en-US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4082415" y="1371600"/>
            <a:ext cx="109220" cy="1027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线形标注 2 11"/>
          <p:cNvSpPr/>
          <p:nvPr/>
        </p:nvSpPr>
        <p:spPr>
          <a:xfrm>
            <a:off x="6329045" y="2924175"/>
            <a:ext cx="2846070" cy="11277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3782"/>
              <a:gd name="adj6" fmla="val 201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騞</a:t>
            </a:r>
            <a:r>
              <a:rPr lang="zh-CN" altLang="zh-CN" sz="2000" b="1" kern="100" smtClean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kern="100" smtClean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huō</a:t>
            </a:r>
            <a:r>
              <a:rPr lang="zh-CN" altLang="zh-CN" sz="2000" b="1" kern="100" dirty="0" smtClean="0">
                <a:solidFill>
                  <a:srgbClr val="0000FF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）然</a:t>
            </a:r>
            <a:r>
              <a:rPr lang="zh-CN" altLang="zh-CN" sz="2000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000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拟</a:t>
            </a:r>
            <a:r>
              <a:rPr lang="zh-CN" altLang="zh-CN" sz="2000" b="1" kern="100" dirty="0" smtClean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声词</a:t>
            </a:r>
            <a:r>
              <a:rPr lang="zh-CN" altLang="zh-CN" sz="2000" b="1" kern="100" dirty="0"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，形容比砉然更大的进刀解牛声。</a:t>
            </a:r>
            <a:endParaRPr lang="zh-CN" altLang="en-US" sz="200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579485" y="2467610"/>
            <a:ext cx="1326515" cy="656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633345" y="3124200"/>
            <a:ext cx="7272655" cy="2520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云形标注 14"/>
          <p:cNvSpPr/>
          <p:nvPr/>
        </p:nvSpPr>
        <p:spPr>
          <a:xfrm>
            <a:off x="10031730" y="2791460"/>
            <a:ext cx="2007870" cy="76581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合乎</a:t>
            </a:r>
            <a:endParaRPr lang="zh-CN" altLang="en-US" sz="2400"/>
          </a:p>
        </p:txBody>
      </p:sp>
      <p:sp>
        <p:nvSpPr>
          <p:cNvPr id="16" name="线形标注 2 15"/>
          <p:cNvSpPr/>
          <p:nvPr/>
        </p:nvSpPr>
        <p:spPr>
          <a:xfrm rot="19620000">
            <a:off x="1898650" y="204470"/>
            <a:ext cx="1034415" cy="885190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ym typeface="+mn-ea"/>
              </a:rPr>
              <a:t>替，给</a:t>
            </a:r>
            <a:endParaRPr lang="zh-CN" altLang="en-US" sz="2000"/>
          </a:p>
        </p:txBody>
      </p:sp>
      <p:sp>
        <p:nvSpPr>
          <p:cNvPr id="19" name="线形标注 1 18"/>
          <p:cNvSpPr/>
          <p:nvPr/>
        </p:nvSpPr>
        <p:spPr>
          <a:xfrm>
            <a:off x="4400550" y="3557270"/>
            <a:ext cx="1443990" cy="495300"/>
          </a:xfrm>
          <a:prstGeom prst="borderCallout1">
            <a:avLst>
              <a:gd name="adj1" fmla="val 18750"/>
              <a:gd name="adj2" fmla="val -8333"/>
              <a:gd name="adj3" fmla="val -23846"/>
              <a:gd name="adj4" fmla="val -89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</a:rPr>
              <a:t>音节，节奏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9" grpId="0" animBg="1"/>
      <p:bldP spid="9" grpId="1" animBg="1"/>
      <p:bldP spid="10" grpId="0" animBg="1"/>
      <p:bldP spid="10" grpId="1" animBg="1"/>
      <p:bldP spid="12" grpId="0" bldLvl="0" animBg="1"/>
      <p:bldP spid="12" grpId="1" animBg="1"/>
      <p:bldP spid="15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3"/>
          <p:cNvSpPr txBox="1"/>
          <p:nvPr/>
        </p:nvSpPr>
        <p:spPr>
          <a:xfrm>
            <a:off x="4451350" y="265113"/>
            <a:ext cx="30495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要点解读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750" y="1257300"/>
            <a:ext cx="11528425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40000"/>
              </a:lnSpc>
              <a:buClrTx/>
              <a:buSzTx/>
              <a:buFontTx/>
            </a:pPr>
            <a:r>
              <a:rPr lang="zh-CN" altLang="en-US" sz="3200" b="1" noProof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欣赏“解牛之美”</a:t>
            </a:r>
            <a:endParaRPr kumimoji="0" lang="zh-CN" altLang="en-US" sz="3200" b="1" kern="1200" cap="none" spc="0" normalizeH="0" baseline="0" noProof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indent="457200">
              <a:lnSpc>
                <a:spcPct val="140000"/>
              </a:lnSpc>
              <a:buClrTx/>
              <a:buSzTx/>
              <a:buFontTx/>
            </a:pPr>
            <a:r>
              <a:rPr lang="zh-CN" altLang="en-US" sz="32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手、肩、足、膝</a:t>
            </a:r>
            <a:endParaRPr lang="zh-CN" altLang="en-US" sz="3200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40000"/>
              </a:lnSpc>
              <a:buClrTx/>
              <a:buSzTx/>
              <a:buFontTx/>
            </a:pPr>
            <a:r>
              <a:rPr lang="zh-CN" altLang="en-US" sz="32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触、倚、履、踦</a:t>
            </a:r>
            <a:endParaRPr lang="zh-CN" altLang="en-US" sz="3200" b="1" noProof="1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8363" y="2216150"/>
            <a:ext cx="5024438" cy="5826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和谐并用</a:t>
            </a:r>
            <a:endParaRPr lang="zh-CN" altLang="en-US" sz="3200" noProof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10275" y="2798763"/>
            <a:ext cx="2249488" cy="5826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流畅自然</a:t>
            </a:r>
            <a:endParaRPr lang="zh-CN" altLang="en-US" sz="3200" noProof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487" name="文本框 6"/>
          <p:cNvSpPr txBox="1"/>
          <p:nvPr/>
        </p:nvSpPr>
        <p:spPr>
          <a:xfrm>
            <a:off x="788988" y="3416300"/>
            <a:ext cx="52863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砉然响然、奏刀騞然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3775" y="3476625"/>
            <a:ext cx="25368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莫不中音</a:t>
            </a:r>
            <a:endParaRPr lang="zh-CN" altLang="en-US" sz="3200" noProof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490" name="文本框 9"/>
          <p:cNvSpPr txBox="1"/>
          <p:nvPr/>
        </p:nvSpPr>
        <p:spPr>
          <a:xfrm>
            <a:off x="3044825" y="4294188"/>
            <a:ext cx="44561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合于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桑林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之舞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乃中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经首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之会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文本框 10"/>
          <p:cNvSpPr txBox="1"/>
          <p:nvPr/>
        </p:nvSpPr>
        <p:spPr>
          <a:xfrm>
            <a:off x="1073150" y="5741988"/>
            <a:ext cx="9747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这一系列的动作连贯流畅，一气呵成，反映了庖丁技艺的高超与动作的娴熟。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写出了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庖丁解牛的熟练动作和美妙音响。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3"/>
          <p:cNvSpPr txBox="1"/>
          <p:nvPr/>
        </p:nvSpPr>
        <p:spPr>
          <a:xfrm>
            <a:off x="4451350" y="265113"/>
            <a:ext cx="30495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要点解读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750" y="1257300"/>
            <a:ext cx="1152842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6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自然段：</a:t>
            </a:r>
            <a:endParaRPr lang="zh-CN" altLang="en-US" sz="3600" b="1" dirty="0">
              <a:solidFill>
                <a:srgbClr val="99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 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描写庖丁解牛的场面，在这里作者运用大胆的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夸张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和生动的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，把庖丁解牛的高超技术写得简直如入化境。 </a:t>
            </a:r>
            <a:endParaRPr lang="zh-CN" altLang="en-US" sz="3600" b="1" noProof="1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294143596"/>
  <p:tag name="KSO_WM_UNIT_PLACING_PICTURE_USER_VIEWPORT" val="{&quot;height&quot;:5220,&quot;width&quot;:7500}"/>
</p:tagLst>
</file>

<file path=ppt/tags/tag2.xml><?xml version="1.0" encoding="utf-8"?>
<p:tagLst xmlns:p="http://schemas.openxmlformats.org/presentationml/2006/main">
  <p:tag name="REFSHAPE" val="669129892"/>
  <p:tag name="KSO_WM_UNIT_PLACING_PICTURE_USER_VIEWPORT" val="{&quot;height&quot;:9000,&quot;width&quot;:17502.500787401576}"/>
</p:tagLst>
</file>

<file path=ppt/tags/tag3.xml><?xml version="1.0" encoding="utf-8"?>
<p:tagLst xmlns:p="http://schemas.openxmlformats.org/presentationml/2006/main">
  <p:tag name="REFSHAPE" val="811439140"/>
</p:tagLst>
</file>

<file path=ppt/tags/tag4.xml><?xml version="1.0" encoding="utf-8"?>
<p:tagLst xmlns:p="http://schemas.openxmlformats.org/presentationml/2006/main">
  <p:tag name="REFSHAPE" val="81143914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3186</Words>
  <Application>WPS 演示</Application>
  <PresentationFormat/>
  <Paragraphs>361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Times New Roman</vt:lpstr>
      <vt:lpstr>微软雅黑</vt:lpstr>
      <vt:lpstr>华文楷体</vt:lpstr>
      <vt:lpstr>等线</vt:lpstr>
      <vt:lpstr>隶书</vt:lpstr>
      <vt:lpstr>Arial Unicode MS</vt:lpstr>
      <vt:lpstr>华文隶书</vt:lpstr>
      <vt:lpstr>Arial Black</vt:lpstr>
      <vt:lpstr>华文行楷</vt:lpstr>
      <vt:lpstr>Office 主题</vt:lpstr>
      <vt:lpstr>7_Office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诵读课文</vt:lpstr>
      <vt:lpstr>PowerPoint 演示文稿</vt:lpstr>
      <vt:lpstr>PowerPoint 演示文稿</vt:lpstr>
      <vt:lpstr>PowerPoint 演示文稿</vt:lpstr>
      <vt:lpstr>PowerPoint 演示文稿</vt:lpstr>
      <vt:lpstr>   文惠君日：“善哉！技盖至此乎？”   </vt:lpstr>
      <vt:lpstr>庖丁释刀对曰：“臣之所好者道也，进乎技矣。 始臣之解牛之时，所见无非全牛者。三年之后，未尝见全牛也。方今之时，臣以神遇而不以目视，官知止而神欲行。 </vt:lpstr>
      <vt:lpstr>依乎天理，批大郤，导大窾，因其固然，技经肯綮之未尝，而况大軱乎！良庖岁更刀，割也；族庖月更刀，折也。今臣之刀十九年矣，所解数千牛矣，而刀刃若新发于硎。 </vt:lpstr>
      <vt:lpstr>PowerPoint 演示文稿</vt:lpstr>
      <vt:lpstr>彼节者有间，而刀刃者无厚。以无厚入有间，恢恢乎其于游刃必有余地矣，是以十九年而刀刃若新发于硎。</vt:lpstr>
      <vt:lpstr> 虽然，每至于族，吾见其难为，怵然为戒，视为止，行为迟，动刀甚微。謋然己解，如土委地。提刀而立，为之四顾，为之踌躇满志，善刀而藏之。</vt:lpstr>
      <vt:lpstr>第三段：    写解牛的三个阶段和良庖、族庖、自己的比较，以及达于道后小心谨慎的态度。三个阶段体现了只有通过长期的解牛实践，才能获得解牛之“道”。通过对比三者的不同意在说明“有道”和“无道”的不同，强调“道”的重要。</vt:lpstr>
      <vt:lpstr>在诵读全文的基础上，根据结构导图的提示，在空缺处填出相应内容。 </vt:lpstr>
      <vt:lpstr>PowerPoint 演示文稿</vt:lpstr>
      <vt:lpstr>课文结构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90</cp:revision>
  <dcterms:created xsi:type="dcterms:W3CDTF">2013-06-30T09:57:00Z</dcterms:created>
  <dcterms:modified xsi:type="dcterms:W3CDTF">2020-04-23T08:51:59Z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2052-11.1.0.9584</vt:lpwstr>
  </property>
</Properties>
</file>