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theme/theme3.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p:sldMasterIdLst>
    <p:sldMasterId id="2147483648" r:id="rId1"/>
    <p:sldMasterId id="2147483660" r:id="rId2"/>
    <p:sldMasterId id="2147483672" r:id="rId3"/>
    <p:sldMasterId id="2147483674" r:id="rId4"/>
  </p:sldMasterIdLst>
  <p:notesMasterIdLst>
    <p:notesMasterId r:id="rId40"/>
  </p:notesMasterIdLst>
  <p:sldIdLst>
    <p:sldId id="291" r:id="rId5"/>
    <p:sldId id="293" r:id="rId6"/>
    <p:sldId id="257" r:id="rId7"/>
    <p:sldId id="258" r:id="rId8"/>
    <p:sldId id="259" r:id="rId9"/>
    <p:sldId id="260" r:id="rId10"/>
    <p:sldId id="261" r:id="rId11"/>
    <p:sldId id="262" r:id="rId12"/>
    <p:sldId id="263" r:id="rId13"/>
    <p:sldId id="264" r:id="rId14"/>
    <p:sldId id="265" r:id="rId15"/>
    <p:sldId id="294" r:id="rId16"/>
    <p:sldId id="295" r:id="rId17"/>
    <p:sldId id="266" r:id="rId18"/>
    <p:sldId id="267" r:id="rId19"/>
    <p:sldId id="268" r:id="rId20"/>
    <p:sldId id="289" r:id="rId21"/>
    <p:sldId id="269" r:id="rId22"/>
    <p:sldId id="270" r:id="rId23"/>
    <p:sldId id="271" r:id="rId24"/>
    <p:sldId id="296" r:id="rId25"/>
    <p:sldId id="272" r:id="rId26"/>
    <p:sldId id="273" r:id="rId27"/>
    <p:sldId id="274" r:id="rId28"/>
    <p:sldId id="275" r:id="rId29"/>
    <p:sldId id="276" r:id="rId30"/>
    <p:sldId id="285" r:id="rId31"/>
    <p:sldId id="277" r:id="rId32"/>
    <p:sldId id="286" r:id="rId33"/>
    <p:sldId id="288" r:id="rId34"/>
    <p:sldId id="279" r:id="rId35"/>
    <p:sldId id="280" r:id="rId36"/>
    <p:sldId id="281" r:id="rId37"/>
    <p:sldId id="284" r:id="rId38"/>
    <p:sldId id="282" r:id="rId39"/>
  </p:sldIdLst>
  <p:sldSz cx="12192000" cy="6858000"/>
  <p:notesSz cx="6858000" cy="9144000"/>
  <p:custDataLst>
    <p:tags r:id="rId4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3" orient="horz" pos="3974" userDrawn="1">
          <p15:clr>
            <a:srgbClr val="A4A3A4"/>
          </p15:clr>
        </p15:guide>
        <p15:guide id="4" pos="3840">
          <p15:clr>
            <a:srgbClr val="A4A3A4"/>
          </p15:clr>
        </p15:guide>
      </p15:sldGuideLst>
    </p:ext>
    <p:ext uri="{2D200454-40CA-4A62-9FC3-DE9A4176ACB9}">
      <p15:notes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3" d="100"/>
          <a:sy n="63" d="100"/>
        </p:scale>
        <p:origin x="-114" y="-432"/>
      </p:cViewPr>
      <p:guideLst>
        <p:guide orient="horz" pos="3974"/>
        <p:guide pos="3840"/>
      </p:guideLst>
    </p:cSldViewPr>
  </p:slideViewPr>
  <p:notesTextViewPr>
    <p:cViewPr>
      <p:scale>
        <a:sx n="1" d="1"/>
        <a:sy n="1" d="1"/>
      </p:scale>
      <p:origin x="0" y="0"/>
    </p:cViewPr>
  </p:notesTextViewPr>
  <p:notesViewPr>
    <p:cSldViewPr snapToGrid="0">
      <p:cViewPr varScale="1">
        <p:scale>
          <a:sx n="57" d="100"/>
          <a:sy n="57" d="100"/>
        </p:scale>
        <p:origin x="283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63274BA-1041-463E-90F8-7CC2FF21215A}" type="datetimeFigureOut">
              <a:rPr lang="zh-CN" altLang="en-US" smtClean="0"/>
              <a:t>2021-9-10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50E9A87-25CF-43EF-A30B-69AC790895D3}" type="slidenum">
              <a:rPr lang="zh-CN" altLang="en-US" smtClean="0"/>
              <a:t>‹#›</a:t>
            </a:fld>
            <a:endParaRPr lang="zh-CN" altLang="en-US"/>
          </a:p>
        </p:txBody>
      </p:sp>
    </p:spTree>
    <p:extLst>
      <p:ext uri="{BB962C8B-B14F-4D97-AF65-F5344CB8AC3E}">
        <p14:creationId xmlns:p14="http://schemas.microsoft.com/office/powerpoint/2010/main" val="23585155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0E9A87-25CF-43EF-A30B-69AC790895D3}" type="slidenum">
              <a:rPr lang="zh-CN" altLang="en-US" smtClean="0"/>
              <a:t>2</a:t>
            </a:fld>
            <a:endParaRPr lang="zh-CN" altLang="en-US"/>
          </a:p>
        </p:txBody>
      </p:sp>
    </p:spTree>
    <p:extLst>
      <p:ext uri="{BB962C8B-B14F-4D97-AF65-F5344CB8AC3E}">
        <p14:creationId xmlns:p14="http://schemas.microsoft.com/office/powerpoint/2010/main" val="22380899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0E9A87-25CF-43EF-A30B-69AC790895D3}" type="slidenum">
              <a:rPr lang="zh-CN" altLang="en-US" smtClean="0"/>
              <a:t>3</a:t>
            </a:fld>
            <a:endParaRPr lang="zh-CN" altLang="en-US"/>
          </a:p>
        </p:txBody>
      </p:sp>
    </p:spTree>
    <p:extLst>
      <p:ext uri="{BB962C8B-B14F-4D97-AF65-F5344CB8AC3E}">
        <p14:creationId xmlns:p14="http://schemas.microsoft.com/office/powerpoint/2010/main" val="28233828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FD0BE5A-79EF-48B5-8E50-2AC84CF44B0B}" type="datetime1">
              <a:rPr lang="zh-CN" altLang="en-US" smtClean="0"/>
              <a:t>2021-9-10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3188EDE-61DF-4889-A610-540CD015D399}"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6E1F76-7FB4-452B-98F0-FFD13EE6FF46}" type="datetime1">
              <a:rPr lang="zh-CN" altLang="en-US" smtClean="0"/>
              <a:t>2021-9-10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3188EDE-61DF-4889-A610-540CD015D399}" type="slidenum">
              <a:rPr lang="zh-CN" altLang="en-US" smtClean="0"/>
              <a:t>‹#›</a:t>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765D3DB-78FB-47F7-BCA5-5A8AE7F87AC7}" type="datetime1">
              <a:rPr lang="zh-CN" altLang="en-US" smtClean="0"/>
              <a:t>2021-9-10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3188EDE-61DF-4889-A610-540CD015D399}" type="slidenum">
              <a:rPr lang="zh-CN" altLang="en-US" smtClean="0"/>
              <a:t>‹#›</a:t>
            </a:fld>
            <a:endParaRPr lang="zh-CN"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E8FAB682-810F-49EC-B8CC-F1EB51E399AF}" type="datetimeFigureOut">
              <a:rPr lang="zh-CN" altLang="en-US" smtClean="0"/>
              <a:t>2021-9-10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51BCEB8-6F07-444E-832A-BD75B07C077C}" type="slidenum">
              <a:rPr lang="zh-CN" altLang="en-US" smtClean="0"/>
              <a:t>‹#›</a:t>
            </a:fld>
            <a:endParaRPr lang="zh-CN" alt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8FAB682-810F-49EC-B8CC-F1EB51E399AF}" type="datetimeFigureOut">
              <a:rPr lang="zh-CN" altLang="en-US" smtClean="0"/>
              <a:t>2021-9-10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51BCEB8-6F07-444E-832A-BD75B07C077C}" type="slidenum">
              <a:rPr lang="zh-CN" altLang="en-US" smtClean="0"/>
              <a:t>‹#›</a:t>
            </a:fld>
            <a:endParaRPr lang="zh-CN" alt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E8FAB682-810F-49EC-B8CC-F1EB51E399AF}" type="datetimeFigureOut">
              <a:rPr lang="zh-CN" altLang="en-US" smtClean="0"/>
              <a:t>2021-9-10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51BCEB8-6F07-444E-832A-BD75B07C077C}" type="slidenum">
              <a:rPr lang="zh-CN" altLang="en-US" smtClean="0"/>
              <a:t>‹#›</a:t>
            </a:fld>
            <a:endParaRPr lang="zh-CN" altLang="en-US"/>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E8FAB682-810F-49EC-B8CC-F1EB51E399AF}" type="datetimeFigureOut">
              <a:rPr lang="zh-CN" altLang="en-US" smtClean="0"/>
              <a:t>2021-9-10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51BCEB8-6F07-444E-832A-BD75B07C077C}" type="slidenum">
              <a:rPr lang="zh-CN" altLang="en-US" smtClean="0"/>
              <a:t>‹#›</a:t>
            </a:fld>
            <a:endParaRPr lang="zh-CN" altLang="en-US"/>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E8FAB682-810F-49EC-B8CC-F1EB51E399AF}" type="datetimeFigureOut">
              <a:rPr lang="zh-CN" altLang="en-US" smtClean="0"/>
              <a:t>2021-9-10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51BCEB8-6F07-444E-832A-BD75B07C077C}" type="slidenum">
              <a:rPr lang="zh-CN" altLang="en-US" smtClean="0"/>
              <a:t>‹#›</a:t>
            </a:fld>
            <a:endParaRPr lang="zh-CN" altLang="en-US"/>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E8FAB682-810F-49EC-B8CC-F1EB51E399AF}" type="datetimeFigureOut">
              <a:rPr lang="zh-CN" altLang="en-US" smtClean="0"/>
              <a:t>2021-9-10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51BCEB8-6F07-444E-832A-BD75B07C077C}" type="slidenum">
              <a:rPr lang="zh-CN" altLang="en-US" smtClean="0"/>
              <a:t>‹#›</a:t>
            </a:fld>
            <a:endParaRPr lang="zh-CN" altLang="en-US"/>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8FAB682-810F-49EC-B8CC-F1EB51E399AF}" type="datetimeFigureOut">
              <a:rPr lang="zh-CN" altLang="en-US" smtClean="0"/>
              <a:t>2021-9-10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51BCEB8-6F07-444E-832A-BD75B07C077C}" type="slidenum">
              <a:rPr lang="zh-CN" altLang="en-US" smtClean="0"/>
              <a:t>‹#›</a:t>
            </a:fld>
            <a:endParaRPr lang="zh-CN" altLang="en-US"/>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8FAB682-810F-49EC-B8CC-F1EB51E399AF}" type="datetimeFigureOut">
              <a:rPr lang="zh-CN" altLang="en-US" smtClean="0"/>
              <a:t>2021-9-10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51BCEB8-6F07-444E-832A-BD75B07C077C}" type="slidenum">
              <a:rPr lang="zh-CN" altLang="en-US" smtClean="0"/>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1601788"/>
            <a:ext cx="10515600" cy="1325563"/>
          </a:xfr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838200" y="3137095"/>
            <a:ext cx="10515600" cy="290810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27D5118-2671-4918-B193-8200015356EA}" type="datetime1">
              <a:rPr lang="zh-CN" altLang="en-US" smtClean="0"/>
              <a:t>2021-9-10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3188EDE-61DF-4889-A610-540CD015D399}" type="slidenum">
              <a:rPr lang="zh-CN" altLang="en-US" smtClean="0"/>
              <a:t>‹#›</a:t>
            </a:fld>
            <a:endParaRPr lang="zh-CN" altLang="en-US"/>
          </a:p>
        </p:txBody>
      </p:sp>
      <p:pic>
        <p:nvPicPr>
          <p:cNvPr id="9" name="图片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5970"/>
            <a:ext cx="12192000" cy="1586107"/>
          </a:xfrm>
          <a:prstGeom prst="rect">
            <a:avLst/>
          </a:prstGeom>
        </p:spPr>
      </p:pic>
      <p:sp>
        <p:nvSpPr>
          <p:cNvPr id="11" name="文本框 10"/>
          <p:cNvSpPr txBox="1"/>
          <p:nvPr userDrawn="1"/>
        </p:nvSpPr>
        <p:spPr>
          <a:xfrm>
            <a:off x="10790052" y="6366215"/>
            <a:ext cx="1020947" cy="461665"/>
          </a:xfrm>
          <a:prstGeom prst="rect">
            <a:avLst/>
          </a:prstGeom>
          <a:noFill/>
        </p:spPr>
        <p:txBody>
          <a:bodyPr wrap="square" rtlCol="0">
            <a:spAutoFit/>
          </a:bodyPr>
          <a:lstStyle/>
          <a:p>
            <a:r>
              <a:rPr lang="en-US" altLang="zh-CN" sz="2400" b="1" smtClean="0">
                <a:latin typeface="Times New Roman" panose="02020603050405020304" pitchFamily="18" charset="0"/>
                <a:cs typeface="Times New Roman" panose="02020603050405020304" pitchFamily="18" charset="0"/>
              </a:rPr>
              <a:t>·      ·</a:t>
            </a:r>
            <a:endParaRPr lang="zh-CN" altLang="en-US" sz="2400" b="1">
              <a:latin typeface="Times New Roman" panose="02020603050405020304" pitchFamily="18" charset="0"/>
              <a:cs typeface="Times New Roman" panose="02020603050405020304" pitchFamily="18" charset="0"/>
            </a:endParaRPr>
          </a:p>
        </p:txBody>
      </p:sp>
      <p:sp>
        <p:nvSpPr>
          <p:cNvPr id="12" name="灯片编号占位符 5"/>
          <p:cNvSpPr txBox="1"/>
          <p:nvPr userDrawn="1"/>
        </p:nvSpPr>
        <p:spPr>
          <a:xfrm>
            <a:off x="10891653" y="6394449"/>
            <a:ext cx="627247" cy="365125"/>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13188EDE-61DF-4889-A610-540CD015D399}" type="slidenum">
              <a:rPr lang="zh-CN" altLang="en-US" sz="2400" b="1" baseline="0" smtClean="0">
                <a:solidFill>
                  <a:schemeClr val="tx1"/>
                </a:solidFill>
                <a:latin typeface="Times New Roman" panose="02020603050405020304" pitchFamily="18" charset="0"/>
                <a:cs typeface="Times New Roman" panose="02020603050405020304" pitchFamily="18" charset="0"/>
              </a:rPr>
              <a:pPr algn="ctr"/>
              <a:t>‹#›</a:t>
            </a:fld>
            <a:endParaRPr lang="zh-CN" altLang="en-US" sz="2400" b="1" baseline="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8FAB682-810F-49EC-B8CC-F1EB51E399AF}" type="datetimeFigureOut">
              <a:rPr lang="zh-CN" altLang="en-US" smtClean="0"/>
              <a:t>2021-9-10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51BCEB8-6F07-444E-832A-BD75B07C077C}" type="slidenum">
              <a:rPr lang="zh-CN" altLang="en-US" smtClean="0"/>
              <a:t>‹#›</a:t>
            </a:fld>
            <a:endParaRPr lang="zh-CN" altLang="en-US"/>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8FAB682-810F-49EC-B8CC-F1EB51E399AF}" type="datetimeFigureOut">
              <a:rPr lang="zh-CN" altLang="en-US" smtClean="0"/>
              <a:t>2021-9-10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51BCEB8-6F07-444E-832A-BD75B07C077C}" type="slidenum">
              <a:rPr lang="zh-CN" altLang="en-US" smtClean="0"/>
              <a:t>‹#›</a:t>
            </a:fld>
            <a:endParaRPr lang="zh-CN" altLang="en-US"/>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8FAB682-810F-49EC-B8CC-F1EB51E399AF}" type="datetimeFigureOut">
              <a:rPr lang="zh-CN" altLang="en-US" smtClean="0"/>
              <a:t>2021-9-10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51BCEB8-6F07-444E-832A-BD75B07C077C}" type="slidenum">
              <a:rPr lang="zh-CN" altLang="en-US" smtClean="0"/>
              <a:t>‹#›</a:t>
            </a:fld>
            <a:endParaRPr lang="zh-CN" altLang="en-US"/>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73CA21C-F6C1-4094-9B98-5804033D8F33}" type="datetime1">
              <a:rPr lang="zh-CN" altLang="en-US" smtClean="0">
                <a:solidFill>
                  <a:prstClr val="black">
                    <a:tint val="75000"/>
                  </a:prstClr>
                </a:solidFill>
              </a:rPr>
              <a:t>2021-9-10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6151B8B9-FA39-4094-ADA8-8E511C5F4644}" type="slidenum">
              <a:rPr lang="zh-CN" altLang="en-US">
                <a:solidFill>
                  <a:prstClr val="black">
                    <a:tint val="75000"/>
                  </a:prstClr>
                </a:solidFill>
              </a:rPr>
              <a:t>‹#›</a:t>
            </a:fld>
            <a:endParaRPr lang="zh-CN" altLang="en-US">
              <a:solidFill>
                <a:prstClr val="black">
                  <a:tint val="75000"/>
                </a:prstClr>
              </a:solidFill>
            </a:endParaRPr>
          </a:p>
        </p:txBody>
      </p:sp>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5970"/>
            <a:ext cx="12192000" cy="1586107"/>
          </a:xfrm>
          <a:prstGeom prst="rect">
            <a:avLst/>
          </a:prstGeom>
        </p:spPr>
      </p:pic>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7BF7F3CB-9A04-435F-AF85-FFBBEB6E7AFC}" type="datetimeFigureOut">
              <a:rPr lang="zh-CN" altLang="en-US" smtClean="0">
                <a:solidFill>
                  <a:prstClr val="black">
                    <a:tint val="75000"/>
                  </a:prstClr>
                </a:solidFill>
              </a:rPr>
              <a:t>2021-9-10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D6849D6A-310D-42E0-8918-42062D9CEB0B}" type="slidenum">
              <a:rPr lang="zh-CN" altLang="en-US" smtClean="0">
                <a:solidFill>
                  <a:prstClr val="black">
                    <a:tint val="75000"/>
                  </a:prstClr>
                </a:solidFill>
              </a:rPr>
              <a:t>‹#›</a:t>
            </a:fld>
            <a:endParaRPr lang="zh-CN" altLang="en-US">
              <a:solidFill>
                <a:prstClr val="black">
                  <a:tint val="75000"/>
                </a:prstClr>
              </a:solidFill>
            </a:endParaRPr>
          </a:p>
        </p:txBody>
      </p:sp>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2001" cy="1586107"/>
          </a:xfrm>
          <a:prstGeom prst="rect">
            <a:avLst/>
          </a:prstGeom>
        </p:spPr>
      </p:pic>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BF7F3CB-9A04-435F-AF85-FFBBEB6E7AFC}" type="datetimeFigureOut">
              <a:rPr lang="zh-CN" altLang="en-US" smtClean="0">
                <a:solidFill>
                  <a:prstClr val="black">
                    <a:tint val="75000"/>
                  </a:prstClr>
                </a:solidFill>
              </a:rPr>
              <a:t>2021-9-10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D6849D6A-310D-42E0-8918-42062D9CEB0B}"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7BF7F3CB-9A04-435F-AF85-FFBBEB6E7AFC}" type="datetimeFigureOut">
              <a:rPr lang="zh-CN" altLang="en-US" smtClean="0">
                <a:solidFill>
                  <a:prstClr val="black">
                    <a:tint val="75000"/>
                  </a:prstClr>
                </a:solidFill>
              </a:rPr>
              <a:t>2021-9-10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D6849D6A-310D-42E0-8918-42062D9CEB0B}"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7BF7F3CB-9A04-435F-AF85-FFBBEB6E7AFC}" type="datetimeFigureOut">
              <a:rPr lang="zh-CN" altLang="en-US" smtClean="0">
                <a:solidFill>
                  <a:prstClr val="black">
                    <a:tint val="75000"/>
                  </a:prstClr>
                </a:solidFill>
              </a:rPr>
              <a:t>2021-9-10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D6849D6A-310D-42E0-8918-42062D9CEB0B}"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7BF7F3CB-9A04-435F-AF85-FFBBEB6E7AFC}" type="datetimeFigureOut">
              <a:rPr lang="zh-CN" altLang="en-US" smtClean="0">
                <a:solidFill>
                  <a:prstClr val="black">
                    <a:tint val="75000"/>
                  </a:prstClr>
                </a:solidFill>
              </a:rPr>
              <a:t>2021-9-10</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D6849D6A-310D-42E0-8918-42062D9CEB0B}"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BF7F3CB-9A04-435F-AF85-FFBBEB6E7AFC}" type="datetimeFigureOut">
              <a:rPr lang="zh-CN" altLang="en-US" smtClean="0">
                <a:solidFill>
                  <a:prstClr val="black">
                    <a:tint val="75000"/>
                  </a:prstClr>
                </a:solidFill>
              </a:rPr>
              <a:t>2021-9-10</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D6849D6A-310D-42E0-8918-42062D9CEB0B}"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BD09D913-5D2D-4BA5-8C73-57F4CC97AA61}" type="datetime1">
              <a:rPr lang="zh-CN" altLang="en-US" smtClean="0"/>
              <a:t>2021-9-10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3188EDE-61DF-4889-A610-540CD015D399}" type="slidenum">
              <a:rPr lang="zh-CN" altLang="en-US" smtClean="0"/>
              <a:t>‹#›</a:t>
            </a:fld>
            <a:endParaRPr lang="zh-CN" altLang="en-US"/>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BF7F3CB-9A04-435F-AF85-FFBBEB6E7AFC}" type="datetimeFigureOut">
              <a:rPr lang="zh-CN" altLang="en-US" smtClean="0">
                <a:solidFill>
                  <a:prstClr val="black">
                    <a:tint val="75000"/>
                  </a:prstClr>
                </a:solidFill>
              </a:rPr>
              <a:t>2021-9-10</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D6849D6A-310D-42E0-8918-42062D9CEB0B}"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BF7F3CB-9A04-435F-AF85-FFBBEB6E7AFC}" type="datetimeFigureOut">
              <a:rPr lang="zh-CN" altLang="en-US" smtClean="0">
                <a:solidFill>
                  <a:prstClr val="black">
                    <a:tint val="75000"/>
                  </a:prstClr>
                </a:solidFill>
              </a:rPr>
              <a:t>2021-9-10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D6849D6A-310D-42E0-8918-42062D9CEB0B}"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BF7F3CB-9A04-435F-AF85-FFBBEB6E7AFC}" type="datetimeFigureOut">
              <a:rPr lang="zh-CN" altLang="en-US" smtClean="0">
                <a:solidFill>
                  <a:prstClr val="black">
                    <a:tint val="75000"/>
                  </a:prstClr>
                </a:solidFill>
              </a:rPr>
              <a:t>2021-9-10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D6849D6A-310D-42E0-8918-42062D9CEB0B}"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BF7F3CB-9A04-435F-AF85-FFBBEB6E7AFC}" type="datetimeFigureOut">
              <a:rPr lang="zh-CN" altLang="en-US" smtClean="0">
                <a:solidFill>
                  <a:prstClr val="black">
                    <a:tint val="75000"/>
                  </a:prstClr>
                </a:solidFill>
              </a:rPr>
              <a:t>2021-9-10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D6849D6A-310D-42E0-8918-42062D9CEB0B}"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BF7F3CB-9A04-435F-AF85-FFBBEB6E7AFC}" type="datetimeFigureOut">
              <a:rPr lang="zh-CN" altLang="en-US" smtClean="0">
                <a:solidFill>
                  <a:prstClr val="black">
                    <a:tint val="75000"/>
                  </a:prstClr>
                </a:solidFill>
              </a:rPr>
              <a:t>2021-9-10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D6849D6A-310D-42E0-8918-42062D9CEB0B}"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2BB9655F-1008-4E75-BC37-D8515E201348}" type="datetime1">
              <a:rPr lang="zh-CN" altLang="en-US" smtClean="0"/>
              <a:t>2021-9-10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3188EDE-61DF-4889-A610-540CD015D399}"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78C8AA49-CC53-4E0A-95BD-9002F2F05A8D}" type="datetime1">
              <a:rPr lang="zh-CN" altLang="en-US" smtClean="0"/>
              <a:t>2021-9-10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3188EDE-61DF-4889-A610-540CD015D399}"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E47D615-7412-4D92-AA7F-14E1933B0E40}" type="datetime1">
              <a:rPr lang="zh-CN" altLang="en-US" smtClean="0"/>
              <a:t>2021-9-10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3188EDE-61DF-4889-A610-540CD015D399}"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1CF105-C0DD-4B0A-A2A3-C4C9AA29631C}" type="datetime1">
              <a:rPr lang="zh-CN" altLang="en-US" smtClean="0"/>
              <a:t>2021-9-10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3188EDE-61DF-4889-A610-540CD015D399}"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6FD8573-C09D-4871-BB1B-A7102E83111F}" type="datetime1">
              <a:rPr lang="zh-CN" altLang="en-US" smtClean="0"/>
              <a:t>2021-9-10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3188EDE-61DF-4889-A610-540CD015D399}"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93B644E-239D-40E1-9410-2402A31E6809}" type="datetime1">
              <a:rPr lang="zh-CN" altLang="en-US" smtClean="0"/>
              <a:t>2021-9-10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3188EDE-61DF-4889-A610-540CD015D399}"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4.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238AA90-E6F0-4A9E-BBF8-7399BF413148}" type="datetime1">
              <a:rPr lang="zh-CN" altLang="en-US" smtClean="0"/>
              <a:t>2021-9-10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188EDE-61DF-4889-A610-540CD015D39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8FAB682-810F-49EC-B8CC-F1EB51E399AF}" type="datetimeFigureOut">
              <a:rPr lang="zh-CN" altLang="en-US" smtClean="0"/>
              <a:t>2021-9-10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51BCEB8-6F07-444E-832A-BD75B07C077C}"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9FF599C-F117-4FC8-BAEE-DA669E501A8B}" type="datetime1">
              <a:rPr lang="zh-CN" altLang="en-US" smtClean="0">
                <a:solidFill>
                  <a:prstClr val="black">
                    <a:tint val="75000"/>
                  </a:prstClr>
                </a:solidFill>
              </a:rPr>
              <a:t>2021-9-10</a:t>
            </a:fld>
            <a:endParaRPr lang="zh-CN" altLang="en-US" smtClean="0">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smtClean="0">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151B8B9-FA39-4094-ADA8-8E511C5F4644}" type="slidenum">
              <a:rPr lang="zh-CN" altLang="en-US" smtClean="0">
                <a:solidFill>
                  <a:prstClr val="black">
                    <a:tint val="75000"/>
                  </a:prstClr>
                </a:solidFill>
              </a:rPr>
              <a:t>‹#›</a:t>
            </a:fld>
            <a:endParaRPr lang="zh-CN" altLang="en-US" smtClean="0">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73" r:id="rId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BF7F3CB-9A04-435F-AF85-FFBBEB6E7AFC}" type="datetimeFigureOut">
              <a:rPr lang="zh-CN" altLang="en-US" smtClean="0">
                <a:solidFill>
                  <a:prstClr val="black">
                    <a:tint val="75000"/>
                  </a:prstClr>
                </a:solidFill>
              </a:rPr>
              <a:t>2021-9-10</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6849D6A-310D-42E0-8918-42062D9CEB0B}" type="slidenum">
              <a:rPr lang="zh-CN" altLang="en-US" smtClean="0">
                <a:solidFill>
                  <a:prstClr val="black">
                    <a:tint val="75000"/>
                  </a:prstClr>
                </a:solidFill>
              </a:r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4.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2.png"/><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3.png"/></Relationships>
</file>

<file path=ppt/slides/_rels/slide2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slide" Target="slide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slide" Target="slide2.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slide" Target="slide2.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044898" y="1835456"/>
            <a:ext cx="8586711" cy="923330"/>
          </a:xfrm>
          <a:prstGeom prst="rect">
            <a:avLst/>
          </a:prstGeom>
          <a:noFill/>
        </p:spPr>
        <p:txBody>
          <a:bodyPr wrap="square" rtlCol="0">
            <a:spAutoFit/>
          </a:bodyPr>
          <a:lstStyle/>
          <a:p>
            <a:pPr algn="ctr"/>
            <a:r>
              <a:rPr lang="zh-CN" altLang="en-US" sz="5400" smtClean="0">
                <a:solidFill>
                  <a:prstClr val="black"/>
                </a:solidFill>
                <a:latin typeface="黑体" panose="02010609060101010101" pitchFamily="49" charset="-122"/>
                <a:ea typeface="黑体" panose="02010609060101010101" pitchFamily="49" charset="-122"/>
              </a:rPr>
              <a:t>第一部分 基础知识及运用</a:t>
            </a:r>
            <a:endParaRPr lang="zh-CN" altLang="en-US" sz="5400">
              <a:solidFill>
                <a:prstClr val="black"/>
              </a:solidFill>
              <a:latin typeface="黑体" panose="02010609060101010101" pitchFamily="49" charset="-122"/>
              <a:ea typeface="黑体" panose="02010609060101010101" pitchFamily="49" charset="-122"/>
            </a:endParaRPr>
          </a:p>
        </p:txBody>
      </p:sp>
      <p:sp>
        <p:nvSpPr>
          <p:cNvPr id="6" name="文本框 5"/>
          <p:cNvSpPr txBox="1"/>
          <p:nvPr/>
        </p:nvSpPr>
        <p:spPr>
          <a:xfrm>
            <a:off x="3043989" y="3255348"/>
            <a:ext cx="6104022" cy="830997"/>
          </a:xfrm>
          <a:prstGeom prst="rect">
            <a:avLst/>
          </a:prstGeom>
          <a:noFill/>
        </p:spPr>
        <p:txBody>
          <a:bodyPr wrap="square" rtlCol="0">
            <a:spAutoFit/>
          </a:bodyPr>
          <a:lstStyle/>
          <a:p>
            <a:pPr algn="ctr"/>
            <a:r>
              <a:rPr lang="zh-CN" altLang="en-US" sz="4800" smtClean="0">
                <a:solidFill>
                  <a:srgbClr val="0070C0"/>
                </a:solidFill>
                <a:latin typeface="黑体" panose="02010609060101010101" pitchFamily="49" charset="-122"/>
                <a:ea typeface="黑体" panose="02010609060101010101" pitchFamily="49" charset="-122"/>
              </a:rPr>
              <a:t>语 音</a:t>
            </a:r>
            <a:endParaRPr lang="zh-CN" altLang="en-US" sz="4800">
              <a:solidFill>
                <a:srgbClr val="0070C0"/>
              </a:solidFill>
              <a:latin typeface="黑体" panose="02010609060101010101" pitchFamily="49" charset="-122"/>
              <a:ea typeface="黑体" panose="02010609060101010101" pitchFamily="49" charset="-122"/>
              <a:cs typeface="Times New Roman" panose="02020603050405020304" pitchFamily="18" charset="0"/>
            </a:endParaRPr>
          </a:p>
        </p:txBody>
      </p:sp>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192001" cy="1596788"/>
          </a:xfrm>
          <a:prstGeom prst="rect">
            <a:avLst/>
          </a:prstGeom>
        </p:spPr>
      </p:pic>
      <p:sp>
        <p:nvSpPr>
          <p:cNvPr id="7" name="标题 1"/>
          <p:cNvSpPr txBox="1"/>
          <p:nvPr/>
        </p:nvSpPr>
        <p:spPr>
          <a:xfrm>
            <a:off x="838200" y="1449996"/>
            <a:ext cx="10515600" cy="1300356"/>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altLang="zh-CN" sz="2800" smtClean="0">
                <a:latin typeface="+mn-ea"/>
                <a:ea typeface="+mn-ea"/>
              </a:rPr>
              <a:t/>
            </a:r>
            <a:br>
              <a:rPr lang="en-US" altLang="zh-CN" sz="2800" smtClean="0">
                <a:latin typeface="+mn-ea"/>
                <a:ea typeface="+mn-ea"/>
              </a:rPr>
            </a:br>
            <a:r>
              <a:rPr lang="en-US" altLang="zh-CN" sz="2800" smtClean="0">
                <a:latin typeface="+mn-ea"/>
                <a:ea typeface="+mn-ea"/>
              </a:rPr>
              <a:t>                                                  </a:t>
            </a:r>
            <a:br>
              <a:rPr lang="en-US" altLang="zh-CN" sz="2800" smtClean="0">
                <a:latin typeface="+mn-ea"/>
                <a:ea typeface="+mn-ea"/>
              </a:rPr>
            </a:br>
            <a:endParaRPr lang="zh-CN" altLang="en-US" sz="3200">
              <a:latin typeface="+mn-ea"/>
              <a:ea typeface="+mn-ea"/>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1" y="1705970"/>
            <a:ext cx="10515600" cy="4832743"/>
          </a:xfrm>
        </p:spPr>
        <p:txBody>
          <a:bodyPr>
            <a:normAutofit/>
          </a:bodyPr>
          <a:lstStyle/>
          <a:p>
            <a:pPr marL="0" indent="0">
              <a:lnSpc>
                <a:spcPct val="100000"/>
              </a:lnSpc>
              <a:buNone/>
            </a:pPr>
            <a:r>
              <a:rPr lang="zh-CN" altLang="en-US" sz="2400">
                <a:latin typeface="+mn-ea"/>
              </a:rPr>
              <a:t>（</a:t>
            </a:r>
            <a:r>
              <a:rPr lang="en-US" altLang="zh-CN" sz="2400">
                <a:latin typeface="+mn-ea"/>
              </a:rPr>
              <a:t>1</a:t>
            </a:r>
            <a:r>
              <a:rPr lang="zh-CN" altLang="en-US" sz="2400">
                <a:latin typeface="+mn-ea"/>
              </a:rPr>
              <a:t>）根据拼音写出相应的汉字。</a:t>
            </a:r>
          </a:p>
          <a:p>
            <a:pPr marL="0" indent="0">
              <a:lnSpc>
                <a:spcPct val="100000"/>
              </a:lnSpc>
              <a:buNone/>
            </a:pPr>
            <a:r>
              <a:rPr lang="zh-CN" altLang="en-US" sz="2400">
                <a:latin typeface="+mn-ea"/>
              </a:rPr>
              <a:t>①</a:t>
            </a:r>
            <a:r>
              <a:rPr lang="zh-CN" altLang="en-US" sz="2400" smtClean="0">
                <a:latin typeface="+mn-ea"/>
              </a:rPr>
              <a:t>雍 </a:t>
            </a:r>
            <a:r>
              <a:rPr lang="en-US" altLang="zh-CN" sz="2400" err="1" smtClean="0">
                <a:latin typeface="+mn-ea"/>
              </a:rPr>
              <a:t>róng</a:t>
            </a:r>
            <a:endParaRPr lang="en-US" altLang="zh-CN" sz="2400" u="sng">
              <a:latin typeface="+mn-ea"/>
            </a:endParaRPr>
          </a:p>
          <a:p>
            <a:pPr marL="0" indent="0">
              <a:lnSpc>
                <a:spcPct val="100000"/>
              </a:lnSpc>
              <a:buNone/>
            </a:pPr>
            <a:r>
              <a:rPr lang="en-US" altLang="zh-CN" sz="2400">
                <a:latin typeface="+mn-ea"/>
              </a:rPr>
              <a:t>②</a:t>
            </a:r>
            <a:r>
              <a:rPr lang="en-US" altLang="zh-CN" sz="2400" err="1" smtClean="0">
                <a:latin typeface="+mn-ea"/>
              </a:rPr>
              <a:t>cāng</a:t>
            </a:r>
            <a:r>
              <a:rPr lang="en-US" altLang="zh-CN" sz="2400" u="sng" smtClean="0">
                <a:latin typeface="+mn-ea"/>
              </a:rPr>
              <a:t>       </a:t>
            </a:r>
            <a:endParaRPr lang="zh-CN" altLang="en-US" sz="2400">
              <a:latin typeface="+mn-ea"/>
            </a:endParaRPr>
          </a:p>
          <a:p>
            <a:pPr marL="0" indent="0">
              <a:lnSpc>
                <a:spcPct val="100000"/>
              </a:lnSpc>
              <a:buNone/>
            </a:pPr>
            <a:r>
              <a:rPr lang="zh-CN" altLang="en-US" sz="2400">
                <a:latin typeface="+mn-ea"/>
              </a:rPr>
              <a:t>③</a:t>
            </a:r>
            <a:r>
              <a:rPr lang="zh-CN" altLang="en-US" sz="2400" smtClean="0">
                <a:latin typeface="+mn-ea"/>
              </a:rPr>
              <a:t>飞 </a:t>
            </a:r>
            <a:r>
              <a:rPr lang="en-US" altLang="zh-CN" sz="2400" err="1" smtClean="0">
                <a:latin typeface="+mn-ea"/>
              </a:rPr>
              <a:t>yáng </a:t>
            </a:r>
            <a:endParaRPr lang="en-US" altLang="zh-CN" sz="2400">
              <a:latin typeface="+mn-ea"/>
            </a:endParaRPr>
          </a:p>
          <a:p>
            <a:pPr marL="0" indent="0">
              <a:lnSpc>
                <a:spcPct val="100000"/>
              </a:lnSpc>
              <a:buNone/>
            </a:pPr>
            <a:r>
              <a:rPr lang="en-US" altLang="zh-CN" sz="2400">
                <a:latin typeface="+mn-ea"/>
              </a:rPr>
              <a:t>④</a:t>
            </a:r>
            <a:r>
              <a:rPr lang="zh-CN" altLang="en-US" sz="2400" smtClean="0">
                <a:latin typeface="+mn-ea"/>
              </a:rPr>
              <a:t>明 </a:t>
            </a:r>
            <a:r>
              <a:rPr lang="en-US" altLang="zh-CN" sz="2400" err="1" smtClean="0">
                <a:latin typeface="+mn-ea"/>
              </a:rPr>
              <a:t>jìng </a:t>
            </a:r>
          </a:p>
          <a:p>
            <a:pPr marL="0" indent="0">
              <a:lnSpc>
                <a:spcPct val="100000"/>
              </a:lnSpc>
              <a:buNone/>
            </a:pPr>
            <a:r>
              <a:rPr lang="zh-CN" altLang="en-US" sz="2400" smtClean="0">
                <a:latin typeface="+mn-ea"/>
              </a:rPr>
              <a:t>（</a:t>
            </a:r>
            <a:r>
              <a:rPr lang="en-US" altLang="zh-CN" sz="2400">
                <a:latin typeface="+mn-ea"/>
              </a:rPr>
              <a:t>2</a:t>
            </a:r>
            <a:r>
              <a:rPr lang="zh-CN" altLang="en-US" sz="2400">
                <a:latin typeface="+mn-ea"/>
              </a:rPr>
              <a:t>）填入文中横线处的语句，衔接最恰当的一项是</a:t>
            </a:r>
            <a:r>
              <a:rPr lang="zh-CN" altLang="en-US" sz="2400" smtClean="0">
                <a:latin typeface="+mn-ea"/>
              </a:rPr>
              <a:t>（  ）</a:t>
            </a:r>
            <a:r>
              <a:rPr lang="zh-CN" altLang="en-US" sz="2400">
                <a:latin typeface="+mn-ea"/>
              </a:rPr>
              <a:t>。</a:t>
            </a:r>
          </a:p>
          <a:p>
            <a:pPr marL="0" indent="0">
              <a:lnSpc>
                <a:spcPct val="100000"/>
              </a:lnSpc>
              <a:buNone/>
            </a:pPr>
            <a:r>
              <a:rPr lang="zh-CN" altLang="en-US" sz="2400">
                <a:latin typeface="+mn-ea"/>
              </a:rPr>
              <a:t>①山色不</a:t>
            </a:r>
            <a:r>
              <a:rPr lang="zh-CN" altLang="en-US" sz="2400" smtClean="0">
                <a:latin typeface="+mn-ea"/>
              </a:rPr>
              <a:t>寒   ②</a:t>
            </a:r>
            <a:r>
              <a:rPr lang="zh-CN" altLang="en-US" sz="2400">
                <a:latin typeface="+mn-ea"/>
              </a:rPr>
              <a:t>绿意犹</a:t>
            </a:r>
            <a:r>
              <a:rPr lang="zh-CN" altLang="en-US" sz="2400" smtClean="0">
                <a:latin typeface="+mn-ea"/>
              </a:rPr>
              <a:t>存   ③</a:t>
            </a:r>
            <a:r>
              <a:rPr lang="zh-CN" altLang="en-US" sz="2400">
                <a:latin typeface="+mn-ea"/>
              </a:rPr>
              <a:t>树头枝</a:t>
            </a:r>
            <a:r>
              <a:rPr lang="zh-CN" altLang="en-US" sz="2400" smtClean="0">
                <a:latin typeface="+mn-ea"/>
              </a:rPr>
              <a:t>梢   ④</a:t>
            </a:r>
            <a:r>
              <a:rPr lang="zh-CN" altLang="en-US" sz="2400">
                <a:latin typeface="+mn-ea"/>
              </a:rPr>
              <a:t>仿佛五彩</a:t>
            </a:r>
            <a:r>
              <a:rPr lang="zh-CN" altLang="en-US" sz="2400" smtClean="0">
                <a:latin typeface="+mn-ea"/>
              </a:rPr>
              <a:t>着色   ⑤</a:t>
            </a:r>
            <a:r>
              <a:rPr lang="zh-CN" altLang="en-US" sz="2400">
                <a:latin typeface="+mn-ea"/>
              </a:rPr>
              <a:t>层林尽染</a:t>
            </a:r>
          </a:p>
          <a:p>
            <a:pPr marL="0" indent="0">
              <a:lnSpc>
                <a:spcPct val="100000"/>
              </a:lnSpc>
              <a:buNone/>
            </a:pPr>
            <a:r>
              <a:rPr lang="en-US" altLang="zh-CN" sz="2400">
                <a:latin typeface="+mn-ea"/>
              </a:rPr>
              <a:t>A.</a:t>
            </a:r>
            <a:r>
              <a:rPr lang="en-US" altLang="zh-CN" sz="2400" smtClean="0">
                <a:latin typeface="+mn-ea"/>
              </a:rPr>
              <a:t>①⑤④③②        B</a:t>
            </a:r>
            <a:r>
              <a:rPr lang="en-US" altLang="zh-CN" sz="2400">
                <a:latin typeface="+mn-ea"/>
              </a:rPr>
              <a:t>.①④②③⑤</a:t>
            </a:r>
          </a:p>
          <a:p>
            <a:pPr marL="0" indent="0">
              <a:lnSpc>
                <a:spcPct val="100000"/>
              </a:lnSpc>
              <a:buNone/>
            </a:pPr>
            <a:r>
              <a:rPr lang="en-US" altLang="zh-CN" sz="2400">
                <a:latin typeface="+mn-ea"/>
              </a:rPr>
              <a:t>C.</a:t>
            </a:r>
            <a:r>
              <a:rPr lang="en-US" altLang="zh-CN" sz="2400" smtClean="0">
                <a:latin typeface="+mn-ea"/>
              </a:rPr>
              <a:t>③④②⑤①        D</a:t>
            </a:r>
            <a:r>
              <a:rPr lang="en-US" altLang="zh-CN" sz="2400">
                <a:latin typeface="+mn-ea"/>
              </a:rPr>
              <a:t>.③①④⑤②</a:t>
            </a:r>
          </a:p>
          <a:p>
            <a:pPr marL="0" indent="0">
              <a:buNone/>
            </a:pPr>
            <a:endParaRPr lang="zh-CN" altLang="en-US"/>
          </a:p>
        </p:txBody>
      </p:sp>
      <p:pic>
        <p:nvPicPr>
          <p:cNvPr id="5" name="图片 4"/>
          <p:cNvPicPr>
            <a:picLocks noChangeAspect="1"/>
          </p:cNvPicPr>
          <p:nvPr/>
        </p:nvPicPr>
        <p:blipFill>
          <a:blip r:embed="rId2"/>
          <a:stretch>
            <a:fillRect/>
          </a:stretch>
        </p:blipFill>
        <p:spPr>
          <a:xfrm>
            <a:off x="2411405" y="2260094"/>
            <a:ext cx="1008835" cy="444571"/>
          </a:xfrm>
          <a:prstGeom prst="rect">
            <a:avLst/>
          </a:prstGeom>
        </p:spPr>
      </p:pic>
      <p:sp>
        <p:nvSpPr>
          <p:cNvPr id="6" name="文本框 5"/>
          <p:cNvSpPr txBox="1"/>
          <p:nvPr/>
        </p:nvSpPr>
        <p:spPr>
          <a:xfrm flipH="1">
            <a:off x="2594958" y="2189219"/>
            <a:ext cx="608379" cy="461665"/>
          </a:xfrm>
          <a:prstGeom prst="rect">
            <a:avLst/>
          </a:prstGeom>
          <a:noFill/>
        </p:spPr>
        <p:txBody>
          <a:bodyPr wrap="square" rtlCol="0">
            <a:spAutoFit/>
          </a:bodyPr>
          <a:lstStyle/>
          <a:p>
            <a:pPr algn="ctr"/>
            <a:r>
              <a:rPr lang="zh-CN" altLang="en-US" sz="2400">
                <a:solidFill>
                  <a:srgbClr val="FF0000"/>
                </a:solidFill>
              </a:rPr>
              <a:t>容</a:t>
            </a:r>
          </a:p>
        </p:txBody>
      </p:sp>
      <p:pic>
        <p:nvPicPr>
          <p:cNvPr id="9" name="图片 8"/>
          <p:cNvPicPr>
            <a:picLocks noChangeAspect="1"/>
          </p:cNvPicPr>
          <p:nvPr/>
        </p:nvPicPr>
        <p:blipFill>
          <a:blip r:embed="rId3"/>
          <a:stretch>
            <a:fillRect/>
          </a:stretch>
        </p:blipFill>
        <p:spPr>
          <a:xfrm>
            <a:off x="2009107" y="2749986"/>
            <a:ext cx="1144407" cy="445047"/>
          </a:xfrm>
          <a:prstGeom prst="rect">
            <a:avLst/>
          </a:prstGeom>
        </p:spPr>
      </p:pic>
      <p:pic>
        <p:nvPicPr>
          <p:cNvPr id="12" name="图片 11"/>
          <p:cNvPicPr>
            <a:picLocks noChangeAspect="1"/>
          </p:cNvPicPr>
          <p:nvPr/>
        </p:nvPicPr>
        <p:blipFill>
          <a:blip r:embed="rId4"/>
          <a:stretch>
            <a:fillRect/>
          </a:stretch>
        </p:blipFill>
        <p:spPr>
          <a:xfrm>
            <a:off x="2438699" y="3754736"/>
            <a:ext cx="982851" cy="438010"/>
          </a:xfrm>
          <a:prstGeom prst="rect">
            <a:avLst/>
          </a:prstGeom>
        </p:spPr>
      </p:pic>
      <p:sp>
        <p:nvSpPr>
          <p:cNvPr id="13" name="文本框 12"/>
          <p:cNvSpPr txBox="1"/>
          <p:nvPr/>
        </p:nvSpPr>
        <p:spPr>
          <a:xfrm>
            <a:off x="2683615" y="3660676"/>
            <a:ext cx="469899" cy="461665"/>
          </a:xfrm>
          <a:prstGeom prst="rect">
            <a:avLst/>
          </a:prstGeom>
          <a:noFill/>
        </p:spPr>
        <p:txBody>
          <a:bodyPr wrap="square" rtlCol="0">
            <a:spAutoFit/>
          </a:bodyPr>
          <a:lstStyle/>
          <a:p>
            <a:r>
              <a:rPr lang="zh-CN" altLang="en-US" sz="2400">
                <a:solidFill>
                  <a:srgbClr val="FF0000"/>
                </a:solidFill>
              </a:rPr>
              <a:t>净</a:t>
            </a:r>
          </a:p>
        </p:txBody>
      </p:sp>
      <p:sp>
        <p:nvSpPr>
          <p:cNvPr id="14" name="文本框 13"/>
          <p:cNvSpPr txBox="1"/>
          <p:nvPr/>
        </p:nvSpPr>
        <p:spPr>
          <a:xfrm>
            <a:off x="8009696" y="4168196"/>
            <a:ext cx="433316" cy="461665"/>
          </a:xfrm>
          <a:prstGeom prst="rect">
            <a:avLst/>
          </a:prstGeom>
          <a:noFill/>
        </p:spPr>
        <p:txBody>
          <a:bodyPr wrap="square" rtlCol="0">
            <a:spAutoFit/>
          </a:bodyPr>
          <a:lstStyle/>
          <a:p>
            <a:pPr algn="ctr"/>
            <a:r>
              <a:rPr lang="en-US" altLang="zh-CN" sz="2400">
                <a:solidFill>
                  <a:srgbClr val="FF0000"/>
                </a:solidFill>
              </a:rPr>
              <a:t>A</a:t>
            </a:r>
          </a:p>
        </p:txBody>
      </p:sp>
      <p:sp>
        <p:nvSpPr>
          <p:cNvPr id="18" name="文本框 17"/>
          <p:cNvSpPr txBox="1"/>
          <p:nvPr/>
        </p:nvSpPr>
        <p:spPr>
          <a:xfrm>
            <a:off x="2280345" y="2656259"/>
            <a:ext cx="472969" cy="461665"/>
          </a:xfrm>
          <a:prstGeom prst="rect">
            <a:avLst/>
          </a:prstGeom>
          <a:noFill/>
        </p:spPr>
        <p:txBody>
          <a:bodyPr wrap="square" rtlCol="0">
            <a:spAutoFit/>
          </a:bodyPr>
          <a:lstStyle/>
          <a:p>
            <a:r>
              <a:rPr lang="zh-CN" altLang="en-US" sz="2400" smtClean="0">
                <a:solidFill>
                  <a:srgbClr val="FF0000"/>
                </a:solidFill>
              </a:rPr>
              <a:t>苍</a:t>
            </a:r>
            <a:endParaRPr lang="zh-CN" altLang="en-US" sz="2400">
              <a:solidFill>
                <a:srgbClr val="FF0000"/>
              </a:solidFill>
            </a:endParaRPr>
          </a:p>
        </p:txBody>
      </p:sp>
      <p:pic>
        <p:nvPicPr>
          <p:cNvPr id="19" name="图片 18"/>
          <p:cNvPicPr>
            <a:picLocks noChangeAspect="1"/>
          </p:cNvPicPr>
          <p:nvPr/>
        </p:nvPicPr>
        <p:blipFill>
          <a:blip r:embed="rId5"/>
          <a:stretch>
            <a:fillRect/>
          </a:stretch>
        </p:blipFill>
        <p:spPr>
          <a:xfrm>
            <a:off x="2438699" y="3244911"/>
            <a:ext cx="981541" cy="438950"/>
          </a:xfrm>
          <a:prstGeom prst="rect">
            <a:avLst/>
          </a:prstGeom>
        </p:spPr>
      </p:pic>
      <p:sp>
        <p:nvSpPr>
          <p:cNvPr id="20" name="文本框 19"/>
          <p:cNvSpPr txBox="1"/>
          <p:nvPr/>
        </p:nvSpPr>
        <p:spPr>
          <a:xfrm>
            <a:off x="2653819" y="3169070"/>
            <a:ext cx="482600" cy="461665"/>
          </a:xfrm>
          <a:prstGeom prst="rect">
            <a:avLst/>
          </a:prstGeom>
          <a:noFill/>
        </p:spPr>
        <p:txBody>
          <a:bodyPr wrap="square" rtlCol="0">
            <a:spAutoFit/>
          </a:bodyPr>
          <a:lstStyle/>
          <a:p>
            <a:r>
              <a:rPr lang="zh-CN" altLang="en-US" sz="2400" smtClean="0">
                <a:solidFill>
                  <a:srgbClr val="FF0000"/>
                </a:solidFill>
              </a:rPr>
              <a:t>扬</a:t>
            </a:r>
            <a:endParaRPr lang="zh-CN" altLang="en-US" sz="240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500" fill="hold"/>
                                        <p:tgtEl>
                                          <p:spTgt spid="18"/>
                                        </p:tgtEl>
                                        <p:attrNameLst>
                                          <p:attrName>ppt_x</p:attrName>
                                        </p:attrNameLst>
                                      </p:cBhvr>
                                      <p:tavLst>
                                        <p:tav tm="0">
                                          <p:val>
                                            <p:strVal val="#ppt_x"/>
                                          </p:val>
                                        </p:tav>
                                        <p:tav tm="100000">
                                          <p:val>
                                            <p:strVal val="#ppt_x"/>
                                          </p:val>
                                        </p:tav>
                                      </p:tavLst>
                                    </p:anim>
                                    <p:anim calcmode="lin" valueType="num">
                                      <p:cBhvr additive="base">
                                        <p:cTn id="1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ppt_x"/>
                                          </p:val>
                                        </p:tav>
                                        <p:tav tm="100000">
                                          <p:val>
                                            <p:strVal val="#ppt_x"/>
                                          </p:val>
                                        </p:tav>
                                      </p:tavLst>
                                    </p:anim>
                                    <p:anim calcmode="lin" valueType="num">
                                      <p:cBhvr additive="base">
                                        <p:cTn id="20"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3" grpId="0"/>
      <p:bldP spid="14" grpId="0"/>
      <p:bldP spid="18" grpId="0"/>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805220" y="1719619"/>
            <a:ext cx="10249467" cy="4367284"/>
          </a:xfrm>
        </p:spPr>
        <p:txBody>
          <a:bodyPr>
            <a:normAutofit/>
          </a:bodyPr>
          <a:lstStyle/>
          <a:p>
            <a:pPr marL="0" indent="0">
              <a:lnSpc>
                <a:spcPct val="100000"/>
              </a:lnSpc>
              <a:buNone/>
            </a:pPr>
            <a:r>
              <a:rPr lang="en-US" altLang="zh-CN" sz="2400" b="1">
                <a:latin typeface="+mn-ea"/>
              </a:rPr>
              <a:t>2.</a:t>
            </a:r>
            <a:r>
              <a:rPr lang="zh-CN" altLang="en-US" sz="2400">
                <a:latin typeface="楷体" panose="02010609060101010101" pitchFamily="49" charset="-122"/>
                <a:ea typeface="楷体" panose="02010609060101010101" pitchFamily="49" charset="-122"/>
              </a:rPr>
              <a:t>（</a:t>
            </a:r>
            <a:r>
              <a:rPr lang="en-US" altLang="zh-CN" sz="2400">
                <a:latin typeface="楷体" panose="02010609060101010101" pitchFamily="49" charset="-122"/>
                <a:ea typeface="楷体" panose="02010609060101010101" pitchFamily="49" charset="-122"/>
              </a:rPr>
              <a:t>2020·</a:t>
            </a:r>
            <a:r>
              <a:rPr lang="zh-CN" altLang="en-US" sz="2400">
                <a:latin typeface="楷体" panose="02010609060101010101" pitchFamily="49" charset="-122"/>
                <a:ea typeface="楷体" panose="02010609060101010101" pitchFamily="49" charset="-122"/>
              </a:rPr>
              <a:t>潍坊）</a:t>
            </a:r>
            <a:r>
              <a:rPr lang="zh-CN" altLang="en-US" sz="2400"/>
              <a:t>下面是文宇同学摘抄在读书笔记上的美文片段，请阅读并完成（</a:t>
            </a:r>
            <a:r>
              <a:rPr lang="en-US" altLang="zh-CN" sz="2400"/>
              <a:t>1</a:t>
            </a:r>
            <a:r>
              <a:rPr lang="zh-CN" altLang="en-US" sz="2400"/>
              <a:t>）</a:t>
            </a:r>
            <a:r>
              <a:rPr lang="en-US" altLang="zh-CN" sz="2400"/>
              <a:t>~</a:t>
            </a:r>
            <a:r>
              <a:rPr lang="zh-CN" altLang="en-US" sz="2400"/>
              <a:t>（</a:t>
            </a:r>
            <a:r>
              <a:rPr lang="en-US" altLang="zh-CN" sz="2400"/>
              <a:t>3</a:t>
            </a:r>
            <a:r>
              <a:rPr lang="zh-CN" altLang="en-US" sz="2400"/>
              <a:t>）小题。</a:t>
            </a:r>
          </a:p>
          <a:p>
            <a:pPr marL="0" indent="457200">
              <a:lnSpc>
                <a:spcPct val="100000"/>
              </a:lnSpc>
              <a:buNone/>
            </a:pPr>
            <a:r>
              <a:rPr lang="zh-CN" altLang="en-US" sz="2400">
                <a:latin typeface="楷体" panose="02010609060101010101" pitchFamily="49" charset="-122"/>
                <a:ea typeface="楷体" panose="02010609060101010101" pitchFamily="49" charset="-122"/>
              </a:rPr>
              <a:t>坦荡如坻的原野上，千万棵萱草擎着黄花兴高彩烈地绽放，汇聚成浩浩汤汤的花海。它们开得泼泼洒洒，（也</a:t>
            </a:r>
            <a:r>
              <a:rPr lang="en-US" altLang="zh-CN" sz="240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却）香得羞涩而含蓄，微风吹拂，碧绿的叶伴着金黄的花</a:t>
            </a:r>
            <a:r>
              <a:rPr lang="zh-CN" altLang="en-US" sz="2400" smtClean="0">
                <a:latin typeface="楷体" panose="02010609060101010101" pitchFamily="49" charset="-122"/>
                <a:ea typeface="楷体" panose="02010609060101010101" pitchFamily="49" charset="-122"/>
              </a:rPr>
              <a:t>婆娑起舞</a:t>
            </a:r>
            <a:r>
              <a:rPr lang="zh-CN" altLang="en-US" sz="2400" u="sng" smtClean="0">
                <a:latin typeface="楷体" panose="02010609060101010101" pitchFamily="49" charset="-122"/>
                <a:ea typeface="楷体" panose="02010609060101010101" pitchFamily="49" charset="-122"/>
              </a:rPr>
              <a:t>  </a:t>
            </a:r>
            <a:r>
              <a:rPr lang="zh-CN" altLang="en-US" sz="2400" u="sng">
                <a:latin typeface="楷体" panose="02010609060101010101" pitchFamily="49" charset="-122"/>
                <a:ea typeface="楷体" panose="02010609060101010101" pitchFamily="49" charset="-122"/>
              </a:rPr>
              <a:t>①  </a:t>
            </a:r>
            <a:r>
              <a:rPr lang="zh-CN" altLang="en-US" sz="2400" smtClean="0">
                <a:latin typeface="楷体" panose="02010609060101010101" pitchFamily="49" charset="-122"/>
                <a:ea typeface="楷体" panose="02010609060101010101" pitchFamily="49" charset="-122"/>
              </a:rPr>
              <a:t>清淡</a:t>
            </a:r>
            <a:r>
              <a:rPr lang="zh-CN" altLang="en-US" sz="2400">
                <a:latin typeface="楷体" panose="02010609060101010101" pitchFamily="49" charset="-122"/>
                <a:ea typeface="楷体" panose="02010609060101010101" pitchFamily="49" charset="-122"/>
              </a:rPr>
              <a:t>的暗香酝酿着，浮动着，弥散在微微润湿的空气里。近年来，樱花以东洋式雅致的（风骚</a:t>
            </a:r>
            <a:r>
              <a:rPr lang="en-US" altLang="zh-CN" sz="240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风韵），出尽了风头，可是开不了几日，就落英缤纷，残红遍地，最终（无人问津</a:t>
            </a:r>
            <a:r>
              <a:rPr lang="en-US" altLang="zh-CN" sz="240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置之不理）。萱草却另有樱花所达不到的</a:t>
            </a:r>
            <a:r>
              <a:rPr lang="zh-CN" altLang="en-US" sz="2400" smtClean="0">
                <a:latin typeface="楷体" panose="02010609060101010101" pitchFamily="49" charset="-122"/>
                <a:ea typeface="楷体" panose="02010609060101010101" pitchFamily="49" charset="-122"/>
              </a:rPr>
              <a:t>境界</a:t>
            </a:r>
            <a:r>
              <a:rPr lang="zh-CN" altLang="en-US" sz="2400" u="sng" smtClean="0">
                <a:latin typeface="楷体" panose="02010609060101010101" pitchFamily="49" charset="-122"/>
                <a:ea typeface="楷体" panose="02010609060101010101" pitchFamily="49" charset="-122"/>
              </a:rPr>
              <a:t>  </a:t>
            </a:r>
            <a:r>
              <a:rPr lang="zh-CN" altLang="en-US" sz="2400" u="sng">
                <a:latin typeface="楷体" panose="02010609060101010101" pitchFamily="49" charset="-122"/>
                <a:ea typeface="楷体" panose="02010609060101010101" pitchFamily="49" charset="-122"/>
              </a:rPr>
              <a:t>② </a:t>
            </a:r>
            <a:r>
              <a:rPr lang="zh-CN" altLang="en-US" sz="2400" u="sng" smtClean="0">
                <a:latin typeface="楷体" panose="02010609060101010101" pitchFamily="49" charset="-122"/>
                <a:ea typeface="楷体" panose="02010609060101010101" pitchFamily="49" charset="-122"/>
              </a:rPr>
              <a:t> </a:t>
            </a:r>
            <a:r>
              <a:rPr lang="zh-CN" altLang="en-US" sz="2400" smtClean="0">
                <a:latin typeface="楷体" panose="02010609060101010101" pitchFamily="49" charset="-122"/>
                <a:ea typeface="楷体" panose="02010609060101010101" pitchFamily="49" charset="-122"/>
              </a:rPr>
              <a:t>萱草</a:t>
            </a:r>
            <a:r>
              <a:rPr lang="zh-CN" altLang="en-US" sz="2400">
                <a:latin typeface="楷体" panose="02010609060101010101" pitchFamily="49" charset="-122"/>
                <a:ea typeface="楷体" panose="02010609060101010101" pitchFamily="49" charset="-122"/>
              </a:rPr>
              <a:t>在盛开的同时，也在竭力为人们</a:t>
            </a:r>
            <a:r>
              <a:rPr lang="zh-CN" altLang="en-US" sz="2400" smtClean="0">
                <a:latin typeface="楷体" panose="02010609060101010101" pitchFamily="49" charset="-122"/>
                <a:ea typeface="楷体" panose="02010609060101010101" pitchFamily="49" charset="-122"/>
              </a:rPr>
              <a:t>奉献</a:t>
            </a:r>
            <a:r>
              <a:rPr lang="zh-CN" altLang="en-US" sz="2400" u="sng" smtClean="0">
                <a:latin typeface="楷体" panose="02010609060101010101" pitchFamily="49" charset="-122"/>
                <a:ea typeface="楷体" panose="02010609060101010101" pitchFamily="49" charset="-122"/>
              </a:rPr>
              <a:t>  </a:t>
            </a:r>
            <a:r>
              <a:rPr lang="zh-CN" altLang="en-US" sz="2400" u="sng">
                <a:latin typeface="楷体" panose="02010609060101010101" pitchFamily="49" charset="-122"/>
                <a:ea typeface="楷体" panose="02010609060101010101" pitchFamily="49" charset="-122"/>
              </a:rPr>
              <a:t>③  </a:t>
            </a:r>
            <a:r>
              <a:rPr lang="zh-CN" altLang="en-US" sz="2400" smtClean="0">
                <a:latin typeface="楷体" panose="02010609060101010101" pitchFamily="49" charset="-122"/>
                <a:ea typeface="楷体" panose="02010609060101010101" pitchFamily="49" charset="-122"/>
              </a:rPr>
              <a:t>成为佳肴</a:t>
            </a:r>
            <a:r>
              <a:rPr lang="zh-CN" altLang="en-US" sz="2400" u="sng" smtClean="0">
                <a:latin typeface="楷体" panose="02010609060101010101" pitchFamily="49" charset="-122"/>
                <a:ea typeface="楷体" panose="02010609060101010101" pitchFamily="49" charset="-122"/>
              </a:rPr>
              <a:t>  </a:t>
            </a:r>
            <a:r>
              <a:rPr lang="zh-CN" altLang="en-US" sz="2400" u="sng">
                <a:latin typeface="楷体" panose="02010609060101010101" pitchFamily="49" charset="-122"/>
                <a:ea typeface="楷体" panose="02010609060101010101" pitchFamily="49" charset="-122"/>
              </a:rPr>
              <a:t>④  </a:t>
            </a:r>
            <a:r>
              <a:rPr lang="zh-CN" altLang="en-US" sz="2400" smtClean="0">
                <a:latin typeface="楷体" panose="02010609060101010101" pitchFamily="49" charset="-122"/>
                <a:ea typeface="楷体" panose="02010609060101010101" pitchFamily="49" charset="-122"/>
              </a:rPr>
              <a:t>成为</a:t>
            </a:r>
            <a:r>
              <a:rPr lang="zh-CN" altLang="en-US" sz="2400">
                <a:latin typeface="楷体" panose="02010609060101010101" pitchFamily="49" charset="-122"/>
                <a:ea typeface="楷体" panose="02010609060101010101" pitchFamily="49" charset="-122"/>
              </a:rPr>
              <a:t>良药。萱草作为母亲形象的独特代表，在世界母爱精神的百花园里散发着恒久的芬芳</a:t>
            </a:r>
            <a:r>
              <a:rPr lang="zh-CN" altLang="en-US" sz="2400" smtClean="0">
                <a:latin typeface="楷体" panose="02010609060101010101" pitchFamily="49" charset="-122"/>
                <a:ea typeface="楷体" panose="02010609060101010101" pitchFamily="49" charset="-122"/>
              </a:rPr>
              <a:t>。</a:t>
            </a:r>
            <a:endParaRPr lang="zh-CN" altLang="en-US" sz="2400">
              <a:latin typeface="楷体" panose="02010609060101010101" pitchFamily="49" charset="-122"/>
              <a:ea typeface="楷体" panose="02010609060101010101" pitchFamily="49" charset="-122"/>
            </a:endParaRPr>
          </a:p>
          <a:p>
            <a:pPr marL="0" indent="457200">
              <a:lnSpc>
                <a:spcPct val="100000"/>
              </a:lnSpc>
              <a:buNone/>
            </a:pPr>
            <a:endParaRPr lang="zh-CN" altLang="en-US" sz="1800"/>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1745020"/>
            <a:ext cx="10515600" cy="2908105"/>
          </a:xfrm>
        </p:spPr>
        <p:txBody>
          <a:bodyPr>
            <a:normAutofit/>
          </a:bodyPr>
          <a:lstStyle/>
          <a:p>
            <a:pPr marL="0" indent="0">
              <a:lnSpc>
                <a:spcPct val="100000"/>
              </a:lnSpc>
              <a:buNone/>
            </a:pPr>
            <a:r>
              <a:rPr lang="zh-CN" altLang="en-US" sz="2400">
                <a:latin typeface="+mn-ea"/>
              </a:rPr>
              <a:t>（</a:t>
            </a:r>
            <a:r>
              <a:rPr lang="en-US" altLang="zh-CN" sz="2400">
                <a:latin typeface="+mn-ea"/>
              </a:rPr>
              <a:t>1</a:t>
            </a:r>
            <a:r>
              <a:rPr lang="zh-CN" altLang="en-US" sz="2400">
                <a:latin typeface="+mn-ea"/>
              </a:rPr>
              <a:t>）下列字形和加点字的注音全部正确的一项是</a:t>
            </a:r>
            <a:r>
              <a:rPr lang="zh-CN" altLang="en-US" sz="2400" smtClean="0">
                <a:latin typeface="+mn-ea"/>
              </a:rPr>
              <a:t>（  ）</a:t>
            </a:r>
            <a:r>
              <a:rPr lang="zh-CN" altLang="en-US" sz="2400">
                <a:latin typeface="+mn-ea"/>
              </a:rPr>
              <a:t>。</a:t>
            </a:r>
          </a:p>
          <a:p>
            <a:pPr marL="0" indent="0">
              <a:lnSpc>
                <a:spcPct val="100000"/>
              </a:lnSpc>
              <a:buNone/>
            </a:pPr>
            <a:r>
              <a:rPr lang="en-US" altLang="zh-CN" sz="2400">
                <a:latin typeface="+mn-ea"/>
              </a:rPr>
              <a:t>A.</a:t>
            </a:r>
            <a:r>
              <a:rPr lang="zh-CN" altLang="en-US" sz="2400">
                <a:latin typeface="+mn-ea"/>
              </a:rPr>
              <a:t>擎着（</a:t>
            </a:r>
            <a:r>
              <a:rPr lang="en-US" altLang="zh-CN" sz="2400" err="1">
                <a:latin typeface="+mn-ea"/>
              </a:rPr>
              <a:t>qínɡ</a:t>
            </a:r>
            <a:r>
              <a:rPr lang="zh-CN" altLang="en-US" sz="2400">
                <a:latin typeface="+mn-ea"/>
              </a:rPr>
              <a:t>）    汇聚             </a:t>
            </a:r>
            <a:r>
              <a:rPr lang="zh-CN" altLang="en-US" sz="2400" smtClean="0">
                <a:latin typeface="+mn-ea"/>
              </a:rPr>
              <a:t>坦荡</a:t>
            </a:r>
            <a:r>
              <a:rPr lang="zh-CN" altLang="en-US" sz="2400">
                <a:latin typeface="+mn-ea"/>
              </a:rPr>
              <a:t>如坻</a:t>
            </a:r>
          </a:p>
          <a:p>
            <a:pPr marL="0" indent="0">
              <a:lnSpc>
                <a:spcPct val="100000"/>
              </a:lnSpc>
              <a:buNone/>
            </a:pPr>
            <a:r>
              <a:rPr lang="en-US" altLang="zh-CN" sz="2400">
                <a:latin typeface="+mn-ea"/>
              </a:rPr>
              <a:t>B.</a:t>
            </a:r>
            <a:r>
              <a:rPr lang="zh-CN" altLang="en-US" sz="2400">
                <a:latin typeface="+mn-ea"/>
              </a:rPr>
              <a:t>羞涩（</a:t>
            </a:r>
            <a:r>
              <a:rPr lang="en-US" altLang="zh-CN" sz="2400" err="1">
                <a:latin typeface="+mn-ea"/>
              </a:rPr>
              <a:t>sè</a:t>
            </a:r>
            <a:r>
              <a:rPr lang="zh-CN" altLang="en-US" sz="2400">
                <a:latin typeface="+mn-ea"/>
              </a:rPr>
              <a:t>）      </a:t>
            </a:r>
            <a:r>
              <a:rPr lang="zh-CN" altLang="en-US" sz="2400" smtClean="0">
                <a:latin typeface="+mn-ea"/>
              </a:rPr>
              <a:t>含蓄             兴高彩烈</a:t>
            </a:r>
            <a:endParaRPr lang="zh-CN" altLang="en-US" sz="2400">
              <a:latin typeface="+mn-ea"/>
            </a:endParaRPr>
          </a:p>
          <a:p>
            <a:pPr marL="0" indent="0">
              <a:lnSpc>
                <a:spcPct val="100000"/>
              </a:lnSpc>
              <a:buNone/>
            </a:pPr>
            <a:r>
              <a:rPr lang="en-US" altLang="zh-CN" sz="2400">
                <a:latin typeface="+mn-ea"/>
              </a:rPr>
              <a:t>C.</a:t>
            </a:r>
            <a:r>
              <a:rPr lang="zh-CN" altLang="en-US" sz="2400">
                <a:latin typeface="+mn-ea"/>
              </a:rPr>
              <a:t>吹拂            </a:t>
            </a:r>
            <a:r>
              <a:rPr lang="zh-CN" altLang="en-US" sz="2400" smtClean="0">
                <a:latin typeface="+mn-ea"/>
              </a:rPr>
              <a:t>婆娑             浩浩汤汤</a:t>
            </a:r>
            <a:r>
              <a:rPr lang="zh-CN" altLang="en-US" sz="2400">
                <a:latin typeface="+mn-ea"/>
              </a:rPr>
              <a:t>（</a:t>
            </a:r>
            <a:r>
              <a:rPr lang="en-US" altLang="zh-CN" sz="2400" err="1">
                <a:latin typeface="+mn-ea"/>
              </a:rPr>
              <a:t>shānɡ</a:t>
            </a:r>
            <a:r>
              <a:rPr lang="zh-CN" altLang="en-US" sz="2400">
                <a:latin typeface="+mn-ea"/>
              </a:rPr>
              <a:t>）</a:t>
            </a:r>
          </a:p>
          <a:p>
            <a:pPr marL="0" indent="0">
              <a:lnSpc>
                <a:spcPct val="100000"/>
              </a:lnSpc>
              <a:buNone/>
            </a:pPr>
            <a:r>
              <a:rPr lang="en-US" altLang="zh-CN" sz="2400">
                <a:latin typeface="+mn-ea"/>
              </a:rPr>
              <a:t>D.</a:t>
            </a:r>
            <a:r>
              <a:rPr lang="zh-CN" altLang="en-US" sz="2400">
                <a:latin typeface="+mn-ea"/>
              </a:rPr>
              <a:t>酝酿            </a:t>
            </a:r>
            <a:r>
              <a:rPr lang="zh-CN" altLang="en-US" sz="2400" smtClean="0">
                <a:latin typeface="+mn-ea"/>
              </a:rPr>
              <a:t>弥散</a:t>
            </a:r>
            <a:r>
              <a:rPr lang="zh-CN" altLang="en-US" sz="2400">
                <a:latin typeface="+mn-ea"/>
              </a:rPr>
              <a:t>（</a:t>
            </a:r>
            <a:r>
              <a:rPr lang="en-US" altLang="zh-CN" sz="2400" err="1">
                <a:latin typeface="+mn-ea"/>
              </a:rPr>
              <a:t>sǎn</a:t>
            </a:r>
            <a:r>
              <a:rPr lang="zh-CN" altLang="en-US" sz="2400">
                <a:latin typeface="+mn-ea"/>
              </a:rPr>
              <a:t>）  </a:t>
            </a:r>
            <a:r>
              <a:rPr lang="zh-CN" altLang="en-US" sz="2400" smtClean="0">
                <a:latin typeface="+mn-ea"/>
              </a:rPr>
              <a:t>    落英缤纷</a:t>
            </a:r>
            <a:endParaRPr lang="zh-CN" altLang="en-US" sz="2400">
              <a:latin typeface="+mn-ea"/>
            </a:endParaRPr>
          </a:p>
          <a:p>
            <a:pPr marL="0" indent="0">
              <a:lnSpc>
                <a:spcPct val="100000"/>
              </a:lnSpc>
              <a:buNone/>
            </a:pPr>
            <a:endParaRPr lang="zh-CN" altLang="en-US" sz="2400">
              <a:latin typeface="+mn-ea"/>
            </a:endParaRPr>
          </a:p>
        </p:txBody>
      </p:sp>
      <p:sp>
        <p:nvSpPr>
          <p:cNvPr id="4" name="文本框 3"/>
          <p:cNvSpPr txBox="1"/>
          <p:nvPr/>
        </p:nvSpPr>
        <p:spPr>
          <a:xfrm>
            <a:off x="7597064" y="1758668"/>
            <a:ext cx="635000" cy="461665"/>
          </a:xfrm>
          <a:prstGeom prst="rect">
            <a:avLst/>
          </a:prstGeom>
          <a:noFill/>
        </p:spPr>
        <p:txBody>
          <a:bodyPr wrap="square" rtlCol="0">
            <a:spAutoFit/>
          </a:bodyPr>
          <a:lstStyle/>
          <a:p>
            <a:pPr algn="ctr"/>
            <a:r>
              <a:rPr lang="en-US" altLang="zh-CN" sz="2400">
                <a:solidFill>
                  <a:srgbClr val="FF0000"/>
                </a:solidFill>
              </a:rPr>
              <a:t>C</a:t>
            </a:r>
          </a:p>
        </p:txBody>
      </p:sp>
      <p:pic>
        <p:nvPicPr>
          <p:cNvPr id="5" name="图片 4"/>
          <p:cNvPicPr>
            <a:picLocks noChangeAspect="1"/>
          </p:cNvPicPr>
          <p:nvPr/>
        </p:nvPicPr>
        <p:blipFill>
          <a:blip r:embed="rId2"/>
          <a:stretch>
            <a:fillRect/>
          </a:stretch>
        </p:blipFill>
        <p:spPr>
          <a:xfrm>
            <a:off x="1282888" y="2649182"/>
            <a:ext cx="170703" cy="152413"/>
          </a:xfrm>
          <a:prstGeom prst="rect">
            <a:avLst/>
          </a:prstGeom>
        </p:spPr>
      </p:pic>
      <p:pic>
        <p:nvPicPr>
          <p:cNvPr id="6" name="图片 5"/>
          <p:cNvPicPr>
            <a:picLocks noChangeAspect="1"/>
          </p:cNvPicPr>
          <p:nvPr/>
        </p:nvPicPr>
        <p:blipFill>
          <a:blip r:embed="rId2"/>
          <a:stretch>
            <a:fillRect/>
          </a:stretch>
        </p:blipFill>
        <p:spPr>
          <a:xfrm>
            <a:off x="1610434" y="3128547"/>
            <a:ext cx="170703" cy="152413"/>
          </a:xfrm>
          <a:prstGeom prst="rect">
            <a:avLst/>
          </a:prstGeom>
        </p:spPr>
      </p:pic>
      <p:pic>
        <p:nvPicPr>
          <p:cNvPr id="7" name="图片 6"/>
          <p:cNvPicPr>
            <a:picLocks noChangeAspect="1"/>
          </p:cNvPicPr>
          <p:nvPr/>
        </p:nvPicPr>
        <p:blipFill>
          <a:blip r:embed="rId2"/>
          <a:stretch>
            <a:fillRect/>
          </a:stretch>
        </p:blipFill>
        <p:spPr>
          <a:xfrm>
            <a:off x="6933061" y="3631821"/>
            <a:ext cx="170703" cy="152413"/>
          </a:xfrm>
          <a:prstGeom prst="rect">
            <a:avLst/>
          </a:prstGeom>
        </p:spPr>
      </p:pic>
      <p:pic>
        <p:nvPicPr>
          <p:cNvPr id="8" name="图片 7"/>
          <p:cNvPicPr>
            <a:picLocks noChangeAspect="1"/>
          </p:cNvPicPr>
          <p:nvPr/>
        </p:nvPicPr>
        <p:blipFill>
          <a:blip r:embed="rId2"/>
          <a:stretch>
            <a:fillRect/>
          </a:stretch>
        </p:blipFill>
        <p:spPr>
          <a:xfrm>
            <a:off x="4039735" y="4136787"/>
            <a:ext cx="170703" cy="152413"/>
          </a:xfrm>
          <a:prstGeom prst="rect">
            <a:avLst/>
          </a:prstGeom>
        </p:spPr>
      </p:pic>
    </p:spTree>
    <p:extLst>
      <p:ext uri="{BB962C8B-B14F-4D97-AF65-F5344CB8AC3E}">
        <p14:creationId xmlns:p14="http://schemas.microsoft.com/office/powerpoint/2010/main" val="5209767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2"/>
          <p:cNvSpPr txBox="1"/>
          <p:nvPr/>
        </p:nvSpPr>
        <p:spPr>
          <a:xfrm>
            <a:off x="838200" y="1730798"/>
            <a:ext cx="10515600" cy="34826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zh-CN" altLang="en-US" sz="2400" smtClean="0">
                <a:latin typeface="+mn-ea"/>
              </a:rPr>
              <a:t>（</a:t>
            </a:r>
            <a:r>
              <a:rPr lang="en-US" altLang="zh-CN" sz="2400" smtClean="0">
                <a:latin typeface="+mn-ea"/>
              </a:rPr>
              <a:t>2</a:t>
            </a:r>
            <a:r>
              <a:rPr lang="zh-CN" altLang="en-US" sz="2400" smtClean="0">
                <a:latin typeface="+mn-ea"/>
              </a:rPr>
              <a:t>）依次选用文中括号内的词语，最恰当的一项是（  ）。</a:t>
            </a:r>
          </a:p>
          <a:p>
            <a:pPr marL="0" indent="0">
              <a:lnSpc>
                <a:spcPct val="100000"/>
              </a:lnSpc>
              <a:buFont typeface="Arial" panose="020B0604020202020204" pitchFamily="34" charset="0"/>
              <a:buNone/>
            </a:pPr>
            <a:r>
              <a:rPr lang="en-US" altLang="zh-CN" sz="2400" smtClean="0">
                <a:latin typeface="+mn-ea"/>
              </a:rPr>
              <a:t>   A.</a:t>
            </a:r>
            <a:r>
              <a:rPr lang="zh-CN" altLang="en-US" sz="2400" smtClean="0">
                <a:latin typeface="+mn-ea"/>
              </a:rPr>
              <a:t>却    风韵    无人问津</a:t>
            </a:r>
          </a:p>
          <a:p>
            <a:pPr marL="0" indent="0">
              <a:lnSpc>
                <a:spcPct val="100000"/>
              </a:lnSpc>
              <a:buFont typeface="Arial" panose="020B0604020202020204" pitchFamily="34" charset="0"/>
              <a:buNone/>
            </a:pPr>
            <a:r>
              <a:rPr lang="en-US" altLang="zh-CN" sz="2400" smtClean="0">
                <a:latin typeface="+mn-ea"/>
              </a:rPr>
              <a:t>   B.</a:t>
            </a:r>
            <a:r>
              <a:rPr lang="zh-CN" altLang="en-US" sz="2400" smtClean="0">
                <a:latin typeface="+mn-ea"/>
              </a:rPr>
              <a:t>也    风骚    无人问津</a:t>
            </a:r>
          </a:p>
          <a:p>
            <a:pPr marL="0" indent="0">
              <a:lnSpc>
                <a:spcPct val="100000"/>
              </a:lnSpc>
              <a:buFont typeface="Arial" panose="020B0604020202020204" pitchFamily="34" charset="0"/>
              <a:buNone/>
            </a:pPr>
            <a:r>
              <a:rPr lang="en-US" altLang="zh-CN" sz="2400" smtClean="0">
                <a:latin typeface="+mn-ea"/>
              </a:rPr>
              <a:t>   C.</a:t>
            </a:r>
            <a:r>
              <a:rPr lang="zh-CN" altLang="en-US" sz="2400" smtClean="0">
                <a:latin typeface="+mn-ea"/>
              </a:rPr>
              <a:t>却    风骚    置之不理</a:t>
            </a:r>
          </a:p>
          <a:p>
            <a:pPr marL="0" indent="0">
              <a:lnSpc>
                <a:spcPct val="100000"/>
              </a:lnSpc>
              <a:buFont typeface="Arial" panose="020B0604020202020204" pitchFamily="34" charset="0"/>
              <a:buNone/>
            </a:pPr>
            <a:r>
              <a:rPr lang="en-US" altLang="zh-CN" sz="2400" smtClean="0">
                <a:latin typeface="+mn-ea"/>
              </a:rPr>
              <a:t>   D.</a:t>
            </a:r>
            <a:r>
              <a:rPr lang="zh-CN" altLang="en-US" sz="2400" smtClean="0">
                <a:latin typeface="+mn-ea"/>
              </a:rPr>
              <a:t>也    风韵    置之不理</a:t>
            </a:r>
            <a:endParaRPr lang="en-US" altLang="zh-CN" sz="2400" smtClean="0">
              <a:latin typeface="+mn-ea"/>
            </a:endParaRPr>
          </a:p>
          <a:p>
            <a:pPr marL="0" indent="0">
              <a:buFont typeface="Arial" panose="020B0604020202020204" pitchFamily="34" charset="0"/>
              <a:buNone/>
            </a:pPr>
            <a:endParaRPr lang="zh-CN" altLang="en-US" sz="2000"/>
          </a:p>
        </p:txBody>
      </p:sp>
      <p:sp>
        <p:nvSpPr>
          <p:cNvPr id="5" name="文本框 4"/>
          <p:cNvSpPr txBox="1"/>
          <p:nvPr/>
        </p:nvSpPr>
        <p:spPr>
          <a:xfrm>
            <a:off x="7932004" y="1744446"/>
            <a:ext cx="570550" cy="461665"/>
          </a:xfrm>
          <a:prstGeom prst="rect">
            <a:avLst/>
          </a:prstGeom>
          <a:noFill/>
        </p:spPr>
        <p:txBody>
          <a:bodyPr wrap="square" rtlCol="0">
            <a:spAutoFit/>
          </a:bodyPr>
          <a:lstStyle/>
          <a:p>
            <a:pPr algn="ctr"/>
            <a:r>
              <a:rPr lang="en-US" altLang="zh-CN" sz="2400">
                <a:solidFill>
                  <a:srgbClr val="FF0000"/>
                </a:solidFill>
              </a:rPr>
              <a:t>A</a:t>
            </a:r>
            <a:r>
              <a:rPr lang="en-US" altLang="zh-CN" sz="2000">
                <a:solidFill>
                  <a:srgbClr val="FF0000"/>
                </a:solidFill>
              </a:rPr>
              <a:t> </a:t>
            </a:r>
            <a:endParaRPr lang="zh-CN" altLang="en-US" sz="2000">
              <a:solidFill>
                <a:srgbClr val="FF0000"/>
              </a:solidFill>
            </a:endParaRPr>
          </a:p>
        </p:txBody>
      </p:sp>
    </p:spTree>
    <p:extLst>
      <p:ext uri="{BB962C8B-B14F-4D97-AF65-F5344CB8AC3E}">
        <p14:creationId xmlns:p14="http://schemas.microsoft.com/office/powerpoint/2010/main" val="167832081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42316" y="2324226"/>
            <a:ext cx="4385125" cy="1742806"/>
          </a:xfrm>
          <a:prstGeom prst="rect">
            <a:avLst/>
          </a:prstGeom>
        </p:spPr>
      </p:pic>
      <p:sp>
        <p:nvSpPr>
          <p:cNvPr id="6" name="文本框 5"/>
          <p:cNvSpPr txBox="1"/>
          <p:nvPr/>
        </p:nvSpPr>
        <p:spPr>
          <a:xfrm>
            <a:off x="715369" y="1709997"/>
            <a:ext cx="10515600" cy="461665"/>
          </a:xfrm>
          <a:prstGeom prst="rect">
            <a:avLst/>
          </a:prstGeom>
          <a:noFill/>
        </p:spPr>
        <p:txBody>
          <a:bodyPr wrap="square" rtlCol="0">
            <a:spAutoFit/>
          </a:bodyPr>
          <a:lstStyle/>
          <a:p>
            <a:r>
              <a:rPr lang="zh-CN" altLang="en-US" sz="2400">
                <a:latin typeface="+mn-ea"/>
              </a:rPr>
              <a:t>（</a:t>
            </a:r>
            <a:r>
              <a:rPr lang="en-US" altLang="zh-CN" sz="2400">
                <a:latin typeface="+mn-ea"/>
              </a:rPr>
              <a:t>3</a:t>
            </a:r>
            <a:r>
              <a:rPr lang="zh-CN" altLang="en-US" sz="2400">
                <a:latin typeface="+mn-ea"/>
              </a:rPr>
              <a:t>）在语段中对应序号横线处填入标点符号，最适合的一项是</a:t>
            </a:r>
            <a:r>
              <a:rPr lang="zh-CN" altLang="en-US" sz="2400" smtClean="0">
                <a:latin typeface="+mn-ea"/>
              </a:rPr>
              <a:t>（  ）</a:t>
            </a:r>
            <a:r>
              <a:rPr lang="zh-CN" altLang="en-US" sz="2400">
                <a:latin typeface="+mn-ea"/>
              </a:rPr>
              <a:t>。</a:t>
            </a:r>
          </a:p>
        </p:txBody>
      </p:sp>
      <p:sp>
        <p:nvSpPr>
          <p:cNvPr id="10" name="文本框 9"/>
          <p:cNvSpPr txBox="1"/>
          <p:nvPr/>
        </p:nvSpPr>
        <p:spPr>
          <a:xfrm>
            <a:off x="9329951" y="1731687"/>
            <a:ext cx="619266" cy="461665"/>
          </a:xfrm>
          <a:prstGeom prst="rect">
            <a:avLst/>
          </a:prstGeom>
          <a:noFill/>
        </p:spPr>
        <p:txBody>
          <a:bodyPr wrap="square" rtlCol="0">
            <a:spAutoFit/>
          </a:bodyPr>
          <a:lstStyle/>
          <a:p>
            <a:pPr algn="ctr"/>
            <a:r>
              <a:rPr lang="en-US" altLang="zh-CN" sz="2400">
                <a:solidFill>
                  <a:srgbClr val="FF0000"/>
                </a:solidFill>
              </a:rPr>
              <a:t>D</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1734831"/>
            <a:ext cx="10515600" cy="4065465"/>
          </a:xfrm>
        </p:spPr>
        <p:txBody>
          <a:bodyPr>
            <a:normAutofit/>
          </a:bodyPr>
          <a:lstStyle/>
          <a:p>
            <a:pPr marL="0" indent="0">
              <a:lnSpc>
                <a:spcPct val="100000"/>
              </a:lnSpc>
              <a:buNone/>
            </a:pPr>
            <a:r>
              <a:rPr lang="en-US" altLang="zh-CN" sz="2400" b="1">
                <a:latin typeface="+mn-ea"/>
              </a:rPr>
              <a:t>3.</a:t>
            </a:r>
            <a:r>
              <a:rPr lang="zh-CN" altLang="en-US" sz="2400">
                <a:latin typeface="楷体" panose="02010609060101010101" pitchFamily="49" charset="-122"/>
                <a:ea typeface="楷体" panose="02010609060101010101" pitchFamily="49" charset="-122"/>
              </a:rPr>
              <a:t>（</a:t>
            </a:r>
            <a:r>
              <a:rPr lang="en-US" altLang="zh-CN" sz="2400">
                <a:latin typeface="楷体" panose="02010609060101010101" pitchFamily="49" charset="-122"/>
                <a:ea typeface="楷体" panose="02010609060101010101" pitchFamily="49" charset="-122"/>
              </a:rPr>
              <a:t>2020·</a:t>
            </a:r>
            <a:r>
              <a:rPr lang="zh-CN" altLang="en-US" sz="2400">
                <a:latin typeface="楷体" panose="02010609060101010101" pitchFamily="49" charset="-122"/>
                <a:ea typeface="楷体" panose="02010609060101010101" pitchFamily="49" charset="-122"/>
              </a:rPr>
              <a:t>广东）</a:t>
            </a:r>
            <a:r>
              <a:rPr lang="zh-CN" altLang="en-US" sz="2400">
                <a:latin typeface="+mn-ea"/>
              </a:rPr>
              <a:t>根据拼音写出相应的词语。</a:t>
            </a:r>
          </a:p>
          <a:p>
            <a:pPr marL="0" indent="0">
              <a:lnSpc>
                <a:spcPct val="100000"/>
              </a:lnSpc>
              <a:buNone/>
            </a:pPr>
            <a:r>
              <a:rPr lang="zh-CN" altLang="en-US" sz="2400">
                <a:latin typeface="+mn-ea"/>
              </a:rPr>
              <a:t>（</a:t>
            </a:r>
            <a:r>
              <a:rPr lang="en-US" altLang="zh-CN" sz="2400">
                <a:latin typeface="+mn-ea"/>
              </a:rPr>
              <a:t>1</a:t>
            </a:r>
            <a:r>
              <a:rPr lang="zh-CN" altLang="en-US" sz="2400">
                <a:latin typeface="+mn-ea"/>
              </a:rPr>
              <a:t>）牛背上牧童的短笛，这时候也成天</a:t>
            </a:r>
            <a:r>
              <a:rPr lang="en-US" altLang="zh-CN" sz="2400" err="1">
                <a:latin typeface="+mn-ea"/>
              </a:rPr>
              <a:t>liáo </a:t>
            </a:r>
            <a:r>
              <a:rPr lang="en-US" altLang="zh-CN" sz="2400" err="1" smtClean="0">
                <a:latin typeface="+mn-ea"/>
              </a:rPr>
              <a:t>liàng</a:t>
            </a:r>
            <a:r>
              <a:rPr lang="en-US" altLang="zh-CN" sz="2400" u="sng" smtClean="0">
                <a:latin typeface="+mn-ea"/>
              </a:rPr>
              <a:t>           </a:t>
            </a:r>
            <a:r>
              <a:rPr lang="zh-CN" altLang="en-US" sz="2400" smtClean="0">
                <a:latin typeface="+mn-ea"/>
              </a:rPr>
              <a:t>地</a:t>
            </a:r>
            <a:r>
              <a:rPr lang="zh-CN" altLang="en-US" sz="2400">
                <a:latin typeface="+mn-ea"/>
              </a:rPr>
              <a:t>响着。</a:t>
            </a:r>
          </a:p>
          <a:p>
            <a:pPr marL="0" indent="0">
              <a:lnSpc>
                <a:spcPct val="100000"/>
              </a:lnSpc>
              <a:buNone/>
            </a:pPr>
            <a:r>
              <a:rPr lang="zh-CN" altLang="en-US" sz="2400">
                <a:latin typeface="+mn-ea"/>
              </a:rPr>
              <a:t>（</a:t>
            </a:r>
            <a:r>
              <a:rPr lang="en-US" altLang="zh-CN" sz="2400">
                <a:latin typeface="+mn-ea"/>
              </a:rPr>
              <a:t>2</a:t>
            </a:r>
            <a:r>
              <a:rPr lang="zh-CN" altLang="en-US" sz="2400">
                <a:latin typeface="+mn-ea"/>
              </a:rPr>
              <a:t>）两个陆块在那里聚合并缓慢地</a:t>
            </a:r>
            <a:r>
              <a:rPr lang="en-US" altLang="zh-CN" sz="2400" err="1">
                <a:latin typeface="+mn-ea"/>
              </a:rPr>
              <a:t>zhě zhòu</a:t>
            </a:r>
            <a:r>
              <a:rPr lang="en-US" altLang="zh-CN" sz="2400" u="sng">
                <a:latin typeface="+mn-ea"/>
              </a:rPr>
              <a:t> </a:t>
            </a:r>
            <a:r>
              <a:rPr lang="en-US" altLang="zh-CN" sz="2400" u="sng" smtClean="0">
                <a:latin typeface="+mn-ea"/>
              </a:rPr>
              <a:t>        </a:t>
            </a:r>
            <a:r>
              <a:rPr lang="zh-CN" altLang="en-US" sz="2400" smtClean="0">
                <a:latin typeface="+mn-ea"/>
              </a:rPr>
              <a:t>变形</a:t>
            </a:r>
            <a:r>
              <a:rPr lang="zh-CN" altLang="en-US" sz="2400">
                <a:latin typeface="+mn-ea"/>
              </a:rPr>
              <a:t>。</a:t>
            </a:r>
          </a:p>
          <a:p>
            <a:pPr marL="0" indent="0">
              <a:lnSpc>
                <a:spcPct val="100000"/>
              </a:lnSpc>
              <a:buNone/>
            </a:pPr>
            <a:r>
              <a:rPr lang="zh-CN" altLang="en-US" sz="2400">
                <a:latin typeface="+mn-ea"/>
              </a:rPr>
              <a:t>（</a:t>
            </a:r>
            <a:r>
              <a:rPr lang="en-US" altLang="zh-CN" sz="2400">
                <a:latin typeface="+mn-ea"/>
              </a:rPr>
              <a:t>3</a:t>
            </a:r>
            <a:r>
              <a:rPr lang="zh-CN" altLang="en-US" sz="2400">
                <a:latin typeface="+mn-ea"/>
              </a:rPr>
              <a:t>）</a:t>
            </a:r>
            <a:r>
              <a:rPr lang="en-US" altLang="zh-CN" sz="2400" err="1">
                <a:latin typeface="+mn-ea"/>
              </a:rPr>
              <a:t>jiū zhàn què cháo</a:t>
            </a:r>
            <a:r>
              <a:rPr lang="en-US" altLang="zh-CN" sz="2400" u="sng">
                <a:latin typeface="+mn-ea"/>
              </a:rPr>
              <a:t> </a:t>
            </a:r>
            <a:r>
              <a:rPr lang="en-US" altLang="zh-CN" sz="2400" u="sng" smtClean="0">
                <a:latin typeface="+mn-ea"/>
              </a:rPr>
              <a:t>           </a:t>
            </a:r>
            <a:r>
              <a:rPr lang="zh-CN" altLang="en-US" sz="2400" smtClean="0">
                <a:latin typeface="+mn-ea"/>
              </a:rPr>
              <a:t>，</a:t>
            </a:r>
            <a:r>
              <a:rPr lang="zh-CN" altLang="en-US" sz="2400">
                <a:latin typeface="+mn-ea"/>
              </a:rPr>
              <a:t>李代桃僵，那屋内必是鸡飞狗跳，不得安宁。</a:t>
            </a:r>
          </a:p>
          <a:p>
            <a:pPr marL="0" indent="0">
              <a:lnSpc>
                <a:spcPct val="100000"/>
              </a:lnSpc>
              <a:buNone/>
            </a:pPr>
            <a:r>
              <a:rPr lang="zh-CN" altLang="en-US" sz="2400">
                <a:latin typeface="+mn-ea"/>
              </a:rPr>
              <a:t>（</a:t>
            </a:r>
            <a:r>
              <a:rPr lang="en-US" altLang="zh-CN" sz="2400">
                <a:latin typeface="+mn-ea"/>
              </a:rPr>
              <a:t>4</a:t>
            </a:r>
            <a:r>
              <a:rPr lang="zh-CN" altLang="en-US" sz="2400">
                <a:latin typeface="+mn-ea"/>
              </a:rPr>
              <a:t>）皮肤</a:t>
            </a:r>
            <a:r>
              <a:rPr lang="en-US" altLang="zh-CN" sz="2400" err="1">
                <a:latin typeface="+mn-ea"/>
              </a:rPr>
              <a:t>cáng wū nà gòu</a:t>
            </a:r>
            <a:r>
              <a:rPr lang="en-US" altLang="zh-CN" sz="2400" u="sng">
                <a:latin typeface="+mn-ea"/>
              </a:rPr>
              <a:t> </a:t>
            </a:r>
            <a:r>
              <a:rPr lang="en-US" altLang="zh-CN" sz="2400" u="sng" smtClean="0">
                <a:latin typeface="+mn-ea"/>
              </a:rPr>
              <a:t>          </a:t>
            </a:r>
            <a:r>
              <a:rPr lang="zh-CN" altLang="en-US" sz="2400" smtClean="0">
                <a:latin typeface="+mn-ea"/>
              </a:rPr>
              <a:t>，</a:t>
            </a:r>
            <a:r>
              <a:rPr lang="zh-CN" altLang="en-US" sz="2400">
                <a:latin typeface="+mn-ea"/>
              </a:rPr>
              <a:t>缺少光泽，就像用枝条扎成的村舍外墙那样粗糙。</a:t>
            </a:r>
          </a:p>
          <a:p>
            <a:pPr marL="0" indent="0">
              <a:buNone/>
            </a:pPr>
            <a:endParaRPr lang="zh-CN" altLang="en-US"/>
          </a:p>
        </p:txBody>
      </p:sp>
      <p:sp>
        <p:nvSpPr>
          <p:cNvPr id="6" name="文本框 5"/>
          <p:cNvSpPr txBox="1"/>
          <p:nvPr/>
        </p:nvSpPr>
        <p:spPr>
          <a:xfrm>
            <a:off x="8105254" y="2225246"/>
            <a:ext cx="952500" cy="461665"/>
          </a:xfrm>
          <a:prstGeom prst="rect">
            <a:avLst/>
          </a:prstGeom>
          <a:noFill/>
        </p:spPr>
        <p:txBody>
          <a:bodyPr wrap="square" rtlCol="0">
            <a:spAutoFit/>
          </a:bodyPr>
          <a:lstStyle/>
          <a:p>
            <a:pPr algn="ctr"/>
            <a:r>
              <a:rPr lang="zh-CN" altLang="en-US" sz="2400">
                <a:solidFill>
                  <a:srgbClr val="FF0000"/>
                </a:solidFill>
              </a:rPr>
              <a:t>嘹亮</a:t>
            </a:r>
          </a:p>
        </p:txBody>
      </p:sp>
      <p:sp>
        <p:nvSpPr>
          <p:cNvPr id="8" name="文本框 7"/>
          <p:cNvSpPr txBox="1"/>
          <p:nvPr/>
        </p:nvSpPr>
        <p:spPr>
          <a:xfrm>
            <a:off x="6963203" y="2708396"/>
            <a:ext cx="1016000" cy="461665"/>
          </a:xfrm>
          <a:prstGeom prst="rect">
            <a:avLst/>
          </a:prstGeom>
          <a:noFill/>
        </p:spPr>
        <p:txBody>
          <a:bodyPr wrap="square" rtlCol="0">
            <a:spAutoFit/>
          </a:bodyPr>
          <a:lstStyle/>
          <a:p>
            <a:pPr algn="ctr"/>
            <a:r>
              <a:rPr lang="zh-CN" altLang="en-US" sz="2400">
                <a:solidFill>
                  <a:srgbClr val="FF0000"/>
                </a:solidFill>
              </a:rPr>
              <a:t>褶皱</a:t>
            </a:r>
          </a:p>
        </p:txBody>
      </p:sp>
      <p:sp>
        <p:nvSpPr>
          <p:cNvPr id="9" name="文本框 8"/>
          <p:cNvSpPr txBox="1"/>
          <p:nvPr/>
        </p:nvSpPr>
        <p:spPr>
          <a:xfrm>
            <a:off x="4393250" y="3197357"/>
            <a:ext cx="1511300" cy="461665"/>
          </a:xfrm>
          <a:prstGeom prst="rect">
            <a:avLst/>
          </a:prstGeom>
          <a:noFill/>
        </p:spPr>
        <p:txBody>
          <a:bodyPr wrap="square" rtlCol="0">
            <a:spAutoFit/>
          </a:bodyPr>
          <a:lstStyle/>
          <a:p>
            <a:pPr algn="ctr"/>
            <a:r>
              <a:rPr lang="zh-CN" altLang="en-US" sz="2400">
                <a:solidFill>
                  <a:srgbClr val="FF0000"/>
                </a:solidFill>
              </a:rPr>
              <a:t>鸠占鹊巢</a:t>
            </a:r>
          </a:p>
        </p:txBody>
      </p:sp>
      <p:sp>
        <p:nvSpPr>
          <p:cNvPr id="10" name="文本框 9"/>
          <p:cNvSpPr txBox="1"/>
          <p:nvPr/>
        </p:nvSpPr>
        <p:spPr>
          <a:xfrm>
            <a:off x="4546790" y="4070090"/>
            <a:ext cx="1473200" cy="461665"/>
          </a:xfrm>
          <a:prstGeom prst="rect">
            <a:avLst/>
          </a:prstGeom>
          <a:noFill/>
        </p:spPr>
        <p:txBody>
          <a:bodyPr wrap="square" rtlCol="0">
            <a:spAutoFit/>
          </a:bodyPr>
          <a:lstStyle/>
          <a:p>
            <a:pPr algn="ctr"/>
            <a:r>
              <a:rPr lang="zh-CN" altLang="en-US" sz="2400">
                <a:solidFill>
                  <a:srgbClr val="FF0000"/>
                </a:solidFill>
              </a:rPr>
              <a:t>藏污纳垢</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97268" y="1478462"/>
            <a:ext cx="10797464" cy="5127053"/>
          </a:xfrm>
        </p:spPr>
        <p:txBody>
          <a:bodyPr>
            <a:normAutofit lnSpcReduction="10000"/>
          </a:bodyPr>
          <a:lstStyle/>
          <a:p>
            <a:pPr marL="0" indent="0">
              <a:lnSpc>
                <a:spcPct val="110000"/>
              </a:lnSpc>
              <a:buNone/>
            </a:pPr>
            <a:r>
              <a:rPr lang="en-US" altLang="zh-CN" sz="2400" b="1">
                <a:latin typeface="+mn-ea"/>
              </a:rPr>
              <a:t>4.</a:t>
            </a:r>
            <a:r>
              <a:rPr lang="zh-CN" altLang="en-US" sz="2400">
                <a:latin typeface="楷体" panose="02010609060101010101" pitchFamily="49" charset="-122"/>
                <a:ea typeface="楷体" panose="02010609060101010101" pitchFamily="49" charset="-122"/>
              </a:rPr>
              <a:t>（</a:t>
            </a:r>
            <a:r>
              <a:rPr lang="en-US" altLang="zh-CN" sz="2400">
                <a:latin typeface="楷体" panose="02010609060101010101" pitchFamily="49" charset="-122"/>
                <a:ea typeface="楷体" panose="02010609060101010101" pitchFamily="49" charset="-122"/>
              </a:rPr>
              <a:t>2020·</a:t>
            </a:r>
            <a:r>
              <a:rPr lang="zh-CN" altLang="en-US" sz="2400">
                <a:latin typeface="楷体" panose="02010609060101010101" pitchFamily="49" charset="-122"/>
                <a:ea typeface="楷体" panose="02010609060101010101" pitchFamily="49" charset="-122"/>
              </a:rPr>
              <a:t>宁波）</a:t>
            </a:r>
            <a:r>
              <a:rPr lang="zh-CN" altLang="en-US" sz="2400"/>
              <a:t>阅读语段，完成任务。</a:t>
            </a:r>
          </a:p>
          <a:p>
            <a:pPr marL="0" indent="457200">
              <a:lnSpc>
                <a:spcPct val="110000"/>
              </a:lnSpc>
              <a:buNone/>
            </a:pPr>
            <a:r>
              <a:rPr lang="zh-CN" altLang="en-US" sz="2400">
                <a:latin typeface="楷体" panose="02010609060101010101" pitchFamily="49" charset="-122"/>
                <a:ea typeface="楷体" panose="02010609060101010101" pitchFamily="49" charset="-122"/>
              </a:rPr>
              <a:t>春，是绿水逶迤，是暖风拂面，是芳草长堤，是花香鸟语，是秀山丽水，让人陶醉而欣喜；秋，是秋风（</a:t>
            </a:r>
            <a:r>
              <a:rPr lang="en-US" altLang="zh-CN" sz="2400">
                <a:latin typeface="楷体" panose="02010609060101010101" pitchFamily="49" charset="-122"/>
                <a:ea typeface="楷体" panose="02010609060101010101" pitchFamily="49" charset="-122"/>
              </a:rPr>
              <a:t>1</a:t>
            </a:r>
            <a:r>
              <a:rPr lang="zh-CN" altLang="en-US" sz="2400">
                <a:latin typeface="楷体" panose="02010609060101010101" pitchFamily="49" charset="-122"/>
                <a:ea typeface="楷体" panose="02010609060101010101" pitchFamily="49" charset="-122"/>
              </a:rPr>
              <a:t>）</a:t>
            </a:r>
            <a:r>
              <a:rPr lang="en-US" altLang="zh-CN" sz="2400" err="1" smtClean="0">
                <a:latin typeface="楷体" panose="02010609060101010101" pitchFamily="49" charset="-122"/>
                <a:ea typeface="楷体" panose="02010609060101010101" pitchFamily="49" charset="-122"/>
              </a:rPr>
              <a:t>xiāo </a:t>
            </a:r>
            <a:r>
              <a:rPr lang="en-US" altLang="zh-CN" sz="2400" u="sng" smtClean="0">
                <a:latin typeface="楷体" panose="02010609060101010101" pitchFamily="49" charset="-122"/>
                <a:ea typeface="楷体" panose="02010609060101010101" pitchFamily="49" charset="-122"/>
              </a:rPr>
              <a:t>      </a:t>
            </a:r>
            <a:r>
              <a:rPr lang="zh-CN" altLang="en-US" sz="2400" smtClean="0">
                <a:latin typeface="楷体" panose="02010609060101010101" pitchFamily="49" charset="-122"/>
                <a:ea typeface="楷体" panose="02010609060101010101" pitchFamily="49" charset="-122"/>
              </a:rPr>
              <a:t>瑟</a:t>
            </a:r>
            <a:r>
              <a:rPr lang="zh-CN" altLang="en-US" sz="2400">
                <a:latin typeface="楷体" panose="02010609060101010101" pitchFamily="49" charset="-122"/>
                <a:ea typeface="楷体" panose="02010609060101010101" pitchFamily="49" charset="-122"/>
              </a:rPr>
              <a:t>，是北雁南飞，是枫叶似火，是落叶金黄，是硕果累累，让人感伤而满足。可是，你是否想过，那盎然的春色是历经严寒洗礼后的英姿，那绚烂的秋景是接受酷暑（</a:t>
            </a:r>
            <a:r>
              <a:rPr lang="en-US" altLang="zh-CN" sz="2400">
                <a:latin typeface="楷体" panose="02010609060101010101" pitchFamily="49" charset="-122"/>
                <a:ea typeface="楷体" panose="02010609060101010101" pitchFamily="49" charset="-122"/>
              </a:rPr>
              <a:t>2</a:t>
            </a:r>
            <a:r>
              <a:rPr lang="zh-CN" altLang="en-US" sz="2400">
                <a:latin typeface="楷体" panose="02010609060101010101" pitchFamily="49" charset="-122"/>
                <a:ea typeface="楷体" panose="02010609060101010101" pitchFamily="49" charset="-122"/>
              </a:rPr>
              <a:t>）</a:t>
            </a:r>
            <a:r>
              <a:rPr lang="en-US" altLang="zh-CN" sz="2400" err="1" smtClean="0">
                <a:latin typeface="楷体" panose="02010609060101010101" pitchFamily="49" charset="-122"/>
                <a:ea typeface="楷体" panose="02010609060101010101" pitchFamily="49" charset="-122"/>
              </a:rPr>
              <a:t>róng</a:t>
            </a:r>
            <a:r>
              <a:rPr lang="en-US" altLang="zh-CN" sz="2400" u="sng" smtClean="0">
                <a:latin typeface="楷体" panose="02010609060101010101" pitchFamily="49" charset="-122"/>
                <a:ea typeface="楷体" panose="02010609060101010101" pitchFamily="49" charset="-122"/>
              </a:rPr>
              <a:t>      </a:t>
            </a:r>
            <a:r>
              <a:rPr lang="zh-CN" altLang="en-US" sz="2400" smtClean="0">
                <a:latin typeface="楷体" panose="02010609060101010101" pitchFamily="49" charset="-122"/>
                <a:ea typeface="楷体" panose="02010609060101010101" pitchFamily="49" charset="-122"/>
              </a:rPr>
              <a:t>炼</a:t>
            </a:r>
            <a:r>
              <a:rPr lang="zh-CN" altLang="en-US" sz="2400">
                <a:latin typeface="楷体" panose="02010609060101010101" pitchFamily="49" charset="-122"/>
                <a:ea typeface="楷体" panose="02010609060101010101" pitchFamily="49" charset="-122"/>
              </a:rPr>
              <a:t>后的结晶</a:t>
            </a:r>
            <a:r>
              <a:rPr lang="en-US" altLang="zh-CN" sz="2400">
                <a:latin typeface="楷体" panose="02010609060101010101" pitchFamily="49" charset="-122"/>
                <a:ea typeface="楷体" panose="02010609060101010101" pitchFamily="49" charset="-122"/>
              </a:rPr>
              <a:t>……</a:t>
            </a:r>
          </a:p>
          <a:p>
            <a:pPr marL="0" indent="0">
              <a:lnSpc>
                <a:spcPct val="110000"/>
              </a:lnSpc>
              <a:buNone/>
            </a:pPr>
            <a:r>
              <a:rPr lang="en-US" altLang="zh-CN" sz="2400"/>
              <a:t>【</a:t>
            </a:r>
            <a:r>
              <a:rPr lang="zh-CN" altLang="en-US" sz="2400"/>
              <a:t>任务一</a:t>
            </a:r>
            <a:r>
              <a:rPr lang="en-US" altLang="zh-CN" sz="2400"/>
              <a:t>】</a:t>
            </a:r>
            <a:r>
              <a:rPr lang="zh-CN" altLang="en-US" sz="2400"/>
              <a:t>根据</a:t>
            </a:r>
            <a:r>
              <a:rPr lang="zh-CN" altLang="en-US" sz="2400" smtClean="0"/>
              <a:t>拼音，</a:t>
            </a:r>
            <a:r>
              <a:rPr lang="zh-CN" altLang="en-US" sz="2400"/>
              <a:t>写出相应的汉字。</a:t>
            </a:r>
          </a:p>
          <a:p>
            <a:pPr marL="0" indent="0">
              <a:lnSpc>
                <a:spcPct val="110000"/>
              </a:lnSpc>
              <a:buNone/>
            </a:pPr>
            <a:r>
              <a:rPr lang="zh-CN" altLang="en-US" sz="2400" smtClean="0"/>
              <a:t>（</a:t>
            </a:r>
            <a:r>
              <a:rPr lang="en-US" altLang="zh-CN" sz="2400" smtClean="0"/>
              <a:t>1</a:t>
            </a:r>
            <a:r>
              <a:rPr lang="zh-CN" altLang="en-US" sz="2400" smtClean="0"/>
              <a:t>）</a:t>
            </a:r>
            <a:r>
              <a:rPr lang="zh-CN" altLang="en-US" sz="2400" u="sng" smtClean="0"/>
              <a:t>                 </a:t>
            </a:r>
            <a:r>
              <a:rPr lang="zh-CN" altLang="en-US" sz="2400" smtClean="0"/>
              <a:t>（</a:t>
            </a:r>
            <a:r>
              <a:rPr lang="en-US" altLang="zh-CN" sz="2400"/>
              <a:t>2</a:t>
            </a:r>
            <a:r>
              <a:rPr lang="zh-CN" altLang="en-US" sz="2400" smtClean="0"/>
              <a:t>）</a:t>
            </a:r>
            <a:r>
              <a:rPr lang="zh-CN" altLang="en-US" sz="2400" u="sng" smtClean="0"/>
              <a:t>                  </a:t>
            </a:r>
            <a:r>
              <a:rPr lang="zh-CN" altLang="en-US" sz="2400" smtClean="0"/>
              <a:t>   </a:t>
            </a:r>
            <a:r>
              <a:rPr lang="en-US" altLang="zh-CN" sz="2400" smtClean="0">
                <a:solidFill>
                  <a:schemeClr val="bg1"/>
                </a:solidFill>
              </a:rPr>
              <a:t>.</a:t>
            </a:r>
            <a:r>
              <a:rPr lang="zh-CN" altLang="en-US" sz="2400" u="sng" smtClean="0"/>
              <a:t>            </a:t>
            </a:r>
            <a:endParaRPr lang="zh-CN" altLang="en-US" sz="2400" u="sng"/>
          </a:p>
          <a:p>
            <a:pPr marL="0" indent="0">
              <a:lnSpc>
                <a:spcPct val="110000"/>
              </a:lnSpc>
              <a:buNone/>
            </a:pPr>
            <a:r>
              <a:rPr lang="en-US" altLang="zh-CN" sz="2400"/>
              <a:t>【</a:t>
            </a:r>
            <a:r>
              <a:rPr lang="zh-CN" altLang="en-US" sz="2400"/>
              <a:t>任务二</a:t>
            </a:r>
            <a:r>
              <a:rPr lang="en-US" altLang="zh-CN" sz="2400"/>
              <a:t>】</a:t>
            </a:r>
            <a:r>
              <a:rPr lang="zh-CN" altLang="en-US" sz="2400"/>
              <a:t>下面词语中加点的字和“硕果累累”的“累”字读音相同的一项是</a:t>
            </a:r>
            <a:r>
              <a:rPr lang="zh-CN" altLang="en-US" sz="2400" smtClean="0"/>
              <a:t>（    ）</a:t>
            </a:r>
            <a:r>
              <a:rPr lang="zh-CN" altLang="en-US" sz="2400"/>
              <a:t>。</a:t>
            </a:r>
          </a:p>
          <a:p>
            <a:pPr marL="0" indent="0">
              <a:lnSpc>
                <a:spcPct val="110000"/>
              </a:lnSpc>
              <a:buNone/>
            </a:pPr>
            <a:r>
              <a:rPr lang="en-US" altLang="zh-CN" sz="2400"/>
              <a:t>A</a:t>
            </a:r>
            <a:r>
              <a:rPr lang="en-US" altLang="zh-CN" sz="2400" smtClean="0"/>
              <a:t>.</a:t>
            </a:r>
            <a:r>
              <a:rPr lang="zh-CN" altLang="en-US" sz="2400" smtClean="0"/>
              <a:t>累赘        </a:t>
            </a:r>
            <a:r>
              <a:rPr lang="en-US" altLang="zh-CN" sz="2400" smtClean="0"/>
              <a:t>B</a:t>
            </a:r>
            <a:r>
              <a:rPr lang="en-US" altLang="zh-CN" sz="2400"/>
              <a:t>.</a:t>
            </a:r>
            <a:r>
              <a:rPr lang="zh-CN" altLang="en-US" sz="2400" smtClean="0"/>
              <a:t>累积        </a:t>
            </a:r>
            <a:r>
              <a:rPr lang="en-US" altLang="zh-CN" sz="2400" smtClean="0"/>
              <a:t>C</a:t>
            </a:r>
            <a:r>
              <a:rPr lang="en-US" altLang="zh-CN" sz="2400"/>
              <a:t>.</a:t>
            </a:r>
            <a:r>
              <a:rPr lang="zh-CN" altLang="en-US" sz="2400"/>
              <a:t>劳累</a:t>
            </a:r>
          </a:p>
          <a:p>
            <a:pPr marL="0" indent="0">
              <a:buNone/>
            </a:pPr>
            <a:endParaRPr lang="zh-CN" altLang="en-US"/>
          </a:p>
        </p:txBody>
      </p:sp>
      <p:sp>
        <p:nvSpPr>
          <p:cNvPr id="8" name="文本框 7"/>
          <p:cNvSpPr txBox="1"/>
          <p:nvPr/>
        </p:nvSpPr>
        <p:spPr>
          <a:xfrm>
            <a:off x="1895614" y="4407284"/>
            <a:ext cx="431800" cy="461665"/>
          </a:xfrm>
          <a:prstGeom prst="rect">
            <a:avLst/>
          </a:prstGeom>
          <a:noFill/>
        </p:spPr>
        <p:txBody>
          <a:bodyPr wrap="square" rtlCol="0">
            <a:spAutoFit/>
          </a:bodyPr>
          <a:lstStyle/>
          <a:p>
            <a:r>
              <a:rPr lang="zh-CN" altLang="en-US" sz="2400">
                <a:solidFill>
                  <a:srgbClr val="FF0000"/>
                </a:solidFill>
              </a:rPr>
              <a:t>萧</a:t>
            </a:r>
          </a:p>
        </p:txBody>
      </p:sp>
      <p:sp>
        <p:nvSpPr>
          <p:cNvPr id="10" name="文本框 9"/>
          <p:cNvSpPr txBox="1"/>
          <p:nvPr/>
        </p:nvSpPr>
        <p:spPr>
          <a:xfrm>
            <a:off x="3745360" y="4407562"/>
            <a:ext cx="635000" cy="461665"/>
          </a:xfrm>
          <a:prstGeom prst="rect">
            <a:avLst/>
          </a:prstGeom>
          <a:noFill/>
        </p:spPr>
        <p:txBody>
          <a:bodyPr wrap="square" rtlCol="0">
            <a:spAutoFit/>
          </a:bodyPr>
          <a:lstStyle/>
          <a:p>
            <a:pPr algn="ctr"/>
            <a:r>
              <a:rPr lang="zh-CN" altLang="en-US" sz="2400">
                <a:solidFill>
                  <a:srgbClr val="FF0000"/>
                </a:solidFill>
              </a:rPr>
              <a:t>熔</a:t>
            </a:r>
          </a:p>
        </p:txBody>
      </p:sp>
      <p:sp>
        <p:nvSpPr>
          <p:cNvPr id="11" name="文本框 10"/>
          <p:cNvSpPr txBox="1"/>
          <p:nvPr/>
        </p:nvSpPr>
        <p:spPr>
          <a:xfrm>
            <a:off x="985859" y="5270931"/>
            <a:ext cx="482600" cy="461665"/>
          </a:xfrm>
          <a:prstGeom prst="rect">
            <a:avLst/>
          </a:prstGeom>
          <a:noFill/>
        </p:spPr>
        <p:txBody>
          <a:bodyPr wrap="square" rtlCol="0">
            <a:spAutoFit/>
          </a:bodyPr>
          <a:lstStyle/>
          <a:p>
            <a:pPr algn="ctr"/>
            <a:r>
              <a:rPr lang="en-US" altLang="zh-CN" sz="2400">
                <a:solidFill>
                  <a:srgbClr val="FF0000"/>
                </a:solidFill>
              </a:rPr>
              <a:t>A</a:t>
            </a:r>
          </a:p>
        </p:txBody>
      </p:sp>
      <p:pic>
        <p:nvPicPr>
          <p:cNvPr id="13" name="图片 12"/>
          <p:cNvPicPr>
            <a:picLocks noChangeAspect="1"/>
          </p:cNvPicPr>
          <p:nvPr/>
        </p:nvPicPr>
        <p:blipFill>
          <a:blip r:embed="rId2"/>
          <a:stretch>
            <a:fillRect/>
          </a:stretch>
        </p:blipFill>
        <p:spPr>
          <a:xfrm>
            <a:off x="1114511" y="6153225"/>
            <a:ext cx="170703" cy="152413"/>
          </a:xfrm>
          <a:prstGeom prst="rect">
            <a:avLst/>
          </a:prstGeom>
        </p:spPr>
      </p:pic>
      <p:pic>
        <p:nvPicPr>
          <p:cNvPr id="14" name="图片 13"/>
          <p:cNvPicPr>
            <a:picLocks noChangeAspect="1"/>
          </p:cNvPicPr>
          <p:nvPr/>
        </p:nvPicPr>
        <p:blipFill>
          <a:blip r:embed="rId2"/>
          <a:stretch>
            <a:fillRect/>
          </a:stretch>
        </p:blipFill>
        <p:spPr>
          <a:xfrm>
            <a:off x="2512234" y="6162476"/>
            <a:ext cx="170703" cy="152413"/>
          </a:xfrm>
          <a:prstGeom prst="rect">
            <a:avLst/>
          </a:prstGeom>
        </p:spPr>
      </p:pic>
      <p:pic>
        <p:nvPicPr>
          <p:cNvPr id="15" name="图片 14"/>
          <p:cNvPicPr>
            <a:picLocks noChangeAspect="1"/>
          </p:cNvPicPr>
          <p:nvPr/>
        </p:nvPicPr>
        <p:blipFill>
          <a:blip r:embed="rId2"/>
          <a:stretch>
            <a:fillRect/>
          </a:stretch>
        </p:blipFill>
        <p:spPr>
          <a:xfrm>
            <a:off x="4209657" y="6162477"/>
            <a:ext cx="170703" cy="152413"/>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2"/>
          <p:cNvSpPr txBox="1"/>
          <p:nvPr/>
        </p:nvSpPr>
        <p:spPr>
          <a:xfrm>
            <a:off x="794034" y="1743401"/>
            <a:ext cx="10515600" cy="430255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altLang="zh-CN" sz="2400" b="1" smtClean="0">
                <a:latin typeface="+mn-ea"/>
              </a:rPr>
              <a:t>5.</a:t>
            </a:r>
            <a:r>
              <a:rPr lang="zh-CN" altLang="en-US" sz="2400">
                <a:latin typeface="楷体" panose="02010609060101010101" pitchFamily="49" charset="-122"/>
                <a:ea typeface="楷体" panose="02010609060101010101" pitchFamily="49" charset="-122"/>
              </a:rPr>
              <a:t>（</a:t>
            </a:r>
            <a:r>
              <a:rPr lang="en-US" altLang="zh-CN" sz="2400">
                <a:latin typeface="楷体" panose="02010609060101010101" pitchFamily="49" charset="-122"/>
                <a:ea typeface="楷体" panose="02010609060101010101" pitchFamily="49" charset="-122"/>
              </a:rPr>
              <a:t>2020·</a:t>
            </a:r>
            <a:r>
              <a:rPr lang="zh-CN" altLang="en-US" sz="2400">
                <a:latin typeface="楷体" panose="02010609060101010101" pitchFamily="49" charset="-122"/>
                <a:ea typeface="楷体" panose="02010609060101010101" pitchFamily="49" charset="-122"/>
              </a:rPr>
              <a:t>黔西南）</a:t>
            </a:r>
            <a:r>
              <a:rPr lang="zh-CN" altLang="en-US" sz="2400" smtClean="0"/>
              <a:t>根据下面文字，完成问题。</a:t>
            </a:r>
          </a:p>
          <a:p>
            <a:pPr marL="0" indent="457200">
              <a:lnSpc>
                <a:spcPct val="100000"/>
              </a:lnSpc>
              <a:buFont typeface="Arial" panose="020B0604020202020204" pitchFamily="34" charset="0"/>
              <a:buNone/>
            </a:pPr>
            <a:r>
              <a:rPr lang="zh-CN" altLang="en-US" sz="2400" smtClean="0">
                <a:latin typeface="楷体" panose="02010609060101010101" pitchFamily="49" charset="-122"/>
                <a:ea typeface="楷体" panose="02010609060101010101" pitchFamily="49" charset="-122"/>
              </a:rPr>
              <a:t>“门前一树槐，进宝又招财。”槐树不仅是祥瑞的象征，对人类的贡献也是很慷慨的。每逢花期，家乡万亩槐花园里就弥漫着逼人的香气，令人陶醉。那一棵棵浓密高大的槐树上，挂着让人感到震撼却又显得娇媚无比的花朵，温柔地在春风中绽放，明艳得让人眼花缭乱。地上则铺满了洁白如雪的花瓣，宛如一张硕大无边的天然地毯。鸟儿在林中婉转地叫着。吃货们凝视着枝头鲜嫩的槐花匿笑，翘首等了一年，又可以大饱口福了。在如此美不胜收的园子里漫步，仿佛置身于朦胧的梦境，让人流连忘返</a:t>
            </a:r>
            <a:r>
              <a:rPr lang="en-US" altLang="zh-CN" sz="2400" smtClean="0">
                <a:latin typeface="楷体" panose="02010609060101010101" pitchFamily="49" charset="-122"/>
                <a:ea typeface="楷体" panose="02010609060101010101" pitchFamily="49" charset="-122"/>
              </a:rPr>
              <a:t>!</a:t>
            </a:r>
          </a:p>
          <a:p>
            <a:pPr marL="0" indent="0">
              <a:buFont typeface="Arial" panose="020B0604020202020204" pitchFamily="34" charset="0"/>
              <a:buNone/>
            </a:pPr>
            <a:endParaRPr lang="zh-CN" altLang="en-US"/>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60863" y="1678332"/>
            <a:ext cx="10515600" cy="4420924"/>
          </a:xfrm>
        </p:spPr>
        <p:txBody>
          <a:bodyPr>
            <a:normAutofit/>
          </a:bodyPr>
          <a:lstStyle/>
          <a:p>
            <a:pPr marL="0" indent="0">
              <a:lnSpc>
                <a:spcPct val="100000"/>
              </a:lnSpc>
              <a:buNone/>
            </a:pPr>
            <a:r>
              <a:rPr lang="zh-CN" altLang="en-US" sz="2400" smtClean="0">
                <a:latin typeface="+mn-ea"/>
              </a:rPr>
              <a:t>下列加点字注音完全正确的一项是（  ）。</a:t>
            </a:r>
          </a:p>
          <a:p>
            <a:pPr marL="0" indent="0">
              <a:lnSpc>
                <a:spcPct val="100000"/>
              </a:lnSpc>
              <a:buNone/>
            </a:pPr>
            <a:r>
              <a:rPr lang="en-US" altLang="zh-CN" sz="2400" smtClean="0">
                <a:latin typeface="+mn-ea"/>
              </a:rPr>
              <a:t>A</a:t>
            </a:r>
            <a:r>
              <a:rPr lang="en-US" altLang="zh-CN" sz="2400">
                <a:latin typeface="+mn-ea"/>
              </a:rPr>
              <a:t>.</a:t>
            </a:r>
            <a:r>
              <a:rPr lang="zh-CN" altLang="en-US" sz="2400">
                <a:latin typeface="+mn-ea"/>
              </a:rPr>
              <a:t>慷慨（</a:t>
            </a:r>
            <a:r>
              <a:rPr lang="en-US" altLang="zh-CN" sz="2400" err="1">
                <a:latin typeface="+mn-ea"/>
              </a:rPr>
              <a:t>kāng gǎi</a:t>
            </a:r>
            <a:r>
              <a:rPr lang="zh-CN" altLang="en-US" sz="2400" smtClean="0">
                <a:latin typeface="+mn-ea"/>
              </a:rPr>
              <a:t>）   仿佛</a:t>
            </a:r>
            <a:r>
              <a:rPr lang="zh-CN" altLang="en-US" sz="2400">
                <a:latin typeface="+mn-ea"/>
              </a:rPr>
              <a:t>（</a:t>
            </a:r>
            <a:r>
              <a:rPr lang="en-US" altLang="zh-CN" sz="2400" err="1">
                <a:latin typeface="+mn-ea"/>
              </a:rPr>
              <a:t>fǎng fú</a:t>
            </a:r>
            <a:r>
              <a:rPr lang="zh-CN" altLang="en-US" sz="2400" smtClean="0">
                <a:latin typeface="+mn-ea"/>
              </a:rPr>
              <a:t>）         </a:t>
            </a:r>
            <a:endParaRPr lang="en-US" altLang="zh-CN" sz="2400" smtClean="0">
              <a:latin typeface="+mn-ea"/>
            </a:endParaRPr>
          </a:p>
          <a:p>
            <a:pPr marL="0" indent="0">
              <a:lnSpc>
                <a:spcPct val="100000"/>
              </a:lnSpc>
              <a:buNone/>
            </a:pPr>
            <a:r>
              <a:rPr lang="zh-CN" altLang="en-US" sz="2400" smtClean="0">
                <a:latin typeface="+mn-ea"/>
              </a:rPr>
              <a:t>  凝视</a:t>
            </a:r>
            <a:r>
              <a:rPr lang="zh-CN" altLang="en-US" sz="2400">
                <a:latin typeface="+mn-ea"/>
              </a:rPr>
              <a:t>（</a:t>
            </a:r>
            <a:r>
              <a:rPr lang="en-US" altLang="zh-CN" sz="2400" err="1">
                <a:latin typeface="+mn-ea"/>
              </a:rPr>
              <a:t>níng</a:t>
            </a:r>
            <a:r>
              <a:rPr lang="zh-CN" altLang="en-US" sz="2400" smtClean="0">
                <a:latin typeface="+mn-ea"/>
              </a:rPr>
              <a:t>）       眼花缭乱</a:t>
            </a:r>
            <a:r>
              <a:rPr lang="zh-CN" altLang="en-US" sz="2400">
                <a:latin typeface="+mn-ea"/>
              </a:rPr>
              <a:t>（</a:t>
            </a:r>
            <a:r>
              <a:rPr lang="en-US" altLang="zh-CN" sz="2400" err="1">
                <a:latin typeface="+mn-ea"/>
              </a:rPr>
              <a:t>liáo</a:t>
            </a:r>
            <a:r>
              <a:rPr lang="zh-CN" altLang="en-US" sz="2400">
                <a:latin typeface="+mn-ea"/>
              </a:rPr>
              <a:t>）</a:t>
            </a:r>
          </a:p>
          <a:p>
            <a:pPr marL="0" indent="0">
              <a:lnSpc>
                <a:spcPct val="100000"/>
              </a:lnSpc>
              <a:buNone/>
            </a:pPr>
            <a:r>
              <a:rPr lang="en-US" altLang="zh-CN" sz="2400">
                <a:latin typeface="+mn-ea"/>
              </a:rPr>
              <a:t>B.</a:t>
            </a:r>
            <a:r>
              <a:rPr lang="zh-CN" altLang="en-US" sz="2400">
                <a:latin typeface="+mn-ea"/>
              </a:rPr>
              <a:t>娇媚（</a:t>
            </a:r>
            <a:r>
              <a:rPr lang="en-US" altLang="zh-CN" sz="2400" err="1">
                <a:latin typeface="+mn-ea"/>
              </a:rPr>
              <a:t>mèi</a:t>
            </a:r>
            <a:r>
              <a:rPr lang="zh-CN" altLang="en-US" sz="2400" smtClean="0">
                <a:latin typeface="+mn-ea"/>
              </a:rPr>
              <a:t>）        绽放</a:t>
            </a:r>
            <a:r>
              <a:rPr lang="zh-CN" altLang="en-US" sz="2400">
                <a:latin typeface="+mn-ea"/>
              </a:rPr>
              <a:t>（</a:t>
            </a:r>
            <a:r>
              <a:rPr lang="en-US" altLang="zh-CN" sz="2400" err="1">
                <a:latin typeface="+mn-ea"/>
              </a:rPr>
              <a:t>zhàn</a:t>
            </a:r>
            <a:r>
              <a:rPr lang="zh-CN" altLang="en-US" sz="2400" smtClean="0">
                <a:latin typeface="+mn-ea"/>
              </a:rPr>
              <a:t>）             </a:t>
            </a:r>
            <a:endParaRPr lang="en-US" altLang="zh-CN" sz="2400" smtClean="0">
              <a:latin typeface="+mn-ea"/>
            </a:endParaRPr>
          </a:p>
          <a:p>
            <a:pPr marL="0" indent="0">
              <a:lnSpc>
                <a:spcPct val="100000"/>
              </a:lnSpc>
              <a:buNone/>
            </a:pPr>
            <a:r>
              <a:rPr lang="zh-CN" altLang="en-US" sz="2400" smtClean="0">
                <a:latin typeface="+mn-ea"/>
              </a:rPr>
              <a:t>  翘首</a:t>
            </a:r>
            <a:r>
              <a:rPr lang="zh-CN" altLang="en-US" sz="2400">
                <a:latin typeface="+mn-ea"/>
              </a:rPr>
              <a:t>（</a:t>
            </a:r>
            <a:r>
              <a:rPr lang="en-US" altLang="zh-CN" sz="2400" err="1">
                <a:latin typeface="+mn-ea"/>
              </a:rPr>
              <a:t>qiáo</a:t>
            </a:r>
            <a:r>
              <a:rPr lang="zh-CN" altLang="en-US" sz="2400" smtClean="0">
                <a:latin typeface="+mn-ea"/>
              </a:rPr>
              <a:t>）       美不胜收</a:t>
            </a:r>
            <a:r>
              <a:rPr lang="zh-CN" altLang="en-US" sz="2400">
                <a:latin typeface="+mn-ea"/>
              </a:rPr>
              <a:t>（</a:t>
            </a:r>
            <a:r>
              <a:rPr lang="en-US" altLang="zh-CN" sz="2400" err="1">
                <a:latin typeface="+mn-ea"/>
              </a:rPr>
              <a:t>shèng</a:t>
            </a:r>
            <a:r>
              <a:rPr lang="zh-CN" altLang="en-US" sz="2400">
                <a:latin typeface="+mn-ea"/>
              </a:rPr>
              <a:t>）</a:t>
            </a:r>
          </a:p>
          <a:p>
            <a:pPr marL="0" indent="0">
              <a:lnSpc>
                <a:spcPct val="100000"/>
              </a:lnSpc>
              <a:buNone/>
            </a:pPr>
            <a:r>
              <a:rPr lang="en-US" altLang="zh-CN" sz="2400">
                <a:latin typeface="+mn-ea"/>
              </a:rPr>
              <a:t>C.</a:t>
            </a:r>
            <a:r>
              <a:rPr lang="zh-CN" altLang="en-US" sz="2400">
                <a:latin typeface="+mn-ea"/>
              </a:rPr>
              <a:t>花瓣（</a:t>
            </a:r>
            <a:r>
              <a:rPr lang="en-US" altLang="zh-CN" sz="2400" err="1">
                <a:latin typeface="+mn-ea"/>
              </a:rPr>
              <a:t>bàn</a:t>
            </a:r>
            <a:r>
              <a:rPr lang="zh-CN" altLang="en-US" sz="2400" smtClean="0">
                <a:latin typeface="+mn-ea"/>
              </a:rPr>
              <a:t>）        朦胧</a:t>
            </a:r>
            <a:r>
              <a:rPr lang="zh-CN" altLang="en-US" sz="2400">
                <a:latin typeface="+mn-ea"/>
              </a:rPr>
              <a:t>（</a:t>
            </a:r>
            <a:r>
              <a:rPr lang="en-US" altLang="zh-CN" sz="2400" err="1">
                <a:latin typeface="+mn-ea"/>
              </a:rPr>
              <a:t>móng lóng</a:t>
            </a:r>
            <a:r>
              <a:rPr lang="zh-CN" altLang="en-US" sz="2400" smtClean="0">
                <a:latin typeface="+mn-ea"/>
              </a:rPr>
              <a:t>）  </a:t>
            </a:r>
            <a:endParaRPr lang="en-US" altLang="zh-CN" sz="2400" smtClean="0">
              <a:latin typeface="+mn-ea"/>
            </a:endParaRPr>
          </a:p>
          <a:p>
            <a:pPr marL="0" indent="0">
              <a:lnSpc>
                <a:spcPct val="100000"/>
              </a:lnSpc>
              <a:buNone/>
            </a:pPr>
            <a:r>
              <a:rPr lang="zh-CN" altLang="en-US" sz="2400" smtClean="0">
                <a:latin typeface="+mn-ea"/>
              </a:rPr>
              <a:t>  硕大</a:t>
            </a:r>
            <a:r>
              <a:rPr lang="zh-CN" altLang="en-US" sz="2400">
                <a:latin typeface="+mn-ea"/>
              </a:rPr>
              <a:t>（</a:t>
            </a:r>
            <a:r>
              <a:rPr lang="en-US" altLang="zh-CN" sz="2400" err="1">
                <a:latin typeface="+mn-ea"/>
              </a:rPr>
              <a:t>shuò</a:t>
            </a:r>
            <a:r>
              <a:rPr lang="zh-CN" altLang="en-US" sz="2400" smtClean="0">
                <a:latin typeface="+mn-ea"/>
              </a:rPr>
              <a:t>）       流连忘返</a:t>
            </a:r>
            <a:r>
              <a:rPr lang="zh-CN" altLang="en-US" sz="2400">
                <a:latin typeface="+mn-ea"/>
              </a:rPr>
              <a:t>（</a:t>
            </a:r>
            <a:r>
              <a:rPr lang="en-US" altLang="zh-CN" sz="2400" err="1">
                <a:latin typeface="+mn-ea"/>
              </a:rPr>
              <a:t>fǎn</a:t>
            </a:r>
            <a:r>
              <a:rPr lang="zh-CN" altLang="en-US" sz="2400">
                <a:latin typeface="+mn-ea"/>
              </a:rPr>
              <a:t>）</a:t>
            </a:r>
          </a:p>
          <a:p>
            <a:pPr marL="0" indent="0">
              <a:lnSpc>
                <a:spcPct val="100000"/>
              </a:lnSpc>
              <a:buNone/>
            </a:pPr>
            <a:r>
              <a:rPr lang="en-US" altLang="zh-CN" sz="2400">
                <a:latin typeface="+mn-ea"/>
              </a:rPr>
              <a:t>D.</a:t>
            </a:r>
            <a:r>
              <a:rPr lang="zh-CN" altLang="en-US" sz="2400">
                <a:latin typeface="+mn-ea"/>
              </a:rPr>
              <a:t>鲜嫩（</a:t>
            </a:r>
            <a:r>
              <a:rPr lang="en-US" altLang="zh-CN" sz="2400" err="1">
                <a:latin typeface="+mn-ea"/>
              </a:rPr>
              <a:t>nèn</a:t>
            </a:r>
            <a:r>
              <a:rPr lang="zh-CN" altLang="en-US" sz="2400" smtClean="0">
                <a:latin typeface="+mn-ea"/>
              </a:rPr>
              <a:t>）        漫步</a:t>
            </a:r>
            <a:r>
              <a:rPr lang="zh-CN" altLang="en-US" sz="2400">
                <a:latin typeface="+mn-ea"/>
              </a:rPr>
              <a:t>（</a:t>
            </a:r>
            <a:r>
              <a:rPr lang="en-US" altLang="zh-CN" sz="2400" err="1">
                <a:latin typeface="+mn-ea"/>
              </a:rPr>
              <a:t>màn</a:t>
            </a:r>
            <a:r>
              <a:rPr lang="zh-CN" altLang="en-US" sz="2400" smtClean="0">
                <a:latin typeface="+mn-ea"/>
              </a:rPr>
              <a:t>）              </a:t>
            </a:r>
            <a:endParaRPr lang="en-US" altLang="zh-CN" sz="2400" smtClean="0">
              <a:latin typeface="+mn-ea"/>
            </a:endParaRPr>
          </a:p>
          <a:p>
            <a:pPr marL="0" indent="0">
              <a:lnSpc>
                <a:spcPct val="100000"/>
              </a:lnSpc>
              <a:buNone/>
            </a:pPr>
            <a:r>
              <a:rPr lang="zh-CN" altLang="en-US" sz="2400" smtClean="0">
                <a:latin typeface="+mn-ea"/>
              </a:rPr>
              <a:t>  匿</a:t>
            </a:r>
            <a:r>
              <a:rPr lang="zh-CN" altLang="en-US" sz="2400">
                <a:latin typeface="+mn-ea"/>
              </a:rPr>
              <a:t>笑（</a:t>
            </a:r>
            <a:r>
              <a:rPr lang="en-US" altLang="zh-CN" sz="2400" err="1">
                <a:latin typeface="+mn-ea"/>
              </a:rPr>
              <a:t>ruò</a:t>
            </a:r>
            <a:r>
              <a:rPr lang="zh-CN" altLang="en-US" sz="2400" smtClean="0">
                <a:latin typeface="+mn-ea"/>
              </a:rPr>
              <a:t>）        招财进宝</a:t>
            </a:r>
            <a:r>
              <a:rPr lang="zh-CN" altLang="en-US" sz="2400">
                <a:latin typeface="+mn-ea"/>
              </a:rPr>
              <a:t>（</a:t>
            </a:r>
            <a:r>
              <a:rPr lang="en-US" altLang="zh-CN" sz="2400" err="1">
                <a:latin typeface="+mn-ea"/>
              </a:rPr>
              <a:t>zhāo</a:t>
            </a:r>
            <a:r>
              <a:rPr lang="zh-CN" altLang="en-US" sz="2400">
                <a:latin typeface="+mn-ea"/>
              </a:rPr>
              <a:t>）</a:t>
            </a:r>
          </a:p>
          <a:p>
            <a:pPr marL="0" indent="0">
              <a:buNone/>
            </a:pPr>
            <a:endParaRPr lang="zh-CN" altLang="en-US" sz="2400">
              <a:latin typeface="+mn-ea"/>
            </a:endParaRPr>
          </a:p>
        </p:txBody>
      </p:sp>
      <p:sp>
        <p:nvSpPr>
          <p:cNvPr id="6" name="文本框 5"/>
          <p:cNvSpPr txBox="1"/>
          <p:nvPr/>
        </p:nvSpPr>
        <p:spPr>
          <a:xfrm>
            <a:off x="5685992" y="1691979"/>
            <a:ext cx="393700" cy="461665"/>
          </a:xfrm>
          <a:prstGeom prst="rect">
            <a:avLst/>
          </a:prstGeom>
          <a:noFill/>
        </p:spPr>
        <p:txBody>
          <a:bodyPr wrap="square" rtlCol="0">
            <a:spAutoFit/>
          </a:bodyPr>
          <a:lstStyle/>
          <a:p>
            <a:pPr algn="ctr"/>
            <a:r>
              <a:rPr lang="en-US" altLang="zh-CN" sz="2400">
                <a:solidFill>
                  <a:srgbClr val="FF0000"/>
                </a:solidFill>
              </a:rPr>
              <a:t>B</a:t>
            </a:r>
            <a:endParaRPr lang="zh-CN" altLang="en-US" sz="2400">
              <a:solidFill>
                <a:srgbClr val="FF0000"/>
              </a:solidFill>
            </a:endParaRPr>
          </a:p>
        </p:txBody>
      </p:sp>
      <p:pic>
        <p:nvPicPr>
          <p:cNvPr id="2" name="图片 1"/>
          <p:cNvPicPr>
            <a:picLocks noChangeAspect="1"/>
          </p:cNvPicPr>
          <p:nvPr/>
        </p:nvPicPr>
        <p:blipFill>
          <a:blip r:embed="rId2"/>
          <a:stretch>
            <a:fillRect/>
          </a:stretch>
        </p:blipFill>
        <p:spPr>
          <a:xfrm>
            <a:off x="1232843" y="2596032"/>
            <a:ext cx="170703" cy="152413"/>
          </a:xfrm>
          <a:prstGeom prst="rect">
            <a:avLst/>
          </a:prstGeom>
        </p:spPr>
      </p:pic>
      <p:pic>
        <p:nvPicPr>
          <p:cNvPr id="5" name="图片 4"/>
          <p:cNvPicPr>
            <a:picLocks noChangeAspect="1"/>
          </p:cNvPicPr>
          <p:nvPr/>
        </p:nvPicPr>
        <p:blipFill>
          <a:blip r:embed="rId2"/>
          <a:stretch>
            <a:fillRect/>
          </a:stretch>
        </p:blipFill>
        <p:spPr>
          <a:xfrm>
            <a:off x="1527469" y="2594449"/>
            <a:ext cx="170703" cy="152413"/>
          </a:xfrm>
          <a:prstGeom prst="rect">
            <a:avLst/>
          </a:prstGeom>
        </p:spPr>
      </p:pic>
      <p:pic>
        <p:nvPicPr>
          <p:cNvPr id="26" name="图片 25"/>
          <p:cNvPicPr>
            <a:picLocks noChangeAspect="1"/>
          </p:cNvPicPr>
          <p:nvPr/>
        </p:nvPicPr>
        <p:blipFill>
          <a:blip r:embed="rId2"/>
          <a:stretch>
            <a:fillRect/>
          </a:stretch>
        </p:blipFill>
        <p:spPr>
          <a:xfrm>
            <a:off x="4157619" y="2594449"/>
            <a:ext cx="170703" cy="152413"/>
          </a:xfrm>
          <a:prstGeom prst="rect">
            <a:avLst/>
          </a:prstGeom>
        </p:spPr>
      </p:pic>
      <p:pic>
        <p:nvPicPr>
          <p:cNvPr id="27" name="图片 26"/>
          <p:cNvPicPr>
            <a:picLocks noChangeAspect="1"/>
          </p:cNvPicPr>
          <p:nvPr/>
        </p:nvPicPr>
        <p:blipFill>
          <a:blip r:embed="rId2"/>
          <a:stretch>
            <a:fillRect/>
          </a:stretch>
        </p:blipFill>
        <p:spPr>
          <a:xfrm>
            <a:off x="4434254" y="2594290"/>
            <a:ext cx="170703" cy="152413"/>
          </a:xfrm>
          <a:prstGeom prst="rect">
            <a:avLst/>
          </a:prstGeom>
        </p:spPr>
      </p:pic>
      <p:pic>
        <p:nvPicPr>
          <p:cNvPr id="29" name="图片 28"/>
          <p:cNvPicPr>
            <a:picLocks noChangeAspect="1"/>
          </p:cNvPicPr>
          <p:nvPr/>
        </p:nvPicPr>
        <p:blipFill>
          <a:blip r:embed="rId2"/>
          <a:stretch>
            <a:fillRect/>
          </a:stretch>
        </p:blipFill>
        <p:spPr>
          <a:xfrm>
            <a:off x="1533315" y="3087266"/>
            <a:ext cx="170703" cy="152413"/>
          </a:xfrm>
          <a:prstGeom prst="rect">
            <a:avLst/>
          </a:prstGeom>
        </p:spPr>
      </p:pic>
      <p:pic>
        <p:nvPicPr>
          <p:cNvPr id="30" name="图片 29"/>
          <p:cNvPicPr>
            <a:picLocks noChangeAspect="1"/>
          </p:cNvPicPr>
          <p:nvPr/>
        </p:nvPicPr>
        <p:blipFill>
          <a:blip r:embed="rId2"/>
          <a:stretch>
            <a:fillRect/>
          </a:stretch>
        </p:blipFill>
        <p:spPr>
          <a:xfrm>
            <a:off x="4757673" y="3089926"/>
            <a:ext cx="170703" cy="152413"/>
          </a:xfrm>
          <a:prstGeom prst="rect">
            <a:avLst/>
          </a:prstGeom>
        </p:spPr>
      </p:pic>
      <p:pic>
        <p:nvPicPr>
          <p:cNvPr id="31" name="图片 30"/>
          <p:cNvPicPr>
            <a:picLocks noChangeAspect="1"/>
          </p:cNvPicPr>
          <p:nvPr/>
        </p:nvPicPr>
        <p:blipFill>
          <a:blip r:embed="rId2"/>
          <a:stretch>
            <a:fillRect/>
          </a:stretch>
        </p:blipFill>
        <p:spPr>
          <a:xfrm>
            <a:off x="1530932" y="3590699"/>
            <a:ext cx="170703" cy="152413"/>
          </a:xfrm>
          <a:prstGeom prst="rect">
            <a:avLst/>
          </a:prstGeom>
        </p:spPr>
      </p:pic>
      <p:pic>
        <p:nvPicPr>
          <p:cNvPr id="32" name="图片 31"/>
          <p:cNvPicPr>
            <a:picLocks noChangeAspect="1"/>
          </p:cNvPicPr>
          <p:nvPr/>
        </p:nvPicPr>
        <p:blipFill>
          <a:blip r:embed="rId2"/>
          <a:stretch>
            <a:fillRect/>
          </a:stretch>
        </p:blipFill>
        <p:spPr>
          <a:xfrm>
            <a:off x="4138554" y="3567432"/>
            <a:ext cx="170703" cy="152413"/>
          </a:xfrm>
          <a:prstGeom prst="rect">
            <a:avLst/>
          </a:prstGeom>
        </p:spPr>
      </p:pic>
      <p:pic>
        <p:nvPicPr>
          <p:cNvPr id="33" name="图片 32"/>
          <p:cNvPicPr>
            <a:picLocks noChangeAspect="1"/>
          </p:cNvPicPr>
          <p:nvPr/>
        </p:nvPicPr>
        <p:blipFill>
          <a:blip r:embed="rId2"/>
          <a:stretch>
            <a:fillRect/>
          </a:stretch>
        </p:blipFill>
        <p:spPr>
          <a:xfrm>
            <a:off x="1220284" y="4083450"/>
            <a:ext cx="170703" cy="152413"/>
          </a:xfrm>
          <a:prstGeom prst="rect">
            <a:avLst/>
          </a:prstGeom>
        </p:spPr>
      </p:pic>
      <p:pic>
        <p:nvPicPr>
          <p:cNvPr id="34" name="图片 33"/>
          <p:cNvPicPr>
            <a:picLocks noChangeAspect="1"/>
          </p:cNvPicPr>
          <p:nvPr/>
        </p:nvPicPr>
        <p:blipFill>
          <a:blip r:embed="rId2"/>
          <a:stretch>
            <a:fillRect/>
          </a:stretch>
        </p:blipFill>
        <p:spPr>
          <a:xfrm>
            <a:off x="4713265" y="4066895"/>
            <a:ext cx="170703" cy="152413"/>
          </a:xfrm>
          <a:prstGeom prst="rect">
            <a:avLst/>
          </a:prstGeom>
        </p:spPr>
      </p:pic>
      <p:pic>
        <p:nvPicPr>
          <p:cNvPr id="35" name="图片 34"/>
          <p:cNvPicPr>
            <a:picLocks noChangeAspect="1"/>
          </p:cNvPicPr>
          <p:nvPr/>
        </p:nvPicPr>
        <p:blipFill>
          <a:blip r:embed="rId2"/>
          <a:stretch>
            <a:fillRect/>
          </a:stretch>
        </p:blipFill>
        <p:spPr>
          <a:xfrm>
            <a:off x="1512741" y="4583391"/>
            <a:ext cx="170703" cy="152413"/>
          </a:xfrm>
          <a:prstGeom prst="rect">
            <a:avLst/>
          </a:prstGeom>
        </p:spPr>
      </p:pic>
      <p:pic>
        <p:nvPicPr>
          <p:cNvPr id="36" name="图片 35"/>
          <p:cNvPicPr>
            <a:picLocks noChangeAspect="1"/>
          </p:cNvPicPr>
          <p:nvPr/>
        </p:nvPicPr>
        <p:blipFill>
          <a:blip r:embed="rId2"/>
          <a:stretch>
            <a:fillRect/>
          </a:stretch>
        </p:blipFill>
        <p:spPr>
          <a:xfrm>
            <a:off x="4116959" y="4589304"/>
            <a:ext cx="170703" cy="152413"/>
          </a:xfrm>
          <a:prstGeom prst="rect">
            <a:avLst/>
          </a:prstGeom>
        </p:spPr>
      </p:pic>
      <p:pic>
        <p:nvPicPr>
          <p:cNvPr id="37" name="图片 36"/>
          <p:cNvPicPr>
            <a:picLocks noChangeAspect="1"/>
          </p:cNvPicPr>
          <p:nvPr/>
        </p:nvPicPr>
        <p:blipFill>
          <a:blip r:embed="rId2"/>
          <a:stretch>
            <a:fillRect/>
          </a:stretch>
        </p:blipFill>
        <p:spPr>
          <a:xfrm>
            <a:off x="4407032" y="4583391"/>
            <a:ext cx="170703" cy="152413"/>
          </a:xfrm>
          <a:prstGeom prst="rect">
            <a:avLst/>
          </a:prstGeom>
        </p:spPr>
      </p:pic>
      <p:pic>
        <p:nvPicPr>
          <p:cNvPr id="38" name="图片 37"/>
          <p:cNvPicPr>
            <a:picLocks noChangeAspect="1"/>
          </p:cNvPicPr>
          <p:nvPr/>
        </p:nvPicPr>
        <p:blipFill>
          <a:blip r:embed="rId2"/>
          <a:stretch>
            <a:fillRect/>
          </a:stretch>
        </p:blipFill>
        <p:spPr>
          <a:xfrm>
            <a:off x="1220284" y="5068484"/>
            <a:ext cx="170703" cy="152413"/>
          </a:xfrm>
          <a:prstGeom prst="rect">
            <a:avLst/>
          </a:prstGeom>
        </p:spPr>
      </p:pic>
      <p:pic>
        <p:nvPicPr>
          <p:cNvPr id="39" name="图片 38"/>
          <p:cNvPicPr>
            <a:picLocks noChangeAspect="1"/>
          </p:cNvPicPr>
          <p:nvPr/>
        </p:nvPicPr>
        <p:blipFill>
          <a:blip r:embed="rId2"/>
          <a:stretch>
            <a:fillRect/>
          </a:stretch>
        </p:blipFill>
        <p:spPr>
          <a:xfrm>
            <a:off x="5048589" y="5068483"/>
            <a:ext cx="170703" cy="152413"/>
          </a:xfrm>
          <a:prstGeom prst="rect">
            <a:avLst/>
          </a:prstGeom>
        </p:spPr>
      </p:pic>
      <p:pic>
        <p:nvPicPr>
          <p:cNvPr id="40" name="图片 39"/>
          <p:cNvPicPr>
            <a:picLocks noChangeAspect="1"/>
          </p:cNvPicPr>
          <p:nvPr/>
        </p:nvPicPr>
        <p:blipFill>
          <a:blip r:embed="rId2"/>
          <a:stretch>
            <a:fillRect/>
          </a:stretch>
        </p:blipFill>
        <p:spPr>
          <a:xfrm>
            <a:off x="1527468" y="5552085"/>
            <a:ext cx="170703" cy="152413"/>
          </a:xfrm>
          <a:prstGeom prst="rect">
            <a:avLst/>
          </a:prstGeom>
        </p:spPr>
      </p:pic>
      <p:pic>
        <p:nvPicPr>
          <p:cNvPr id="41" name="图片 40"/>
          <p:cNvPicPr>
            <a:picLocks noChangeAspect="1"/>
          </p:cNvPicPr>
          <p:nvPr/>
        </p:nvPicPr>
        <p:blipFill>
          <a:blip r:embed="rId2"/>
          <a:stretch>
            <a:fillRect/>
          </a:stretch>
        </p:blipFill>
        <p:spPr>
          <a:xfrm>
            <a:off x="4124698" y="5559818"/>
            <a:ext cx="170703" cy="152413"/>
          </a:xfrm>
          <a:prstGeom prst="rect">
            <a:avLst/>
          </a:prstGeom>
        </p:spPr>
      </p:pic>
      <p:pic>
        <p:nvPicPr>
          <p:cNvPr id="42" name="图片 41"/>
          <p:cNvPicPr>
            <a:picLocks noChangeAspect="1"/>
          </p:cNvPicPr>
          <p:nvPr/>
        </p:nvPicPr>
        <p:blipFill>
          <a:blip r:embed="rId2"/>
          <a:stretch>
            <a:fillRect/>
          </a:stretch>
        </p:blipFill>
        <p:spPr>
          <a:xfrm>
            <a:off x="1203173" y="6017360"/>
            <a:ext cx="170703" cy="152413"/>
          </a:xfrm>
          <a:prstGeom prst="rect">
            <a:avLst/>
          </a:prstGeom>
        </p:spPr>
      </p:pic>
      <p:pic>
        <p:nvPicPr>
          <p:cNvPr id="43" name="图片 42"/>
          <p:cNvPicPr>
            <a:picLocks noChangeAspect="1"/>
          </p:cNvPicPr>
          <p:nvPr/>
        </p:nvPicPr>
        <p:blipFill>
          <a:blip r:embed="rId2"/>
          <a:stretch>
            <a:fillRect/>
          </a:stretch>
        </p:blipFill>
        <p:spPr>
          <a:xfrm>
            <a:off x="4114513" y="6028172"/>
            <a:ext cx="170703" cy="152413"/>
          </a:xfrm>
          <a:prstGeom prst="rect">
            <a:avLst/>
          </a:prstGeom>
        </p:spPr>
      </p:pic>
      <p:grpSp>
        <p:nvGrpSpPr>
          <p:cNvPr id="64" name="组合 63"/>
          <p:cNvGrpSpPr/>
          <p:nvPr/>
        </p:nvGrpSpPr>
        <p:grpSpPr>
          <a:xfrm>
            <a:off x="2771460" y="1116733"/>
            <a:ext cx="3050195" cy="1510150"/>
            <a:chOff x="2505344" y="1351579"/>
            <a:chExt cx="3050195" cy="1510150"/>
          </a:xfrm>
        </p:grpSpPr>
        <p:cxnSp>
          <p:nvCxnSpPr>
            <p:cNvPr id="44" name="直接连接符 43"/>
            <p:cNvCxnSpPr/>
            <p:nvPr/>
          </p:nvCxnSpPr>
          <p:spPr bwMode="auto">
            <a:xfrm>
              <a:off x="2505344" y="2861729"/>
              <a:ext cx="551755" cy="0"/>
            </a:xfrm>
            <a:prstGeom prst="line">
              <a:avLst/>
            </a:prstGeom>
            <a:ln w="28575">
              <a:solidFill>
                <a:srgbClr val="FF0000"/>
              </a:solidFill>
              <a:headEnd type="none" w="med" len="med"/>
              <a:tailEnd type="none" w="med" len="med"/>
            </a:ln>
          </p:spPr>
          <p:style>
            <a:lnRef idx="1">
              <a:schemeClr val="accent2"/>
            </a:lnRef>
            <a:fillRef idx="0">
              <a:schemeClr val="accent2"/>
            </a:fillRef>
            <a:effectRef idx="0">
              <a:schemeClr val="accent2"/>
            </a:effectRef>
            <a:fontRef idx="minor">
              <a:schemeClr val="tx1"/>
            </a:fontRef>
          </p:style>
        </p:cxnSp>
        <p:cxnSp>
          <p:nvCxnSpPr>
            <p:cNvPr id="47" name="直接连接符 46"/>
            <p:cNvCxnSpPr/>
            <p:nvPr/>
          </p:nvCxnSpPr>
          <p:spPr>
            <a:xfrm flipV="1">
              <a:off x="2906973" y="1719618"/>
              <a:ext cx="1129118" cy="1142111"/>
            </a:xfrm>
            <a:prstGeom prst="line">
              <a:avLst/>
            </a:prstGeom>
            <a:ln>
              <a:solidFill>
                <a:srgbClr val="7030A0"/>
              </a:solidFill>
            </a:ln>
          </p:spPr>
          <p:style>
            <a:lnRef idx="1">
              <a:schemeClr val="accent1"/>
            </a:lnRef>
            <a:fillRef idx="0">
              <a:schemeClr val="accent1"/>
            </a:fillRef>
            <a:effectRef idx="0">
              <a:schemeClr val="accent1"/>
            </a:effectRef>
            <a:fontRef idx="minor">
              <a:schemeClr val="tx1"/>
            </a:fontRef>
          </p:style>
        </p:cxnSp>
        <p:sp>
          <p:nvSpPr>
            <p:cNvPr id="48" name="文本框 47"/>
            <p:cNvSpPr txBox="1"/>
            <p:nvPr/>
          </p:nvSpPr>
          <p:spPr>
            <a:xfrm>
              <a:off x="4041695" y="1351579"/>
              <a:ext cx="1513844" cy="430887"/>
            </a:xfrm>
            <a:prstGeom prst="rect">
              <a:avLst/>
            </a:prstGeom>
            <a:noFill/>
            <a:ln w="28575">
              <a:solidFill>
                <a:srgbClr val="00B0F0"/>
              </a:solidFill>
            </a:ln>
          </p:spPr>
          <p:txBody>
            <a:bodyPr wrap="square" rtlCol="0">
              <a:spAutoFit/>
            </a:bodyPr>
            <a:lstStyle/>
            <a:p>
              <a:r>
                <a:rPr lang="zh-CN" altLang="en-US" sz="2200">
                  <a:solidFill>
                    <a:srgbClr val="FF0000"/>
                  </a:solidFill>
                </a:rPr>
                <a:t>应读作</a:t>
              </a:r>
              <a:r>
                <a:rPr lang="en-US" altLang="zh-CN" sz="2200" err="1">
                  <a:solidFill>
                    <a:srgbClr val="FF0000"/>
                  </a:solidFill>
                </a:rPr>
                <a:t>kǎi</a:t>
              </a:r>
              <a:endParaRPr lang="zh-CN" altLang="en-US" sz="2200">
                <a:solidFill>
                  <a:srgbClr val="FF0000"/>
                </a:solidFill>
              </a:endParaRPr>
            </a:p>
          </p:txBody>
        </p:sp>
      </p:grpSp>
      <p:grpSp>
        <p:nvGrpSpPr>
          <p:cNvPr id="66" name="组合 65"/>
          <p:cNvGrpSpPr/>
          <p:nvPr/>
        </p:nvGrpSpPr>
        <p:grpSpPr>
          <a:xfrm>
            <a:off x="1980971" y="5234562"/>
            <a:ext cx="1940488" cy="841481"/>
            <a:chOff x="1811583" y="5241545"/>
            <a:chExt cx="1940488" cy="841481"/>
          </a:xfrm>
        </p:grpSpPr>
        <p:cxnSp>
          <p:nvCxnSpPr>
            <p:cNvPr id="56" name="直接连接符 55"/>
            <p:cNvCxnSpPr/>
            <p:nvPr/>
          </p:nvCxnSpPr>
          <p:spPr bwMode="auto">
            <a:xfrm>
              <a:off x="1811583" y="6083026"/>
              <a:ext cx="551755" cy="0"/>
            </a:xfrm>
            <a:prstGeom prst="line">
              <a:avLst/>
            </a:prstGeom>
            <a:ln w="28575">
              <a:solidFill>
                <a:srgbClr val="FF0000"/>
              </a:solidFill>
              <a:headEnd type="none" w="med" len="med"/>
              <a:tailEnd type="none" w="med" len="med"/>
            </a:ln>
          </p:spPr>
          <p:style>
            <a:lnRef idx="1">
              <a:schemeClr val="accent2"/>
            </a:lnRef>
            <a:fillRef idx="0">
              <a:schemeClr val="accent2"/>
            </a:fillRef>
            <a:effectRef idx="0">
              <a:schemeClr val="accent2"/>
            </a:effectRef>
            <a:fontRef idx="minor">
              <a:schemeClr val="tx1"/>
            </a:fontRef>
          </p:style>
        </p:cxnSp>
        <p:sp>
          <p:nvSpPr>
            <p:cNvPr id="59" name="文本框 58"/>
            <p:cNvSpPr txBox="1"/>
            <p:nvPr/>
          </p:nvSpPr>
          <p:spPr>
            <a:xfrm>
              <a:off x="2472936" y="5241545"/>
              <a:ext cx="1279135" cy="430887"/>
            </a:xfrm>
            <a:prstGeom prst="rect">
              <a:avLst/>
            </a:prstGeom>
            <a:noFill/>
            <a:ln w="28575">
              <a:solidFill>
                <a:srgbClr val="00B0F0"/>
              </a:solidFill>
            </a:ln>
          </p:spPr>
          <p:txBody>
            <a:bodyPr wrap="square" rtlCol="0">
              <a:spAutoFit/>
            </a:bodyPr>
            <a:lstStyle/>
            <a:p>
              <a:r>
                <a:rPr lang="zh-CN" altLang="en-US" sz="2200">
                  <a:solidFill>
                    <a:srgbClr val="FF0000"/>
                  </a:solidFill>
                </a:rPr>
                <a:t>应读作</a:t>
              </a:r>
              <a:r>
                <a:rPr lang="en-US" altLang="zh-CN" sz="2200" err="1">
                  <a:solidFill>
                    <a:srgbClr val="FF0000"/>
                  </a:solidFill>
                </a:rPr>
                <a:t>nì</a:t>
              </a:r>
              <a:endParaRPr lang="zh-CN" altLang="en-US" sz="2200">
                <a:solidFill>
                  <a:srgbClr val="FF0000"/>
                </a:solidFill>
              </a:endParaRPr>
            </a:p>
          </p:txBody>
        </p:sp>
        <p:cxnSp>
          <p:nvCxnSpPr>
            <p:cNvPr id="61" name="直接连接符 60"/>
            <p:cNvCxnSpPr/>
            <p:nvPr/>
          </p:nvCxnSpPr>
          <p:spPr>
            <a:xfrm flipV="1">
              <a:off x="2251881" y="5725882"/>
              <a:ext cx="477671" cy="357144"/>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grpSp>
      <p:grpSp>
        <p:nvGrpSpPr>
          <p:cNvPr id="65" name="组合 64"/>
          <p:cNvGrpSpPr/>
          <p:nvPr/>
        </p:nvGrpSpPr>
        <p:grpSpPr>
          <a:xfrm>
            <a:off x="4982968" y="4570623"/>
            <a:ext cx="3208311" cy="430887"/>
            <a:chOff x="4543619" y="4664895"/>
            <a:chExt cx="3208311" cy="430887"/>
          </a:xfrm>
        </p:grpSpPr>
        <p:cxnSp>
          <p:nvCxnSpPr>
            <p:cNvPr id="49" name="直接连接符 48"/>
            <p:cNvCxnSpPr/>
            <p:nvPr/>
          </p:nvCxnSpPr>
          <p:spPr bwMode="auto">
            <a:xfrm>
              <a:off x="4543619" y="4691272"/>
              <a:ext cx="551755" cy="0"/>
            </a:xfrm>
            <a:prstGeom prst="line">
              <a:avLst/>
            </a:prstGeom>
            <a:ln w="28575">
              <a:solidFill>
                <a:srgbClr val="FF0000"/>
              </a:solidFill>
              <a:headEnd type="none" w="med" len="med"/>
              <a:tailEnd type="none" w="med" len="med"/>
            </a:ln>
          </p:spPr>
          <p:style>
            <a:lnRef idx="1">
              <a:schemeClr val="accent2"/>
            </a:lnRef>
            <a:fillRef idx="0">
              <a:schemeClr val="accent2"/>
            </a:fillRef>
            <a:effectRef idx="0">
              <a:schemeClr val="accent2"/>
            </a:effectRef>
            <a:fontRef idx="minor">
              <a:schemeClr val="tx1"/>
            </a:fontRef>
          </p:style>
        </p:cxnSp>
        <p:sp>
          <p:nvSpPr>
            <p:cNvPr id="55" name="文本框 54"/>
            <p:cNvSpPr txBox="1"/>
            <p:nvPr/>
          </p:nvSpPr>
          <p:spPr>
            <a:xfrm>
              <a:off x="6018663" y="4664895"/>
              <a:ext cx="1733267" cy="430887"/>
            </a:xfrm>
            <a:prstGeom prst="rect">
              <a:avLst/>
            </a:prstGeom>
            <a:noFill/>
            <a:ln w="28575">
              <a:solidFill>
                <a:srgbClr val="00B0F0"/>
              </a:solidFill>
            </a:ln>
          </p:spPr>
          <p:txBody>
            <a:bodyPr wrap="square" rtlCol="0">
              <a:spAutoFit/>
            </a:bodyPr>
            <a:lstStyle/>
            <a:p>
              <a:r>
                <a:rPr lang="zh-CN" altLang="en-US" sz="2200">
                  <a:solidFill>
                    <a:srgbClr val="FF0000"/>
                  </a:solidFill>
                </a:rPr>
                <a:t>应读作</a:t>
              </a:r>
              <a:r>
                <a:rPr lang="en-US" altLang="zh-CN" sz="2200" err="1">
                  <a:solidFill>
                    <a:srgbClr val="FF0000"/>
                  </a:solidFill>
                </a:rPr>
                <a:t>méng</a:t>
              </a:r>
              <a:endParaRPr lang="zh-CN" altLang="en-US" sz="2200">
                <a:solidFill>
                  <a:srgbClr val="FF0000"/>
                </a:solidFill>
              </a:endParaRPr>
            </a:p>
          </p:txBody>
        </p:sp>
        <p:cxnSp>
          <p:nvCxnSpPr>
            <p:cNvPr id="63" name="直接连接符 62"/>
            <p:cNvCxnSpPr/>
            <p:nvPr/>
          </p:nvCxnSpPr>
          <p:spPr>
            <a:xfrm>
              <a:off x="4940490" y="4691272"/>
              <a:ext cx="1078173" cy="188785"/>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additive="base">
                                        <p:cTn id="7" dur="500" fill="hold"/>
                                        <p:tgtEl>
                                          <p:spTgt spid="64"/>
                                        </p:tgtEl>
                                        <p:attrNameLst>
                                          <p:attrName>ppt_x</p:attrName>
                                        </p:attrNameLst>
                                      </p:cBhvr>
                                      <p:tavLst>
                                        <p:tav tm="0">
                                          <p:val>
                                            <p:strVal val="#ppt_x"/>
                                          </p:val>
                                        </p:tav>
                                        <p:tav tm="100000">
                                          <p:val>
                                            <p:strVal val="#ppt_x"/>
                                          </p:val>
                                        </p:tav>
                                      </p:tavLst>
                                    </p:anim>
                                    <p:anim calcmode="lin" valueType="num">
                                      <p:cBhvr additive="base">
                                        <p:cTn id="8" dur="500" fill="hold"/>
                                        <p:tgtEl>
                                          <p:spTgt spid="6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65"/>
                                        </p:tgtEl>
                                        <p:attrNameLst>
                                          <p:attrName>style.visibility</p:attrName>
                                        </p:attrNameLst>
                                      </p:cBhvr>
                                      <p:to>
                                        <p:strVal val="visible"/>
                                      </p:to>
                                    </p:set>
                                    <p:anim calcmode="lin" valueType="num">
                                      <p:cBhvr additive="base">
                                        <p:cTn id="13" dur="500" fill="hold"/>
                                        <p:tgtEl>
                                          <p:spTgt spid="65"/>
                                        </p:tgtEl>
                                        <p:attrNameLst>
                                          <p:attrName>ppt_x</p:attrName>
                                        </p:attrNameLst>
                                      </p:cBhvr>
                                      <p:tavLst>
                                        <p:tav tm="0">
                                          <p:val>
                                            <p:strVal val="#ppt_x"/>
                                          </p:val>
                                        </p:tav>
                                        <p:tav tm="100000">
                                          <p:val>
                                            <p:strVal val="#ppt_x"/>
                                          </p:val>
                                        </p:tav>
                                      </p:tavLst>
                                    </p:anim>
                                    <p:anim calcmode="lin" valueType="num">
                                      <p:cBhvr additive="base">
                                        <p:cTn id="14" dur="500" fill="hold"/>
                                        <p:tgtEl>
                                          <p:spTgt spid="65"/>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66"/>
                                        </p:tgtEl>
                                        <p:attrNameLst>
                                          <p:attrName>style.visibility</p:attrName>
                                        </p:attrNameLst>
                                      </p:cBhvr>
                                      <p:to>
                                        <p:strVal val="visible"/>
                                      </p:to>
                                    </p:set>
                                    <p:anim calcmode="lin" valueType="num">
                                      <p:cBhvr additive="base">
                                        <p:cTn id="19" dur="500" fill="hold"/>
                                        <p:tgtEl>
                                          <p:spTgt spid="66"/>
                                        </p:tgtEl>
                                        <p:attrNameLst>
                                          <p:attrName>ppt_x</p:attrName>
                                        </p:attrNameLst>
                                      </p:cBhvr>
                                      <p:tavLst>
                                        <p:tav tm="0">
                                          <p:val>
                                            <p:strVal val="#ppt_x"/>
                                          </p:val>
                                        </p:tav>
                                        <p:tav tm="100000">
                                          <p:val>
                                            <p:strVal val="#ppt_x"/>
                                          </p:val>
                                        </p:tav>
                                      </p:tavLst>
                                    </p:anim>
                                    <p:anim calcmode="lin" valueType="num">
                                      <p:cBhvr additive="base">
                                        <p:cTn id="20" dur="500" fill="hold"/>
                                        <p:tgtEl>
                                          <p:spTgt spid="66"/>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00100" y="1709804"/>
            <a:ext cx="10515600" cy="3292475"/>
          </a:xfrm>
        </p:spPr>
        <p:txBody>
          <a:bodyPr>
            <a:normAutofit/>
          </a:bodyPr>
          <a:lstStyle/>
          <a:p>
            <a:pPr marL="0" indent="0">
              <a:lnSpc>
                <a:spcPct val="100000"/>
              </a:lnSpc>
              <a:buNone/>
            </a:pPr>
            <a:r>
              <a:rPr lang="en-US" altLang="zh-CN" sz="2400" b="1">
                <a:latin typeface="+mn-ea"/>
              </a:rPr>
              <a:t>6.</a:t>
            </a:r>
            <a:r>
              <a:rPr lang="zh-CN" altLang="en-US" sz="2400">
                <a:latin typeface="楷体" panose="02010609060101010101" pitchFamily="49" charset="-122"/>
                <a:ea typeface="楷体" panose="02010609060101010101" pitchFamily="49" charset="-122"/>
              </a:rPr>
              <a:t>（</a:t>
            </a:r>
            <a:r>
              <a:rPr lang="en-US" altLang="zh-CN" sz="2400">
                <a:latin typeface="楷体" panose="02010609060101010101" pitchFamily="49" charset="-122"/>
                <a:ea typeface="楷体" panose="02010609060101010101" pitchFamily="49" charset="-122"/>
              </a:rPr>
              <a:t>2020·</a:t>
            </a:r>
            <a:r>
              <a:rPr lang="zh-CN" altLang="en-US" sz="2400">
                <a:latin typeface="楷体" panose="02010609060101010101" pitchFamily="49" charset="-122"/>
                <a:ea typeface="楷体" panose="02010609060101010101" pitchFamily="49" charset="-122"/>
              </a:rPr>
              <a:t>哈尔滨）</a:t>
            </a:r>
            <a:r>
              <a:rPr lang="zh-CN" altLang="en-US" sz="2400">
                <a:latin typeface="+mn-ea"/>
              </a:rPr>
              <a:t>下列词语中加点字的注音完全正确的一项是</a:t>
            </a:r>
            <a:r>
              <a:rPr lang="zh-CN" altLang="en-US" sz="2400" smtClean="0">
                <a:latin typeface="+mn-ea"/>
              </a:rPr>
              <a:t>（  ）</a:t>
            </a:r>
            <a:r>
              <a:rPr lang="zh-CN" altLang="en-US" sz="2400">
                <a:latin typeface="+mn-ea"/>
              </a:rPr>
              <a:t>。</a:t>
            </a:r>
          </a:p>
          <a:p>
            <a:pPr marL="0" indent="0">
              <a:lnSpc>
                <a:spcPct val="100000"/>
              </a:lnSpc>
              <a:buNone/>
            </a:pPr>
            <a:r>
              <a:rPr lang="en-US" altLang="zh-CN" sz="2400">
                <a:latin typeface="+mn-ea"/>
              </a:rPr>
              <a:t>A.</a:t>
            </a:r>
            <a:r>
              <a:rPr lang="zh-CN" altLang="en-US" sz="2400">
                <a:latin typeface="+mn-ea"/>
              </a:rPr>
              <a:t>轻盈（</a:t>
            </a:r>
            <a:r>
              <a:rPr lang="en-US" altLang="zh-CN" sz="2400" err="1">
                <a:latin typeface="+mn-ea"/>
              </a:rPr>
              <a:t>yíng</a:t>
            </a:r>
            <a:r>
              <a:rPr lang="zh-CN" altLang="en-US" sz="2400" smtClean="0">
                <a:latin typeface="+mn-ea"/>
              </a:rPr>
              <a:t>）       琐屑</a:t>
            </a:r>
            <a:r>
              <a:rPr lang="zh-CN" altLang="en-US" sz="2400">
                <a:latin typeface="+mn-ea"/>
              </a:rPr>
              <a:t>（</a:t>
            </a:r>
            <a:r>
              <a:rPr lang="en-US" altLang="zh-CN" sz="2400" err="1">
                <a:latin typeface="+mn-ea"/>
              </a:rPr>
              <a:t>xiè</a:t>
            </a:r>
            <a:r>
              <a:rPr lang="zh-CN" altLang="en-US" sz="2400" smtClean="0">
                <a:latin typeface="+mn-ea"/>
              </a:rPr>
              <a:t>）        格调</a:t>
            </a:r>
            <a:r>
              <a:rPr lang="zh-CN" altLang="en-US" sz="2400">
                <a:latin typeface="+mn-ea"/>
              </a:rPr>
              <a:t>（</a:t>
            </a:r>
            <a:r>
              <a:rPr lang="en-US" altLang="zh-CN" sz="2400" err="1">
                <a:latin typeface="+mn-ea"/>
              </a:rPr>
              <a:t>tiáo</a:t>
            </a:r>
            <a:r>
              <a:rPr lang="zh-CN" altLang="en-US" sz="2400">
                <a:latin typeface="+mn-ea"/>
              </a:rPr>
              <a:t>）</a:t>
            </a:r>
          </a:p>
          <a:p>
            <a:pPr marL="0" indent="0">
              <a:lnSpc>
                <a:spcPct val="100000"/>
              </a:lnSpc>
              <a:buNone/>
            </a:pPr>
            <a:r>
              <a:rPr lang="en-US" altLang="zh-CN" sz="2400">
                <a:latin typeface="+mn-ea"/>
              </a:rPr>
              <a:t>B.</a:t>
            </a:r>
            <a:r>
              <a:rPr lang="zh-CN" altLang="en-US" sz="2400">
                <a:latin typeface="+mn-ea"/>
              </a:rPr>
              <a:t>真挚（</a:t>
            </a:r>
            <a:r>
              <a:rPr lang="en-US" altLang="zh-CN" sz="2400" err="1">
                <a:latin typeface="+mn-ea"/>
              </a:rPr>
              <a:t>zhì</a:t>
            </a:r>
            <a:r>
              <a:rPr lang="zh-CN" altLang="en-US" sz="2400" smtClean="0">
                <a:latin typeface="+mn-ea"/>
              </a:rPr>
              <a:t>）        砂砾</a:t>
            </a:r>
            <a:r>
              <a:rPr lang="zh-CN" altLang="en-US" sz="2400">
                <a:latin typeface="+mn-ea"/>
              </a:rPr>
              <a:t>（</a:t>
            </a:r>
            <a:r>
              <a:rPr lang="en-US" altLang="zh-CN" sz="2400" err="1">
                <a:latin typeface="+mn-ea"/>
              </a:rPr>
              <a:t>lè</a:t>
            </a:r>
            <a:r>
              <a:rPr lang="zh-CN" altLang="en-US" sz="2400" smtClean="0">
                <a:latin typeface="+mn-ea"/>
              </a:rPr>
              <a:t>）         伟岸</a:t>
            </a:r>
            <a:r>
              <a:rPr lang="zh-CN" altLang="en-US" sz="2400">
                <a:latin typeface="+mn-ea"/>
              </a:rPr>
              <a:t>（</a:t>
            </a:r>
            <a:r>
              <a:rPr lang="en-US" altLang="zh-CN" sz="2400" err="1">
                <a:latin typeface="+mn-ea"/>
              </a:rPr>
              <a:t>àn</a:t>
            </a:r>
            <a:r>
              <a:rPr lang="zh-CN" altLang="en-US" sz="2400">
                <a:latin typeface="+mn-ea"/>
              </a:rPr>
              <a:t>）</a:t>
            </a:r>
          </a:p>
          <a:p>
            <a:pPr marL="0" indent="0">
              <a:lnSpc>
                <a:spcPct val="100000"/>
              </a:lnSpc>
              <a:buNone/>
            </a:pPr>
            <a:r>
              <a:rPr lang="en-US" altLang="zh-CN" sz="2400">
                <a:latin typeface="+mn-ea"/>
              </a:rPr>
              <a:t>C.</a:t>
            </a:r>
            <a:r>
              <a:rPr lang="zh-CN" altLang="en-US" sz="2400">
                <a:latin typeface="+mn-ea"/>
              </a:rPr>
              <a:t>古朴（</a:t>
            </a:r>
            <a:r>
              <a:rPr lang="en-US" altLang="zh-CN" sz="2400" err="1">
                <a:latin typeface="+mn-ea"/>
              </a:rPr>
              <a:t>pǔ</a:t>
            </a:r>
            <a:r>
              <a:rPr lang="zh-CN" altLang="en-US" sz="2400" smtClean="0">
                <a:latin typeface="+mn-ea"/>
              </a:rPr>
              <a:t>）         汲取</a:t>
            </a:r>
            <a:r>
              <a:rPr lang="zh-CN" altLang="en-US" sz="2400">
                <a:latin typeface="+mn-ea"/>
              </a:rPr>
              <a:t>（</a:t>
            </a:r>
            <a:r>
              <a:rPr lang="en-US" altLang="zh-CN" sz="2400" err="1">
                <a:latin typeface="+mn-ea"/>
              </a:rPr>
              <a:t>jí</a:t>
            </a:r>
            <a:r>
              <a:rPr lang="zh-CN" altLang="en-US" sz="2400" smtClean="0">
                <a:latin typeface="+mn-ea"/>
              </a:rPr>
              <a:t>）         硕果</a:t>
            </a:r>
            <a:r>
              <a:rPr lang="zh-CN" altLang="en-US" sz="2400">
                <a:latin typeface="+mn-ea"/>
              </a:rPr>
              <a:t>（</a:t>
            </a:r>
            <a:r>
              <a:rPr lang="en-US" altLang="zh-CN" sz="2400" err="1">
                <a:latin typeface="+mn-ea"/>
              </a:rPr>
              <a:t>shuò</a:t>
            </a:r>
            <a:r>
              <a:rPr lang="zh-CN" altLang="en-US" sz="2400">
                <a:latin typeface="+mn-ea"/>
              </a:rPr>
              <a:t>）</a:t>
            </a:r>
          </a:p>
          <a:p>
            <a:pPr marL="0" indent="0">
              <a:lnSpc>
                <a:spcPct val="100000"/>
              </a:lnSpc>
              <a:buNone/>
            </a:pPr>
            <a:r>
              <a:rPr lang="en-US" altLang="zh-CN" sz="2400">
                <a:latin typeface="+mn-ea"/>
              </a:rPr>
              <a:t>D.</a:t>
            </a:r>
            <a:r>
              <a:rPr lang="zh-CN" altLang="en-US" sz="2400">
                <a:latin typeface="+mn-ea"/>
              </a:rPr>
              <a:t>矗立（</a:t>
            </a:r>
            <a:r>
              <a:rPr lang="en-US" altLang="zh-CN" sz="2400" err="1">
                <a:latin typeface="+mn-ea"/>
              </a:rPr>
              <a:t>cù</a:t>
            </a:r>
            <a:r>
              <a:rPr lang="zh-CN" altLang="en-US" sz="2400" smtClean="0">
                <a:latin typeface="+mn-ea"/>
              </a:rPr>
              <a:t>）         皎洁</a:t>
            </a:r>
            <a:r>
              <a:rPr lang="zh-CN" altLang="en-US" sz="2400">
                <a:latin typeface="+mn-ea"/>
              </a:rPr>
              <a:t>（</a:t>
            </a:r>
            <a:r>
              <a:rPr lang="en-US" altLang="zh-CN" sz="2400" err="1">
                <a:latin typeface="+mn-ea"/>
              </a:rPr>
              <a:t>jiǎo</a:t>
            </a:r>
            <a:r>
              <a:rPr lang="zh-CN" altLang="en-US" sz="2400" smtClean="0">
                <a:latin typeface="+mn-ea"/>
              </a:rPr>
              <a:t>）       沐浴</a:t>
            </a:r>
            <a:r>
              <a:rPr lang="zh-CN" altLang="en-US" sz="2400">
                <a:latin typeface="+mn-ea"/>
              </a:rPr>
              <a:t>（</a:t>
            </a:r>
            <a:r>
              <a:rPr lang="en-US" altLang="zh-CN" sz="2400" err="1">
                <a:latin typeface="+mn-ea"/>
              </a:rPr>
              <a:t>mù</a:t>
            </a:r>
            <a:r>
              <a:rPr lang="zh-CN" altLang="en-US" sz="2400">
                <a:latin typeface="+mn-ea"/>
              </a:rPr>
              <a:t>）</a:t>
            </a:r>
          </a:p>
          <a:p>
            <a:pPr marL="0" indent="0">
              <a:buNone/>
            </a:pPr>
            <a:endParaRPr lang="zh-CN" altLang="en-US"/>
          </a:p>
        </p:txBody>
      </p:sp>
      <p:sp>
        <p:nvSpPr>
          <p:cNvPr id="6" name="文本框 5"/>
          <p:cNvSpPr txBox="1"/>
          <p:nvPr/>
        </p:nvSpPr>
        <p:spPr>
          <a:xfrm>
            <a:off x="9586604" y="1722182"/>
            <a:ext cx="520700" cy="461665"/>
          </a:xfrm>
          <a:prstGeom prst="rect">
            <a:avLst/>
          </a:prstGeom>
          <a:noFill/>
        </p:spPr>
        <p:txBody>
          <a:bodyPr wrap="square" rtlCol="0">
            <a:spAutoFit/>
          </a:bodyPr>
          <a:lstStyle/>
          <a:p>
            <a:pPr algn="ctr"/>
            <a:r>
              <a:rPr lang="en-US" altLang="zh-CN" sz="2400">
                <a:solidFill>
                  <a:srgbClr val="FF0000"/>
                </a:solidFill>
              </a:rPr>
              <a:t>C</a:t>
            </a:r>
          </a:p>
        </p:txBody>
      </p:sp>
      <p:pic>
        <p:nvPicPr>
          <p:cNvPr id="7" name="图片 6"/>
          <p:cNvPicPr>
            <a:picLocks noChangeAspect="1"/>
          </p:cNvPicPr>
          <p:nvPr/>
        </p:nvPicPr>
        <p:blipFill>
          <a:blip r:embed="rId2"/>
          <a:stretch>
            <a:fillRect/>
          </a:stretch>
        </p:blipFill>
        <p:spPr>
          <a:xfrm>
            <a:off x="1565648" y="2614673"/>
            <a:ext cx="170703" cy="152413"/>
          </a:xfrm>
          <a:prstGeom prst="rect">
            <a:avLst/>
          </a:prstGeom>
        </p:spPr>
      </p:pic>
      <p:pic>
        <p:nvPicPr>
          <p:cNvPr id="8" name="图片 7"/>
          <p:cNvPicPr>
            <a:picLocks noChangeAspect="1"/>
          </p:cNvPicPr>
          <p:nvPr/>
        </p:nvPicPr>
        <p:blipFill>
          <a:blip r:embed="rId2"/>
          <a:stretch>
            <a:fillRect/>
          </a:stretch>
        </p:blipFill>
        <p:spPr>
          <a:xfrm>
            <a:off x="4473948" y="2589273"/>
            <a:ext cx="170703" cy="152413"/>
          </a:xfrm>
          <a:prstGeom prst="rect">
            <a:avLst/>
          </a:prstGeom>
        </p:spPr>
      </p:pic>
      <p:pic>
        <p:nvPicPr>
          <p:cNvPr id="9" name="图片 8"/>
          <p:cNvPicPr>
            <a:picLocks noChangeAspect="1"/>
          </p:cNvPicPr>
          <p:nvPr/>
        </p:nvPicPr>
        <p:blipFill>
          <a:blip r:embed="rId2"/>
          <a:stretch>
            <a:fillRect/>
          </a:stretch>
        </p:blipFill>
        <p:spPr>
          <a:xfrm>
            <a:off x="7380352" y="2618458"/>
            <a:ext cx="170703" cy="152413"/>
          </a:xfrm>
          <a:prstGeom prst="rect">
            <a:avLst/>
          </a:prstGeom>
        </p:spPr>
      </p:pic>
      <p:pic>
        <p:nvPicPr>
          <p:cNvPr id="10" name="图片 9"/>
          <p:cNvPicPr>
            <a:picLocks noChangeAspect="1"/>
          </p:cNvPicPr>
          <p:nvPr/>
        </p:nvPicPr>
        <p:blipFill>
          <a:blip r:embed="rId2"/>
          <a:stretch>
            <a:fillRect/>
          </a:stretch>
        </p:blipFill>
        <p:spPr>
          <a:xfrm>
            <a:off x="1565648" y="3099169"/>
            <a:ext cx="170703" cy="152413"/>
          </a:xfrm>
          <a:prstGeom prst="rect">
            <a:avLst/>
          </a:prstGeom>
        </p:spPr>
      </p:pic>
      <p:pic>
        <p:nvPicPr>
          <p:cNvPr id="11" name="图片 10"/>
          <p:cNvPicPr>
            <a:picLocks noChangeAspect="1"/>
          </p:cNvPicPr>
          <p:nvPr/>
        </p:nvPicPr>
        <p:blipFill>
          <a:blip r:embed="rId2"/>
          <a:stretch>
            <a:fillRect/>
          </a:stretch>
        </p:blipFill>
        <p:spPr>
          <a:xfrm>
            <a:off x="4473948" y="3097272"/>
            <a:ext cx="170703" cy="152413"/>
          </a:xfrm>
          <a:prstGeom prst="rect">
            <a:avLst/>
          </a:prstGeom>
        </p:spPr>
      </p:pic>
      <p:pic>
        <p:nvPicPr>
          <p:cNvPr id="12" name="图片 11"/>
          <p:cNvPicPr>
            <a:picLocks noChangeAspect="1"/>
          </p:cNvPicPr>
          <p:nvPr/>
        </p:nvPicPr>
        <p:blipFill>
          <a:blip r:embed="rId2"/>
          <a:stretch>
            <a:fillRect/>
          </a:stretch>
        </p:blipFill>
        <p:spPr>
          <a:xfrm>
            <a:off x="7382248" y="3084565"/>
            <a:ext cx="170703" cy="152413"/>
          </a:xfrm>
          <a:prstGeom prst="rect">
            <a:avLst/>
          </a:prstGeom>
        </p:spPr>
      </p:pic>
      <p:pic>
        <p:nvPicPr>
          <p:cNvPr id="13" name="图片 12"/>
          <p:cNvPicPr>
            <a:picLocks noChangeAspect="1"/>
          </p:cNvPicPr>
          <p:nvPr/>
        </p:nvPicPr>
        <p:blipFill>
          <a:blip r:embed="rId2"/>
          <a:stretch>
            <a:fillRect/>
          </a:stretch>
        </p:blipFill>
        <p:spPr>
          <a:xfrm>
            <a:off x="1565648" y="3593524"/>
            <a:ext cx="170703" cy="152413"/>
          </a:xfrm>
          <a:prstGeom prst="rect">
            <a:avLst/>
          </a:prstGeom>
        </p:spPr>
      </p:pic>
      <p:pic>
        <p:nvPicPr>
          <p:cNvPr id="14" name="图片 13"/>
          <p:cNvPicPr>
            <a:picLocks noChangeAspect="1"/>
          </p:cNvPicPr>
          <p:nvPr/>
        </p:nvPicPr>
        <p:blipFill>
          <a:blip r:embed="rId2"/>
          <a:stretch>
            <a:fillRect/>
          </a:stretch>
        </p:blipFill>
        <p:spPr>
          <a:xfrm>
            <a:off x="4461248" y="3555412"/>
            <a:ext cx="170703" cy="152413"/>
          </a:xfrm>
          <a:prstGeom prst="rect">
            <a:avLst/>
          </a:prstGeom>
        </p:spPr>
      </p:pic>
      <p:pic>
        <p:nvPicPr>
          <p:cNvPr id="15" name="图片 14"/>
          <p:cNvPicPr>
            <a:picLocks noChangeAspect="1"/>
          </p:cNvPicPr>
          <p:nvPr/>
        </p:nvPicPr>
        <p:blipFill>
          <a:blip r:embed="rId2"/>
          <a:stretch>
            <a:fillRect/>
          </a:stretch>
        </p:blipFill>
        <p:spPr>
          <a:xfrm>
            <a:off x="7097245" y="3580818"/>
            <a:ext cx="170703" cy="152413"/>
          </a:xfrm>
          <a:prstGeom prst="rect">
            <a:avLst/>
          </a:prstGeom>
        </p:spPr>
      </p:pic>
      <p:pic>
        <p:nvPicPr>
          <p:cNvPr id="16" name="图片 15"/>
          <p:cNvPicPr>
            <a:picLocks noChangeAspect="1"/>
          </p:cNvPicPr>
          <p:nvPr/>
        </p:nvPicPr>
        <p:blipFill>
          <a:blip r:embed="rId2"/>
          <a:stretch>
            <a:fillRect/>
          </a:stretch>
        </p:blipFill>
        <p:spPr>
          <a:xfrm>
            <a:off x="1273548" y="4050721"/>
            <a:ext cx="170703" cy="152413"/>
          </a:xfrm>
          <a:prstGeom prst="rect">
            <a:avLst/>
          </a:prstGeom>
        </p:spPr>
      </p:pic>
      <p:pic>
        <p:nvPicPr>
          <p:cNvPr id="17" name="图片 16"/>
          <p:cNvPicPr>
            <a:picLocks noChangeAspect="1"/>
          </p:cNvPicPr>
          <p:nvPr/>
        </p:nvPicPr>
        <p:blipFill>
          <a:blip r:embed="rId2"/>
          <a:stretch>
            <a:fillRect/>
          </a:stretch>
        </p:blipFill>
        <p:spPr>
          <a:xfrm>
            <a:off x="4169148" y="4062479"/>
            <a:ext cx="170703" cy="152413"/>
          </a:xfrm>
          <a:prstGeom prst="rect">
            <a:avLst/>
          </a:prstGeom>
        </p:spPr>
      </p:pic>
      <p:pic>
        <p:nvPicPr>
          <p:cNvPr id="18" name="图片 17"/>
          <p:cNvPicPr>
            <a:picLocks noChangeAspect="1"/>
          </p:cNvPicPr>
          <p:nvPr/>
        </p:nvPicPr>
        <p:blipFill>
          <a:blip r:embed="rId2"/>
          <a:stretch>
            <a:fillRect/>
          </a:stretch>
        </p:blipFill>
        <p:spPr>
          <a:xfrm>
            <a:off x="7097245" y="4075185"/>
            <a:ext cx="170703" cy="152413"/>
          </a:xfrm>
          <a:prstGeom prst="rect">
            <a:avLst/>
          </a:prstGeom>
        </p:spPr>
      </p:pic>
      <p:sp>
        <p:nvSpPr>
          <p:cNvPr id="20" name="动作按钮: 后退或前一项 19">
            <a:hlinkClick r:id="rId3" action="ppaction://hlinksldjump" highlightClick="1"/>
          </p:cNvPr>
          <p:cNvSpPr/>
          <p:nvPr/>
        </p:nvSpPr>
        <p:spPr>
          <a:xfrm>
            <a:off x="10849970" y="5732061"/>
            <a:ext cx="914400" cy="573206"/>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10"/>
          <p:cNvPicPr>
            <a:picLocks noGrp="1" noChangeAspect="1"/>
          </p:cNvPicPr>
          <p:nvPr>
            <p:ph idx="1"/>
          </p:nvPr>
        </p:nvPicPr>
        <p:blipFill>
          <a:blip r:embed="rId2"/>
          <a:stretch>
            <a:fillRect/>
          </a:stretch>
        </p:blipFill>
        <p:spPr>
          <a:xfrm>
            <a:off x="824552" y="2929549"/>
            <a:ext cx="10515600" cy="2862788"/>
          </a:xfrm>
          <a:prstGeom prst="rect">
            <a:avLst/>
          </a:prstGeom>
        </p:spPr>
      </p:pic>
      <p:pic>
        <p:nvPicPr>
          <p:cNvPr id="5" name="图片 4"/>
          <p:cNvPicPr>
            <a:picLocks noChangeAspect="1"/>
          </p:cNvPicPr>
          <p:nvPr/>
        </p:nvPicPr>
        <p:blipFill>
          <a:blip r:embed="rId3"/>
          <a:stretch>
            <a:fillRect/>
          </a:stretch>
        </p:blipFill>
        <p:spPr>
          <a:xfrm>
            <a:off x="591707" y="2150207"/>
            <a:ext cx="3475021" cy="804742"/>
          </a:xfrm>
          <a:prstGeom prst="rect">
            <a:avLst/>
          </a:prstGeom>
        </p:spPr>
      </p:pic>
      <p:sp>
        <p:nvSpPr>
          <p:cNvPr id="6" name="文本框 5"/>
          <p:cNvSpPr txBox="1"/>
          <p:nvPr/>
        </p:nvSpPr>
        <p:spPr>
          <a:xfrm>
            <a:off x="3030341" y="1307868"/>
            <a:ext cx="6104022" cy="584775"/>
          </a:xfrm>
          <a:prstGeom prst="rect">
            <a:avLst/>
          </a:prstGeom>
          <a:noFill/>
        </p:spPr>
        <p:txBody>
          <a:bodyPr wrap="square" rtlCol="0">
            <a:spAutoFit/>
          </a:bodyPr>
          <a:lstStyle/>
          <a:p>
            <a:pPr algn="ctr"/>
            <a:r>
              <a:rPr lang="zh-CN" altLang="en-US" sz="3200" b="1" smtClean="0">
                <a:latin typeface="+mn-ea"/>
              </a:rPr>
              <a:t>语 音</a:t>
            </a:r>
            <a:endParaRPr lang="zh-CN" altLang="en-US" sz="3200" b="1">
              <a:latin typeface="+mn-ea"/>
              <a:cs typeface="Times New Roman" panose="02020603050405020304" pitchFamily="18" charset="0"/>
            </a:endParaRP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a:blip r:embed="rId2"/>
          <a:srcRect t="76580"/>
          <a:stretch>
            <a:fillRect/>
          </a:stretch>
        </p:blipFill>
        <p:spPr>
          <a:xfrm>
            <a:off x="9803048" y="4363191"/>
            <a:ext cx="1895238" cy="69144"/>
          </a:xfrm>
          <a:prstGeom prst="rect">
            <a:avLst/>
          </a:prstGeom>
        </p:spPr>
      </p:pic>
      <p:pic>
        <p:nvPicPr>
          <p:cNvPr id="25" name="图片 24"/>
          <p:cNvPicPr>
            <a:picLocks noChangeAspect="1"/>
          </p:cNvPicPr>
          <p:nvPr/>
        </p:nvPicPr>
        <p:blipFill>
          <a:blip r:embed="rId2"/>
          <a:srcRect t="76580"/>
          <a:stretch>
            <a:fillRect/>
          </a:stretch>
        </p:blipFill>
        <p:spPr>
          <a:xfrm>
            <a:off x="8649030" y="4018820"/>
            <a:ext cx="1895238" cy="69144"/>
          </a:xfrm>
          <a:prstGeom prst="rect">
            <a:avLst/>
          </a:prstGeom>
        </p:spPr>
      </p:pic>
      <p:pic>
        <p:nvPicPr>
          <p:cNvPr id="4" name="图片 3"/>
          <p:cNvPicPr>
            <a:picLocks noChangeAspect="1"/>
          </p:cNvPicPr>
          <p:nvPr/>
        </p:nvPicPr>
        <p:blipFill>
          <a:blip r:embed="rId2"/>
          <a:srcRect t="76580"/>
          <a:stretch>
            <a:fillRect/>
          </a:stretch>
        </p:blipFill>
        <p:spPr>
          <a:xfrm>
            <a:off x="9169873" y="3640901"/>
            <a:ext cx="1895238" cy="69144"/>
          </a:xfrm>
          <a:prstGeom prst="rect">
            <a:avLst/>
          </a:prstGeom>
        </p:spPr>
      </p:pic>
      <p:sp>
        <p:nvSpPr>
          <p:cNvPr id="3" name="内容占位符 2"/>
          <p:cNvSpPr>
            <a:spLocks noGrp="1"/>
          </p:cNvSpPr>
          <p:nvPr>
            <p:ph idx="1"/>
          </p:nvPr>
        </p:nvSpPr>
        <p:spPr>
          <a:xfrm>
            <a:off x="537297" y="2272195"/>
            <a:ext cx="10515600" cy="4194176"/>
          </a:xfrm>
        </p:spPr>
        <p:txBody>
          <a:bodyPr>
            <a:normAutofit/>
          </a:bodyPr>
          <a:lstStyle/>
          <a:p>
            <a:pPr marL="0" indent="0">
              <a:lnSpc>
                <a:spcPct val="100000"/>
              </a:lnSpc>
              <a:buNone/>
            </a:pPr>
            <a:r>
              <a:rPr lang="en-US" altLang="zh-CN" sz="2400" b="1">
                <a:latin typeface="+mn-ea"/>
              </a:rPr>
              <a:t>1.</a:t>
            </a:r>
            <a:r>
              <a:rPr lang="zh-CN" altLang="en-US" sz="2400">
                <a:latin typeface="楷体" panose="02010609060101010101" pitchFamily="49" charset="-122"/>
                <a:ea typeface="楷体" panose="02010609060101010101" pitchFamily="49" charset="-122"/>
              </a:rPr>
              <a:t>（</a:t>
            </a:r>
            <a:r>
              <a:rPr lang="en-US" altLang="zh-CN" sz="2400">
                <a:latin typeface="楷体" panose="02010609060101010101" pitchFamily="49" charset="-122"/>
                <a:ea typeface="楷体" panose="02010609060101010101" pitchFamily="49" charset="-122"/>
              </a:rPr>
              <a:t>2020·</a:t>
            </a:r>
            <a:r>
              <a:rPr lang="zh-CN" altLang="en-US" sz="2400">
                <a:latin typeface="楷体" panose="02010609060101010101" pitchFamily="49" charset="-122"/>
                <a:ea typeface="楷体" panose="02010609060101010101" pitchFamily="49" charset="-122"/>
              </a:rPr>
              <a:t>随州）</a:t>
            </a:r>
            <a:r>
              <a:rPr lang="zh-CN" altLang="en-US" sz="2400">
                <a:latin typeface="+mn-ea"/>
              </a:rPr>
              <a:t>给下列句子中加点的汉字注音，或根据拼音写词语。</a:t>
            </a:r>
          </a:p>
          <a:p>
            <a:pPr marL="0" indent="0">
              <a:lnSpc>
                <a:spcPct val="100000"/>
              </a:lnSpc>
              <a:buNone/>
            </a:pPr>
            <a:r>
              <a:rPr lang="zh-CN" altLang="en-US" sz="2400">
                <a:latin typeface="+mn-ea"/>
              </a:rPr>
              <a:t>（</a:t>
            </a:r>
            <a:r>
              <a:rPr lang="en-US" altLang="zh-CN" sz="2400">
                <a:latin typeface="+mn-ea"/>
              </a:rPr>
              <a:t>1</a:t>
            </a:r>
            <a:r>
              <a:rPr lang="zh-CN" altLang="en-US" sz="2400">
                <a:latin typeface="+mn-ea"/>
              </a:rPr>
              <a:t>）城市，承载着人们对美好生活的向往和</a:t>
            </a:r>
            <a:r>
              <a:rPr lang="zh-CN" altLang="en-US" sz="2400" smtClean="0">
                <a:latin typeface="+mn-ea"/>
              </a:rPr>
              <a:t>追求。</a:t>
            </a:r>
            <a:endParaRPr lang="en-US" altLang="zh-CN" sz="2400">
              <a:latin typeface="+mn-ea"/>
            </a:endParaRPr>
          </a:p>
          <a:p>
            <a:pPr marL="0" indent="0">
              <a:lnSpc>
                <a:spcPct val="100000"/>
              </a:lnSpc>
              <a:buNone/>
            </a:pPr>
            <a:r>
              <a:rPr lang="zh-CN" altLang="en-US" sz="2400" smtClean="0">
                <a:latin typeface="+mn-ea"/>
              </a:rPr>
              <a:t>（</a:t>
            </a:r>
            <a:r>
              <a:rPr lang="en-US" altLang="zh-CN" sz="2400" smtClean="0">
                <a:latin typeface="+mn-ea"/>
              </a:rPr>
              <a:t>2</a:t>
            </a:r>
            <a:r>
              <a:rPr lang="zh-CN" altLang="en-US" sz="2400" smtClean="0">
                <a:latin typeface="+mn-ea"/>
              </a:rPr>
              <a:t>）随州城市发展变化翻天覆地，“鄂北明珠”更加璀璨夺目。</a:t>
            </a:r>
            <a:r>
              <a:rPr lang="en-US" altLang="zh-CN" sz="2400" u="sng" smtClean="0">
                <a:solidFill>
                  <a:prstClr val="black"/>
                </a:solidFill>
                <a:latin typeface="+mn-ea"/>
              </a:rPr>
              <a:t>                        </a:t>
            </a:r>
            <a:r>
              <a:rPr lang="zh-CN" altLang="en-US" sz="2400" smtClean="0">
                <a:latin typeface="+mn-ea"/>
              </a:rPr>
              <a:t>（</a:t>
            </a:r>
            <a:r>
              <a:rPr lang="en-US" altLang="zh-CN" sz="2400" smtClean="0">
                <a:latin typeface="+mn-ea"/>
              </a:rPr>
              <a:t>3</a:t>
            </a:r>
            <a:r>
              <a:rPr lang="zh-CN" altLang="en-US" sz="2400" smtClean="0">
                <a:latin typeface="+mn-ea"/>
              </a:rPr>
              <a:t>）建市</a:t>
            </a:r>
            <a:r>
              <a:rPr lang="en-US" altLang="zh-CN" sz="2400" smtClean="0">
                <a:latin typeface="+mn-ea"/>
              </a:rPr>
              <a:t>20</a:t>
            </a:r>
            <a:r>
              <a:rPr lang="zh-CN" altLang="en-US" sz="2400" smtClean="0">
                <a:latin typeface="+mn-ea"/>
              </a:rPr>
              <a:t>周年是随州发展史上的一座重要</a:t>
            </a:r>
            <a:r>
              <a:rPr lang="en-US" altLang="zh-CN" sz="2400" err="1" smtClean="0">
                <a:latin typeface="+mn-ea"/>
              </a:rPr>
              <a:t>lǐ chéng bēi</a:t>
            </a:r>
            <a:r>
              <a:rPr lang="zh-CN" altLang="en-US" sz="2400" smtClean="0">
                <a:latin typeface="+mn-ea"/>
              </a:rPr>
              <a:t>。</a:t>
            </a:r>
            <a:r>
              <a:rPr lang="en-US" altLang="zh-CN" sz="2400" u="sng" smtClean="0">
                <a:solidFill>
                  <a:prstClr val="black"/>
                </a:solidFill>
                <a:latin typeface="+mn-ea"/>
              </a:rPr>
              <a:t>                        </a:t>
            </a:r>
            <a:r>
              <a:rPr lang="zh-CN" altLang="en-US" sz="2400" smtClean="0">
                <a:latin typeface="+mn-ea"/>
              </a:rPr>
              <a:t>（</a:t>
            </a:r>
            <a:r>
              <a:rPr lang="en-US" altLang="zh-CN" sz="2400" smtClean="0">
                <a:latin typeface="+mn-ea"/>
              </a:rPr>
              <a:t>4</a:t>
            </a:r>
            <a:r>
              <a:rPr lang="zh-CN" altLang="en-US" sz="2400" smtClean="0">
                <a:latin typeface="+mn-ea"/>
              </a:rPr>
              <a:t>）随州人文历史厚重，山川景色秀美，旅游资源</a:t>
            </a:r>
            <a:r>
              <a:rPr lang="en-US" altLang="zh-CN" sz="2400" err="1" smtClean="0">
                <a:latin typeface="+mn-ea"/>
              </a:rPr>
              <a:t>dé tiān dú hòu</a:t>
            </a:r>
            <a:r>
              <a:rPr lang="zh-CN" altLang="en-US" sz="2400" smtClean="0">
                <a:latin typeface="+mn-ea"/>
              </a:rPr>
              <a:t>。</a:t>
            </a:r>
            <a:r>
              <a:rPr lang="en-US" altLang="zh-CN" sz="2400" u="sng" smtClean="0">
                <a:solidFill>
                  <a:prstClr val="black"/>
                </a:solidFill>
                <a:latin typeface="+mn-ea"/>
              </a:rPr>
              <a:t>                        </a:t>
            </a:r>
            <a:r>
              <a:rPr lang="en-US" altLang="zh-CN" sz="2400" smtClean="0">
                <a:solidFill>
                  <a:prstClr val="white"/>
                </a:solidFill>
                <a:latin typeface="+mn-ea"/>
              </a:rPr>
              <a:t>1</a:t>
            </a:r>
            <a:endParaRPr lang="zh-CN" altLang="en-US" sz="2400">
              <a:latin typeface="+mn-ea"/>
            </a:endParaRPr>
          </a:p>
        </p:txBody>
      </p:sp>
      <p:pic>
        <p:nvPicPr>
          <p:cNvPr id="7" name="图片 6"/>
          <p:cNvPicPr>
            <a:picLocks noChangeAspect="1"/>
          </p:cNvPicPr>
          <p:nvPr/>
        </p:nvPicPr>
        <p:blipFill>
          <a:blip r:embed="rId3"/>
          <a:stretch>
            <a:fillRect/>
          </a:stretch>
        </p:blipFill>
        <p:spPr>
          <a:xfrm>
            <a:off x="2370466" y="3194013"/>
            <a:ext cx="141120" cy="126000"/>
          </a:xfrm>
          <a:prstGeom prst="rect">
            <a:avLst/>
          </a:prstGeom>
        </p:spPr>
      </p:pic>
      <p:pic>
        <p:nvPicPr>
          <p:cNvPr id="8" name="图片 7"/>
          <p:cNvPicPr>
            <a:picLocks noChangeAspect="1"/>
          </p:cNvPicPr>
          <p:nvPr/>
        </p:nvPicPr>
        <p:blipFill>
          <a:blip r:embed="rId4"/>
          <a:stretch>
            <a:fillRect/>
          </a:stretch>
        </p:blipFill>
        <p:spPr>
          <a:xfrm>
            <a:off x="2668365" y="3189896"/>
            <a:ext cx="140220" cy="128027"/>
          </a:xfrm>
          <a:prstGeom prst="rect">
            <a:avLst/>
          </a:prstGeom>
        </p:spPr>
      </p:pic>
      <p:pic>
        <p:nvPicPr>
          <p:cNvPr id="9" name="图片 8"/>
          <p:cNvPicPr>
            <a:picLocks noChangeAspect="1"/>
          </p:cNvPicPr>
          <p:nvPr/>
        </p:nvPicPr>
        <p:blipFill>
          <a:blip r:embed="rId4"/>
          <a:stretch>
            <a:fillRect/>
          </a:stretch>
        </p:blipFill>
        <p:spPr>
          <a:xfrm>
            <a:off x="7904645" y="3691015"/>
            <a:ext cx="140220" cy="128027"/>
          </a:xfrm>
          <a:prstGeom prst="rect">
            <a:avLst/>
          </a:prstGeom>
        </p:spPr>
      </p:pic>
      <p:pic>
        <p:nvPicPr>
          <p:cNvPr id="10" name="图片 9"/>
          <p:cNvPicPr>
            <a:picLocks noChangeAspect="1"/>
          </p:cNvPicPr>
          <p:nvPr/>
        </p:nvPicPr>
        <p:blipFill>
          <a:blip r:embed="rId4"/>
          <a:stretch>
            <a:fillRect/>
          </a:stretch>
        </p:blipFill>
        <p:spPr>
          <a:xfrm>
            <a:off x="8229077" y="3693707"/>
            <a:ext cx="140220" cy="128027"/>
          </a:xfrm>
          <a:prstGeom prst="rect">
            <a:avLst/>
          </a:prstGeom>
        </p:spPr>
      </p:pic>
      <p:sp>
        <p:nvSpPr>
          <p:cNvPr id="11" name="文本框 10"/>
          <p:cNvSpPr txBox="1"/>
          <p:nvPr/>
        </p:nvSpPr>
        <p:spPr>
          <a:xfrm>
            <a:off x="7480162" y="2712855"/>
            <a:ext cx="1762860" cy="461665"/>
          </a:xfrm>
          <a:prstGeom prst="rect">
            <a:avLst/>
          </a:prstGeom>
          <a:noFill/>
        </p:spPr>
        <p:txBody>
          <a:bodyPr wrap="square" rtlCol="0">
            <a:spAutoFit/>
          </a:bodyPr>
          <a:lstStyle/>
          <a:p>
            <a:pPr algn="ctr"/>
            <a:r>
              <a:rPr lang="en-US" altLang="zh-CN" sz="2400" err="1" smtClean="0">
                <a:solidFill>
                  <a:srgbClr val="FF0000"/>
                </a:solidFill>
              </a:rPr>
              <a:t>chéng  </a:t>
            </a:r>
            <a:r>
              <a:rPr lang="en-US" altLang="zh-CN" sz="2400" err="1">
                <a:solidFill>
                  <a:srgbClr val="FF0000"/>
                </a:solidFill>
              </a:rPr>
              <a:t>zài </a:t>
            </a:r>
            <a:endParaRPr lang="zh-CN" altLang="en-US" sz="2400">
              <a:solidFill>
                <a:srgbClr val="FF0000"/>
              </a:solidFill>
            </a:endParaRPr>
          </a:p>
        </p:txBody>
      </p:sp>
      <p:sp>
        <p:nvSpPr>
          <p:cNvPr id="13" name="文本框 12"/>
          <p:cNvSpPr txBox="1"/>
          <p:nvPr/>
        </p:nvSpPr>
        <p:spPr>
          <a:xfrm>
            <a:off x="9219154" y="3266106"/>
            <a:ext cx="1576790" cy="461665"/>
          </a:xfrm>
          <a:prstGeom prst="rect">
            <a:avLst/>
          </a:prstGeom>
          <a:noFill/>
        </p:spPr>
        <p:txBody>
          <a:bodyPr wrap="square" rtlCol="0">
            <a:spAutoFit/>
          </a:bodyPr>
          <a:lstStyle/>
          <a:p>
            <a:pPr algn="ctr"/>
            <a:r>
              <a:rPr lang="en-US" altLang="zh-CN" sz="2400" err="1" smtClean="0">
                <a:solidFill>
                  <a:srgbClr val="FF0000"/>
                </a:solidFill>
              </a:rPr>
              <a:t>cuǐ  </a:t>
            </a:r>
            <a:r>
              <a:rPr lang="en-US" altLang="zh-CN" sz="2400" err="1">
                <a:solidFill>
                  <a:srgbClr val="FF0000"/>
                </a:solidFill>
              </a:rPr>
              <a:t>càn </a:t>
            </a:r>
            <a:endParaRPr lang="zh-CN" altLang="en-US" sz="2400">
              <a:solidFill>
                <a:srgbClr val="FF0000"/>
              </a:solidFill>
            </a:endParaRPr>
          </a:p>
        </p:txBody>
      </p:sp>
      <p:sp>
        <p:nvSpPr>
          <p:cNvPr id="14" name="文本框 13"/>
          <p:cNvSpPr txBox="1"/>
          <p:nvPr/>
        </p:nvSpPr>
        <p:spPr>
          <a:xfrm>
            <a:off x="8928982" y="3638291"/>
            <a:ext cx="1250950" cy="461665"/>
          </a:xfrm>
          <a:prstGeom prst="rect">
            <a:avLst/>
          </a:prstGeom>
          <a:noFill/>
        </p:spPr>
        <p:txBody>
          <a:bodyPr wrap="square" rtlCol="0">
            <a:spAutoFit/>
          </a:bodyPr>
          <a:lstStyle/>
          <a:p>
            <a:pPr algn="ctr"/>
            <a:r>
              <a:rPr lang="zh-CN" altLang="en-US" sz="2400">
                <a:solidFill>
                  <a:srgbClr val="FF0000"/>
                </a:solidFill>
              </a:rPr>
              <a:t>里程碑</a:t>
            </a:r>
          </a:p>
        </p:txBody>
      </p:sp>
      <p:sp>
        <p:nvSpPr>
          <p:cNvPr id="15" name="文本框 14"/>
          <p:cNvSpPr txBox="1"/>
          <p:nvPr/>
        </p:nvSpPr>
        <p:spPr>
          <a:xfrm>
            <a:off x="9747320" y="3997155"/>
            <a:ext cx="1950966" cy="461665"/>
          </a:xfrm>
          <a:prstGeom prst="rect">
            <a:avLst/>
          </a:prstGeom>
          <a:noFill/>
        </p:spPr>
        <p:txBody>
          <a:bodyPr wrap="square" rtlCol="0">
            <a:spAutoFit/>
          </a:bodyPr>
          <a:lstStyle/>
          <a:p>
            <a:pPr algn="ctr"/>
            <a:r>
              <a:rPr lang="zh-CN" altLang="en-US" sz="2400">
                <a:solidFill>
                  <a:srgbClr val="FF0000"/>
                </a:solidFill>
              </a:rPr>
              <a:t>得天独厚</a:t>
            </a:r>
          </a:p>
        </p:txBody>
      </p:sp>
      <p:pic>
        <p:nvPicPr>
          <p:cNvPr id="20" name="图片 19"/>
          <p:cNvPicPr>
            <a:picLocks noChangeAspect="1"/>
          </p:cNvPicPr>
          <p:nvPr/>
        </p:nvPicPr>
        <p:blipFill>
          <a:blip r:embed="rId5"/>
          <a:stretch>
            <a:fillRect/>
          </a:stretch>
        </p:blipFill>
        <p:spPr>
          <a:xfrm>
            <a:off x="368103" y="1625514"/>
            <a:ext cx="3243353" cy="701101"/>
          </a:xfrm>
          <a:prstGeom prst="rect">
            <a:avLst/>
          </a:prstGeom>
        </p:spPr>
      </p:pic>
      <p:pic>
        <p:nvPicPr>
          <p:cNvPr id="26" name="图片 25"/>
          <p:cNvPicPr>
            <a:picLocks noChangeAspect="1"/>
          </p:cNvPicPr>
          <p:nvPr/>
        </p:nvPicPr>
        <p:blipFill>
          <a:blip r:embed="rId2"/>
          <a:srcRect t="76580"/>
          <a:stretch>
            <a:fillRect/>
          </a:stretch>
        </p:blipFill>
        <p:spPr>
          <a:xfrm>
            <a:off x="7413973" y="3107661"/>
            <a:ext cx="1895238" cy="69144"/>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ppt_x"/>
                                          </p:val>
                                        </p:tav>
                                        <p:tav tm="100000">
                                          <p:val>
                                            <p:strVal val="#ppt_x"/>
                                          </p:val>
                                        </p:tav>
                                      </p:tavLst>
                                    </p:anim>
                                    <p:anim calcmode="lin" valueType="num">
                                      <p:cBhvr additive="base">
                                        <p:cTn id="2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P spid="14" grpId="0"/>
      <p:bldP spid="1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2"/>
          <p:cNvSpPr>
            <a:spLocks noGrp="1"/>
          </p:cNvSpPr>
          <p:nvPr>
            <p:ph idx="1"/>
          </p:nvPr>
        </p:nvSpPr>
        <p:spPr>
          <a:xfrm>
            <a:off x="824553" y="1736486"/>
            <a:ext cx="10515600" cy="4194176"/>
          </a:xfrm>
        </p:spPr>
        <p:txBody>
          <a:bodyPr>
            <a:normAutofit/>
          </a:bodyPr>
          <a:lstStyle/>
          <a:p>
            <a:pPr marL="0" indent="0">
              <a:lnSpc>
                <a:spcPct val="100000"/>
              </a:lnSpc>
              <a:buNone/>
            </a:pPr>
            <a:r>
              <a:rPr lang="en-US" altLang="zh-CN" sz="2400" b="1" smtClean="0">
                <a:solidFill>
                  <a:prstClr val="white"/>
                </a:solidFill>
                <a:latin typeface="+mn-ea"/>
              </a:rPr>
              <a:t>1</a:t>
            </a:r>
            <a:r>
              <a:rPr lang="en-US" altLang="zh-CN" sz="2400" b="1" smtClean="0">
                <a:latin typeface="+mn-ea"/>
              </a:rPr>
              <a:t>2</a:t>
            </a:r>
            <a:r>
              <a:rPr lang="en-US" altLang="zh-CN" sz="2400" b="1">
                <a:latin typeface="+mn-ea"/>
              </a:rPr>
              <a:t>.</a:t>
            </a:r>
            <a:r>
              <a:rPr lang="zh-CN" altLang="en-US" sz="2400">
                <a:latin typeface="楷体" panose="02010609060101010101" pitchFamily="49" charset="-122"/>
                <a:ea typeface="楷体" panose="02010609060101010101" pitchFamily="49" charset="-122"/>
              </a:rPr>
              <a:t>（</a:t>
            </a:r>
            <a:r>
              <a:rPr lang="en-US" altLang="zh-CN" sz="2400">
                <a:latin typeface="楷体" panose="02010609060101010101" pitchFamily="49" charset="-122"/>
                <a:ea typeface="楷体" panose="02010609060101010101" pitchFamily="49" charset="-122"/>
              </a:rPr>
              <a:t>2020·</a:t>
            </a:r>
            <a:r>
              <a:rPr lang="zh-CN" altLang="en-US" sz="2400">
                <a:latin typeface="楷体" panose="02010609060101010101" pitchFamily="49" charset="-122"/>
                <a:ea typeface="楷体" panose="02010609060101010101" pitchFamily="49" charset="-122"/>
              </a:rPr>
              <a:t>宜昌）</a:t>
            </a:r>
            <a:r>
              <a:rPr lang="zh-CN" altLang="en-US" sz="2400"/>
              <a:t>在下列句子中的括号里，给加点字注音或根据拼音写汉字。</a:t>
            </a:r>
          </a:p>
          <a:p>
            <a:pPr marL="0" indent="457200">
              <a:lnSpc>
                <a:spcPct val="100000"/>
              </a:lnSpc>
              <a:buNone/>
            </a:pPr>
            <a:r>
              <a:rPr lang="en-US" altLang="zh-CN" sz="240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边城</a:t>
            </a:r>
            <a:r>
              <a:rPr lang="en-US" altLang="zh-CN" sz="240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错综有致地展现了茶峒的地方风貌：繁密如落雨的虫鸣，晨</a:t>
            </a:r>
            <a:r>
              <a:rPr lang="en-US" altLang="zh-CN" sz="2400" err="1">
                <a:latin typeface="楷体" panose="02010609060101010101" pitchFamily="49" charset="-122"/>
                <a:ea typeface="楷体" panose="02010609060101010101" pitchFamily="49" charset="-122"/>
              </a:rPr>
              <a:t>xī</a:t>
            </a:r>
            <a:r>
              <a:rPr lang="zh-CN" altLang="en-US" sz="2400" smtClean="0">
                <a:latin typeface="楷体" panose="02010609060101010101" pitchFamily="49" charset="-122"/>
                <a:ea typeface="楷体" panose="02010609060101010101" pitchFamily="49" charset="-122"/>
              </a:rPr>
              <a:t>（   ）</a:t>
            </a:r>
            <a:r>
              <a:rPr lang="zh-CN" altLang="en-US" sz="2400">
                <a:latin typeface="楷体" panose="02010609060101010101" pitchFamily="49" charset="-122"/>
                <a:ea typeface="楷体" panose="02010609060101010101" pitchFamily="49" charset="-122"/>
              </a:rPr>
              <a:t>中静卧的吊脚楼，淳厚而粗犷</a:t>
            </a:r>
            <a:r>
              <a:rPr lang="zh-CN" altLang="en-US" sz="2400" smtClean="0">
                <a:latin typeface="楷体" panose="02010609060101010101" pitchFamily="49" charset="-122"/>
                <a:ea typeface="楷体" panose="02010609060101010101" pitchFamily="49" charset="-122"/>
              </a:rPr>
              <a:t>（      ）</a:t>
            </a:r>
            <a:r>
              <a:rPr lang="zh-CN" altLang="en-US" sz="2400">
                <a:latin typeface="楷体" panose="02010609060101010101" pitchFamily="49" charset="-122"/>
                <a:ea typeface="楷体" panose="02010609060101010101" pitchFamily="49" charset="-122"/>
              </a:rPr>
              <a:t>的民风</a:t>
            </a:r>
            <a:r>
              <a:rPr lang="en-US" altLang="zh-CN" sz="240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简直就是一块脱离滚滚尘寰</a:t>
            </a:r>
            <a:r>
              <a:rPr lang="zh-CN" altLang="en-US" sz="2400" smtClean="0">
                <a:latin typeface="楷体" panose="02010609060101010101" pitchFamily="49" charset="-122"/>
                <a:ea typeface="楷体" panose="02010609060101010101" pitchFamily="49" charset="-122"/>
              </a:rPr>
              <a:t>（    ）</a:t>
            </a:r>
            <a:r>
              <a:rPr lang="zh-CN" altLang="en-US" sz="2400">
                <a:latin typeface="楷体" panose="02010609060101010101" pitchFamily="49" charset="-122"/>
                <a:ea typeface="楷体" panose="02010609060101010101" pitchFamily="49" charset="-122"/>
              </a:rPr>
              <a:t>的世外桃</a:t>
            </a:r>
            <a:r>
              <a:rPr lang="en-US" altLang="zh-CN" sz="2400" err="1">
                <a:latin typeface="楷体" panose="02010609060101010101" pitchFamily="49" charset="-122"/>
                <a:ea typeface="楷体" panose="02010609060101010101" pitchFamily="49" charset="-122"/>
              </a:rPr>
              <a:t>yuán</a:t>
            </a:r>
            <a:r>
              <a:rPr lang="zh-CN" altLang="en-US" sz="2400" smtClean="0">
                <a:latin typeface="楷体" panose="02010609060101010101" pitchFamily="49" charset="-122"/>
                <a:ea typeface="楷体" panose="02010609060101010101" pitchFamily="49" charset="-122"/>
              </a:rPr>
              <a:t>（   ），</a:t>
            </a:r>
            <a:r>
              <a:rPr lang="zh-CN" altLang="en-US" sz="2400">
                <a:latin typeface="楷体" panose="02010609060101010101" pitchFamily="49" charset="-122"/>
                <a:ea typeface="楷体" panose="02010609060101010101" pitchFamily="49" charset="-122"/>
              </a:rPr>
              <a:t>流淌着沈从文对田园牧歌式生活的向往和追求。</a:t>
            </a:r>
          </a:p>
          <a:p>
            <a:pPr marL="0" indent="0">
              <a:lnSpc>
                <a:spcPct val="100000"/>
              </a:lnSpc>
              <a:buNone/>
            </a:pPr>
            <a:endParaRPr lang="zh-CN" altLang="en-US"/>
          </a:p>
        </p:txBody>
      </p:sp>
      <p:sp>
        <p:nvSpPr>
          <p:cNvPr id="5" name="文本框 4"/>
          <p:cNvSpPr txBox="1"/>
          <p:nvPr/>
        </p:nvSpPr>
        <p:spPr>
          <a:xfrm>
            <a:off x="1209344" y="2641732"/>
            <a:ext cx="492645" cy="461665"/>
          </a:xfrm>
          <a:prstGeom prst="rect">
            <a:avLst/>
          </a:prstGeom>
          <a:noFill/>
        </p:spPr>
        <p:txBody>
          <a:bodyPr wrap="square" rtlCol="0">
            <a:spAutoFit/>
          </a:bodyPr>
          <a:lstStyle/>
          <a:p>
            <a:r>
              <a:rPr lang="zh-CN" altLang="en-US" sz="2400">
                <a:solidFill>
                  <a:srgbClr val="FF0000"/>
                </a:solidFill>
              </a:rPr>
              <a:t>曦</a:t>
            </a:r>
          </a:p>
        </p:txBody>
      </p:sp>
      <p:sp>
        <p:nvSpPr>
          <p:cNvPr id="6" name="文本框 5"/>
          <p:cNvSpPr txBox="1"/>
          <p:nvPr/>
        </p:nvSpPr>
        <p:spPr>
          <a:xfrm>
            <a:off x="6232481" y="2587139"/>
            <a:ext cx="960438" cy="461665"/>
          </a:xfrm>
          <a:prstGeom prst="rect">
            <a:avLst/>
          </a:prstGeom>
          <a:noFill/>
        </p:spPr>
        <p:txBody>
          <a:bodyPr wrap="square" rtlCol="0">
            <a:spAutoFit/>
          </a:bodyPr>
          <a:lstStyle/>
          <a:p>
            <a:r>
              <a:rPr lang="en-US" altLang="zh-CN" sz="2400" err="1" smtClean="0">
                <a:solidFill>
                  <a:srgbClr val="FF0000"/>
                </a:solidFill>
              </a:rPr>
              <a:t>guǎng </a:t>
            </a:r>
            <a:endParaRPr lang="zh-CN" altLang="en-US" sz="2400">
              <a:solidFill>
                <a:srgbClr val="FF0000"/>
              </a:solidFill>
            </a:endParaRPr>
          </a:p>
        </p:txBody>
      </p:sp>
      <p:sp>
        <p:nvSpPr>
          <p:cNvPr id="7" name="文本框 6"/>
          <p:cNvSpPr txBox="1"/>
          <p:nvPr/>
        </p:nvSpPr>
        <p:spPr>
          <a:xfrm>
            <a:off x="2584690" y="2980714"/>
            <a:ext cx="930795" cy="461665"/>
          </a:xfrm>
          <a:prstGeom prst="rect">
            <a:avLst/>
          </a:prstGeom>
          <a:noFill/>
        </p:spPr>
        <p:txBody>
          <a:bodyPr wrap="square" rtlCol="0">
            <a:spAutoFit/>
          </a:bodyPr>
          <a:lstStyle/>
          <a:p>
            <a:pPr algn="ctr"/>
            <a:r>
              <a:rPr lang="en-US" altLang="zh-CN" sz="2400" err="1" smtClean="0">
                <a:solidFill>
                  <a:srgbClr val="FF0000"/>
                </a:solidFill>
              </a:rPr>
              <a:t>huán</a:t>
            </a:r>
            <a:r>
              <a:rPr lang="en-US" altLang="zh-CN" sz="2400" smtClean="0"/>
              <a:t> </a:t>
            </a:r>
            <a:endParaRPr lang="zh-CN" altLang="en-US" sz="2400"/>
          </a:p>
        </p:txBody>
      </p:sp>
      <p:sp>
        <p:nvSpPr>
          <p:cNvPr id="8" name="文本框 7"/>
          <p:cNvSpPr txBox="1"/>
          <p:nvPr/>
        </p:nvSpPr>
        <p:spPr>
          <a:xfrm>
            <a:off x="5863142" y="3007860"/>
            <a:ext cx="602197" cy="461665"/>
          </a:xfrm>
          <a:prstGeom prst="rect">
            <a:avLst/>
          </a:prstGeom>
          <a:noFill/>
        </p:spPr>
        <p:txBody>
          <a:bodyPr wrap="square" rtlCol="0">
            <a:spAutoFit/>
          </a:bodyPr>
          <a:lstStyle/>
          <a:p>
            <a:pPr algn="ctr"/>
            <a:r>
              <a:rPr lang="zh-CN" altLang="en-US" sz="2400">
                <a:solidFill>
                  <a:srgbClr val="FF0000"/>
                </a:solidFill>
              </a:rPr>
              <a:t>源</a:t>
            </a:r>
          </a:p>
        </p:txBody>
      </p:sp>
      <p:pic>
        <p:nvPicPr>
          <p:cNvPr id="9" name="图片 8"/>
          <p:cNvPicPr>
            <a:picLocks noChangeAspect="1"/>
          </p:cNvPicPr>
          <p:nvPr/>
        </p:nvPicPr>
        <p:blipFill>
          <a:blip r:embed="rId2"/>
          <a:stretch>
            <a:fillRect/>
          </a:stretch>
        </p:blipFill>
        <p:spPr>
          <a:xfrm>
            <a:off x="5692439" y="2988430"/>
            <a:ext cx="170703" cy="152413"/>
          </a:xfrm>
          <a:prstGeom prst="rect">
            <a:avLst/>
          </a:prstGeom>
        </p:spPr>
      </p:pic>
      <p:pic>
        <p:nvPicPr>
          <p:cNvPr id="10" name="图片 9"/>
          <p:cNvPicPr>
            <a:picLocks noChangeAspect="1"/>
          </p:cNvPicPr>
          <p:nvPr/>
        </p:nvPicPr>
        <p:blipFill>
          <a:blip r:embed="rId2"/>
          <a:stretch>
            <a:fillRect/>
          </a:stretch>
        </p:blipFill>
        <p:spPr>
          <a:xfrm>
            <a:off x="2213990" y="3366172"/>
            <a:ext cx="160720" cy="143499"/>
          </a:xfrm>
          <a:prstGeom prst="rect">
            <a:avLst/>
          </a:prstGeom>
        </p:spPr>
      </p:pic>
    </p:spTree>
    <p:extLst>
      <p:ext uri="{BB962C8B-B14F-4D97-AF65-F5344CB8AC3E}">
        <p14:creationId xmlns:p14="http://schemas.microsoft.com/office/powerpoint/2010/main" val="369950700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3400" y="1733309"/>
            <a:ext cx="11176000" cy="3979032"/>
          </a:xfrm>
        </p:spPr>
        <p:txBody>
          <a:bodyPr>
            <a:normAutofit/>
          </a:bodyPr>
          <a:lstStyle/>
          <a:p>
            <a:pPr marL="0" indent="0">
              <a:lnSpc>
                <a:spcPct val="100000"/>
              </a:lnSpc>
              <a:buNone/>
            </a:pPr>
            <a:r>
              <a:rPr lang="en-US" altLang="zh-CN" sz="2400" b="1">
                <a:latin typeface="+mn-ea"/>
              </a:rPr>
              <a:t>3.</a:t>
            </a:r>
            <a:r>
              <a:rPr lang="zh-CN" altLang="en-US" sz="2400">
                <a:latin typeface="楷体" panose="02010609060101010101" pitchFamily="49" charset="-122"/>
                <a:ea typeface="楷体" panose="02010609060101010101" pitchFamily="49" charset="-122"/>
              </a:rPr>
              <a:t>（</a:t>
            </a:r>
            <a:r>
              <a:rPr lang="en-US" altLang="zh-CN" sz="2400">
                <a:latin typeface="楷体" panose="02010609060101010101" pitchFamily="49" charset="-122"/>
                <a:ea typeface="楷体" panose="02010609060101010101" pitchFamily="49" charset="-122"/>
              </a:rPr>
              <a:t>2020·</a:t>
            </a:r>
            <a:r>
              <a:rPr lang="zh-CN" altLang="en-US" sz="2400">
                <a:latin typeface="楷体" panose="02010609060101010101" pitchFamily="49" charset="-122"/>
                <a:ea typeface="楷体" panose="02010609060101010101" pitchFamily="49" charset="-122"/>
              </a:rPr>
              <a:t>长沙）</a:t>
            </a:r>
            <a:r>
              <a:rPr lang="en-US" altLang="zh-CN" sz="2400">
                <a:latin typeface="+mn-ea"/>
              </a:rPr>
              <a:t>【</a:t>
            </a:r>
            <a:r>
              <a:rPr lang="zh-CN" altLang="en-US" sz="2400">
                <a:latin typeface="+mn-ea"/>
              </a:rPr>
              <a:t>字词迷宫</a:t>
            </a:r>
            <a:r>
              <a:rPr lang="en-US" altLang="zh-CN" sz="2400">
                <a:latin typeface="+mn-ea"/>
              </a:rPr>
              <a:t>】</a:t>
            </a:r>
            <a:r>
              <a:rPr lang="zh-CN" altLang="en-US" sz="2400">
                <a:latin typeface="+mn-ea"/>
              </a:rPr>
              <a:t>下列词语中，字音和字形全部正确的一项是</a:t>
            </a:r>
            <a:r>
              <a:rPr lang="zh-CN" altLang="en-US" sz="2400" smtClean="0">
                <a:latin typeface="+mn-ea"/>
              </a:rPr>
              <a:t>（  ）</a:t>
            </a:r>
            <a:r>
              <a:rPr lang="zh-CN" altLang="en-US" sz="2400">
                <a:latin typeface="+mn-ea"/>
              </a:rPr>
              <a:t>。</a:t>
            </a:r>
          </a:p>
          <a:p>
            <a:pPr marL="0" indent="0">
              <a:lnSpc>
                <a:spcPct val="100000"/>
              </a:lnSpc>
              <a:buNone/>
            </a:pPr>
            <a:r>
              <a:rPr lang="zh-CN" altLang="en-US" sz="2400">
                <a:latin typeface="+mn-ea"/>
              </a:rPr>
              <a:t>姓氏：①臧（</a:t>
            </a:r>
            <a:r>
              <a:rPr lang="en-US" altLang="zh-CN" sz="2400" err="1">
                <a:latin typeface="+mn-ea"/>
              </a:rPr>
              <a:t>zàng</a:t>
            </a:r>
            <a:r>
              <a:rPr lang="zh-CN" altLang="en-US" sz="2400" smtClean="0">
                <a:latin typeface="+mn-ea"/>
              </a:rPr>
              <a:t>）克家    ②</a:t>
            </a:r>
            <a:r>
              <a:rPr lang="zh-CN" altLang="en-US" sz="2400">
                <a:latin typeface="+mn-ea"/>
              </a:rPr>
              <a:t>岑（</a:t>
            </a:r>
            <a:r>
              <a:rPr lang="en-US" altLang="zh-CN" sz="2400" err="1">
                <a:latin typeface="+mn-ea"/>
              </a:rPr>
              <a:t>jīn</a:t>
            </a:r>
            <a:r>
              <a:rPr lang="zh-CN" altLang="en-US" sz="2400">
                <a:latin typeface="+mn-ea"/>
              </a:rPr>
              <a:t>）</a:t>
            </a:r>
            <a:r>
              <a:rPr lang="zh-CN" altLang="en-US" sz="2400" smtClean="0">
                <a:latin typeface="+mn-ea"/>
              </a:rPr>
              <a:t>参    ③</a:t>
            </a:r>
            <a:r>
              <a:rPr lang="zh-CN" altLang="en-US" sz="2400">
                <a:latin typeface="+mn-ea"/>
              </a:rPr>
              <a:t>卞（</a:t>
            </a:r>
            <a:r>
              <a:rPr lang="en-US" altLang="zh-CN" sz="2400" err="1">
                <a:latin typeface="+mn-ea"/>
              </a:rPr>
              <a:t>biàn</a:t>
            </a:r>
            <a:r>
              <a:rPr lang="zh-CN" altLang="en-US" sz="2400">
                <a:latin typeface="+mn-ea"/>
              </a:rPr>
              <a:t>）之琳</a:t>
            </a:r>
          </a:p>
          <a:p>
            <a:pPr marL="0" indent="0">
              <a:lnSpc>
                <a:spcPct val="100000"/>
              </a:lnSpc>
              <a:buNone/>
            </a:pPr>
            <a:r>
              <a:rPr lang="zh-CN" altLang="en-US" sz="2400">
                <a:latin typeface="+mn-ea"/>
              </a:rPr>
              <a:t>形近字：④珊珊来</a:t>
            </a:r>
            <a:r>
              <a:rPr lang="zh-CN" altLang="en-US" sz="2400" smtClean="0">
                <a:latin typeface="+mn-ea"/>
              </a:rPr>
              <a:t>迟    ⑤蹒跚    ⑥</a:t>
            </a:r>
            <a:r>
              <a:rPr lang="zh-CN" altLang="en-US" sz="2400">
                <a:latin typeface="+mn-ea"/>
              </a:rPr>
              <a:t>珊瑚</a:t>
            </a:r>
          </a:p>
          <a:p>
            <a:pPr marL="0" indent="0">
              <a:lnSpc>
                <a:spcPct val="100000"/>
              </a:lnSpc>
              <a:buNone/>
            </a:pPr>
            <a:r>
              <a:rPr lang="zh-CN" altLang="en-US" sz="2400">
                <a:latin typeface="+mn-ea"/>
              </a:rPr>
              <a:t>多音字：⑦强（</a:t>
            </a:r>
            <a:r>
              <a:rPr lang="en-US" altLang="zh-CN" sz="2400" err="1">
                <a:latin typeface="+mn-ea"/>
              </a:rPr>
              <a:t>qiáng</a:t>
            </a:r>
            <a:r>
              <a:rPr lang="zh-CN" altLang="en-US" sz="2400">
                <a:latin typeface="+mn-ea"/>
              </a:rPr>
              <a:t>）词夺</a:t>
            </a:r>
            <a:r>
              <a:rPr lang="zh-CN" altLang="en-US" sz="2400" smtClean="0">
                <a:latin typeface="+mn-ea"/>
              </a:rPr>
              <a:t>理    ⑧</a:t>
            </a:r>
            <a:r>
              <a:rPr lang="zh-CN" altLang="en-US" sz="2400">
                <a:latin typeface="+mn-ea"/>
              </a:rPr>
              <a:t>顽强（</a:t>
            </a:r>
            <a:r>
              <a:rPr lang="en-US" altLang="zh-CN" sz="2400" err="1">
                <a:latin typeface="+mn-ea"/>
              </a:rPr>
              <a:t>qiáng</a:t>
            </a:r>
            <a:r>
              <a:rPr lang="zh-CN" altLang="en-US" sz="2400" smtClean="0">
                <a:latin typeface="+mn-ea"/>
              </a:rPr>
              <a:t>）  ⑨</a:t>
            </a:r>
            <a:r>
              <a:rPr lang="zh-CN" altLang="en-US" sz="2400">
                <a:latin typeface="+mn-ea"/>
              </a:rPr>
              <a:t>倔强（</a:t>
            </a:r>
            <a:r>
              <a:rPr lang="en-US" altLang="zh-CN" sz="2400" err="1">
                <a:latin typeface="+mn-ea"/>
              </a:rPr>
              <a:t>jiàng</a:t>
            </a:r>
            <a:r>
              <a:rPr lang="zh-CN" altLang="en-US" sz="2400">
                <a:latin typeface="+mn-ea"/>
              </a:rPr>
              <a:t>）</a:t>
            </a:r>
          </a:p>
          <a:p>
            <a:pPr marL="0" indent="0">
              <a:lnSpc>
                <a:spcPct val="100000"/>
              </a:lnSpc>
              <a:buNone/>
            </a:pPr>
            <a:r>
              <a:rPr lang="zh-CN" altLang="en-US" sz="2400">
                <a:latin typeface="+mn-ea"/>
              </a:rPr>
              <a:t>成语：⑩不屑置辨走投无路粗制烂造</a:t>
            </a:r>
          </a:p>
          <a:p>
            <a:pPr marL="0" indent="0">
              <a:lnSpc>
                <a:spcPct val="100000"/>
              </a:lnSpc>
              <a:buNone/>
            </a:pPr>
            <a:r>
              <a:rPr lang="en-US" altLang="zh-CN" sz="2400">
                <a:latin typeface="+mn-ea"/>
              </a:rPr>
              <a:t>A.</a:t>
            </a:r>
            <a:r>
              <a:rPr lang="en-US" altLang="zh-CN" sz="2400" smtClean="0">
                <a:latin typeface="+mn-ea"/>
              </a:rPr>
              <a:t>①④⑨⑩        B</a:t>
            </a:r>
            <a:r>
              <a:rPr lang="en-US" altLang="zh-CN" sz="2400">
                <a:latin typeface="+mn-ea"/>
              </a:rPr>
              <a:t>.③⑤⑨⑪</a:t>
            </a:r>
          </a:p>
          <a:p>
            <a:pPr marL="0" indent="0">
              <a:lnSpc>
                <a:spcPct val="100000"/>
              </a:lnSpc>
              <a:buNone/>
            </a:pPr>
            <a:r>
              <a:rPr lang="en-US" altLang="zh-CN" sz="2400">
                <a:latin typeface="+mn-ea"/>
              </a:rPr>
              <a:t>C.</a:t>
            </a:r>
            <a:r>
              <a:rPr lang="en-US" altLang="zh-CN" sz="2400" smtClean="0">
                <a:latin typeface="+mn-ea"/>
              </a:rPr>
              <a:t>②⑥⑧⑩        D</a:t>
            </a:r>
            <a:r>
              <a:rPr lang="en-US" altLang="zh-CN" sz="2400">
                <a:latin typeface="+mn-ea"/>
              </a:rPr>
              <a:t>.③⑤⑦⑫</a:t>
            </a:r>
          </a:p>
          <a:p>
            <a:pPr marL="0" indent="0">
              <a:buNone/>
            </a:pPr>
            <a:endParaRPr lang="zh-CN" altLang="en-US"/>
          </a:p>
        </p:txBody>
      </p:sp>
      <p:sp>
        <p:nvSpPr>
          <p:cNvPr id="7" name="文本框 6"/>
          <p:cNvSpPr txBox="1"/>
          <p:nvPr/>
        </p:nvSpPr>
        <p:spPr>
          <a:xfrm>
            <a:off x="10841042" y="1736797"/>
            <a:ext cx="584200" cy="461665"/>
          </a:xfrm>
          <a:prstGeom prst="rect">
            <a:avLst/>
          </a:prstGeom>
          <a:noFill/>
        </p:spPr>
        <p:txBody>
          <a:bodyPr wrap="square" rtlCol="0">
            <a:spAutoFit/>
          </a:bodyPr>
          <a:lstStyle/>
          <a:p>
            <a:pPr algn="ctr"/>
            <a:r>
              <a:rPr lang="en-US" altLang="zh-CN" sz="2400">
                <a:solidFill>
                  <a:srgbClr val="FF0000"/>
                </a:solidFill>
              </a:rPr>
              <a:t>B</a:t>
            </a:r>
            <a:endParaRPr lang="zh-CN" altLang="en-US" sz="240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7949" y="1746015"/>
            <a:ext cx="11062648" cy="4524376"/>
          </a:xfrm>
        </p:spPr>
        <p:txBody>
          <a:bodyPr>
            <a:normAutofit/>
          </a:bodyPr>
          <a:lstStyle/>
          <a:p>
            <a:pPr marL="0" indent="0">
              <a:lnSpc>
                <a:spcPct val="100000"/>
              </a:lnSpc>
              <a:buNone/>
            </a:pPr>
            <a:r>
              <a:rPr lang="en-US" altLang="zh-CN" sz="2400" b="1">
                <a:latin typeface="+mn-ea"/>
              </a:rPr>
              <a:t>4.</a:t>
            </a:r>
            <a:r>
              <a:rPr lang="zh-CN" altLang="en-US" sz="2400">
                <a:latin typeface="楷体" panose="02010609060101010101" pitchFamily="49" charset="-122"/>
                <a:ea typeface="楷体" panose="02010609060101010101" pitchFamily="49" charset="-122"/>
              </a:rPr>
              <a:t>（</a:t>
            </a:r>
            <a:r>
              <a:rPr lang="en-US" altLang="zh-CN" sz="2400">
                <a:latin typeface="楷体" panose="02010609060101010101" pitchFamily="49" charset="-122"/>
                <a:ea typeface="楷体" panose="02010609060101010101" pitchFamily="49" charset="-122"/>
              </a:rPr>
              <a:t>2020·</a:t>
            </a:r>
            <a:r>
              <a:rPr lang="zh-CN" altLang="en-US" sz="2400">
                <a:latin typeface="楷体" panose="02010609060101010101" pitchFamily="49" charset="-122"/>
                <a:ea typeface="楷体" panose="02010609060101010101" pitchFamily="49" charset="-122"/>
              </a:rPr>
              <a:t>福建）</a:t>
            </a:r>
            <a:r>
              <a:rPr lang="zh-CN" altLang="en-US" sz="2400"/>
              <a:t>阅读下面的文字，按要求作答。</a:t>
            </a:r>
          </a:p>
          <a:p>
            <a:pPr marL="0" indent="457200">
              <a:lnSpc>
                <a:spcPct val="100000"/>
              </a:lnSpc>
              <a:buNone/>
            </a:pPr>
            <a:r>
              <a:rPr lang="en-US" altLang="zh-CN" sz="2400"/>
              <a:t>《</a:t>
            </a:r>
            <a:r>
              <a:rPr lang="zh-CN" altLang="en-US" sz="2400">
                <a:latin typeface="楷体" panose="02010609060101010101" pitchFamily="49" charset="-122"/>
                <a:ea typeface="楷体" panose="02010609060101010101" pitchFamily="49" charset="-122"/>
              </a:rPr>
              <a:t>离骚</a:t>
            </a:r>
            <a:r>
              <a:rPr lang="en-US" altLang="zh-CN" sz="240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是屈原的代表作，表现诗人的</a:t>
            </a:r>
            <a:r>
              <a:rPr lang="en-US" altLang="zh-CN" sz="2400" err="1" smtClean="0">
                <a:latin typeface="楷体" panose="02010609060101010101" pitchFamily="49" charset="-122"/>
                <a:ea typeface="楷体" panose="02010609060101010101" pitchFamily="49" charset="-122"/>
              </a:rPr>
              <a:t>chóng</a:t>
            </a:r>
            <a:r>
              <a:rPr lang="en-US" altLang="zh-CN" sz="2400" u="sng" smtClean="0">
                <a:latin typeface="楷体" panose="02010609060101010101" pitchFamily="49" charset="-122"/>
                <a:ea typeface="楷体" panose="02010609060101010101" pitchFamily="49" charset="-122"/>
              </a:rPr>
              <a:t>       </a:t>
            </a:r>
            <a:r>
              <a:rPr lang="zh-CN" altLang="en-US" sz="2400" smtClean="0">
                <a:latin typeface="楷体" panose="02010609060101010101" pitchFamily="49" charset="-122"/>
                <a:ea typeface="楷体" panose="02010609060101010101" pitchFamily="49" charset="-122"/>
              </a:rPr>
              <a:t>（</a:t>
            </a:r>
            <a:r>
              <a:rPr lang="en-US" altLang="zh-CN" sz="2400">
                <a:latin typeface="楷体" panose="02010609060101010101" pitchFamily="49" charset="-122"/>
                <a:ea typeface="楷体" panose="02010609060101010101" pitchFamily="49" charset="-122"/>
              </a:rPr>
              <a:t>A.</a:t>
            </a:r>
            <a:r>
              <a:rPr lang="zh-CN" altLang="en-US" sz="2400" smtClean="0">
                <a:latin typeface="楷体" panose="02010609060101010101" pitchFamily="49" charset="-122"/>
                <a:ea typeface="楷体" panose="02010609060101010101" pitchFamily="49" charset="-122"/>
              </a:rPr>
              <a:t>祟 </a:t>
            </a:r>
            <a:r>
              <a:rPr lang="en-US" altLang="zh-CN" sz="2400" smtClean="0">
                <a:latin typeface="楷体" panose="02010609060101010101" pitchFamily="49" charset="-122"/>
                <a:ea typeface="楷体" panose="02010609060101010101" pitchFamily="49" charset="-122"/>
              </a:rPr>
              <a:t>B</a:t>
            </a:r>
            <a:r>
              <a:rPr lang="en-US" altLang="zh-CN" sz="240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崇）高理想与爱国精神。诗歌分为两部分：前半部分是对历史的</a:t>
            </a:r>
            <a:r>
              <a:rPr lang="zh-CN" altLang="en-US" sz="2400" smtClean="0">
                <a:latin typeface="楷体" panose="02010609060101010101" pitchFamily="49" charset="-122"/>
                <a:ea typeface="楷体" panose="02010609060101010101" pitchFamily="49" charset="-122"/>
              </a:rPr>
              <a:t>回溯</a:t>
            </a:r>
            <a:r>
              <a:rPr lang="zh-CN" altLang="en-US" sz="2400" u="sng" smtClean="0">
                <a:latin typeface="楷体" panose="02010609060101010101" pitchFamily="49" charset="-122"/>
                <a:ea typeface="楷体" panose="02010609060101010101" pitchFamily="49" charset="-122"/>
              </a:rPr>
              <a:t>      </a:t>
            </a:r>
            <a:r>
              <a:rPr lang="zh-CN" altLang="en-US" sz="2400" smtClean="0">
                <a:latin typeface="楷体" panose="02010609060101010101" pitchFamily="49" charset="-122"/>
                <a:ea typeface="楷体" panose="02010609060101010101" pitchFamily="49" charset="-122"/>
              </a:rPr>
              <a:t>（</a:t>
            </a:r>
            <a:r>
              <a:rPr lang="en-US" altLang="zh-CN" sz="2400" err="1" smtClean="0">
                <a:latin typeface="楷体" panose="02010609060101010101" pitchFamily="49" charset="-122"/>
                <a:ea typeface="楷体" panose="02010609060101010101" pitchFamily="49" charset="-122"/>
              </a:rPr>
              <a:t>A.sù B.shuò</a:t>
            </a:r>
            <a:r>
              <a:rPr lang="zh-CN" altLang="en-US" sz="2400">
                <a:latin typeface="楷体" panose="02010609060101010101" pitchFamily="49" charset="-122"/>
                <a:ea typeface="楷体" panose="02010609060101010101" pitchFamily="49" charset="-122"/>
              </a:rPr>
              <a:t>），叙述诗人的家世、出身以及辅佐楚王的经历；后半部分书写诗人对未来道路的</a:t>
            </a:r>
            <a:r>
              <a:rPr lang="zh-CN" altLang="en-US" sz="2400" smtClean="0">
                <a:latin typeface="楷体" panose="02010609060101010101" pitchFamily="49" charset="-122"/>
                <a:ea typeface="楷体" panose="02010609060101010101" pitchFamily="49" charset="-122"/>
              </a:rPr>
              <a:t>探索</a:t>
            </a:r>
            <a:r>
              <a:rPr lang="zh-CN" altLang="en-US" sz="2400" u="sng" smtClean="0">
                <a:latin typeface="楷体" panose="02010609060101010101" pitchFamily="49" charset="-122"/>
                <a:ea typeface="楷体" panose="02010609060101010101" pitchFamily="49" charset="-122"/>
              </a:rPr>
              <a:t> 甲 </a:t>
            </a:r>
            <a:r>
              <a:rPr lang="zh-CN" altLang="en-US" sz="2400" smtClean="0">
                <a:latin typeface="楷体" panose="02010609060101010101" pitchFamily="49" charset="-122"/>
                <a:ea typeface="楷体" panose="02010609060101010101" pitchFamily="49" charset="-122"/>
              </a:rPr>
              <a:t>（</a:t>
            </a:r>
            <a:r>
              <a:rPr lang="en-US" altLang="zh-CN" sz="2400">
                <a:latin typeface="楷体" panose="02010609060101010101" pitchFamily="49" charset="-122"/>
                <a:ea typeface="楷体" panose="02010609060101010101" pitchFamily="49" charset="-122"/>
              </a:rPr>
              <a:t>A.</a:t>
            </a:r>
            <a:r>
              <a:rPr lang="zh-CN" altLang="en-US" sz="2400" smtClean="0">
                <a:latin typeface="楷体" panose="02010609060101010101" pitchFamily="49" charset="-122"/>
                <a:ea typeface="楷体" panose="02010609060101010101" pitchFamily="49" charset="-122"/>
              </a:rPr>
              <a:t>历程 </a:t>
            </a:r>
            <a:r>
              <a:rPr lang="en-US" altLang="zh-CN" sz="2400" smtClean="0">
                <a:latin typeface="楷体" panose="02010609060101010101" pitchFamily="49" charset="-122"/>
                <a:ea typeface="楷体" panose="02010609060101010101" pitchFamily="49" charset="-122"/>
              </a:rPr>
              <a:t>B</a:t>
            </a:r>
            <a:r>
              <a:rPr lang="en-US" altLang="zh-CN" sz="240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里程），通过神游天地寻求真理而不得的陈述，表达对理想的不懈追求。诗人大量运用“香草美人”的比兴手法</a:t>
            </a:r>
            <a:r>
              <a:rPr lang="zh-CN" altLang="en-US" sz="2400" smtClean="0">
                <a:latin typeface="楷体" panose="02010609060101010101" pitchFamily="49" charset="-122"/>
                <a:ea typeface="楷体" panose="02010609060101010101" pitchFamily="49" charset="-122"/>
              </a:rPr>
              <a:t>、</a:t>
            </a:r>
            <a:r>
              <a:rPr lang="zh-CN" altLang="en-US" sz="2400" u="sng" smtClean="0">
                <a:latin typeface="楷体" panose="02010609060101010101" pitchFamily="49" charset="-122"/>
                <a:ea typeface="楷体" panose="02010609060101010101" pitchFamily="49" charset="-122"/>
              </a:rPr>
              <a:t> 乙 </a:t>
            </a:r>
            <a:r>
              <a:rPr lang="zh-CN" altLang="en-US" sz="2400" smtClean="0">
                <a:latin typeface="楷体" panose="02010609060101010101" pitchFamily="49" charset="-122"/>
                <a:ea typeface="楷体" panose="02010609060101010101" pitchFamily="49" charset="-122"/>
              </a:rPr>
              <a:t>（</a:t>
            </a:r>
            <a:r>
              <a:rPr lang="en-US" altLang="zh-CN" sz="2400">
                <a:latin typeface="楷体" panose="02010609060101010101" pitchFamily="49" charset="-122"/>
                <a:ea typeface="楷体" panose="02010609060101010101" pitchFamily="49" charset="-122"/>
              </a:rPr>
              <a:t>A.</a:t>
            </a:r>
            <a:r>
              <a:rPr lang="zh-CN" altLang="en-US" sz="2400" smtClean="0">
                <a:latin typeface="楷体" panose="02010609060101010101" pitchFamily="49" charset="-122"/>
                <a:ea typeface="楷体" panose="02010609060101010101" pitchFamily="49" charset="-122"/>
              </a:rPr>
              <a:t>琳琅满目 </a:t>
            </a:r>
            <a:r>
              <a:rPr lang="en-US" altLang="zh-CN" sz="2400" smtClean="0">
                <a:latin typeface="楷体" panose="02010609060101010101" pitchFamily="49" charset="-122"/>
                <a:ea typeface="楷体" panose="02010609060101010101" pitchFamily="49" charset="-122"/>
              </a:rPr>
              <a:t>B</a:t>
            </a:r>
            <a:r>
              <a:rPr lang="en-US" altLang="zh-CN" sz="240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丰富多彩）的神话传说和摇曳多姿的艺术想象</a:t>
            </a:r>
            <a:r>
              <a:rPr lang="zh-CN" altLang="en-US" sz="2400" smtClean="0">
                <a:latin typeface="楷体" panose="02010609060101010101" pitchFamily="49" charset="-122"/>
                <a:ea typeface="楷体" panose="02010609060101010101" pitchFamily="49" charset="-122"/>
              </a:rPr>
              <a:t>，</a:t>
            </a:r>
            <a:r>
              <a:rPr lang="zh-CN" altLang="en-US" sz="2400" u="sng" smtClean="0">
                <a:latin typeface="楷体" panose="02010609060101010101" pitchFamily="49" charset="-122"/>
                <a:ea typeface="楷体" panose="02010609060101010101" pitchFamily="49" charset="-122"/>
              </a:rPr>
              <a:t> 丙 </a:t>
            </a:r>
            <a:r>
              <a:rPr lang="zh-CN" altLang="en-US" sz="2400" smtClean="0">
                <a:latin typeface="楷体" panose="02010609060101010101" pitchFamily="49" charset="-122"/>
                <a:ea typeface="楷体" panose="02010609060101010101" pitchFamily="49" charset="-122"/>
              </a:rPr>
              <a:t>。</a:t>
            </a:r>
            <a:endParaRPr lang="zh-CN" altLang="en-US" sz="2400">
              <a:latin typeface="楷体" panose="02010609060101010101" pitchFamily="49" charset="-122"/>
              <a:ea typeface="楷体" panose="02010609060101010101" pitchFamily="49" charset="-122"/>
            </a:endParaRPr>
          </a:p>
          <a:p>
            <a:pPr marL="0" indent="0">
              <a:lnSpc>
                <a:spcPct val="100000"/>
              </a:lnSpc>
              <a:buNone/>
            </a:pPr>
            <a:r>
              <a:rPr lang="zh-CN" altLang="en-US" sz="2400"/>
              <a:t>（</a:t>
            </a:r>
            <a:r>
              <a:rPr lang="en-US" altLang="zh-CN" sz="2400"/>
              <a:t>1</a:t>
            </a:r>
            <a:r>
              <a:rPr lang="zh-CN" altLang="en-US" sz="2400"/>
              <a:t>）根据拼音，为文中①处选择正确的汉字，为文中②处加点字选择正确的读音。（只填序号）</a:t>
            </a:r>
          </a:p>
          <a:p>
            <a:pPr marL="0" indent="0">
              <a:lnSpc>
                <a:spcPct val="100000"/>
              </a:lnSpc>
              <a:buNone/>
            </a:pPr>
            <a:r>
              <a:rPr lang="zh-CN" altLang="en-US" sz="2400" smtClean="0"/>
              <a:t>①</a:t>
            </a:r>
            <a:r>
              <a:rPr lang="zh-CN" altLang="en-US" sz="2400" u="sng" smtClean="0"/>
              <a:t>                         </a:t>
            </a:r>
            <a:r>
              <a:rPr lang="zh-CN" altLang="en-US" sz="2400" u="sng" smtClean="0">
                <a:solidFill>
                  <a:schemeClr val="bg1"/>
                </a:solidFill>
              </a:rPr>
              <a:t>    </a:t>
            </a:r>
            <a:r>
              <a:rPr lang="zh-CN" altLang="en-US" sz="2400" smtClean="0"/>
              <a:t> </a:t>
            </a:r>
            <a:r>
              <a:rPr lang="zh-CN" altLang="en-US" sz="2400"/>
              <a:t>②</a:t>
            </a:r>
            <a:r>
              <a:rPr lang="zh-CN" altLang="en-US" sz="2400" u="sng"/>
              <a:t> </a:t>
            </a:r>
            <a:r>
              <a:rPr lang="zh-CN" altLang="en-US" sz="2400" u="sng" smtClean="0"/>
              <a:t>                          </a:t>
            </a:r>
            <a:r>
              <a:rPr lang="en-US" altLang="zh-CN" sz="2400" smtClean="0">
                <a:solidFill>
                  <a:schemeClr val="bg1"/>
                </a:solidFill>
              </a:rPr>
              <a:t>.</a:t>
            </a:r>
            <a:endParaRPr lang="zh-CN" altLang="en-US" sz="2400">
              <a:solidFill>
                <a:schemeClr val="bg1"/>
              </a:solidFill>
            </a:endParaRPr>
          </a:p>
          <a:p>
            <a:pPr marL="0" indent="0">
              <a:buNone/>
            </a:pPr>
            <a:endParaRPr lang="zh-CN" altLang="en-US"/>
          </a:p>
        </p:txBody>
      </p:sp>
      <p:sp>
        <p:nvSpPr>
          <p:cNvPr id="7" name="矩形 6"/>
          <p:cNvSpPr/>
          <p:nvPr/>
        </p:nvSpPr>
        <p:spPr>
          <a:xfrm>
            <a:off x="7415287" y="2237637"/>
            <a:ext cx="492443" cy="461665"/>
          </a:xfrm>
          <a:prstGeom prst="rect">
            <a:avLst/>
          </a:prstGeom>
        </p:spPr>
        <p:txBody>
          <a:bodyPr wrap="none">
            <a:spAutoFit/>
          </a:bodyPr>
          <a:lstStyle/>
          <a:p>
            <a:r>
              <a:rPr lang="zh-CN" altLang="en-US" sz="2400"/>
              <a:t>①</a:t>
            </a:r>
          </a:p>
        </p:txBody>
      </p:sp>
      <p:sp>
        <p:nvSpPr>
          <p:cNvPr id="8" name="矩形 7"/>
          <p:cNvSpPr/>
          <p:nvPr/>
        </p:nvSpPr>
        <p:spPr>
          <a:xfrm>
            <a:off x="8177095" y="2605838"/>
            <a:ext cx="492443" cy="461665"/>
          </a:xfrm>
          <a:prstGeom prst="rect">
            <a:avLst/>
          </a:prstGeom>
        </p:spPr>
        <p:txBody>
          <a:bodyPr wrap="none">
            <a:spAutoFit/>
          </a:bodyPr>
          <a:lstStyle/>
          <a:p>
            <a:r>
              <a:rPr lang="zh-CN" altLang="en-US" sz="2400"/>
              <a:t>②</a:t>
            </a:r>
          </a:p>
        </p:txBody>
      </p:sp>
      <p:sp>
        <p:nvSpPr>
          <p:cNvPr id="13" name="文本框 12"/>
          <p:cNvSpPr txBox="1"/>
          <p:nvPr/>
        </p:nvSpPr>
        <p:spPr>
          <a:xfrm>
            <a:off x="1469844" y="5418761"/>
            <a:ext cx="540964" cy="461665"/>
          </a:xfrm>
          <a:prstGeom prst="rect">
            <a:avLst/>
          </a:prstGeom>
          <a:noFill/>
        </p:spPr>
        <p:txBody>
          <a:bodyPr wrap="square" rtlCol="0">
            <a:spAutoFit/>
          </a:bodyPr>
          <a:lstStyle/>
          <a:p>
            <a:pPr algn="ctr"/>
            <a:r>
              <a:rPr lang="en-US" altLang="zh-CN" sz="2400">
                <a:solidFill>
                  <a:srgbClr val="FF0000"/>
                </a:solidFill>
              </a:rPr>
              <a:t>B</a:t>
            </a:r>
            <a:endParaRPr lang="zh-CN" altLang="en-US" sz="2400">
              <a:solidFill>
                <a:srgbClr val="FF0000"/>
              </a:solidFill>
            </a:endParaRPr>
          </a:p>
        </p:txBody>
      </p:sp>
      <p:sp>
        <p:nvSpPr>
          <p:cNvPr id="14" name="文本框 13"/>
          <p:cNvSpPr txBox="1"/>
          <p:nvPr/>
        </p:nvSpPr>
        <p:spPr>
          <a:xfrm>
            <a:off x="4010981" y="5408595"/>
            <a:ext cx="724791" cy="461665"/>
          </a:xfrm>
          <a:prstGeom prst="rect">
            <a:avLst/>
          </a:prstGeom>
          <a:noFill/>
        </p:spPr>
        <p:txBody>
          <a:bodyPr wrap="square" rtlCol="0">
            <a:spAutoFit/>
          </a:bodyPr>
          <a:lstStyle/>
          <a:p>
            <a:r>
              <a:rPr lang="en-US" altLang="zh-CN" sz="2400">
                <a:solidFill>
                  <a:srgbClr val="FF0000"/>
                </a:solidFill>
              </a:rPr>
              <a:t>A</a:t>
            </a:r>
            <a:endParaRPr lang="zh-CN" altLang="en-US" sz="2400">
              <a:solidFill>
                <a:srgbClr val="FF0000"/>
              </a:solidFill>
            </a:endParaRPr>
          </a:p>
        </p:txBody>
      </p:sp>
      <p:pic>
        <p:nvPicPr>
          <p:cNvPr id="2" name="图片 1"/>
          <p:cNvPicPr>
            <a:picLocks noChangeAspect="1"/>
          </p:cNvPicPr>
          <p:nvPr/>
        </p:nvPicPr>
        <p:blipFill>
          <a:blip r:embed="rId2"/>
          <a:stretch>
            <a:fillRect/>
          </a:stretch>
        </p:blipFill>
        <p:spPr>
          <a:xfrm>
            <a:off x="7716100" y="2982970"/>
            <a:ext cx="124020" cy="110732"/>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ppt_x"/>
                                          </p:val>
                                        </p:tav>
                                        <p:tav tm="100000">
                                          <p:val>
                                            <p:strVal val="#ppt_x"/>
                                          </p:val>
                                        </p:tav>
                                      </p:tavLst>
                                    </p:anim>
                                    <p:anim calcmode="lin" valueType="num">
                                      <p:cBhvr additive="base">
                                        <p:cTn id="1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1746009"/>
            <a:ext cx="10515600" cy="4041775"/>
          </a:xfrm>
        </p:spPr>
        <p:txBody>
          <a:bodyPr>
            <a:normAutofit/>
          </a:bodyPr>
          <a:lstStyle/>
          <a:p>
            <a:pPr marL="0" indent="0">
              <a:lnSpc>
                <a:spcPct val="100000"/>
              </a:lnSpc>
              <a:buNone/>
            </a:pPr>
            <a:r>
              <a:rPr lang="zh-CN" altLang="en-US" sz="2400"/>
              <a:t>（</a:t>
            </a:r>
            <a:r>
              <a:rPr lang="en-US" altLang="zh-CN" sz="2400"/>
              <a:t>2</a:t>
            </a:r>
            <a:r>
              <a:rPr lang="zh-CN" altLang="en-US" sz="2400"/>
              <a:t>）从文中括号内选择符合语境的词语分别填入甲、乙处。（只填序号）</a:t>
            </a:r>
          </a:p>
          <a:p>
            <a:pPr marL="0" indent="0">
              <a:lnSpc>
                <a:spcPct val="100000"/>
              </a:lnSpc>
              <a:buNone/>
            </a:pPr>
            <a:r>
              <a:rPr lang="zh-CN" altLang="en-US" sz="2400" smtClean="0"/>
              <a:t>甲</a:t>
            </a:r>
            <a:r>
              <a:rPr lang="zh-CN" altLang="en-US" sz="2400" u="sng" smtClean="0"/>
              <a:t>                        </a:t>
            </a:r>
            <a:r>
              <a:rPr lang="zh-CN" altLang="en-US" sz="2400" u="sng"/>
              <a:t> </a:t>
            </a:r>
            <a:r>
              <a:rPr lang="zh-CN" altLang="en-US" sz="2400" u="sng" smtClean="0"/>
              <a:t>  </a:t>
            </a:r>
            <a:r>
              <a:rPr lang="zh-CN" altLang="en-US" sz="2400" u="sng" smtClean="0">
                <a:solidFill>
                  <a:schemeClr val="bg1"/>
                </a:solidFill>
              </a:rPr>
              <a:t>      </a:t>
            </a:r>
            <a:r>
              <a:rPr lang="zh-CN" altLang="en-US" sz="2400" smtClean="0"/>
              <a:t>乙</a:t>
            </a:r>
            <a:r>
              <a:rPr lang="zh-CN" altLang="en-US" sz="2400" u="sng" smtClean="0"/>
              <a:t>                          </a:t>
            </a:r>
            <a:r>
              <a:rPr lang="en-US" altLang="zh-CN" sz="2400" smtClean="0">
                <a:solidFill>
                  <a:schemeClr val="bg1"/>
                </a:solidFill>
              </a:rPr>
              <a:t>.</a:t>
            </a:r>
            <a:endParaRPr lang="zh-CN" altLang="en-US" sz="2400">
              <a:solidFill>
                <a:schemeClr val="bg1"/>
              </a:solidFill>
            </a:endParaRPr>
          </a:p>
          <a:p>
            <a:pPr marL="0" indent="0">
              <a:lnSpc>
                <a:spcPct val="100000"/>
              </a:lnSpc>
              <a:buNone/>
            </a:pPr>
            <a:r>
              <a:rPr lang="zh-CN" altLang="en-US" sz="2400"/>
              <a:t>（</a:t>
            </a:r>
            <a:r>
              <a:rPr lang="en-US" altLang="zh-CN" sz="2400"/>
              <a:t>3</a:t>
            </a:r>
            <a:r>
              <a:rPr lang="zh-CN" altLang="en-US" sz="2400"/>
              <a:t>）将下列三个句子填入文中丙处，排序恰当的一项是</a:t>
            </a:r>
            <a:r>
              <a:rPr lang="zh-CN" altLang="en-US" sz="2400" smtClean="0"/>
              <a:t>（    ）</a:t>
            </a:r>
            <a:r>
              <a:rPr lang="zh-CN" altLang="en-US" sz="2400"/>
              <a:t>。</a:t>
            </a:r>
          </a:p>
          <a:p>
            <a:pPr marL="0" indent="0">
              <a:lnSpc>
                <a:spcPct val="100000"/>
              </a:lnSpc>
              <a:buNone/>
            </a:pPr>
            <a:r>
              <a:rPr lang="zh-CN" altLang="en-US" sz="2400"/>
              <a:t>①开创了中国浪漫主义诗歌的优良传统</a:t>
            </a:r>
          </a:p>
          <a:p>
            <a:pPr marL="0" indent="0">
              <a:lnSpc>
                <a:spcPct val="100000"/>
              </a:lnSpc>
              <a:buNone/>
            </a:pPr>
            <a:r>
              <a:rPr lang="zh-CN" altLang="en-US" sz="2400"/>
              <a:t>②创作了文采绚烂、结构恢宏的不朽诗篇</a:t>
            </a:r>
          </a:p>
          <a:p>
            <a:pPr marL="0" indent="0">
              <a:lnSpc>
                <a:spcPct val="100000"/>
              </a:lnSpc>
              <a:buNone/>
            </a:pPr>
            <a:r>
              <a:rPr lang="zh-CN" altLang="en-US" sz="2400"/>
              <a:t>③生动表现了抽象的意识和诗人高洁的志趣</a:t>
            </a:r>
          </a:p>
          <a:p>
            <a:pPr marL="0" indent="0">
              <a:lnSpc>
                <a:spcPct val="100000"/>
              </a:lnSpc>
              <a:buNone/>
            </a:pPr>
            <a:r>
              <a:rPr lang="en-US" altLang="zh-CN" sz="2400"/>
              <a:t>A.</a:t>
            </a:r>
            <a:r>
              <a:rPr lang="en-US" altLang="zh-CN" sz="2400" smtClean="0"/>
              <a:t>①②③            B</a:t>
            </a:r>
            <a:r>
              <a:rPr lang="en-US" altLang="zh-CN" sz="2400"/>
              <a:t>.①③②</a:t>
            </a:r>
          </a:p>
          <a:p>
            <a:pPr marL="0" indent="0">
              <a:lnSpc>
                <a:spcPct val="100000"/>
              </a:lnSpc>
              <a:buNone/>
            </a:pPr>
            <a:r>
              <a:rPr lang="en-US" altLang="zh-CN" sz="2400"/>
              <a:t>C.</a:t>
            </a:r>
            <a:r>
              <a:rPr lang="en-US" altLang="zh-CN" sz="2400" smtClean="0"/>
              <a:t>②①③            D</a:t>
            </a:r>
            <a:r>
              <a:rPr lang="en-US" altLang="zh-CN" sz="2400"/>
              <a:t>.③②①</a:t>
            </a:r>
          </a:p>
          <a:p>
            <a:pPr marL="0" indent="0">
              <a:buNone/>
            </a:pPr>
            <a:endParaRPr lang="zh-CN" altLang="en-US"/>
          </a:p>
        </p:txBody>
      </p:sp>
      <p:sp>
        <p:nvSpPr>
          <p:cNvPr id="9" name="文本框 8"/>
          <p:cNvSpPr txBox="1"/>
          <p:nvPr/>
        </p:nvSpPr>
        <p:spPr>
          <a:xfrm>
            <a:off x="1930400" y="2238695"/>
            <a:ext cx="406400" cy="461665"/>
          </a:xfrm>
          <a:prstGeom prst="rect">
            <a:avLst/>
          </a:prstGeom>
          <a:noFill/>
        </p:spPr>
        <p:txBody>
          <a:bodyPr wrap="square" rtlCol="0">
            <a:spAutoFit/>
          </a:bodyPr>
          <a:lstStyle/>
          <a:p>
            <a:r>
              <a:rPr lang="en-US" altLang="zh-CN" sz="2400">
                <a:solidFill>
                  <a:srgbClr val="FF0000"/>
                </a:solidFill>
              </a:rPr>
              <a:t>A</a:t>
            </a:r>
            <a:endParaRPr lang="zh-CN" altLang="en-US" sz="2400">
              <a:solidFill>
                <a:srgbClr val="FF0000"/>
              </a:solidFill>
            </a:endParaRPr>
          </a:p>
        </p:txBody>
      </p:sp>
      <p:sp>
        <p:nvSpPr>
          <p:cNvPr id="12" name="文本框 11"/>
          <p:cNvSpPr txBox="1"/>
          <p:nvPr/>
        </p:nvSpPr>
        <p:spPr>
          <a:xfrm>
            <a:off x="4483100" y="2238694"/>
            <a:ext cx="406400" cy="461665"/>
          </a:xfrm>
          <a:prstGeom prst="rect">
            <a:avLst/>
          </a:prstGeom>
          <a:noFill/>
        </p:spPr>
        <p:txBody>
          <a:bodyPr wrap="square" rtlCol="0">
            <a:spAutoFit/>
          </a:bodyPr>
          <a:lstStyle/>
          <a:p>
            <a:r>
              <a:rPr lang="en-US" altLang="zh-CN" sz="2400">
                <a:solidFill>
                  <a:srgbClr val="FF0000"/>
                </a:solidFill>
              </a:rPr>
              <a:t>B </a:t>
            </a:r>
            <a:endParaRPr lang="zh-CN" altLang="en-US" sz="2400">
              <a:solidFill>
                <a:srgbClr val="FF0000"/>
              </a:solidFill>
            </a:endParaRPr>
          </a:p>
        </p:txBody>
      </p:sp>
      <p:sp>
        <p:nvSpPr>
          <p:cNvPr id="13" name="文本框 12"/>
          <p:cNvSpPr txBox="1"/>
          <p:nvPr/>
        </p:nvSpPr>
        <p:spPr>
          <a:xfrm>
            <a:off x="8634104" y="2718797"/>
            <a:ext cx="419100" cy="461665"/>
          </a:xfrm>
          <a:prstGeom prst="rect">
            <a:avLst/>
          </a:prstGeom>
          <a:noFill/>
        </p:spPr>
        <p:txBody>
          <a:bodyPr wrap="square" rtlCol="0">
            <a:spAutoFit/>
          </a:bodyPr>
          <a:lstStyle/>
          <a:p>
            <a:r>
              <a:rPr lang="en-US" altLang="zh-CN" sz="2400">
                <a:solidFill>
                  <a:srgbClr val="FF0000"/>
                </a:solidFill>
              </a:rPr>
              <a:t>D</a:t>
            </a:r>
            <a:endParaRPr lang="zh-CN" altLang="en-US" sz="240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p:bldP spid="1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1726275"/>
            <a:ext cx="11353800" cy="4435475"/>
          </a:xfrm>
        </p:spPr>
        <p:txBody>
          <a:bodyPr>
            <a:normAutofit/>
          </a:bodyPr>
          <a:lstStyle/>
          <a:p>
            <a:pPr marL="0" indent="0">
              <a:lnSpc>
                <a:spcPct val="100000"/>
              </a:lnSpc>
              <a:buNone/>
            </a:pPr>
            <a:r>
              <a:rPr lang="en-US" altLang="zh-CN" sz="2400" b="1">
                <a:latin typeface="+mn-ea"/>
              </a:rPr>
              <a:t>5.</a:t>
            </a:r>
            <a:r>
              <a:rPr lang="zh-CN" altLang="en-US" sz="2400">
                <a:latin typeface="楷体" panose="02010609060101010101" pitchFamily="49" charset="-122"/>
                <a:ea typeface="楷体" panose="02010609060101010101" pitchFamily="49" charset="-122"/>
              </a:rPr>
              <a:t>（</a:t>
            </a:r>
            <a:r>
              <a:rPr lang="en-US" altLang="zh-CN" sz="2400">
                <a:latin typeface="楷体" panose="02010609060101010101" pitchFamily="49" charset="-122"/>
                <a:ea typeface="楷体" panose="02010609060101010101" pitchFamily="49" charset="-122"/>
              </a:rPr>
              <a:t>2020·</a:t>
            </a:r>
            <a:r>
              <a:rPr lang="zh-CN" altLang="en-US" sz="2400">
                <a:latin typeface="楷体" panose="02010609060101010101" pitchFamily="49" charset="-122"/>
                <a:ea typeface="楷体" panose="02010609060101010101" pitchFamily="49" charset="-122"/>
              </a:rPr>
              <a:t>包头）</a:t>
            </a:r>
            <a:r>
              <a:rPr lang="zh-CN" altLang="en-US" sz="2400">
                <a:latin typeface="+mn-ea"/>
              </a:rPr>
              <a:t>下列词语中，加点字的注音全部正确的一项是</a:t>
            </a:r>
            <a:r>
              <a:rPr lang="zh-CN" altLang="en-US" sz="2400" smtClean="0">
                <a:latin typeface="+mn-ea"/>
              </a:rPr>
              <a:t>（  ）</a:t>
            </a:r>
            <a:r>
              <a:rPr lang="zh-CN" altLang="en-US" sz="2400">
                <a:latin typeface="+mn-ea"/>
              </a:rPr>
              <a:t>。</a:t>
            </a:r>
          </a:p>
          <a:p>
            <a:pPr marL="0" indent="0">
              <a:lnSpc>
                <a:spcPct val="100000"/>
              </a:lnSpc>
              <a:buNone/>
            </a:pPr>
            <a:r>
              <a:rPr lang="en-US" altLang="zh-CN" sz="2400">
                <a:latin typeface="+mn-ea"/>
              </a:rPr>
              <a:t>A.</a:t>
            </a:r>
            <a:r>
              <a:rPr lang="zh-CN" altLang="en-US" sz="2400">
                <a:latin typeface="+mn-ea"/>
              </a:rPr>
              <a:t>话茬（</a:t>
            </a:r>
            <a:r>
              <a:rPr lang="en-US" altLang="zh-CN" sz="2400" err="1">
                <a:latin typeface="+mn-ea"/>
              </a:rPr>
              <a:t>chá</a:t>
            </a:r>
            <a:r>
              <a:rPr lang="zh-CN" altLang="en-US" sz="2400" smtClean="0">
                <a:latin typeface="+mn-ea"/>
              </a:rPr>
              <a:t>）     闭塞</a:t>
            </a:r>
            <a:r>
              <a:rPr lang="zh-CN" altLang="en-US" sz="2400">
                <a:latin typeface="+mn-ea"/>
              </a:rPr>
              <a:t>（</a:t>
            </a:r>
            <a:r>
              <a:rPr lang="en-US" altLang="zh-CN" sz="2400" err="1">
                <a:latin typeface="+mn-ea"/>
              </a:rPr>
              <a:t>sè</a:t>
            </a:r>
            <a:r>
              <a:rPr lang="zh-CN" altLang="en-US" sz="2400" smtClean="0">
                <a:latin typeface="+mn-ea"/>
              </a:rPr>
              <a:t>）      膳食</a:t>
            </a:r>
            <a:r>
              <a:rPr lang="zh-CN" altLang="en-US" sz="2400">
                <a:latin typeface="+mn-ea"/>
              </a:rPr>
              <a:t>（</a:t>
            </a:r>
            <a:r>
              <a:rPr lang="en-US" altLang="zh-CN" sz="2400" err="1">
                <a:latin typeface="+mn-ea"/>
              </a:rPr>
              <a:t>shàn</a:t>
            </a:r>
            <a:r>
              <a:rPr lang="zh-CN" altLang="en-US" sz="2400" smtClean="0">
                <a:latin typeface="+mn-ea"/>
              </a:rPr>
              <a:t>）    空穴来风</a:t>
            </a:r>
            <a:r>
              <a:rPr lang="zh-CN" altLang="en-US" sz="2400">
                <a:latin typeface="+mn-ea"/>
              </a:rPr>
              <a:t>（</a:t>
            </a:r>
            <a:r>
              <a:rPr lang="en-US" altLang="zh-CN" sz="2400" err="1">
                <a:latin typeface="+mn-ea"/>
              </a:rPr>
              <a:t>xuè</a:t>
            </a:r>
            <a:r>
              <a:rPr lang="zh-CN" altLang="en-US" sz="2400" smtClean="0">
                <a:latin typeface="+mn-ea"/>
              </a:rPr>
              <a:t>）</a:t>
            </a:r>
          </a:p>
          <a:p>
            <a:pPr marL="0" indent="0">
              <a:lnSpc>
                <a:spcPct val="100000"/>
              </a:lnSpc>
              <a:buNone/>
            </a:pPr>
            <a:r>
              <a:rPr lang="en-US" altLang="zh-CN" sz="2400" smtClean="0">
                <a:latin typeface="+mn-ea"/>
              </a:rPr>
              <a:t>B.</a:t>
            </a:r>
            <a:r>
              <a:rPr lang="zh-CN" altLang="en-US" sz="2400" smtClean="0">
                <a:latin typeface="+mn-ea"/>
              </a:rPr>
              <a:t>恬静（</a:t>
            </a:r>
            <a:r>
              <a:rPr lang="en-US" altLang="zh-CN" sz="2400" err="1" smtClean="0">
                <a:latin typeface="+mn-ea"/>
              </a:rPr>
              <a:t>tián</a:t>
            </a:r>
            <a:r>
              <a:rPr lang="zh-CN" altLang="en-US" sz="2400" smtClean="0">
                <a:latin typeface="+mn-ea"/>
              </a:rPr>
              <a:t>）    矜持（</a:t>
            </a:r>
            <a:r>
              <a:rPr lang="en-US" altLang="zh-CN" sz="2400" err="1" smtClean="0">
                <a:latin typeface="+mn-ea"/>
              </a:rPr>
              <a:t>jīng</a:t>
            </a:r>
            <a:r>
              <a:rPr lang="zh-CN" altLang="en-US" sz="2400" smtClean="0">
                <a:latin typeface="+mn-ea"/>
              </a:rPr>
              <a:t>）    舵手</a:t>
            </a:r>
            <a:r>
              <a:rPr lang="zh-CN" altLang="en-US" sz="2400">
                <a:latin typeface="+mn-ea"/>
              </a:rPr>
              <a:t>（</a:t>
            </a:r>
            <a:r>
              <a:rPr lang="en-US" altLang="zh-CN" sz="2400" err="1">
                <a:latin typeface="+mn-ea"/>
              </a:rPr>
              <a:t>duò</a:t>
            </a:r>
            <a:r>
              <a:rPr lang="zh-CN" altLang="en-US" sz="2400" smtClean="0">
                <a:latin typeface="+mn-ea"/>
              </a:rPr>
              <a:t>）     浑身解数</a:t>
            </a:r>
            <a:r>
              <a:rPr lang="zh-CN" altLang="en-US" sz="2400">
                <a:latin typeface="+mn-ea"/>
              </a:rPr>
              <a:t>（</a:t>
            </a:r>
            <a:r>
              <a:rPr lang="en-US" altLang="zh-CN" sz="2400" err="1">
                <a:latin typeface="+mn-ea"/>
              </a:rPr>
              <a:t>xiè</a:t>
            </a:r>
            <a:r>
              <a:rPr lang="zh-CN" altLang="en-US" sz="2400">
                <a:latin typeface="+mn-ea"/>
              </a:rPr>
              <a:t>）</a:t>
            </a:r>
          </a:p>
          <a:p>
            <a:pPr marL="0" indent="0">
              <a:lnSpc>
                <a:spcPct val="100000"/>
              </a:lnSpc>
              <a:buNone/>
            </a:pPr>
            <a:r>
              <a:rPr lang="en-US" altLang="zh-CN" sz="2400">
                <a:latin typeface="+mn-ea"/>
              </a:rPr>
              <a:t>C.</a:t>
            </a:r>
            <a:r>
              <a:rPr lang="zh-CN" altLang="en-US" sz="2400">
                <a:latin typeface="+mn-ea"/>
              </a:rPr>
              <a:t>美髯（</a:t>
            </a:r>
            <a:r>
              <a:rPr lang="en-US" altLang="zh-CN" sz="2400" err="1">
                <a:latin typeface="+mn-ea"/>
              </a:rPr>
              <a:t>rán</a:t>
            </a:r>
            <a:r>
              <a:rPr lang="zh-CN" altLang="en-US" sz="2400" smtClean="0">
                <a:latin typeface="+mn-ea"/>
              </a:rPr>
              <a:t>）     舟楫</a:t>
            </a:r>
            <a:r>
              <a:rPr lang="zh-CN" altLang="en-US" sz="2400">
                <a:latin typeface="+mn-ea"/>
              </a:rPr>
              <a:t>（</a:t>
            </a:r>
            <a:r>
              <a:rPr lang="en-US" altLang="zh-CN" sz="2400" err="1">
                <a:latin typeface="+mn-ea"/>
              </a:rPr>
              <a:t>jí</a:t>
            </a:r>
            <a:r>
              <a:rPr lang="zh-CN" altLang="en-US" sz="2400" smtClean="0">
                <a:latin typeface="+mn-ea"/>
              </a:rPr>
              <a:t>）      笔砚</a:t>
            </a:r>
            <a:r>
              <a:rPr lang="zh-CN" altLang="en-US" sz="2400">
                <a:latin typeface="+mn-ea"/>
              </a:rPr>
              <a:t>（</a:t>
            </a:r>
            <a:r>
              <a:rPr lang="en-US" altLang="zh-CN" sz="2400" err="1">
                <a:latin typeface="+mn-ea"/>
              </a:rPr>
              <a:t>yàn</a:t>
            </a:r>
            <a:r>
              <a:rPr lang="zh-CN" altLang="en-US" sz="2400" smtClean="0">
                <a:latin typeface="+mn-ea"/>
              </a:rPr>
              <a:t>）     怅然</a:t>
            </a:r>
            <a:r>
              <a:rPr lang="zh-CN" altLang="en-US" sz="2400">
                <a:latin typeface="+mn-ea"/>
              </a:rPr>
              <a:t>若失（</a:t>
            </a:r>
            <a:r>
              <a:rPr lang="en-US" altLang="zh-CN" sz="2400" err="1">
                <a:latin typeface="+mn-ea"/>
              </a:rPr>
              <a:t>chàng</a:t>
            </a:r>
            <a:r>
              <a:rPr lang="zh-CN" altLang="en-US" sz="2400">
                <a:latin typeface="+mn-ea"/>
              </a:rPr>
              <a:t>）</a:t>
            </a:r>
          </a:p>
          <a:p>
            <a:pPr marL="0" indent="0">
              <a:lnSpc>
                <a:spcPct val="100000"/>
              </a:lnSpc>
              <a:buNone/>
            </a:pPr>
            <a:r>
              <a:rPr lang="en-US" altLang="zh-CN" sz="2400">
                <a:latin typeface="+mn-ea"/>
              </a:rPr>
              <a:t>D.</a:t>
            </a:r>
            <a:r>
              <a:rPr lang="zh-CN" altLang="en-US" sz="2400">
                <a:latin typeface="+mn-ea"/>
              </a:rPr>
              <a:t>糜子（</a:t>
            </a:r>
            <a:r>
              <a:rPr lang="en-US" altLang="zh-CN" sz="2400" err="1">
                <a:latin typeface="+mn-ea"/>
              </a:rPr>
              <a:t>méi</a:t>
            </a:r>
            <a:r>
              <a:rPr lang="zh-CN" altLang="en-US" sz="2400" smtClean="0">
                <a:latin typeface="+mn-ea"/>
              </a:rPr>
              <a:t>）     锡箔</a:t>
            </a:r>
            <a:r>
              <a:rPr lang="zh-CN" altLang="en-US" sz="2400">
                <a:latin typeface="+mn-ea"/>
              </a:rPr>
              <a:t>（</a:t>
            </a:r>
            <a:r>
              <a:rPr lang="en-US" altLang="zh-CN" sz="2400" err="1">
                <a:latin typeface="+mn-ea"/>
              </a:rPr>
              <a:t>bó</a:t>
            </a:r>
            <a:r>
              <a:rPr lang="zh-CN" altLang="en-US" sz="2400" smtClean="0">
                <a:latin typeface="+mn-ea"/>
              </a:rPr>
              <a:t>）      国殇</a:t>
            </a:r>
            <a:r>
              <a:rPr lang="zh-CN" altLang="en-US" sz="2400">
                <a:latin typeface="+mn-ea"/>
              </a:rPr>
              <a:t>（</a:t>
            </a:r>
            <a:r>
              <a:rPr lang="en-US" altLang="zh-CN" sz="2400" err="1">
                <a:latin typeface="+mn-ea"/>
              </a:rPr>
              <a:t>cháng</a:t>
            </a:r>
            <a:r>
              <a:rPr lang="zh-CN" altLang="en-US" sz="2400" smtClean="0">
                <a:latin typeface="+mn-ea"/>
              </a:rPr>
              <a:t>）   杳无音信</a:t>
            </a:r>
            <a:r>
              <a:rPr lang="zh-CN" altLang="en-US" sz="2400">
                <a:latin typeface="+mn-ea"/>
              </a:rPr>
              <a:t>（</a:t>
            </a:r>
            <a:r>
              <a:rPr lang="en-US" altLang="zh-CN" sz="2400" err="1">
                <a:latin typeface="+mn-ea"/>
              </a:rPr>
              <a:t>yǎo</a:t>
            </a:r>
            <a:r>
              <a:rPr lang="zh-CN" altLang="en-US" sz="2400">
                <a:latin typeface="+mn-ea"/>
              </a:rPr>
              <a:t>）</a:t>
            </a:r>
          </a:p>
          <a:p>
            <a:pPr marL="0" indent="0">
              <a:buNone/>
            </a:pPr>
            <a:endParaRPr lang="zh-CN" altLang="en-US"/>
          </a:p>
        </p:txBody>
      </p:sp>
      <p:sp>
        <p:nvSpPr>
          <p:cNvPr id="8" name="文本框 7"/>
          <p:cNvSpPr txBox="1"/>
          <p:nvPr/>
        </p:nvSpPr>
        <p:spPr>
          <a:xfrm>
            <a:off x="9602148" y="1726275"/>
            <a:ext cx="579082" cy="461665"/>
          </a:xfrm>
          <a:prstGeom prst="rect">
            <a:avLst/>
          </a:prstGeom>
          <a:noFill/>
        </p:spPr>
        <p:txBody>
          <a:bodyPr wrap="square" rtlCol="0">
            <a:spAutoFit/>
          </a:bodyPr>
          <a:lstStyle/>
          <a:p>
            <a:pPr algn="ctr"/>
            <a:r>
              <a:rPr lang="en-US" altLang="zh-CN" sz="2400">
                <a:solidFill>
                  <a:srgbClr val="FF0000"/>
                </a:solidFill>
              </a:rPr>
              <a:t>C</a:t>
            </a:r>
            <a:endParaRPr lang="zh-CN" altLang="en-US" sz="2400">
              <a:solidFill>
                <a:srgbClr val="FF0000"/>
              </a:solidFill>
            </a:endParaRPr>
          </a:p>
        </p:txBody>
      </p:sp>
      <p:pic>
        <p:nvPicPr>
          <p:cNvPr id="10" name="图片 9"/>
          <p:cNvPicPr>
            <a:picLocks noChangeAspect="1"/>
          </p:cNvPicPr>
          <p:nvPr/>
        </p:nvPicPr>
        <p:blipFill>
          <a:blip r:embed="rId2"/>
          <a:stretch>
            <a:fillRect/>
          </a:stretch>
        </p:blipFill>
        <p:spPr>
          <a:xfrm>
            <a:off x="1597113" y="2646085"/>
            <a:ext cx="170703" cy="152413"/>
          </a:xfrm>
          <a:prstGeom prst="rect">
            <a:avLst/>
          </a:prstGeom>
        </p:spPr>
      </p:pic>
      <p:pic>
        <p:nvPicPr>
          <p:cNvPr id="25" name="图片 24"/>
          <p:cNvPicPr>
            <a:picLocks noChangeAspect="1"/>
          </p:cNvPicPr>
          <p:nvPr/>
        </p:nvPicPr>
        <p:blipFill>
          <a:blip r:embed="rId3"/>
          <a:stretch>
            <a:fillRect/>
          </a:stretch>
        </p:blipFill>
        <p:spPr>
          <a:xfrm>
            <a:off x="4039735" y="2638825"/>
            <a:ext cx="170703" cy="152413"/>
          </a:xfrm>
          <a:prstGeom prst="rect">
            <a:avLst/>
          </a:prstGeom>
        </p:spPr>
      </p:pic>
      <p:pic>
        <p:nvPicPr>
          <p:cNvPr id="26" name="图片 25"/>
          <p:cNvPicPr>
            <a:picLocks noChangeAspect="1"/>
          </p:cNvPicPr>
          <p:nvPr/>
        </p:nvPicPr>
        <p:blipFill>
          <a:blip r:embed="rId3"/>
          <a:stretch>
            <a:fillRect/>
          </a:stretch>
        </p:blipFill>
        <p:spPr>
          <a:xfrm>
            <a:off x="6482357" y="2617916"/>
            <a:ext cx="170703" cy="152413"/>
          </a:xfrm>
          <a:prstGeom prst="rect">
            <a:avLst/>
          </a:prstGeom>
        </p:spPr>
      </p:pic>
      <p:pic>
        <p:nvPicPr>
          <p:cNvPr id="27" name="图片 26"/>
          <p:cNvPicPr>
            <a:picLocks noChangeAspect="1"/>
          </p:cNvPicPr>
          <p:nvPr/>
        </p:nvPicPr>
        <p:blipFill>
          <a:blip r:embed="rId3"/>
          <a:stretch>
            <a:fillRect/>
          </a:stretch>
        </p:blipFill>
        <p:spPr>
          <a:xfrm>
            <a:off x="8911331" y="2609783"/>
            <a:ext cx="170703" cy="152413"/>
          </a:xfrm>
          <a:prstGeom prst="rect">
            <a:avLst/>
          </a:prstGeom>
        </p:spPr>
      </p:pic>
      <p:pic>
        <p:nvPicPr>
          <p:cNvPr id="28" name="图片 27"/>
          <p:cNvPicPr>
            <a:picLocks noChangeAspect="1"/>
          </p:cNvPicPr>
          <p:nvPr/>
        </p:nvPicPr>
        <p:blipFill>
          <a:blip r:embed="rId3"/>
          <a:stretch>
            <a:fillRect/>
          </a:stretch>
        </p:blipFill>
        <p:spPr>
          <a:xfrm>
            <a:off x="1296537" y="3140501"/>
            <a:ext cx="170703" cy="152413"/>
          </a:xfrm>
          <a:prstGeom prst="rect">
            <a:avLst/>
          </a:prstGeom>
        </p:spPr>
      </p:pic>
      <p:pic>
        <p:nvPicPr>
          <p:cNvPr id="29" name="图片 28"/>
          <p:cNvPicPr>
            <a:picLocks noChangeAspect="1"/>
          </p:cNvPicPr>
          <p:nvPr/>
        </p:nvPicPr>
        <p:blipFill>
          <a:blip r:embed="rId3"/>
          <a:stretch>
            <a:fillRect/>
          </a:stretch>
        </p:blipFill>
        <p:spPr>
          <a:xfrm>
            <a:off x="3752801" y="3133241"/>
            <a:ext cx="170703" cy="152413"/>
          </a:xfrm>
          <a:prstGeom prst="rect">
            <a:avLst/>
          </a:prstGeom>
        </p:spPr>
      </p:pic>
      <p:pic>
        <p:nvPicPr>
          <p:cNvPr id="30" name="图片 29"/>
          <p:cNvPicPr>
            <a:picLocks noChangeAspect="1"/>
          </p:cNvPicPr>
          <p:nvPr/>
        </p:nvPicPr>
        <p:blipFill>
          <a:blip r:embed="rId3"/>
          <a:stretch>
            <a:fillRect/>
          </a:stretch>
        </p:blipFill>
        <p:spPr>
          <a:xfrm>
            <a:off x="6181769" y="3140501"/>
            <a:ext cx="170703" cy="152413"/>
          </a:xfrm>
          <a:prstGeom prst="rect">
            <a:avLst/>
          </a:prstGeom>
        </p:spPr>
      </p:pic>
      <p:pic>
        <p:nvPicPr>
          <p:cNvPr id="31" name="图片 30"/>
          <p:cNvPicPr>
            <a:picLocks noChangeAspect="1"/>
          </p:cNvPicPr>
          <p:nvPr/>
        </p:nvPicPr>
        <p:blipFill>
          <a:blip r:embed="rId3"/>
          <a:stretch>
            <a:fillRect/>
          </a:stretch>
        </p:blipFill>
        <p:spPr>
          <a:xfrm>
            <a:off x="9200532" y="3140501"/>
            <a:ext cx="170703" cy="152413"/>
          </a:xfrm>
          <a:prstGeom prst="rect">
            <a:avLst/>
          </a:prstGeom>
        </p:spPr>
      </p:pic>
      <p:pic>
        <p:nvPicPr>
          <p:cNvPr id="32" name="图片 31"/>
          <p:cNvPicPr>
            <a:picLocks noChangeAspect="1"/>
          </p:cNvPicPr>
          <p:nvPr/>
        </p:nvPicPr>
        <p:blipFill>
          <a:blip r:embed="rId3"/>
          <a:stretch>
            <a:fillRect/>
          </a:stretch>
        </p:blipFill>
        <p:spPr>
          <a:xfrm>
            <a:off x="1597112" y="3621193"/>
            <a:ext cx="170703" cy="152413"/>
          </a:xfrm>
          <a:prstGeom prst="rect">
            <a:avLst/>
          </a:prstGeom>
        </p:spPr>
      </p:pic>
      <p:pic>
        <p:nvPicPr>
          <p:cNvPr id="33" name="图片 32"/>
          <p:cNvPicPr>
            <a:picLocks noChangeAspect="1"/>
          </p:cNvPicPr>
          <p:nvPr/>
        </p:nvPicPr>
        <p:blipFill>
          <a:blip r:embed="rId3"/>
          <a:stretch>
            <a:fillRect/>
          </a:stretch>
        </p:blipFill>
        <p:spPr>
          <a:xfrm>
            <a:off x="3739154" y="3627581"/>
            <a:ext cx="170703" cy="152413"/>
          </a:xfrm>
          <a:prstGeom prst="rect">
            <a:avLst/>
          </a:prstGeom>
        </p:spPr>
      </p:pic>
      <p:pic>
        <p:nvPicPr>
          <p:cNvPr id="34" name="图片 33"/>
          <p:cNvPicPr>
            <a:picLocks noChangeAspect="1"/>
          </p:cNvPicPr>
          <p:nvPr/>
        </p:nvPicPr>
        <p:blipFill>
          <a:blip r:embed="rId3"/>
          <a:stretch>
            <a:fillRect/>
          </a:stretch>
        </p:blipFill>
        <p:spPr>
          <a:xfrm>
            <a:off x="6470692" y="3632222"/>
            <a:ext cx="170703" cy="152413"/>
          </a:xfrm>
          <a:prstGeom prst="rect">
            <a:avLst/>
          </a:prstGeom>
        </p:spPr>
      </p:pic>
      <p:pic>
        <p:nvPicPr>
          <p:cNvPr id="35" name="图片 34"/>
          <p:cNvPicPr>
            <a:picLocks noChangeAspect="1"/>
          </p:cNvPicPr>
          <p:nvPr/>
        </p:nvPicPr>
        <p:blipFill>
          <a:blip r:embed="rId3"/>
          <a:stretch>
            <a:fillRect/>
          </a:stretch>
        </p:blipFill>
        <p:spPr>
          <a:xfrm>
            <a:off x="8612734" y="3645871"/>
            <a:ext cx="170703" cy="152413"/>
          </a:xfrm>
          <a:prstGeom prst="rect">
            <a:avLst/>
          </a:prstGeom>
        </p:spPr>
      </p:pic>
      <p:pic>
        <p:nvPicPr>
          <p:cNvPr id="36" name="图片 35"/>
          <p:cNvPicPr>
            <a:picLocks noChangeAspect="1"/>
          </p:cNvPicPr>
          <p:nvPr/>
        </p:nvPicPr>
        <p:blipFill>
          <a:blip r:embed="rId3"/>
          <a:stretch>
            <a:fillRect/>
          </a:stretch>
        </p:blipFill>
        <p:spPr>
          <a:xfrm>
            <a:off x="1296537" y="4123140"/>
            <a:ext cx="170703" cy="152413"/>
          </a:xfrm>
          <a:prstGeom prst="rect">
            <a:avLst/>
          </a:prstGeom>
        </p:spPr>
      </p:pic>
      <p:pic>
        <p:nvPicPr>
          <p:cNvPr id="37" name="图片 36"/>
          <p:cNvPicPr>
            <a:picLocks noChangeAspect="1"/>
          </p:cNvPicPr>
          <p:nvPr/>
        </p:nvPicPr>
        <p:blipFill>
          <a:blip r:embed="rId3"/>
          <a:stretch>
            <a:fillRect/>
          </a:stretch>
        </p:blipFill>
        <p:spPr>
          <a:xfrm>
            <a:off x="4039735" y="4122268"/>
            <a:ext cx="170703" cy="152413"/>
          </a:xfrm>
          <a:prstGeom prst="rect">
            <a:avLst/>
          </a:prstGeom>
        </p:spPr>
      </p:pic>
      <p:pic>
        <p:nvPicPr>
          <p:cNvPr id="38" name="图片 37"/>
          <p:cNvPicPr>
            <a:picLocks noChangeAspect="1"/>
          </p:cNvPicPr>
          <p:nvPr/>
        </p:nvPicPr>
        <p:blipFill>
          <a:blip r:embed="rId3"/>
          <a:stretch>
            <a:fillRect/>
          </a:stretch>
        </p:blipFill>
        <p:spPr>
          <a:xfrm>
            <a:off x="6470691" y="4115008"/>
            <a:ext cx="170703" cy="152413"/>
          </a:xfrm>
          <a:prstGeom prst="rect">
            <a:avLst/>
          </a:prstGeom>
        </p:spPr>
      </p:pic>
      <p:pic>
        <p:nvPicPr>
          <p:cNvPr id="39" name="图片 38"/>
          <p:cNvPicPr>
            <a:picLocks noChangeAspect="1"/>
          </p:cNvPicPr>
          <p:nvPr/>
        </p:nvPicPr>
        <p:blipFill>
          <a:blip r:embed="rId3"/>
          <a:stretch>
            <a:fillRect/>
          </a:stretch>
        </p:blipFill>
        <p:spPr>
          <a:xfrm>
            <a:off x="8612733" y="4127784"/>
            <a:ext cx="170703" cy="152413"/>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1712627"/>
            <a:ext cx="10515600" cy="4448175"/>
          </a:xfrm>
        </p:spPr>
        <p:txBody>
          <a:bodyPr>
            <a:normAutofit/>
          </a:bodyPr>
          <a:lstStyle/>
          <a:p>
            <a:pPr marL="0" indent="0">
              <a:lnSpc>
                <a:spcPct val="100000"/>
              </a:lnSpc>
              <a:buNone/>
            </a:pPr>
            <a:r>
              <a:rPr lang="en-US" altLang="zh-CN" sz="2400" b="1">
                <a:latin typeface="+mn-ea"/>
              </a:rPr>
              <a:t>6.</a:t>
            </a:r>
            <a:r>
              <a:rPr lang="zh-CN" altLang="en-US" sz="2400">
                <a:latin typeface="楷体" panose="02010609060101010101" pitchFamily="49" charset="-122"/>
                <a:ea typeface="楷体" panose="02010609060101010101" pitchFamily="49" charset="-122"/>
              </a:rPr>
              <a:t>（</a:t>
            </a:r>
            <a:r>
              <a:rPr lang="en-US" altLang="zh-CN" sz="2400">
                <a:latin typeface="楷体" panose="02010609060101010101" pitchFamily="49" charset="-122"/>
                <a:ea typeface="楷体" panose="02010609060101010101" pitchFamily="49" charset="-122"/>
              </a:rPr>
              <a:t>2020·</a:t>
            </a:r>
            <a:r>
              <a:rPr lang="zh-CN" altLang="en-US" sz="2400">
                <a:latin typeface="楷体" panose="02010609060101010101" pitchFamily="49" charset="-122"/>
                <a:ea typeface="楷体" panose="02010609060101010101" pitchFamily="49" charset="-122"/>
              </a:rPr>
              <a:t>滨州）</a:t>
            </a:r>
            <a:r>
              <a:rPr lang="zh-CN" altLang="en-US" sz="2400">
                <a:latin typeface="+mn-ea"/>
              </a:rPr>
              <a:t>下列词语中，加点字的注音有误的一项是</a:t>
            </a:r>
            <a:r>
              <a:rPr lang="zh-CN" altLang="en-US" sz="2400" smtClean="0">
                <a:latin typeface="+mn-ea"/>
              </a:rPr>
              <a:t>（  ）</a:t>
            </a:r>
            <a:r>
              <a:rPr lang="zh-CN" altLang="en-US" sz="2400">
                <a:latin typeface="+mn-ea"/>
              </a:rPr>
              <a:t>。</a:t>
            </a:r>
          </a:p>
          <a:p>
            <a:pPr marL="0" indent="0">
              <a:lnSpc>
                <a:spcPct val="100000"/>
              </a:lnSpc>
              <a:buNone/>
            </a:pPr>
            <a:r>
              <a:rPr lang="en-US" altLang="zh-CN" sz="2400">
                <a:latin typeface="+mn-ea"/>
              </a:rPr>
              <a:t>A.</a:t>
            </a:r>
            <a:r>
              <a:rPr lang="zh-CN" altLang="en-US" sz="2400">
                <a:latin typeface="+mn-ea"/>
              </a:rPr>
              <a:t>憔悴（</a:t>
            </a:r>
            <a:r>
              <a:rPr lang="en-US" altLang="zh-CN" sz="2400" err="1">
                <a:latin typeface="+mn-ea"/>
              </a:rPr>
              <a:t>qiáo</a:t>
            </a:r>
            <a:r>
              <a:rPr lang="zh-CN" altLang="en-US" sz="2400" smtClean="0">
                <a:latin typeface="+mn-ea"/>
              </a:rPr>
              <a:t>）   酝酿</a:t>
            </a:r>
            <a:r>
              <a:rPr lang="zh-CN" altLang="en-US" sz="2400">
                <a:latin typeface="+mn-ea"/>
              </a:rPr>
              <a:t>（</a:t>
            </a:r>
            <a:r>
              <a:rPr lang="en-US" altLang="zh-CN" sz="2400" err="1">
                <a:latin typeface="+mn-ea"/>
              </a:rPr>
              <a:t>niàng</a:t>
            </a:r>
            <a:r>
              <a:rPr lang="zh-CN" altLang="en-US" sz="2400" smtClean="0">
                <a:latin typeface="+mn-ea"/>
              </a:rPr>
              <a:t>）   狭隘</a:t>
            </a:r>
            <a:r>
              <a:rPr lang="zh-CN" altLang="en-US" sz="2400">
                <a:latin typeface="+mn-ea"/>
              </a:rPr>
              <a:t>（</a:t>
            </a:r>
            <a:r>
              <a:rPr lang="en-US" altLang="zh-CN" sz="2400" err="1">
                <a:latin typeface="+mn-ea"/>
              </a:rPr>
              <a:t>ài</a:t>
            </a:r>
            <a:r>
              <a:rPr lang="zh-CN" altLang="en-US" sz="2400" smtClean="0">
                <a:latin typeface="+mn-ea"/>
              </a:rPr>
              <a:t>）     迥</a:t>
            </a:r>
            <a:r>
              <a:rPr lang="zh-CN" altLang="en-US" sz="2400">
                <a:latin typeface="+mn-ea"/>
              </a:rPr>
              <a:t>乎不同（</a:t>
            </a:r>
            <a:r>
              <a:rPr lang="en-US" altLang="zh-CN" sz="2400" err="1">
                <a:latin typeface="+mn-ea"/>
              </a:rPr>
              <a:t>jiǒng</a:t>
            </a:r>
            <a:r>
              <a:rPr lang="zh-CN" altLang="en-US" sz="2400">
                <a:latin typeface="+mn-ea"/>
              </a:rPr>
              <a:t>）</a:t>
            </a:r>
          </a:p>
          <a:p>
            <a:pPr marL="0" indent="0">
              <a:lnSpc>
                <a:spcPct val="100000"/>
              </a:lnSpc>
              <a:buNone/>
            </a:pPr>
            <a:r>
              <a:rPr lang="en-US" altLang="zh-CN" sz="2400">
                <a:latin typeface="+mn-ea"/>
              </a:rPr>
              <a:t>B.</a:t>
            </a:r>
            <a:r>
              <a:rPr lang="zh-CN" altLang="en-US" sz="2400">
                <a:latin typeface="+mn-ea"/>
              </a:rPr>
              <a:t>愧怍（</a:t>
            </a:r>
            <a:r>
              <a:rPr lang="en-US" altLang="zh-CN" sz="2400" err="1">
                <a:latin typeface="+mn-ea"/>
              </a:rPr>
              <a:t>zuò</a:t>
            </a:r>
            <a:r>
              <a:rPr lang="zh-CN" altLang="en-US" sz="2400" smtClean="0">
                <a:latin typeface="+mn-ea"/>
              </a:rPr>
              <a:t>）    棱镜</a:t>
            </a:r>
            <a:r>
              <a:rPr lang="zh-CN" altLang="en-US" sz="2400">
                <a:latin typeface="+mn-ea"/>
              </a:rPr>
              <a:t>（</a:t>
            </a:r>
            <a:r>
              <a:rPr lang="en-US" altLang="zh-CN" sz="2400" err="1">
                <a:latin typeface="+mn-ea"/>
              </a:rPr>
              <a:t>léng</a:t>
            </a:r>
            <a:r>
              <a:rPr lang="zh-CN" altLang="en-US" sz="2400" smtClean="0">
                <a:latin typeface="+mn-ea"/>
              </a:rPr>
              <a:t>）    镌刻</a:t>
            </a:r>
            <a:r>
              <a:rPr lang="zh-CN" altLang="en-US" sz="2400">
                <a:latin typeface="+mn-ea"/>
              </a:rPr>
              <a:t>（</a:t>
            </a:r>
            <a:r>
              <a:rPr lang="en-US" altLang="zh-CN" sz="2400" err="1">
                <a:latin typeface="+mn-ea"/>
              </a:rPr>
              <a:t>juān</a:t>
            </a:r>
            <a:r>
              <a:rPr lang="zh-CN" altLang="en-US" sz="2400" smtClean="0">
                <a:latin typeface="+mn-ea"/>
              </a:rPr>
              <a:t>）   坦荡</a:t>
            </a:r>
            <a:r>
              <a:rPr lang="zh-CN" altLang="en-US" sz="2400">
                <a:latin typeface="+mn-ea"/>
              </a:rPr>
              <a:t>如砥（</a:t>
            </a:r>
            <a:r>
              <a:rPr lang="en-US" altLang="zh-CN" sz="2400" err="1">
                <a:latin typeface="+mn-ea"/>
              </a:rPr>
              <a:t>dǐ</a:t>
            </a:r>
            <a:r>
              <a:rPr lang="zh-CN" altLang="en-US" sz="2400">
                <a:latin typeface="+mn-ea"/>
              </a:rPr>
              <a:t>）</a:t>
            </a:r>
          </a:p>
          <a:p>
            <a:pPr marL="0" indent="0">
              <a:lnSpc>
                <a:spcPct val="100000"/>
              </a:lnSpc>
              <a:buNone/>
            </a:pPr>
            <a:r>
              <a:rPr lang="en-US" altLang="zh-CN" sz="2400">
                <a:latin typeface="+mn-ea"/>
              </a:rPr>
              <a:t>C.</a:t>
            </a:r>
            <a:r>
              <a:rPr lang="zh-CN" altLang="en-US" sz="2400">
                <a:latin typeface="+mn-ea"/>
              </a:rPr>
              <a:t>窒息（</a:t>
            </a:r>
            <a:r>
              <a:rPr lang="en-US" altLang="zh-CN" sz="2400" err="1">
                <a:latin typeface="+mn-ea"/>
              </a:rPr>
              <a:t>zhì</a:t>
            </a:r>
            <a:r>
              <a:rPr lang="zh-CN" altLang="en-US" sz="2400" smtClean="0">
                <a:latin typeface="+mn-ea"/>
              </a:rPr>
              <a:t>）    伴侣</a:t>
            </a:r>
            <a:r>
              <a:rPr lang="zh-CN" altLang="en-US" sz="2400">
                <a:latin typeface="+mn-ea"/>
              </a:rPr>
              <a:t>（</a:t>
            </a:r>
            <a:r>
              <a:rPr lang="en-US" altLang="zh-CN" sz="2400" err="1">
                <a:latin typeface="+mn-ea"/>
              </a:rPr>
              <a:t>lǚ</a:t>
            </a:r>
            <a:r>
              <a:rPr lang="zh-CN" altLang="en-US" sz="2400" smtClean="0">
                <a:latin typeface="+mn-ea"/>
              </a:rPr>
              <a:t>）      惆怅</a:t>
            </a:r>
            <a:r>
              <a:rPr lang="zh-CN" altLang="en-US" sz="2400">
                <a:latin typeface="+mn-ea"/>
              </a:rPr>
              <a:t>（</a:t>
            </a:r>
            <a:r>
              <a:rPr lang="en-US" altLang="zh-CN" sz="2400" err="1">
                <a:latin typeface="+mn-ea"/>
              </a:rPr>
              <a:t>zhàng</a:t>
            </a:r>
            <a:r>
              <a:rPr lang="zh-CN" altLang="en-US" sz="2400" smtClean="0">
                <a:latin typeface="+mn-ea"/>
              </a:rPr>
              <a:t>）  冠</a:t>
            </a:r>
            <a:r>
              <a:rPr lang="zh-CN" altLang="en-US" sz="2400">
                <a:latin typeface="+mn-ea"/>
              </a:rPr>
              <a:t>状病毒（</a:t>
            </a:r>
            <a:r>
              <a:rPr lang="en-US" altLang="zh-CN" sz="2400" err="1">
                <a:latin typeface="+mn-ea"/>
              </a:rPr>
              <a:t>guān</a:t>
            </a:r>
            <a:r>
              <a:rPr lang="zh-CN" altLang="en-US" sz="2400">
                <a:latin typeface="+mn-ea"/>
              </a:rPr>
              <a:t>）</a:t>
            </a:r>
          </a:p>
          <a:p>
            <a:pPr marL="0" indent="0">
              <a:lnSpc>
                <a:spcPct val="100000"/>
              </a:lnSpc>
              <a:buNone/>
            </a:pPr>
            <a:r>
              <a:rPr lang="en-US" altLang="zh-CN" sz="2400">
                <a:latin typeface="+mn-ea"/>
              </a:rPr>
              <a:t>D.</a:t>
            </a:r>
            <a:r>
              <a:rPr lang="zh-CN" altLang="en-US" sz="2400">
                <a:latin typeface="+mn-ea"/>
              </a:rPr>
              <a:t>桑梓（</a:t>
            </a:r>
            <a:r>
              <a:rPr lang="en-US" altLang="zh-CN" sz="2400" err="1">
                <a:latin typeface="+mn-ea"/>
              </a:rPr>
              <a:t>zǐ</a:t>
            </a:r>
            <a:r>
              <a:rPr lang="zh-CN" altLang="en-US" sz="2400" smtClean="0">
                <a:latin typeface="+mn-ea"/>
              </a:rPr>
              <a:t>）     伫立</a:t>
            </a:r>
            <a:r>
              <a:rPr lang="zh-CN" altLang="en-US" sz="2400">
                <a:latin typeface="+mn-ea"/>
              </a:rPr>
              <a:t>（</a:t>
            </a:r>
            <a:r>
              <a:rPr lang="en-US" altLang="zh-CN" sz="2400" err="1">
                <a:latin typeface="+mn-ea"/>
              </a:rPr>
              <a:t>zhù</a:t>
            </a:r>
            <a:r>
              <a:rPr lang="zh-CN" altLang="en-US" sz="2400" smtClean="0">
                <a:latin typeface="+mn-ea"/>
              </a:rPr>
              <a:t>）     呜咽</a:t>
            </a:r>
            <a:r>
              <a:rPr lang="zh-CN" altLang="en-US" sz="2400">
                <a:latin typeface="+mn-ea"/>
              </a:rPr>
              <a:t>（</a:t>
            </a:r>
            <a:r>
              <a:rPr lang="en-US" altLang="zh-CN" sz="2400" err="1">
                <a:latin typeface="+mn-ea"/>
              </a:rPr>
              <a:t>yè</a:t>
            </a:r>
            <a:r>
              <a:rPr lang="zh-CN" altLang="en-US" sz="2400" smtClean="0">
                <a:latin typeface="+mn-ea"/>
              </a:rPr>
              <a:t>）     鸿鹄之志</a:t>
            </a:r>
            <a:r>
              <a:rPr lang="zh-CN" altLang="en-US" sz="2400">
                <a:latin typeface="+mn-ea"/>
              </a:rPr>
              <a:t>（</a:t>
            </a:r>
            <a:r>
              <a:rPr lang="en-US" altLang="zh-CN" sz="2400" err="1">
                <a:latin typeface="+mn-ea"/>
              </a:rPr>
              <a:t>hú</a:t>
            </a:r>
            <a:r>
              <a:rPr lang="zh-CN" altLang="en-US" sz="2400">
                <a:latin typeface="+mn-ea"/>
              </a:rPr>
              <a:t>）</a:t>
            </a:r>
          </a:p>
          <a:p>
            <a:pPr marL="0" indent="0">
              <a:buNone/>
            </a:pPr>
            <a:endParaRPr lang="zh-CN" altLang="en-US"/>
          </a:p>
        </p:txBody>
      </p:sp>
      <p:sp>
        <p:nvSpPr>
          <p:cNvPr id="10" name="文本框 9"/>
          <p:cNvSpPr txBox="1"/>
          <p:nvPr/>
        </p:nvSpPr>
        <p:spPr>
          <a:xfrm>
            <a:off x="9090737" y="1712627"/>
            <a:ext cx="406400" cy="461665"/>
          </a:xfrm>
          <a:prstGeom prst="rect">
            <a:avLst/>
          </a:prstGeom>
          <a:noFill/>
        </p:spPr>
        <p:txBody>
          <a:bodyPr wrap="square" rtlCol="0">
            <a:spAutoFit/>
          </a:bodyPr>
          <a:lstStyle/>
          <a:p>
            <a:pPr algn="ctr"/>
            <a:r>
              <a:rPr lang="en-US" altLang="zh-CN" sz="2400" smtClean="0">
                <a:solidFill>
                  <a:srgbClr val="FF0000"/>
                </a:solidFill>
              </a:rPr>
              <a:t>C</a:t>
            </a:r>
            <a:endParaRPr lang="zh-CN" altLang="en-US" sz="2400">
              <a:solidFill>
                <a:srgbClr val="FF0000"/>
              </a:solidFill>
            </a:endParaRPr>
          </a:p>
        </p:txBody>
      </p:sp>
      <p:pic>
        <p:nvPicPr>
          <p:cNvPr id="27" name="图片 26"/>
          <p:cNvPicPr>
            <a:picLocks noChangeAspect="1"/>
          </p:cNvPicPr>
          <p:nvPr/>
        </p:nvPicPr>
        <p:blipFill>
          <a:blip r:embed="rId2"/>
          <a:stretch>
            <a:fillRect/>
          </a:stretch>
        </p:blipFill>
        <p:spPr>
          <a:xfrm>
            <a:off x="1309151" y="2608201"/>
            <a:ext cx="170703" cy="152413"/>
          </a:xfrm>
          <a:prstGeom prst="rect">
            <a:avLst/>
          </a:prstGeom>
        </p:spPr>
      </p:pic>
      <p:pic>
        <p:nvPicPr>
          <p:cNvPr id="28" name="图片 27"/>
          <p:cNvPicPr>
            <a:picLocks noChangeAspect="1"/>
          </p:cNvPicPr>
          <p:nvPr/>
        </p:nvPicPr>
        <p:blipFill>
          <a:blip r:embed="rId2"/>
          <a:stretch>
            <a:fillRect/>
          </a:stretch>
        </p:blipFill>
        <p:spPr>
          <a:xfrm>
            <a:off x="3894728" y="2609696"/>
            <a:ext cx="170703" cy="152413"/>
          </a:xfrm>
          <a:prstGeom prst="rect">
            <a:avLst/>
          </a:prstGeom>
        </p:spPr>
      </p:pic>
      <p:pic>
        <p:nvPicPr>
          <p:cNvPr id="29" name="图片 28"/>
          <p:cNvPicPr>
            <a:picLocks noChangeAspect="1"/>
          </p:cNvPicPr>
          <p:nvPr/>
        </p:nvPicPr>
        <p:blipFill>
          <a:blip r:embed="rId2"/>
          <a:stretch>
            <a:fillRect/>
          </a:stretch>
        </p:blipFill>
        <p:spPr>
          <a:xfrm>
            <a:off x="6354009" y="2621849"/>
            <a:ext cx="170703" cy="152413"/>
          </a:xfrm>
          <a:prstGeom prst="rect">
            <a:avLst/>
          </a:prstGeom>
        </p:spPr>
      </p:pic>
      <p:pic>
        <p:nvPicPr>
          <p:cNvPr id="30" name="图片 29"/>
          <p:cNvPicPr>
            <a:picLocks noChangeAspect="1"/>
          </p:cNvPicPr>
          <p:nvPr/>
        </p:nvPicPr>
        <p:blipFill>
          <a:blip r:embed="rId2"/>
          <a:stretch>
            <a:fillRect/>
          </a:stretch>
        </p:blipFill>
        <p:spPr>
          <a:xfrm>
            <a:off x="8343898" y="2608201"/>
            <a:ext cx="170703" cy="152413"/>
          </a:xfrm>
          <a:prstGeom prst="rect">
            <a:avLst/>
          </a:prstGeom>
        </p:spPr>
      </p:pic>
      <p:pic>
        <p:nvPicPr>
          <p:cNvPr id="31" name="图片 30"/>
          <p:cNvPicPr>
            <a:picLocks noChangeAspect="1"/>
          </p:cNvPicPr>
          <p:nvPr/>
        </p:nvPicPr>
        <p:blipFill>
          <a:blip r:embed="rId2"/>
          <a:stretch>
            <a:fillRect/>
          </a:stretch>
        </p:blipFill>
        <p:spPr>
          <a:xfrm>
            <a:off x="1588255" y="3113170"/>
            <a:ext cx="170703" cy="152413"/>
          </a:xfrm>
          <a:prstGeom prst="rect">
            <a:avLst/>
          </a:prstGeom>
        </p:spPr>
      </p:pic>
      <p:pic>
        <p:nvPicPr>
          <p:cNvPr id="32" name="图片 31"/>
          <p:cNvPicPr>
            <a:picLocks noChangeAspect="1"/>
          </p:cNvPicPr>
          <p:nvPr/>
        </p:nvPicPr>
        <p:blipFill>
          <a:blip r:embed="rId2"/>
          <a:stretch>
            <a:fillRect/>
          </a:stretch>
        </p:blipFill>
        <p:spPr>
          <a:xfrm>
            <a:off x="3587548" y="3113169"/>
            <a:ext cx="170703" cy="152413"/>
          </a:xfrm>
          <a:prstGeom prst="rect">
            <a:avLst/>
          </a:prstGeom>
        </p:spPr>
      </p:pic>
      <p:pic>
        <p:nvPicPr>
          <p:cNvPr id="33" name="图片 32"/>
          <p:cNvPicPr>
            <a:picLocks noChangeAspect="1"/>
          </p:cNvPicPr>
          <p:nvPr/>
        </p:nvPicPr>
        <p:blipFill>
          <a:blip r:embed="rId2"/>
          <a:stretch>
            <a:fillRect/>
          </a:stretch>
        </p:blipFill>
        <p:spPr>
          <a:xfrm>
            <a:off x="6041408" y="3126817"/>
            <a:ext cx="170703" cy="152413"/>
          </a:xfrm>
          <a:prstGeom prst="rect">
            <a:avLst/>
          </a:prstGeom>
        </p:spPr>
      </p:pic>
      <p:pic>
        <p:nvPicPr>
          <p:cNvPr id="34" name="图片 33"/>
          <p:cNvPicPr>
            <a:picLocks noChangeAspect="1"/>
          </p:cNvPicPr>
          <p:nvPr/>
        </p:nvPicPr>
        <p:blipFill>
          <a:blip r:embed="rId2"/>
          <a:stretch>
            <a:fillRect/>
          </a:stretch>
        </p:blipFill>
        <p:spPr>
          <a:xfrm>
            <a:off x="9252993" y="3126817"/>
            <a:ext cx="170703" cy="152413"/>
          </a:xfrm>
          <a:prstGeom prst="rect">
            <a:avLst/>
          </a:prstGeom>
        </p:spPr>
      </p:pic>
      <p:pic>
        <p:nvPicPr>
          <p:cNvPr id="35" name="图片 34"/>
          <p:cNvPicPr>
            <a:picLocks noChangeAspect="1"/>
          </p:cNvPicPr>
          <p:nvPr/>
        </p:nvPicPr>
        <p:blipFill>
          <a:blip r:embed="rId2"/>
          <a:stretch>
            <a:fillRect/>
          </a:stretch>
        </p:blipFill>
        <p:spPr>
          <a:xfrm>
            <a:off x="1301241" y="3593629"/>
            <a:ext cx="170703" cy="152413"/>
          </a:xfrm>
          <a:prstGeom prst="rect">
            <a:avLst/>
          </a:prstGeom>
        </p:spPr>
      </p:pic>
      <p:pic>
        <p:nvPicPr>
          <p:cNvPr id="36" name="图片 35"/>
          <p:cNvPicPr>
            <a:picLocks noChangeAspect="1"/>
          </p:cNvPicPr>
          <p:nvPr/>
        </p:nvPicPr>
        <p:blipFill>
          <a:blip r:embed="rId2"/>
          <a:stretch>
            <a:fillRect/>
          </a:stretch>
        </p:blipFill>
        <p:spPr>
          <a:xfrm>
            <a:off x="3900054" y="3604586"/>
            <a:ext cx="170703" cy="152413"/>
          </a:xfrm>
          <a:prstGeom prst="rect">
            <a:avLst/>
          </a:prstGeom>
        </p:spPr>
      </p:pic>
      <p:pic>
        <p:nvPicPr>
          <p:cNvPr id="37" name="图片 36"/>
          <p:cNvPicPr>
            <a:picLocks noChangeAspect="1"/>
          </p:cNvPicPr>
          <p:nvPr/>
        </p:nvPicPr>
        <p:blipFill>
          <a:blip r:embed="rId2"/>
          <a:stretch>
            <a:fillRect/>
          </a:stretch>
        </p:blipFill>
        <p:spPr>
          <a:xfrm>
            <a:off x="6313065" y="3604585"/>
            <a:ext cx="170703" cy="152413"/>
          </a:xfrm>
          <a:prstGeom prst="rect">
            <a:avLst/>
          </a:prstGeom>
        </p:spPr>
      </p:pic>
      <p:pic>
        <p:nvPicPr>
          <p:cNvPr id="38" name="图片 37"/>
          <p:cNvPicPr>
            <a:picLocks noChangeAspect="1"/>
          </p:cNvPicPr>
          <p:nvPr/>
        </p:nvPicPr>
        <p:blipFill>
          <a:blip r:embed="rId2"/>
          <a:stretch>
            <a:fillRect/>
          </a:stretch>
        </p:blipFill>
        <p:spPr>
          <a:xfrm>
            <a:off x="8316601" y="3620924"/>
            <a:ext cx="170703" cy="152413"/>
          </a:xfrm>
          <a:prstGeom prst="rect">
            <a:avLst/>
          </a:prstGeom>
        </p:spPr>
      </p:pic>
      <p:pic>
        <p:nvPicPr>
          <p:cNvPr id="39" name="图片 38"/>
          <p:cNvPicPr>
            <a:picLocks noChangeAspect="1"/>
          </p:cNvPicPr>
          <p:nvPr/>
        </p:nvPicPr>
        <p:blipFill>
          <a:blip r:embed="rId2"/>
          <a:stretch>
            <a:fillRect/>
          </a:stretch>
        </p:blipFill>
        <p:spPr>
          <a:xfrm>
            <a:off x="1591718" y="4106817"/>
            <a:ext cx="170703" cy="152413"/>
          </a:xfrm>
          <a:prstGeom prst="rect">
            <a:avLst/>
          </a:prstGeom>
        </p:spPr>
      </p:pic>
      <p:pic>
        <p:nvPicPr>
          <p:cNvPr id="40" name="图片 39"/>
          <p:cNvPicPr>
            <a:picLocks noChangeAspect="1"/>
          </p:cNvPicPr>
          <p:nvPr/>
        </p:nvPicPr>
        <p:blipFill>
          <a:blip r:embed="rId2"/>
          <a:stretch>
            <a:fillRect/>
          </a:stretch>
        </p:blipFill>
        <p:spPr>
          <a:xfrm>
            <a:off x="3587548" y="4079521"/>
            <a:ext cx="170703" cy="152413"/>
          </a:xfrm>
          <a:prstGeom prst="rect">
            <a:avLst/>
          </a:prstGeom>
        </p:spPr>
      </p:pic>
      <p:pic>
        <p:nvPicPr>
          <p:cNvPr id="41" name="图片 40"/>
          <p:cNvPicPr>
            <a:picLocks noChangeAspect="1"/>
          </p:cNvPicPr>
          <p:nvPr/>
        </p:nvPicPr>
        <p:blipFill>
          <a:blip r:embed="rId2"/>
          <a:stretch>
            <a:fillRect/>
          </a:stretch>
        </p:blipFill>
        <p:spPr>
          <a:xfrm>
            <a:off x="6354007" y="4079520"/>
            <a:ext cx="170703" cy="152413"/>
          </a:xfrm>
          <a:prstGeom prst="rect">
            <a:avLst/>
          </a:prstGeom>
        </p:spPr>
      </p:pic>
      <p:pic>
        <p:nvPicPr>
          <p:cNvPr id="42" name="图片 41"/>
          <p:cNvPicPr>
            <a:picLocks noChangeAspect="1"/>
          </p:cNvPicPr>
          <p:nvPr/>
        </p:nvPicPr>
        <p:blipFill>
          <a:blip r:embed="rId2"/>
          <a:stretch>
            <a:fillRect/>
          </a:stretch>
        </p:blipFill>
        <p:spPr>
          <a:xfrm>
            <a:off x="8614960" y="4106817"/>
            <a:ext cx="170703" cy="152413"/>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36599" y="1726103"/>
            <a:ext cx="10515600" cy="2908105"/>
          </a:xfrm>
        </p:spPr>
        <p:txBody>
          <a:bodyPr/>
          <a:lstStyle/>
          <a:p>
            <a:pPr marL="0" indent="0">
              <a:lnSpc>
                <a:spcPct val="100000"/>
              </a:lnSpc>
              <a:buNone/>
            </a:pPr>
            <a:r>
              <a:rPr lang="en-US" altLang="zh-CN" sz="2400" b="1">
                <a:latin typeface="+mn-ea"/>
              </a:rPr>
              <a:t>7.</a:t>
            </a:r>
            <a:r>
              <a:rPr lang="zh-CN" altLang="en-US" sz="2400">
                <a:latin typeface="楷体" panose="02010609060101010101" pitchFamily="49" charset="-122"/>
                <a:ea typeface="楷体" panose="02010609060101010101" pitchFamily="49" charset="-122"/>
              </a:rPr>
              <a:t>（</a:t>
            </a:r>
            <a:r>
              <a:rPr lang="en-US" altLang="zh-CN" sz="2400">
                <a:latin typeface="楷体" panose="02010609060101010101" pitchFamily="49" charset="-122"/>
                <a:ea typeface="楷体" panose="02010609060101010101" pitchFamily="49" charset="-122"/>
              </a:rPr>
              <a:t>2020·</a:t>
            </a:r>
            <a:r>
              <a:rPr lang="zh-CN" altLang="en-US" sz="2400">
                <a:latin typeface="楷体" panose="02010609060101010101" pitchFamily="49" charset="-122"/>
                <a:ea typeface="楷体" panose="02010609060101010101" pitchFamily="49" charset="-122"/>
              </a:rPr>
              <a:t>东营）</a:t>
            </a:r>
            <a:r>
              <a:rPr lang="zh-CN" altLang="en-US" sz="2400">
                <a:latin typeface="+mn-ea"/>
              </a:rPr>
              <a:t>给加点的字注音，或根据拼音写出汉字。</a:t>
            </a:r>
          </a:p>
          <a:p>
            <a:pPr marL="0" indent="457200">
              <a:lnSpc>
                <a:spcPct val="100000"/>
              </a:lnSpc>
              <a:buNone/>
            </a:pPr>
            <a:r>
              <a:rPr lang="zh-CN" altLang="en-US" sz="2400">
                <a:latin typeface="楷体" panose="02010609060101010101" pitchFamily="49" charset="-122"/>
                <a:ea typeface="楷体" panose="02010609060101010101" pitchFamily="49" charset="-122"/>
              </a:rPr>
              <a:t>苦难赋予你力量，理想便从闭塞贫瘠的土地起飞；于苍穹俯</a:t>
            </a:r>
            <a:r>
              <a:rPr lang="en-US" altLang="zh-CN" sz="2400" err="1">
                <a:latin typeface="楷体" panose="02010609060101010101" pitchFamily="49" charset="-122"/>
                <a:ea typeface="楷体" panose="02010609060101010101" pitchFamily="49" charset="-122"/>
              </a:rPr>
              <a:t>kàn</a:t>
            </a:r>
            <a:r>
              <a:rPr lang="zh-CN" altLang="en-US" sz="2400">
                <a:latin typeface="楷体" panose="02010609060101010101" pitchFamily="49" charset="-122"/>
                <a:ea typeface="楷体" panose="02010609060101010101" pitchFamily="49" charset="-122"/>
              </a:rPr>
              <a:t>，你领略到了世界的无限和绚丽；而与风雨搏斗，升华了你的精神境界</a:t>
            </a:r>
            <a:r>
              <a:rPr lang="en-US" altLang="zh-CN" sz="240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在追求中死去，却与追求共存。</a:t>
            </a:r>
          </a:p>
          <a:p>
            <a:pPr marL="0" indent="0">
              <a:lnSpc>
                <a:spcPct val="100000"/>
              </a:lnSpc>
              <a:buNone/>
            </a:pPr>
            <a:r>
              <a:rPr lang="zh-CN" altLang="en-US" sz="2400">
                <a:latin typeface="+mn-ea"/>
              </a:rPr>
              <a:t>（</a:t>
            </a:r>
            <a:r>
              <a:rPr lang="en-US" altLang="zh-CN" sz="2400">
                <a:latin typeface="+mn-ea"/>
              </a:rPr>
              <a:t>1</a:t>
            </a:r>
            <a:r>
              <a:rPr lang="zh-CN" altLang="en-US" sz="2400">
                <a:latin typeface="+mn-ea"/>
              </a:rPr>
              <a:t>）</a:t>
            </a:r>
            <a:r>
              <a:rPr lang="zh-CN" altLang="en-US" sz="2400" smtClean="0">
                <a:latin typeface="+mn-ea"/>
              </a:rPr>
              <a:t>塞</a:t>
            </a:r>
            <a:r>
              <a:rPr lang="zh-CN" altLang="en-US" sz="2400" u="sng" smtClean="0">
                <a:latin typeface="+mn-ea"/>
              </a:rPr>
              <a:t>       </a:t>
            </a:r>
            <a:r>
              <a:rPr lang="en-US" altLang="zh-CN" sz="2400" smtClean="0">
                <a:solidFill>
                  <a:schemeClr val="bg1"/>
                </a:solidFill>
                <a:latin typeface="+mn-ea"/>
              </a:rPr>
              <a:t>.</a:t>
            </a:r>
            <a:endParaRPr lang="zh-CN" altLang="en-US" sz="2400">
              <a:solidFill>
                <a:schemeClr val="bg1"/>
              </a:solidFill>
              <a:latin typeface="+mn-ea"/>
            </a:endParaRPr>
          </a:p>
          <a:p>
            <a:pPr marL="0" indent="0">
              <a:lnSpc>
                <a:spcPct val="100000"/>
              </a:lnSpc>
              <a:buNone/>
            </a:pPr>
            <a:r>
              <a:rPr lang="zh-CN" altLang="en-US" sz="2400">
                <a:latin typeface="+mn-ea"/>
              </a:rPr>
              <a:t>（</a:t>
            </a:r>
            <a:r>
              <a:rPr lang="en-US" altLang="zh-CN" sz="2400">
                <a:latin typeface="+mn-ea"/>
              </a:rPr>
              <a:t>2</a:t>
            </a:r>
            <a:r>
              <a:rPr lang="zh-CN" altLang="en-US" sz="2400">
                <a:latin typeface="+mn-ea"/>
              </a:rPr>
              <a:t>）</a:t>
            </a:r>
            <a:r>
              <a:rPr lang="en-US" altLang="zh-CN" sz="2400" err="1" smtClean="0">
                <a:latin typeface="+mn-ea"/>
              </a:rPr>
              <a:t>kàn</a:t>
            </a:r>
            <a:r>
              <a:rPr lang="en-US" altLang="zh-CN" sz="2400" u="sng" smtClean="0">
                <a:latin typeface="+mn-ea"/>
              </a:rPr>
              <a:t>       </a:t>
            </a:r>
            <a:r>
              <a:rPr lang="en-US" altLang="zh-CN" sz="2400" smtClean="0">
                <a:solidFill>
                  <a:schemeClr val="bg1"/>
                </a:solidFill>
                <a:latin typeface="+mn-ea"/>
              </a:rPr>
              <a:t>.</a:t>
            </a:r>
            <a:endParaRPr lang="en-US" altLang="zh-CN" sz="2400">
              <a:solidFill>
                <a:schemeClr val="bg1"/>
              </a:solidFill>
              <a:latin typeface="+mn-ea"/>
            </a:endParaRPr>
          </a:p>
          <a:p>
            <a:pPr marL="0" indent="0">
              <a:buNone/>
            </a:pPr>
            <a:endParaRPr lang="zh-CN" altLang="en-US"/>
          </a:p>
        </p:txBody>
      </p:sp>
      <p:sp>
        <p:nvSpPr>
          <p:cNvPr id="6" name="文本框 5"/>
          <p:cNvSpPr txBox="1"/>
          <p:nvPr/>
        </p:nvSpPr>
        <p:spPr>
          <a:xfrm>
            <a:off x="2133600" y="3455152"/>
            <a:ext cx="533400" cy="461665"/>
          </a:xfrm>
          <a:prstGeom prst="rect">
            <a:avLst/>
          </a:prstGeom>
          <a:noFill/>
        </p:spPr>
        <p:txBody>
          <a:bodyPr wrap="square" rtlCol="0">
            <a:spAutoFit/>
          </a:bodyPr>
          <a:lstStyle/>
          <a:p>
            <a:pPr algn="ctr"/>
            <a:r>
              <a:rPr lang="en-US" altLang="zh-CN" sz="2400" err="1" smtClean="0">
                <a:solidFill>
                  <a:srgbClr val="FF0000"/>
                </a:solidFill>
              </a:rPr>
              <a:t>sè</a:t>
            </a:r>
            <a:r>
              <a:rPr lang="en-US" altLang="zh-CN" sz="2400" smtClean="0"/>
              <a:t> </a:t>
            </a:r>
            <a:endParaRPr lang="zh-CN" altLang="en-US" sz="2400"/>
          </a:p>
        </p:txBody>
      </p:sp>
      <p:sp>
        <p:nvSpPr>
          <p:cNvPr id="7" name="文本框 6"/>
          <p:cNvSpPr txBox="1"/>
          <p:nvPr/>
        </p:nvSpPr>
        <p:spPr>
          <a:xfrm>
            <a:off x="2269375" y="3929517"/>
            <a:ext cx="609600" cy="461665"/>
          </a:xfrm>
          <a:prstGeom prst="rect">
            <a:avLst/>
          </a:prstGeom>
          <a:noFill/>
        </p:spPr>
        <p:txBody>
          <a:bodyPr wrap="square" rtlCol="0">
            <a:spAutoFit/>
          </a:bodyPr>
          <a:lstStyle/>
          <a:p>
            <a:pPr algn="ctr"/>
            <a:r>
              <a:rPr lang="zh-CN" altLang="en-US" sz="2400">
                <a:solidFill>
                  <a:srgbClr val="FF0000"/>
                </a:solidFill>
              </a:rPr>
              <a:t>瞰</a:t>
            </a:r>
          </a:p>
        </p:txBody>
      </p:sp>
      <p:pic>
        <p:nvPicPr>
          <p:cNvPr id="8" name="图片 7"/>
          <p:cNvPicPr>
            <a:picLocks noChangeAspect="1"/>
          </p:cNvPicPr>
          <p:nvPr/>
        </p:nvPicPr>
        <p:blipFill>
          <a:blip r:embed="rId2"/>
          <a:stretch>
            <a:fillRect/>
          </a:stretch>
        </p:blipFill>
        <p:spPr>
          <a:xfrm>
            <a:off x="5312148" y="2837209"/>
            <a:ext cx="170703" cy="152413"/>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838200" y="1687055"/>
            <a:ext cx="10515600" cy="4131900"/>
          </a:xfrm>
          <a:prstGeom prst="rect">
            <a:avLst/>
          </a:prstGeom>
          <a:noFill/>
        </p:spPr>
        <p:txBody>
          <a:bodyPr wrap="square" rtlCol="0">
            <a:spAutoFit/>
          </a:bodyPr>
          <a:lstStyle/>
          <a:p>
            <a:pPr>
              <a:lnSpc>
                <a:spcPts val="3500"/>
              </a:lnSpc>
            </a:pPr>
            <a:r>
              <a:rPr lang="en-US" altLang="zh-CN" sz="2400" b="1">
                <a:latin typeface="+mn-ea"/>
              </a:rPr>
              <a:t>8.</a:t>
            </a:r>
            <a:r>
              <a:rPr lang="zh-CN" altLang="en-US" sz="2400">
                <a:latin typeface="楷体" panose="02010609060101010101" pitchFamily="49" charset="-122"/>
                <a:ea typeface="楷体" panose="02010609060101010101" pitchFamily="49" charset="-122"/>
              </a:rPr>
              <a:t>（</a:t>
            </a:r>
            <a:r>
              <a:rPr lang="en-US" altLang="zh-CN" sz="2400">
                <a:latin typeface="楷体" panose="02010609060101010101" pitchFamily="49" charset="-122"/>
                <a:ea typeface="楷体" panose="02010609060101010101" pitchFamily="49" charset="-122"/>
              </a:rPr>
              <a:t>2020·</a:t>
            </a:r>
            <a:r>
              <a:rPr lang="zh-CN" altLang="en-US" sz="2400">
                <a:latin typeface="楷体" panose="02010609060101010101" pitchFamily="49" charset="-122"/>
                <a:ea typeface="楷体" panose="02010609060101010101" pitchFamily="49" charset="-122"/>
              </a:rPr>
              <a:t>陕西）</a:t>
            </a:r>
            <a:r>
              <a:rPr lang="zh-CN" altLang="en-US" sz="2400">
                <a:latin typeface="+mn-ea"/>
              </a:rPr>
              <a:t>下列各组词语中，加点字的注音全部正确的一组是</a:t>
            </a:r>
            <a:r>
              <a:rPr lang="zh-CN" altLang="en-US" sz="2400" smtClean="0">
                <a:latin typeface="+mn-ea"/>
              </a:rPr>
              <a:t>（  ）</a:t>
            </a:r>
            <a:r>
              <a:rPr lang="zh-CN" altLang="en-US" sz="2400">
                <a:latin typeface="+mn-ea"/>
              </a:rPr>
              <a:t>。</a:t>
            </a:r>
          </a:p>
          <a:p>
            <a:pPr>
              <a:lnSpc>
                <a:spcPts val="3500"/>
              </a:lnSpc>
            </a:pPr>
            <a:r>
              <a:rPr lang="en-US" altLang="zh-CN" sz="2400">
                <a:latin typeface="+mn-ea"/>
              </a:rPr>
              <a:t>A.</a:t>
            </a:r>
            <a:r>
              <a:rPr lang="zh-CN" altLang="en-US" sz="2400">
                <a:latin typeface="+mn-ea"/>
              </a:rPr>
              <a:t>瞭望（</a:t>
            </a:r>
            <a:r>
              <a:rPr lang="en-US" altLang="zh-CN" sz="2400" err="1">
                <a:latin typeface="+mn-ea"/>
              </a:rPr>
              <a:t>liào</a:t>
            </a:r>
            <a:r>
              <a:rPr lang="zh-CN" altLang="en-US" sz="2400">
                <a:latin typeface="+mn-ea"/>
              </a:rPr>
              <a:t>）   </a:t>
            </a:r>
            <a:r>
              <a:rPr lang="zh-CN" altLang="en-US" sz="2400" smtClean="0">
                <a:latin typeface="+mn-ea"/>
              </a:rPr>
              <a:t>歼灭</a:t>
            </a:r>
            <a:r>
              <a:rPr lang="zh-CN" altLang="en-US" sz="2400">
                <a:latin typeface="+mn-ea"/>
              </a:rPr>
              <a:t>（</a:t>
            </a:r>
            <a:r>
              <a:rPr lang="en-US" altLang="zh-CN" sz="2400" err="1">
                <a:latin typeface="+mn-ea"/>
              </a:rPr>
              <a:t>qiān</a:t>
            </a:r>
            <a:r>
              <a:rPr lang="zh-CN" altLang="en-US" sz="2400">
                <a:latin typeface="+mn-ea"/>
              </a:rPr>
              <a:t>）   </a:t>
            </a:r>
            <a:endParaRPr lang="en-US" altLang="zh-CN" sz="2400" smtClean="0">
              <a:latin typeface="+mn-ea"/>
            </a:endParaRPr>
          </a:p>
          <a:p>
            <a:pPr>
              <a:lnSpc>
                <a:spcPts val="3500"/>
              </a:lnSpc>
            </a:pPr>
            <a:r>
              <a:rPr lang="zh-CN" altLang="en-US" sz="2400" smtClean="0">
                <a:latin typeface="+mn-ea"/>
              </a:rPr>
              <a:t>  娉婷</a:t>
            </a:r>
            <a:r>
              <a:rPr lang="zh-CN" altLang="en-US" sz="2400">
                <a:latin typeface="+mn-ea"/>
              </a:rPr>
              <a:t>（</a:t>
            </a:r>
            <a:r>
              <a:rPr lang="en-US" altLang="zh-CN" sz="2400" err="1">
                <a:latin typeface="+mn-ea"/>
              </a:rPr>
              <a:t>pīng</a:t>
            </a:r>
            <a:r>
              <a:rPr lang="zh-CN" altLang="en-US" sz="2400">
                <a:latin typeface="+mn-ea"/>
              </a:rPr>
              <a:t>）   </a:t>
            </a:r>
            <a:r>
              <a:rPr lang="zh-CN" altLang="en-US" sz="2400" smtClean="0">
                <a:latin typeface="+mn-ea"/>
              </a:rPr>
              <a:t>前仆后继</a:t>
            </a:r>
            <a:r>
              <a:rPr lang="zh-CN" altLang="en-US" sz="2400">
                <a:latin typeface="+mn-ea"/>
              </a:rPr>
              <a:t>（</a:t>
            </a:r>
            <a:r>
              <a:rPr lang="en-US" altLang="zh-CN" sz="2400" err="1">
                <a:latin typeface="+mn-ea"/>
              </a:rPr>
              <a:t>fù</a:t>
            </a:r>
            <a:r>
              <a:rPr lang="zh-CN" altLang="en-US" sz="2400">
                <a:latin typeface="+mn-ea"/>
              </a:rPr>
              <a:t>）</a:t>
            </a:r>
          </a:p>
          <a:p>
            <a:pPr>
              <a:lnSpc>
                <a:spcPts val="3500"/>
              </a:lnSpc>
            </a:pPr>
            <a:r>
              <a:rPr lang="en-US" altLang="zh-CN" sz="2400">
                <a:latin typeface="+mn-ea"/>
              </a:rPr>
              <a:t>B.</a:t>
            </a:r>
            <a:r>
              <a:rPr lang="zh-CN" altLang="en-US" sz="2400">
                <a:latin typeface="+mn-ea"/>
              </a:rPr>
              <a:t>绢本（</a:t>
            </a:r>
            <a:r>
              <a:rPr lang="en-US" altLang="zh-CN" sz="2400" err="1">
                <a:latin typeface="+mn-ea"/>
              </a:rPr>
              <a:t>juàn</a:t>
            </a:r>
            <a:r>
              <a:rPr lang="zh-CN" altLang="en-US" sz="2400">
                <a:latin typeface="+mn-ea"/>
              </a:rPr>
              <a:t>）   着落（</a:t>
            </a:r>
            <a:r>
              <a:rPr lang="en-US" altLang="zh-CN" sz="2400" err="1">
                <a:latin typeface="+mn-ea"/>
              </a:rPr>
              <a:t>zhuó</a:t>
            </a:r>
            <a:r>
              <a:rPr lang="zh-CN" altLang="en-US" sz="2400">
                <a:latin typeface="+mn-ea"/>
              </a:rPr>
              <a:t>）   </a:t>
            </a:r>
            <a:endParaRPr lang="en-US" altLang="zh-CN" sz="2400" smtClean="0">
              <a:latin typeface="+mn-ea"/>
            </a:endParaRPr>
          </a:p>
          <a:p>
            <a:pPr>
              <a:lnSpc>
                <a:spcPts val="3500"/>
              </a:lnSpc>
            </a:pPr>
            <a:r>
              <a:rPr lang="zh-CN" altLang="en-US" sz="2400" smtClean="0">
                <a:latin typeface="+mn-ea"/>
              </a:rPr>
              <a:t>  侦缉</a:t>
            </a:r>
            <a:r>
              <a:rPr lang="zh-CN" altLang="en-US" sz="2400">
                <a:latin typeface="+mn-ea"/>
              </a:rPr>
              <a:t>（</a:t>
            </a:r>
            <a:r>
              <a:rPr lang="en-US" altLang="zh-CN" sz="2400" err="1">
                <a:latin typeface="+mn-ea"/>
              </a:rPr>
              <a:t>jī</a:t>
            </a:r>
            <a:r>
              <a:rPr lang="zh-CN" altLang="en-US" sz="2400">
                <a:latin typeface="+mn-ea"/>
              </a:rPr>
              <a:t>）     </a:t>
            </a:r>
            <a:r>
              <a:rPr lang="zh-CN" altLang="en-US" sz="2400" smtClean="0">
                <a:latin typeface="+mn-ea"/>
              </a:rPr>
              <a:t>深恶痛绝</a:t>
            </a:r>
            <a:r>
              <a:rPr lang="zh-CN" altLang="en-US" sz="2400">
                <a:latin typeface="+mn-ea"/>
              </a:rPr>
              <a:t>（</a:t>
            </a:r>
            <a:r>
              <a:rPr lang="en-US" altLang="zh-CN" sz="2400" err="1">
                <a:latin typeface="+mn-ea"/>
              </a:rPr>
              <a:t>wù</a:t>
            </a:r>
            <a:r>
              <a:rPr lang="zh-CN" altLang="en-US" sz="2400">
                <a:latin typeface="+mn-ea"/>
              </a:rPr>
              <a:t>）</a:t>
            </a:r>
          </a:p>
          <a:p>
            <a:pPr>
              <a:lnSpc>
                <a:spcPts val="3500"/>
              </a:lnSpc>
            </a:pPr>
            <a:r>
              <a:rPr lang="en-US" altLang="zh-CN" sz="2400">
                <a:latin typeface="+mn-ea"/>
              </a:rPr>
              <a:t>C.</a:t>
            </a:r>
            <a:r>
              <a:rPr lang="zh-CN" altLang="en-US" sz="2400">
                <a:latin typeface="+mn-ea"/>
              </a:rPr>
              <a:t>愧怍（</a:t>
            </a:r>
            <a:r>
              <a:rPr lang="en-US" altLang="zh-CN" sz="2400" err="1">
                <a:latin typeface="+mn-ea"/>
              </a:rPr>
              <a:t>zuò</a:t>
            </a:r>
            <a:r>
              <a:rPr lang="zh-CN" altLang="en-US" sz="2400">
                <a:latin typeface="+mn-ea"/>
              </a:rPr>
              <a:t>）    </a:t>
            </a:r>
            <a:r>
              <a:rPr lang="zh-CN" altLang="en-US" sz="2400" smtClean="0">
                <a:latin typeface="+mn-ea"/>
              </a:rPr>
              <a:t>腈纶</a:t>
            </a:r>
            <a:r>
              <a:rPr lang="zh-CN" altLang="en-US" sz="2400">
                <a:latin typeface="+mn-ea"/>
              </a:rPr>
              <a:t>（</a:t>
            </a:r>
            <a:r>
              <a:rPr lang="en-US" altLang="zh-CN" sz="2400" err="1">
                <a:latin typeface="+mn-ea"/>
              </a:rPr>
              <a:t>qíng</a:t>
            </a:r>
            <a:r>
              <a:rPr lang="zh-CN" altLang="en-US" sz="2400">
                <a:latin typeface="+mn-ea"/>
              </a:rPr>
              <a:t>）   </a:t>
            </a:r>
            <a:endParaRPr lang="en-US" altLang="zh-CN" sz="2400" smtClean="0">
              <a:latin typeface="+mn-ea"/>
            </a:endParaRPr>
          </a:p>
          <a:p>
            <a:pPr>
              <a:lnSpc>
                <a:spcPts val="3500"/>
              </a:lnSpc>
            </a:pPr>
            <a:r>
              <a:rPr lang="zh-CN" altLang="en-US" sz="2400" smtClean="0">
                <a:latin typeface="+mn-ea"/>
              </a:rPr>
              <a:t>  羁绊</a:t>
            </a:r>
            <a:r>
              <a:rPr lang="zh-CN" altLang="en-US" sz="2400">
                <a:latin typeface="+mn-ea"/>
              </a:rPr>
              <a:t>（</a:t>
            </a:r>
            <a:r>
              <a:rPr lang="en-US" altLang="zh-CN" sz="2400" err="1">
                <a:latin typeface="+mn-ea"/>
              </a:rPr>
              <a:t>pàn</a:t>
            </a:r>
            <a:r>
              <a:rPr lang="zh-CN" altLang="en-US" sz="2400">
                <a:latin typeface="+mn-ea"/>
              </a:rPr>
              <a:t>）    </a:t>
            </a:r>
            <a:r>
              <a:rPr lang="zh-CN" altLang="en-US" sz="2400" smtClean="0">
                <a:latin typeface="+mn-ea"/>
              </a:rPr>
              <a:t>名副其实</a:t>
            </a:r>
            <a:r>
              <a:rPr lang="zh-CN" altLang="en-US" sz="2400">
                <a:latin typeface="+mn-ea"/>
              </a:rPr>
              <a:t>（</a:t>
            </a:r>
            <a:r>
              <a:rPr lang="en-US" altLang="zh-CN" sz="2400" err="1">
                <a:latin typeface="+mn-ea"/>
              </a:rPr>
              <a:t>fù</a:t>
            </a:r>
            <a:r>
              <a:rPr lang="zh-CN" altLang="en-US" sz="2400">
                <a:latin typeface="+mn-ea"/>
              </a:rPr>
              <a:t>）</a:t>
            </a:r>
          </a:p>
          <a:p>
            <a:pPr>
              <a:lnSpc>
                <a:spcPts val="3500"/>
              </a:lnSpc>
            </a:pPr>
            <a:r>
              <a:rPr lang="en-US" altLang="zh-CN" sz="2400">
                <a:latin typeface="+mn-ea"/>
              </a:rPr>
              <a:t>D.</a:t>
            </a:r>
            <a:r>
              <a:rPr lang="zh-CN" altLang="en-US" sz="2400">
                <a:latin typeface="+mn-ea"/>
              </a:rPr>
              <a:t>悄然（</a:t>
            </a:r>
            <a:r>
              <a:rPr lang="en-US" altLang="zh-CN" sz="2400" err="1">
                <a:latin typeface="+mn-ea"/>
              </a:rPr>
              <a:t>qiāo</a:t>
            </a:r>
            <a:r>
              <a:rPr lang="zh-CN" altLang="en-US" sz="2400">
                <a:latin typeface="+mn-ea"/>
              </a:rPr>
              <a:t>）   孱头（</a:t>
            </a:r>
            <a:r>
              <a:rPr lang="en-US" altLang="zh-CN" sz="2400" err="1">
                <a:latin typeface="+mn-ea"/>
              </a:rPr>
              <a:t>càn</a:t>
            </a:r>
            <a:r>
              <a:rPr lang="zh-CN" altLang="en-US" sz="2400">
                <a:latin typeface="+mn-ea"/>
              </a:rPr>
              <a:t>）    </a:t>
            </a:r>
            <a:endParaRPr lang="en-US" altLang="zh-CN" sz="2400" smtClean="0">
              <a:latin typeface="+mn-ea"/>
            </a:endParaRPr>
          </a:p>
          <a:p>
            <a:pPr>
              <a:lnSpc>
                <a:spcPts val="3500"/>
              </a:lnSpc>
            </a:pPr>
            <a:r>
              <a:rPr lang="zh-CN" altLang="en-US" sz="2400" smtClean="0">
                <a:latin typeface="+mn-ea"/>
              </a:rPr>
              <a:t>  瘦削</a:t>
            </a:r>
            <a:r>
              <a:rPr lang="zh-CN" altLang="en-US" sz="2400">
                <a:latin typeface="+mn-ea"/>
              </a:rPr>
              <a:t>（</a:t>
            </a:r>
            <a:r>
              <a:rPr lang="en-US" altLang="zh-CN" sz="2400" err="1">
                <a:latin typeface="+mn-ea"/>
              </a:rPr>
              <a:t>xiāo</a:t>
            </a:r>
            <a:r>
              <a:rPr lang="zh-CN" altLang="en-US" sz="2400">
                <a:latin typeface="+mn-ea"/>
              </a:rPr>
              <a:t>）   </a:t>
            </a:r>
            <a:r>
              <a:rPr lang="zh-CN" altLang="en-US" sz="2400" smtClean="0">
                <a:latin typeface="+mn-ea"/>
              </a:rPr>
              <a:t>强词夺理</a:t>
            </a:r>
            <a:r>
              <a:rPr lang="zh-CN" altLang="en-US" sz="2400">
                <a:latin typeface="+mn-ea"/>
              </a:rPr>
              <a:t>（</a:t>
            </a:r>
            <a:r>
              <a:rPr lang="en-US" altLang="zh-CN" sz="2400" err="1">
                <a:latin typeface="+mn-ea"/>
              </a:rPr>
              <a:t>qiǎng</a:t>
            </a:r>
            <a:r>
              <a:rPr lang="zh-CN" altLang="en-US" sz="2400">
                <a:latin typeface="+mn-ea"/>
              </a:rPr>
              <a:t>）</a:t>
            </a:r>
          </a:p>
        </p:txBody>
      </p:sp>
      <p:sp>
        <p:nvSpPr>
          <p:cNvPr id="10" name="文本框 9"/>
          <p:cNvSpPr txBox="1"/>
          <p:nvPr/>
        </p:nvSpPr>
        <p:spPr>
          <a:xfrm>
            <a:off x="10272404" y="1702552"/>
            <a:ext cx="469900" cy="461665"/>
          </a:xfrm>
          <a:prstGeom prst="rect">
            <a:avLst/>
          </a:prstGeom>
          <a:noFill/>
        </p:spPr>
        <p:txBody>
          <a:bodyPr wrap="square" rtlCol="0">
            <a:spAutoFit/>
          </a:bodyPr>
          <a:lstStyle/>
          <a:p>
            <a:pPr algn="ctr"/>
            <a:r>
              <a:rPr lang="en-US" altLang="zh-CN" sz="2400">
                <a:solidFill>
                  <a:srgbClr val="FF0000"/>
                </a:solidFill>
              </a:rPr>
              <a:t>B</a:t>
            </a:r>
          </a:p>
        </p:txBody>
      </p:sp>
      <p:pic>
        <p:nvPicPr>
          <p:cNvPr id="11" name="图片 10"/>
          <p:cNvPicPr>
            <a:picLocks noChangeAspect="1"/>
          </p:cNvPicPr>
          <p:nvPr/>
        </p:nvPicPr>
        <p:blipFill>
          <a:blip r:embed="rId2"/>
          <a:stretch>
            <a:fillRect/>
          </a:stretch>
        </p:blipFill>
        <p:spPr>
          <a:xfrm>
            <a:off x="1311648" y="2559892"/>
            <a:ext cx="170703" cy="152413"/>
          </a:xfrm>
          <a:prstGeom prst="rect">
            <a:avLst/>
          </a:prstGeom>
        </p:spPr>
      </p:pic>
      <p:pic>
        <p:nvPicPr>
          <p:cNvPr id="12" name="图片 11"/>
          <p:cNvPicPr>
            <a:picLocks noChangeAspect="1"/>
          </p:cNvPicPr>
          <p:nvPr/>
        </p:nvPicPr>
        <p:blipFill>
          <a:blip r:embed="rId2"/>
          <a:stretch>
            <a:fillRect/>
          </a:stretch>
        </p:blipFill>
        <p:spPr>
          <a:xfrm>
            <a:off x="3572248" y="2562736"/>
            <a:ext cx="170703" cy="152413"/>
          </a:xfrm>
          <a:prstGeom prst="rect">
            <a:avLst/>
          </a:prstGeom>
        </p:spPr>
      </p:pic>
      <p:pic>
        <p:nvPicPr>
          <p:cNvPr id="13" name="图片 12"/>
          <p:cNvPicPr>
            <a:picLocks noChangeAspect="1"/>
          </p:cNvPicPr>
          <p:nvPr/>
        </p:nvPicPr>
        <p:blipFill>
          <a:blip r:embed="rId2"/>
          <a:stretch>
            <a:fillRect/>
          </a:stretch>
        </p:blipFill>
        <p:spPr>
          <a:xfrm>
            <a:off x="1338943" y="3007425"/>
            <a:ext cx="170703" cy="152413"/>
          </a:xfrm>
          <a:prstGeom prst="rect">
            <a:avLst/>
          </a:prstGeom>
        </p:spPr>
      </p:pic>
      <p:pic>
        <p:nvPicPr>
          <p:cNvPr id="14" name="图片 13"/>
          <p:cNvPicPr>
            <a:picLocks noChangeAspect="1"/>
          </p:cNvPicPr>
          <p:nvPr/>
        </p:nvPicPr>
        <p:blipFill>
          <a:blip r:embed="rId2"/>
          <a:stretch>
            <a:fillRect/>
          </a:stretch>
        </p:blipFill>
        <p:spPr>
          <a:xfrm>
            <a:off x="3885449" y="3007425"/>
            <a:ext cx="170703" cy="152413"/>
          </a:xfrm>
          <a:prstGeom prst="rect">
            <a:avLst/>
          </a:prstGeom>
        </p:spPr>
      </p:pic>
      <p:pic>
        <p:nvPicPr>
          <p:cNvPr id="15" name="图片 14"/>
          <p:cNvPicPr>
            <a:picLocks noChangeAspect="1"/>
          </p:cNvPicPr>
          <p:nvPr/>
        </p:nvPicPr>
        <p:blipFill>
          <a:blip r:embed="rId2"/>
          <a:stretch>
            <a:fillRect/>
          </a:stretch>
        </p:blipFill>
        <p:spPr>
          <a:xfrm>
            <a:off x="1325294" y="3448626"/>
            <a:ext cx="170703" cy="152413"/>
          </a:xfrm>
          <a:prstGeom prst="rect">
            <a:avLst/>
          </a:prstGeom>
        </p:spPr>
      </p:pic>
      <p:pic>
        <p:nvPicPr>
          <p:cNvPr id="16" name="图片 15"/>
          <p:cNvPicPr>
            <a:picLocks noChangeAspect="1"/>
          </p:cNvPicPr>
          <p:nvPr/>
        </p:nvPicPr>
        <p:blipFill>
          <a:blip r:embed="rId2"/>
          <a:stretch>
            <a:fillRect/>
          </a:stretch>
        </p:blipFill>
        <p:spPr>
          <a:xfrm>
            <a:off x="3611297" y="3448626"/>
            <a:ext cx="155410" cy="138759"/>
          </a:xfrm>
          <a:prstGeom prst="rect">
            <a:avLst/>
          </a:prstGeom>
        </p:spPr>
      </p:pic>
      <p:pic>
        <p:nvPicPr>
          <p:cNvPr id="17" name="图片 16"/>
          <p:cNvPicPr>
            <a:picLocks noChangeAspect="1"/>
          </p:cNvPicPr>
          <p:nvPr/>
        </p:nvPicPr>
        <p:blipFill>
          <a:blip r:embed="rId2"/>
          <a:stretch>
            <a:fillRect/>
          </a:stretch>
        </p:blipFill>
        <p:spPr>
          <a:xfrm>
            <a:off x="1578348" y="3879897"/>
            <a:ext cx="170703" cy="152413"/>
          </a:xfrm>
          <a:prstGeom prst="rect">
            <a:avLst/>
          </a:prstGeom>
        </p:spPr>
      </p:pic>
      <p:pic>
        <p:nvPicPr>
          <p:cNvPr id="18" name="图片 17"/>
          <p:cNvPicPr>
            <a:picLocks noChangeAspect="1"/>
          </p:cNvPicPr>
          <p:nvPr/>
        </p:nvPicPr>
        <p:blipFill>
          <a:blip r:embed="rId2"/>
          <a:stretch>
            <a:fillRect/>
          </a:stretch>
        </p:blipFill>
        <p:spPr>
          <a:xfrm>
            <a:off x="3885448" y="3888786"/>
            <a:ext cx="170703" cy="152413"/>
          </a:xfrm>
          <a:prstGeom prst="rect">
            <a:avLst/>
          </a:prstGeom>
        </p:spPr>
      </p:pic>
      <p:pic>
        <p:nvPicPr>
          <p:cNvPr id="19" name="图片 18"/>
          <p:cNvPicPr>
            <a:picLocks noChangeAspect="1"/>
          </p:cNvPicPr>
          <p:nvPr/>
        </p:nvPicPr>
        <p:blipFill>
          <a:blip r:embed="rId2"/>
          <a:stretch>
            <a:fillRect/>
          </a:stretch>
        </p:blipFill>
        <p:spPr>
          <a:xfrm>
            <a:off x="1578348" y="4338993"/>
            <a:ext cx="170703" cy="152413"/>
          </a:xfrm>
          <a:prstGeom prst="rect">
            <a:avLst/>
          </a:prstGeom>
        </p:spPr>
      </p:pic>
      <p:pic>
        <p:nvPicPr>
          <p:cNvPr id="20" name="图片 19"/>
          <p:cNvPicPr>
            <a:picLocks noChangeAspect="1"/>
          </p:cNvPicPr>
          <p:nvPr/>
        </p:nvPicPr>
        <p:blipFill>
          <a:blip r:embed="rId2"/>
          <a:stretch>
            <a:fillRect/>
          </a:stretch>
        </p:blipFill>
        <p:spPr>
          <a:xfrm>
            <a:off x="3597648" y="4354502"/>
            <a:ext cx="170703" cy="152413"/>
          </a:xfrm>
          <a:prstGeom prst="rect">
            <a:avLst/>
          </a:prstGeom>
        </p:spPr>
      </p:pic>
      <p:pic>
        <p:nvPicPr>
          <p:cNvPr id="21" name="图片 20"/>
          <p:cNvPicPr>
            <a:picLocks noChangeAspect="1"/>
          </p:cNvPicPr>
          <p:nvPr/>
        </p:nvPicPr>
        <p:blipFill>
          <a:blip r:embed="rId2"/>
          <a:stretch>
            <a:fillRect/>
          </a:stretch>
        </p:blipFill>
        <p:spPr>
          <a:xfrm>
            <a:off x="1591048" y="4778388"/>
            <a:ext cx="170703" cy="152413"/>
          </a:xfrm>
          <a:prstGeom prst="rect">
            <a:avLst/>
          </a:prstGeom>
        </p:spPr>
      </p:pic>
      <p:pic>
        <p:nvPicPr>
          <p:cNvPr id="22" name="图片 21"/>
          <p:cNvPicPr>
            <a:picLocks noChangeAspect="1"/>
          </p:cNvPicPr>
          <p:nvPr/>
        </p:nvPicPr>
        <p:blipFill>
          <a:blip r:embed="rId2"/>
          <a:stretch>
            <a:fillRect/>
          </a:stretch>
        </p:blipFill>
        <p:spPr>
          <a:xfrm>
            <a:off x="3860048" y="4767923"/>
            <a:ext cx="170703" cy="152413"/>
          </a:xfrm>
          <a:prstGeom prst="rect">
            <a:avLst/>
          </a:prstGeom>
        </p:spPr>
      </p:pic>
      <p:pic>
        <p:nvPicPr>
          <p:cNvPr id="23" name="图片 22"/>
          <p:cNvPicPr>
            <a:picLocks noChangeAspect="1"/>
          </p:cNvPicPr>
          <p:nvPr/>
        </p:nvPicPr>
        <p:blipFill>
          <a:blip r:embed="rId2"/>
          <a:stretch>
            <a:fillRect/>
          </a:stretch>
        </p:blipFill>
        <p:spPr>
          <a:xfrm>
            <a:off x="1311646" y="5229582"/>
            <a:ext cx="170703" cy="152413"/>
          </a:xfrm>
          <a:prstGeom prst="rect">
            <a:avLst/>
          </a:prstGeom>
        </p:spPr>
      </p:pic>
      <p:pic>
        <p:nvPicPr>
          <p:cNvPr id="24" name="图片 23"/>
          <p:cNvPicPr>
            <a:picLocks noChangeAspect="1"/>
          </p:cNvPicPr>
          <p:nvPr/>
        </p:nvPicPr>
        <p:blipFill>
          <a:blip r:embed="rId2"/>
          <a:stretch>
            <a:fillRect/>
          </a:stretch>
        </p:blipFill>
        <p:spPr>
          <a:xfrm>
            <a:off x="3597647" y="5227703"/>
            <a:ext cx="170703" cy="152413"/>
          </a:xfrm>
          <a:prstGeom prst="rect">
            <a:avLst/>
          </a:prstGeom>
        </p:spPr>
      </p:pic>
      <p:pic>
        <p:nvPicPr>
          <p:cNvPr id="25" name="图片 24"/>
          <p:cNvPicPr>
            <a:picLocks noChangeAspect="1"/>
          </p:cNvPicPr>
          <p:nvPr/>
        </p:nvPicPr>
        <p:blipFill>
          <a:blip r:embed="rId2"/>
          <a:stretch>
            <a:fillRect/>
          </a:stretch>
        </p:blipFill>
        <p:spPr>
          <a:xfrm>
            <a:off x="1578348" y="5666574"/>
            <a:ext cx="170703" cy="152413"/>
          </a:xfrm>
          <a:prstGeom prst="rect">
            <a:avLst/>
          </a:prstGeom>
        </p:spPr>
      </p:pic>
      <p:pic>
        <p:nvPicPr>
          <p:cNvPr id="26" name="图片 25"/>
          <p:cNvPicPr>
            <a:picLocks noChangeAspect="1"/>
          </p:cNvPicPr>
          <p:nvPr/>
        </p:nvPicPr>
        <p:blipFill>
          <a:blip r:embed="rId2"/>
          <a:stretch>
            <a:fillRect/>
          </a:stretch>
        </p:blipFill>
        <p:spPr>
          <a:xfrm>
            <a:off x="3609399" y="5678325"/>
            <a:ext cx="170703" cy="152413"/>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36599" y="1705819"/>
            <a:ext cx="10515600" cy="2908105"/>
          </a:xfrm>
        </p:spPr>
        <p:txBody>
          <a:bodyPr/>
          <a:lstStyle/>
          <a:p>
            <a:pPr marL="0" indent="0">
              <a:lnSpc>
                <a:spcPct val="100000"/>
              </a:lnSpc>
              <a:buNone/>
            </a:pPr>
            <a:r>
              <a:rPr lang="en-US" altLang="zh-CN" sz="2400" b="1">
                <a:latin typeface="+mn-ea"/>
              </a:rPr>
              <a:t>9.</a:t>
            </a:r>
            <a:r>
              <a:rPr lang="zh-CN" altLang="en-US" sz="2400">
                <a:latin typeface="楷体" panose="02010609060101010101" pitchFamily="49" charset="-122"/>
                <a:ea typeface="楷体" panose="02010609060101010101" pitchFamily="49" charset="-122"/>
              </a:rPr>
              <a:t>（</a:t>
            </a:r>
            <a:r>
              <a:rPr lang="en-US" altLang="zh-CN" sz="2400">
                <a:latin typeface="楷体" panose="02010609060101010101" pitchFamily="49" charset="-122"/>
                <a:ea typeface="楷体" panose="02010609060101010101" pitchFamily="49" charset="-122"/>
              </a:rPr>
              <a:t>2020·</a:t>
            </a:r>
            <a:r>
              <a:rPr lang="zh-CN" altLang="en-US" sz="2400">
                <a:latin typeface="楷体" panose="02010609060101010101" pitchFamily="49" charset="-122"/>
                <a:ea typeface="楷体" panose="02010609060101010101" pitchFamily="49" charset="-122"/>
              </a:rPr>
              <a:t>成都）</a:t>
            </a:r>
            <a:r>
              <a:rPr lang="zh-CN" altLang="en-US" sz="2400">
                <a:latin typeface="+mn-ea"/>
              </a:rPr>
              <a:t>下列加点字的注音有误的一项是</a:t>
            </a:r>
            <a:r>
              <a:rPr lang="zh-CN" altLang="en-US" sz="2400" smtClean="0">
                <a:latin typeface="+mn-ea"/>
              </a:rPr>
              <a:t>（  ）</a:t>
            </a:r>
            <a:r>
              <a:rPr lang="zh-CN" altLang="en-US" sz="2400">
                <a:latin typeface="+mn-ea"/>
              </a:rPr>
              <a:t>。</a:t>
            </a:r>
          </a:p>
          <a:p>
            <a:pPr marL="0" indent="0">
              <a:lnSpc>
                <a:spcPct val="100000"/>
              </a:lnSpc>
              <a:buNone/>
            </a:pPr>
            <a:r>
              <a:rPr lang="en-US" altLang="zh-CN" sz="2400">
                <a:latin typeface="+mn-ea"/>
              </a:rPr>
              <a:t>A.</a:t>
            </a:r>
            <a:r>
              <a:rPr lang="zh-CN" altLang="en-US" sz="2400">
                <a:latin typeface="+mn-ea"/>
              </a:rPr>
              <a:t>校对（</a:t>
            </a:r>
            <a:r>
              <a:rPr lang="en-US" altLang="zh-CN" sz="2400" err="1">
                <a:latin typeface="+mn-ea"/>
              </a:rPr>
              <a:t>jiào</a:t>
            </a:r>
            <a:r>
              <a:rPr lang="zh-CN" altLang="en-US" sz="2400">
                <a:latin typeface="+mn-ea"/>
              </a:rPr>
              <a:t>）      别墅（</a:t>
            </a:r>
            <a:r>
              <a:rPr lang="en-US" altLang="zh-CN" sz="2400" err="1">
                <a:latin typeface="+mn-ea"/>
              </a:rPr>
              <a:t>shù</a:t>
            </a:r>
            <a:r>
              <a:rPr lang="zh-CN" altLang="en-US" sz="2400">
                <a:latin typeface="+mn-ea"/>
              </a:rPr>
              <a:t>）      仙露琼浆（</a:t>
            </a:r>
            <a:r>
              <a:rPr lang="en-US" altLang="zh-CN" sz="2400" err="1">
                <a:latin typeface="+mn-ea"/>
              </a:rPr>
              <a:t>qióng</a:t>
            </a:r>
            <a:r>
              <a:rPr lang="zh-CN" altLang="en-US" sz="2400">
                <a:latin typeface="+mn-ea"/>
              </a:rPr>
              <a:t>）</a:t>
            </a:r>
          </a:p>
          <a:p>
            <a:pPr marL="0" indent="0">
              <a:lnSpc>
                <a:spcPct val="100000"/>
              </a:lnSpc>
              <a:buNone/>
            </a:pPr>
            <a:r>
              <a:rPr lang="en-US" altLang="zh-CN" sz="2400">
                <a:latin typeface="+mn-ea"/>
              </a:rPr>
              <a:t>B.</a:t>
            </a:r>
            <a:r>
              <a:rPr lang="zh-CN" altLang="en-US" sz="2400">
                <a:latin typeface="+mn-ea"/>
              </a:rPr>
              <a:t>萌发（</a:t>
            </a:r>
            <a:r>
              <a:rPr lang="en-US" altLang="zh-CN" sz="2400" err="1">
                <a:latin typeface="+mn-ea"/>
              </a:rPr>
              <a:t>méng</a:t>
            </a:r>
            <a:r>
              <a:rPr lang="zh-CN" altLang="en-US" sz="2400">
                <a:latin typeface="+mn-ea"/>
              </a:rPr>
              <a:t>）   </a:t>
            </a:r>
            <a:r>
              <a:rPr lang="zh-CN" altLang="en-US" sz="2400" smtClean="0">
                <a:latin typeface="+mn-ea"/>
              </a:rPr>
              <a:t>   嘹亮</a:t>
            </a:r>
            <a:r>
              <a:rPr lang="zh-CN" altLang="en-US" sz="2400">
                <a:latin typeface="+mn-ea"/>
              </a:rPr>
              <a:t>（</a:t>
            </a:r>
            <a:r>
              <a:rPr lang="en-US" altLang="zh-CN" sz="2400" err="1">
                <a:latin typeface="+mn-ea"/>
              </a:rPr>
              <a:t>liáo</a:t>
            </a:r>
            <a:r>
              <a:rPr lang="zh-CN" altLang="en-US" sz="2400">
                <a:latin typeface="+mn-ea"/>
              </a:rPr>
              <a:t>）     </a:t>
            </a:r>
            <a:r>
              <a:rPr lang="zh-CN" altLang="en-US" sz="2400" smtClean="0">
                <a:latin typeface="+mn-ea"/>
              </a:rPr>
              <a:t>抑扬顿挫</a:t>
            </a:r>
            <a:r>
              <a:rPr lang="zh-CN" altLang="en-US" sz="2400">
                <a:latin typeface="+mn-ea"/>
              </a:rPr>
              <a:t>（</a:t>
            </a:r>
            <a:r>
              <a:rPr lang="en-US" altLang="zh-CN" sz="2400" err="1">
                <a:latin typeface="+mn-ea"/>
              </a:rPr>
              <a:t>cuò</a:t>
            </a:r>
            <a:r>
              <a:rPr lang="zh-CN" altLang="en-US" sz="2400">
                <a:latin typeface="+mn-ea"/>
              </a:rPr>
              <a:t>）</a:t>
            </a:r>
          </a:p>
          <a:p>
            <a:pPr marL="0" indent="0">
              <a:lnSpc>
                <a:spcPct val="100000"/>
              </a:lnSpc>
              <a:buNone/>
            </a:pPr>
            <a:r>
              <a:rPr lang="en-US" altLang="zh-CN" sz="2400">
                <a:latin typeface="+mn-ea"/>
              </a:rPr>
              <a:t>C.</a:t>
            </a:r>
            <a:r>
              <a:rPr lang="zh-CN" altLang="en-US" sz="2400">
                <a:latin typeface="+mn-ea"/>
              </a:rPr>
              <a:t>鲜妍（</a:t>
            </a:r>
            <a:r>
              <a:rPr lang="en-US" altLang="zh-CN" sz="2400" err="1">
                <a:latin typeface="+mn-ea"/>
              </a:rPr>
              <a:t>yán</a:t>
            </a:r>
            <a:r>
              <a:rPr lang="zh-CN" altLang="en-US" sz="2400">
                <a:latin typeface="+mn-ea"/>
              </a:rPr>
              <a:t>）       哺乳（</a:t>
            </a:r>
            <a:r>
              <a:rPr lang="en-US" altLang="zh-CN" sz="2400" err="1">
                <a:latin typeface="+mn-ea"/>
              </a:rPr>
              <a:t>fǔ</a:t>
            </a:r>
            <a:r>
              <a:rPr lang="zh-CN" altLang="en-US" sz="2400">
                <a:latin typeface="+mn-ea"/>
              </a:rPr>
              <a:t>）       </a:t>
            </a:r>
            <a:r>
              <a:rPr lang="zh-CN" altLang="en-US" sz="2400" smtClean="0">
                <a:latin typeface="+mn-ea"/>
              </a:rPr>
              <a:t>一气呵成</a:t>
            </a:r>
            <a:r>
              <a:rPr lang="zh-CN" altLang="en-US" sz="2400">
                <a:latin typeface="+mn-ea"/>
              </a:rPr>
              <a:t>（</a:t>
            </a:r>
            <a:r>
              <a:rPr lang="en-US" altLang="zh-CN" sz="2400" err="1">
                <a:latin typeface="+mn-ea"/>
              </a:rPr>
              <a:t>hē</a:t>
            </a:r>
            <a:r>
              <a:rPr lang="zh-CN" altLang="en-US" sz="2400">
                <a:latin typeface="+mn-ea"/>
              </a:rPr>
              <a:t>）</a:t>
            </a:r>
          </a:p>
          <a:p>
            <a:pPr marL="0" indent="0">
              <a:lnSpc>
                <a:spcPct val="100000"/>
              </a:lnSpc>
              <a:buNone/>
            </a:pPr>
            <a:r>
              <a:rPr lang="en-US" altLang="zh-CN" sz="2400">
                <a:latin typeface="+mn-ea"/>
              </a:rPr>
              <a:t>D.</a:t>
            </a:r>
            <a:r>
              <a:rPr lang="zh-CN" altLang="en-US" sz="2400">
                <a:latin typeface="+mn-ea"/>
              </a:rPr>
              <a:t>菜畦（</a:t>
            </a:r>
            <a:r>
              <a:rPr lang="en-US" altLang="zh-CN" sz="2400" err="1">
                <a:latin typeface="+mn-ea"/>
              </a:rPr>
              <a:t>qí</a:t>
            </a:r>
            <a:r>
              <a:rPr lang="zh-CN" altLang="en-US" sz="2400">
                <a:latin typeface="+mn-ea"/>
              </a:rPr>
              <a:t>）        </a:t>
            </a:r>
            <a:r>
              <a:rPr lang="zh-CN" altLang="en-US" sz="2400" smtClean="0">
                <a:latin typeface="+mn-ea"/>
              </a:rPr>
              <a:t>思慕</a:t>
            </a:r>
            <a:r>
              <a:rPr lang="zh-CN" altLang="en-US" sz="2400">
                <a:latin typeface="+mn-ea"/>
              </a:rPr>
              <a:t>（</a:t>
            </a:r>
            <a:r>
              <a:rPr lang="en-US" altLang="zh-CN" sz="2400" err="1">
                <a:latin typeface="+mn-ea"/>
              </a:rPr>
              <a:t>mù</a:t>
            </a:r>
            <a:r>
              <a:rPr lang="zh-CN" altLang="en-US" sz="2400">
                <a:latin typeface="+mn-ea"/>
              </a:rPr>
              <a:t>）       惟妙惟肖（</a:t>
            </a:r>
            <a:r>
              <a:rPr lang="en-US" altLang="zh-CN" sz="2400" err="1">
                <a:latin typeface="+mn-ea"/>
              </a:rPr>
              <a:t>xiào</a:t>
            </a:r>
            <a:r>
              <a:rPr lang="zh-CN" altLang="en-US" sz="2400">
                <a:latin typeface="+mn-ea"/>
              </a:rPr>
              <a:t>）</a:t>
            </a:r>
          </a:p>
          <a:p>
            <a:pPr marL="0" indent="0">
              <a:buNone/>
            </a:pPr>
            <a:endParaRPr lang="zh-CN" altLang="en-US"/>
          </a:p>
        </p:txBody>
      </p:sp>
      <p:pic>
        <p:nvPicPr>
          <p:cNvPr id="5" name="图片 4"/>
          <p:cNvPicPr>
            <a:picLocks noChangeAspect="1"/>
          </p:cNvPicPr>
          <p:nvPr/>
        </p:nvPicPr>
        <p:blipFill>
          <a:blip r:embed="rId2"/>
          <a:stretch>
            <a:fillRect/>
          </a:stretch>
        </p:blipFill>
        <p:spPr>
          <a:xfrm>
            <a:off x="1210048" y="2597609"/>
            <a:ext cx="170703" cy="152413"/>
          </a:xfrm>
          <a:prstGeom prst="rect">
            <a:avLst/>
          </a:prstGeom>
        </p:spPr>
      </p:pic>
      <p:pic>
        <p:nvPicPr>
          <p:cNvPr id="6" name="图片 5"/>
          <p:cNvPicPr>
            <a:picLocks noChangeAspect="1"/>
          </p:cNvPicPr>
          <p:nvPr/>
        </p:nvPicPr>
        <p:blipFill>
          <a:blip r:embed="rId2"/>
          <a:stretch>
            <a:fillRect/>
          </a:stretch>
        </p:blipFill>
        <p:spPr>
          <a:xfrm>
            <a:off x="4245348" y="2597609"/>
            <a:ext cx="170703" cy="152413"/>
          </a:xfrm>
          <a:prstGeom prst="rect">
            <a:avLst/>
          </a:prstGeom>
        </p:spPr>
      </p:pic>
      <p:pic>
        <p:nvPicPr>
          <p:cNvPr id="7" name="图片 6"/>
          <p:cNvPicPr>
            <a:picLocks noChangeAspect="1"/>
          </p:cNvPicPr>
          <p:nvPr/>
        </p:nvPicPr>
        <p:blipFill>
          <a:blip r:embed="rId2"/>
          <a:stretch>
            <a:fillRect/>
          </a:stretch>
        </p:blipFill>
        <p:spPr>
          <a:xfrm>
            <a:off x="7164452" y="2597602"/>
            <a:ext cx="170703" cy="152413"/>
          </a:xfrm>
          <a:prstGeom prst="rect">
            <a:avLst/>
          </a:prstGeom>
        </p:spPr>
      </p:pic>
      <p:pic>
        <p:nvPicPr>
          <p:cNvPr id="8" name="图片 7"/>
          <p:cNvPicPr>
            <a:picLocks noChangeAspect="1"/>
          </p:cNvPicPr>
          <p:nvPr/>
        </p:nvPicPr>
        <p:blipFill>
          <a:blip r:embed="rId2"/>
          <a:stretch>
            <a:fillRect/>
          </a:stretch>
        </p:blipFill>
        <p:spPr>
          <a:xfrm>
            <a:off x="1197347" y="3099208"/>
            <a:ext cx="170703" cy="152413"/>
          </a:xfrm>
          <a:prstGeom prst="rect">
            <a:avLst/>
          </a:prstGeom>
        </p:spPr>
      </p:pic>
      <p:pic>
        <p:nvPicPr>
          <p:cNvPr id="9" name="图片 8"/>
          <p:cNvPicPr>
            <a:picLocks noChangeAspect="1"/>
          </p:cNvPicPr>
          <p:nvPr/>
        </p:nvPicPr>
        <p:blipFill>
          <a:blip r:embed="rId2"/>
          <a:stretch>
            <a:fillRect/>
          </a:stretch>
        </p:blipFill>
        <p:spPr>
          <a:xfrm>
            <a:off x="3979952" y="3099207"/>
            <a:ext cx="170703" cy="152413"/>
          </a:xfrm>
          <a:prstGeom prst="rect">
            <a:avLst/>
          </a:prstGeom>
        </p:spPr>
      </p:pic>
      <p:pic>
        <p:nvPicPr>
          <p:cNvPr id="10" name="图片 9"/>
          <p:cNvPicPr>
            <a:picLocks noChangeAspect="1"/>
          </p:cNvPicPr>
          <p:nvPr/>
        </p:nvPicPr>
        <p:blipFill>
          <a:blip r:embed="rId2"/>
          <a:stretch>
            <a:fillRect/>
          </a:stretch>
        </p:blipFill>
        <p:spPr>
          <a:xfrm>
            <a:off x="7456176" y="3111902"/>
            <a:ext cx="170703" cy="152413"/>
          </a:xfrm>
          <a:prstGeom prst="rect">
            <a:avLst/>
          </a:prstGeom>
        </p:spPr>
      </p:pic>
      <p:pic>
        <p:nvPicPr>
          <p:cNvPr id="11" name="图片 10"/>
          <p:cNvPicPr>
            <a:picLocks noChangeAspect="1"/>
          </p:cNvPicPr>
          <p:nvPr/>
        </p:nvPicPr>
        <p:blipFill>
          <a:blip r:embed="rId2"/>
          <a:stretch>
            <a:fillRect/>
          </a:stretch>
        </p:blipFill>
        <p:spPr>
          <a:xfrm>
            <a:off x="1469651" y="3590057"/>
            <a:ext cx="170703" cy="152413"/>
          </a:xfrm>
          <a:prstGeom prst="rect">
            <a:avLst/>
          </a:prstGeom>
        </p:spPr>
      </p:pic>
      <p:pic>
        <p:nvPicPr>
          <p:cNvPr id="12" name="图片 11"/>
          <p:cNvPicPr>
            <a:picLocks noChangeAspect="1"/>
          </p:cNvPicPr>
          <p:nvPr/>
        </p:nvPicPr>
        <p:blipFill>
          <a:blip r:embed="rId2"/>
          <a:stretch>
            <a:fillRect/>
          </a:stretch>
        </p:blipFill>
        <p:spPr>
          <a:xfrm>
            <a:off x="3979952" y="3590056"/>
            <a:ext cx="170703" cy="152413"/>
          </a:xfrm>
          <a:prstGeom prst="rect">
            <a:avLst/>
          </a:prstGeom>
        </p:spPr>
      </p:pic>
      <p:pic>
        <p:nvPicPr>
          <p:cNvPr id="13" name="图片 12"/>
          <p:cNvPicPr>
            <a:picLocks noChangeAspect="1"/>
          </p:cNvPicPr>
          <p:nvPr/>
        </p:nvPicPr>
        <p:blipFill>
          <a:blip r:embed="rId2"/>
          <a:stretch>
            <a:fillRect/>
          </a:stretch>
        </p:blipFill>
        <p:spPr>
          <a:xfrm>
            <a:off x="7153647" y="3551955"/>
            <a:ext cx="170703" cy="152413"/>
          </a:xfrm>
          <a:prstGeom prst="rect">
            <a:avLst/>
          </a:prstGeom>
        </p:spPr>
      </p:pic>
      <p:pic>
        <p:nvPicPr>
          <p:cNvPr id="14" name="图片 13"/>
          <p:cNvPicPr>
            <a:picLocks noChangeAspect="1"/>
          </p:cNvPicPr>
          <p:nvPr/>
        </p:nvPicPr>
        <p:blipFill>
          <a:blip r:embed="rId2"/>
          <a:stretch>
            <a:fillRect/>
          </a:stretch>
        </p:blipFill>
        <p:spPr>
          <a:xfrm>
            <a:off x="1482351" y="4061448"/>
            <a:ext cx="170703" cy="152413"/>
          </a:xfrm>
          <a:prstGeom prst="rect">
            <a:avLst/>
          </a:prstGeom>
        </p:spPr>
      </p:pic>
      <p:pic>
        <p:nvPicPr>
          <p:cNvPr id="15" name="图片 14"/>
          <p:cNvPicPr>
            <a:picLocks noChangeAspect="1"/>
          </p:cNvPicPr>
          <p:nvPr/>
        </p:nvPicPr>
        <p:blipFill>
          <a:blip r:embed="rId2"/>
          <a:stretch>
            <a:fillRect/>
          </a:stretch>
        </p:blipFill>
        <p:spPr>
          <a:xfrm>
            <a:off x="4236196" y="4074147"/>
            <a:ext cx="170703" cy="152413"/>
          </a:xfrm>
          <a:prstGeom prst="rect">
            <a:avLst/>
          </a:prstGeom>
        </p:spPr>
      </p:pic>
      <p:pic>
        <p:nvPicPr>
          <p:cNvPr id="16" name="图片 15"/>
          <p:cNvPicPr>
            <a:picLocks noChangeAspect="1"/>
          </p:cNvPicPr>
          <p:nvPr/>
        </p:nvPicPr>
        <p:blipFill>
          <a:blip r:embed="rId2"/>
          <a:stretch>
            <a:fillRect/>
          </a:stretch>
        </p:blipFill>
        <p:spPr>
          <a:xfrm>
            <a:off x="7431724" y="4061447"/>
            <a:ext cx="170703" cy="152413"/>
          </a:xfrm>
          <a:prstGeom prst="rect">
            <a:avLst/>
          </a:prstGeom>
        </p:spPr>
      </p:pic>
      <p:sp>
        <p:nvSpPr>
          <p:cNvPr id="17" name="文本框 16"/>
          <p:cNvSpPr txBox="1"/>
          <p:nvPr/>
        </p:nvSpPr>
        <p:spPr>
          <a:xfrm>
            <a:off x="7720653" y="1699469"/>
            <a:ext cx="508000" cy="461665"/>
          </a:xfrm>
          <a:prstGeom prst="rect">
            <a:avLst/>
          </a:prstGeom>
          <a:noFill/>
        </p:spPr>
        <p:txBody>
          <a:bodyPr wrap="square" rtlCol="0">
            <a:spAutoFit/>
          </a:bodyPr>
          <a:lstStyle/>
          <a:p>
            <a:pPr algn="ctr"/>
            <a:r>
              <a:rPr lang="en-US" altLang="zh-CN" sz="2400">
                <a:solidFill>
                  <a:srgbClr val="FF0000"/>
                </a:solidFill>
              </a:rPr>
              <a:t>C</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 calcmode="lin" valueType="num">
                                      <p:cBhvr additive="base">
                                        <p:cTn id="7"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内容占位符 13"/>
          <p:cNvPicPr>
            <a:picLocks noGrp="1" noChangeAspect="1"/>
          </p:cNvPicPr>
          <p:nvPr>
            <p:ph idx="1"/>
          </p:nvPr>
        </p:nvPicPr>
        <p:blipFill>
          <a:blip r:embed="rId3"/>
          <a:stretch>
            <a:fillRect/>
          </a:stretch>
        </p:blipFill>
        <p:spPr>
          <a:xfrm>
            <a:off x="863990" y="1811714"/>
            <a:ext cx="10464020" cy="3196046"/>
          </a:xfrm>
          <a:prstGeom prst="rect">
            <a:avLst/>
          </a:prstGeom>
        </p:spPr>
      </p:pic>
      <p:sp>
        <p:nvSpPr>
          <p:cNvPr id="2" name="动作按钮: 后退或前一项 1">
            <a:hlinkClick r:id="rId4" action="ppaction://hlinksldjump" highlightClick="1"/>
          </p:cNvPr>
          <p:cNvSpPr/>
          <p:nvPr/>
        </p:nvSpPr>
        <p:spPr>
          <a:xfrm>
            <a:off x="10849970" y="5732061"/>
            <a:ext cx="914400" cy="573206"/>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36599" y="1686252"/>
            <a:ext cx="10515600" cy="4564418"/>
          </a:xfrm>
        </p:spPr>
        <p:txBody>
          <a:bodyPr>
            <a:normAutofit/>
          </a:bodyPr>
          <a:lstStyle/>
          <a:p>
            <a:pPr marL="0" indent="0">
              <a:lnSpc>
                <a:spcPct val="100000"/>
              </a:lnSpc>
              <a:buNone/>
            </a:pPr>
            <a:r>
              <a:rPr lang="en-US" altLang="zh-CN" sz="2400" b="1">
                <a:latin typeface="+mn-ea"/>
              </a:rPr>
              <a:t>10.</a:t>
            </a:r>
            <a:r>
              <a:rPr lang="zh-CN" altLang="en-US" sz="2400">
                <a:latin typeface="楷体" panose="02010609060101010101" pitchFamily="49" charset="-122"/>
                <a:ea typeface="楷体" panose="02010609060101010101" pitchFamily="49" charset="-122"/>
              </a:rPr>
              <a:t>（</a:t>
            </a:r>
            <a:r>
              <a:rPr lang="en-US" altLang="zh-CN" sz="2400">
                <a:latin typeface="楷体" panose="02010609060101010101" pitchFamily="49" charset="-122"/>
                <a:ea typeface="楷体" panose="02010609060101010101" pitchFamily="49" charset="-122"/>
              </a:rPr>
              <a:t>2020·</a:t>
            </a:r>
            <a:r>
              <a:rPr lang="zh-CN" altLang="en-US" sz="2400">
                <a:latin typeface="楷体" panose="02010609060101010101" pitchFamily="49" charset="-122"/>
                <a:ea typeface="楷体" panose="02010609060101010101" pitchFamily="49" charset="-122"/>
              </a:rPr>
              <a:t>南充）</a:t>
            </a:r>
            <a:r>
              <a:rPr lang="zh-CN" altLang="en-US" sz="2400">
                <a:latin typeface="+mn-ea"/>
              </a:rPr>
              <a:t>下列画线字的注音完全正确的一项是（  ）。</a:t>
            </a:r>
          </a:p>
          <a:p>
            <a:pPr marL="0" indent="0">
              <a:lnSpc>
                <a:spcPct val="100000"/>
              </a:lnSpc>
              <a:buNone/>
            </a:pPr>
            <a:r>
              <a:rPr lang="en-US" altLang="zh-CN" sz="2400">
                <a:latin typeface="+mn-ea"/>
              </a:rPr>
              <a:t>A.</a:t>
            </a:r>
            <a:r>
              <a:rPr lang="zh-CN" altLang="en-US" sz="2400">
                <a:latin typeface="+mn-ea"/>
              </a:rPr>
              <a:t>眼</a:t>
            </a:r>
            <a:r>
              <a:rPr lang="zh-CN" altLang="en-US" sz="2400" u="sng">
                <a:latin typeface="+mn-ea"/>
              </a:rPr>
              <a:t>眶</a:t>
            </a:r>
            <a:r>
              <a:rPr lang="zh-CN" altLang="en-US" sz="2400">
                <a:latin typeface="+mn-ea"/>
              </a:rPr>
              <a:t>（</a:t>
            </a:r>
            <a:r>
              <a:rPr lang="en-US" altLang="zh-CN" sz="2400" err="1">
                <a:latin typeface="+mn-ea"/>
              </a:rPr>
              <a:t>kuàng</a:t>
            </a:r>
            <a:r>
              <a:rPr lang="zh-CN" altLang="en-US" sz="2400">
                <a:latin typeface="+mn-ea"/>
              </a:rPr>
              <a:t>）    </a:t>
            </a:r>
            <a:r>
              <a:rPr lang="zh-CN" altLang="en-US" sz="2400" u="sng">
                <a:latin typeface="+mn-ea"/>
              </a:rPr>
              <a:t>殉</a:t>
            </a:r>
            <a:r>
              <a:rPr lang="zh-CN" altLang="en-US" sz="2400">
                <a:latin typeface="+mn-ea"/>
              </a:rPr>
              <a:t>职（</a:t>
            </a:r>
            <a:r>
              <a:rPr lang="en-US" altLang="zh-CN" sz="2400" err="1">
                <a:latin typeface="+mn-ea"/>
              </a:rPr>
              <a:t>xún</a:t>
            </a:r>
            <a:r>
              <a:rPr lang="zh-CN" altLang="en-US" sz="2400">
                <a:latin typeface="+mn-ea"/>
              </a:rPr>
              <a:t>）    </a:t>
            </a:r>
          </a:p>
          <a:p>
            <a:pPr marL="0" indent="0">
              <a:lnSpc>
                <a:spcPct val="100000"/>
              </a:lnSpc>
              <a:buNone/>
            </a:pPr>
            <a:r>
              <a:rPr lang="zh-CN" altLang="en-US" sz="2400">
                <a:latin typeface="+mn-ea"/>
              </a:rPr>
              <a:t>  搓</a:t>
            </a:r>
            <a:r>
              <a:rPr lang="zh-CN" altLang="en-US" sz="2400" u="sng">
                <a:latin typeface="+mn-ea"/>
              </a:rPr>
              <a:t>捻</a:t>
            </a:r>
            <a:r>
              <a:rPr lang="zh-CN" altLang="en-US" sz="2400">
                <a:latin typeface="+mn-ea"/>
              </a:rPr>
              <a:t>（</a:t>
            </a:r>
            <a:r>
              <a:rPr lang="en-US" altLang="zh-CN" sz="2400" err="1">
                <a:latin typeface="+mn-ea"/>
              </a:rPr>
              <a:t>niǎn</a:t>
            </a:r>
            <a:r>
              <a:rPr lang="zh-CN" altLang="en-US" sz="2400">
                <a:latin typeface="+mn-ea"/>
              </a:rPr>
              <a:t>）     </a:t>
            </a:r>
            <a:r>
              <a:rPr lang="zh-CN" altLang="en-US" sz="2400" u="sng">
                <a:latin typeface="+mn-ea"/>
              </a:rPr>
              <a:t>混</a:t>
            </a:r>
            <a:r>
              <a:rPr lang="zh-CN" altLang="en-US" sz="2400">
                <a:latin typeface="+mn-ea"/>
              </a:rPr>
              <a:t>为一谈（</a:t>
            </a:r>
            <a:r>
              <a:rPr lang="en-US" altLang="zh-CN" sz="2400" err="1">
                <a:latin typeface="+mn-ea"/>
              </a:rPr>
              <a:t>hùn</a:t>
            </a:r>
            <a:r>
              <a:rPr lang="zh-CN" altLang="en-US" sz="2400" smtClean="0">
                <a:latin typeface="+mn-ea"/>
              </a:rPr>
              <a:t>）</a:t>
            </a:r>
            <a:endParaRPr lang="en-US" altLang="zh-CN" sz="2400" smtClean="0">
              <a:latin typeface="+mn-ea"/>
            </a:endParaRPr>
          </a:p>
          <a:p>
            <a:pPr marL="0" indent="0">
              <a:lnSpc>
                <a:spcPct val="100000"/>
              </a:lnSpc>
              <a:buNone/>
            </a:pPr>
            <a:r>
              <a:rPr lang="en-US" altLang="zh-CN" sz="2400" smtClean="0">
                <a:latin typeface="+mn-ea"/>
              </a:rPr>
              <a:t>B</a:t>
            </a:r>
            <a:r>
              <a:rPr lang="en-US" altLang="zh-CN" sz="2400">
                <a:latin typeface="+mn-ea"/>
              </a:rPr>
              <a:t>.</a:t>
            </a:r>
            <a:r>
              <a:rPr lang="zh-CN" altLang="en-US" sz="2400">
                <a:latin typeface="+mn-ea"/>
              </a:rPr>
              <a:t>诡</a:t>
            </a:r>
            <a:r>
              <a:rPr lang="zh-CN" altLang="en-US" sz="2400" u="sng">
                <a:latin typeface="+mn-ea"/>
              </a:rPr>
              <a:t>谲</a:t>
            </a:r>
            <a:r>
              <a:rPr lang="zh-CN" altLang="en-US" sz="2400">
                <a:latin typeface="+mn-ea"/>
              </a:rPr>
              <a:t>（</a:t>
            </a:r>
            <a:r>
              <a:rPr lang="en-US" altLang="zh-CN" sz="2400" err="1">
                <a:latin typeface="+mn-ea"/>
              </a:rPr>
              <a:t>jué</a:t>
            </a:r>
            <a:r>
              <a:rPr lang="zh-CN" altLang="en-US" sz="2400">
                <a:latin typeface="+mn-ea"/>
              </a:rPr>
              <a:t>）      褴</a:t>
            </a:r>
            <a:r>
              <a:rPr lang="zh-CN" altLang="en-US" sz="2400" u="sng">
                <a:latin typeface="+mn-ea"/>
              </a:rPr>
              <a:t>褛</a:t>
            </a:r>
            <a:r>
              <a:rPr lang="zh-CN" altLang="en-US" sz="2400">
                <a:latin typeface="+mn-ea"/>
              </a:rPr>
              <a:t>（</a:t>
            </a:r>
            <a:r>
              <a:rPr lang="en-US" altLang="zh-CN" sz="2400" err="1">
                <a:latin typeface="+mn-ea"/>
              </a:rPr>
              <a:t>lǚ</a:t>
            </a:r>
            <a:r>
              <a:rPr lang="zh-CN" altLang="en-US" sz="2400">
                <a:latin typeface="+mn-ea"/>
              </a:rPr>
              <a:t>）        </a:t>
            </a:r>
          </a:p>
          <a:p>
            <a:pPr marL="0" indent="0">
              <a:lnSpc>
                <a:spcPct val="100000"/>
              </a:lnSpc>
              <a:buNone/>
            </a:pPr>
            <a:r>
              <a:rPr lang="zh-CN" altLang="en-US" sz="2400">
                <a:latin typeface="+mn-ea"/>
              </a:rPr>
              <a:t>  </a:t>
            </a:r>
            <a:r>
              <a:rPr lang="zh-CN" altLang="en-US" sz="2400" u="sng">
                <a:latin typeface="+mn-ea"/>
              </a:rPr>
              <a:t>濒</a:t>
            </a:r>
            <a:r>
              <a:rPr lang="zh-CN" altLang="en-US" sz="2400">
                <a:latin typeface="+mn-ea"/>
              </a:rPr>
              <a:t>临（</a:t>
            </a:r>
            <a:r>
              <a:rPr lang="en-US" altLang="zh-CN" sz="2400" err="1">
                <a:latin typeface="+mn-ea"/>
              </a:rPr>
              <a:t>bīn</a:t>
            </a:r>
            <a:r>
              <a:rPr lang="zh-CN" altLang="en-US" sz="2400">
                <a:latin typeface="+mn-ea"/>
              </a:rPr>
              <a:t>）      装</a:t>
            </a:r>
            <a:r>
              <a:rPr lang="zh-CN" altLang="en-US" sz="2400" u="sng">
                <a:latin typeface="+mn-ea"/>
              </a:rPr>
              <a:t>模</a:t>
            </a:r>
            <a:r>
              <a:rPr lang="zh-CN" altLang="en-US" sz="2400">
                <a:latin typeface="+mn-ea"/>
              </a:rPr>
              <a:t>作样（</a:t>
            </a:r>
            <a:r>
              <a:rPr lang="en-US" altLang="zh-CN" sz="2400" err="1">
                <a:latin typeface="+mn-ea"/>
              </a:rPr>
              <a:t>mú</a:t>
            </a:r>
            <a:r>
              <a:rPr lang="zh-CN" altLang="en-US" sz="2400">
                <a:latin typeface="+mn-ea"/>
              </a:rPr>
              <a:t>）</a:t>
            </a:r>
          </a:p>
          <a:p>
            <a:pPr marL="0" indent="0">
              <a:lnSpc>
                <a:spcPct val="100000"/>
              </a:lnSpc>
              <a:buNone/>
            </a:pPr>
            <a:r>
              <a:rPr lang="en-US" altLang="zh-CN" sz="2400">
                <a:latin typeface="+mn-ea"/>
              </a:rPr>
              <a:t>C.</a:t>
            </a:r>
            <a:r>
              <a:rPr lang="zh-CN" altLang="en-US" sz="2400" u="sng">
                <a:latin typeface="+mn-ea"/>
              </a:rPr>
              <a:t>悄</a:t>
            </a:r>
            <a:r>
              <a:rPr lang="zh-CN" altLang="en-US" sz="2400">
                <a:latin typeface="+mn-ea"/>
              </a:rPr>
              <a:t>然（</a:t>
            </a:r>
            <a:r>
              <a:rPr lang="en-US" altLang="zh-CN" sz="2400" err="1">
                <a:latin typeface="+mn-ea"/>
              </a:rPr>
              <a:t>qiǎo</a:t>
            </a:r>
            <a:r>
              <a:rPr lang="zh-CN" altLang="en-US" sz="2400">
                <a:latin typeface="+mn-ea"/>
              </a:rPr>
              <a:t>）     </a:t>
            </a:r>
            <a:r>
              <a:rPr lang="zh-CN" altLang="en-US" sz="2400" u="sng">
                <a:latin typeface="+mn-ea"/>
              </a:rPr>
              <a:t>勾</a:t>
            </a:r>
            <a:r>
              <a:rPr lang="zh-CN" altLang="en-US" sz="2400">
                <a:latin typeface="+mn-ea"/>
              </a:rPr>
              <a:t>当（</a:t>
            </a:r>
            <a:r>
              <a:rPr lang="en-US" altLang="zh-CN" sz="2400" err="1">
                <a:latin typeface="+mn-ea"/>
              </a:rPr>
              <a:t>gōu</a:t>
            </a:r>
            <a:r>
              <a:rPr lang="zh-CN" altLang="en-US" sz="2400">
                <a:latin typeface="+mn-ea"/>
              </a:rPr>
              <a:t>）    </a:t>
            </a:r>
          </a:p>
          <a:p>
            <a:pPr marL="0" indent="0">
              <a:lnSpc>
                <a:spcPct val="100000"/>
              </a:lnSpc>
              <a:buNone/>
            </a:pPr>
            <a:r>
              <a:rPr lang="zh-CN" altLang="en-US" sz="2400">
                <a:latin typeface="+mn-ea"/>
              </a:rPr>
              <a:t>  </a:t>
            </a:r>
            <a:r>
              <a:rPr lang="zh-CN" altLang="en-US" sz="2400" u="sng">
                <a:latin typeface="+mn-ea"/>
              </a:rPr>
              <a:t>锃</a:t>
            </a:r>
            <a:r>
              <a:rPr lang="zh-CN" altLang="en-US" sz="2400">
                <a:latin typeface="+mn-ea"/>
              </a:rPr>
              <a:t>亮（</a:t>
            </a:r>
            <a:r>
              <a:rPr lang="en-US" altLang="zh-CN" sz="2400" err="1">
                <a:latin typeface="+mn-ea"/>
              </a:rPr>
              <a:t>zèng</a:t>
            </a:r>
            <a:r>
              <a:rPr lang="zh-CN" altLang="en-US" sz="2400">
                <a:latin typeface="+mn-ea"/>
              </a:rPr>
              <a:t>）     </a:t>
            </a:r>
            <a:r>
              <a:rPr lang="zh-CN" altLang="en-US" sz="2400" u="sng">
                <a:latin typeface="+mn-ea"/>
              </a:rPr>
              <a:t>怏</a:t>
            </a:r>
            <a:r>
              <a:rPr lang="zh-CN" altLang="en-US" sz="2400">
                <a:latin typeface="+mn-ea"/>
              </a:rPr>
              <a:t>怏不乐（</a:t>
            </a:r>
            <a:r>
              <a:rPr lang="en-US" altLang="zh-CN" sz="2400" err="1">
                <a:latin typeface="+mn-ea"/>
              </a:rPr>
              <a:t>yàng</a:t>
            </a:r>
            <a:r>
              <a:rPr lang="zh-CN" altLang="en-US" sz="2400">
                <a:latin typeface="+mn-ea"/>
              </a:rPr>
              <a:t>）</a:t>
            </a:r>
          </a:p>
          <a:p>
            <a:pPr marL="0" indent="0">
              <a:lnSpc>
                <a:spcPct val="100000"/>
              </a:lnSpc>
              <a:buNone/>
            </a:pPr>
            <a:r>
              <a:rPr lang="en-US" altLang="zh-CN" sz="2400">
                <a:latin typeface="+mn-ea"/>
              </a:rPr>
              <a:t>D.</a:t>
            </a:r>
            <a:r>
              <a:rPr lang="zh-CN" altLang="en-US" sz="2400" u="sng">
                <a:latin typeface="+mn-ea"/>
              </a:rPr>
              <a:t>撺</a:t>
            </a:r>
            <a:r>
              <a:rPr lang="zh-CN" altLang="en-US" sz="2400">
                <a:latin typeface="+mn-ea"/>
              </a:rPr>
              <a:t>掇（</a:t>
            </a:r>
            <a:r>
              <a:rPr lang="en-US" altLang="zh-CN" sz="2400" err="1">
                <a:latin typeface="+mn-ea"/>
              </a:rPr>
              <a:t>cuān</a:t>
            </a:r>
            <a:r>
              <a:rPr lang="zh-CN" altLang="en-US" sz="2400">
                <a:latin typeface="+mn-ea"/>
              </a:rPr>
              <a:t>）     出</a:t>
            </a:r>
            <a:r>
              <a:rPr lang="zh-CN" altLang="en-US" sz="2400" u="sng">
                <a:latin typeface="+mn-ea"/>
              </a:rPr>
              <a:t>轧</a:t>
            </a:r>
            <a:r>
              <a:rPr lang="zh-CN" altLang="en-US" sz="2400">
                <a:latin typeface="+mn-ea"/>
              </a:rPr>
              <a:t>（</a:t>
            </a:r>
            <a:r>
              <a:rPr lang="en-US" altLang="zh-CN" sz="2400" err="1">
                <a:latin typeface="+mn-ea"/>
              </a:rPr>
              <a:t>zhá</a:t>
            </a:r>
            <a:r>
              <a:rPr lang="zh-CN" altLang="en-US" sz="2400">
                <a:latin typeface="+mn-ea"/>
              </a:rPr>
              <a:t>）    </a:t>
            </a:r>
          </a:p>
          <a:p>
            <a:pPr marL="0" indent="0">
              <a:lnSpc>
                <a:spcPct val="100000"/>
              </a:lnSpc>
              <a:buNone/>
            </a:pPr>
            <a:r>
              <a:rPr lang="zh-CN" altLang="en-US" sz="2400">
                <a:latin typeface="+mn-ea"/>
              </a:rPr>
              <a:t>  </a:t>
            </a:r>
            <a:r>
              <a:rPr lang="zh-CN" altLang="en-US" sz="2400" u="sng">
                <a:latin typeface="+mn-ea"/>
              </a:rPr>
              <a:t>亘</a:t>
            </a:r>
            <a:r>
              <a:rPr lang="zh-CN" altLang="en-US" sz="2400">
                <a:latin typeface="+mn-ea"/>
              </a:rPr>
              <a:t>古（</a:t>
            </a:r>
            <a:r>
              <a:rPr lang="en-US" altLang="zh-CN" sz="2400" err="1">
                <a:latin typeface="+mn-ea"/>
              </a:rPr>
              <a:t>gèng</a:t>
            </a:r>
            <a:r>
              <a:rPr lang="zh-CN" altLang="en-US" sz="2400">
                <a:latin typeface="+mn-ea"/>
              </a:rPr>
              <a:t>）     </a:t>
            </a:r>
            <a:r>
              <a:rPr lang="zh-CN" altLang="en-US" sz="2400" u="sng">
                <a:latin typeface="+mn-ea"/>
              </a:rPr>
              <a:t>鲜</a:t>
            </a:r>
            <a:r>
              <a:rPr lang="zh-CN" altLang="en-US" sz="2400">
                <a:latin typeface="+mn-ea"/>
              </a:rPr>
              <a:t>为人知（</a:t>
            </a:r>
            <a:r>
              <a:rPr lang="en-US" altLang="zh-CN" sz="2400" err="1">
                <a:latin typeface="+mn-ea"/>
              </a:rPr>
              <a:t>xiǎn</a:t>
            </a:r>
            <a:r>
              <a:rPr lang="zh-CN" altLang="en-US" sz="2400">
                <a:latin typeface="+mn-ea"/>
              </a:rPr>
              <a:t>）</a:t>
            </a:r>
          </a:p>
          <a:p>
            <a:pPr marL="0" indent="0">
              <a:buNone/>
            </a:pPr>
            <a:endParaRPr lang="zh-CN" altLang="en-US"/>
          </a:p>
        </p:txBody>
      </p:sp>
      <p:sp>
        <p:nvSpPr>
          <p:cNvPr id="5" name="文本框 4"/>
          <p:cNvSpPr txBox="1"/>
          <p:nvPr/>
        </p:nvSpPr>
        <p:spPr>
          <a:xfrm>
            <a:off x="8532504" y="1706867"/>
            <a:ext cx="393700" cy="461665"/>
          </a:xfrm>
          <a:prstGeom prst="rect">
            <a:avLst/>
          </a:prstGeom>
          <a:noFill/>
        </p:spPr>
        <p:txBody>
          <a:bodyPr wrap="square" rtlCol="0">
            <a:spAutoFit/>
          </a:bodyPr>
          <a:lstStyle/>
          <a:p>
            <a:pPr algn="ctr"/>
            <a:r>
              <a:rPr lang="en-US" altLang="zh-CN" sz="2400">
                <a:solidFill>
                  <a:srgbClr val="FF0000"/>
                </a:solidFill>
              </a:rPr>
              <a:t>B</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00121" y="1698979"/>
            <a:ext cx="10386327" cy="4647395"/>
          </a:xfrm>
        </p:spPr>
        <p:txBody>
          <a:bodyPr>
            <a:normAutofit fontScale="55000" lnSpcReduction="20000"/>
          </a:bodyPr>
          <a:lstStyle/>
          <a:p>
            <a:pPr marL="0" indent="0">
              <a:lnSpc>
                <a:spcPct val="120000"/>
              </a:lnSpc>
              <a:buNone/>
            </a:pPr>
            <a:r>
              <a:rPr lang="en-US" altLang="zh-CN" sz="4400" b="1">
                <a:latin typeface="+mn-ea"/>
              </a:rPr>
              <a:t>11.</a:t>
            </a:r>
            <a:r>
              <a:rPr lang="zh-CN" altLang="en-US" sz="4400">
                <a:latin typeface="楷体" panose="02010609060101010101" pitchFamily="49" charset="-122"/>
                <a:ea typeface="楷体" panose="02010609060101010101" pitchFamily="49" charset="-122"/>
              </a:rPr>
              <a:t>（</a:t>
            </a:r>
            <a:r>
              <a:rPr lang="en-US" altLang="zh-CN" sz="4400">
                <a:latin typeface="楷体" panose="02010609060101010101" pitchFamily="49" charset="-122"/>
                <a:ea typeface="楷体" panose="02010609060101010101" pitchFamily="49" charset="-122"/>
              </a:rPr>
              <a:t>2020·</a:t>
            </a:r>
            <a:r>
              <a:rPr lang="zh-CN" altLang="en-US" sz="4400">
                <a:latin typeface="楷体" panose="02010609060101010101" pitchFamily="49" charset="-122"/>
                <a:ea typeface="楷体" panose="02010609060101010101" pitchFamily="49" charset="-122"/>
              </a:rPr>
              <a:t>新疆生产建设兵团）</a:t>
            </a:r>
            <a:r>
              <a:rPr lang="zh-CN" altLang="en-US" sz="4400">
                <a:latin typeface="+mn-ea"/>
              </a:rPr>
              <a:t>下列词语中，加点字的注音完全正确的一项是</a:t>
            </a:r>
            <a:r>
              <a:rPr lang="zh-CN" altLang="en-US" sz="4400" smtClean="0">
                <a:latin typeface="+mn-ea"/>
              </a:rPr>
              <a:t>（  ）</a:t>
            </a:r>
            <a:r>
              <a:rPr lang="zh-CN" altLang="en-US" sz="4400">
                <a:latin typeface="+mn-ea"/>
              </a:rPr>
              <a:t>。</a:t>
            </a:r>
          </a:p>
          <a:p>
            <a:pPr marL="0" indent="0">
              <a:lnSpc>
                <a:spcPct val="120000"/>
              </a:lnSpc>
              <a:buNone/>
            </a:pPr>
            <a:r>
              <a:rPr lang="en-US" altLang="zh-CN" sz="4400">
                <a:latin typeface="+mn-ea"/>
              </a:rPr>
              <a:t>A.</a:t>
            </a:r>
            <a:r>
              <a:rPr lang="zh-CN" altLang="en-US" sz="4400">
                <a:latin typeface="+mn-ea"/>
              </a:rPr>
              <a:t>屏障（</a:t>
            </a:r>
            <a:r>
              <a:rPr lang="en-US" altLang="zh-CN" sz="4400" err="1">
                <a:latin typeface="+mn-ea"/>
              </a:rPr>
              <a:t>píng</a:t>
            </a:r>
            <a:r>
              <a:rPr lang="zh-CN" altLang="en-US" sz="4400" smtClean="0">
                <a:latin typeface="+mn-ea"/>
              </a:rPr>
              <a:t>）   粗犷</a:t>
            </a:r>
            <a:r>
              <a:rPr lang="zh-CN" altLang="en-US" sz="4400">
                <a:latin typeface="+mn-ea"/>
              </a:rPr>
              <a:t>（</a:t>
            </a:r>
            <a:r>
              <a:rPr lang="en-US" altLang="zh-CN" sz="4400" err="1">
                <a:latin typeface="+mn-ea"/>
              </a:rPr>
              <a:t>kuàng</a:t>
            </a:r>
            <a:r>
              <a:rPr lang="zh-CN" altLang="en-US" sz="4400" smtClean="0">
                <a:latin typeface="+mn-ea"/>
              </a:rPr>
              <a:t>）   蜷伏</a:t>
            </a:r>
            <a:r>
              <a:rPr lang="zh-CN" altLang="en-US" sz="4400">
                <a:latin typeface="+mn-ea"/>
              </a:rPr>
              <a:t>（</a:t>
            </a:r>
            <a:r>
              <a:rPr lang="en-US" altLang="zh-CN" sz="4400" err="1">
                <a:latin typeface="+mn-ea"/>
              </a:rPr>
              <a:t>quán</a:t>
            </a:r>
            <a:r>
              <a:rPr lang="zh-CN" altLang="en-US" sz="4400" smtClean="0">
                <a:latin typeface="+mn-ea"/>
              </a:rPr>
              <a:t>）    杞人忧天</a:t>
            </a:r>
            <a:r>
              <a:rPr lang="zh-CN" altLang="en-US" sz="4400">
                <a:latin typeface="+mn-ea"/>
              </a:rPr>
              <a:t>（</a:t>
            </a:r>
            <a:r>
              <a:rPr lang="en-US" altLang="zh-CN" sz="4400" err="1">
                <a:latin typeface="+mn-ea"/>
              </a:rPr>
              <a:t>jǐ</a:t>
            </a:r>
            <a:r>
              <a:rPr lang="zh-CN" altLang="en-US" sz="4400">
                <a:latin typeface="+mn-ea"/>
              </a:rPr>
              <a:t>）</a:t>
            </a:r>
          </a:p>
          <a:p>
            <a:pPr marL="0" indent="0">
              <a:lnSpc>
                <a:spcPct val="120000"/>
              </a:lnSpc>
              <a:buNone/>
            </a:pPr>
            <a:r>
              <a:rPr lang="en-US" altLang="zh-CN" sz="4400">
                <a:latin typeface="+mn-ea"/>
              </a:rPr>
              <a:t>B.</a:t>
            </a:r>
            <a:r>
              <a:rPr lang="zh-CN" altLang="en-US" sz="4400">
                <a:latin typeface="+mn-ea"/>
              </a:rPr>
              <a:t>荤菜（</a:t>
            </a:r>
            <a:r>
              <a:rPr lang="en-US" altLang="zh-CN" sz="4400" err="1">
                <a:latin typeface="+mn-ea"/>
              </a:rPr>
              <a:t>hūn</a:t>
            </a:r>
            <a:r>
              <a:rPr lang="zh-CN" altLang="en-US" sz="4400" smtClean="0">
                <a:latin typeface="+mn-ea"/>
              </a:rPr>
              <a:t>）    徘徊</a:t>
            </a:r>
            <a:r>
              <a:rPr lang="zh-CN" altLang="en-US" sz="4400">
                <a:latin typeface="+mn-ea"/>
              </a:rPr>
              <a:t>（</a:t>
            </a:r>
            <a:r>
              <a:rPr lang="en-US" altLang="zh-CN" sz="4400" err="1">
                <a:latin typeface="+mn-ea"/>
              </a:rPr>
              <a:t>huái</a:t>
            </a:r>
            <a:r>
              <a:rPr lang="zh-CN" altLang="en-US" sz="4400" smtClean="0">
                <a:latin typeface="+mn-ea"/>
              </a:rPr>
              <a:t>）    农谚</a:t>
            </a:r>
            <a:r>
              <a:rPr lang="zh-CN" altLang="en-US" sz="4400">
                <a:latin typeface="+mn-ea"/>
              </a:rPr>
              <a:t>（</a:t>
            </a:r>
            <a:r>
              <a:rPr lang="en-US" altLang="zh-CN" sz="4400" err="1">
                <a:latin typeface="+mn-ea"/>
              </a:rPr>
              <a:t>yàn</a:t>
            </a:r>
            <a:r>
              <a:rPr lang="zh-CN" altLang="en-US" sz="4400" smtClean="0">
                <a:latin typeface="+mn-ea"/>
              </a:rPr>
              <a:t>）     深恶痛疾</a:t>
            </a:r>
            <a:r>
              <a:rPr lang="zh-CN" altLang="en-US" sz="4400">
                <a:latin typeface="+mn-ea"/>
              </a:rPr>
              <a:t>（</a:t>
            </a:r>
            <a:r>
              <a:rPr lang="en-US" altLang="zh-CN" sz="4400" err="1">
                <a:latin typeface="+mn-ea"/>
              </a:rPr>
              <a:t>wù</a:t>
            </a:r>
            <a:r>
              <a:rPr lang="zh-CN" altLang="en-US" sz="4400">
                <a:latin typeface="+mn-ea"/>
              </a:rPr>
              <a:t>）</a:t>
            </a:r>
          </a:p>
          <a:p>
            <a:pPr marL="0" indent="0">
              <a:lnSpc>
                <a:spcPct val="120000"/>
              </a:lnSpc>
              <a:buNone/>
            </a:pPr>
            <a:r>
              <a:rPr lang="en-US" altLang="zh-CN" sz="4400">
                <a:latin typeface="+mn-ea"/>
              </a:rPr>
              <a:t>C.</a:t>
            </a:r>
            <a:r>
              <a:rPr lang="zh-CN" altLang="en-US" sz="4400">
                <a:latin typeface="+mn-ea"/>
              </a:rPr>
              <a:t>呜咽（</a:t>
            </a:r>
            <a:r>
              <a:rPr lang="en-US" altLang="zh-CN" sz="4400" err="1">
                <a:latin typeface="+mn-ea"/>
              </a:rPr>
              <a:t>yàn</a:t>
            </a:r>
            <a:r>
              <a:rPr lang="zh-CN" altLang="en-US" sz="4400" smtClean="0">
                <a:latin typeface="+mn-ea"/>
              </a:rPr>
              <a:t>）    筛子</a:t>
            </a:r>
            <a:r>
              <a:rPr lang="zh-CN" altLang="en-US" sz="4400">
                <a:latin typeface="+mn-ea"/>
              </a:rPr>
              <a:t>（</a:t>
            </a:r>
            <a:r>
              <a:rPr lang="en-US" altLang="zh-CN" sz="4400" err="1">
                <a:latin typeface="+mn-ea"/>
              </a:rPr>
              <a:t>shāi</a:t>
            </a:r>
            <a:r>
              <a:rPr lang="zh-CN" altLang="en-US" sz="4400" smtClean="0">
                <a:latin typeface="+mn-ea"/>
              </a:rPr>
              <a:t>）    碾压</a:t>
            </a:r>
            <a:r>
              <a:rPr lang="zh-CN" altLang="en-US" sz="4400">
                <a:latin typeface="+mn-ea"/>
              </a:rPr>
              <a:t>（</a:t>
            </a:r>
            <a:r>
              <a:rPr lang="en-US" altLang="zh-CN" sz="4400" err="1">
                <a:latin typeface="+mn-ea"/>
              </a:rPr>
              <a:t>zhǎn</a:t>
            </a:r>
            <a:r>
              <a:rPr lang="zh-CN" altLang="en-US" sz="4400" smtClean="0">
                <a:latin typeface="+mn-ea"/>
              </a:rPr>
              <a:t>）    抑扬顿挫</a:t>
            </a:r>
            <a:r>
              <a:rPr lang="zh-CN" altLang="en-US" sz="4400">
                <a:latin typeface="+mn-ea"/>
              </a:rPr>
              <a:t>（</a:t>
            </a:r>
            <a:r>
              <a:rPr lang="en-US" altLang="zh-CN" sz="4400" err="1">
                <a:latin typeface="+mn-ea"/>
              </a:rPr>
              <a:t>cuò</a:t>
            </a:r>
            <a:r>
              <a:rPr lang="zh-CN" altLang="en-US" sz="4400">
                <a:latin typeface="+mn-ea"/>
              </a:rPr>
              <a:t>）</a:t>
            </a:r>
          </a:p>
          <a:p>
            <a:pPr marL="0" indent="0">
              <a:lnSpc>
                <a:spcPct val="120000"/>
              </a:lnSpc>
              <a:buNone/>
            </a:pPr>
            <a:r>
              <a:rPr lang="en-US" altLang="zh-CN" sz="4400">
                <a:latin typeface="+mn-ea"/>
              </a:rPr>
              <a:t>D.</a:t>
            </a:r>
            <a:r>
              <a:rPr lang="zh-CN" altLang="en-US" sz="4400">
                <a:latin typeface="+mn-ea"/>
              </a:rPr>
              <a:t>赦免（</a:t>
            </a:r>
            <a:r>
              <a:rPr lang="en-US" altLang="zh-CN" sz="4400" err="1">
                <a:latin typeface="+mn-ea"/>
              </a:rPr>
              <a:t>chì</a:t>
            </a:r>
            <a:r>
              <a:rPr lang="zh-CN" altLang="en-US" sz="4400" smtClean="0">
                <a:latin typeface="+mn-ea"/>
              </a:rPr>
              <a:t>）    蹒跚</a:t>
            </a:r>
            <a:r>
              <a:rPr lang="zh-CN" altLang="en-US" sz="4400">
                <a:latin typeface="+mn-ea"/>
              </a:rPr>
              <a:t>（</a:t>
            </a:r>
            <a:r>
              <a:rPr lang="en-US" altLang="zh-CN" sz="4400" err="1">
                <a:latin typeface="+mn-ea"/>
              </a:rPr>
              <a:t>pán</a:t>
            </a:r>
            <a:r>
              <a:rPr lang="zh-CN" altLang="en-US" sz="4400" smtClean="0">
                <a:latin typeface="+mn-ea"/>
              </a:rPr>
              <a:t>）     扒窃</a:t>
            </a:r>
            <a:r>
              <a:rPr lang="zh-CN" altLang="en-US" sz="4400">
                <a:latin typeface="+mn-ea"/>
              </a:rPr>
              <a:t>（</a:t>
            </a:r>
            <a:r>
              <a:rPr lang="en-US" altLang="zh-CN" sz="4400" err="1">
                <a:latin typeface="+mn-ea"/>
              </a:rPr>
              <a:t>bā</a:t>
            </a:r>
            <a:r>
              <a:rPr lang="zh-CN" altLang="en-US" sz="4400" smtClean="0">
                <a:latin typeface="+mn-ea"/>
              </a:rPr>
              <a:t>）      草长莺飞</a:t>
            </a:r>
            <a:r>
              <a:rPr lang="zh-CN" altLang="en-US" sz="4400">
                <a:latin typeface="+mn-ea"/>
              </a:rPr>
              <a:t>（</a:t>
            </a:r>
            <a:r>
              <a:rPr lang="en-US" altLang="zh-CN" sz="4400" err="1">
                <a:latin typeface="+mn-ea"/>
              </a:rPr>
              <a:t>zhǎng</a:t>
            </a:r>
            <a:r>
              <a:rPr lang="zh-CN" altLang="en-US" sz="4400">
                <a:latin typeface="+mn-ea"/>
              </a:rPr>
              <a:t>）</a:t>
            </a:r>
          </a:p>
          <a:p>
            <a:pPr marL="0" indent="0">
              <a:buNone/>
            </a:pPr>
            <a:endParaRPr lang="zh-CN" altLang="en-US"/>
          </a:p>
        </p:txBody>
      </p:sp>
      <p:sp>
        <p:nvSpPr>
          <p:cNvPr id="7" name="文本框 6"/>
          <p:cNvSpPr txBox="1"/>
          <p:nvPr/>
        </p:nvSpPr>
        <p:spPr>
          <a:xfrm>
            <a:off x="1372927" y="2076880"/>
            <a:ext cx="769772" cy="461665"/>
          </a:xfrm>
          <a:prstGeom prst="rect">
            <a:avLst/>
          </a:prstGeom>
          <a:noFill/>
        </p:spPr>
        <p:txBody>
          <a:bodyPr wrap="square" rtlCol="0">
            <a:spAutoFit/>
          </a:bodyPr>
          <a:lstStyle/>
          <a:p>
            <a:pPr algn="ctr"/>
            <a:r>
              <a:rPr lang="en-US" altLang="zh-CN" sz="2400">
                <a:solidFill>
                  <a:srgbClr val="FF0000"/>
                </a:solidFill>
              </a:rPr>
              <a:t>B</a:t>
            </a:r>
          </a:p>
        </p:txBody>
      </p:sp>
      <p:pic>
        <p:nvPicPr>
          <p:cNvPr id="24" name="图片 23"/>
          <p:cNvPicPr>
            <a:picLocks noChangeAspect="1"/>
          </p:cNvPicPr>
          <p:nvPr/>
        </p:nvPicPr>
        <p:blipFill>
          <a:blip r:embed="rId2"/>
          <a:stretch>
            <a:fillRect/>
          </a:stretch>
        </p:blipFill>
        <p:spPr>
          <a:xfrm>
            <a:off x="966691" y="357476"/>
            <a:ext cx="170703" cy="152413"/>
          </a:xfrm>
          <a:prstGeom prst="rect">
            <a:avLst/>
          </a:prstGeom>
        </p:spPr>
      </p:pic>
      <p:pic>
        <p:nvPicPr>
          <p:cNvPr id="25" name="图片 24"/>
          <p:cNvPicPr>
            <a:picLocks noChangeAspect="1"/>
          </p:cNvPicPr>
          <p:nvPr/>
        </p:nvPicPr>
        <p:blipFill>
          <a:blip r:embed="rId2"/>
          <a:stretch>
            <a:fillRect/>
          </a:stretch>
        </p:blipFill>
        <p:spPr>
          <a:xfrm>
            <a:off x="1052042" y="2980122"/>
            <a:ext cx="170703" cy="152413"/>
          </a:xfrm>
          <a:prstGeom prst="rect">
            <a:avLst/>
          </a:prstGeom>
        </p:spPr>
      </p:pic>
      <p:pic>
        <p:nvPicPr>
          <p:cNvPr id="26" name="图片 25"/>
          <p:cNvPicPr>
            <a:picLocks noChangeAspect="1"/>
          </p:cNvPicPr>
          <p:nvPr/>
        </p:nvPicPr>
        <p:blipFill>
          <a:blip r:embed="rId2"/>
          <a:stretch>
            <a:fillRect/>
          </a:stretch>
        </p:blipFill>
        <p:spPr>
          <a:xfrm>
            <a:off x="3657575" y="2980121"/>
            <a:ext cx="170703" cy="152413"/>
          </a:xfrm>
          <a:prstGeom prst="rect">
            <a:avLst/>
          </a:prstGeom>
        </p:spPr>
      </p:pic>
      <p:pic>
        <p:nvPicPr>
          <p:cNvPr id="27" name="图片 26"/>
          <p:cNvPicPr>
            <a:picLocks noChangeAspect="1"/>
          </p:cNvPicPr>
          <p:nvPr/>
        </p:nvPicPr>
        <p:blipFill>
          <a:blip r:embed="rId2"/>
          <a:stretch>
            <a:fillRect/>
          </a:stretch>
        </p:blipFill>
        <p:spPr>
          <a:xfrm>
            <a:off x="5787730" y="2985045"/>
            <a:ext cx="170703" cy="152413"/>
          </a:xfrm>
          <a:prstGeom prst="rect">
            <a:avLst/>
          </a:prstGeom>
        </p:spPr>
      </p:pic>
      <p:pic>
        <p:nvPicPr>
          <p:cNvPr id="28" name="图片 27"/>
          <p:cNvPicPr>
            <a:picLocks noChangeAspect="1"/>
          </p:cNvPicPr>
          <p:nvPr/>
        </p:nvPicPr>
        <p:blipFill>
          <a:blip r:embed="rId2"/>
          <a:stretch>
            <a:fillRect/>
          </a:stretch>
        </p:blipFill>
        <p:spPr>
          <a:xfrm>
            <a:off x="8216386" y="2980121"/>
            <a:ext cx="170703" cy="152413"/>
          </a:xfrm>
          <a:prstGeom prst="rect">
            <a:avLst/>
          </a:prstGeom>
        </p:spPr>
      </p:pic>
      <p:pic>
        <p:nvPicPr>
          <p:cNvPr id="29" name="图片 28"/>
          <p:cNvPicPr>
            <a:picLocks noChangeAspect="1"/>
          </p:cNvPicPr>
          <p:nvPr/>
        </p:nvPicPr>
        <p:blipFill>
          <a:blip r:embed="rId2"/>
          <a:stretch>
            <a:fillRect/>
          </a:stretch>
        </p:blipFill>
        <p:spPr>
          <a:xfrm>
            <a:off x="1052041" y="3485087"/>
            <a:ext cx="170703" cy="152413"/>
          </a:xfrm>
          <a:prstGeom prst="rect">
            <a:avLst/>
          </a:prstGeom>
        </p:spPr>
      </p:pic>
      <p:pic>
        <p:nvPicPr>
          <p:cNvPr id="30" name="图片 29"/>
          <p:cNvPicPr>
            <a:picLocks noChangeAspect="1"/>
          </p:cNvPicPr>
          <p:nvPr/>
        </p:nvPicPr>
        <p:blipFill>
          <a:blip r:embed="rId2"/>
          <a:stretch>
            <a:fillRect/>
          </a:stretch>
        </p:blipFill>
        <p:spPr>
          <a:xfrm>
            <a:off x="3644446" y="3485086"/>
            <a:ext cx="170703" cy="152413"/>
          </a:xfrm>
          <a:prstGeom prst="rect">
            <a:avLst/>
          </a:prstGeom>
        </p:spPr>
      </p:pic>
      <p:pic>
        <p:nvPicPr>
          <p:cNvPr id="31" name="图片 30"/>
          <p:cNvPicPr>
            <a:picLocks noChangeAspect="1"/>
          </p:cNvPicPr>
          <p:nvPr/>
        </p:nvPicPr>
        <p:blipFill>
          <a:blip r:embed="rId2"/>
          <a:stretch>
            <a:fillRect/>
          </a:stretch>
        </p:blipFill>
        <p:spPr>
          <a:xfrm>
            <a:off x="6100879" y="3485086"/>
            <a:ext cx="170703" cy="152413"/>
          </a:xfrm>
          <a:prstGeom prst="rect">
            <a:avLst/>
          </a:prstGeom>
        </p:spPr>
      </p:pic>
      <p:pic>
        <p:nvPicPr>
          <p:cNvPr id="32" name="图片 31"/>
          <p:cNvPicPr>
            <a:picLocks noChangeAspect="1"/>
          </p:cNvPicPr>
          <p:nvPr/>
        </p:nvPicPr>
        <p:blipFill>
          <a:blip r:embed="rId2"/>
          <a:stretch>
            <a:fillRect/>
          </a:stretch>
        </p:blipFill>
        <p:spPr>
          <a:xfrm>
            <a:off x="8530015" y="3485086"/>
            <a:ext cx="170703" cy="152413"/>
          </a:xfrm>
          <a:prstGeom prst="rect">
            <a:avLst/>
          </a:prstGeom>
        </p:spPr>
      </p:pic>
      <p:pic>
        <p:nvPicPr>
          <p:cNvPr id="33" name="图片 32"/>
          <p:cNvPicPr>
            <a:picLocks noChangeAspect="1"/>
          </p:cNvPicPr>
          <p:nvPr/>
        </p:nvPicPr>
        <p:blipFill>
          <a:blip r:embed="rId2"/>
          <a:stretch>
            <a:fillRect/>
          </a:stretch>
        </p:blipFill>
        <p:spPr>
          <a:xfrm>
            <a:off x="1372927" y="3973765"/>
            <a:ext cx="170703" cy="152413"/>
          </a:xfrm>
          <a:prstGeom prst="rect">
            <a:avLst/>
          </a:prstGeom>
        </p:spPr>
      </p:pic>
      <p:pic>
        <p:nvPicPr>
          <p:cNvPr id="34" name="图片 33"/>
          <p:cNvPicPr>
            <a:picLocks noChangeAspect="1"/>
          </p:cNvPicPr>
          <p:nvPr/>
        </p:nvPicPr>
        <p:blipFill>
          <a:blip r:embed="rId2"/>
          <a:stretch>
            <a:fillRect/>
          </a:stretch>
        </p:blipFill>
        <p:spPr>
          <a:xfrm>
            <a:off x="3343675" y="3973765"/>
            <a:ext cx="170703" cy="152413"/>
          </a:xfrm>
          <a:prstGeom prst="rect">
            <a:avLst/>
          </a:prstGeom>
        </p:spPr>
      </p:pic>
      <p:pic>
        <p:nvPicPr>
          <p:cNvPr id="35" name="图片 34"/>
          <p:cNvPicPr>
            <a:picLocks noChangeAspect="1"/>
          </p:cNvPicPr>
          <p:nvPr/>
        </p:nvPicPr>
        <p:blipFill>
          <a:blip r:embed="rId2"/>
          <a:stretch>
            <a:fillRect/>
          </a:stretch>
        </p:blipFill>
        <p:spPr>
          <a:xfrm>
            <a:off x="5795823" y="3973765"/>
            <a:ext cx="170703" cy="152413"/>
          </a:xfrm>
          <a:prstGeom prst="rect">
            <a:avLst/>
          </a:prstGeom>
        </p:spPr>
      </p:pic>
      <p:pic>
        <p:nvPicPr>
          <p:cNvPr id="36" name="图片 35"/>
          <p:cNvPicPr>
            <a:picLocks noChangeAspect="1"/>
          </p:cNvPicPr>
          <p:nvPr/>
        </p:nvPicPr>
        <p:blipFill>
          <a:blip r:embed="rId2"/>
          <a:stretch>
            <a:fillRect/>
          </a:stretch>
        </p:blipFill>
        <p:spPr>
          <a:xfrm>
            <a:off x="9143974" y="3960117"/>
            <a:ext cx="170703" cy="152413"/>
          </a:xfrm>
          <a:prstGeom prst="rect">
            <a:avLst/>
          </a:prstGeom>
        </p:spPr>
      </p:pic>
      <p:pic>
        <p:nvPicPr>
          <p:cNvPr id="37" name="图片 36"/>
          <p:cNvPicPr>
            <a:picLocks noChangeAspect="1"/>
          </p:cNvPicPr>
          <p:nvPr/>
        </p:nvPicPr>
        <p:blipFill>
          <a:blip r:embed="rId2"/>
          <a:stretch>
            <a:fillRect/>
          </a:stretch>
        </p:blipFill>
        <p:spPr>
          <a:xfrm>
            <a:off x="1034931" y="4447519"/>
            <a:ext cx="170703" cy="152413"/>
          </a:xfrm>
          <a:prstGeom prst="rect">
            <a:avLst/>
          </a:prstGeom>
        </p:spPr>
      </p:pic>
      <p:pic>
        <p:nvPicPr>
          <p:cNvPr id="38" name="图片 37"/>
          <p:cNvPicPr>
            <a:picLocks noChangeAspect="1"/>
          </p:cNvPicPr>
          <p:nvPr/>
        </p:nvPicPr>
        <p:blipFill>
          <a:blip r:embed="rId2"/>
          <a:stretch>
            <a:fillRect/>
          </a:stretch>
        </p:blipFill>
        <p:spPr>
          <a:xfrm>
            <a:off x="3348306" y="4447519"/>
            <a:ext cx="170703" cy="152413"/>
          </a:xfrm>
          <a:prstGeom prst="rect">
            <a:avLst/>
          </a:prstGeom>
        </p:spPr>
      </p:pic>
      <p:pic>
        <p:nvPicPr>
          <p:cNvPr id="39" name="图片 38"/>
          <p:cNvPicPr>
            <a:picLocks noChangeAspect="1"/>
          </p:cNvPicPr>
          <p:nvPr/>
        </p:nvPicPr>
        <p:blipFill>
          <a:blip r:embed="rId2"/>
          <a:stretch>
            <a:fillRect/>
          </a:stretch>
        </p:blipFill>
        <p:spPr>
          <a:xfrm>
            <a:off x="5782176" y="4460409"/>
            <a:ext cx="170703" cy="152413"/>
          </a:xfrm>
          <a:prstGeom prst="rect">
            <a:avLst/>
          </a:prstGeom>
        </p:spPr>
      </p:pic>
      <p:pic>
        <p:nvPicPr>
          <p:cNvPr id="40" name="图片 39"/>
          <p:cNvPicPr>
            <a:picLocks noChangeAspect="1"/>
          </p:cNvPicPr>
          <p:nvPr/>
        </p:nvPicPr>
        <p:blipFill>
          <a:blip r:embed="rId2"/>
          <a:stretch>
            <a:fillRect/>
          </a:stretch>
        </p:blipFill>
        <p:spPr>
          <a:xfrm>
            <a:off x="8538108" y="4460408"/>
            <a:ext cx="170703" cy="152413"/>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914400" y="1787706"/>
            <a:ext cx="10515600" cy="4831457"/>
          </a:xfrm>
        </p:spPr>
        <p:txBody>
          <a:bodyPr>
            <a:normAutofit/>
          </a:bodyPr>
          <a:lstStyle/>
          <a:p>
            <a:pPr marL="0" indent="0">
              <a:lnSpc>
                <a:spcPct val="100000"/>
              </a:lnSpc>
              <a:buNone/>
            </a:pPr>
            <a:r>
              <a:rPr lang="en-US" altLang="zh-CN" sz="2400" b="1">
                <a:latin typeface="+mn-ea"/>
              </a:rPr>
              <a:t>12.</a:t>
            </a:r>
            <a:r>
              <a:rPr lang="zh-CN" altLang="en-US" sz="2400">
                <a:latin typeface="楷体" panose="02010609060101010101" pitchFamily="49" charset="-122"/>
                <a:ea typeface="楷体" panose="02010609060101010101" pitchFamily="49" charset="-122"/>
              </a:rPr>
              <a:t>（</a:t>
            </a:r>
            <a:r>
              <a:rPr lang="en-US" altLang="zh-CN" sz="2400">
                <a:latin typeface="楷体" panose="02010609060101010101" pitchFamily="49" charset="-122"/>
                <a:ea typeface="楷体" panose="02010609060101010101" pitchFamily="49" charset="-122"/>
              </a:rPr>
              <a:t>2020·</a:t>
            </a:r>
            <a:r>
              <a:rPr lang="zh-CN" altLang="en-US" sz="2400">
                <a:latin typeface="楷体" panose="02010609060101010101" pitchFamily="49" charset="-122"/>
                <a:ea typeface="楷体" panose="02010609060101010101" pitchFamily="49" charset="-122"/>
              </a:rPr>
              <a:t>云南）</a:t>
            </a:r>
            <a:r>
              <a:rPr lang="zh-CN" altLang="en-US" sz="2400">
                <a:latin typeface="+mn-ea"/>
              </a:rPr>
              <a:t>下列词语中，加点字的注音不完全正确的一项是</a:t>
            </a:r>
            <a:r>
              <a:rPr lang="zh-CN" altLang="en-US" sz="2400" smtClean="0">
                <a:latin typeface="+mn-ea"/>
              </a:rPr>
              <a:t>（  ）</a:t>
            </a:r>
            <a:r>
              <a:rPr lang="zh-CN" altLang="en-US" sz="2400">
                <a:latin typeface="+mn-ea"/>
              </a:rPr>
              <a:t>。</a:t>
            </a:r>
          </a:p>
          <a:p>
            <a:pPr marL="0" indent="0">
              <a:lnSpc>
                <a:spcPct val="100000"/>
              </a:lnSpc>
              <a:buNone/>
            </a:pPr>
            <a:r>
              <a:rPr lang="en-US" altLang="zh-CN" sz="2400">
                <a:latin typeface="+mn-ea"/>
              </a:rPr>
              <a:t>A.</a:t>
            </a:r>
            <a:r>
              <a:rPr lang="zh-CN" altLang="en-US" sz="2400">
                <a:latin typeface="+mn-ea"/>
              </a:rPr>
              <a:t>卓越（</a:t>
            </a:r>
            <a:r>
              <a:rPr lang="en-US" altLang="zh-CN" sz="2400" err="1">
                <a:latin typeface="+mn-ea"/>
              </a:rPr>
              <a:t>zhuó</a:t>
            </a:r>
            <a:r>
              <a:rPr lang="zh-CN" altLang="en-US" sz="2400" smtClean="0">
                <a:latin typeface="+mn-ea"/>
              </a:rPr>
              <a:t>）         迸溅</a:t>
            </a:r>
            <a:r>
              <a:rPr lang="zh-CN" altLang="en-US" sz="2400">
                <a:latin typeface="+mn-ea"/>
              </a:rPr>
              <a:t>（</a:t>
            </a:r>
            <a:r>
              <a:rPr lang="en-US" altLang="zh-CN" sz="2400" err="1">
                <a:latin typeface="+mn-ea"/>
              </a:rPr>
              <a:t>bèng</a:t>
            </a:r>
            <a:r>
              <a:rPr lang="zh-CN" altLang="en-US" sz="2400">
                <a:latin typeface="+mn-ea"/>
              </a:rPr>
              <a:t>）</a:t>
            </a:r>
          </a:p>
          <a:p>
            <a:pPr marL="0" indent="0">
              <a:lnSpc>
                <a:spcPct val="100000"/>
              </a:lnSpc>
              <a:buNone/>
            </a:pPr>
            <a:r>
              <a:rPr lang="zh-CN" altLang="en-US" sz="2400" smtClean="0">
                <a:latin typeface="+mn-ea"/>
              </a:rPr>
              <a:t>  倦怠</a:t>
            </a:r>
            <a:r>
              <a:rPr lang="zh-CN" altLang="en-US" sz="2400">
                <a:latin typeface="+mn-ea"/>
              </a:rPr>
              <a:t>（</a:t>
            </a:r>
            <a:r>
              <a:rPr lang="en-US" altLang="zh-CN" sz="2400" err="1">
                <a:latin typeface="+mn-ea"/>
              </a:rPr>
              <a:t>juàn</a:t>
            </a:r>
            <a:r>
              <a:rPr lang="zh-CN" altLang="en-US" sz="2400" smtClean="0">
                <a:latin typeface="+mn-ea"/>
              </a:rPr>
              <a:t>）         无精打采</a:t>
            </a:r>
            <a:r>
              <a:rPr lang="zh-CN" altLang="en-US" sz="2400">
                <a:latin typeface="+mn-ea"/>
              </a:rPr>
              <a:t>（</a:t>
            </a:r>
            <a:r>
              <a:rPr lang="en-US" altLang="zh-CN" sz="2400" err="1">
                <a:latin typeface="+mn-ea"/>
              </a:rPr>
              <a:t>jīng</a:t>
            </a:r>
            <a:r>
              <a:rPr lang="zh-CN" altLang="en-US" sz="2400">
                <a:latin typeface="+mn-ea"/>
              </a:rPr>
              <a:t>）</a:t>
            </a:r>
          </a:p>
          <a:p>
            <a:pPr marL="0" indent="0">
              <a:lnSpc>
                <a:spcPct val="100000"/>
              </a:lnSpc>
              <a:buNone/>
            </a:pPr>
            <a:r>
              <a:rPr lang="en-US" altLang="zh-CN" sz="2400">
                <a:latin typeface="+mn-ea"/>
              </a:rPr>
              <a:t>B.</a:t>
            </a:r>
            <a:r>
              <a:rPr lang="zh-CN" altLang="en-US" sz="2400">
                <a:latin typeface="+mn-ea"/>
              </a:rPr>
              <a:t>拾级（</a:t>
            </a:r>
            <a:r>
              <a:rPr lang="en-US" altLang="zh-CN" sz="2400" err="1">
                <a:latin typeface="+mn-ea"/>
              </a:rPr>
              <a:t>shè</a:t>
            </a:r>
            <a:r>
              <a:rPr lang="zh-CN" altLang="en-US" sz="2400" smtClean="0">
                <a:latin typeface="+mn-ea"/>
              </a:rPr>
              <a:t>）          炽热</a:t>
            </a:r>
            <a:r>
              <a:rPr lang="zh-CN" altLang="en-US" sz="2400">
                <a:latin typeface="+mn-ea"/>
              </a:rPr>
              <a:t>（</a:t>
            </a:r>
            <a:r>
              <a:rPr lang="en-US" altLang="zh-CN" sz="2400" err="1">
                <a:latin typeface="+mn-ea"/>
              </a:rPr>
              <a:t>zhì</a:t>
            </a:r>
            <a:r>
              <a:rPr lang="zh-CN" altLang="en-US" sz="2400">
                <a:latin typeface="+mn-ea"/>
              </a:rPr>
              <a:t>）</a:t>
            </a:r>
          </a:p>
          <a:p>
            <a:pPr marL="0" indent="0">
              <a:lnSpc>
                <a:spcPct val="100000"/>
              </a:lnSpc>
              <a:buNone/>
            </a:pPr>
            <a:r>
              <a:rPr lang="zh-CN" altLang="en-US" sz="2400" smtClean="0">
                <a:latin typeface="+mn-ea"/>
              </a:rPr>
              <a:t>  沙砾</a:t>
            </a:r>
            <a:r>
              <a:rPr lang="zh-CN" altLang="en-US" sz="2400">
                <a:latin typeface="+mn-ea"/>
              </a:rPr>
              <a:t>（</a:t>
            </a:r>
            <a:r>
              <a:rPr lang="en-US" altLang="zh-CN" sz="2400" err="1">
                <a:latin typeface="+mn-ea"/>
              </a:rPr>
              <a:t>shuò</a:t>
            </a:r>
            <a:r>
              <a:rPr lang="zh-CN" altLang="en-US" sz="2400" smtClean="0">
                <a:latin typeface="+mn-ea"/>
              </a:rPr>
              <a:t>）         酣然</a:t>
            </a:r>
            <a:r>
              <a:rPr lang="zh-CN" altLang="en-US" sz="2400">
                <a:latin typeface="+mn-ea"/>
              </a:rPr>
              <a:t>入梦（</a:t>
            </a:r>
            <a:r>
              <a:rPr lang="en-US" altLang="zh-CN" sz="2400" err="1">
                <a:latin typeface="+mn-ea"/>
              </a:rPr>
              <a:t>hān</a:t>
            </a:r>
            <a:r>
              <a:rPr lang="zh-CN" altLang="en-US" sz="2400">
                <a:latin typeface="+mn-ea"/>
              </a:rPr>
              <a:t>）</a:t>
            </a:r>
          </a:p>
          <a:p>
            <a:pPr marL="0" indent="0">
              <a:lnSpc>
                <a:spcPct val="100000"/>
              </a:lnSpc>
              <a:buNone/>
            </a:pPr>
            <a:r>
              <a:rPr lang="en-US" altLang="zh-CN" sz="2400">
                <a:latin typeface="+mn-ea"/>
              </a:rPr>
              <a:t>C.</a:t>
            </a:r>
            <a:r>
              <a:rPr lang="zh-CN" altLang="en-US" sz="2400">
                <a:latin typeface="+mn-ea"/>
              </a:rPr>
              <a:t>莅临（</a:t>
            </a:r>
            <a:r>
              <a:rPr lang="en-US" altLang="zh-CN" sz="2400" err="1">
                <a:latin typeface="+mn-ea"/>
              </a:rPr>
              <a:t>lì</a:t>
            </a:r>
            <a:r>
              <a:rPr lang="zh-CN" altLang="en-US" sz="2400" smtClean="0">
                <a:latin typeface="+mn-ea"/>
              </a:rPr>
              <a:t>）           蓦然</a:t>
            </a:r>
            <a:r>
              <a:rPr lang="zh-CN" altLang="en-US" sz="2400">
                <a:latin typeface="+mn-ea"/>
              </a:rPr>
              <a:t>（</a:t>
            </a:r>
            <a:r>
              <a:rPr lang="en-US" altLang="zh-CN" sz="2400" err="1">
                <a:latin typeface="+mn-ea"/>
              </a:rPr>
              <a:t>mò</a:t>
            </a:r>
            <a:r>
              <a:rPr lang="zh-CN" altLang="en-US" sz="2400">
                <a:latin typeface="+mn-ea"/>
              </a:rPr>
              <a:t>）</a:t>
            </a:r>
          </a:p>
          <a:p>
            <a:pPr marL="0" indent="0">
              <a:lnSpc>
                <a:spcPct val="100000"/>
              </a:lnSpc>
              <a:buNone/>
            </a:pPr>
            <a:r>
              <a:rPr lang="zh-CN" altLang="en-US" sz="2400" smtClean="0">
                <a:latin typeface="+mn-ea"/>
              </a:rPr>
              <a:t>  恪守</a:t>
            </a:r>
            <a:r>
              <a:rPr lang="zh-CN" altLang="en-US" sz="2400">
                <a:latin typeface="+mn-ea"/>
              </a:rPr>
              <a:t>（</a:t>
            </a:r>
            <a:r>
              <a:rPr lang="en-US" altLang="zh-CN" sz="2400" err="1">
                <a:latin typeface="+mn-ea"/>
              </a:rPr>
              <a:t>kè</a:t>
            </a:r>
            <a:r>
              <a:rPr lang="zh-CN" altLang="en-US" sz="2400" smtClean="0">
                <a:latin typeface="+mn-ea"/>
              </a:rPr>
              <a:t>）           间不容发</a:t>
            </a:r>
            <a:r>
              <a:rPr lang="zh-CN" altLang="en-US" sz="2400">
                <a:latin typeface="+mn-ea"/>
              </a:rPr>
              <a:t>（</a:t>
            </a:r>
            <a:r>
              <a:rPr lang="en-US" altLang="zh-CN" sz="2400" err="1">
                <a:latin typeface="+mn-ea"/>
              </a:rPr>
              <a:t>fà</a:t>
            </a:r>
            <a:r>
              <a:rPr lang="zh-CN" altLang="en-US" sz="2400">
                <a:latin typeface="+mn-ea"/>
              </a:rPr>
              <a:t>）</a:t>
            </a:r>
          </a:p>
          <a:p>
            <a:pPr marL="0" indent="0">
              <a:lnSpc>
                <a:spcPct val="100000"/>
              </a:lnSpc>
              <a:buNone/>
            </a:pPr>
            <a:r>
              <a:rPr lang="en-US" altLang="zh-CN" sz="2400">
                <a:latin typeface="+mn-ea"/>
              </a:rPr>
              <a:t>D.</a:t>
            </a:r>
            <a:r>
              <a:rPr lang="zh-CN" altLang="en-US" sz="2400">
                <a:latin typeface="+mn-ea"/>
              </a:rPr>
              <a:t>伫立（</a:t>
            </a:r>
            <a:r>
              <a:rPr lang="en-US" altLang="zh-CN" sz="2400" err="1">
                <a:latin typeface="+mn-ea"/>
              </a:rPr>
              <a:t>zhù</a:t>
            </a:r>
            <a:r>
              <a:rPr lang="zh-CN" altLang="en-US" sz="2400" smtClean="0">
                <a:latin typeface="+mn-ea"/>
              </a:rPr>
              <a:t>）          坍塌</a:t>
            </a:r>
            <a:r>
              <a:rPr lang="zh-CN" altLang="en-US" sz="2400">
                <a:latin typeface="+mn-ea"/>
              </a:rPr>
              <a:t>（</a:t>
            </a:r>
            <a:r>
              <a:rPr lang="en-US" altLang="zh-CN" sz="2400" err="1">
                <a:latin typeface="+mn-ea"/>
              </a:rPr>
              <a:t>tān</a:t>
            </a:r>
            <a:r>
              <a:rPr lang="zh-CN" altLang="en-US" sz="2400">
                <a:latin typeface="+mn-ea"/>
              </a:rPr>
              <a:t>）</a:t>
            </a:r>
          </a:p>
          <a:p>
            <a:pPr marL="0" indent="0">
              <a:lnSpc>
                <a:spcPct val="100000"/>
              </a:lnSpc>
              <a:buNone/>
            </a:pPr>
            <a:r>
              <a:rPr lang="zh-CN" altLang="en-US" sz="2400" smtClean="0">
                <a:latin typeface="+mn-ea"/>
              </a:rPr>
              <a:t>  悲怆</a:t>
            </a:r>
            <a:r>
              <a:rPr lang="zh-CN" altLang="en-US" sz="2400">
                <a:latin typeface="+mn-ea"/>
              </a:rPr>
              <a:t>（</a:t>
            </a:r>
            <a:r>
              <a:rPr lang="en-US" altLang="zh-CN" sz="2400" err="1">
                <a:latin typeface="+mn-ea"/>
              </a:rPr>
              <a:t>chuàng</a:t>
            </a:r>
            <a:r>
              <a:rPr lang="zh-CN" altLang="en-US" sz="2400" smtClean="0">
                <a:latin typeface="+mn-ea"/>
              </a:rPr>
              <a:t>）       气冲斗牛</a:t>
            </a:r>
            <a:r>
              <a:rPr lang="zh-CN" altLang="en-US" sz="2400">
                <a:latin typeface="+mn-ea"/>
              </a:rPr>
              <a:t>（</a:t>
            </a:r>
            <a:r>
              <a:rPr lang="en-US" altLang="zh-CN" sz="2400" err="1">
                <a:latin typeface="+mn-ea"/>
              </a:rPr>
              <a:t>dǒu</a:t>
            </a:r>
            <a:r>
              <a:rPr lang="zh-CN" altLang="en-US" sz="2400">
                <a:latin typeface="+mn-ea"/>
              </a:rPr>
              <a:t>）</a:t>
            </a:r>
          </a:p>
          <a:p>
            <a:pPr marL="0" indent="0">
              <a:buNone/>
            </a:pPr>
            <a:endParaRPr lang="zh-CN" altLang="en-US"/>
          </a:p>
        </p:txBody>
      </p:sp>
      <p:sp>
        <p:nvSpPr>
          <p:cNvPr id="4" name="文本框 3"/>
          <p:cNvSpPr txBox="1"/>
          <p:nvPr/>
        </p:nvSpPr>
        <p:spPr>
          <a:xfrm>
            <a:off x="10146352" y="1784523"/>
            <a:ext cx="564107" cy="461665"/>
          </a:xfrm>
          <a:prstGeom prst="rect">
            <a:avLst/>
          </a:prstGeom>
          <a:noFill/>
        </p:spPr>
        <p:txBody>
          <a:bodyPr wrap="square" rtlCol="0">
            <a:spAutoFit/>
          </a:bodyPr>
          <a:lstStyle/>
          <a:p>
            <a:pPr algn="ctr"/>
            <a:r>
              <a:rPr lang="en-US" altLang="zh-CN" sz="2400">
                <a:solidFill>
                  <a:srgbClr val="FF0000"/>
                </a:solidFill>
              </a:rPr>
              <a:t>B</a:t>
            </a:r>
            <a:endParaRPr lang="zh-CN" altLang="en-US" sz="2400">
              <a:solidFill>
                <a:srgbClr val="FF0000"/>
              </a:solidFill>
            </a:endParaRPr>
          </a:p>
        </p:txBody>
      </p:sp>
      <p:pic>
        <p:nvPicPr>
          <p:cNvPr id="7" name="图片 6"/>
          <p:cNvPicPr>
            <a:picLocks noChangeAspect="1"/>
          </p:cNvPicPr>
          <p:nvPr/>
        </p:nvPicPr>
        <p:blipFill>
          <a:blip r:embed="rId2"/>
          <a:stretch>
            <a:fillRect/>
          </a:stretch>
        </p:blipFill>
        <p:spPr>
          <a:xfrm>
            <a:off x="1375148" y="2691632"/>
            <a:ext cx="170703" cy="152413"/>
          </a:xfrm>
          <a:prstGeom prst="rect">
            <a:avLst/>
          </a:prstGeom>
        </p:spPr>
      </p:pic>
      <p:pic>
        <p:nvPicPr>
          <p:cNvPr id="8" name="图片 7"/>
          <p:cNvPicPr>
            <a:picLocks noChangeAspect="1"/>
          </p:cNvPicPr>
          <p:nvPr/>
        </p:nvPicPr>
        <p:blipFill>
          <a:blip r:embed="rId2"/>
          <a:stretch>
            <a:fillRect/>
          </a:stretch>
        </p:blipFill>
        <p:spPr>
          <a:xfrm>
            <a:off x="4575548" y="2693521"/>
            <a:ext cx="170703" cy="152413"/>
          </a:xfrm>
          <a:prstGeom prst="rect">
            <a:avLst/>
          </a:prstGeom>
        </p:spPr>
      </p:pic>
      <p:pic>
        <p:nvPicPr>
          <p:cNvPr id="9" name="图片 8"/>
          <p:cNvPicPr>
            <a:picLocks noChangeAspect="1"/>
          </p:cNvPicPr>
          <p:nvPr/>
        </p:nvPicPr>
        <p:blipFill>
          <a:blip r:embed="rId2"/>
          <a:stretch>
            <a:fillRect/>
          </a:stretch>
        </p:blipFill>
        <p:spPr>
          <a:xfrm>
            <a:off x="1387848" y="3178213"/>
            <a:ext cx="170703" cy="152413"/>
          </a:xfrm>
          <a:prstGeom prst="rect">
            <a:avLst/>
          </a:prstGeom>
        </p:spPr>
      </p:pic>
      <p:pic>
        <p:nvPicPr>
          <p:cNvPr id="10" name="图片 9"/>
          <p:cNvPicPr>
            <a:picLocks noChangeAspect="1"/>
          </p:cNvPicPr>
          <p:nvPr/>
        </p:nvPicPr>
        <p:blipFill>
          <a:blip r:embed="rId2"/>
          <a:stretch>
            <a:fillRect/>
          </a:stretch>
        </p:blipFill>
        <p:spPr>
          <a:xfrm>
            <a:off x="4893048" y="3190905"/>
            <a:ext cx="170703" cy="152413"/>
          </a:xfrm>
          <a:prstGeom prst="rect">
            <a:avLst/>
          </a:prstGeom>
        </p:spPr>
      </p:pic>
      <p:pic>
        <p:nvPicPr>
          <p:cNvPr id="11" name="图片 10"/>
          <p:cNvPicPr>
            <a:picLocks noChangeAspect="1"/>
          </p:cNvPicPr>
          <p:nvPr/>
        </p:nvPicPr>
        <p:blipFill>
          <a:blip r:embed="rId2"/>
          <a:stretch>
            <a:fillRect/>
          </a:stretch>
        </p:blipFill>
        <p:spPr>
          <a:xfrm>
            <a:off x="1400548" y="3664793"/>
            <a:ext cx="170703" cy="152413"/>
          </a:xfrm>
          <a:prstGeom prst="rect">
            <a:avLst/>
          </a:prstGeom>
        </p:spPr>
      </p:pic>
      <p:pic>
        <p:nvPicPr>
          <p:cNvPr id="12" name="图片 11"/>
          <p:cNvPicPr>
            <a:picLocks noChangeAspect="1"/>
          </p:cNvPicPr>
          <p:nvPr/>
        </p:nvPicPr>
        <p:blipFill>
          <a:blip r:embed="rId2"/>
          <a:stretch>
            <a:fillRect/>
          </a:stretch>
        </p:blipFill>
        <p:spPr>
          <a:xfrm>
            <a:off x="4566396" y="3652092"/>
            <a:ext cx="170703" cy="152413"/>
          </a:xfrm>
          <a:prstGeom prst="rect">
            <a:avLst/>
          </a:prstGeom>
        </p:spPr>
      </p:pic>
      <p:pic>
        <p:nvPicPr>
          <p:cNvPr id="13" name="图片 12"/>
          <p:cNvPicPr>
            <a:picLocks noChangeAspect="1"/>
          </p:cNvPicPr>
          <p:nvPr/>
        </p:nvPicPr>
        <p:blipFill>
          <a:blip r:embed="rId2"/>
          <a:stretch>
            <a:fillRect/>
          </a:stretch>
        </p:blipFill>
        <p:spPr>
          <a:xfrm>
            <a:off x="1679948" y="4181151"/>
            <a:ext cx="170703" cy="152413"/>
          </a:xfrm>
          <a:prstGeom prst="rect">
            <a:avLst/>
          </a:prstGeom>
        </p:spPr>
      </p:pic>
      <p:pic>
        <p:nvPicPr>
          <p:cNvPr id="14" name="图片 13"/>
          <p:cNvPicPr>
            <a:picLocks noChangeAspect="1"/>
          </p:cNvPicPr>
          <p:nvPr/>
        </p:nvPicPr>
        <p:blipFill>
          <a:blip r:embed="rId2"/>
          <a:stretch>
            <a:fillRect/>
          </a:stretch>
        </p:blipFill>
        <p:spPr>
          <a:xfrm>
            <a:off x="4566395" y="4167502"/>
            <a:ext cx="170703" cy="152413"/>
          </a:xfrm>
          <a:prstGeom prst="rect">
            <a:avLst/>
          </a:prstGeom>
        </p:spPr>
      </p:pic>
      <p:pic>
        <p:nvPicPr>
          <p:cNvPr id="15" name="图片 14"/>
          <p:cNvPicPr>
            <a:picLocks noChangeAspect="1"/>
          </p:cNvPicPr>
          <p:nvPr/>
        </p:nvPicPr>
        <p:blipFill>
          <a:blip r:embed="rId2"/>
          <a:stretch>
            <a:fillRect/>
          </a:stretch>
        </p:blipFill>
        <p:spPr>
          <a:xfrm>
            <a:off x="1385448" y="5653349"/>
            <a:ext cx="170703" cy="152413"/>
          </a:xfrm>
          <a:prstGeom prst="rect">
            <a:avLst/>
          </a:prstGeom>
        </p:spPr>
      </p:pic>
      <p:pic>
        <p:nvPicPr>
          <p:cNvPr id="16" name="图片 15"/>
          <p:cNvPicPr>
            <a:picLocks noChangeAspect="1"/>
          </p:cNvPicPr>
          <p:nvPr/>
        </p:nvPicPr>
        <p:blipFill>
          <a:blip r:embed="rId2"/>
          <a:stretch>
            <a:fillRect/>
          </a:stretch>
        </p:blipFill>
        <p:spPr>
          <a:xfrm>
            <a:off x="4617946" y="4671847"/>
            <a:ext cx="170703" cy="152413"/>
          </a:xfrm>
          <a:prstGeom prst="rect">
            <a:avLst/>
          </a:prstGeom>
        </p:spPr>
      </p:pic>
      <p:pic>
        <p:nvPicPr>
          <p:cNvPr id="17" name="图片 16"/>
          <p:cNvPicPr>
            <a:picLocks noChangeAspect="1"/>
          </p:cNvPicPr>
          <p:nvPr/>
        </p:nvPicPr>
        <p:blipFill>
          <a:blip r:embed="rId2"/>
          <a:stretch>
            <a:fillRect/>
          </a:stretch>
        </p:blipFill>
        <p:spPr>
          <a:xfrm>
            <a:off x="1387848" y="5179455"/>
            <a:ext cx="170703" cy="152413"/>
          </a:xfrm>
          <a:prstGeom prst="rect">
            <a:avLst/>
          </a:prstGeom>
        </p:spPr>
      </p:pic>
      <p:pic>
        <p:nvPicPr>
          <p:cNvPr id="18" name="图片 17"/>
          <p:cNvPicPr>
            <a:picLocks noChangeAspect="1"/>
          </p:cNvPicPr>
          <p:nvPr/>
        </p:nvPicPr>
        <p:blipFill>
          <a:blip r:embed="rId2"/>
          <a:stretch>
            <a:fillRect/>
          </a:stretch>
        </p:blipFill>
        <p:spPr>
          <a:xfrm>
            <a:off x="4595653" y="5645902"/>
            <a:ext cx="170703" cy="152413"/>
          </a:xfrm>
          <a:prstGeom prst="rect">
            <a:avLst/>
          </a:prstGeom>
        </p:spPr>
      </p:pic>
      <p:pic>
        <p:nvPicPr>
          <p:cNvPr id="19" name="图片 18"/>
          <p:cNvPicPr>
            <a:picLocks noChangeAspect="1"/>
          </p:cNvPicPr>
          <p:nvPr/>
        </p:nvPicPr>
        <p:blipFill>
          <a:blip r:embed="rId2"/>
          <a:stretch>
            <a:fillRect/>
          </a:stretch>
        </p:blipFill>
        <p:spPr>
          <a:xfrm>
            <a:off x="1679948" y="6150630"/>
            <a:ext cx="170703" cy="152413"/>
          </a:xfrm>
          <a:prstGeom prst="rect">
            <a:avLst/>
          </a:prstGeom>
        </p:spPr>
      </p:pic>
      <p:pic>
        <p:nvPicPr>
          <p:cNvPr id="20" name="图片 19"/>
          <p:cNvPicPr>
            <a:picLocks noChangeAspect="1"/>
          </p:cNvPicPr>
          <p:nvPr/>
        </p:nvPicPr>
        <p:blipFill>
          <a:blip r:embed="rId2"/>
          <a:stretch>
            <a:fillRect/>
          </a:stretch>
        </p:blipFill>
        <p:spPr>
          <a:xfrm>
            <a:off x="5208692" y="6133434"/>
            <a:ext cx="170703" cy="152413"/>
          </a:xfrm>
          <a:prstGeom prst="rect">
            <a:avLst/>
          </a:prstGeom>
        </p:spPr>
      </p:pic>
      <p:pic>
        <p:nvPicPr>
          <p:cNvPr id="2" name="图片 1"/>
          <p:cNvPicPr>
            <a:picLocks noChangeAspect="1"/>
          </p:cNvPicPr>
          <p:nvPr/>
        </p:nvPicPr>
        <p:blipFill>
          <a:blip r:embed="rId2"/>
          <a:stretch>
            <a:fillRect/>
          </a:stretch>
        </p:blipFill>
        <p:spPr>
          <a:xfrm>
            <a:off x="1375147" y="4661793"/>
            <a:ext cx="170703" cy="152413"/>
          </a:xfrm>
          <a:prstGeom prst="rect">
            <a:avLst/>
          </a:prstGeom>
        </p:spPr>
      </p:pic>
      <p:pic>
        <p:nvPicPr>
          <p:cNvPr id="5" name="图片 4"/>
          <p:cNvPicPr>
            <a:picLocks noChangeAspect="1"/>
          </p:cNvPicPr>
          <p:nvPr/>
        </p:nvPicPr>
        <p:blipFill>
          <a:blip r:embed="rId2"/>
          <a:stretch>
            <a:fillRect/>
          </a:stretch>
        </p:blipFill>
        <p:spPr>
          <a:xfrm>
            <a:off x="5483357" y="5157420"/>
            <a:ext cx="170703" cy="152413"/>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41171" y="1371431"/>
            <a:ext cx="11109657" cy="4660876"/>
          </a:xfrm>
        </p:spPr>
        <p:txBody>
          <a:bodyPr>
            <a:noAutofit/>
          </a:bodyPr>
          <a:lstStyle/>
          <a:p>
            <a:pPr marL="0" indent="0">
              <a:lnSpc>
                <a:spcPct val="100000"/>
              </a:lnSpc>
              <a:buNone/>
            </a:pPr>
            <a:r>
              <a:rPr lang="en-US" altLang="zh-CN" sz="2400" b="1">
                <a:latin typeface="+mn-ea"/>
              </a:rPr>
              <a:t>13.</a:t>
            </a:r>
            <a:r>
              <a:rPr lang="zh-CN" altLang="en-US" sz="2400">
                <a:latin typeface="楷体" panose="02010609060101010101" pitchFamily="49" charset="-122"/>
                <a:ea typeface="楷体" panose="02010609060101010101" pitchFamily="49" charset="-122"/>
              </a:rPr>
              <a:t>（</a:t>
            </a:r>
            <a:r>
              <a:rPr lang="en-US" altLang="zh-CN" sz="2400">
                <a:latin typeface="楷体" panose="02010609060101010101" pitchFamily="49" charset="-122"/>
                <a:ea typeface="楷体" panose="02010609060101010101" pitchFamily="49" charset="-122"/>
              </a:rPr>
              <a:t>2020·</a:t>
            </a:r>
            <a:r>
              <a:rPr lang="zh-CN" altLang="en-US" sz="2400">
                <a:latin typeface="楷体" panose="02010609060101010101" pitchFamily="49" charset="-122"/>
                <a:ea typeface="楷体" panose="02010609060101010101" pitchFamily="49" charset="-122"/>
              </a:rPr>
              <a:t>金华）</a:t>
            </a:r>
            <a:r>
              <a:rPr lang="zh-CN" altLang="en-US" sz="2400">
                <a:latin typeface="+mn-ea"/>
              </a:rPr>
              <a:t>阅读下面这段关于金华市花的文字，完成后面的题目。</a:t>
            </a:r>
          </a:p>
          <a:p>
            <a:pPr marL="0" indent="457200">
              <a:lnSpc>
                <a:spcPct val="100000"/>
              </a:lnSpc>
              <a:buNone/>
            </a:pPr>
            <a:r>
              <a:rPr lang="zh-CN" altLang="en-US" sz="2400">
                <a:latin typeface="楷体" panose="02010609060101010101" pitchFamily="49" charset="-122"/>
                <a:ea typeface="楷体" panose="02010609060101010101" pitchFamily="49" charset="-122"/>
              </a:rPr>
              <a:t>茶花，杜鹃花目山茶科植物。因其枝青叶秀，花色缤纷，花姿</a:t>
            </a:r>
            <a:r>
              <a:rPr lang="en-US" altLang="zh-CN" sz="2400" err="1" smtClean="0">
                <a:latin typeface="楷体" panose="02010609060101010101" pitchFamily="49" charset="-122"/>
                <a:ea typeface="楷体" panose="02010609060101010101" pitchFamily="49" charset="-122"/>
              </a:rPr>
              <a:t>yōu</a:t>
            </a:r>
            <a:r>
              <a:rPr lang="en-US" altLang="zh-CN" sz="2400" u="sng" smtClean="0">
                <a:latin typeface="楷体" panose="02010609060101010101" pitchFamily="49" charset="-122"/>
                <a:ea typeface="楷体" panose="02010609060101010101" pitchFamily="49" charset="-122"/>
              </a:rPr>
              <a:t>    </a:t>
            </a:r>
            <a:r>
              <a:rPr lang="zh-CN" altLang="en-US" sz="2400" smtClean="0">
                <a:latin typeface="楷体" panose="02010609060101010101" pitchFamily="49" charset="-122"/>
                <a:ea typeface="楷体" panose="02010609060101010101" pitchFamily="49" charset="-122"/>
              </a:rPr>
              <a:t>雅</a:t>
            </a:r>
            <a:r>
              <a:rPr lang="zh-CN" altLang="en-US" sz="2400">
                <a:latin typeface="楷体" panose="02010609060101010101" pitchFamily="49" charset="-122"/>
                <a:ea typeface="楷体" panose="02010609060101010101" pitchFamily="49" charset="-122"/>
              </a:rPr>
              <a:t>，而成为世界名贵花卉，备受园艺</a:t>
            </a:r>
            <a:r>
              <a:rPr lang="zh-CN" altLang="en-US" sz="2400" smtClean="0">
                <a:latin typeface="楷体" panose="02010609060101010101" pitchFamily="49" charset="-122"/>
                <a:ea typeface="楷体" panose="02010609060101010101" pitchFamily="49" charset="-122"/>
              </a:rPr>
              <a:t>界  。</a:t>
            </a:r>
            <a:r>
              <a:rPr lang="zh-CN" altLang="en-US" sz="2400">
                <a:latin typeface="楷体" panose="02010609060101010101" pitchFamily="49" charset="-122"/>
                <a:ea typeface="楷体" panose="02010609060101010101" pitchFamily="49" charset="-122"/>
              </a:rPr>
              <a:t>茶花属半阴性植物，喜温湿气候，</a:t>
            </a:r>
            <a:r>
              <a:rPr lang="en-US" altLang="zh-CN" sz="2400" err="1" smtClean="0">
                <a:latin typeface="楷体" panose="02010609060101010101" pitchFamily="49" charset="-122"/>
                <a:ea typeface="楷体" panose="02010609060101010101" pitchFamily="49" charset="-122"/>
              </a:rPr>
              <a:t>jì</a:t>
            </a:r>
            <a:r>
              <a:rPr lang="en-US" altLang="zh-CN" sz="2400" u="sng" smtClean="0">
                <a:latin typeface="楷体" panose="02010609060101010101" pitchFamily="49" charset="-122"/>
                <a:ea typeface="楷体" panose="02010609060101010101" pitchFamily="49" charset="-122"/>
              </a:rPr>
              <a:t>    </a:t>
            </a:r>
            <a:r>
              <a:rPr lang="zh-CN" altLang="en-US" sz="2400" smtClean="0">
                <a:latin typeface="楷体" panose="02010609060101010101" pitchFamily="49" charset="-122"/>
                <a:ea typeface="楷体" panose="02010609060101010101" pitchFamily="49" charset="-122"/>
              </a:rPr>
              <a:t>烈日</a:t>
            </a:r>
            <a:r>
              <a:rPr lang="zh-CN" altLang="en-US" sz="2400">
                <a:latin typeface="楷体" panose="02010609060101010101" pitchFamily="49" charset="-122"/>
                <a:ea typeface="楷体" panose="02010609060101010101" pitchFamily="49" charset="-122"/>
              </a:rPr>
              <a:t>曝晒，不耐严寒，种植在肥沃、疏松的微酸性土壤里为佳。它的花期较长，从</a:t>
            </a:r>
            <a:r>
              <a:rPr lang="en-US" altLang="zh-CN" sz="2400">
                <a:latin typeface="楷体" panose="02010609060101010101" pitchFamily="49" charset="-122"/>
                <a:ea typeface="楷体" panose="02010609060101010101" pitchFamily="49" charset="-122"/>
              </a:rPr>
              <a:t>10</a:t>
            </a:r>
            <a:r>
              <a:rPr lang="zh-CN" altLang="en-US" sz="2400">
                <a:latin typeface="楷体" panose="02010609060101010101" pitchFamily="49" charset="-122"/>
                <a:ea typeface="楷体" panose="02010609060101010101" pitchFamily="49" charset="-122"/>
              </a:rPr>
              <a:t>月到次年</a:t>
            </a:r>
            <a:r>
              <a:rPr lang="en-US" altLang="zh-CN" sz="2400">
                <a:latin typeface="楷体" panose="02010609060101010101" pitchFamily="49" charset="-122"/>
                <a:ea typeface="楷体" panose="02010609060101010101" pitchFamily="49" charset="-122"/>
              </a:rPr>
              <a:t>5</a:t>
            </a:r>
            <a:r>
              <a:rPr lang="zh-CN" altLang="en-US" sz="2400">
                <a:latin typeface="楷体" panose="02010609060101010101" pitchFamily="49" charset="-122"/>
                <a:ea typeface="楷体" panose="02010609060101010101" pitchFamily="49" charset="-122"/>
              </a:rPr>
              <a:t>月都有开放。</a:t>
            </a:r>
          </a:p>
          <a:p>
            <a:pPr marL="0" indent="0">
              <a:lnSpc>
                <a:spcPct val="100000"/>
              </a:lnSpc>
              <a:buNone/>
            </a:pPr>
            <a:r>
              <a:rPr lang="zh-CN" altLang="en-US" sz="2400">
                <a:latin typeface="+mn-ea"/>
              </a:rPr>
              <a:t>（</a:t>
            </a:r>
            <a:r>
              <a:rPr lang="en-US" altLang="zh-CN" sz="2400">
                <a:latin typeface="+mn-ea"/>
              </a:rPr>
              <a:t>1</a:t>
            </a:r>
            <a:r>
              <a:rPr lang="zh-CN" altLang="en-US" sz="2400">
                <a:latin typeface="+mn-ea"/>
              </a:rPr>
              <a:t>）结合语境，根据拼音写汉字。</a:t>
            </a:r>
          </a:p>
          <a:p>
            <a:pPr marL="0" indent="0">
              <a:lnSpc>
                <a:spcPct val="100000"/>
              </a:lnSpc>
              <a:buNone/>
            </a:pPr>
            <a:r>
              <a:rPr lang="zh-CN" altLang="en-US" sz="2400" smtClean="0">
                <a:latin typeface="+mn-ea"/>
              </a:rPr>
              <a:t> 花</a:t>
            </a:r>
            <a:r>
              <a:rPr lang="zh-CN" altLang="en-US" sz="2400">
                <a:latin typeface="+mn-ea"/>
              </a:rPr>
              <a:t>姿</a:t>
            </a:r>
            <a:r>
              <a:rPr lang="en-US" altLang="zh-CN" sz="2400" err="1" smtClean="0">
                <a:latin typeface="+mn-ea"/>
              </a:rPr>
              <a:t>yōu</a:t>
            </a:r>
            <a:r>
              <a:rPr lang="en-US" altLang="zh-CN" sz="2400" u="sng" smtClean="0">
                <a:latin typeface="+mn-ea"/>
              </a:rPr>
              <a:t>      </a:t>
            </a:r>
            <a:r>
              <a:rPr lang="zh-CN" altLang="en-US" sz="2400" smtClean="0">
                <a:latin typeface="+mn-ea"/>
              </a:rPr>
              <a:t>雅    </a:t>
            </a:r>
            <a:r>
              <a:rPr lang="en-US" altLang="zh-CN" sz="2400" err="1" smtClean="0">
                <a:latin typeface="+mn-ea"/>
              </a:rPr>
              <a:t>jì</a:t>
            </a:r>
            <a:r>
              <a:rPr lang="en-US" altLang="zh-CN" sz="2400" u="sng" smtClean="0">
                <a:latin typeface="+mn-ea"/>
              </a:rPr>
              <a:t>     </a:t>
            </a:r>
            <a:r>
              <a:rPr lang="zh-CN" altLang="en-US" sz="2400" smtClean="0">
                <a:latin typeface="+mn-ea"/>
              </a:rPr>
              <a:t>烈日</a:t>
            </a:r>
            <a:r>
              <a:rPr lang="zh-CN" altLang="en-US" sz="2400">
                <a:latin typeface="+mn-ea"/>
              </a:rPr>
              <a:t>曝晒</a:t>
            </a:r>
          </a:p>
          <a:p>
            <a:pPr marL="0" indent="0">
              <a:lnSpc>
                <a:spcPct val="100000"/>
              </a:lnSpc>
              <a:buNone/>
            </a:pPr>
            <a:r>
              <a:rPr lang="zh-CN" altLang="en-US" sz="2400">
                <a:latin typeface="+mn-ea"/>
              </a:rPr>
              <a:t>（</a:t>
            </a:r>
            <a:r>
              <a:rPr lang="en-US" altLang="zh-CN" sz="2400">
                <a:latin typeface="+mn-ea"/>
              </a:rPr>
              <a:t>2</a:t>
            </a:r>
            <a:r>
              <a:rPr lang="zh-CN" altLang="en-US" sz="2400">
                <a:latin typeface="+mn-ea"/>
              </a:rPr>
              <a:t>）填入文中“□”内的词语，最符合语境的一项是</a:t>
            </a:r>
            <a:r>
              <a:rPr lang="zh-CN" altLang="en-US" sz="2400" smtClean="0">
                <a:latin typeface="+mn-ea"/>
              </a:rPr>
              <a:t>（  ）</a:t>
            </a:r>
            <a:r>
              <a:rPr lang="zh-CN" altLang="en-US" sz="2400">
                <a:latin typeface="+mn-ea"/>
              </a:rPr>
              <a:t>。</a:t>
            </a:r>
          </a:p>
          <a:p>
            <a:pPr marL="0" indent="0">
              <a:lnSpc>
                <a:spcPct val="100000"/>
              </a:lnSpc>
              <a:buNone/>
            </a:pPr>
            <a:r>
              <a:rPr lang="en-US" altLang="zh-CN" sz="2400" smtClean="0">
                <a:latin typeface="+mn-ea"/>
              </a:rPr>
              <a:t> A</a:t>
            </a:r>
            <a:r>
              <a:rPr lang="en-US" altLang="zh-CN" sz="2400">
                <a:latin typeface="+mn-ea"/>
              </a:rPr>
              <a:t>.</a:t>
            </a:r>
            <a:r>
              <a:rPr lang="zh-CN" altLang="en-US" sz="2400" smtClean="0">
                <a:latin typeface="+mn-ea"/>
              </a:rPr>
              <a:t>珍视    </a:t>
            </a:r>
            <a:r>
              <a:rPr lang="en-US" altLang="zh-CN" sz="2400" smtClean="0">
                <a:latin typeface="+mn-ea"/>
              </a:rPr>
              <a:t>B</a:t>
            </a:r>
            <a:r>
              <a:rPr lang="en-US" altLang="zh-CN" sz="2400">
                <a:latin typeface="+mn-ea"/>
              </a:rPr>
              <a:t>.</a:t>
            </a:r>
            <a:r>
              <a:rPr lang="zh-CN" altLang="en-US" sz="2400">
                <a:latin typeface="+mn-ea"/>
              </a:rPr>
              <a:t>重视</a:t>
            </a:r>
          </a:p>
          <a:p>
            <a:pPr marL="0" indent="0">
              <a:lnSpc>
                <a:spcPct val="100000"/>
              </a:lnSpc>
              <a:buNone/>
            </a:pPr>
            <a:r>
              <a:rPr lang="zh-CN" altLang="en-US" sz="2400">
                <a:latin typeface="+mn-ea"/>
              </a:rPr>
              <a:t>（</a:t>
            </a:r>
            <a:r>
              <a:rPr lang="en-US" altLang="zh-CN" sz="2400">
                <a:latin typeface="+mn-ea"/>
              </a:rPr>
              <a:t>3</a:t>
            </a:r>
            <a:r>
              <a:rPr lang="zh-CN" altLang="en-US" sz="2400">
                <a:latin typeface="+mn-ea"/>
              </a:rPr>
              <a:t>）加点字“沃”在文中的读音正确的一项是</a:t>
            </a:r>
            <a:r>
              <a:rPr lang="zh-CN" altLang="en-US" sz="2400" smtClean="0">
                <a:latin typeface="+mn-ea"/>
              </a:rPr>
              <a:t>（  ）。 </a:t>
            </a:r>
            <a:endParaRPr lang="en-US" altLang="zh-CN" sz="2400" smtClean="0">
              <a:latin typeface="+mn-ea"/>
            </a:endParaRPr>
          </a:p>
          <a:p>
            <a:pPr marL="0" indent="0">
              <a:lnSpc>
                <a:spcPct val="100000"/>
              </a:lnSpc>
              <a:buNone/>
            </a:pPr>
            <a:r>
              <a:rPr lang="en-US" altLang="zh-CN" sz="2400" smtClean="0"/>
              <a:t>A. ào            B.wò</a:t>
            </a:r>
            <a:endParaRPr lang="en-US" altLang="zh-CN" sz="2400"/>
          </a:p>
        </p:txBody>
      </p:sp>
      <p:sp>
        <p:nvSpPr>
          <p:cNvPr id="4" name="文本框 3"/>
          <p:cNvSpPr txBox="1"/>
          <p:nvPr/>
        </p:nvSpPr>
        <p:spPr>
          <a:xfrm>
            <a:off x="1989730" y="3952770"/>
            <a:ext cx="614149" cy="461665"/>
          </a:xfrm>
          <a:prstGeom prst="rect">
            <a:avLst/>
          </a:prstGeom>
          <a:noFill/>
        </p:spPr>
        <p:txBody>
          <a:bodyPr wrap="square" rtlCol="0">
            <a:spAutoFit/>
          </a:bodyPr>
          <a:lstStyle/>
          <a:p>
            <a:pPr algn="ctr"/>
            <a:r>
              <a:rPr lang="zh-CN" altLang="en-US" sz="2400">
                <a:solidFill>
                  <a:srgbClr val="FF0000"/>
                </a:solidFill>
              </a:rPr>
              <a:t>优</a:t>
            </a:r>
          </a:p>
        </p:txBody>
      </p:sp>
      <p:sp>
        <p:nvSpPr>
          <p:cNvPr id="5" name="文本框 4"/>
          <p:cNvSpPr txBox="1"/>
          <p:nvPr/>
        </p:nvSpPr>
        <p:spPr>
          <a:xfrm>
            <a:off x="4089420" y="3949147"/>
            <a:ext cx="436728" cy="461665"/>
          </a:xfrm>
          <a:prstGeom prst="rect">
            <a:avLst/>
          </a:prstGeom>
          <a:noFill/>
        </p:spPr>
        <p:txBody>
          <a:bodyPr wrap="square" rtlCol="0">
            <a:spAutoFit/>
          </a:bodyPr>
          <a:lstStyle/>
          <a:p>
            <a:pPr algn="ctr"/>
            <a:r>
              <a:rPr lang="zh-CN" altLang="en-US" sz="2400">
                <a:solidFill>
                  <a:srgbClr val="FF0000"/>
                </a:solidFill>
              </a:rPr>
              <a:t>忌</a:t>
            </a:r>
          </a:p>
        </p:txBody>
      </p:sp>
      <p:sp>
        <p:nvSpPr>
          <p:cNvPr id="6" name="文本框 5"/>
          <p:cNvSpPr txBox="1"/>
          <p:nvPr/>
        </p:nvSpPr>
        <p:spPr>
          <a:xfrm>
            <a:off x="7875401" y="4438108"/>
            <a:ext cx="701951" cy="461665"/>
          </a:xfrm>
          <a:prstGeom prst="rect">
            <a:avLst/>
          </a:prstGeom>
          <a:noFill/>
        </p:spPr>
        <p:txBody>
          <a:bodyPr wrap="square" rtlCol="0">
            <a:spAutoFit/>
          </a:bodyPr>
          <a:lstStyle/>
          <a:p>
            <a:pPr algn="ctr"/>
            <a:r>
              <a:rPr lang="en-US" altLang="zh-CN" sz="2400">
                <a:solidFill>
                  <a:srgbClr val="FF0000"/>
                </a:solidFill>
              </a:rPr>
              <a:t>A</a:t>
            </a:r>
            <a:endParaRPr lang="zh-CN" altLang="en-US" sz="2400">
              <a:solidFill>
                <a:srgbClr val="FF0000"/>
              </a:solidFill>
            </a:endParaRPr>
          </a:p>
        </p:txBody>
      </p:sp>
      <p:sp>
        <p:nvSpPr>
          <p:cNvPr id="7" name="文本框 6"/>
          <p:cNvSpPr txBox="1"/>
          <p:nvPr/>
        </p:nvSpPr>
        <p:spPr>
          <a:xfrm>
            <a:off x="6927942" y="5432185"/>
            <a:ext cx="783041" cy="461665"/>
          </a:xfrm>
          <a:prstGeom prst="rect">
            <a:avLst/>
          </a:prstGeom>
          <a:noFill/>
        </p:spPr>
        <p:txBody>
          <a:bodyPr wrap="square" rtlCol="0">
            <a:spAutoFit/>
          </a:bodyPr>
          <a:lstStyle/>
          <a:p>
            <a:pPr algn="ctr"/>
            <a:r>
              <a:rPr lang="en-US" altLang="zh-CN" sz="2400">
                <a:solidFill>
                  <a:srgbClr val="FF0000"/>
                </a:solidFill>
              </a:rPr>
              <a:t>B</a:t>
            </a:r>
            <a:endParaRPr lang="zh-CN" altLang="en-US" sz="2400">
              <a:solidFill>
                <a:srgbClr val="FF0000"/>
              </a:solidFill>
            </a:endParaRPr>
          </a:p>
        </p:txBody>
      </p:sp>
      <p:pic>
        <p:nvPicPr>
          <p:cNvPr id="10" name="图片 9"/>
          <p:cNvPicPr>
            <a:picLocks noChangeAspect="1"/>
          </p:cNvPicPr>
          <p:nvPr/>
        </p:nvPicPr>
        <p:blipFill>
          <a:blip r:embed="rId2"/>
          <a:stretch>
            <a:fillRect/>
          </a:stretch>
        </p:blipFill>
        <p:spPr>
          <a:xfrm>
            <a:off x="4882431" y="2378137"/>
            <a:ext cx="262775" cy="262775"/>
          </a:xfrm>
          <a:prstGeom prst="rect">
            <a:avLst/>
          </a:prstGeom>
        </p:spPr>
      </p:pic>
      <p:pic>
        <p:nvPicPr>
          <p:cNvPr id="2" name="图片 1"/>
          <p:cNvPicPr>
            <a:picLocks noChangeAspect="1"/>
          </p:cNvPicPr>
          <p:nvPr/>
        </p:nvPicPr>
        <p:blipFill>
          <a:blip r:embed="rId3"/>
          <a:stretch>
            <a:fillRect/>
          </a:stretch>
        </p:blipFill>
        <p:spPr>
          <a:xfrm>
            <a:off x="4670784" y="3008508"/>
            <a:ext cx="170703" cy="152413"/>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2"/>
          <p:cNvSpPr>
            <a:spLocks noGrp="1"/>
          </p:cNvSpPr>
          <p:nvPr>
            <p:ph idx="1"/>
          </p:nvPr>
        </p:nvSpPr>
        <p:spPr>
          <a:xfrm>
            <a:off x="674048" y="1712627"/>
            <a:ext cx="10515600" cy="4114605"/>
          </a:xfrm>
        </p:spPr>
        <p:txBody>
          <a:bodyPr>
            <a:normAutofit/>
          </a:bodyPr>
          <a:lstStyle/>
          <a:p>
            <a:pPr marL="0" indent="0">
              <a:lnSpc>
                <a:spcPct val="100000"/>
              </a:lnSpc>
              <a:buNone/>
            </a:pPr>
            <a:r>
              <a:rPr lang="en-US" altLang="zh-CN" sz="2400" b="1">
                <a:latin typeface="+mn-ea"/>
              </a:rPr>
              <a:t>14.</a:t>
            </a:r>
            <a:r>
              <a:rPr lang="zh-CN" altLang="en-US" sz="2400">
                <a:latin typeface="楷体" panose="02010609060101010101" pitchFamily="49" charset="-122"/>
                <a:ea typeface="楷体" panose="02010609060101010101" pitchFamily="49" charset="-122"/>
              </a:rPr>
              <a:t>（</a:t>
            </a:r>
            <a:r>
              <a:rPr lang="en-US" altLang="zh-CN" sz="2400">
                <a:latin typeface="楷体" panose="02010609060101010101" pitchFamily="49" charset="-122"/>
                <a:ea typeface="楷体" panose="02010609060101010101" pitchFamily="49" charset="-122"/>
              </a:rPr>
              <a:t>2020·</a:t>
            </a:r>
            <a:r>
              <a:rPr lang="zh-CN" altLang="en-US" sz="2400">
                <a:latin typeface="楷体" panose="02010609060101010101" pitchFamily="49" charset="-122"/>
                <a:ea typeface="楷体" panose="02010609060101010101" pitchFamily="49" charset="-122"/>
              </a:rPr>
              <a:t>重庆）</a:t>
            </a:r>
            <a:r>
              <a:rPr lang="zh-CN" altLang="en-US" sz="2400">
                <a:latin typeface="+mn-ea"/>
              </a:rPr>
              <a:t>下列句子中，加点字的注音有误的一项是</a:t>
            </a:r>
            <a:r>
              <a:rPr lang="zh-CN" altLang="en-US" sz="2400" smtClean="0">
                <a:latin typeface="+mn-ea"/>
              </a:rPr>
              <a:t>（  ）</a:t>
            </a:r>
            <a:r>
              <a:rPr lang="zh-CN" altLang="en-US" sz="2400">
                <a:latin typeface="+mn-ea"/>
              </a:rPr>
              <a:t>。</a:t>
            </a:r>
          </a:p>
          <a:p>
            <a:pPr marL="0" indent="0">
              <a:lnSpc>
                <a:spcPct val="100000"/>
              </a:lnSpc>
              <a:buNone/>
            </a:pPr>
            <a:r>
              <a:rPr lang="en-US" altLang="zh-CN" sz="2400">
                <a:latin typeface="+mn-ea"/>
              </a:rPr>
              <a:t>A.</a:t>
            </a:r>
            <a:r>
              <a:rPr lang="zh-CN" altLang="en-US" sz="2400">
                <a:latin typeface="+mn-ea"/>
              </a:rPr>
              <a:t>缕缕晨光穿云透雾而来，照亮清澈（</a:t>
            </a:r>
            <a:r>
              <a:rPr lang="en-US" altLang="zh-CN" sz="2400" err="1">
                <a:latin typeface="+mn-ea"/>
              </a:rPr>
              <a:t>chè</a:t>
            </a:r>
            <a:r>
              <a:rPr lang="zh-CN" altLang="en-US" sz="2400">
                <a:latin typeface="+mn-ea"/>
              </a:rPr>
              <a:t>） 的湖水，唤起声声鸟鸣，美好的一天开始了</a:t>
            </a:r>
            <a:r>
              <a:rPr lang="en-US" altLang="zh-CN" sz="2400">
                <a:latin typeface="+mn-ea"/>
              </a:rPr>
              <a:t>!</a:t>
            </a:r>
          </a:p>
          <a:p>
            <a:pPr marL="0" indent="0">
              <a:lnSpc>
                <a:spcPct val="100000"/>
              </a:lnSpc>
              <a:buNone/>
            </a:pPr>
            <a:r>
              <a:rPr lang="en-US" altLang="zh-CN" sz="2400">
                <a:latin typeface="+mn-ea"/>
              </a:rPr>
              <a:t>B.</a:t>
            </a:r>
            <a:r>
              <a:rPr lang="zh-CN" altLang="en-US" sz="2400">
                <a:latin typeface="+mn-ea"/>
              </a:rPr>
              <a:t>谚（</a:t>
            </a:r>
            <a:r>
              <a:rPr lang="en-US" altLang="zh-CN" sz="2400" err="1">
                <a:latin typeface="+mn-ea"/>
              </a:rPr>
              <a:t>yàn</a:t>
            </a:r>
            <a:r>
              <a:rPr lang="zh-CN" altLang="en-US" sz="2400">
                <a:latin typeface="+mn-ea"/>
              </a:rPr>
              <a:t>）语是古代劳动人民在长期生产实践中总结出来的活泼风趣的艺术性语句。</a:t>
            </a:r>
          </a:p>
          <a:p>
            <a:pPr marL="0" indent="0">
              <a:lnSpc>
                <a:spcPct val="100000"/>
              </a:lnSpc>
              <a:buNone/>
            </a:pPr>
            <a:r>
              <a:rPr lang="en-US" altLang="zh-CN" sz="2400">
                <a:latin typeface="+mn-ea"/>
              </a:rPr>
              <a:t>C.</a:t>
            </a:r>
            <a:r>
              <a:rPr lang="zh-CN" altLang="en-US" sz="2400">
                <a:latin typeface="+mn-ea"/>
              </a:rPr>
              <a:t>哀愁，从来不是颓废的代名词，相反，真正的哀愁是一种悲天悯（</a:t>
            </a:r>
            <a:r>
              <a:rPr lang="en-US" altLang="zh-CN" sz="2400" err="1">
                <a:latin typeface="+mn-ea"/>
              </a:rPr>
              <a:t>mǐn</a:t>
            </a:r>
            <a:r>
              <a:rPr lang="zh-CN" altLang="en-US" sz="2400">
                <a:latin typeface="+mn-ea"/>
              </a:rPr>
              <a:t>）人的情怀。</a:t>
            </a:r>
          </a:p>
          <a:p>
            <a:pPr marL="0" indent="0">
              <a:lnSpc>
                <a:spcPct val="100000"/>
              </a:lnSpc>
              <a:buNone/>
            </a:pPr>
            <a:r>
              <a:rPr lang="en-US" altLang="zh-CN" sz="2400">
                <a:latin typeface="+mn-ea"/>
              </a:rPr>
              <a:t>D.</a:t>
            </a:r>
            <a:r>
              <a:rPr lang="zh-CN" altLang="en-US" sz="2400">
                <a:latin typeface="+mn-ea"/>
              </a:rPr>
              <a:t>她的散文既表现了仁爱、善良、宽厚等品德，同时也不乏百折不挠（</a:t>
            </a:r>
            <a:r>
              <a:rPr lang="en-US" altLang="zh-CN" sz="2400" err="1">
                <a:latin typeface="+mn-ea"/>
              </a:rPr>
              <a:t>ráo</a:t>
            </a:r>
            <a:r>
              <a:rPr lang="zh-CN" altLang="en-US" sz="2400">
                <a:latin typeface="+mn-ea"/>
              </a:rPr>
              <a:t>） 的阳刚之气。</a:t>
            </a:r>
          </a:p>
          <a:p>
            <a:pPr marL="0" indent="0">
              <a:buNone/>
            </a:pPr>
            <a:endParaRPr lang="zh-CN" altLang="en-US"/>
          </a:p>
        </p:txBody>
      </p:sp>
      <p:pic>
        <p:nvPicPr>
          <p:cNvPr id="7" name="图片 6"/>
          <p:cNvPicPr>
            <a:picLocks noChangeAspect="1"/>
          </p:cNvPicPr>
          <p:nvPr/>
        </p:nvPicPr>
        <p:blipFill>
          <a:blip r:embed="rId2"/>
          <a:stretch>
            <a:fillRect/>
          </a:stretch>
        </p:blipFill>
        <p:spPr>
          <a:xfrm>
            <a:off x="5414696" y="2601425"/>
            <a:ext cx="170703" cy="152413"/>
          </a:xfrm>
          <a:prstGeom prst="rect">
            <a:avLst/>
          </a:prstGeom>
        </p:spPr>
      </p:pic>
      <p:pic>
        <p:nvPicPr>
          <p:cNvPr id="8" name="图片 7"/>
          <p:cNvPicPr>
            <a:picLocks noChangeAspect="1"/>
          </p:cNvPicPr>
          <p:nvPr/>
        </p:nvPicPr>
        <p:blipFill>
          <a:blip r:embed="rId2"/>
          <a:stretch>
            <a:fillRect/>
          </a:stretch>
        </p:blipFill>
        <p:spPr>
          <a:xfrm>
            <a:off x="1175741" y="3438677"/>
            <a:ext cx="138194" cy="123387"/>
          </a:xfrm>
          <a:prstGeom prst="rect">
            <a:avLst/>
          </a:prstGeom>
        </p:spPr>
      </p:pic>
      <p:pic>
        <p:nvPicPr>
          <p:cNvPr id="9" name="图片 8"/>
          <p:cNvPicPr>
            <a:picLocks noChangeAspect="1"/>
          </p:cNvPicPr>
          <p:nvPr/>
        </p:nvPicPr>
        <p:blipFill>
          <a:blip r:embed="rId2"/>
          <a:stretch>
            <a:fillRect/>
          </a:stretch>
        </p:blipFill>
        <p:spPr>
          <a:xfrm>
            <a:off x="9389796" y="4328625"/>
            <a:ext cx="170703" cy="152413"/>
          </a:xfrm>
          <a:prstGeom prst="rect">
            <a:avLst/>
          </a:prstGeom>
        </p:spPr>
      </p:pic>
      <p:pic>
        <p:nvPicPr>
          <p:cNvPr id="10" name="图片 9"/>
          <p:cNvPicPr>
            <a:picLocks noChangeAspect="1"/>
          </p:cNvPicPr>
          <p:nvPr/>
        </p:nvPicPr>
        <p:blipFill>
          <a:blip r:embed="rId2"/>
          <a:stretch>
            <a:fillRect/>
          </a:stretch>
        </p:blipFill>
        <p:spPr>
          <a:xfrm>
            <a:off x="9694596" y="5179525"/>
            <a:ext cx="170703" cy="152413"/>
          </a:xfrm>
          <a:prstGeom prst="rect">
            <a:avLst/>
          </a:prstGeom>
        </p:spPr>
      </p:pic>
      <p:sp>
        <p:nvSpPr>
          <p:cNvPr id="11" name="文本框 10"/>
          <p:cNvSpPr txBox="1"/>
          <p:nvPr/>
        </p:nvSpPr>
        <p:spPr>
          <a:xfrm>
            <a:off x="9008875" y="1712627"/>
            <a:ext cx="550676" cy="461665"/>
          </a:xfrm>
          <a:prstGeom prst="rect">
            <a:avLst/>
          </a:prstGeom>
          <a:noFill/>
        </p:spPr>
        <p:txBody>
          <a:bodyPr wrap="square" rtlCol="0">
            <a:spAutoFit/>
          </a:bodyPr>
          <a:lstStyle/>
          <a:p>
            <a:pPr algn="ctr"/>
            <a:r>
              <a:rPr lang="en-US" altLang="zh-CN" sz="2400">
                <a:solidFill>
                  <a:srgbClr val="FF0000"/>
                </a:solidFill>
              </a:rPr>
              <a:t>D</a:t>
            </a:r>
            <a:endParaRPr lang="zh-CN" altLang="en-US" sz="240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654713" y="1712628"/>
            <a:ext cx="10630469" cy="3416320"/>
          </a:xfrm>
          <a:prstGeom prst="rect">
            <a:avLst/>
          </a:prstGeom>
          <a:noFill/>
        </p:spPr>
        <p:txBody>
          <a:bodyPr wrap="square" rtlCol="0">
            <a:spAutoFit/>
          </a:bodyPr>
          <a:lstStyle/>
          <a:p>
            <a:r>
              <a:rPr lang="en-US" altLang="zh-CN" sz="2400" b="1">
                <a:latin typeface="+mn-ea"/>
              </a:rPr>
              <a:t>15.</a:t>
            </a:r>
            <a:r>
              <a:rPr lang="zh-CN" altLang="en-US" sz="2400">
                <a:latin typeface="楷体" panose="02010609060101010101" pitchFamily="49" charset="-122"/>
                <a:ea typeface="楷体" panose="02010609060101010101" pitchFamily="49" charset="-122"/>
              </a:rPr>
              <a:t>（</a:t>
            </a:r>
            <a:r>
              <a:rPr lang="en-US" altLang="zh-CN" sz="2400">
                <a:latin typeface="楷体" panose="02010609060101010101" pitchFamily="49" charset="-122"/>
                <a:ea typeface="楷体" panose="02010609060101010101" pitchFamily="49" charset="-122"/>
              </a:rPr>
              <a:t>2020·</a:t>
            </a:r>
            <a:r>
              <a:rPr lang="zh-CN" altLang="en-US" sz="2400">
                <a:latin typeface="楷体" panose="02010609060101010101" pitchFamily="49" charset="-122"/>
                <a:ea typeface="楷体" panose="02010609060101010101" pitchFamily="49" charset="-122"/>
              </a:rPr>
              <a:t>泰安）</a:t>
            </a:r>
            <a:r>
              <a:rPr lang="zh-CN" altLang="en-US" sz="2400">
                <a:latin typeface="+mn-ea"/>
              </a:rPr>
              <a:t>下列各句中，加点字的注音正确的一项是</a:t>
            </a:r>
            <a:r>
              <a:rPr lang="zh-CN" altLang="en-US" sz="2400" smtClean="0">
                <a:latin typeface="+mn-ea"/>
              </a:rPr>
              <a:t>（  ）</a:t>
            </a:r>
            <a:r>
              <a:rPr lang="zh-CN" altLang="en-US" sz="2400">
                <a:latin typeface="+mn-ea"/>
              </a:rPr>
              <a:t>。</a:t>
            </a:r>
          </a:p>
          <a:p>
            <a:r>
              <a:rPr lang="en-US" altLang="zh-CN" sz="2400">
                <a:latin typeface="+mn-ea"/>
              </a:rPr>
              <a:t>A.</a:t>
            </a:r>
            <a:r>
              <a:rPr lang="zh-CN" altLang="en-US" sz="2400">
                <a:latin typeface="+mn-ea"/>
              </a:rPr>
              <a:t>我把一堆水鸭蛋拿给一只麝（</a:t>
            </a:r>
            <a:r>
              <a:rPr lang="en-US" altLang="zh-CN" sz="2400" err="1">
                <a:latin typeface="+mn-ea"/>
              </a:rPr>
              <a:t>shè</a:t>
            </a:r>
            <a:r>
              <a:rPr lang="zh-CN" altLang="en-US" sz="2400">
                <a:latin typeface="+mn-ea"/>
              </a:rPr>
              <a:t>）香鸭代孵（</a:t>
            </a:r>
            <a:r>
              <a:rPr lang="en-US" altLang="zh-CN" sz="2400" err="1">
                <a:latin typeface="+mn-ea"/>
              </a:rPr>
              <a:t>fú</a:t>
            </a:r>
            <a:r>
              <a:rPr lang="zh-CN" altLang="en-US" sz="2400">
                <a:latin typeface="+mn-ea"/>
              </a:rPr>
              <a:t>），小凫的羽毛一干，也是马上就逃走了。</a:t>
            </a:r>
          </a:p>
          <a:p>
            <a:r>
              <a:rPr lang="en-US" altLang="zh-CN" sz="2400">
                <a:latin typeface="+mn-ea"/>
              </a:rPr>
              <a:t>B.</a:t>
            </a:r>
            <a:r>
              <a:rPr lang="zh-CN" altLang="en-US" sz="2400">
                <a:latin typeface="+mn-ea"/>
              </a:rPr>
              <a:t>长髯覆盖了两颊（</a:t>
            </a:r>
            <a:r>
              <a:rPr lang="en-US" altLang="zh-CN" sz="2400" err="1">
                <a:latin typeface="+mn-ea"/>
              </a:rPr>
              <a:t>xiá</a:t>
            </a:r>
            <a:r>
              <a:rPr lang="zh-CN" altLang="en-US" sz="2400">
                <a:latin typeface="+mn-ea"/>
              </a:rPr>
              <a:t>），遮住了嘴唇，遮住了皱似树皮的黝（</a:t>
            </a:r>
            <a:r>
              <a:rPr lang="en-US" altLang="zh-CN" sz="2400" err="1">
                <a:latin typeface="+mn-ea"/>
              </a:rPr>
              <a:t>yǒu</a:t>
            </a:r>
            <a:r>
              <a:rPr lang="zh-CN" altLang="en-US" sz="2400">
                <a:latin typeface="+mn-ea"/>
              </a:rPr>
              <a:t>）黑脸膛，一根根迎风飘动，颇有长者风度。</a:t>
            </a:r>
          </a:p>
          <a:p>
            <a:r>
              <a:rPr lang="en-US" altLang="zh-CN" sz="2400">
                <a:latin typeface="+mn-ea"/>
              </a:rPr>
              <a:t>C.</a:t>
            </a:r>
            <a:r>
              <a:rPr lang="zh-CN" altLang="en-US" sz="2400">
                <a:latin typeface="+mn-ea"/>
              </a:rPr>
              <a:t>有些人有一种错觉，似乎优雅风度就是矫（</a:t>
            </a:r>
            <a:r>
              <a:rPr lang="en-US" altLang="zh-CN" sz="2400" err="1">
                <a:latin typeface="+mn-ea"/>
              </a:rPr>
              <a:t>jiǎo</a:t>
            </a:r>
            <a:r>
              <a:rPr lang="zh-CN" altLang="en-US" sz="2400">
                <a:latin typeface="+mn-ea"/>
              </a:rPr>
              <a:t>）揉造作，是出于无聊，是附庸风雅，是毫无意义的忸怩（</a:t>
            </a:r>
            <a:r>
              <a:rPr lang="en-US" altLang="zh-CN" sz="2400" err="1">
                <a:latin typeface="+mn-ea"/>
              </a:rPr>
              <a:t>niē</a:t>
            </a:r>
            <a:r>
              <a:rPr lang="zh-CN" altLang="en-US" sz="2400">
                <a:latin typeface="+mn-ea"/>
              </a:rPr>
              <a:t>）作态。</a:t>
            </a:r>
          </a:p>
          <a:p>
            <a:r>
              <a:rPr lang="en-US" altLang="zh-CN" sz="2400">
                <a:latin typeface="+mn-ea"/>
              </a:rPr>
              <a:t>D.</a:t>
            </a:r>
            <a:r>
              <a:rPr lang="zh-CN" altLang="en-US" sz="2400">
                <a:latin typeface="+mn-ea"/>
              </a:rPr>
              <a:t>每走一步都要粘（</a:t>
            </a:r>
            <a:r>
              <a:rPr lang="en-US" altLang="zh-CN" sz="2400" err="1">
                <a:latin typeface="+mn-ea"/>
              </a:rPr>
              <a:t>zhān</a:t>
            </a:r>
            <a:r>
              <a:rPr lang="zh-CN" altLang="en-US" sz="2400">
                <a:latin typeface="+mn-ea"/>
              </a:rPr>
              <a:t>）住鞋，刺骨的寒冷吞噬（</a:t>
            </a:r>
            <a:r>
              <a:rPr lang="en-US" altLang="zh-CN" sz="2400" err="1">
                <a:latin typeface="+mn-ea"/>
              </a:rPr>
              <a:t>shì</a:t>
            </a:r>
            <a:r>
              <a:rPr lang="zh-CN" altLang="en-US" sz="2400">
                <a:latin typeface="+mn-ea"/>
              </a:rPr>
              <a:t>）着他们已经疲惫不堪的躯体。</a:t>
            </a:r>
          </a:p>
        </p:txBody>
      </p:sp>
      <p:sp>
        <p:nvSpPr>
          <p:cNvPr id="6" name="文本框 5"/>
          <p:cNvSpPr txBox="1"/>
          <p:nvPr/>
        </p:nvSpPr>
        <p:spPr>
          <a:xfrm>
            <a:off x="9058132" y="1712628"/>
            <a:ext cx="450377" cy="461665"/>
          </a:xfrm>
          <a:prstGeom prst="rect">
            <a:avLst/>
          </a:prstGeom>
          <a:noFill/>
        </p:spPr>
        <p:txBody>
          <a:bodyPr wrap="square" rtlCol="0">
            <a:spAutoFit/>
          </a:bodyPr>
          <a:lstStyle/>
          <a:p>
            <a:pPr algn="ctr"/>
            <a:r>
              <a:rPr lang="en-US" altLang="zh-CN" sz="2400">
                <a:solidFill>
                  <a:srgbClr val="FF0000"/>
                </a:solidFill>
              </a:rPr>
              <a:t>D</a:t>
            </a:r>
            <a:endParaRPr lang="zh-CN" altLang="en-US" sz="2400">
              <a:solidFill>
                <a:srgbClr val="FF0000"/>
              </a:solidFill>
            </a:endParaRPr>
          </a:p>
        </p:txBody>
      </p:sp>
      <p:pic>
        <p:nvPicPr>
          <p:cNvPr id="12" name="图片 11"/>
          <p:cNvPicPr>
            <a:picLocks noChangeAspect="1"/>
          </p:cNvPicPr>
          <p:nvPr/>
        </p:nvPicPr>
        <p:blipFill>
          <a:blip r:embed="rId2"/>
          <a:stretch>
            <a:fillRect/>
          </a:stretch>
        </p:blipFill>
        <p:spPr>
          <a:xfrm>
            <a:off x="4468262" y="2504714"/>
            <a:ext cx="170703" cy="152413"/>
          </a:xfrm>
          <a:prstGeom prst="rect">
            <a:avLst/>
          </a:prstGeom>
        </p:spPr>
      </p:pic>
      <p:pic>
        <p:nvPicPr>
          <p:cNvPr id="13" name="图片 12"/>
          <p:cNvPicPr>
            <a:picLocks noChangeAspect="1"/>
          </p:cNvPicPr>
          <p:nvPr/>
        </p:nvPicPr>
        <p:blipFill>
          <a:blip r:embed="rId2"/>
          <a:stretch>
            <a:fillRect/>
          </a:stretch>
        </p:blipFill>
        <p:spPr>
          <a:xfrm>
            <a:off x="2944262" y="3240244"/>
            <a:ext cx="170703" cy="152413"/>
          </a:xfrm>
          <a:prstGeom prst="rect">
            <a:avLst/>
          </a:prstGeom>
        </p:spPr>
      </p:pic>
      <p:pic>
        <p:nvPicPr>
          <p:cNvPr id="14" name="图片 13"/>
          <p:cNvPicPr>
            <a:picLocks noChangeAspect="1"/>
          </p:cNvPicPr>
          <p:nvPr/>
        </p:nvPicPr>
        <p:blipFill>
          <a:blip r:embed="rId2"/>
          <a:stretch>
            <a:fillRect/>
          </a:stretch>
        </p:blipFill>
        <p:spPr>
          <a:xfrm>
            <a:off x="8888377" y="3240244"/>
            <a:ext cx="170703" cy="152413"/>
          </a:xfrm>
          <a:prstGeom prst="rect">
            <a:avLst/>
          </a:prstGeom>
        </p:spPr>
      </p:pic>
      <p:pic>
        <p:nvPicPr>
          <p:cNvPr id="15" name="图片 14"/>
          <p:cNvPicPr>
            <a:picLocks noChangeAspect="1"/>
          </p:cNvPicPr>
          <p:nvPr/>
        </p:nvPicPr>
        <p:blipFill>
          <a:blip r:embed="rId2"/>
          <a:stretch>
            <a:fillRect/>
          </a:stretch>
        </p:blipFill>
        <p:spPr>
          <a:xfrm>
            <a:off x="6309762" y="4000470"/>
            <a:ext cx="170703" cy="152413"/>
          </a:xfrm>
          <a:prstGeom prst="rect">
            <a:avLst/>
          </a:prstGeom>
        </p:spPr>
      </p:pic>
      <p:pic>
        <p:nvPicPr>
          <p:cNvPr id="16" name="图片 15"/>
          <p:cNvPicPr>
            <a:picLocks noChangeAspect="1"/>
          </p:cNvPicPr>
          <p:nvPr/>
        </p:nvPicPr>
        <p:blipFill>
          <a:blip r:embed="rId2"/>
          <a:stretch>
            <a:fillRect/>
          </a:stretch>
        </p:blipFill>
        <p:spPr>
          <a:xfrm>
            <a:off x="4509206" y="4301478"/>
            <a:ext cx="120960" cy="108000"/>
          </a:xfrm>
          <a:prstGeom prst="rect">
            <a:avLst/>
          </a:prstGeom>
        </p:spPr>
      </p:pic>
      <p:pic>
        <p:nvPicPr>
          <p:cNvPr id="17" name="图片 16"/>
          <p:cNvPicPr>
            <a:picLocks noChangeAspect="1"/>
          </p:cNvPicPr>
          <p:nvPr/>
        </p:nvPicPr>
        <p:blipFill>
          <a:blip r:embed="rId2"/>
          <a:stretch>
            <a:fillRect/>
          </a:stretch>
        </p:blipFill>
        <p:spPr>
          <a:xfrm>
            <a:off x="7235914" y="4709774"/>
            <a:ext cx="170703" cy="152413"/>
          </a:xfrm>
          <a:prstGeom prst="rect">
            <a:avLst/>
          </a:prstGeom>
        </p:spPr>
      </p:pic>
      <p:pic>
        <p:nvPicPr>
          <p:cNvPr id="2" name="图片 1"/>
          <p:cNvPicPr>
            <a:picLocks noChangeAspect="1"/>
          </p:cNvPicPr>
          <p:nvPr/>
        </p:nvPicPr>
        <p:blipFill>
          <a:blip r:embed="rId2"/>
          <a:stretch>
            <a:fillRect/>
          </a:stretch>
        </p:blipFill>
        <p:spPr>
          <a:xfrm>
            <a:off x="6761275" y="2491066"/>
            <a:ext cx="170703" cy="152413"/>
          </a:xfrm>
          <a:prstGeom prst="rect">
            <a:avLst/>
          </a:prstGeom>
        </p:spPr>
      </p:pic>
      <p:pic>
        <p:nvPicPr>
          <p:cNvPr id="3" name="图片 2"/>
          <p:cNvPicPr>
            <a:picLocks noChangeAspect="1"/>
          </p:cNvPicPr>
          <p:nvPr/>
        </p:nvPicPr>
        <p:blipFill>
          <a:blip r:embed="rId2"/>
          <a:stretch>
            <a:fillRect/>
          </a:stretch>
        </p:blipFill>
        <p:spPr>
          <a:xfrm>
            <a:off x="2940798" y="4731388"/>
            <a:ext cx="170703" cy="152413"/>
          </a:xfrm>
          <a:prstGeom prst="rect">
            <a:avLst/>
          </a:prstGeom>
        </p:spPr>
      </p:pic>
      <p:sp>
        <p:nvSpPr>
          <p:cNvPr id="19" name="动作按钮: 后退或前一项 18">
            <a:hlinkClick r:id="rId3" action="ppaction://hlinksldjump" highlightClick="1"/>
          </p:cNvPr>
          <p:cNvSpPr/>
          <p:nvPr/>
        </p:nvSpPr>
        <p:spPr>
          <a:xfrm>
            <a:off x="10849970" y="5732062"/>
            <a:ext cx="914400" cy="573206"/>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New picture"/>
          <p:cNvPicPr/>
          <p:nvPr/>
        </p:nvPicPr>
        <p:blipFill>
          <a:blip r:embed="rId4"/>
          <a:stretch>
            <a:fillRect/>
          </a:stretch>
        </p:blipFill>
        <p:spPr>
          <a:xfrm>
            <a:off x="11264900" y="10871200"/>
            <a:ext cx="342900" cy="2540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内容占位符 2"/>
          <p:cNvPicPr>
            <a:picLocks noGrp="1" noChangeAspect="1"/>
          </p:cNvPicPr>
          <p:nvPr>
            <p:ph idx="1"/>
          </p:nvPr>
        </p:nvPicPr>
        <p:blipFill>
          <a:blip r:embed="rId3">
            <a:extLst>
              <a:ext uri="{28A0092B-C50C-407E-A947-70E740481C1C}">
                <a14:useLocalDpi xmlns:a14="http://schemas.microsoft.com/office/drawing/2010/main" val="0"/>
              </a:ext>
            </a:extLst>
          </a:blip>
          <a:srcRect t="20292"/>
          <a:stretch>
            <a:fillRect/>
          </a:stretch>
        </p:blipFill>
        <p:spPr>
          <a:xfrm>
            <a:off x="742664" y="2514281"/>
            <a:ext cx="10515600" cy="2972735"/>
          </a:xfrm>
        </p:spPr>
      </p:pic>
      <p:pic>
        <p:nvPicPr>
          <p:cNvPr id="4" name="图片 3"/>
          <p:cNvPicPr>
            <a:picLocks noChangeAspect="1"/>
          </p:cNvPicPr>
          <p:nvPr/>
        </p:nvPicPr>
        <p:blipFill>
          <a:blip r:embed="rId4"/>
          <a:stretch>
            <a:fillRect/>
          </a:stretch>
        </p:blipFill>
        <p:spPr>
          <a:xfrm>
            <a:off x="666464" y="1758281"/>
            <a:ext cx="3352187" cy="756000"/>
          </a:xfrm>
          <a:prstGeom prst="rect">
            <a:avLst/>
          </a:prstGeom>
        </p:spPr>
      </p:pic>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内容占位符 2"/>
          <p:cNvPicPr>
            <a:picLocks noGrp="1" noChangeAspect="1"/>
          </p:cNvPicPr>
          <p:nvPr>
            <p:ph idx="1"/>
          </p:nvPr>
        </p:nvPicPr>
        <p:blipFill>
          <a:blip r:embed="rId2"/>
          <a:stretch>
            <a:fillRect/>
          </a:stretch>
        </p:blipFill>
        <p:spPr>
          <a:xfrm>
            <a:off x="838200" y="1794065"/>
            <a:ext cx="10515600" cy="2600833"/>
          </a:xfrm>
          <a:prstGeom prst="rect">
            <a:avLst/>
          </a:prstGeom>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200" y="4313011"/>
            <a:ext cx="10515601" cy="1149706"/>
          </a:xfrm>
          <a:prstGeom prst="rect">
            <a:avLst/>
          </a:prstGeom>
        </p:spPr>
      </p:pic>
      <p:sp>
        <p:nvSpPr>
          <p:cNvPr id="6" name="动作按钮: 后退或前一项 5">
            <a:hlinkClick r:id="rId4" action="ppaction://hlinksldjump" highlightClick="1"/>
          </p:cNvPr>
          <p:cNvSpPr/>
          <p:nvPr/>
        </p:nvSpPr>
        <p:spPr>
          <a:xfrm>
            <a:off x="10849970" y="5732061"/>
            <a:ext cx="914400" cy="573206"/>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内容占位符 2"/>
          <p:cNvPicPr>
            <a:picLocks noGrp="1" noChangeAspect="1"/>
          </p:cNvPicPr>
          <p:nvPr>
            <p:ph idx="1"/>
          </p:nvPr>
        </p:nvPicPr>
        <p:blipFill>
          <a:blip r:embed="rId2">
            <a:extLst>
              <a:ext uri="{28A0092B-C50C-407E-A947-70E740481C1C}">
                <a14:useLocalDpi xmlns:a14="http://schemas.microsoft.com/office/drawing/2010/main" val="0"/>
              </a:ext>
            </a:extLst>
          </a:blip>
          <a:srcRect t="26795"/>
          <a:stretch>
            <a:fillRect/>
          </a:stretch>
        </p:blipFill>
        <p:spPr>
          <a:xfrm>
            <a:off x="838200" y="2557485"/>
            <a:ext cx="10515600" cy="1902261"/>
          </a:xfrm>
        </p:spPr>
      </p:pic>
      <p:pic>
        <p:nvPicPr>
          <p:cNvPr id="4" name="图片 3"/>
          <p:cNvPicPr>
            <a:picLocks noChangeAspect="1"/>
          </p:cNvPicPr>
          <p:nvPr/>
        </p:nvPicPr>
        <p:blipFill>
          <a:blip r:embed="rId3"/>
          <a:stretch>
            <a:fillRect/>
          </a:stretch>
        </p:blipFill>
        <p:spPr>
          <a:xfrm>
            <a:off x="838200" y="1789322"/>
            <a:ext cx="3487214" cy="768163"/>
          </a:xfrm>
          <a:prstGeom prst="rect">
            <a:avLst/>
          </a:prstGeom>
        </p:spPr>
      </p:pic>
      <p:sp>
        <p:nvSpPr>
          <p:cNvPr id="5" name="动作按钮: 后退或前一项 4">
            <a:hlinkClick r:id="rId4" action="ppaction://hlinksldjump" highlightClick="1"/>
          </p:cNvPr>
          <p:cNvSpPr/>
          <p:nvPr/>
        </p:nvSpPr>
        <p:spPr>
          <a:xfrm>
            <a:off x="10849970" y="5732061"/>
            <a:ext cx="914400" cy="573206"/>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838200" y="2328708"/>
            <a:ext cx="10515600" cy="3014980"/>
          </a:xfrm>
          <a:prstGeom prst="rect">
            <a:avLst/>
          </a:prstGeom>
          <a:noFill/>
        </p:spPr>
        <p:txBody>
          <a:bodyPr wrap="square" rtlCol="0">
            <a:spAutoFit/>
          </a:bodyPr>
          <a:lstStyle/>
          <a:p>
            <a:r>
              <a:rPr lang="en-US" altLang="zh-CN" sz="2400" b="1">
                <a:latin typeface="+mn-ea"/>
                <a:cs typeface="Times New Roman" panose="02020603050405020304" pitchFamily="18" charset="0"/>
              </a:rPr>
              <a:t>1.</a:t>
            </a:r>
            <a:r>
              <a:rPr lang="zh-CN" altLang="zh-CN" sz="2400">
                <a:latin typeface="楷体" panose="02010609060101010101" pitchFamily="49" charset="-122"/>
                <a:ea typeface="楷体" panose="02010609060101010101" pitchFamily="49" charset="-122"/>
                <a:cs typeface="Times New Roman" panose="02020603050405020304" pitchFamily="18" charset="0"/>
              </a:rPr>
              <a:t>（</a:t>
            </a:r>
            <a:r>
              <a:rPr lang="en-US" altLang="zh-CN" sz="2400">
                <a:latin typeface="楷体" panose="02010609060101010101" pitchFamily="49" charset="-122"/>
                <a:ea typeface="楷体" panose="02010609060101010101" pitchFamily="49" charset="-122"/>
                <a:cs typeface="Times New Roman" panose="02020603050405020304" pitchFamily="18" charset="0"/>
              </a:rPr>
              <a:t>2020</a:t>
            </a:r>
            <a:r>
              <a:rPr lang="zh-CN" altLang="zh-CN" sz="2400">
                <a:latin typeface="楷体" panose="02010609060101010101" pitchFamily="49" charset="-122"/>
                <a:ea typeface="楷体" panose="02010609060101010101" pitchFamily="49" charset="-122"/>
                <a:cs typeface="Times New Roman" panose="02020603050405020304" pitchFamily="18" charset="0"/>
              </a:rPr>
              <a:t>·北部湾经济区Ⅰ卷）</a:t>
            </a:r>
            <a:r>
              <a:rPr lang="zh-CN" altLang="zh-CN" sz="2400">
                <a:latin typeface="Calibri" panose="020F0502020204030204" pitchFamily="34" charset="0"/>
                <a:cs typeface="Times New Roman" panose="02020603050405020304" pitchFamily="18" charset="0"/>
              </a:rPr>
              <a:t>下面依次填入括号里的字音或字形，完全正确的一项是</a:t>
            </a:r>
            <a:r>
              <a:rPr lang="zh-CN" altLang="zh-CN" sz="2400" smtClean="0">
                <a:latin typeface="Calibri" panose="020F0502020204030204" pitchFamily="34" charset="0"/>
                <a:cs typeface="Times New Roman" panose="02020603050405020304" pitchFamily="18" charset="0"/>
              </a:rPr>
              <a:t>（</a:t>
            </a:r>
            <a:r>
              <a:rPr lang="en-US" altLang="zh-CN" sz="2400" smtClean="0">
                <a:latin typeface="Calibri" panose="020F0502020204030204" pitchFamily="34" charset="0"/>
                <a:cs typeface="Times New Roman" panose="02020603050405020304" pitchFamily="18" charset="0"/>
              </a:rPr>
              <a:t>    </a:t>
            </a:r>
            <a:r>
              <a:rPr lang="zh-CN" altLang="zh-CN" sz="2400" smtClean="0">
                <a:latin typeface="Calibri" panose="020F0502020204030204" pitchFamily="34" charset="0"/>
                <a:cs typeface="Times New Roman" panose="02020603050405020304" pitchFamily="18" charset="0"/>
              </a:rPr>
              <a:t>）。</a:t>
            </a:r>
            <a:endParaRPr lang="en-US" altLang="zh-CN" sz="2400" smtClean="0">
              <a:latin typeface="Calibri" panose="020F0502020204030204" pitchFamily="34" charset="0"/>
              <a:cs typeface="Times New Roman" panose="02020603050405020304" pitchFamily="18" charset="0"/>
            </a:endParaRPr>
          </a:p>
          <a:p>
            <a:pPr indent="457200"/>
            <a:r>
              <a:rPr lang="zh-CN" altLang="en-US" sz="2400">
                <a:latin typeface="楷体" panose="02010609060101010101" pitchFamily="49" charset="-122"/>
                <a:ea typeface="楷体" panose="02010609060101010101" pitchFamily="49" charset="-122"/>
              </a:rPr>
              <a:t>当我们把自己的精神小屋建筑得</a:t>
            </a:r>
            <a:r>
              <a:rPr lang="zh-CN" altLang="en-US" sz="2400" smtClean="0">
                <a:latin typeface="楷体" panose="02010609060101010101" pitchFamily="49" charset="-122"/>
                <a:ea typeface="楷体" panose="02010609060101010101" pitchFamily="49" charset="-122"/>
              </a:rPr>
              <a:t>美观结（  ）</a:t>
            </a:r>
            <a:r>
              <a:rPr lang="zh-CN" altLang="en-US" sz="2400">
                <a:latin typeface="楷体" panose="02010609060101010101" pitchFamily="49" charset="-122"/>
                <a:ea typeface="楷体" panose="02010609060101010101" pitchFamily="49" charset="-122"/>
              </a:rPr>
              <a:t>实、储物丰富之后，不妨扩大疆域，增修新舍，矗</a:t>
            </a:r>
            <a:r>
              <a:rPr lang="zh-CN" altLang="en-US" sz="2400" smtClean="0">
                <a:latin typeface="楷体" panose="02010609060101010101" pitchFamily="49" charset="-122"/>
                <a:ea typeface="楷体" panose="02010609060101010101" pitchFamily="49" charset="-122"/>
              </a:rPr>
              <a:t>（  ）</a:t>
            </a:r>
            <a:r>
              <a:rPr lang="zh-CN" altLang="en-US" sz="2400">
                <a:latin typeface="楷体" panose="02010609060101010101" pitchFamily="49" charset="-122"/>
                <a:ea typeface="楷体" panose="02010609060101010101" pitchFamily="49" charset="-122"/>
              </a:rPr>
              <a:t>立我们的精神大厦，开拓我们的精神</a:t>
            </a:r>
            <a:r>
              <a:rPr lang="zh-CN" altLang="en-US" sz="2400" smtClean="0">
                <a:latin typeface="楷体" panose="02010609060101010101" pitchFamily="49" charset="-122"/>
                <a:ea typeface="楷体" panose="02010609060101010101" pitchFamily="49" charset="-122"/>
              </a:rPr>
              <a:t>（  ）</a:t>
            </a:r>
            <a:r>
              <a:rPr lang="zh-CN" altLang="en-US" sz="2400">
                <a:latin typeface="楷体" panose="02010609060101010101" pitchFamily="49" charset="-122"/>
                <a:ea typeface="楷体" panose="02010609060101010101" pitchFamily="49" charset="-122"/>
              </a:rPr>
              <a:t>野。因为，精神的宇宙是如此的</a:t>
            </a:r>
            <a:r>
              <a:rPr lang="zh-CN" altLang="en-US" sz="2400" smtClean="0">
                <a:latin typeface="楷体" panose="02010609060101010101" pitchFamily="49" charset="-122"/>
                <a:ea typeface="楷体" panose="02010609060101010101" pitchFamily="49" charset="-122"/>
              </a:rPr>
              <a:t>（  ）</a:t>
            </a:r>
            <a:r>
              <a:rPr lang="zh-CN" altLang="en-US" sz="2400">
                <a:latin typeface="楷体" panose="02010609060101010101" pitchFamily="49" charset="-122"/>
                <a:ea typeface="楷体" panose="02010609060101010101" pitchFamily="49" charset="-122"/>
              </a:rPr>
              <a:t>阔啊</a:t>
            </a:r>
            <a:r>
              <a:rPr lang="zh-CN" altLang="en-US" sz="2400" smtClean="0">
                <a:latin typeface="楷体" panose="02010609060101010101" pitchFamily="49" charset="-122"/>
                <a:ea typeface="楷体" panose="02010609060101010101" pitchFamily="49" charset="-122"/>
              </a:rPr>
              <a:t>。</a:t>
            </a:r>
            <a:endParaRPr lang="en-US" altLang="zh-CN" sz="2400" smtClean="0">
              <a:latin typeface="楷体" panose="02010609060101010101" pitchFamily="49" charset="-122"/>
              <a:ea typeface="楷体" panose="02010609060101010101" pitchFamily="49" charset="-122"/>
            </a:endParaRPr>
          </a:p>
          <a:p>
            <a:pPr indent="457200"/>
            <a:r>
              <a:rPr lang="en-US" altLang="zh-CN" sz="2400" err="1" smtClean="0">
                <a:latin typeface="+mn-ea"/>
              </a:rPr>
              <a:t>A.</a:t>
            </a:r>
            <a:r>
              <a:rPr lang="en-US" altLang="zh-CN" sz="2400" err="1" smtClean="0">
                <a:latin typeface="+mn-ea"/>
                <a:sym typeface="+mn-ea"/>
              </a:rPr>
              <a:t>j</a:t>
            </a:r>
            <a:r>
              <a:rPr lang="en-US" altLang="zh-CN" sz="2400" err="1" smtClean="0">
                <a:latin typeface="+mn-ea"/>
              </a:rPr>
              <a:t>ié chù </a:t>
            </a:r>
            <a:r>
              <a:rPr lang="zh-CN" altLang="en-US" sz="2400" smtClean="0">
                <a:latin typeface="+mn-ea"/>
              </a:rPr>
              <a:t>旷 寥      </a:t>
            </a:r>
            <a:r>
              <a:rPr lang="en-US" altLang="zh-CN" sz="2400" err="1" smtClean="0">
                <a:latin typeface="+mn-ea"/>
              </a:rPr>
              <a:t>B.jiē chù </a:t>
            </a:r>
            <a:r>
              <a:rPr lang="zh-CN" altLang="en-US" sz="2400" smtClean="0">
                <a:latin typeface="+mn-ea"/>
              </a:rPr>
              <a:t>旷 辽</a:t>
            </a:r>
            <a:endParaRPr lang="zh-CN" altLang="en-US" sz="2400">
              <a:latin typeface="+mn-ea"/>
            </a:endParaRPr>
          </a:p>
          <a:p>
            <a:pPr indent="457200"/>
            <a:r>
              <a:rPr lang="en-US" altLang="zh-CN" sz="2400" err="1" smtClean="0">
                <a:latin typeface="+mn-ea"/>
              </a:rPr>
              <a:t>C.jié zhù </a:t>
            </a:r>
            <a:r>
              <a:rPr lang="zh-CN" altLang="en-US" sz="2400" smtClean="0">
                <a:latin typeface="+mn-ea"/>
              </a:rPr>
              <a:t>犷 寥      </a:t>
            </a:r>
            <a:r>
              <a:rPr lang="en-US" altLang="zh-CN" sz="2400" err="1" smtClean="0">
                <a:latin typeface="+mn-ea"/>
              </a:rPr>
              <a:t>D.jiē zhù </a:t>
            </a:r>
            <a:r>
              <a:rPr lang="zh-CN" altLang="en-US" sz="2400" smtClean="0">
                <a:latin typeface="+mn-ea"/>
              </a:rPr>
              <a:t>犷 辽</a:t>
            </a:r>
            <a:endParaRPr lang="zh-CN" altLang="en-US" sz="2400">
              <a:latin typeface="+mn-ea"/>
            </a:endParaRPr>
          </a:p>
          <a:p>
            <a:pPr indent="457200"/>
            <a:endParaRPr lang="zh-CN" altLang="en-US" sz="2200">
              <a:latin typeface="楷体" panose="02010609060101010101" pitchFamily="49" charset="-122"/>
              <a:ea typeface="楷体" panose="02010609060101010101" pitchFamily="49" charset="-122"/>
            </a:endParaRPr>
          </a:p>
        </p:txBody>
      </p:sp>
      <p:sp>
        <p:nvSpPr>
          <p:cNvPr id="2" name="文本框 1"/>
          <p:cNvSpPr txBox="1"/>
          <p:nvPr/>
        </p:nvSpPr>
        <p:spPr>
          <a:xfrm>
            <a:off x="838201" y="5082432"/>
            <a:ext cx="9970826" cy="1200329"/>
          </a:xfrm>
          <a:prstGeom prst="rect">
            <a:avLst/>
          </a:prstGeom>
          <a:solidFill>
            <a:srgbClr val="C7EBFC"/>
          </a:solidFill>
        </p:spPr>
        <p:txBody>
          <a:bodyPr wrap="square" rtlCol="0">
            <a:spAutoFit/>
          </a:bodyPr>
          <a:lstStyle/>
          <a:p>
            <a:r>
              <a:rPr lang="zh-CN" altLang="en-US" sz="2400" b="1" smtClean="0"/>
              <a:t>解析  </a:t>
            </a:r>
            <a:r>
              <a:rPr lang="zh-CN" altLang="en-US" sz="2400" smtClean="0"/>
              <a:t>本题</a:t>
            </a:r>
            <a:r>
              <a:rPr lang="zh-CN" altLang="en-US" sz="2400"/>
              <a:t>将字音、字形合二为一进行考查，重在多音字、同音字、形近字的区分，熟识熟记自然是有效方法，但更要学会结合语境进行辨析、理解与运用</a:t>
            </a:r>
            <a:r>
              <a:rPr lang="zh-CN" altLang="en-US" sz="2400" smtClean="0"/>
              <a:t>。</a:t>
            </a:r>
            <a:endParaRPr lang="zh-CN" altLang="en-US" sz="2400"/>
          </a:p>
        </p:txBody>
      </p:sp>
      <p:sp>
        <p:nvSpPr>
          <p:cNvPr id="3" name="文本框 2"/>
          <p:cNvSpPr txBox="1"/>
          <p:nvPr/>
        </p:nvSpPr>
        <p:spPr>
          <a:xfrm>
            <a:off x="2711461" y="2669096"/>
            <a:ext cx="368489" cy="461665"/>
          </a:xfrm>
          <a:prstGeom prst="rect">
            <a:avLst/>
          </a:prstGeom>
          <a:noFill/>
        </p:spPr>
        <p:txBody>
          <a:bodyPr wrap="square" rtlCol="0">
            <a:spAutoFit/>
          </a:bodyPr>
          <a:lstStyle/>
          <a:p>
            <a:pPr algn="ctr"/>
            <a:r>
              <a:rPr lang="en-US" altLang="zh-CN" sz="2400" smtClean="0">
                <a:solidFill>
                  <a:srgbClr val="FF0000"/>
                </a:solidFill>
              </a:rPr>
              <a:t>B</a:t>
            </a:r>
            <a:endParaRPr lang="zh-CN" altLang="en-US" sz="2400">
              <a:solidFill>
                <a:srgbClr val="FF0000"/>
              </a:solidFill>
            </a:endParaRPr>
          </a:p>
        </p:txBody>
      </p:sp>
      <p:pic>
        <p:nvPicPr>
          <p:cNvPr id="9" name="图片 8"/>
          <p:cNvPicPr>
            <a:picLocks noChangeAspect="1"/>
          </p:cNvPicPr>
          <p:nvPr/>
        </p:nvPicPr>
        <p:blipFill>
          <a:blip r:embed="rId2"/>
          <a:stretch>
            <a:fillRect/>
          </a:stretch>
        </p:blipFill>
        <p:spPr>
          <a:xfrm>
            <a:off x="838200" y="1536159"/>
            <a:ext cx="3487214" cy="792549"/>
          </a:xfrm>
          <a:prstGeom prst="rect">
            <a:avLst/>
          </a:prstGeom>
        </p:spPr>
      </p:pic>
      <p:pic>
        <p:nvPicPr>
          <p:cNvPr id="18" name="图片 17"/>
          <p:cNvPicPr>
            <a:picLocks noChangeAspect="1"/>
          </p:cNvPicPr>
          <p:nvPr/>
        </p:nvPicPr>
        <p:blipFill>
          <a:blip r:embed="rId3"/>
          <a:stretch>
            <a:fillRect/>
          </a:stretch>
        </p:blipFill>
        <p:spPr>
          <a:xfrm>
            <a:off x="3574420" y="3294534"/>
            <a:ext cx="502641" cy="720000"/>
          </a:xfrm>
          <a:prstGeom prst="rect">
            <a:avLst/>
          </a:prstGeom>
        </p:spPr>
      </p:pic>
      <p:pic>
        <p:nvPicPr>
          <p:cNvPr id="10" name="图片 9"/>
          <p:cNvPicPr>
            <a:picLocks noChangeAspect="1"/>
          </p:cNvPicPr>
          <p:nvPr/>
        </p:nvPicPr>
        <p:blipFill>
          <a:blip r:embed="rId4"/>
          <a:srcRect l="1" t="1" r="4057" b="38314"/>
          <a:stretch>
            <a:fillRect/>
          </a:stretch>
        </p:blipFill>
        <p:spPr>
          <a:xfrm>
            <a:off x="6359856" y="3435965"/>
            <a:ext cx="163774" cy="94017"/>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内容占位符 8"/>
          <p:cNvSpPr>
            <a:spLocks noGrp="1"/>
          </p:cNvSpPr>
          <p:nvPr>
            <p:ph idx="1"/>
          </p:nvPr>
        </p:nvSpPr>
        <p:spPr>
          <a:xfrm>
            <a:off x="812610" y="1717579"/>
            <a:ext cx="10515600" cy="4351338"/>
          </a:xfrm>
        </p:spPr>
        <p:txBody>
          <a:bodyPr>
            <a:normAutofit/>
          </a:bodyPr>
          <a:lstStyle/>
          <a:p>
            <a:pPr marL="0" indent="0">
              <a:lnSpc>
                <a:spcPct val="100000"/>
              </a:lnSpc>
              <a:buNone/>
            </a:pPr>
            <a:r>
              <a:rPr lang="en-US" altLang="zh-CN" sz="2400" b="1">
                <a:latin typeface="+mn-ea"/>
              </a:rPr>
              <a:t>2.</a:t>
            </a:r>
            <a:r>
              <a:rPr lang="zh-CN" altLang="en-US" sz="2400">
                <a:latin typeface="楷体" panose="02010609060101010101" pitchFamily="49" charset="-122"/>
                <a:ea typeface="楷体" panose="02010609060101010101" pitchFamily="49" charset="-122"/>
                <a:cs typeface="Times New Roman" panose="02020603050405020304" pitchFamily="18" charset="0"/>
              </a:rPr>
              <a:t>（</a:t>
            </a:r>
            <a:r>
              <a:rPr lang="en-US" altLang="zh-CN" sz="2400">
                <a:latin typeface="楷体" panose="02010609060101010101" pitchFamily="49" charset="-122"/>
                <a:ea typeface="楷体" panose="02010609060101010101" pitchFamily="49" charset="-122"/>
                <a:cs typeface="Times New Roman" panose="02020603050405020304" pitchFamily="18" charset="0"/>
              </a:rPr>
              <a:t>2020·</a:t>
            </a:r>
            <a:r>
              <a:rPr lang="zh-CN" altLang="en-US" sz="2400">
                <a:latin typeface="楷体" panose="02010609060101010101" pitchFamily="49" charset="-122"/>
                <a:ea typeface="楷体" panose="02010609060101010101" pitchFamily="49" charset="-122"/>
                <a:cs typeface="Times New Roman" panose="02020603050405020304" pitchFamily="18" charset="0"/>
              </a:rPr>
              <a:t>北部湾经济区</a:t>
            </a:r>
            <a:r>
              <a:rPr lang="en-US" altLang="zh-CN" sz="2400">
                <a:latin typeface="楷体" panose="02010609060101010101" pitchFamily="49" charset="-122"/>
                <a:ea typeface="楷体" panose="02010609060101010101" pitchFamily="49" charset="-122"/>
                <a:cs typeface="Times New Roman" panose="02020603050405020304" pitchFamily="18" charset="0"/>
              </a:rPr>
              <a:t>Ⅱ</a:t>
            </a:r>
            <a:r>
              <a:rPr lang="zh-CN" altLang="en-US" sz="2400">
                <a:latin typeface="楷体" panose="02010609060101010101" pitchFamily="49" charset="-122"/>
                <a:ea typeface="楷体" panose="02010609060101010101" pitchFamily="49" charset="-122"/>
                <a:cs typeface="Times New Roman" panose="02020603050405020304" pitchFamily="18" charset="0"/>
              </a:rPr>
              <a:t>卷）</a:t>
            </a:r>
            <a:r>
              <a:rPr lang="zh-CN" altLang="en-US" sz="2400">
                <a:latin typeface="+mn-ea"/>
              </a:rPr>
              <a:t>下列加点字注音有误的一项是</a:t>
            </a:r>
            <a:r>
              <a:rPr lang="zh-CN" altLang="en-US" sz="2400" smtClean="0">
                <a:latin typeface="+mn-ea"/>
              </a:rPr>
              <a:t>（  ）</a:t>
            </a:r>
            <a:r>
              <a:rPr lang="zh-CN" altLang="en-US" sz="2400">
                <a:latin typeface="+mn-ea"/>
              </a:rPr>
              <a:t>。</a:t>
            </a:r>
          </a:p>
          <a:p>
            <a:pPr marL="0" indent="0">
              <a:lnSpc>
                <a:spcPct val="100000"/>
              </a:lnSpc>
              <a:buNone/>
            </a:pPr>
            <a:r>
              <a:rPr lang="en-US" altLang="zh-CN" sz="2400">
                <a:latin typeface="+mn-ea"/>
              </a:rPr>
              <a:t>A.</a:t>
            </a:r>
            <a:r>
              <a:rPr lang="zh-CN" altLang="en-US" sz="2400">
                <a:latin typeface="+mn-ea"/>
              </a:rPr>
              <a:t>静谧（</a:t>
            </a:r>
            <a:r>
              <a:rPr lang="en-US" altLang="zh-CN" sz="2400" err="1" smtClean="0">
                <a:latin typeface="+mn-ea"/>
              </a:rPr>
              <a:t>mì</a:t>
            </a:r>
            <a:r>
              <a:rPr lang="zh-CN" altLang="en-US" sz="2400" smtClean="0">
                <a:latin typeface="+mn-ea"/>
              </a:rPr>
              <a:t>）      翩然</a:t>
            </a:r>
            <a:r>
              <a:rPr lang="zh-CN" altLang="en-US" sz="2400">
                <a:latin typeface="+mn-ea"/>
              </a:rPr>
              <a:t>（</a:t>
            </a:r>
            <a:r>
              <a:rPr lang="en-US" altLang="zh-CN" sz="2400" err="1">
                <a:latin typeface="+mn-ea"/>
              </a:rPr>
              <a:t>piān</a:t>
            </a:r>
            <a:r>
              <a:rPr lang="zh-CN" altLang="en-US" sz="2400" smtClean="0">
                <a:latin typeface="+mn-ea"/>
              </a:rPr>
              <a:t>）     气冲斗牛</a:t>
            </a:r>
            <a:r>
              <a:rPr lang="zh-CN" altLang="en-US" sz="2400">
                <a:latin typeface="+mn-ea"/>
              </a:rPr>
              <a:t>（</a:t>
            </a:r>
            <a:r>
              <a:rPr lang="en-US" altLang="zh-CN" sz="2400" err="1">
                <a:latin typeface="+mn-ea"/>
              </a:rPr>
              <a:t>dǒu</a:t>
            </a:r>
            <a:r>
              <a:rPr lang="zh-CN" altLang="en-US" sz="2400">
                <a:latin typeface="+mn-ea"/>
              </a:rPr>
              <a:t>）</a:t>
            </a:r>
          </a:p>
          <a:p>
            <a:pPr marL="0" indent="0">
              <a:lnSpc>
                <a:spcPct val="100000"/>
              </a:lnSpc>
              <a:buNone/>
            </a:pPr>
            <a:r>
              <a:rPr lang="en-US" altLang="zh-CN" sz="2400">
                <a:latin typeface="+mn-ea"/>
              </a:rPr>
              <a:t>B.</a:t>
            </a:r>
            <a:r>
              <a:rPr lang="zh-CN" altLang="en-US" sz="2400">
                <a:latin typeface="+mn-ea"/>
              </a:rPr>
              <a:t>俯瞰（</a:t>
            </a:r>
            <a:r>
              <a:rPr lang="en-US" altLang="zh-CN" sz="2400" err="1">
                <a:latin typeface="+mn-ea"/>
              </a:rPr>
              <a:t>gǎn</a:t>
            </a:r>
            <a:r>
              <a:rPr lang="zh-CN" altLang="en-US" sz="2400" smtClean="0">
                <a:latin typeface="+mn-ea"/>
              </a:rPr>
              <a:t>）     恪守</a:t>
            </a:r>
            <a:r>
              <a:rPr lang="zh-CN" altLang="en-US" sz="2400">
                <a:latin typeface="+mn-ea"/>
              </a:rPr>
              <a:t>（</a:t>
            </a:r>
            <a:r>
              <a:rPr lang="en-US" altLang="zh-CN" sz="2400" err="1">
                <a:latin typeface="+mn-ea"/>
              </a:rPr>
              <a:t>kè</a:t>
            </a:r>
            <a:r>
              <a:rPr lang="zh-CN" altLang="en-US" sz="2400" smtClean="0">
                <a:latin typeface="+mn-ea"/>
              </a:rPr>
              <a:t>）       忍俊不禁</a:t>
            </a:r>
            <a:r>
              <a:rPr lang="zh-CN" altLang="en-US" sz="2400">
                <a:latin typeface="+mn-ea"/>
              </a:rPr>
              <a:t>（</a:t>
            </a:r>
            <a:r>
              <a:rPr lang="en-US" altLang="zh-CN" sz="2400" err="1">
                <a:latin typeface="+mn-ea"/>
              </a:rPr>
              <a:t>jīn</a:t>
            </a:r>
            <a:r>
              <a:rPr lang="zh-CN" altLang="en-US" sz="2400">
                <a:latin typeface="+mn-ea"/>
              </a:rPr>
              <a:t>）</a:t>
            </a:r>
          </a:p>
          <a:p>
            <a:pPr marL="0" indent="0">
              <a:lnSpc>
                <a:spcPct val="100000"/>
              </a:lnSpc>
              <a:buNone/>
            </a:pPr>
            <a:r>
              <a:rPr lang="en-US" altLang="zh-CN" sz="2400">
                <a:latin typeface="+mn-ea"/>
              </a:rPr>
              <a:t>C.</a:t>
            </a:r>
            <a:r>
              <a:rPr lang="zh-CN" altLang="en-US" sz="2400">
                <a:latin typeface="+mn-ea"/>
              </a:rPr>
              <a:t>缥缈（</a:t>
            </a:r>
            <a:r>
              <a:rPr lang="en-US" altLang="zh-CN" sz="2400" err="1">
                <a:latin typeface="+mn-ea"/>
              </a:rPr>
              <a:t>miǎo</a:t>
            </a:r>
            <a:r>
              <a:rPr lang="zh-CN" altLang="en-US" sz="2400" smtClean="0">
                <a:latin typeface="+mn-ea"/>
              </a:rPr>
              <a:t>）    亘古</a:t>
            </a:r>
            <a:r>
              <a:rPr lang="zh-CN" altLang="en-US" sz="2400">
                <a:latin typeface="+mn-ea"/>
              </a:rPr>
              <a:t>（</a:t>
            </a:r>
            <a:r>
              <a:rPr lang="en-US" altLang="zh-CN" sz="2400" err="1">
                <a:latin typeface="+mn-ea"/>
              </a:rPr>
              <a:t>gèn</a:t>
            </a:r>
            <a:r>
              <a:rPr lang="zh-CN" altLang="en-US" sz="2400" smtClean="0">
                <a:latin typeface="+mn-ea"/>
              </a:rPr>
              <a:t>）      络绎不绝</a:t>
            </a:r>
            <a:r>
              <a:rPr lang="zh-CN" altLang="en-US" sz="2400">
                <a:latin typeface="+mn-ea"/>
              </a:rPr>
              <a:t>（</a:t>
            </a:r>
            <a:r>
              <a:rPr lang="en-US" altLang="zh-CN" sz="2400" err="1">
                <a:latin typeface="+mn-ea"/>
              </a:rPr>
              <a:t>yì</a:t>
            </a:r>
            <a:r>
              <a:rPr lang="zh-CN" altLang="en-US" sz="2400">
                <a:latin typeface="+mn-ea"/>
              </a:rPr>
              <a:t>）</a:t>
            </a:r>
          </a:p>
          <a:p>
            <a:pPr marL="0" indent="0">
              <a:lnSpc>
                <a:spcPct val="100000"/>
              </a:lnSpc>
              <a:buNone/>
            </a:pPr>
            <a:r>
              <a:rPr lang="en-US" altLang="zh-CN" sz="2400">
                <a:latin typeface="+mn-ea"/>
              </a:rPr>
              <a:t>D.</a:t>
            </a:r>
            <a:r>
              <a:rPr lang="zh-CN" altLang="en-US" sz="2400">
                <a:latin typeface="+mn-ea"/>
              </a:rPr>
              <a:t>缄默（</a:t>
            </a:r>
            <a:r>
              <a:rPr lang="en-US" altLang="zh-CN" sz="2400" err="1">
                <a:latin typeface="+mn-ea"/>
              </a:rPr>
              <a:t>jiān</a:t>
            </a:r>
            <a:r>
              <a:rPr lang="zh-CN" altLang="en-US" sz="2400" smtClean="0">
                <a:latin typeface="+mn-ea"/>
              </a:rPr>
              <a:t>）    妖娆</a:t>
            </a:r>
            <a:r>
              <a:rPr lang="zh-CN" altLang="en-US" sz="2400">
                <a:latin typeface="+mn-ea"/>
              </a:rPr>
              <a:t>（</a:t>
            </a:r>
            <a:r>
              <a:rPr lang="en-US" altLang="zh-CN" sz="2400" err="1">
                <a:latin typeface="+mn-ea"/>
              </a:rPr>
              <a:t>ráo</a:t>
            </a:r>
            <a:r>
              <a:rPr lang="zh-CN" altLang="en-US" sz="2400" smtClean="0">
                <a:latin typeface="+mn-ea"/>
              </a:rPr>
              <a:t>）      蹑手蹑脚</a:t>
            </a:r>
            <a:r>
              <a:rPr lang="zh-CN" altLang="en-US" sz="2400">
                <a:latin typeface="+mn-ea"/>
              </a:rPr>
              <a:t>（</a:t>
            </a:r>
            <a:r>
              <a:rPr lang="en-US" altLang="zh-CN" sz="2400" err="1">
                <a:latin typeface="+mn-ea"/>
              </a:rPr>
              <a:t>niè</a:t>
            </a:r>
            <a:r>
              <a:rPr lang="zh-CN" altLang="en-US" sz="2400">
                <a:latin typeface="+mn-ea"/>
              </a:rPr>
              <a:t>）</a:t>
            </a:r>
          </a:p>
          <a:p>
            <a:pPr marL="0" indent="0">
              <a:buNone/>
            </a:pPr>
            <a:endParaRPr lang="zh-CN" altLang="en-US" sz="2400"/>
          </a:p>
        </p:txBody>
      </p:sp>
      <p:sp>
        <p:nvSpPr>
          <p:cNvPr id="10" name="文本框 9"/>
          <p:cNvSpPr txBox="1"/>
          <p:nvPr/>
        </p:nvSpPr>
        <p:spPr>
          <a:xfrm>
            <a:off x="812610" y="4390630"/>
            <a:ext cx="10515600" cy="1200329"/>
          </a:xfrm>
          <a:prstGeom prst="rect">
            <a:avLst/>
          </a:prstGeom>
          <a:solidFill>
            <a:srgbClr val="C7EBFC"/>
          </a:solidFill>
        </p:spPr>
        <p:txBody>
          <a:bodyPr wrap="square" rtlCol="0">
            <a:spAutoFit/>
          </a:bodyPr>
          <a:lstStyle/>
          <a:p>
            <a:r>
              <a:rPr lang="zh-CN" altLang="en-US" sz="2400" b="1" smtClean="0">
                <a:latin typeface="+mn-ea"/>
              </a:rPr>
              <a:t>解析  </a:t>
            </a:r>
            <a:r>
              <a:rPr lang="zh-CN" altLang="en-US" sz="2400" smtClean="0">
                <a:latin typeface="+mn-ea"/>
              </a:rPr>
              <a:t>本题</a:t>
            </a:r>
            <a:r>
              <a:rPr lang="zh-CN" altLang="en-US" sz="2400">
                <a:latin typeface="+mn-ea"/>
              </a:rPr>
              <a:t>考查学生对字音的掌握情况。这就要求学生在平时的学习中注意字音的识记和积累，特别是形近字、多音字。做注音类题目，要熟悉汉语拼音规则，同时可根据形声字的声旁来推断它的读音</a:t>
            </a:r>
            <a:r>
              <a:rPr lang="zh-CN" altLang="en-US" sz="2400" smtClean="0">
                <a:latin typeface="+mn-ea"/>
              </a:rPr>
              <a:t>。</a:t>
            </a:r>
            <a:endParaRPr lang="zh-CN" altLang="en-US" sz="2400">
              <a:latin typeface="+mn-ea"/>
            </a:endParaRPr>
          </a:p>
        </p:txBody>
      </p:sp>
      <p:sp>
        <p:nvSpPr>
          <p:cNvPr id="3" name="文本框 2"/>
          <p:cNvSpPr txBox="1"/>
          <p:nvPr/>
        </p:nvSpPr>
        <p:spPr>
          <a:xfrm>
            <a:off x="9335068" y="1722963"/>
            <a:ext cx="464024" cy="461665"/>
          </a:xfrm>
          <a:prstGeom prst="rect">
            <a:avLst/>
          </a:prstGeom>
          <a:noFill/>
        </p:spPr>
        <p:txBody>
          <a:bodyPr wrap="square" rtlCol="0">
            <a:spAutoFit/>
          </a:bodyPr>
          <a:lstStyle/>
          <a:p>
            <a:pPr algn="ctr"/>
            <a:r>
              <a:rPr lang="en-US" altLang="zh-CN" sz="2400">
                <a:solidFill>
                  <a:srgbClr val="FF0000"/>
                </a:solidFill>
              </a:rPr>
              <a:t>B</a:t>
            </a:r>
            <a:endParaRPr lang="zh-CN" altLang="en-US" sz="2400">
              <a:solidFill>
                <a:srgbClr val="FF0000"/>
              </a:solidFill>
            </a:endParaRPr>
          </a:p>
        </p:txBody>
      </p:sp>
      <p:grpSp>
        <p:nvGrpSpPr>
          <p:cNvPr id="27" name="组合 26"/>
          <p:cNvGrpSpPr/>
          <p:nvPr/>
        </p:nvGrpSpPr>
        <p:grpSpPr>
          <a:xfrm>
            <a:off x="1274876" y="2657889"/>
            <a:ext cx="6099678" cy="1620808"/>
            <a:chOff x="1274876" y="2506633"/>
            <a:chExt cx="6099678" cy="1620808"/>
          </a:xfrm>
        </p:grpSpPr>
        <p:pic>
          <p:nvPicPr>
            <p:cNvPr id="6" name="图片 5"/>
            <p:cNvPicPr>
              <a:picLocks noChangeAspect="1"/>
            </p:cNvPicPr>
            <p:nvPr/>
          </p:nvPicPr>
          <p:blipFill>
            <a:blip r:embed="rId2"/>
            <a:stretch>
              <a:fillRect/>
            </a:stretch>
          </p:blipFill>
          <p:spPr>
            <a:xfrm>
              <a:off x="1588774" y="2506633"/>
              <a:ext cx="161280" cy="144000"/>
            </a:xfrm>
            <a:prstGeom prst="rect">
              <a:avLst/>
            </a:prstGeom>
          </p:spPr>
        </p:pic>
        <p:pic>
          <p:nvPicPr>
            <p:cNvPr id="7" name="图片 6"/>
            <p:cNvPicPr>
              <a:picLocks noChangeAspect="1"/>
            </p:cNvPicPr>
            <p:nvPr/>
          </p:nvPicPr>
          <p:blipFill>
            <a:blip r:embed="rId2"/>
            <a:stretch>
              <a:fillRect/>
            </a:stretch>
          </p:blipFill>
          <p:spPr>
            <a:xfrm>
              <a:off x="3729197" y="2506633"/>
              <a:ext cx="161280" cy="144000"/>
            </a:xfrm>
            <a:prstGeom prst="rect">
              <a:avLst/>
            </a:prstGeom>
          </p:spPr>
        </p:pic>
        <p:pic>
          <p:nvPicPr>
            <p:cNvPr id="16" name="图片 15"/>
            <p:cNvPicPr>
              <a:picLocks noChangeAspect="1"/>
            </p:cNvPicPr>
            <p:nvPr/>
          </p:nvPicPr>
          <p:blipFill>
            <a:blip r:embed="rId2"/>
            <a:stretch>
              <a:fillRect/>
            </a:stretch>
          </p:blipFill>
          <p:spPr>
            <a:xfrm>
              <a:off x="6952343" y="2524830"/>
              <a:ext cx="161280" cy="144000"/>
            </a:xfrm>
            <a:prstGeom prst="rect">
              <a:avLst/>
            </a:prstGeom>
          </p:spPr>
        </p:pic>
        <p:pic>
          <p:nvPicPr>
            <p:cNvPr id="17" name="图片 16"/>
            <p:cNvPicPr>
              <a:picLocks noChangeAspect="1"/>
            </p:cNvPicPr>
            <p:nvPr/>
          </p:nvPicPr>
          <p:blipFill>
            <a:blip r:embed="rId2"/>
            <a:stretch>
              <a:fillRect/>
            </a:stretch>
          </p:blipFill>
          <p:spPr>
            <a:xfrm>
              <a:off x="1565175" y="3005464"/>
              <a:ext cx="161280" cy="144000"/>
            </a:xfrm>
            <a:prstGeom prst="rect">
              <a:avLst/>
            </a:prstGeom>
          </p:spPr>
        </p:pic>
        <p:pic>
          <p:nvPicPr>
            <p:cNvPr id="18" name="图片 17"/>
            <p:cNvPicPr>
              <a:picLocks noChangeAspect="1"/>
            </p:cNvPicPr>
            <p:nvPr/>
          </p:nvPicPr>
          <p:blipFill>
            <a:blip r:embed="rId2"/>
            <a:stretch>
              <a:fillRect/>
            </a:stretch>
          </p:blipFill>
          <p:spPr>
            <a:xfrm>
              <a:off x="3740001" y="2999783"/>
              <a:ext cx="161280" cy="144000"/>
            </a:xfrm>
            <a:prstGeom prst="rect">
              <a:avLst/>
            </a:prstGeom>
          </p:spPr>
        </p:pic>
        <p:pic>
          <p:nvPicPr>
            <p:cNvPr id="19" name="图片 18"/>
            <p:cNvPicPr>
              <a:picLocks noChangeAspect="1"/>
            </p:cNvPicPr>
            <p:nvPr/>
          </p:nvPicPr>
          <p:blipFill>
            <a:blip r:embed="rId2"/>
            <a:stretch>
              <a:fillRect/>
            </a:stretch>
          </p:blipFill>
          <p:spPr>
            <a:xfrm>
              <a:off x="7213274" y="2999782"/>
              <a:ext cx="161280" cy="144000"/>
            </a:xfrm>
            <a:prstGeom prst="rect">
              <a:avLst/>
            </a:prstGeom>
          </p:spPr>
        </p:pic>
        <p:pic>
          <p:nvPicPr>
            <p:cNvPr id="20" name="图片 19"/>
            <p:cNvPicPr>
              <a:picLocks noChangeAspect="1"/>
            </p:cNvPicPr>
            <p:nvPr/>
          </p:nvPicPr>
          <p:blipFill>
            <a:blip r:embed="rId2"/>
            <a:stretch>
              <a:fillRect/>
            </a:stretch>
          </p:blipFill>
          <p:spPr>
            <a:xfrm>
              <a:off x="1575979" y="3498376"/>
              <a:ext cx="161280" cy="144000"/>
            </a:xfrm>
            <a:prstGeom prst="rect">
              <a:avLst/>
            </a:prstGeom>
          </p:spPr>
        </p:pic>
        <p:pic>
          <p:nvPicPr>
            <p:cNvPr id="21" name="图片 20"/>
            <p:cNvPicPr>
              <a:picLocks noChangeAspect="1"/>
            </p:cNvPicPr>
            <p:nvPr/>
          </p:nvPicPr>
          <p:blipFill>
            <a:blip r:embed="rId2"/>
            <a:stretch>
              <a:fillRect/>
            </a:stretch>
          </p:blipFill>
          <p:spPr>
            <a:xfrm>
              <a:off x="3719246" y="3476761"/>
              <a:ext cx="161280" cy="144000"/>
            </a:xfrm>
            <a:prstGeom prst="rect">
              <a:avLst/>
            </a:prstGeom>
          </p:spPr>
        </p:pic>
        <p:pic>
          <p:nvPicPr>
            <p:cNvPr id="22" name="图片 21"/>
            <p:cNvPicPr>
              <a:picLocks noChangeAspect="1"/>
            </p:cNvPicPr>
            <p:nvPr/>
          </p:nvPicPr>
          <p:blipFill>
            <a:blip r:embed="rId2"/>
            <a:stretch>
              <a:fillRect/>
            </a:stretch>
          </p:blipFill>
          <p:spPr>
            <a:xfrm>
              <a:off x="6639530" y="3485860"/>
              <a:ext cx="161280" cy="144000"/>
            </a:xfrm>
            <a:prstGeom prst="rect">
              <a:avLst/>
            </a:prstGeom>
          </p:spPr>
        </p:pic>
        <p:pic>
          <p:nvPicPr>
            <p:cNvPr id="23" name="图片 22"/>
            <p:cNvPicPr>
              <a:picLocks noChangeAspect="1"/>
            </p:cNvPicPr>
            <p:nvPr/>
          </p:nvPicPr>
          <p:blipFill>
            <a:blip r:embed="rId2"/>
            <a:stretch>
              <a:fillRect/>
            </a:stretch>
          </p:blipFill>
          <p:spPr>
            <a:xfrm>
              <a:off x="1274876" y="3983441"/>
              <a:ext cx="161280" cy="144000"/>
            </a:xfrm>
            <a:prstGeom prst="rect">
              <a:avLst/>
            </a:prstGeom>
          </p:spPr>
        </p:pic>
        <p:pic>
          <p:nvPicPr>
            <p:cNvPr id="24" name="图片 23"/>
            <p:cNvPicPr>
              <a:picLocks noChangeAspect="1"/>
            </p:cNvPicPr>
            <p:nvPr/>
          </p:nvPicPr>
          <p:blipFill>
            <a:blip r:embed="rId2"/>
            <a:stretch>
              <a:fillRect/>
            </a:stretch>
          </p:blipFill>
          <p:spPr>
            <a:xfrm>
              <a:off x="4045370" y="3983441"/>
              <a:ext cx="161280" cy="144000"/>
            </a:xfrm>
            <a:prstGeom prst="rect">
              <a:avLst/>
            </a:prstGeom>
          </p:spPr>
        </p:pic>
        <p:pic>
          <p:nvPicPr>
            <p:cNvPr id="25" name="图片 24"/>
            <p:cNvPicPr>
              <a:picLocks noChangeAspect="1"/>
            </p:cNvPicPr>
            <p:nvPr/>
          </p:nvPicPr>
          <p:blipFill>
            <a:blip r:embed="rId2"/>
            <a:stretch>
              <a:fillRect/>
            </a:stretch>
          </p:blipFill>
          <p:spPr>
            <a:xfrm>
              <a:off x="6324546" y="3983441"/>
              <a:ext cx="161280" cy="144000"/>
            </a:xfrm>
            <a:prstGeom prst="rect">
              <a:avLst/>
            </a:prstGeom>
          </p:spPr>
        </p:pic>
      </p:grpSp>
      <p:grpSp>
        <p:nvGrpSpPr>
          <p:cNvPr id="11" name="组合 10"/>
          <p:cNvGrpSpPr/>
          <p:nvPr/>
        </p:nvGrpSpPr>
        <p:grpSpPr>
          <a:xfrm>
            <a:off x="1565175" y="2374703"/>
            <a:ext cx="2038347" cy="923330"/>
            <a:chOff x="1565175" y="2825087"/>
            <a:chExt cx="2038347" cy="923330"/>
          </a:xfrm>
        </p:grpSpPr>
        <p:cxnSp>
          <p:nvCxnSpPr>
            <p:cNvPr id="28" name="直接连接符 27"/>
            <p:cNvCxnSpPr/>
            <p:nvPr/>
          </p:nvCxnSpPr>
          <p:spPr bwMode="auto">
            <a:xfrm>
              <a:off x="1565175" y="3677182"/>
              <a:ext cx="1109786" cy="0"/>
            </a:xfrm>
            <a:prstGeom prst="line">
              <a:avLst/>
            </a:prstGeom>
            <a:ln w="28575">
              <a:solidFill>
                <a:srgbClr val="FF0000"/>
              </a:solidFill>
              <a:headEnd type="none" w="med" len="med"/>
              <a:tailEnd type="none" w="med" len="med"/>
            </a:ln>
          </p:spPr>
          <p:style>
            <a:lnRef idx="1">
              <a:schemeClr val="accent2"/>
            </a:lnRef>
            <a:fillRef idx="0">
              <a:schemeClr val="accent2"/>
            </a:fillRef>
            <a:effectRef idx="0">
              <a:schemeClr val="accent2"/>
            </a:effectRef>
            <a:fontRef idx="minor">
              <a:schemeClr val="tx1"/>
            </a:fontRef>
          </p:style>
        </p:cxnSp>
        <p:cxnSp>
          <p:nvCxnSpPr>
            <p:cNvPr id="5" name="直接连接符 4"/>
            <p:cNvCxnSpPr/>
            <p:nvPr/>
          </p:nvCxnSpPr>
          <p:spPr>
            <a:xfrm flipV="1">
              <a:off x="2442949" y="3184033"/>
              <a:ext cx="368490" cy="493149"/>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2866029" y="2825087"/>
              <a:ext cx="737493" cy="923330"/>
            </a:xfrm>
            <a:prstGeom prst="rect">
              <a:avLst/>
            </a:prstGeom>
            <a:noFill/>
            <a:ln w="28575">
              <a:solidFill>
                <a:srgbClr val="00B0F0"/>
              </a:solidFill>
            </a:ln>
          </p:spPr>
          <p:txBody>
            <a:bodyPr wrap="square" rtlCol="0">
              <a:spAutoFit/>
            </a:bodyPr>
            <a:lstStyle/>
            <a:p>
              <a:r>
                <a:rPr lang="zh-CN" altLang="en-US">
                  <a:solidFill>
                    <a:srgbClr val="FF0000"/>
                  </a:solidFill>
                </a:rPr>
                <a:t>“瞰”应读</a:t>
              </a:r>
              <a:r>
                <a:rPr lang="en-US" altLang="zh-CN" err="1">
                  <a:solidFill>
                    <a:srgbClr val="FF0000"/>
                  </a:solidFill>
                </a:rPr>
                <a:t>kàn</a:t>
              </a:r>
              <a:endParaRPr lang="en-US" altLang="zh-CN">
                <a:solidFill>
                  <a:srgbClr val="FF0000"/>
                </a:solidFill>
              </a:endParaRPr>
            </a:p>
          </p:txBody>
        </p:sp>
      </p:grpSp>
      <p:sp>
        <p:nvSpPr>
          <p:cNvPr id="30" name="动作按钮: 后退或前一项 29">
            <a:hlinkClick r:id="rId3" action="ppaction://hlinksldjump" highlightClick="1"/>
          </p:cNvPr>
          <p:cNvSpPr/>
          <p:nvPr/>
        </p:nvSpPr>
        <p:spPr>
          <a:xfrm>
            <a:off x="10849970" y="5732061"/>
            <a:ext cx="914400" cy="573206"/>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1695535"/>
            <a:ext cx="10515600" cy="4909980"/>
          </a:xfrm>
        </p:spPr>
        <p:txBody>
          <a:bodyPr>
            <a:normAutofit lnSpcReduction="10000"/>
          </a:bodyPr>
          <a:lstStyle/>
          <a:p>
            <a:pPr marL="0" indent="0">
              <a:lnSpc>
                <a:spcPct val="110000"/>
              </a:lnSpc>
              <a:buNone/>
            </a:pPr>
            <a:r>
              <a:rPr lang="en-US" altLang="zh-CN" sz="2400" b="1">
                <a:latin typeface="+mn-ea"/>
              </a:rPr>
              <a:t>1.</a:t>
            </a:r>
            <a:r>
              <a:rPr lang="zh-CN" altLang="en-US" sz="2400">
                <a:latin typeface="楷体" panose="02010609060101010101" pitchFamily="49" charset="-122"/>
                <a:ea typeface="楷体" panose="02010609060101010101" pitchFamily="49" charset="-122"/>
                <a:cs typeface="Times New Roman" panose="02020603050405020304" pitchFamily="18" charset="0"/>
              </a:rPr>
              <a:t>（</a:t>
            </a:r>
            <a:r>
              <a:rPr lang="en-US" altLang="zh-CN" sz="2400">
                <a:latin typeface="楷体" panose="02010609060101010101" pitchFamily="49" charset="-122"/>
                <a:ea typeface="楷体" panose="02010609060101010101" pitchFamily="49" charset="-122"/>
                <a:cs typeface="Times New Roman" panose="02020603050405020304" pitchFamily="18" charset="0"/>
              </a:rPr>
              <a:t>2020·</a:t>
            </a:r>
            <a:r>
              <a:rPr lang="zh-CN" altLang="en-US" sz="2400">
                <a:latin typeface="楷体" panose="02010609060101010101" pitchFamily="49" charset="-122"/>
                <a:ea typeface="楷体" panose="02010609060101010101" pitchFamily="49" charset="-122"/>
                <a:cs typeface="Times New Roman" panose="02020603050405020304" pitchFamily="18" charset="0"/>
              </a:rPr>
              <a:t>苏州）</a:t>
            </a:r>
            <a:r>
              <a:rPr lang="zh-CN" altLang="en-US" sz="2400">
                <a:latin typeface="+mn-ea"/>
              </a:rPr>
              <a:t>阅读下面的文字，按要求答题。</a:t>
            </a:r>
          </a:p>
          <a:p>
            <a:pPr marL="0" indent="457200">
              <a:lnSpc>
                <a:spcPct val="110000"/>
              </a:lnSpc>
              <a:buNone/>
            </a:pPr>
            <a:r>
              <a:rPr lang="zh-CN" altLang="en-US" sz="2400">
                <a:latin typeface="楷体" panose="02010609060101010101" pitchFamily="49" charset="-122"/>
                <a:ea typeface="楷体" panose="02010609060101010101" pitchFamily="49" charset="-122"/>
              </a:rPr>
              <a:t>江南秋末冬初的天气仍是宜人的，无边的落木纷然而下，有些落寞，但天空依然高远，青山依旧凝绿，远非北方的一派萧索。这江南的初冬如袅袅的佳人，穿上一件夹袄，显得更加雍</a:t>
            </a:r>
            <a:r>
              <a:rPr lang="en-US" altLang="zh-CN" sz="2400" err="1" smtClean="0">
                <a:latin typeface="楷体" panose="02010609060101010101" pitchFamily="49" charset="-122"/>
                <a:ea typeface="楷体" panose="02010609060101010101" pitchFamily="49" charset="-122"/>
              </a:rPr>
              <a:t>róng</a:t>
            </a:r>
            <a:r>
              <a:rPr lang="en-US" altLang="zh-CN" sz="2400" u="sng" smtClean="0">
                <a:latin typeface="楷体" panose="02010609060101010101" pitchFamily="49" charset="-122"/>
                <a:ea typeface="楷体" panose="02010609060101010101" pitchFamily="49" charset="-122"/>
              </a:rPr>
              <a:t>        </a:t>
            </a:r>
            <a:r>
              <a:rPr lang="zh-CN" altLang="en-US" sz="2400" smtClean="0">
                <a:latin typeface="楷体" panose="02010609060101010101" pitchFamily="49" charset="-122"/>
                <a:ea typeface="楷体" panose="02010609060101010101" pitchFamily="49" charset="-122"/>
              </a:rPr>
              <a:t>起来</a:t>
            </a:r>
            <a:r>
              <a:rPr lang="zh-CN" altLang="en-US" sz="2400">
                <a:latin typeface="楷体" panose="02010609060101010101" pitchFamily="49" charset="-122"/>
                <a:ea typeface="楷体" panose="02010609060101010101" pitchFamily="49" charset="-122"/>
              </a:rPr>
              <a:t>。苏东坡说过：“一年好景君须记，最是橙黄橘绿时。”这碧云天、黄叶地的景象，自然是秋兴华彩乐章的尾声，余韵未绝。放眼苏州城乡内外，绿水白波，涟漪荡漾，</a:t>
            </a:r>
            <a:r>
              <a:rPr lang="zh-CN" altLang="en-US" sz="2400" smtClean="0">
                <a:latin typeface="楷体" panose="02010609060101010101" pitchFamily="49" charset="-122"/>
                <a:ea typeface="楷体" panose="02010609060101010101" pitchFamily="49" charset="-122"/>
              </a:rPr>
              <a:t>丰盈不减</a:t>
            </a:r>
            <a:r>
              <a:rPr lang="zh-CN" altLang="en-US" sz="2400" u="sng" smtClean="0">
                <a:latin typeface="楷体" panose="02010609060101010101" pitchFamily="49" charset="-122"/>
                <a:ea typeface="楷体" panose="02010609060101010101" pitchFamily="49" charset="-122"/>
              </a:rPr>
              <a:t>；       </a:t>
            </a:r>
            <a:r>
              <a:rPr lang="zh-CN" altLang="en-US" sz="2400" smtClean="0">
                <a:latin typeface="楷体" panose="02010609060101010101" pitchFamily="49" charset="-122"/>
                <a:ea typeface="楷体" panose="02010609060101010101" pitchFamily="49" charset="-122"/>
              </a:rPr>
              <a:t>，</a:t>
            </a:r>
            <a:r>
              <a:rPr lang="zh-CN" altLang="en-US" sz="2400" u="sng" smtClean="0">
                <a:latin typeface="楷体" panose="02010609060101010101" pitchFamily="49" charset="-122"/>
                <a:ea typeface="楷体" panose="02010609060101010101" pitchFamily="49" charset="-122"/>
              </a:rPr>
              <a:t>         </a:t>
            </a:r>
            <a:r>
              <a:rPr lang="zh-CN" altLang="en-US" sz="2400" smtClean="0">
                <a:latin typeface="楷体" panose="02010609060101010101" pitchFamily="49" charset="-122"/>
                <a:ea typeface="楷体" panose="02010609060101010101" pitchFamily="49" charset="-122"/>
              </a:rPr>
              <a:t>，</a:t>
            </a:r>
            <a:r>
              <a:rPr lang="zh-CN" altLang="en-US" sz="2400" u="sng" smtClean="0">
                <a:latin typeface="楷体" panose="02010609060101010101" pitchFamily="49" charset="-122"/>
                <a:ea typeface="楷体" panose="02010609060101010101" pitchFamily="49" charset="-122"/>
              </a:rPr>
              <a:t>         </a:t>
            </a:r>
            <a:r>
              <a:rPr lang="zh-CN" altLang="en-US" sz="2400" smtClean="0">
                <a:latin typeface="楷体" panose="02010609060101010101" pitchFamily="49" charset="-122"/>
                <a:ea typeface="楷体" panose="02010609060101010101" pitchFamily="49" charset="-122"/>
              </a:rPr>
              <a:t>，</a:t>
            </a:r>
            <a:r>
              <a:rPr lang="zh-CN" altLang="en-US" sz="2400" u="sng" smtClean="0">
                <a:latin typeface="楷体" panose="02010609060101010101" pitchFamily="49" charset="-122"/>
                <a:ea typeface="楷体" panose="02010609060101010101" pitchFamily="49" charset="-122"/>
              </a:rPr>
              <a:t>         </a:t>
            </a:r>
            <a:r>
              <a:rPr lang="zh-CN" altLang="en-US" sz="2400" smtClean="0">
                <a:latin typeface="楷体" panose="02010609060101010101" pitchFamily="49" charset="-122"/>
                <a:ea typeface="楷体" panose="02010609060101010101" pitchFamily="49" charset="-122"/>
              </a:rPr>
              <a:t>，</a:t>
            </a:r>
            <a:r>
              <a:rPr lang="zh-CN" altLang="en-US" sz="2400" u="sng" smtClean="0">
                <a:latin typeface="楷体" panose="02010609060101010101" pitchFamily="49" charset="-122"/>
                <a:ea typeface="楷体" panose="02010609060101010101" pitchFamily="49" charset="-122"/>
              </a:rPr>
              <a:t>         </a:t>
            </a:r>
            <a:r>
              <a:rPr lang="zh-CN" altLang="en-US" sz="2400" smtClean="0">
                <a:latin typeface="楷体" panose="02010609060101010101" pitchFamily="49" charset="-122"/>
                <a:ea typeface="楷体" panose="02010609060101010101" pitchFamily="49" charset="-122"/>
              </a:rPr>
              <a:t>。一片青色</a:t>
            </a:r>
            <a:r>
              <a:rPr lang="en-US" altLang="zh-CN" sz="2400" err="1" smtClean="0">
                <a:latin typeface="楷体" panose="02010609060101010101" pitchFamily="49" charset="-122"/>
                <a:ea typeface="楷体" panose="02010609060101010101" pitchFamily="49" charset="-122"/>
              </a:rPr>
              <a:t>cāng</a:t>
            </a:r>
            <a:r>
              <a:rPr lang="en-US" altLang="zh-CN" sz="2400" u="sng" smtClean="0">
                <a:latin typeface="楷体" panose="02010609060101010101" pitchFamily="49" charset="-122"/>
                <a:ea typeface="楷体" panose="02010609060101010101" pitchFamily="49" charset="-122"/>
              </a:rPr>
              <a:t>        </a:t>
            </a:r>
            <a:r>
              <a:rPr lang="zh-CN" altLang="en-US" sz="2400" smtClean="0">
                <a:latin typeface="楷体" panose="02010609060101010101" pitchFamily="49" charset="-122"/>
                <a:ea typeface="楷体" panose="02010609060101010101" pitchFamily="49" charset="-122"/>
              </a:rPr>
              <a:t>茫之中，天平山下的枫叶忽地燃起一片火焰，在秋风中猎猎飞</a:t>
            </a:r>
            <a:r>
              <a:rPr lang="en-US" altLang="zh-CN" sz="2400" err="1">
                <a:latin typeface="楷体" panose="02010609060101010101" pitchFamily="49" charset="-122"/>
                <a:ea typeface="楷体" panose="02010609060101010101" pitchFamily="49" charset="-122"/>
              </a:rPr>
              <a:t>yáng</a:t>
            </a:r>
            <a:r>
              <a:rPr lang="en-US" altLang="zh-CN" sz="2400" u="sng" smtClean="0">
                <a:latin typeface="楷体" panose="02010609060101010101" pitchFamily="49" charset="-122"/>
                <a:ea typeface="楷体" panose="02010609060101010101" pitchFamily="49" charset="-122"/>
              </a:rPr>
              <a:t>         </a:t>
            </a:r>
            <a:r>
              <a:rPr lang="zh-CN" altLang="en-US" sz="2400" smtClean="0">
                <a:latin typeface="楷体" panose="02010609060101010101" pitchFamily="49" charset="-122"/>
                <a:ea typeface="楷体" panose="02010609060101010101" pitchFamily="49" charset="-122"/>
              </a:rPr>
              <a:t>。天平山看枫叶，古人有最富色彩的一则记载：“冒霜叶赤，颜色鲜明，夕阳在山，纵目一望，仿佛珊瑚灼海。”真是个赏心悦目的季节，大自然在临近休憩的时候，再次给了人们一个惊喜。枫叶与菊花，营构了地面、天空中绚丽明</a:t>
            </a:r>
            <a:r>
              <a:rPr lang="en-US" altLang="zh-CN" sz="2400" err="1" smtClean="0">
                <a:latin typeface="楷体" panose="02010609060101010101" pitchFamily="49" charset="-122"/>
                <a:ea typeface="楷体" panose="02010609060101010101" pitchFamily="49" charset="-122"/>
              </a:rPr>
              <a:t>jìng</a:t>
            </a:r>
            <a:r>
              <a:rPr lang="en-US" altLang="zh-CN" sz="2400" u="sng" smtClean="0">
                <a:latin typeface="楷体" panose="02010609060101010101" pitchFamily="49" charset="-122"/>
                <a:ea typeface="楷体" panose="02010609060101010101" pitchFamily="49" charset="-122"/>
              </a:rPr>
              <a:t>        </a:t>
            </a:r>
            <a:r>
              <a:rPr lang="zh-CN" altLang="en-US" sz="2400" smtClean="0">
                <a:latin typeface="楷体" panose="02010609060101010101" pitchFamily="49" charset="-122"/>
                <a:ea typeface="楷体" panose="02010609060101010101" pitchFamily="49" charset="-122"/>
              </a:rPr>
              <a:t>的色彩和拒霜耐寒的品格提醒。</a:t>
            </a:r>
          </a:p>
          <a:p>
            <a:pPr marL="0" indent="0">
              <a:lnSpc>
                <a:spcPct val="120000"/>
              </a:lnSpc>
              <a:buNone/>
            </a:pPr>
            <a:endParaRPr lang="zh-CN" altLang="en-US" sz="2000"/>
          </a:p>
        </p:txBody>
      </p:sp>
      <p:pic>
        <p:nvPicPr>
          <p:cNvPr id="4" name="图片 3"/>
          <p:cNvPicPr>
            <a:picLocks noChangeAspect="1"/>
          </p:cNvPicPr>
          <p:nvPr/>
        </p:nvPicPr>
        <p:blipFill>
          <a:blip r:embed="rId2"/>
          <a:stretch>
            <a:fillRect/>
          </a:stretch>
        </p:blipFill>
        <p:spPr>
          <a:xfrm>
            <a:off x="838200" y="958127"/>
            <a:ext cx="3259167" cy="792000"/>
          </a:xfrm>
          <a:prstGeom prst="rect">
            <a:avLst/>
          </a:prstGeom>
        </p:spPr>
      </p:pic>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xmlns:r="http://schemas.openxmlformats.org/officeDocument/2006/relationships"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xmlns:r="http://schemas.openxmlformats.org/officeDocument/2006/relationships" name="Office Theme" id="{62F939B6-93AF-4DB8-9C6B-D6C7DFDC589F}" vid="{4A3C46E8-61CC-4603-A589-7422A47A8E4A}"/>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xmlns:r="http://schemas.openxmlformats.org/officeDocument/2006/relationships" name="Office Theme" id="{62F939B6-93AF-4DB8-9C6B-D6C7DFDC589F}" vid="{4A3C46E8-61CC-4603-A589-7422A47A8E4A}"/>
    </a:ext>
  </a:extLst>
</a:theme>
</file>

<file path=ppt/theme/theme4.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xmlns:r="http://schemas.openxmlformats.org/officeDocument/2006/relationships"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xmlns:r="http://schemas.openxmlformats.org/officeDocument/2006/relationship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3362</Words>
  <Application>Microsoft Office PowerPoint</Application>
  <PresentationFormat>自定义</PresentationFormat>
  <Paragraphs>215</Paragraphs>
  <Slides>35</Slides>
  <Notes>2</Notes>
  <HiddenSlides>0</HiddenSlides>
  <MMClips>0</MMClips>
  <ScaleCrop>false</ScaleCrop>
  <HeadingPairs>
    <vt:vector size="4" baseType="variant">
      <vt:variant>
        <vt:lpstr>主题</vt:lpstr>
      </vt:variant>
      <vt:variant>
        <vt:i4>4</vt:i4>
      </vt:variant>
      <vt:variant>
        <vt:lpstr>幻灯片标题</vt:lpstr>
      </vt:variant>
      <vt:variant>
        <vt:i4>35</vt:i4>
      </vt:variant>
    </vt:vector>
  </HeadingPairs>
  <TitlesOfParts>
    <vt:vector size="39" baseType="lpstr">
      <vt:lpstr>Office 主题</vt:lpstr>
      <vt:lpstr>自定义设计方案</vt:lpstr>
      <vt:lpstr>1_Office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hj</cp:lastModifiedBy>
  <cp:revision>2</cp:revision>
  <cp:lastPrinted>2021-04-02T11:32:30Z</cp:lastPrinted>
  <dcterms:created xsi:type="dcterms:W3CDTF">2021-04-02T11:32:30Z</dcterms:created>
  <dcterms:modified xsi:type="dcterms:W3CDTF">2021-09-10T01:32:01Z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