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8"/>
  </p:handoutMasterIdLst>
  <p:sldIdLst>
    <p:sldId id="291" r:id="rId3"/>
    <p:sldId id="353" r:id="rId5"/>
    <p:sldId id="354" r:id="rId6"/>
    <p:sldId id="355" r:id="rId7"/>
    <p:sldId id="356" r:id="rId8"/>
    <p:sldId id="365" r:id="rId9"/>
    <p:sldId id="368" r:id="rId10"/>
    <p:sldId id="369" r:id="rId11"/>
    <p:sldId id="370" r:id="rId12"/>
    <p:sldId id="363" r:id="rId13"/>
    <p:sldId id="364" r:id="rId14"/>
    <p:sldId id="256" r:id="rId15"/>
    <p:sldId id="300" r:id="rId16"/>
    <p:sldId id="257" r:id="rId17"/>
    <p:sldId id="294" r:id="rId18"/>
    <p:sldId id="268" r:id="rId19"/>
    <p:sldId id="375" r:id="rId20"/>
    <p:sldId id="379" r:id="rId21"/>
    <p:sldId id="297" r:id="rId22"/>
    <p:sldId id="380" r:id="rId23"/>
    <p:sldId id="330" r:id="rId24"/>
    <p:sldId id="296" r:id="rId25"/>
    <p:sldId id="381" r:id="rId26"/>
    <p:sldId id="331" r:id="rId27"/>
    <p:sldId id="327" r:id="rId28"/>
    <p:sldId id="270" r:id="rId29"/>
    <p:sldId id="261" r:id="rId30"/>
    <p:sldId id="298" r:id="rId31"/>
    <p:sldId id="332" r:id="rId32"/>
    <p:sldId id="329" r:id="rId33"/>
    <p:sldId id="372" r:id="rId34"/>
    <p:sldId id="301" r:id="rId35"/>
    <p:sldId id="262" r:id="rId36"/>
    <p:sldId id="263" r:id="rId37"/>
    <p:sldId id="324" r:id="rId38"/>
    <p:sldId id="325" r:id="rId39"/>
    <p:sldId id="378" r:id="rId40"/>
    <p:sldId id="374" r:id="rId41"/>
    <p:sldId id="373" r:id="rId42"/>
    <p:sldId id="334" r:id="rId43"/>
    <p:sldId id="383" r:id="rId44"/>
    <p:sldId id="333" r:id="rId45"/>
    <p:sldId id="367" r:id="rId46"/>
    <p:sldId id="290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0" name="wangli" initials="wl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commentAuthors" Target="commentAuthors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8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0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3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4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4618" r="-57"/>
          <a:stretch>
            <a:fillRect/>
          </a:stretch>
        </p:blipFill>
        <p:spPr>
          <a:xfrm>
            <a:off x="0" y="-55880"/>
            <a:ext cx="12251055" cy="6969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24165" y="3165475"/>
            <a:ext cx="163703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39FFF8"/>
                </a:solidFill>
                <a:uFillTx/>
                <a:ea typeface="黑体" panose="02010609060101010101" pitchFamily="2" charset="-122"/>
              </a:rPr>
              <a:t>梁</a:t>
            </a:r>
            <a:endParaRPr lang="zh-CN" altLang="en-US" sz="5400" b="1">
              <a:solidFill>
                <a:srgbClr val="39FFF8"/>
              </a:solidFill>
              <a:uFillTx/>
              <a:ea typeface="黑体" panose="02010609060101010101" pitchFamily="2" charset="-122"/>
            </a:endParaRPr>
          </a:p>
          <a:p>
            <a:r>
              <a:rPr lang="zh-CN" altLang="en-US" sz="5400" b="1">
                <a:solidFill>
                  <a:srgbClr val="39FFF8"/>
                </a:solidFill>
                <a:uFillTx/>
                <a:ea typeface="黑体" panose="02010609060101010101" pitchFamily="2" charset="-122"/>
              </a:rPr>
              <a:t>启</a:t>
            </a:r>
            <a:endParaRPr lang="zh-CN" altLang="en-US" sz="5400" b="1">
              <a:solidFill>
                <a:srgbClr val="39FFF8"/>
              </a:solidFill>
              <a:uFillTx/>
              <a:ea typeface="黑体" panose="02010609060101010101" pitchFamily="2" charset="-122"/>
            </a:endParaRPr>
          </a:p>
          <a:p>
            <a:r>
              <a:rPr lang="zh-CN" altLang="en-US" sz="5400" b="1">
                <a:solidFill>
                  <a:srgbClr val="39FFF8"/>
                </a:solidFill>
                <a:uFillTx/>
                <a:ea typeface="黑体" panose="02010609060101010101" pitchFamily="2" charset="-122"/>
              </a:rPr>
              <a:t>超</a:t>
            </a:r>
            <a:endParaRPr lang="zh-CN" altLang="en-US" sz="5400" b="1">
              <a:solidFill>
                <a:srgbClr val="39FFF8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02140" y="224790"/>
            <a:ext cx="1930400" cy="51181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ts val="7840"/>
              </a:lnSpc>
            </a:pPr>
            <a:r>
              <a:rPr lang="zh-CN" altLang="en-US" sz="80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uFillTx/>
                <a:ea typeface="黑体" panose="02010609060101010101" pitchFamily="2" charset="-122"/>
              </a:rPr>
              <a:t>最</a:t>
            </a:r>
            <a:endParaRPr lang="zh-CN" altLang="en-US" sz="80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solidFill>
                <a:srgbClr val="FFFF00"/>
              </a:soli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uFillTx/>
              <a:ea typeface="黑体" panose="02010609060101010101" pitchFamily="2" charset="-122"/>
            </a:endParaRPr>
          </a:p>
          <a:p>
            <a:pPr algn="ctr" fontAlgn="auto">
              <a:lnSpc>
                <a:spcPts val="7840"/>
              </a:lnSpc>
            </a:pPr>
            <a:r>
              <a:rPr lang="zh-CN" altLang="en-US" sz="80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uFillTx/>
                <a:ea typeface="黑体" panose="02010609060101010101" pitchFamily="2" charset="-122"/>
              </a:rPr>
              <a:t>苦</a:t>
            </a:r>
            <a:endParaRPr lang="zh-CN" altLang="en-US" sz="80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solidFill>
                <a:srgbClr val="FFFF00"/>
              </a:soli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uFillTx/>
              <a:ea typeface="黑体" panose="02010609060101010101" pitchFamily="2" charset="-122"/>
            </a:endParaRPr>
          </a:p>
          <a:p>
            <a:pPr algn="ctr" fontAlgn="auto">
              <a:lnSpc>
                <a:spcPts val="7840"/>
              </a:lnSpc>
            </a:pPr>
            <a:r>
              <a:rPr lang="zh-CN" altLang="en-US" sz="80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uFillTx/>
                <a:ea typeface="黑体" panose="02010609060101010101" pitchFamily="2" charset="-122"/>
              </a:rPr>
              <a:t>与</a:t>
            </a:r>
            <a:endParaRPr lang="zh-CN" altLang="en-US" sz="80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solidFill>
                <a:srgbClr val="FFFF00"/>
              </a:soli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uFillTx/>
              <a:ea typeface="黑体" panose="02010609060101010101" pitchFamily="2" charset="-122"/>
            </a:endParaRPr>
          </a:p>
          <a:p>
            <a:pPr algn="ctr" fontAlgn="auto">
              <a:lnSpc>
                <a:spcPts val="7840"/>
              </a:lnSpc>
            </a:pPr>
            <a:r>
              <a:rPr lang="zh-CN" altLang="en-US" sz="80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uFillTx/>
                <a:ea typeface="黑体" panose="02010609060101010101" pitchFamily="2" charset="-122"/>
              </a:rPr>
              <a:t>最</a:t>
            </a:r>
            <a:endParaRPr lang="zh-CN" altLang="en-US" sz="80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solidFill>
                <a:srgbClr val="FFFF00"/>
              </a:soli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uFillTx/>
              <a:ea typeface="黑体" panose="02010609060101010101" pitchFamily="2" charset="-122"/>
            </a:endParaRPr>
          </a:p>
          <a:p>
            <a:pPr algn="ctr" fontAlgn="auto">
              <a:lnSpc>
                <a:spcPts val="7840"/>
              </a:lnSpc>
            </a:pPr>
            <a:r>
              <a:rPr lang="zh-CN" altLang="en-US" sz="80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uFillTx/>
                <a:ea typeface="黑体" panose="02010609060101010101" pitchFamily="2" charset="-122"/>
              </a:rPr>
              <a:t>乐</a:t>
            </a:r>
            <a:endParaRPr lang="zh-CN" altLang="en-US" sz="80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solidFill>
                <a:srgbClr val="FFFF00"/>
              </a:soli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2471420" y="1374776"/>
            <a:ext cx="85248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恩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惠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(huì)　　   　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契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约(qì)     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监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督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(dū)          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揽(lǎn)	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释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重负(shì)   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循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环(xún)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悲天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悯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人(mǐn)	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卸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却(xiè)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字音字形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1720215" y="622935"/>
            <a:ext cx="950277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失意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不得志。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达观：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对不如意的事情看得开。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契约：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证明买卖、抵押、租赁等关系的文书。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如释重负：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好像放下了沉重的负担。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海阔天空：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形容大自然的广阔。也形容想象或  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说话毫无拘束，漫无边际。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循环：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事物周而复始地运动或变化。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无入而不自得：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无论到了什么境地,没有不自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    由自在的。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悲天悯人：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对社会和人类的灾祸苦难等表示忧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虑和同情。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词语释义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33270" y="923290"/>
            <a:ext cx="812546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熟读课文，说说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人生最大的痛苦和人生最大的快乐分别是什么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639060" y="2696211"/>
            <a:ext cx="82194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最大的痛苦是担负未尽的责任。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最大的快乐是尽了应尽的责任。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571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整体把握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32635" y="972820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当责任向我们走来时，作者认为我们应该如何对待？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530475" y="2829560"/>
            <a:ext cx="79819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勇于负责，不能逃避，责任是逃避不了的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571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整体把握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132330" y="641350"/>
            <a:ext cx="812546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文章哪几个自然段写最苦？哪几个自然段写最乐？全文是按什么结构来写的？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402205" y="2587625"/>
            <a:ext cx="81591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自然段论述未尽责任是人生最大的痛苦。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第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自然段论述尽责任是人生最大的快乐。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第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5-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自然段论述人生当勇于尽责任，而不能逃避责任。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全文按分总的结构来写。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571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整体把握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25650" y="794385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作者是如何提出未尽责任是人生最大的痛苦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84730" y="2155508"/>
            <a:ext cx="82981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贫穷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失意，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、死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与未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尽责任进行对比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说明贫穷，失意，老、死这些痛苦都有办法排除，而独有责任未了的苦是像千斤重相压在肩头，无处可躲，从而说明了人生最大的痛苦是责任未尽。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（对比论证）</a:t>
            </a:r>
            <a:endParaRPr 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164715" y="863600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为什么“身上背着一种未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来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的责任”最苦呢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55520" y="2432686"/>
            <a:ext cx="82981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凡人生在世间一天，便有应该做的事。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（正）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该做的事没有做完，便像是有几千斤重担子压在肩头。（反）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从而推论出最苦的原因：受良心责备，无处逃躲。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84375" y="507048"/>
            <a:ext cx="8786495" cy="29127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“人若能知足，虽贫不苦；若能安分，虽失意不苦；老、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病、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死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乃人生难免的事，达观的人看得很平常，也不算什么苦。”这几个分句顺序能不能颠倒？为什么？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461260" y="3610610"/>
            <a:ext cx="83762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不能。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“贫”“失意”“老、病、死”的顺序和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一段谈论的顺序一样，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这样能保持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上下文语序一致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，所以不能颠倒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145030" y="722630"/>
            <a:ext cx="855853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作者举了哪些例子证明“人生最苦的事，莫苦于身上背着一种未来的责任”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的观点？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405380" y="2506346"/>
            <a:ext cx="82981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从个人对他人的责任（承诺未完、欠人钱、受人恩惠、得罪人等）再延伸到对家庭、社会、国家，乃至于对自己都有责任，一旦应尽的责任没有尽，这种痛苦无法解脱。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（举例论证）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3556000" y="3419475"/>
            <a:ext cx="19050" cy="190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65655" y="860743"/>
            <a:ext cx="847979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有关种种责任的句子有哪些？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065655" y="1918970"/>
            <a:ext cx="86537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对事的责任：凡属我应该做的事，而且力量能够做得到的，我对于这件事便有了责任。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对自己的责任：凡属我自己打主意要做一件事，便是现在的自己和将来的自已立了一种契约，便是自已对于自己加一层责任。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两个凡属：概括所有的责任。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456690" y="722630"/>
            <a:ext cx="977328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2008年5月12日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下午两点多，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汶川发生8.0级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大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地震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在教学楼要坍塌的瞬间，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有位老师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把离他最近的四个学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生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塞在桌子底下，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自己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张开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双臂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趴在课桌上，用自己的血肉之躯去保护孩子们的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生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命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四个学生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得救了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，而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老师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张开守护翅膀的身躯定格为永恒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，成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了人们心中永不倒塌的丰碑！……他叫谭千秋，他用自己51岁的宝贵生命诠释了爱与责任的师德灵魂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今天，我们来学习梁启超先生的《最苦与最乐》，看看他对责任又是怎样理解的。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导入新课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35810" y="930275"/>
            <a:ext cx="847979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所以我说人生没有苦痛便罢；若有苦痛，当然没有比这个更重要了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这个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指的是什么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650490" y="3419476"/>
            <a:ext cx="82981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应尽的责任没有尽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3556000" y="3419475"/>
            <a:ext cx="19050" cy="190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348865" y="1151255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请用自己的话说说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段作者所要表达的主要观点是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什么？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767965" y="2938781"/>
            <a:ext cx="82981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尽责任是人生最大的快乐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348865" y="869315"/>
            <a:ext cx="847979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在第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引用古语“如释重负”、俗话“心上一块石头落了地”其目的是什么？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619375" y="2958148"/>
            <a:ext cx="82981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比喻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，生动形象地写出了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尽了责任后的轻松和愉快。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（道理论证、比喻论证）</a:t>
            </a:r>
            <a:endParaRPr 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86280" y="1100455"/>
            <a:ext cx="862647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段所说的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海阔天空，心安理得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表现的是一种什么心理状态？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530475" y="2948623"/>
            <a:ext cx="86925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尽责任之后的快乐。</a:t>
            </a:r>
            <a:endParaRPr 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64055" y="600710"/>
            <a:ext cx="8479790" cy="29127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自然段“这种苦乐循环，便是这有活力的人间一种趣味”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“不尽责任，受良心责备，这些苦都是自己找来的”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这两句的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两个“苦”字的含义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各是什么？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94890" y="3737928"/>
            <a:ext cx="82981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第一个“苦”指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负责任带来的身心劳苦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第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个“苦”指不尽责任，受良心的责备带来的痛苦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4370" y="834390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作者要论证什么观点，是如何论证的？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74570" y="2532380"/>
            <a:ext cx="84080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论点：人生当勇于负责。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道理论证（引证法）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：孟子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说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“君子有终身之忧”，曾子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说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“任重而道远，死而后已，不亦远乎？”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232025" y="972820"/>
            <a:ext cx="866775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为什么说仁人志士的忧国忧民、诸圣诸佛的悲天悯人是乐而不是苦呢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2413635" y="2532381"/>
            <a:ext cx="82981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作者认为“尽得大的责任，就得大快乐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尽得小的责任，就得小快乐”“日日在那里尽责任，便日日在那里得苦中真乐”。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苦中真乐，是乐，不是苦。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4370" y="1017905"/>
            <a:ext cx="915162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自然段说明了什么内容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为什么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32660" y="2284096"/>
            <a:ext cx="82981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  说明了“人生不应当逃避责任”。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因为责任是要解除了才没有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并不是卸了就没有。责任不能逃避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责任只有大小的区别。想逃避责任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只会自投苦海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痛苦永远不能解除。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4370" y="735330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自然段哪些句子分别呼应了题目中的“最苦”和“最乐”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44725" y="2056130"/>
            <a:ext cx="89001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呼应“最苦”的句子有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到了长成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，那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责任自然压在你头上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如何能躲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不过有大小的分别罢了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你若是要躲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倒是自投苦海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永远不能解除了。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呼应“最乐”的句子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责任是要解除了才没有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并不是卸了就没有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”“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尽得大的责任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就得大快乐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尽得小的责任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就得小快乐。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35175" y="722630"/>
            <a:ext cx="847979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请简要说说你对“你若是要逃避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反而是自投苦海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永远不能解除了”一句的理解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16785" y="2837498"/>
            <a:ext cx="82981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逃避责任不是解除责任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如果一味逃避不仅不会减轻痛苦反而会备受痛苦的煎熬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24685" y="1207770"/>
            <a:ext cx="90449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在掌握议论文知识的基础上理解文章内容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明确作者的观点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，理清文章的脉络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感受文章严密的论证，学习文章流畅凝练的语言。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领会作者对人生价值的思考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树立对家庭、社会、国家、自己的责任感。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学习目标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35175" y="942975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请从最后一段中找出与“快乐之权，操之在己”内涵相符的一句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125980" y="2927351"/>
            <a:ext cx="82981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“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尽得大的责任，就得大快乐；尽得小的责任，就得小快乐。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125980" y="883920"/>
            <a:ext cx="897445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用精炼的语言概括出本文的中心论点。（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字以内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25040" y="2561591"/>
            <a:ext cx="82981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人人必须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尽责任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（或人必须对生活负责，或尽责虽苦却乐）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5185410" y="1277620"/>
            <a:ext cx="29089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0" fontAlgn="auto" latinLnBrk="1">
              <a:lnSpc>
                <a:spcPct val="1000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 旨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2078355" y="2246630"/>
            <a:ext cx="82149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本文从什么是最苦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什么是最乐来谈人生的责任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论证了担负未尽的责任是人生最大的痛苦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尽了应尽的责任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是人生最大的快乐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以此来告诉我们人人都有应尽的责任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应勇于负责而不能逃避责任。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35480" y="477520"/>
            <a:ext cx="8913495" cy="11430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1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下列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句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子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体会本文“语言平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易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亲切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如拉家常”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的特点。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047240" y="1542415"/>
            <a:ext cx="8870950" cy="53746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“答应人办一件事没有办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欠了人的钱没有还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受了人的恩惠没有报答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得罪了人没有赔礼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这就连这个人的面也几乎不敢见他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纵然不见他的面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睡里梦里都像有他的影子来缠着我。”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这段话把一个人未尽责任的痛苦心情刻画得如此生动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其实是在阐述“人生最苦的事是未尽责”这一道理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这样亲切的语言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就像一个长者在与读者促膝谈心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娓娓道来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没有一点盛气凌人的说教口吻。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22475" y="850900"/>
            <a:ext cx="8628380" cy="23482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“翻过来看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什么事最快乐呢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自然责任完了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算是人生第一件乐事。古语说得好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‘如释重负’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俗语亦说的是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‘心上一块石头落了地’。”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04085" y="3627438"/>
            <a:ext cx="82981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这段话用古语、俗语形容尽责后的快乐心情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浅显易懂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趣味横生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大大增强了文章的感染力。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2962910" y="5937885"/>
            <a:ext cx="76200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2962910" y="7502525"/>
            <a:ext cx="76200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2962910" y="8097520"/>
            <a:ext cx="76200" cy="7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" name="文本框 104"/>
          <p:cNvSpPr txBox="1"/>
          <p:nvPr/>
        </p:nvSpPr>
        <p:spPr>
          <a:xfrm>
            <a:off x="2962910" y="8126095"/>
            <a:ext cx="7324725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1050" b="0">
                <a:ea typeface="宋体" panose="02010600030101010101" pitchFamily="2" charset="-122"/>
              </a:rPr>
              <a:t>庄重，丰富生动，灵活多变，论证方法多样，过渡与衔接自然。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105660" y="488315"/>
            <a:ext cx="847979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0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本文的语言凝重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却轻捷自如。语言的灵活表现在多种句式、多种表达方式的运用上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请具体分析。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105660" y="2011680"/>
            <a:ext cx="8871585" cy="4846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就句式而言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开头运用了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排比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设问句“人生什么事最苦呢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贫吗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不是。失意吗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不是。老吗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死吗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都不是。”这五个设问句环环相扣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由浅入深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层层递进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把苦乐与责任的关系阐述得有条不紊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令人信服。同时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虽然本文谈的是严肃的话题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但由于设问句的运用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使得文章的语言凝重却不呆滞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有一股灵动之气。除此还有陈述句和感叹句等。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8"/>
          <p:cNvSpPr txBox="1"/>
          <p:nvPr/>
        </p:nvSpPr>
        <p:spPr>
          <a:xfrm>
            <a:off x="2193925" y="1626235"/>
            <a:ext cx="83972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本文语言的简洁在于作者使用了概括性强、富有表现力的语句。例如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用“海阔天空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心安理得”形容尽责任后的轻松愉快喜悦的心情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接着概括说“处处尽责任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便处处快乐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时时尽责任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便时时快乐”。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8"/>
          <p:cNvSpPr txBox="1"/>
          <p:nvPr/>
        </p:nvSpPr>
        <p:spPr>
          <a:xfrm>
            <a:off x="2010410" y="1751965"/>
            <a:ext cx="85350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语言平易亲切，既凝重又轻灵，既流畅又简洁。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运用了排比、设问等修辞手法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和句式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写作特色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597025" y="1098233"/>
            <a:ext cx="9356090" cy="51695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文从什么是最苦，什么是最乐来谈人生的责任，论证了担负未尽的责任是人生最大的痛苦，尽了应尽的责任是人生最大的快乐，以此来告诉我们人人都有应尽的责任，应勇于负责而不能逃避责任。文章深入浅出，见解卓越，论证层次分明，引用例证恰当，论证严密，语言流畅而又凝练，读来气势雄浑，同时给人以思想品德教育——对国对民的责任感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课堂小结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2530475" y="1771968"/>
            <a:ext cx="775398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最大的痛苦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未能尽责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最大的快乐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尽到责任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苦与乐的关系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有苦才有乐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板书设计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9261475" y="1692910"/>
            <a:ext cx="285115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对比论证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举例论证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道理论证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0920" y="1960245"/>
            <a:ext cx="1013460" cy="35090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 latinLnBrk="1">
              <a:lnSpc>
                <a:spcPct val="150000"/>
              </a:lnSpc>
              <a:buClrTx/>
              <a:buSz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最苦与最乐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AutoShape 6"/>
          <p:cNvSpPr/>
          <p:nvPr/>
        </p:nvSpPr>
        <p:spPr>
          <a:xfrm rot="10800000">
            <a:off x="2122805" y="2106295"/>
            <a:ext cx="307975" cy="2092960"/>
          </a:xfrm>
          <a:prstGeom prst="rightBrace">
            <a:avLst>
              <a:gd name="adj1" fmla="val 35360"/>
              <a:gd name="adj2" fmla="val 50000"/>
            </a:avLst>
          </a:prstGeom>
          <a:ln w="38100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8695690" y="2106295"/>
            <a:ext cx="328295" cy="2092960"/>
          </a:xfrm>
          <a:prstGeom prst="rightBrace">
            <a:avLst>
              <a:gd name="adj1" fmla="val 35360"/>
              <a:gd name="adj2" fmla="val 50000"/>
            </a:avLst>
          </a:prstGeom>
          <a:ln w="38100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3530600" y="59690"/>
            <a:ext cx="866203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梁启超（1873-1929），字卓如，号任公，又号饮冰室主人。广东新会人，出生地主家庭。梁启超自幼受过良好教育，比较系统地学习了中国古代典籍。勤奋好学加之天资聪颖使他十二岁考中秀才，十七岁考中举人，享有“神童”美誉。他是中国近代维新派代表人物，学者。与康有为一起领导了著名的“戊戌变法”。他兴趣广泛，学识渊博，在文学、史学、哲学、佛学等诸多领域，都有较深的造诣。一生著述宏富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有《饮冰室合集》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《李鸿章传》《中国近三百年学术史》等。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作者简介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1492" t="7692" r="11782"/>
          <a:stretch>
            <a:fillRect/>
          </a:stretch>
        </p:blipFill>
        <p:spPr>
          <a:xfrm>
            <a:off x="153670" y="1454785"/>
            <a:ext cx="3268345" cy="4314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739900" y="791845"/>
            <a:ext cx="9431655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读完全文后，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作为青少年的你有何感想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858645" y="1736090"/>
            <a:ext cx="88906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我们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青少年是民族未来的希望，一个民族有高素质的青少年，这个民族才有未来，所谓“少年强则国强”。新时期的青少年贵在有责任感，树立正确的世界观，对社会要有一种感恩的心，时怀责任之心，时念责任之感，对个人，对家庭，对社会负责，这样才能肩负历史的使命，实现中华民族的伟大复兴！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131060" y="560705"/>
            <a:ext cx="864044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结合生活实际，我们该如何理解“痛苦”与“快乐”的含义呢？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055495" y="1780540"/>
            <a:ext cx="88620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对苦乐的理解各有不同，有的人用一颗平常心生活，快快乐乐；（知足常乐）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有的人为工作尽心尽力，取得想要的成功，也是快快乐乐；（成功之乐）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有的人追求着极高的目标，在登上巅峰的时候也取得了快乐；（进取之乐）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虽然，每个人对苦乐的理解不同，但是，只要我们积极乐观地面对生活，我们的人生也一定是会快乐的。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537335" y="560070"/>
            <a:ext cx="9431655" cy="62979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写出下列句子中主要使用的修辞方法。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答应人办一件事没有办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欠了人的钱没有还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受了人的恩惠没有报答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得罪了人没有赔礼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这就连这个人的面也几乎不敢见他。　　    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(　 　　)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翻过来看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什么事最快乐呢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自然责任完了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算是人生第一件乐事。　 (　 　　)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）到了长成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那责任自然压在你头上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如何能躲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                   (　 　　)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孔子所以说“无入而不自得”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正是这种作用。　                   (　 　　)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8738870" y="2769870"/>
            <a:ext cx="18027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排比　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8738870" y="3951605"/>
            <a:ext cx="22866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设问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8747125" y="5028565"/>
            <a:ext cx="22783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反问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8747125" y="6212840"/>
            <a:ext cx="27019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引用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211705" y="1176338"/>
            <a:ext cx="847979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不尽责任最苦的原因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是什么？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11705" y="2552066"/>
            <a:ext cx="82981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良心监督，时时刻刻，至死不已，无法排解，也不能逃躲。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-117" b="15492"/>
          <a:stretch>
            <a:fillRect/>
          </a:stretch>
        </p:blipFill>
        <p:spPr>
          <a:xfrm>
            <a:off x="0" y="0"/>
            <a:ext cx="12231370" cy="6882765"/>
          </a:xfrm>
          <a:prstGeom prst="rect">
            <a:avLst/>
          </a:prstGeom>
        </p:spPr>
      </p:pic>
      <p:sp>
        <p:nvSpPr>
          <p:cNvPr id="38915" name="WordArt 3"/>
          <p:cNvSpPr/>
          <p:nvPr/>
        </p:nvSpPr>
        <p:spPr>
          <a:xfrm>
            <a:off x="2527935" y="1693545"/>
            <a:ext cx="6690360" cy="24745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auto"/>
            <a:r>
              <a:rPr lang="zh-CN" altLang="en-US" sz="2700" b="1"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再 见</a:t>
            </a:r>
            <a:endParaRPr lang="zh-CN" altLang="en-US" sz="2700" b="1">
              <a:solidFill>
                <a:srgbClr val="FF0000"/>
              </a:solidFill>
              <a:effectLst>
                <a:outerShdw dist="35921" dir="2699999" algn="ctr" rotWithShape="0">
                  <a:srgbClr val="C0C0C0"/>
                </a:outerShdw>
              </a:effectLst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1925320" y="1167765"/>
            <a:ext cx="88544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文选自《〈饮冰室合集〉集外文》（北京大学出版社2005年版）。痛苦与快乐，是人类永恒的话题。哲人志士有不少精彩的论述，平常百姓也有许多深刻的思考。思想家梁启超，以他的远见卓识和以天下为己任的情怀，站在儒家的进取精神和佛家的超凡智慧的高度，写下此文，道出了自己对痛苦和快乐的理解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背景链接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1885315" y="1296670"/>
            <a:ext cx="9309100" cy="50361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议论文的主要表达方式：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议论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        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议论文三要素：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论点、论据、论证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         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论据的类型：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事实论据、道理论据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           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常见论证方法：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举例论证、道理论证、对比论证、比喻论证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议论文的基本结构：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提出问题、分析问题、解决问题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论证的方式：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立论、驳论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知识链接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50740" y="321310"/>
            <a:ext cx="30981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议论文</a:t>
            </a:r>
            <a:endParaRPr lang="zh-CN" altLang="en-US" sz="40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1657985" y="2147570"/>
            <a:ext cx="9932035" cy="25634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举例论证：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使论证具体，有说服力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道理论证：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使论证有权威性和说服力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比喻论证：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使说理生动形象，浅显易懂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④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对比论证：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突出（强调）了的……观点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知识链接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7" name="Rectangle 2"/>
          <p:cNvSpPr>
            <a:spLocks noGrp="1"/>
          </p:cNvSpPr>
          <p:nvPr/>
        </p:nvSpPr>
        <p:spPr>
          <a:xfrm>
            <a:off x="2902585" y="722630"/>
            <a:ext cx="7203440" cy="95948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>
            <a:lvl1pPr marL="0" lvl="0" indent="0" algn="l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4B438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 latinLnBrk="1">
              <a:lnSpc>
                <a:spcPts val="4820"/>
              </a:lnSpc>
              <a:buClrTx/>
              <a:buSz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（7）论证方法的作用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1765935" y="1685290"/>
            <a:ext cx="9260205" cy="44183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开头作用：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引出论点（论题）；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引起读者的阅读兴趣；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作为论据（事实论据或道理论据）证明论点。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结尾作用：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①总结全文；②再次明确中心论点或深化中心论点；③得出……的结论；④鼓励（号召或希望）人们……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知识链接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7" name="Rectangle 2"/>
          <p:cNvSpPr>
            <a:spLocks noGrp="1"/>
          </p:cNvSpPr>
          <p:nvPr/>
        </p:nvSpPr>
        <p:spPr>
          <a:xfrm>
            <a:off x="2877820" y="494665"/>
            <a:ext cx="7955280" cy="95948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>
            <a:lvl1pPr marL="0" lvl="0" indent="0" algn="l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4B438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 latinLnBrk="1">
              <a:lnSpc>
                <a:spcPts val="4820"/>
              </a:lnSpc>
              <a:buClrTx/>
              <a:buSz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）议论文开头、结尾常见作用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3070860" y="1889760"/>
            <a:ext cx="5879465" cy="25634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①并列式 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②总分式 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③对比式 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④层进式（递进式）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知识链接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7" name="Rectangle 2"/>
          <p:cNvSpPr>
            <a:spLocks noGrp="1"/>
          </p:cNvSpPr>
          <p:nvPr/>
        </p:nvSpPr>
        <p:spPr>
          <a:xfrm>
            <a:off x="2868295" y="494665"/>
            <a:ext cx="7955280" cy="95948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>
            <a:lvl1pPr marL="0" lvl="0" indent="0" algn="l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4B438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 latinLnBrk="1">
              <a:lnSpc>
                <a:spcPts val="4820"/>
              </a:lnSpc>
              <a:buClrTx/>
              <a:buSz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）议论文常见结构类型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01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0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03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3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3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4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5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6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7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8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9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1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3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4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5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6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7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8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9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1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3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4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5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6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7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8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4997</Words>
  <Application>WPS 演示</Application>
  <PresentationFormat>宽屏</PresentationFormat>
  <Paragraphs>320</Paragraphs>
  <Slides>44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黑体</vt:lpstr>
      <vt:lpstr>Calibri</vt:lpstr>
      <vt:lpstr>幼圆</vt:lpstr>
      <vt:lpstr>Arial Unicode MS</vt:lpstr>
      <vt:lpstr>Wingdings</vt:lpstr>
      <vt:lpstr>楷体_GB2312</vt:lpstr>
      <vt:lpstr>新宋体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54</cp:revision>
  <dcterms:created xsi:type="dcterms:W3CDTF">2019-06-19T02:08:00Z</dcterms:created>
  <dcterms:modified xsi:type="dcterms:W3CDTF">2020-03-09T06:17:01Z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