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9" r:id="rId3"/>
    <p:sldId id="497" r:id="rId4"/>
    <p:sldId id="556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570" r:id="rId15"/>
    <p:sldId id="574" r:id="rId16"/>
    <p:sldId id="575" r:id="rId17"/>
    <p:sldId id="571" r:id="rId18"/>
    <p:sldId id="572" r:id="rId19"/>
    <p:sldId id="573" r:id="rId20"/>
    <p:sldId id="57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DB93"/>
    <a:srgbClr val="0000FF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64"/>
        <p:guide pos="27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72869D4-25C7-4E90-81BD-9EAD65AEA17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8431121D-672B-4681-8B2D-1958451348C2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588A3-D943-482A-AEA7-9F26E27F0E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8C2D8-5A2C-4976-8C04-A29F31B887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ED2F0-6DA2-44CF-8D83-885D0C7B15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2765B-B31A-4AA8-A2A8-20F7F98199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E54E3-4B34-4D25-80DE-FFF621CB94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9B13C-4DE5-40F7-96F7-8EE42F7927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95AC2-720E-4479-A274-62AFB308E2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E0656-3765-46FD-8FF9-5A0B873909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4D697-FEE4-4697-B304-03E87D5732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7490E-2D74-46D3-B83F-13F44E067E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5A8D5-E957-4FF8-80E1-8E68A8ACB5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3BA9E5D-EF24-456E-92CE-E3B78F845DF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hyperlink" Target="http://www.yn-www.com/zgl/article.asp?articleid=10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hyperlink" Target="http://www.yn-www.com/zgl/article.asp?articleid=10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hyperlink" Target="http://www.yn-www.com/zgl/article.asp?articleid=10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hyperlink" Target="http://img.games.tom.com/zhuanti/sgz9/renwu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hyperlink" Target="http://www.yn-www.com/zgl/article.asp?articleid=10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hyperlink" Target="http://img.games.tom.com/zhuanti/sgz9/renwu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7" name="文本框 2"/>
          <p:cNvSpPr txBox="1">
            <a:spLocks noChangeArrowheads="1"/>
          </p:cNvSpPr>
          <p:nvPr/>
        </p:nvSpPr>
        <p:spPr bwMode="auto">
          <a:xfrm>
            <a:off x="803275" y="2474913"/>
            <a:ext cx="7454900" cy="1096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5  </a:t>
            </a:r>
            <a:r>
              <a:rPr lang="zh-CN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空城计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/>
        </p:nvSpPr>
        <p:spPr bwMode="auto">
          <a:xfrm>
            <a:off x="365125" y="357188"/>
            <a:ext cx="63896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高潮：司马懿中计</a:t>
            </a:r>
            <a:endParaRPr lang="zh-CN" altLang="en-US" sz="4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7613" y="1901825"/>
            <a:ext cx="67818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14338" name="Picture 6" descr="Image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5625" y="881063"/>
            <a:ext cx="445452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6588125" y="908050"/>
            <a:ext cx="1784350" cy="550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结</a:t>
            </a:r>
            <a:endParaRPr lang="zh-CN" altLang="en-US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局</a:t>
            </a:r>
            <a:endParaRPr lang="zh-CN" altLang="en-US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：</a:t>
            </a:r>
            <a:endParaRPr lang="zh-CN" altLang="en-US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诸</a:t>
            </a:r>
            <a:endParaRPr lang="en-US" altLang="zh-CN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葛</a:t>
            </a:r>
            <a:endParaRPr lang="en-US" altLang="zh-CN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亮</a:t>
            </a:r>
            <a:endParaRPr lang="en-US" altLang="zh-CN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释</a:t>
            </a:r>
            <a:endParaRPr lang="zh-CN" altLang="en-US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fontAlgn="ctr"/>
            <a:r>
              <a:rPr lang="zh-CN" altLang="en-US" sz="44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计</a:t>
            </a:r>
            <a:endParaRPr lang="zh-CN" altLang="en-US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5362" name="TextBox 7"/>
          <p:cNvSpPr>
            <a:spLocks noGrp="1" noChangeArrowheads="1"/>
          </p:cNvSpPr>
          <p:nvPr/>
        </p:nvSpPr>
        <p:spPr bwMode="auto">
          <a:xfrm>
            <a:off x="214313" y="381000"/>
            <a:ext cx="85407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6000" b="1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人 物 形 象</a:t>
            </a:r>
            <a:endParaRPr lang="zh-CN" altLang="en-US" sz="6000" b="1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5363" name="Picture 7" descr="200583021253559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63" y="3757613"/>
            <a:ext cx="18415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666875" y="1576388"/>
            <a:ext cx="7262813" cy="393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例：</a:t>
            </a:r>
            <a:r>
              <a:rPr lang="zh-CN" altLang="en-US" sz="3600" b="1">
                <a:solidFill>
                  <a:srgbClr val="FF0000"/>
                </a:solidFill>
              </a:rPr>
              <a:t>孔明传令，教“将旌旗尽皆隐匿；诸军各守城铺，如有妄行出入，及高言大语者，</a:t>
            </a:r>
            <a:r>
              <a:rPr lang="zh-CN" altLang="zh-CN" sz="3600" b="1">
                <a:solidFill>
                  <a:srgbClr val="FF0000"/>
                </a:solidFill>
              </a:rPr>
              <a:t>斩之</a:t>
            </a:r>
            <a:r>
              <a:rPr lang="en-US" altLang="zh-CN" sz="3600" b="1">
                <a:solidFill>
                  <a:srgbClr val="FF0000"/>
                </a:solidFill>
              </a:rPr>
              <a:t>!</a:t>
            </a:r>
            <a:r>
              <a:rPr lang="zh-CN" altLang="zh-CN" sz="3600" b="1">
                <a:solidFill>
                  <a:srgbClr val="FF0000"/>
                </a:solidFill>
              </a:rPr>
              <a:t>大开四门，每一门用二十 军士，扮作百姓，洒扫街道。如魏兵到时，不可擅动，</a:t>
            </a:r>
            <a:r>
              <a:rPr lang="zh-CN" altLang="en-US" sz="3600" b="1">
                <a:solidFill>
                  <a:srgbClr val="FF0000"/>
                </a:solidFill>
              </a:rPr>
              <a:t>站吾自有计”应用</a:t>
            </a:r>
            <a:r>
              <a:rPr lang="zh-CN" altLang="en-US" sz="3600" b="1" u="sng">
                <a:solidFill>
                  <a:srgbClr val="FF0000"/>
                </a:solidFill>
              </a:rPr>
              <a:t>                 </a:t>
            </a:r>
            <a:r>
              <a:rPr lang="zh-CN" altLang="en-US" sz="3600" b="1">
                <a:solidFill>
                  <a:srgbClr val="FF0000"/>
                </a:solidFill>
              </a:rPr>
              <a:t> 描写 ，刻画孔</a:t>
            </a:r>
            <a:r>
              <a:rPr lang="zh-CN" altLang="en-US" sz="3600" b="1" u="sng">
                <a:solidFill>
                  <a:srgbClr val="FF0000"/>
                </a:solidFill>
              </a:rPr>
              <a:t>明                    </a:t>
            </a:r>
            <a:r>
              <a:rPr lang="zh-CN" altLang="en-US" sz="3600" b="1">
                <a:solidFill>
                  <a:srgbClr val="FF0000"/>
                </a:solidFill>
              </a:rPr>
              <a:t>的 形象 。  </a:t>
            </a:r>
            <a:r>
              <a:rPr lang="zh-CN" altLang="en-US" sz="3600" b="1" u="sng">
                <a:solidFill>
                  <a:srgbClr val="FF0000"/>
                </a:solidFill>
              </a:rPr>
              <a:t> </a:t>
            </a:r>
            <a:endParaRPr lang="zh-CN" altLang="en-US" sz="3600" b="1" u="sng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32588" y="429260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语言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19700" y="4797425"/>
            <a:ext cx="2143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足智多谋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1928813" y="1073150"/>
            <a:ext cx="7000875" cy="344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tx2"/>
                </a:solidFill>
              </a:rPr>
              <a:t>孔明乃披鹤氅，戴纶巾，引二小童携琴一张，于城上敌楼前，凭栏而坐，焚香操琴。应用</a:t>
            </a:r>
            <a:r>
              <a:rPr lang="zh-CN" altLang="en-US" sz="4400" b="1" u="sng"/>
              <a:t>                     </a:t>
            </a:r>
            <a:r>
              <a:rPr lang="zh-CN" altLang="en-US" sz="4400" b="1">
                <a:solidFill>
                  <a:schemeClr val="tx2"/>
                </a:solidFill>
              </a:rPr>
              <a:t>描写刻画孔明</a:t>
            </a:r>
            <a:r>
              <a:rPr lang="zh-CN" altLang="en-US" sz="4400" b="1" u="sng">
                <a:solidFill>
                  <a:schemeClr val="tx2"/>
                </a:solidFill>
              </a:rPr>
              <a:t>                            </a:t>
            </a:r>
            <a:r>
              <a:rPr lang="zh-CN" altLang="en-US" sz="4400" b="1">
                <a:solidFill>
                  <a:schemeClr val="tx2"/>
                </a:solidFill>
              </a:rPr>
              <a:t>。</a:t>
            </a:r>
            <a:r>
              <a:rPr lang="zh-CN" altLang="en-US" sz="4400" b="1"/>
              <a:t> </a:t>
            </a:r>
            <a:endParaRPr lang="zh-CN" altLang="en-US" sz="4400"/>
          </a:p>
        </p:txBody>
      </p:sp>
      <p:pic>
        <p:nvPicPr>
          <p:cNvPr id="16387" name="Picture 7" descr="200583021253559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016375"/>
            <a:ext cx="18415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86125" y="3144838"/>
            <a:ext cx="27146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外貌、动作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09925" y="3859213"/>
            <a:ext cx="43402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镇定自若、临危不惧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17410" name="Picture 7" descr="200583021253559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642938"/>
            <a:ext cx="2357437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00375" y="857250"/>
            <a:ext cx="6143625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孔明曰：“此人料吾生平谨慎，必不弄险，见如此模样，疑有伏兵，所以退去。吾非行险，盖因不得已而用之。此人必引军投山北小路去也。吾已令兴、</a:t>
            </a:r>
            <a:r>
              <a:rPr lang="zh-CN" altLang="zh-CN" sz="3600" b="1">
                <a:solidFill>
                  <a:srgbClr val="FF0000"/>
                </a:solidFill>
              </a:rPr>
              <a:t>苞</a:t>
            </a:r>
            <a:r>
              <a:rPr lang="zh-CN" altLang="en-US" sz="3600" b="1">
                <a:solidFill>
                  <a:srgbClr val="FF0000"/>
                </a:solidFill>
              </a:rPr>
              <a:t>二人在彼等候。”应</a:t>
            </a:r>
            <a:r>
              <a:rPr lang="zh-CN" altLang="en-US" sz="3600" b="1" u="sng">
                <a:solidFill>
                  <a:srgbClr val="FF0000"/>
                </a:solidFill>
              </a:rPr>
              <a:t>用              </a:t>
            </a:r>
            <a:r>
              <a:rPr lang="zh-CN" altLang="en-US" sz="3600" b="1">
                <a:solidFill>
                  <a:srgbClr val="FF0000"/>
                </a:solidFill>
              </a:rPr>
              <a:t> 描写   ，刻画孔</a:t>
            </a:r>
            <a:r>
              <a:rPr lang="zh-CN" altLang="en-US" sz="3600" b="1" u="sng">
                <a:solidFill>
                  <a:srgbClr val="FF0000"/>
                </a:solidFill>
              </a:rPr>
              <a:t>明                 </a:t>
            </a:r>
            <a:r>
              <a:rPr lang="zh-CN" altLang="en-US" sz="3600" b="1">
                <a:solidFill>
                  <a:srgbClr val="FF0000"/>
                </a:solidFill>
              </a:rPr>
              <a:t>的 形象 。</a:t>
            </a:r>
            <a:r>
              <a:rPr lang="zh-CN" altLang="en-US" sz="3600" b="1" u="sng">
                <a:solidFill>
                  <a:srgbClr val="FF0000"/>
                </a:solidFill>
              </a:rPr>
              <a:t>  </a:t>
            </a:r>
            <a:r>
              <a:rPr lang="zh-CN" altLang="en-US" sz="3600" b="1">
                <a:solidFill>
                  <a:srgbClr val="FF0000"/>
                </a:solidFill>
              </a:rPr>
              <a:t>                    </a:t>
            </a:r>
            <a:r>
              <a:rPr lang="zh-CN" altLang="en-US" sz="3600" b="1" u="sng">
                <a:solidFill>
                  <a:srgbClr val="FF0000"/>
                </a:solidFill>
              </a:rPr>
              <a:t>               </a:t>
            </a:r>
            <a:endParaRPr lang="zh-CN" altLang="en-US" sz="3600" b="1" u="sng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27738" y="4095750"/>
            <a:ext cx="192881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/>
              <a:t> </a:t>
            </a:r>
            <a:r>
              <a:rPr lang="zh-CN" altLang="en-US" sz="40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语  言</a:t>
            </a:r>
            <a:endParaRPr lang="zh-CN" altLang="en-US" sz="40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318250" y="4652963"/>
            <a:ext cx="23574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神机妙算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18434" name="Picture 5" descr="c03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1104900"/>
            <a:ext cx="2560638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48038" y="908050"/>
            <a:ext cx="5592762" cy="430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懿曰：亮生平谨慎，不曾弄险。今大开城门，必有伏兵。我兵若进，中其计也。 汝辈</a:t>
            </a:r>
            <a:r>
              <a:rPr lang="zh-CN" altLang="zh-CN" sz="3600" b="1">
                <a:solidFill>
                  <a:srgbClr val="FF0000"/>
                </a:solidFill>
              </a:rPr>
              <a:t>岂</a:t>
            </a:r>
            <a:r>
              <a:rPr lang="zh-CN" altLang="en-US" sz="3600" b="1">
                <a:solidFill>
                  <a:srgbClr val="FF0000"/>
                </a:solidFill>
              </a:rPr>
              <a:t>知？宜速退。”应用 </a:t>
            </a:r>
            <a:r>
              <a:rPr lang="zh-CN" altLang="en-US" sz="3600" b="1" u="sng">
                <a:solidFill>
                  <a:srgbClr val="FF0000"/>
                </a:solidFill>
              </a:rPr>
              <a:t>          </a:t>
            </a:r>
            <a:r>
              <a:rPr lang="zh-CN" altLang="en-US" sz="3600" b="1">
                <a:solidFill>
                  <a:srgbClr val="FF0000"/>
                </a:solidFill>
              </a:rPr>
              <a:t>描写，刻画司马懿</a:t>
            </a:r>
            <a:r>
              <a:rPr lang="zh-CN" altLang="en-US" sz="3600" b="1" u="sng">
                <a:solidFill>
                  <a:srgbClr val="FF0000"/>
                </a:solidFill>
              </a:rPr>
              <a:t>                             </a:t>
            </a:r>
            <a:r>
              <a:rPr lang="zh-CN" altLang="en-US" sz="3600" b="1">
                <a:solidFill>
                  <a:srgbClr val="FF0000"/>
                </a:solidFill>
              </a:rPr>
              <a:t>  的 </a:t>
            </a:r>
            <a:r>
              <a:rPr lang="zh-CN" altLang="en-US" sz="3600">
                <a:solidFill>
                  <a:srgbClr val="FF0000"/>
                </a:solidFill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</a:rPr>
              <a:t>形象</a:t>
            </a:r>
            <a:r>
              <a:rPr lang="zh-CN" altLang="en-US" sz="3200" b="1">
                <a:solidFill>
                  <a:srgbClr val="FF0000"/>
                </a:solidFill>
              </a:rPr>
              <a:t>。</a:t>
            </a:r>
            <a:endParaRPr lang="en-US" altLang="zh-CN" sz="3200" b="1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0" y="2928938"/>
            <a:ext cx="12858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语言</a:t>
            </a:r>
            <a:endParaRPr lang="zh-CN" altLang="en-US" sz="40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57688" y="3571875"/>
            <a:ext cx="23574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老谋深算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57925" y="3562350"/>
            <a:ext cx="26511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多疑自负</a:t>
            </a:r>
            <a:endParaRPr lang="zh-CN" altLang="en-US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1506" name="Rectangle 4"/>
          <p:cNvSpPr>
            <a:spLocks noGrp="1" noChangeArrowheads="1"/>
          </p:cNvSpPr>
          <p:nvPr/>
        </p:nvSpPr>
        <p:spPr bwMode="auto">
          <a:xfrm>
            <a:off x="2192338" y="633413"/>
            <a:ext cx="67691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40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诸葛亮是个怎样的人？</a:t>
            </a:r>
            <a:endParaRPr lang="zh-CN" altLang="en-US" sz="4400">
              <a:solidFill>
                <a:schemeClr val="tx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1507" name="Picture 7" descr="200583021253559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85813"/>
            <a:ext cx="4645025" cy="549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10"/>
          <p:cNvSpPr txBox="1">
            <a:spLocks noChangeArrowheads="1"/>
          </p:cNvSpPr>
          <p:nvPr/>
        </p:nvSpPr>
        <p:spPr bwMode="auto">
          <a:xfrm>
            <a:off x="5795963" y="2997200"/>
            <a:ext cx="313213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DE063F"/>
                </a:solidFill>
              </a:rPr>
              <a:t>临危不惧</a:t>
            </a:r>
            <a:endParaRPr lang="zh-CN" altLang="en-US" sz="4800" b="1">
              <a:solidFill>
                <a:srgbClr val="DE063F"/>
              </a:solidFill>
            </a:endParaRPr>
          </a:p>
        </p:txBody>
      </p:sp>
      <p:sp>
        <p:nvSpPr>
          <p:cNvPr id="21509" name="Text Box 11"/>
          <p:cNvSpPr txBox="1">
            <a:spLocks noChangeArrowheads="1"/>
          </p:cNvSpPr>
          <p:nvPr/>
        </p:nvSpPr>
        <p:spPr bwMode="auto">
          <a:xfrm>
            <a:off x="5795963" y="4006850"/>
            <a:ext cx="3132137" cy="192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FF"/>
                </a:solidFill>
              </a:rPr>
              <a:t>足智多谋</a:t>
            </a:r>
            <a:endParaRPr lang="zh-CN" altLang="en-US" sz="4800" b="1">
              <a:solidFill>
                <a:srgbClr val="FF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800" b="1"/>
              <a:t>神机妙算</a:t>
            </a:r>
            <a:endParaRPr lang="zh-CN" altLang="en-US" sz="4800" b="1"/>
          </a:p>
        </p:txBody>
      </p:sp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5856288" y="2068513"/>
            <a:ext cx="2643187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</a:rPr>
              <a:t>镇定自若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  <p:bldP spid="215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22530" name="Picture 5" descr="c03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939800"/>
            <a:ext cx="3935413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482600" y="1190625"/>
            <a:ext cx="914400" cy="245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</a:rPr>
              <a:t>司马懿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5430838" y="2727325"/>
            <a:ext cx="2484437" cy="161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华文琥珀" pitchFamily="2" charset="-122"/>
                <a:ea typeface="华文琥珀" pitchFamily="2" charset="-122"/>
              </a:rPr>
              <a:t>多疑自负</a:t>
            </a:r>
            <a:endParaRPr lang="zh-CN" altLang="en-US" sz="4000"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华文琥珀" pitchFamily="2" charset="-122"/>
                <a:ea typeface="华文琥珀" pitchFamily="2" charset="-122"/>
              </a:rPr>
              <a:t>老谋深算</a:t>
            </a:r>
            <a:endParaRPr lang="en-US" altLang="zh-CN" sz="400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41850" y="1000125"/>
            <a:ext cx="45053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司马懿是怎样的人？</a:t>
            </a:r>
            <a:endParaRPr lang="zh-CN" altLang="en-US" sz="36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1506" name="WordArt 8"/>
          <p:cNvSpPr>
            <a:spLocks noChangeArrowheads="1" noChangeShapeType="1" noTextEdit="1"/>
          </p:cNvSpPr>
          <p:nvPr/>
        </p:nvSpPr>
        <p:spPr bwMode="auto">
          <a:xfrm>
            <a:off x="2339975" y="1052513"/>
            <a:ext cx="4232275" cy="1130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4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 结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4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Text Box 14"/>
          <p:cNvSpPr txBox="1">
            <a:spLocks noChangeArrowheads="1"/>
          </p:cNvSpPr>
          <p:nvPr/>
        </p:nvSpPr>
        <p:spPr bwMode="auto">
          <a:xfrm>
            <a:off x="1258888" y="2565400"/>
            <a:ext cx="7200900" cy="283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</a:rPr>
              <a:t>通过本节课的学习，同学们掌握了诸葛亮、司马懿这两个人物形象的特点，并进一步了解了应用多种描写方法刻画人物形象。希望大家能活学活用。</a:t>
            </a:r>
            <a:endParaRPr lang="zh-CN" altLang="en-US" sz="36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>
            <a:spLocks noChangeArrowheads="1"/>
          </p:cNvSpPr>
          <p:nvPr/>
        </p:nvSpPr>
        <p:spPr bwMode="auto">
          <a:xfrm>
            <a:off x="676275" y="1741488"/>
            <a:ext cx="7954963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隶书" panose="02010509060101010101" pitchFamily="49" charset="-122"/>
              </a:rPr>
              <a:t>课外练笔：</a:t>
            </a:r>
            <a:endParaRPr lang="zh-CN" altLang="en-US" sz="32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      </a:t>
            </a:r>
            <a:r>
              <a:rPr lang="zh-CN" altLang="en-US" sz="3200" u="sng">
                <a:latin typeface="Times New Roman" panose="02020603050405020304" pitchFamily="18" charset="0"/>
                <a:ea typeface="华文中宋" panose="02010600040101010101" pitchFamily="2" charset="-122"/>
              </a:rPr>
              <a:t>围绕你熟悉的一个人写一段话</a:t>
            </a:r>
            <a:endParaRPr lang="zh-CN" altLang="en-US" sz="3200" u="sng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要求：至少运用所学的人物描写方     法</a:t>
            </a:r>
            <a:r>
              <a:rPr lang="zh-CN" altLang="en-US" sz="3200" i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（正面描写、侧面描写、细节描写、对比映衬）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中的一种，抓住人物特点，写出其与众不同之处。</a:t>
            </a:r>
            <a:endParaRPr lang="zh-CN" altLang="en-US" sz="32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9925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Arial Unicode MS" pitchFamily="34" charset="-122"/>
                <a:ea typeface="Arial Unicode MS" pitchFamily="34" charset="-122"/>
              </a:rPr>
              <a:t>掌握文中重要生字词的拼音及解释。</a:t>
            </a:r>
            <a:endParaRPr lang="zh-CN" altLang="en-US" sz="2800" b="1"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81391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Arial Unicode MS" pitchFamily="34" charset="-122"/>
                <a:ea typeface="Arial Unicode MS" pitchFamily="34" charset="-122"/>
              </a:rPr>
              <a:t>熟读课文，理清小说的开端、发展、高潮、结局。</a:t>
            </a:r>
            <a:endParaRPr lang="zh-CN" altLang="en-US" sz="2800" b="1"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549650"/>
            <a:ext cx="763587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Arial Unicode MS" pitchFamily="34" charset="-122"/>
                <a:ea typeface="Arial Unicode MS" pitchFamily="34" charset="-122"/>
              </a:rPr>
              <a:t>了解小说的基本知识及基本阅读方法，即通过情节分析理解人物形象。</a:t>
            </a:r>
            <a:endParaRPr lang="zh-CN" altLang="en-US" sz="2800" b="1">
              <a:latin typeface="Arial Unicode MS" pitchFamily="34" charset="-122"/>
              <a:ea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295400" y="914400"/>
            <a:ext cx="60198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>
                <a:latin typeface="Times New Roman" panose="02020603050405020304" pitchFamily="18" charset="0"/>
              </a:rPr>
              <a:t>       </a:t>
            </a:r>
            <a:r>
              <a:rPr lang="zh-CN" altLang="en-US" sz="4800" b="1">
                <a:solidFill>
                  <a:srgbClr val="FF3300"/>
                </a:solidFill>
                <a:latin typeface="华文琥珀" pitchFamily="2" charset="-122"/>
                <a:ea typeface="华文琥珀" pitchFamily="2" charset="-122"/>
              </a:rPr>
              <a:t>作者与作品</a:t>
            </a:r>
            <a:endParaRPr lang="zh-CN" altLang="en-US" sz="4800" b="1">
              <a:solidFill>
                <a:srgbClr val="FF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57188" y="2071688"/>
            <a:ext cx="8375650" cy="3840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latin typeface="Times New Roman" panose="02020603050405020304" pitchFamily="18" charset="0"/>
              </a:rPr>
              <a:t>   </a:t>
            </a:r>
            <a:r>
              <a:rPr lang="en-US" altLang="zh-CN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三国演义</a:t>
            </a:r>
            <a:r>
              <a:rPr lang="en-US" altLang="zh-CN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</a:t>
            </a:r>
            <a:r>
              <a:rPr lang="zh-CN" altLang="en-US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罗贯中：元末明初小说家。名本，号湖海散人。山西太原人 。</a:t>
            </a:r>
            <a:r>
              <a:rPr lang="zh-CN" altLang="en-US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三国演义</a:t>
            </a:r>
            <a:r>
              <a:rPr lang="en-US" altLang="zh-CN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代表着我国古代</a:t>
            </a:r>
            <a:r>
              <a:rPr lang="zh-CN" altLang="en-US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历史小说</a:t>
            </a:r>
            <a:r>
              <a:rPr lang="zh-CN" altLang="en-US" sz="4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的最高成就。                               </a:t>
            </a:r>
            <a:endParaRPr lang="zh-CN" altLang="en-US" sz="48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071563" y="785813"/>
            <a:ext cx="62785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小 说 的 有 关 知 识 简 介</a:t>
            </a:r>
            <a:endParaRPr lang="zh-CN" altLang="en-US" sz="36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143000" y="1500188"/>
            <a:ext cx="7162800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琥珀" pitchFamily="2" charset="-122"/>
                <a:ea typeface="华文琥珀" pitchFamily="2" charset="-122"/>
              </a:rPr>
              <a:t>概念：</a:t>
            </a:r>
            <a:endParaRPr lang="zh-CN" altLang="en-US" sz="3200" b="1"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/>
              <a:t>        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小说是以塑造人物形象为中心，通过完整的故事情节和环境描写来反映社会生活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41413" y="3786188"/>
            <a:ext cx="7010400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琥珀" pitchFamily="2" charset="-122"/>
                <a:ea typeface="华文琥珀" pitchFamily="2" charset="-122"/>
              </a:rPr>
              <a:t>三要素：</a:t>
            </a:r>
            <a:endParaRPr lang="zh-CN" altLang="en-US" sz="3200" b="1"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66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生动的人物形象、完整的故事情节、典型的环境（自然环境和社会环境）。最主要的是人物形象。</a:t>
            </a:r>
            <a:endParaRPr lang="zh-CN" altLang="en-US" sz="3200" b="1">
              <a:solidFill>
                <a:srgbClr val="0000FF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0" y="1143000"/>
            <a:ext cx="9144000" cy="447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我来介绍空城计的背景</a:t>
            </a:r>
            <a:r>
              <a:rPr lang="zh-CN" altLang="en-US" sz="2800">
                <a:solidFill>
                  <a:srgbClr val="D62B0E"/>
                </a:solidFill>
                <a:latin typeface="华文琥珀" pitchFamily="2" charset="-122"/>
                <a:ea typeface="华文琥珀" pitchFamily="2" charset="-122"/>
              </a:rPr>
              <a:t>：</a:t>
            </a:r>
            <a:endParaRPr lang="en-US" altLang="zh-CN" sz="2800">
              <a:solidFill>
                <a:srgbClr val="D62B0E"/>
              </a:solidFill>
              <a:latin typeface="华文琥珀" pitchFamily="2" charset="-122"/>
              <a:ea typeface="华文琥珀" pitchFamily="2" charset="-122"/>
            </a:endParaRPr>
          </a:p>
          <a:p>
            <a:endParaRPr lang="en-US" altLang="zh-CN" sz="2800">
              <a:solidFill>
                <a:srgbClr val="D62B0E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600" b="1"/>
              <a:t>      </a:t>
            </a:r>
            <a:r>
              <a:rPr lang="zh-CN" altLang="en-US" sz="3600" b="1">
                <a:latin typeface="宋体" panose="02010600030101010101" pitchFamily="2" charset="-122"/>
              </a:rPr>
              <a:t>三国时魏主曹丕新亡，曹睿即位。诸葛亮欲借此机会伐魏。此时魏将孟达欲谋反，遣人密报孔明，愿里应外合，但不慎走露风声被司马懿部下所杀。司马懿猜透了诸葛亮的战略意图，不与蜀军正面交锋，却去断蜀军粮道，夺取街亭、柳城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358775" y="858838"/>
            <a:ext cx="8475663" cy="4784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</a:rPr>
              <a:t>诸葛亮误用马谡，失了街亭、柳城，形势急转直下，变得十分被动，又失了内应，已无胜算，急忙准备退回汉中。司马懿夺了街亭，率十五万大军来夺西城。此时诸葛亮率二千五百军兵居西城，形式万分危急。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468313" y="1484313"/>
            <a:ext cx="863600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遁</a:t>
            </a:r>
            <a:endParaRPr lang="zh-CN" altLang="en-US" sz="3600" b="1"/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979613" y="1484313"/>
            <a:ext cx="2232025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蜂拥</a:t>
            </a:r>
            <a:endParaRPr lang="zh-CN" altLang="en-US" sz="3600" b="1"/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3924300" y="1412875"/>
            <a:ext cx="1728788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隐匿</a:t>
            </a:r>
            <a:endParaRPr lang="zh-CN" altLang="en-US" sz="3600" b="1"/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6156325" y="1412875"/>
            <a:ext cx="1871663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失色</a:t>
            </a:r>
            <a:endParaRPr lang="zh-CN" altLang="en-US" sz="3600" b="1"/>
          </a:p>
        </p:txBody>
      </p:sp>
      <p:sp>
        <p:nvSpPr>
          <p:cNvPr id="10246" name="Rectangle 8"/>
          <p:cNvSpPr>
            <a:spLocks noChangeArrowheads="1"/>
          </p:cNvSpPr>
          <p:nvPr/>
        </p:nvSpPr>
        <p:spPr bwMode="auto">
          <a:xfrm>
            <a:off x="827088" y="2565400"/>
            <a:ext cx="1152525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骇      然</a:t>
            </a:r>
            <a:endParaRPr lang="zh-CN" altLang="en-US" sz="3600" b="1"/>
          </a:p>
        </p:txBody>
      </p:sp>
      <p:sp>
        <p:nvSpPr>
          <p:cNvPr id="10247" name="Rectangle 9"/>
          <p:cNvSpPr>
            <a:spLocks noChangeArrowheads="1"/>
          </p:cNvSpPr>
          <p:nvPr/>
        </p:nvSpPr>
        <p:spPr bwMode="auto">
          <a:xfrm>
            <a:off x="2700338" y="2565400"/>
            <a:ext cx="1727200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笑容可掬</a:t>
            </a:r>
            <a:endParaRPr lang="zh-CN" altLang="en-US" sz="3600" b="1"/>
          </a:p>
        </p:txBody>
      </p:sp>
      <p:sp>
        <p:nvSpPr>
          <p:cNvPr id="10248" name="Rectangle 10"/>
          <p:cNvSpPr>
            <a:spLocks noChangeArrowheads="1"/>
          </p:cNvSpPr>
          <p:nvPr/>
        </p:nvSpPr>
        <p:spPr bwMode="auto">
          <a:xfrm>
            <a:off x="5795963" y="2565400"/>
            <a:ext cx="1728787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旁若无人</a:t>
            </a:r>
            <a:endParaRPr lang="zh-CN" altLang="en-US" sz="3600" b="1"/>
          </a:p>
        </p:txBody>
      </p:sp>
      <p:sp>
        <p:nvSpPr>
          <p:cNvPr id="10249" name="Rectangle 11"/>
          <p:cNvSpPr>
            <a:spLocks noChangeArrowheads="1"/>
          </p:cNvSpPr>
          <p:nvPr/>
        </p:nvSpPr>
        <p:spPr bwMode="auto">
          <a:xfrm>
            <a:off x="755650" y="3213100"/>
            <a:ext cx="13684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0250" name="Rectangle 12"/>
          <p:cNvSpPr>
            <a:spLocks noChangeArrowheads="1"/>
          </p:cNvSpPr>
          <p:nvPr/>
        </p:nvSpPr>
        <p:spPr bwMode="auto">
          <a:xfrm>
            <a:off x="684213" y="3933825"/>
            <a:ext cx="13684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司马懿</a:t>
            </a:r>
            <a:endParaRPr lang="zh-CN" altLang="en-US" sz="3600" b="1"/>
          </a:p>
        </p:txBody>
      </p:sp>
      <p:sp>
        <p:nvSpPr>
          <p:cNvPr id="10251" name="Rectangle 13"/>
          <p:cNvSpPr>
            <a:spLocks noChangeArrowheads="1"/>
          </p:cNvSpPr>
          <p:nvPr/>
        </p:nvSpPr>
        <p:spPr bwMode="auto">
          <a:xfrm>
            <a:off x="2843213" y="4076700"/>
            <a:ext cx="1511300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城铺</a:t>
            </a:r>
            <a:endParaRPr lang="zh-CN" altLang="en-US" sz="3600" b="1"/>
          </a:p>
        </p:txBody>
      </p:sp>
      <p:sp>
        <p:nvSpPr>
          <p:cNvPr id="10252" name="Rectangle 14"/>
          <p:cNvSpPr>
            <a:spLocks noChangeArrowheads="1"/>
          </p:cNvSpPr>
          <p:nvPr/>
        </p:nvSpPr>
        <p:spPr bwMode="auto">
          <a:xfrm>
            <a:off x="5508625" y="4076700"/>
            <a:ext cx="1584325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鹤氅</a:t>
            </a:r>
            <a:endParaRPr lang="zh-CN" altLang="en-US" sz="3600" b="1"/>
          </a:p>
        </p:txBody>
      </p:sp>
      <p:sp>
        <p:nvSpPr>
          <p:cNvPr id="10253" name="Rectangle 15"/>
          <p:cNvSpPr>
            <a:spLocks noChangeArrowheads="1"/>
          </p:cNvSpPr>
          <p:nvPr/>
        </p:nvSpPr>
        <p:spPr bwMode="auto">
          <a:xfrm>
            <a:off x="1042988" y="5013325"/>
            <a:ext cx="1008062" cy="5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纶       巾</a:t>
            </a:r>
            <a:endParaRPr lang="zh-CN" altLang="en-US" sz="3600" b="1"/>
          </a:p>
        </p:txBody>
      </p:sp>
      <p:sp>
        <p:nvSpPr>
          <p:cNvPr id="10254" name="Rectangle 16"/>
          <p:cNvSpPr>
            <a:spLocks noChangeArrowheads="1"/>
          </p:cNvSpPr>
          <p:nvPr/>
        </p:nvSpPr>
        <p:spPr bwMode="auto">
          <a:xfrm>
            <a:off x="3059113" y="5013325"/>
            <a:ext cx="1800225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麈       尾</a:t>
            </a:r>
            <a:endParaRPr lang="zh-CN" altLang="en-US" sz="3600" b="1"/>
          </a:p>
        </p:txBody>
      </p:sp>
      <p:sp>
        <p:nvSpPr>
          <p:cNvPr id="10255" name="Rectangle 17"/>
          <p:cNvSpPr>
            <a:spLocks noChangeArrowheads="1"/>
          </p:cNvSpPr>
          <p:nvPr/>
        </p:nvSpPr>
        <p:spPr bwMode="auto">
          <a:xfrm>
            <a:off x="5724525" y="5084763"/>
            <a:ext cx="1295400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言讫</a:t>
            </a:r>
            <a:endParaRPr lang="zh-CN" altLang="en-US" sz="3600" b="1"/>
          </a:p>
        </p:txBody>
      </p:sp>
      <p:sp>
        <p:nvSpPr>
          <p:cNvPr id="62482" name="Rectangle 18"/>
          <p:cNvSpPr>
            <a:spLocks noChangeArrowheads="1"/>
          </p:cNvSpPr>
          <p:nvPr/>
        </p:nvSpPr>
        <p:spPr bwMode="auto">
          <a:xfrm>
            <a:off x="1187450" y="1484313"/>
            <a:ext cx="647700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(dùn)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3" name="Rectangle 19"/>
          <p:cNvSpPr>
            <a:spLocks noChangeArrowheads="1"/>
          </p:cNvSpPr>
          <p:nvPr/>
        </p:nvSpPr>
        <p:spPr bwMode="auto">
          <a:xfrm>
            <a:off x="5364163" y="1628775"/>
            <a:ext cx="647700" cy="360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(nì)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4" name="Rectangle 20"/>
          <p:cNvSpPr>
            <a:spLocks noChangeArrowheads="1"/>
          </p:cNvSpPr>
          <p:nvPr/>
        </p:nvSpPr>
        <p:spPr bwMode="auto">
          <a:xfrm>
            <a:off x="971550" y="2636838"/>
            <a:ext cx="865188" cy="433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(hà)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5" name="Rectangle 21"/>
          <p:cNvSpPr>
            <a:spLocks noChangeArrowheads="1"/>
          </p:cNvSpPr>
          <p:nvPr/>
        </p:nvSpPr>
        <p:spPr bwMode="auto">
          <a:xfrm>
            <a:off x="4500563" y="2636838"/>
            <a:ext cx="936625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(jū)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6" name="Rectangle 22"/>
          <p:cNvSpPr>
            <a:spLocks noChangeArrowheads="1"/>
          </p:cNvSpPr>
          <p:nvPr/>
        </p:nvSpPr>
        <p:spPr bwMode="auto">
          <a:xfrm>
            <a:off x="2124075" y="4076700"/>
            <a:ext cx="649288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(yì)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7" name="Rectangle 23"/>
          <p:cNvSpPr>
            <a:spLocks noChangeArrowheads="1"/>
          </p:cNvSpPr>
          <p:nvPr/>
        </p:nvSpPr>
        <p:spPr bwMode="auto">
          <a:xfrm>
            <a:off x="4211638" y="4149725"/>
            <a:ext cx="863600" cy="35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(pù)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8" name="Rectangle 24"/>
          <p:cNvSpPr>
            <a:spLocks noChangeArrowheads="1"/>
          </p:cNvSpPr>
          <p:nvPr/>
        </p:nvSpPr>
        <p:spPr bwMode="auto">
          <a:xfrm>
            <a:off x="7019925" y="4221163"/>
            <a:ext cx="863600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(chǎng)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89" name="Rectangle 25"/>
          <p:cNvSpPr>
            <a:spLocks noChangeArrowheads="1"/>
          </p:cNvSpPr>
          <p:nvPr/>
        </p:nvSpPr>
        <p:spPr bwMode="auto">
          <a:xfrm>
            <a:off x="1187450" y="4941888"/>
            <a:ext cx="719138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(gu</a:t>
            </a:r>
            <a:r>
              <a:rPr lang="en-US" altLang="en-US" b="1">
                <a:solidFill>
                  <a:srgbClr val="FF3300"/>
                </a:solidFill>
              </a:rPr>
              <a:t>ā</a:t>
            </a:r>
            <a:r>
              <a:rPr lang="en-US" altLang="zh-CN" b="1">
                <a:solidFill>
                  <a:srgbClr val="FF3300"/>
                </a:solidFill>
              </a:rPr>
              <a:t>n)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2490" name="Rectangle 26"/>
          <p:cNvSpPr>
            <a:spLocks noChangeArrowheads="1"/>
          </p:cNvSpPr>
          <p:nvPr/>
        </p:nvSpPr>
        <p:spPr bwMode="auto">
          <a:xfrm>
            <a:off x="3419475" y="5084763"/>
            <a:ext cx="1008063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(zhǔ)</a:t>
            </a:r>
            <a:endParaRPr lang="en-US" altLang="zh-CN" b="1">
              <a:solidFill>
                <a:srgbClr val="FF3300"/>
              </a:solidFill>
            </a:endParaRPr>
          </a:p>
        </p:txBody>
      </p:sp>
      <p:sp>
        <p:nvSpPr>
          <p:cNvPr id="62491" name="Rectangle 27"/>
          <p:cNvSpPr>
            <a:spLocks noChangeArrowheads="1"/>
          </p:cNvSpPr>
          <p:nvPr/>
        </p:nvSpPr>
        <p:spPr bwMode="auto">
          <a:xfrm>
            <a:off x="6659563" y="5084763"/>
            <a:ext cx="935037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FF3300"/>
                </a:solidFill>
              </a:rPr>
              <a:t>(qì)</a:t>
            </a:r>
            <a:endParaRPr lang="en-US" altLang="zh-CN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2" grpId="0"/>
      <p:bldP spid="62483" grpId="0"/>
      <p:bldP spid="62484" grpId="0"/>
      <p:bldP spid="62486" grpId="0"/>
      <p:bldP spid="62487" grpId="0"/>
      <p:bldP spid="62488" grpId="0"/>
      <p:bldP spid="62489" grpId="0"/>
      <p:bldP spid="62490" grpId="0"/>
      <p:bldP spid="624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/>
        </p:nvSpPr>
        <p:spPr bwMode="auto">
          <a:xfrm>
            <a:off x="501650" y="357188"/>
            <a:ext cx="600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开端：司马懿兵临城下</a:t>
            </a:r>
            <a:endParaRPr lang="zh-CN" altLang="en-US" sz="4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3803" name="Picture 11" descr="图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6438" y="1384300"/>
            <a:ext cx="8015287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/>
        </p:nvSpPr>
        <p:spPr bwMode="auto">
          <a:xfrm>
            <a:off x="239713" y="473075"/>
            <a:ext cx="6300787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发展：诸葛亮施计</a:t>
            </a:r>
            <a:endParaRPr lang="zh-CN" altLang="en-US" sz="4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34820" name="Picture 4" descr="图片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4550" y="1509713"/>
            <a:ext cx="7415213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1488</Words>
  <Application>WPS 演示</Application>
  <PresentationFormat>全屏显示(4:3)</PresentationFormat>
  <Paragraphs>176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微软雅黑</vt:lpstr>
      <vt:lpstr>Times New Roman</vt:lpstr>
      <vt:lpstr>隶书</vt:lpstr>
      <vt:lpstr>方正姚体</vt:lpstr>
      <vt:lpstr>幼圆</vt:lpstr>
      <vt:lpstr>Arial Unicode MS</vt:lpstr>
      <vt:lpstr>华文琥珀</vt:lpstr>
      <vt:lpstr>华文中宋</vt:lpstr>
      <vt:lpstr>黑体</vt:lpstr>
      <vt:lpstr>华文仿宋</vt:lpstr>
      <vt:lpstr>Meiryo UI</vt:lpstr>
      <vt:lpstr>华文彩云</vt:lpstr>
      <vt:lpstr>仿宋_GB2312</vt:lpstr>
      <vt:lpstr>Calibri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116</cp:revision>
  <dcterms:created xsi:type="dcterms:W3CDTF">2015-07-09T08:14:00Z</dcterms:created>
  <dcterms:modified xsi:type="dcterms:W3CDTF">2017-02-06T09:18:23Z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