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Lst>
  <p:sldSz cx="9144000" cy="6858000" type="screen4x3"/>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63.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defPPr/>
            <a:lvl1pPr algn="r">
              <a:defRPr sz="1200"/>
            </a:lvl1pPr>
          </a:lstStyle>
          <a:p>
            <a:pPr/>
            <a:fld id="{FC01EFDD-91F8-495A-91D7-EB018522F674}" type="datetimeFigureOut">
              <a:rPr lang="zh-CN" altLang="en-US" smtClean="0"/>
              <a:pPr/>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defPPr/>
            <a:lvl1pPr algn="r">
              <a:defRPr sz="1200"/>
            </a:lvl1pPr>
          </a:lstStyle>
          <a:p>
            <a:pPr/>
            <a:fld id="{FFC5C579-5EAB-4D4D-A688-CF27E536ED03}"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17" name="页脚占位符 16"/>
          <p:cNvSpPr>
            <a:spLocks noGrp="1"/>
          </p:cNvSpPr>
          <p:nvPr>
            <p:ph type="ftr" sz="quarter" idx="11"/>
            <p:custDataLst>
              <p:tags r:id="rId4"/>
            </p:custDataLst>
          </p:nvPr>
        </p:nvSpPr>
        <p:spPr/>
        <p:txBody>
          <a:bodyPr/>
          <a:lstStyle>
            <a:defPPr/>
          </a:lstStyle>
          <a:p>
            <a:pPr/>
            <a:endParaRPr lang="zh-CN" altLang="en-US"/>
          </a:p>
        </p:txBody>
      </p:sp>
      <p:sp>
        <p:nvSpPr>
          <p:cNvPr id="18" name="灯片编号占位符 17"/>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2"/>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defPPr/>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2"/>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6" name="页脚占位符 5"/>
          <p:cNvSpPr>
            <a:spLocks noGrp="1"/>
          </p:cNvSpPr>
          <p:nvPr>
            <p:ph type="ftr" sz="quarter" idx="11"/>
            <p:custDataLst>
              <p:tags r:id="rId5"/>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defPPr/>
          </a:lstStyle>
          <a:p>
            <a:pPr/>
            <a:fld id="{760FBDFE-C587-4B4C-A407-44438C67B59E}" type="datetimeFigureOut">
              <a:rPr lang="zh-CN" altLang="en-US" smtClean="0"/>
              <a:pPr/>
              <a:t/>
            </a:fld>
            <a:endParaRPr lang="zh-CN" altLang="en-US"/>
          </a:p>
        </p:txBody>
      </p:sp>
      <p:sp>
        <p:nvSpPr>
          <p:cNvPr id="8" name="页脚占位符 7"/>
          <p:cNvSpPr>
            <a:spLocks noGrp="1"/>
          </p:cNvSpPr>
          <p:nvPr>
            <p:ph type="ftr" sz="quarter" idx="11"/>
            <p:custDataLst>
              <p:tags r:id="rId7"/>
            </p:custDataLst>
          </p:nvPr>
        </p:nvSpPr>
        <p:spPr/>
        <p:txBody>
          <a:bodyPr/>
          <a:lstStyle>
            <a:defPPr/>
          </a:lstStyle>
          <a:p>
            <a:pPr/>
            <a:endParaRPr lang="zh-CN" altLang="en-US"/>
          </a:p>
        </p:txBody>
      </p:sp>
      <p:sp>
        <p:nvSpPr>
          <p:cNvPr id="9" name="灯片编号占位符 8"/>
          <p:cNvSpPr>
            <a:spLocks noGrp="1"/>
          </p:cNvSpPr>
          <p:nvPr>
            <p:ph type="sldNum" sz="quarter" idx="12"/>
            <p:custDataLst>
              <p:tags r:id="rId8"/>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p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pPr/>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action="ppaction://noaction"/>
            </p:cNvPr>
            <p:cNvSpPr txBox="1"/>
            <p:nvPr userDrawn="1"/>
          </p:nvSpPr>
          <p:spPr>
            <a:xfrm>
              <a:off x="192915" y="1807573"/>
              <a:ext cx="1274278" cy="256481"/>
            </a:xfrm>
            <a:prstGeom prst="rect">
              <a:avLst/>
            </a:prstGeom>
            <a:noFill/>
          </p:spPr>
          <p:txBody>
            <a:bodyPr wrap="squar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nvSpPr>
          <p:spPr>
            <a:xfrm>
              <a:off x="73033" y="1807573"/>
              <a:ext cx="1229485" cy="256481"/>
            </a:xfrm>
            <a:prstGeom prst="rect">
              <a:avLst/>
            </a:prstGeom>
            <a:noFill/>
          </p:spPr>
          <p:txBody>
            <a:bodyPr wrap="non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3"/>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4"/>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action="ppaction://noaction"/>
            </p:cNvPr>
            <p:cNvSpPr txBox="1"/>
            <p:nvPr userDrawn="1"/>
          </p:nvSpPr>
          <p:spPr>
            <a:xfrm>
              <a:off x="60351" y="2460637"/>
              <a:ext cx="1289015" cy="256481"/>
            </a:xfrm>
            <a:prstGeom prst="rect">
              <a:avLst/>
            </a:prstGeom>
            <a:noFill/>
          </p:spPr>
          <p:txBody>
            <a:bodyPr wrap="non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3" name="页脚占位符 2"/>
          <p:cNvSpPr>
            <a:spLocks noGrp="1"/>
          </p:cNvSpPr>
          <p:nvPr>
            <p:ph type="ftr" sz="quarter" idx="11"/>
            <p:custDataLst>
              <p:tags r:id="rId2"/>
            </p:custDataLst>
          </p:nvPr>
        </p:nvSpPr>
        <p:spPr/>
        <p:txBody>
          <a:bodyPr/>
          <a:lstStyle>
            <a:defPPr/>
          </a:lstStyle>
          <a:p>
            <a:pPr/>
            <a:endParaRPr lang="zh-CN" altLang="en-US"/>
          </a:p>
        </p:txBody>
      </p:sp>
      <p:sp>
        <p:nvSpPr>
          <p:cNvPr id="4" name="灯片编号占位符 3"/>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defPPr/>
          </a:lstStyle>
          <a:p>
            <a:pPr/>
            <a:fld id="{9EFD9D74-47D9-4702-A33C-335B63B48DBF}" type="datetimeFigureOut">
              <a:rPr lang="zh-CN" altLang="en-US" smtClean="0"/>
              <a:pPr/>
              <a:t/>
            </a:fld>
            <a:endParaRPr lang="zh-CN" altLang="en-US"/>
          </a:p>
        </p:txBody>
      </p:sp>
      <p:sp>
        <p:nvSpPr>
          <p:cNvPr id="6" name="页脚占位符 5"/>
          <p:cNvSpPr>
            <a:spLocks noGrp="1"/>
          </p:cNvSpPr>
          <p:nvPr>
            <p:ph type="ftr" sz="quarter" idx="11"/>
            <p:custDataLst>
              <p:tags r:id="rId4"/>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5"/>
            </p:custDataLst>
          </p:nvPr>
        </p:nvSpPr>
        <p:spPr/>
        <p:txBody>
          <a:bodyPr/>
          <a:lstStyle>
            <a:defPPr/>
          </a:lstStyle>
          <a:p>
            <a:pPr/>
            <a:fld id="{FABC47A4-756D-490B-A52F-7D9E2C9FC05F}" type="slidenum">
              <a:rPr lang="zh-CN" altLang="en-US" smtClean="0"/>
              <a:pPr/>
              <a:t/>
            </a:fld>
            <a:endParaRPr lang="zh-CN" altLang="en-US"/>
          </a:p>
        </p:txBody>
      </p:sp>
      <p:sp>
        <p:nvSpPr>
          <p:cNvPr id="9" name="标题 8"/>
          <p:cNvSpPr>
            <a:spLocks noGrp="1"/>
          </p:cNvSpPr>
          <p:nvPr>
            <p:ph type="title"/>
            <p:custDataLst>
              <p:tags r:id="rId6"/>
            </p:custDataLst>
          </p:nvPr>
        </p:nvSpPr>
        <p:spPr/>
        <p:txBody>
          <a:bodyPr/>
          <a:lstStyle>
            <a:defPPr/>
            <a:lvl1pPr>
              <a:defRPr baseline="0"/>
            </a:lvl1pPr>
          </a:lstStyle>
          <a:p>
            <a:pPr/>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defPPr/>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defP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pPr/>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pPr/>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4.docx" TargetMode="Internal" /><Relationship Id="rId7" Type="http://schemas.openxmlformats.org/officeDocument/2006/relationships/image" Target="../media/image6.emf" /><Relationship Id="rId8" Type="http://schemas.openxmlformats.org/officeDocument/2006/relationships/vmlDrawing" Target="../drawings/vmlDrawing4.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5.docx" TargetMode="Internal" /><Relationship Id="rId7" Type="http://schemas.openxmlformats.org/officeDocument/2006/relationships/image" Target="../media/image7.emf" /><Relationship Id="rId8" Type="http://schemas.openxmlformats.org/officeDocument/2006/relationships/vmlDrawing" Target="../drawings/vmlDrawing5.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 Id="rId7"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18.xml" TargetMode="Internal" /><Relationship Id="rId6" Type="http://schemas.openxmlformats.org/officeDocument/2006/relationships/slide" Target="slide19.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2.xml" TargetMode="Internal" /><Relationship Id="rId3" Type="http://schemas.openxmlformats.org/officeDocument/2006/relationships/slide" Target="slide23.xml" TargetMode="Internal" /><Relationship Id="rId4" Type="http://schemas.openxmlformats.org/officeDocument/2006/relationships/slide" Target="slide25.xml" TargetMode="Internal" /><Relationship Id="rId5" Type="http://schemas.openxmlformats.org/officeDocument/2006/relationships/slide" Target="slide31.xml" TargetMode="Internal" /><Relationship Id="rId6"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defPPr/>
          </a:lstStyle>
          <a:p>
            <a:r>
              <a:rPr lang="en-US" altLang="zh-CN"/>
              <a:t>8</a:t>
            </a:r>
            <a:r>
              <a:rPr lang="zh-CN" altLang="en-US"/>
              <a:t>　复活</a:t>
            </a:r>
            <a:r>
              <a:rPr lang="en-US" altLang="zh-CN"/>
              <a:t>(</a:t>
            </a:r>
            <a:r>
              <a:rPr lang="zh-CN" altLang="en-US"/>
              <a:t>节选</a:t>
            </a:r>
            <a:r>
              <a:rPr lang="en-US" altLang="zh-CN"/>
              <a:t>)</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446007"/>
          <a:ext cx="8128000" cy="4219985"/>
        </p:xfrm>
        <a:graphic>
          <a:graphicData uri="http://schemas.openxmlformats.org/presentationml/2006/ole">
            <mc:AlternateContent>
              <mc:Choice xmlns:v="urn:schemas-microsoft-com:vml" Requires="v">
                <p:oleObj spid="_x0000_s1040" name="文档" r:id="rId6" imgW="3841750" imgH="1996440" progId="Word.Document.12">
                  <p:embed/>
                </p:oleObj>
              </mc:Choice>
              <mc:Fallback>
                <p:oleObj name="文档" r:id="rId6" imgW="3841750" imgH="1996440" progId="Word.Document.12">
                  <p:embed/>
                  <p:pic>
                    <p:nvPicPr>
                      <p:cNvPr id="0" name="OLE substitute image"/>
                      <p:cNvPicPr/>
                      <p:nvPr/>
                    </p:nvPicPr>
                    <p:blipFill>
                      <a:blip r:embed="rId7"/>
                      <a:stretch>
                        <a:fillRect/>
                      </a:stretch>
                    </p:blipFill>
                    <p:spPr>
                      <a:xfrm>
                        <a:off x="508000" y="1446007"/>
                        <a:ext cx="8128000" cy="4219985"/>
                      </a:xfrm>
                      <a:prstGeom prst="rect">
                        <a:avLst/>
                      </a:prstGeom>
                    </p:spPr>
                  </p:pic>
                </p:oleObj>
              </mc:Fallback>
            </mc:AlternateContent>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90297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径自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径直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83568" y="2152566"/>
          <a:ext cx="8128000" cy="3894195"/>
        </p:xfrm>
        <a:graphic>
          <a:graphicData uri="http://schemas.openxmlformats.org/presentationml/2006/ole">
            <mc:AlternateContent>
              <mc:Choice xmlns:v="urn:schemas-microsoft-com:vml" Requires="v">
                <p:oleObj spid="_x0000_s1041" name="文档" r:id="rId6" imgW="3984625" imgH="1909445" progId="Word.Document.12">
                  <p:embed/>
                </p:oleObj>
              </mc:Choice>
              <mc:Fallback>
                <p:oleObj name="文档" r:id="rId6" imgW="3984625" imgH="1909445" progId="Word.Document.12">
                  <p:embed/>
                  <p:pic>
                    <p:nvPicPr>
                      <p:cNvPr id="0" name="OLE substitute image"/>
                      <p:cNvPicPr/>
                      <p:nvPr/>
                    </p:nvPicPr>
                    <p:blipFill>
                      <a:blip r:embed="rId7"/>
                      <a:stretch>
                        <a:fillRect/>
                      </a:stretch>
                    </p:blipFill>
                    <p:spPr>
                      <a:xfrm>
                        <a:off x="683568" y="2152566"/>
                        <a:ext cx="8128000" cy="3894195"/>
                      </a:xfrm>
                      <a:prstGeom prst="rect">
                        <a:avLst/>
                      </a:prstGeom>
                    </p:spPr>
                  </p:pic>
                </p:oleObj>
              </mc:Fallback>
            </mc:AlternateContent>
          </a:graphicData>
        </a:graphic>
      </p:graphicFrame>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316288" y="1340768"/>
            <a:ext cx="2511425" cy="497205"/>
          </a:xfrm>
          <a:prstGeom prst="rect">
            <a:avLst/>
          </a:prstGeom>
        </p:spPr>
        <p:txBody>
          <a:bodyPr wrap="non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衣冠楚楚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道貌岸然</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1867431"/>
          <a:ext cx="8128000" cy="3541649"/>
        </p:xfrm>
        <a:graphic>
          <a:graphicData uri="http://schemas.openxmlformats.org/presentationml/2006/ole">
            <mc:AlternateContent>
              <mc:Choice xmlns:v="urn:schemas-microsoft-com:vml" Requires="v">
                <p:oleObj spid="_x0000_s1042" name="文档" r:id="rId6" imgW="3984625" imgH="1736090" progId="Word.Document.12">
                  <p:embed/>
                </p:oleObj>
              </mc:Choice>
              <mc:Fallback>
                <p:oleObj name="文档" r:id="rId6" imgW="3984625" imgH="1736090" progId="Word.Document.12">
                  <p:embed/>
                  <p:pic>
                    <p:nvPicPr>
                      <p:cNvPr id="0" name="OLE substitute image"/>
                      <p:cNvPicPr/>
                      <p:nvPr/>
                    </p:nvPicPr>
                    <p:blipFill>
                      <a:blip r:embed="rId7"/>
                      <a:stretch>
                        <a:fillRect/>
                      </a:stretch>
                    </p:blipFill>
                    <p:spPr>
                      <a:xfrm>
                        <a:off x="611560" y="1867431"/>
                        <a:ext cx="8128000" cy="3541649"/>
                      </a:xfrm>
                      <a:prstGeom prst="rect">
                        <a:avLst/>
                      </a:prstGeom>
                    </p:spPr>
                  </p:pic>
                </p:oleObj>
              </mc:Fallback>
            </mc:AlternateContent>
          </a:graphicData>
        </a:graphic>
      </p:graphicFrame>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文脉图解</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2601229" y="1836055"/>
            <a:ext cx="2020570" cy="497205"/>
          </a:xfrm>
          <a:prstGeom prst="rect">
            <a:avLst/>
          </a:prstGeom>
        </p:spPr>
        <p:txBody>
          <a:bodyPr wrap="none">
            <a:spAutoFit/>
          </a:bodyPr>
          <a:lstStyle>
            <a:defPPr/>
          </a:lstStyle>
          <a:p>
            <a:pPr indent="533400"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a21.eps" descr="id:2147488674;FounderCES"/>
          <p:cNvPicPr/>
          <p:nvPr/>
        </p:nvPicPr>
        <p:blipFill>
          <a:blip r:embed="rId7"/>
          <a:stretch>
            <a:fillRect/>
          </a:stretch>
        </p:blipFill>
        <p:spPr>
          <a:xfrm>
            <a:off x="2753345" y="2348880"/>
            <a:ext cx="3517978" cy="2376264"/>
          </a:xfrm>
          <a:prstGeom prst="rect">
            <a:avLst/>
          </a:prstGeom>
        </p:spPr>
      </p:pic>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课文节选部分主要是写聂赫留朵夫在法庭审判之后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认清了自己虚伪可耻的面目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决心悔过。他去狱中请求玛丝洛娃的原谅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并打算为她奔走申冤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但玛丝洛娃并不相信他。该部分内容展现了聂赫留朵夫发自内心的忏悔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表现了他内心的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0768"/>
            <a:ext cx="8128000" cy="4961890"/>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了解故事背景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梳理故事情节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结合有关资料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简要概括节选部分的内容。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聂赫留朵夫到监狱探望玛丝洛娃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向她问起他们的孩子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她开始感到震惊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被唤醒的往事使她痛苦万分。但她只简单对答几句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把聂赫留朵夫当作可利用的男人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给了他一个媚笑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向他要十卢布的烟酒钱以麻醉自己。聂赫留朵夫对玛丝洛娃的变化感到又惊又怕。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文章开头部分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对狱中其他人物对话情形的描写有什么作用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从对话内容来看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从一个侧面展现了当时俄国社会的混乱。</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为聂赫留朵夫和玛丝洛娃的第一次见面提供了背景。</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因为这一吵闹的场面使得玛丝洛娃听不清聂赫留朵夫的讲话内容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才有了下文两人近距离的谈话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推动了情节发展。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down)">
                                      <p:cBhvr>
                                        <p:cTn id="1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38195"/>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文中聂赫留朵夫对玛丝洛娃的称呼有几次变化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有三次变化。刚见面称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后来称玛丝洛娃为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卡秋莎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。这说明聂赫留朵夫刚开始还不能与玛丝洛娃拉近内心的距离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只是把她当作一个他想帮助的人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聂赫留朵夫逐渐地在情感上拉近了与玛丝洛娃的距离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已经把她当作一个熟悉的人看待。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从节选部分来看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就节选部分来看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应指的是聂赫留朵夫思想的复活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灵魂的复活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人性的复活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良心的复活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道德的复活。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68760"/>
            <a:ext cx="8128000" cy="902970"/>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分析写作手法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文中对玛丝洛娃的神态描写非常到位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请选择几处加以赏析。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192879"/>
            <a:ext cx="1352550" cy="497205"/>
          </a:xfrm>
          <a:prstGeom prst="rect">
            <a:avLst/>
          </a:prstGeom>
        </p:spPr>
        <p:txBody>
          <a:bodyPr wrap="none">
            <a:spAutoFit/>
          </a:bodyPr>
          <a:lstStyle>
            <a:defPPr/>
          </a:lstStyle>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表格 8"/>
          <p:cNvGraphicFramePr>
            <a:graphicFrameLocks noGrp="1"/>
          </p:cNvGraphicFramePr>
          <p:nvPr/>
        </p:nvGraphicFramePr>
        <p:xfrm>
          <a:off x="935293" y="2748133"/>
          <a:ext cx="7728585" cy="3017520"/>
        </p:xfrm>
        <a:graphic>
          <a:graphicData uri="http://schemas.openxmlformats.org/drawingml/2006/table">
            <a:tbl>
              <a:tblPr firstRow="1" firstCol="1" bandRow="1"/>
              <a:tblGrid>
                <a:gridCol w="2856230"/>
                <a:gridCol w="4872355"/>
              </a:tblGrid>
              <a:tr h="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神态描写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反映的内心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她从衣衫上看出他是个有钱人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就嫣然一笑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玛丝洛娃还是以妓女的身份审视周围的人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看到眼前是个有钱人就露出习惯性的笑容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她的笑容消失了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眉头痛苦地皱起来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玛丝洛娃认出了眼前的人就是伤害她的聂赫留朵夫</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这使她的内心非常痛苦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她气愤地简单回答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转过眼睛不去看他</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聂赫留朵夫提到两人的孩子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但孩子的夭折对玛丝洛娃来说是沉重的打击</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玛丝洛娃内心是痛苦的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是愤恨的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1069"/>
            <a:ext cx="8128000" cy="3743960"/>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你帮助我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教教我该怎么办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这一内心独白表现了聂赫留朵夫怎样的心理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聂赫留朵夫内心充满矛盾。法庭上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他被玛丝洛娃的冤案震惊而醒悟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开始认识到自己犯的罪行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因此要帮助玛丝洛娃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但当他真正面对已经堕落了的变得丑陋的玛丝洛娃时还是有一丝犹豫的。此刻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他不知道该作出怎样的决定。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文中除了心理描写还有大量的人物对话描写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通过男女主人公的对话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能够表现人物性格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交代了必要的背景。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94804"/>
            <a:ext cx="8128000" cy="455612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聂赫留朵夫面对法庭上巧遇的玛丝洛娃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他的心灵受到猛烈撞击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就来到监狱请求她的原谅。那么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聂赫留朵夫对玛丝洛娃有真正的爱情吗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本题有一定开放性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可以结合文本内容分析聂赫留朵夫的心理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答案并不唯一。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我认为存在真正的爱情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玛丝洛娃是他的初恋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对于这份纯洁的感情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多年后在法庭上相遇时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他依旧能感觉到。也恰恰是这份感情打开了他复活的大门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使他走上了救赎自己的道路。因为如果没有任何感情的话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他就根本不会有什么恻隐之心了。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我不认为他对玛丝洛娃还有爱情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他不过是在拯救自己的灵魂罢了。此时的玛丝洛娃也只是他拯救自己灵魂的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down)">
                                      <p:cBhvr>
                                        <p:cTn id="1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897871"/>
            <a:ext cx="8128000" cy="1308735"/>
          </a:xfrm>
          <a:prstGeom prst="rect">
            <a:avLst/>
          </a:prstGeom>
        </p:spPr>
        <p:txBody>
          <a:bodyPr>
            <a:spAutoFit/>
          </a:bodyPr>
          <a:lstStyle>
            <a:defPPr/>
          </a:lstStyle>
          <a:p>
            <a:pPr>
              <a:lnSpc>
                <a:spcPct val="120000"/>
              </a:lnSpc>
              <a:spcAft>
                <a:spcPct val="0"/>
              </a:spcAf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了解故事背景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梳理故事情节。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分析写作手法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把握人物形象。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743960"/>
          </a:xfrm>
          <a:prstGeom prst="rect">
            <a:avLst/>
          </a:prstGeom>
        </p:spPr>
        <p:txBody>
          <a:bodyPr>
            <a:spAutoFit/>
          </a:bodyPr>
          <a:lstStyle>
            <a:defPPr/>
          </a:lstStyle>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人物对话的作用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课文节选部分对聂赫留朵夫和玛丝洛娃的对话的描写相当精彩。通过两人对话不仅展现了人物性格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也推动了故事向前发展。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人物对话最容易反映对话双方的个性特征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它能灵活直接地体现人物性格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充分坦露人物的内心世界。同时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人物对话往往可以推动情节的发展。作者可以通过对话描述出具体的环境和人物的心态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让读者随着人物对话进入下面的情节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人物对话能更直接地表现人物的特点、所处环境和时代特色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所以对话描写是塑造人物、反映主题的重要手段。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919864"/>
            <a:ext cx="8128000" cy="130873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创设一个情景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设置父子之间的一段对话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表达一定的中心。不少于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96752"/>
            <a:ext cx="8128000" cy="536765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我来到爸爸床前一看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爸爸果然老老实实地躺在那里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可是嘴还在动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原来爸爸还在背英语单词。我对爸爸说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您不服从妈妈的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我告诉妈妈去。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就要往外走。爸爸急忙拉住我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我昨天刚背好的单词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谁知睡了一觉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就全忘了。你千万不要告诉你妈妈。她也够辛苦的了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别再让她为我操心了。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我听着这诚挚的话语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只好答应了。可一见爸爸那疲倦的样子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马上改口说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您也太辛苦了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这样下去身体会垮的。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我又不满地说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您是工程师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又有大学文凭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干吗还那么拼命地学啊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爸爸笑着说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工作需要嘛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看我脸上还有疑惑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他语重心长地说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我现在学到的知识还远远不够呀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我真后悔年轻时没多学几门外语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现在我都四十多岁的人了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学起来可真费劲。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少壮不努力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老大徒伤悲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现在下功夫学还不晚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这也叫</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活到老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说完爸爸就哈哈大笑起来。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24759" y="2055903"/>
            <a:ext cx="4094480" cy="497205"/>
          </a:xfrm>
          <a:prstGeom prst="rect">
            <a:avLst/>
          </a:prstGeom>
        </p:spPr>
        <p:txBody>
          <a:bodyPr wrap="non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鉴赏环境描写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社会环境</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描写</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521133"/>
            <a:ext cx="8128000" cy="21209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小说中的环境包括自然环境和社会环境。社会环境是指人物活动、事件发生、情节展开的社会背景、历史条件及地方的风土人情、社会关系、政治生态、经济水平等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主要是交代人物的生存环境、社会关系等。对社会环境描写的考查一般是概括社会环境的特点和分析社会环境的作用两个方面。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社会环境描写类题目命题方向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在文中准确地找出描写社会环境的句子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就指定的社会环境描写说出其作用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分析社会环境描写对塑造人物或表现主题所起到的作用。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答题指要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解题思路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确定社会环境描写的作用。社会环境描写必须为主题服务。社会环境描写的作用有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交代人物的生存环境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交代人物的社会关系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交代作品的时代背景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推动情节发展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暗示小说结局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折射社会现实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揭示小说主题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有象征或暗喻的作用。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结合文章内容进行分析。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答题规范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38195"/>
          </a:xfrm>
          <a:prstGeom prst="rect">
            <a:avLst/>
          </a:prstGeom>
        </p:spPr>
        <p:txBody>
          <a:bodyPr>
            <a:spAutoFit/>
          </a:bodyPr>
          <a:lstStyle>
            <a:defPPr/>
          </a:lstStyle>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分析社会环境描写的作用应注意的问题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社会环境往往有复合的因素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有几个因素就应分析出几个因素。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分析社会环境应透过当事人的言行深入挖掘社会历史内涵。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注意人物与社会环境的辩证关系。社会环境决定人物命运及其性格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人物又影响和改变环境。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分析社会环境描写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理解人物的性格。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96189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阅读</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东坛井的陈皮匠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一个地方只要历史长了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就会产生些离奇的故事。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古城就是这样一个地方。当你花费了比去欧洲还要多的时间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从大城市曲里拐弯地来到这里时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疲惫的身心会猛然因眼前远离现代文明的古奥而震颤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唐宋格局、明清街院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这化石一样的小城里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似乎每一扇刻着秦琼尉迟恭的老木门后面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都有一个传承了五千年的大家族在繁衍生息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而每一个迎面过来的人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他穿得越是普通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你越是不敢小瞧他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因为他的身上自然地洋溢着只有在这样的古城里生长的人才有的恬静和自信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哪怕他只是一个绱鞋掌钉的小皮匠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沿袭着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食不过午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似乎只有传统小吃。但古城里曾经严格遵守另一种做生意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时不过午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却还有一个人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那就是东坛井的陈皮匠。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东坛井是一条老街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街头有一口叫东坛井的千年老井。老井现在是文物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周围砌了台子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被重点保护了。陈皮匠的家就是陈家大院子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在老井东边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大院有两套天井一个后花园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一栋小巧的绣楼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后面一套天井是皮匠的藏书室。陈家大院子的正门在与街面对着的巷子里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除了家人进出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平时总关着。隔了街道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皮匠的摊子在老井西面的醋吧街沿上。皮匠从十九岁开始就在那里摆摊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没人说他不能在那里摆摊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他是这条街上最正宗的土著。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皮匠的手艺好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补的鞋既巴适又牢实。了解他的人都说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一个老高中生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灵巧得能绣花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随便做啥也能成气候嘛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去当皮匠。皮匠才不这样想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他悠闲自在地守在摊子上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不管生意好坏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中午十二点都要准时收摊。他上午挣了多少钱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下午就要买多少钱的书。古城收售旧书和收藏旧书的人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都认得他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晓得他在意哪一类书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只要看到他来了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立马抱一摞出来任他选。钱不够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第二天拿来就是了。古城的人都爱老书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或者自己读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或者倒来倒去当古董卖。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皮匠一般都待在他的藏书室里。至于他在里面干些啥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皮匠娘子从不过问。要休息的时候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只是在外面喊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等你哈。皮匠听了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先咳嗽一声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6765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皮匠的生活一直都像这样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很平静。古城其他人的生活也很平静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直到上个月皮匠的女儿回来。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女儿是在上飞机的时候才打电话说要回来的。黄昏时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后面还跟了一个干巴老头。女儿一进屋就介绍说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这是我的导师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历史学家牟汉达教授。爸爸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老教授想看看我们的族谱。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皮匠一听来人是历史专家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心里就已经有数了。第二天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皮匠和女儿陪着教授在藏书室里整整待了六个小时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这六个小时里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从《续</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资治通鉴</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长编》《宋人轶事汇编》《宋史选举志》到《南充史志》《保宁府志》《将相堂记》《重修三陈书院记》《陈氏家谱》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教授一直在翻书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皮匠的女儿一直在拍照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皮匠一直在回答教授的提问。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他们终于从藏书室里出来时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你已经有了我想有的一切。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8128000" cy="252666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列夫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托尔斯泰</a:t>
            </a:r>
            <a:r>
              <a:rPr lang="en-US" altLang="zh-CN" sz="2200">
                <a:solidFill>
                  <a:srgbClr val="000000"/>
                </a:solidFill>
                <a:latin typeface="Times New Roman" panose="02020603050405020304" pitchFamily="18" charset="0"/>
                <a:cs typeface="Times New Roman" panose="02020603050405020304" pitchFamily="18" charset="0"/>
              </a:rPr>
              <a:t>(1828—1910),19</a:t>
            </a:r>
            <a:r>
              <a:rPr lang="zh-CN" altLang="zh-CN" sz="2200">
                <a:solidFill>
                  <a:srgbClr val="000000"/>
                </a:solidFill>
                <a:latin typeface="Times New Roman" panose="02020603050405020304" pitchFamily="18" charset="0"/>
                <a:cs typeface="Times New Roman" panose="02020603050405020304" pitchFamily="18" charset="0"/>
              </a:rPr>
              <a:t>世纪中期俄国批判现实主义作家、思想家、哲学家。托尔斯泰生于贵族家庭</a:t>
            </a:r>
            <a:r>
              <a:rPr lang="en-US" altLang="zh-CN" sz="2200">
                <a:solidFill>
                  <a:srgbClr val="000000"/>
                </a:solidFill>
                <a:latin typeface="Times New Roman" panose="02020603050405020304" pitchFamily="18" charset="0"/>
                <a:cs typeface="Times New Roman" panose="02020603050405020304" pitchFamily="18" charset="0"/>
              </a:rPr>
              <a:t>,1847</a:t>
            </a:r>
            <a:r>
              <a:rPr lang="zh-CN" altLang="zh-CN" sz="2200">
                <a:solidFill>
                  <a:srgbClr val="000000"/>
                </a:solidFill>
                <a:latin typeface="Times New Roman" panose="02020603050405020304" pitchFamily="18" charset="0"/>
                <a:cs typeface="Times New Roman" panose="02020603050405020304" pitchFamily="18" charset="0"/>
              </a:rPr>
              <a:t>年退学后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回故乡在自己领地上作改革农奴制的尝试</a:t>
            </a:r>
            <a:r>
              <a:rPr lang="en-US" altLang="zh-CN" sz="2200">
                <a:solidFill>
                  <a:srgbClr val="000000"/>
                </a:solidFill>
                <a:latin typeface="Times New Roman" panose="02020603050405020304" pitchFamily="18" charset="0"/>
                <a:cs typeface="Times New Roman" panose="02020603050405020304" pitchFamily="18" charset="0"/>
              </a:rPr>
              <a:t>,1851~1854</a:t>
            </a:r>
            <a:r>
              <a:rPr lang="zh-CN" altLang="zh-CN" sz="2200">
                <a:solidFill>
                  <a:srgbClr val="000000"/>
                </a:solidFill>
                <a:latin typeface="Times New Roman" panose="02020603050405020304" pitchFamily="18" charset="0"/>
                <a:cs typeface="Times New Roman" panose="02020603050405020304" pitchFamily="18" charset="0"/>
              </a:rPr>
              <a:t>年在高加索军队中服役并开始写作</a:t>
            </a:r>
            <a:r>
              <a:rPr lang="en-US" altLang="zh-CN" sz="2200">
                <a:solidFill>
                  <a:srgbClr val="000000"/>
                </a:solidFill>
                <a:latin typeface="Times New Roman" panose="02020603050405020304" pitchFamily="18" charset="0"/>
                <a:cs typeface="Times New Roman" panose="02020603050405020304" pitchFamily="18" charset="0"/>
              </a:rPr>
              <a:t>,1854~1855</a:t>
            </a:r>
            <a:r>
              <a:rPr lang="zh-CN" altLang="zh-CN" sz="2200">
                <a:solidFill>
                  <a:srgbClr val="000000"/>
                </a:solidFill>
                <a:latin typeface="Times New Roman" panose="02020603050405020304" pitchFamily="18" charset="0"/>
                <a:cs typeface="Times New Roman" panose="02020603050405020304" pitchFamily="18" charset="0"/>
              </a:rPr>
              <a:t>年参加克里米亚战争</a:t>
            </a:r>
            <a:r>
              <a:rPr lang="en-US" altLang="zh-CN" sz="2200">
                <a:solidFill>
                  <a:srgbClr val="000000"/>
                </a:solidFill>
                <a:latin typeface="Times New Roman" panose="02020603050405020304" pitchFamily="18" charset="0"/>
                <a:cs typeface="Times New Roman" panose="02020603050405020304" pitchFamily="18" charset="0"/>
              </a:rPr>
              <a:t>,1855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月回到彼得堡</a:t>
            </a:r>
            <a:r>
              <a:rPr lang="en-US" altLang="zh-CN" sz="2200">
                <a:solidFill>
                  <a:srgbClr val="000000"/>
                </a:solidFill>
                <a:latin typeface="Times New Roman" panose="02020603050405020304" pitchFamily="18" charset="0"/>
                <a:cs typeface="Times New Roman" panose="02020603050405020304" pitchFamily="18" charset="0"/>
              </a:rPr>
              <a:t>,1910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月病逝于一个小站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享年</a:t>
            </a:r>
            <a:r>
              <a:rPr lang="en-US" altLang="zh-CN" sz="2200">
                <a:solidFill>
                  <a:srgbClr val="000000"/>
                </a:solidFill>
                <a:latin typeface="Times New Roman" panose="02020603050405020304" pitchFamily="18" charset="0"/>
                <a:cs typeface="Times New Roman" panose="02020603050405020304" pitchFamily="18" charset="0"/>
              </a:rPr>
              <a:t>82</a:t>
            </a:r>
            <a:r>
              <a:rPr lang="zh-CN" altLang="zh-CN" sz="2200">
                <a:solidFill>
                  <a:srgbClr val="000000"/>
                </a:solidFill>
                <a:latin typeface="Times New Roman" panose="02020603050405020304" pitchFamily="18" charset="0"/>
                <a:cs typeface="Times New Roman" panose="02020603050405020304" pitchFamily="18" charset="0"/>
              </a:rPr>
              <a:t>岁。代表作有《战争与和平》《安娜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卡列尼娜》《复活》等。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20.eps" descr="id:2147488600;FounderCES"/>
          <p:cNvPicPr/>
          <p:nvPr/>
        </p:nvPicPr>
        <p:blipFill>
          <a:blip r:embed="rId6"/>
          <a:stretch>
            <a:fillRect/>
          </a:stretch>
        </p:blipFill>
        <p:spPr>
          <a:xfrm>
            <a:off x="3059832" y="3879807"/>
            <a:ext cx="2664296" cy="2373116"/>
          </a:xfrm>
          <a:prstGeom prst="rect">
            <a:avLst/>
          </a:prstGeom>
        </p:spPr>
      </p:pic>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4100"/>
            <a:ext cx="8128000" cy="577342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皮匠回应说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我这一辈子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就等这一天哩。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一篇学术论文震惊了整个历史学界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《南宋三陈故里之重考》。而同时被震惊的还有古城的官员、文人和实业家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那么著名的历史人物原来是古城人啊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古城迅速掀起了一股宣传、发现、挖掘的热浪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无限的商机突然摆在了眼前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安静的古城人一下子变得疯狂了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一批又一批的游客被导游带来参观陈家大院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一批又一批的说客拥来劝皮匠合伙开发陈家大院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这东坛井陈家大院的大门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怕是再也关不上了。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收到女儿寄回的报纸、杂志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皮匠认认真真地把老教授的论文和与论文相关的评论文章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读了一遍又一遍。然后他歇了十多天业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把家里的藏书整理出来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重新造册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一一核对之后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全部送给了牟汉达教授。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陈皮匠和古城的其他皮匠一样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下午也要补鞋了。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文中第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段的环境描写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突出了古城怎样的特点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这对塑造陈皮匠的形象有何作用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突出了古城鲜明的中国传统文化色彩和丰厚的历史底蕴。</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为陈皮匠鲜明的性格特征的形成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提供了环境依据。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本题主要考查环境描写的作用。这段社会环境描写处于文章的开头部分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介绍了古城的概貌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可以看出其内容上的作用是突出古城的文化色彩和文化底蕴。本段的末句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点出了即使是绱鞋掌钉的小皮匠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也有古城人的恬静与自信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再联系社会环境对体现人物形象的作用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便可分析出这是在为人物塑造提供特定的环境依据。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189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小哥儿俩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凌叔华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不但大乖二乖上的小学校放一天假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连城外七叔叔教的大学堂也不用上课了。这一天早上的太阳也像特别同小孩子们表同情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不等闹钟催过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它就跳进房里来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暖和和地爬在靠窗挂的小棉袍上。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前院子一片小孩子的尖脆的嚷声笑声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七叔叔带来了一只能说话的八哥。笼子放在一张八仙方桌子上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两个孩子跪在椅上张大着嘴望着那里头的鸟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欢喜得爬在桌上乱摇身子笑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一息间都不曾离开鸟笼子。二乖的嘴总没有闭上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他的小腮显得更加饱满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不用圆规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描不出那圆度了。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5612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大乖的眼总是望着窗外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他最爱吃的春卷也忘了怎样放馅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怎样卷起来吃。二乖因为还小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都是妈妈替他卷好的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不过他到底不耐烦坐在背着鸟笼子的地方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一吃了两包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他就跑开不吃了。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饭后爸爸同叔叔要去听戏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因为昨天已经答应带孩子们一块去的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于是就雇了三辆人力车上戏园去了。两个孩子坐在车上还不断地谈起八哥。到了戏园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他们虽然零零碎碎地想起八哥的事来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但台上的锣鼓同花花袍子的戏子把他们的精神占住了。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快天黑的时候散了戏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随着爸爸叔叔回到家里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大乖二乖正是很高兴地跳着跑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忽然想到心爱的八哥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赶紧跑到廊下挂鸟笼的地方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只有个空笼子掷在地上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八哥不见了。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189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八哥呢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两个孩子一同高声急叫起来。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给野猫吃了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妈的声非常沉重迟缓。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给什么野猫吃的呀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大乖圆睁了眼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气呼呼的却有些不相信。二乖愣眼望着哥哥。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大乖哭出声来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二乖跟着哭得很伤心。他们也不听妈的话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也不听七叔叔的劝慰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爸爸早躲进书房去了。忽然大乖收了声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跳起来四面找棍子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口里嚷道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打死那野猫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我要打死那野猫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二乖爬在妈的膝头上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呜呜地抽咽。大乖忽然找到一根拦门的长棍子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提在手里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拉起二乖就跑。妈叫住他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他嚷道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不报仇不算好汉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二乖也学着哥哥喊道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不报仇不算好看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妈听了二乖的话倒有些好笑了。王厨子此时正走过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少爷们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那野猫黑夜不出来的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明儿早上它来了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我替你们狠狠地打它一顿吧。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那野猫好像有了身子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不要太打狠了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吓吓它就算了。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妈低声吩咐厨子。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大乖听见了妈的话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还是气呼呼地说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谁叫它吃了我们的八哥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要它偿命。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打死它才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二乖想照哥哥的话亦喊一下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无奈不清楚底下说什么了。他也挽起袖子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露出肥短的胳臂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圆睁着泪还未干的小眼。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第二天太阳还没出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大乖就醒了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想起了打猫的事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就喊弟弟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起来打猫去。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二乖给哥哥着急声调惊醒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急忙坐起来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拿手揉开眼。然后两个人都提了毛掸子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拉了袍子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嘴里喊着报仇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跳着出去。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这是刚刚天亮了不久</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后院地上的草还带着露珠儿</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沾湿了这小英雄的鞋袜了。树枝上小麻雀三三五五地吵闹着飞上飞下地玩</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近窗户的一棵丁香满满开了花</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香得透鼻子</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温和的日光铺在西边的白粉墙上。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二乖跷高脚摘了一枝丁香花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插在右耳朵上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看见地上的小麻雀吱喳叫唤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跳跃着走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很是好玩的样子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他就学它们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嘴里也哼哼着歌唱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毛掸子也掷掉了。二乖一会儿就忘掉为什么事来后院的了。他溜达到有太阳的墙边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忽然看见装碎纸的破木箱里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有两个白色的小脑袋一高一低动着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接着咪噢咪噢地娇声叫唤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他就赶紧跑近前看去。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原来箱里藏着一堆小猫儿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小得同过年时候妈妈捏的面老鼠一样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小脑袋也是面团一样滚圆得可爱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小红鼻子同叫唤时一张一闭的小扁嘴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太好玩了。二乖高兴得要叫起来。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94804"/>
            <a:ext cx="8128000" cy="455612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你快来看看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这小东西多好玩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二乖忽然想起来叫道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一回头哥哥正跑进后院来了。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同二乖一样用手摸那小猫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学它们叫唤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看大猫喂小猫奶吃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眼睛转也不转一下。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它们多么可怜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连褥子都没有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躺在破纸的上面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一定很冷吧。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接着出主意道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我们一会儿跟妈妈要些棉花同它们垫一个窝儿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把饭厅的盛酒箱子弄出来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同它做两间房子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让大猫住一间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小猫在一间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像妈妈同我们一样。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你瞧它跟它妈一个样子。这小脑袋多好玩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又伸出方才收了的手抱起那只小黑猫。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小哥儿俩是在什么样的家庭环境中成长的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经济状况良好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家有厨子和花园等。文化氛围浓厚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家有书房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经常看戏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注重教育等。人际关系和谐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兄弟友爱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主仆关系融洽等。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小哥儿俩的家庭环境属于社会环境。文章中有关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小哥儿俩的家庭环境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的或明或暗的表达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爸爸同叔叔要去听戏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爸爸早躲进书房去了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王厨子此时正走过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不要太打狠了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吓吓它就算了。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妈低声吩咐厨子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后院地上的草还带着露珠儿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二乖高兴得要叫起来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同二乖一样用手摸那小猫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学它们叫唤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看大猫喂小猫奶吃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眼睛转也不转一下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让大猫住一间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小猫在一间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像妈妈同我们一样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。这些都是小哥儿俩或明或暗的家庭环境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分析小说画线部分的景物描写对情节发展的作用。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鸟语花香与温暖的阳光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营造了充满生机的氛围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为人物的兴趣转移和情绪变化作铺垫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西边的白粉墙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为二乖在墙边发现小猫埋下伏笔。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7439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年代末到</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俄国的资本主义迅猛发展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农村遭到巨大的破坏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广大劳动人民的生活日趋贫困。当时俄土战争的重负、连年饥馑给人民带来更为深重的灾难。这时托尔斯泰越发地关心人民的困苦。他积极地参加当时的救灾工作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目睹了农民和城市贫民的可怕处境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在他多年探索、思考的基础上终于看清了沙皇专制制度的反动本质。《复活》是托尔斯泰的晚期代表作。这时作家的世界观已经发生变化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他抛弃了上层地主贵族阶层的传统观点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重新审视了各种社会现象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通过男女主人公的遭遇淋漓尽致地描绘出一幅幅俄国社会的真实图景。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本题考查体会重要语句的丰富含意、品味精彩的语言表达艺术的能力。做这类题目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首先要审清题意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分析小说画线部分的景物描写对情节发展的作用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对情节发展的作用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是核心词。我们先来看画线句的关键点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第一句的关键点有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天亮了不久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草还带着露珠儿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沾湿了这小英雄的鞋袜了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。第二句的关键点有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小麻雀三三五五地吵闹着飞上飞下地玩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香得透鼻子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温和的日光铺在西边的白粉墙上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。本段前文的情节是准备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本段后文的情节是放弃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。本段前一句话创设氛围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影响到前文情节的发展轨迹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兴趣转移和情绪转变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两字很见功力。本段的后一句话其实为发现小猫创设环境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埋下伏笔。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1308735"/>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二乖的天真可爱表现在哪些方面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外貌憨态可掬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言行稚拙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情感表达率真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注意力易转移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喜爱小动物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好奇心强。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901071"/>
            <a:ext cx="8128000" cy="2526665"/>
          </a:xfrm>
          <a:prstGeom prst="rect">
            <a:avLst/>
          </a:prstGeom>
        </p:spPr>
        <p:txBody>
          <a:bodyPr>
            <a:spAutoFit/>
          </a:bodyPr>
          <a:lstStyle>
            <a:defP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本题考查筛选并整合文中的信息的能力。做这类题目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第一步是瞄准对象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二乖的天真可爱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。第二步是筛选文章中有关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二乖的天真可爱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的或明或暗的表达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跪在椅上张大着嘴望着那里头的鸟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欢喜得爬在桌上乱摇身子笑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嘴总没有闭上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他的小腮显得更加饱满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不用圆规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描不出那圆度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不过他到底不耐烦坐在背着鸟笼子的地方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台上的锣鼓同花花袍子的戏子把他们的精神占</a:t>
            </a:r>
            <a:endParaRPr lang="zh-CN" altLang="en-US" sz="2200"/>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4556125"/>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忽然想到心爱的八哥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赶紧跑到廊下挂鸟笼的地方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二乖跟着哭得很伤心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二乖也学着哥哥喊道</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不报仇不算好看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他也挽起袖子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露出肥短的胳臂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圆睁着泪还未干的小眼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二乖跷高脚摘了一枝丁香花</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他就学它们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嘴里也哼哼着歌唱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二乖一会儿就忘掉为什么事来后院的了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二乖高兴得要叫起来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同二乖一样用手摸那小猫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学它们叫唤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看大猫喂小猫奶吃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眼睛转也不转一下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让大猫住一间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小猫在一间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像妈妈同我们一样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。这些都是二乖的天真可爱或明或暗的描述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宁多不漏。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小说叙述了小哥儿俩的日常故事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请探究作者在其中所寄寓的情感态度。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对童真童趣的欣赏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对儿童成长的关注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对母爱的颂扬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对和谐家庭氛围的赞许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对善良人性的礼赞。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本题考查从不同的角度和层面发掘作品的意蕴、民族心理和人文精神的能力。题中要求探究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作者在其中所寄寓的情感态度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本文写了可爱的小哥儿俩的趣事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本文写了小哥俩的从要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抱起那只小黑猫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本文写了智慧的懂得教育的母亲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本文写了和谐的家庭环境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本文还写了善良的人和事。将这些内容跟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哪怕是造句都行。比如作者在文章中寄寓了对小哥俩的言行的欣赏之情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寄寓了对小哥俩成长的赞赏之情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寄寓了对母亲的赞扬之情等。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ew picture" hidden="1"/>
          <p:cNvPicPr/>
          <p:nvPr/>
        </p:nvPicPr>
        <p:blipFill>
          <a:blip r:embed="rId6"/>
          <a:stretch>
            <a:fillRect/>
          </a:stretch>
        </p:blipFill>
        <p:spPr>
          <a:xfrm>
            <a:off x="11099800" y="10769600"/>
            <a:ext cx="342900" cy="3048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526665"/>
          </a:xfrm>
          <a:prstGeom prst="rect">
            <a:avLst/>
          </a:prstGeom>
        </p:spPr>
        <p:txBody>
          <a:bodyPr>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托尔斯泰主义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托尔斯泰主义是俄国著名文学家列夫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托尔斯泰的重要思想的结晶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它体现为对现实的无情批判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它宣扬了赎罪、拯救灵魂、禁欲主义、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不以暴力抗恶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道德自我完善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宣扬一种属于托尔斯泰自己的宗教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因此人们称之为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托尔斯泰主义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52785"/>
            <a:ext cx="8240464" cy="5367655"/>
          </a:xfrm>
          <a:prstGeom prst="rect">
            <a:avLst/>
          </a:prstGeom>
        </p:spPr>
        <p:txBody>
          <a:bodyPr wrap="squar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《复活》故事梗概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小说女主人公卡秋莎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玛丝洛娃本是一个贵族地主家的女仆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她被主人的侄子、贵族青年聂赫留朵夫公爵玩弄后遗弃。由此她陷入了苦难的生活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她怀着身孕被主人赶走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四处漂泊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沦为妓女。后来她被人诬陷谋财害命而被捕入狱。小说男主人公聂赫留朵夫以陪审员的身份出庭审理玛丝洛娃的案件。他认出了被告就是从前被他遗弃的玛丝洛娃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他受到了良心的谴责。为了给自己的灵魂赎罪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他四处奔走为她减刑。当所有的努力都无效时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玛丝洛娃被押送去西伯利亚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聂赫留朵夫与她同行。玛丝洛娃在聂赫留朵夫的真诚忏悔和关怀下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消除前怨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重新唤醒内心的美德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并且为了他的前途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拒绝了他的求婚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与政治犯西蒙松结合。男女主人公的经历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表现了他们在精神上和道德上的复活。小说揭露和批判俄国社会的腐败和黑暗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批判了专制的国家制度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揭露了政府机关的黑暗和官吏的残暴。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151003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40374" y="1849757"/>
          <a:ext cx="8128000" cy="3627532"/>
        </p:xfrm>
        <a:graphic>
          <a:graphicData uri="http://schemas.openxmlformats.org/presentationml/2006/ole">
            <mc:AlternateContent>
              <mc:Choice xmlns:v="urn:schemas-microsoft-com:vml" Requires="v">
                <p:oleObj spid="_x0000_s1038" name="文档" r:id="rId6" imgW="3984625" imgH="1778635" progId="Word.Document.12">
                  <p:embed/>
                </p:oleObj>
              </mc:Choice>
              <mc:Fallback>
                <p:oleObj name="文档" r:id="rId6" imgW="3984625" imgH="1778635" progId="Word.Document.12">
                  <p:embed/>
                  <p:pic>
                    <p:nvPicPr>
                      <p:cNvPr id="0" name="OLE substitute image"/>
                      <p:cNvPicPr/>
                      <p:nvPr/>
                    </p:nvPicPr>
                    <p:blipFill>
                      <a:blip r:embed="rId7"/>
                      <a:stretch>
                        <a:fillRect/>
                      </a:stretch>
                    </p:blipFill>
                    <p:spPr>
                      <a:xfrm>
                        <a:off x="540374" y="1849757"/>
                        <a:ext cx="8128000" cy="3627532"/>
                      </a:xfrm>
                      <a:prstGeom prst="rect">
                        <a:avLst/>
                      </a:prstGeom>
                    </p:spPr>
                  </p:pic>
                </p:oleObj>
              </mc:Fallback>
            </mc:AlternateContent>
          </a:graphicData>
        </a:graphic>
      </p:graphicFrame>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151003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508000" y="1849757"/>
          <a:ext cx="7559675" cy="2346960"/>
        </p:xfrm>
        <a:graphic>
          <a:graphicData uri="http://schemas.openxmlformats.org/drawingml/2006/table">
            <a:tbl>
              <a:tblPr firstRow="1" firstCol="1" bandRow="1"/>
              <a:tblGrid>
                <a:gridCol w="1800225"/>
                <a:gridCol w="1799590"/>
                <a:gridCol w="359410"/>
                <a:gridCol w="1800225"/>
                <a:gridCol w="1800225"/>
              </a:tblGrid>
              <a:tr h="24257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gěng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quán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鱼</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gěng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quán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害</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sào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duò</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干</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zào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zhuì</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duó</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踱</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shú</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罪</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揣</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duó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dú</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335308"/>
          <a:ext cx="8128000" cy="4441383"/>
        </p:xfrm>
        <a:graphic>
          <a:graphicData uri="http://schemas.openxmlformats.org/presentationml/2006/ole">
            <mc:AlternateContent>
              <mc:Choice xmlns:v="urn:schemas-microsoft-com:vml" Requires="v">
                <p:oleObj spid="_x0000_s1039" name="文档" r:id="rId6" imgW="3841750" imgH="2101215" progId="Word.Document.12">
                  <p:embed/>
                </p:oleObj>
              </mc:Choice>
              <mc:Fallback>
                <p:oleObj name="文档" r:id="rId6" imgW="3841750" imgH="2101215" progId="Word.Document.12">
                  <p:embed/>
                  <p:pic>
                    <p:nvPicPr>
                      <p:cNvPr id="0" name="OLE substitute image"/>
                      <p:cNvPicPr/>
                      <p:nvPr/>
                    </p:nvPicPr>
                    <p:blipFill>
                      <a:blip r:embed="rId7"/>
                      <a:stretch>
                        <a:fillRect/>
                      </a:stretch>
                    </p:blipFill>
                    <p:spPr>
                      <a:xfrm>
                        <a:off x="508000" y="1335308"/>
                        <a:ext cx="8128000" cy="4441383"/>
                      </a:xfrm>
                      <a:prstGeom prst="rect">
                        <a:avLst/>
                      </a:prstGeom>
                    </p:spPr>
                  </p:pic>
                </p:oleObj>
              </mc:Fallback>
            </mc:AlternateContent>
          </a:graphicData>
        </a:graphic>
      </p:graphicFrame>
    </p:spTree>
  </p:cSld>
  <p:clrMapOvr>
    <a:masterClrMapping/>
  </p:clrMapOvr>
  <p:transition spd="slow">
    <p:cut thruBlk="1"/>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287</Paragraphs>
  <Slides>43</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43</vt:i4>
      </vt:variant>
    </vt:vector>
  </HeadingPairs>
  <TitlesOfParts>
    <vt:vector baseType="lpstr" size="55">
      <vt:lpstr>Arial</vt:lpstr>
      <vt:lpstr>微软雅黑</vt:lpstr>
      <vt:lpstr>Wingdings</vt:lpstr>
      <vt:lpstr>黑体</vt:lpstr>
      <vt:lpstr>Calibri</vt:lpstr>
      <vt:lpstr>Times New Roman</vt:lpstr>
      <vt:lpstr>NEU-BZ-S92</vt:lpstr>
      <vt:lpstr>方正书宋_GBK</vt:lpstr>
      <vt:lpstr>楷体</vt:lpstr>
      <vt:lpstr>方正宋黑_GBK</vt:lpstr>
      <vt:lpstr>宋体</vt:lpstr>
      <vt:lpstr>自定义设计方案</vt:lpstr>
      <vt:lpstr>8　复活(节选)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2020-09-14T09:22:59Z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