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07" r:id="rId3"/>
    <p:sldId id="708" r:id="rId4"/>
    <p:sldId id="640" r:id="rId5"/>
    <p:sldId id="733" r:id="rId6"/>
    <p:sldId id="360" r:id="rId7"/>
    <p:sldId id="361" r:id="rId8"/>
    <p:sldId id="362" r:id="rId9"/>
    <p:sldId id="734" r:id="rId10"/>
    <p:sldId id="436" r:id="rId11"/>
    <p:sldId id="736" r:id="rId12"/>
    <p:sldId id="367" r:id="rId13"/>
    <p:sldId id="752" r:id="rId14"/>
    <p:sldId id="368" r:id="rId15"/>
    <p:sldId id="369" r:id="rId16"/>
    <p:sldId id="740" r:id="rId17"/>
    <p:sldId id="370" r:id="rId18"/>
    <p:sldId id="371" r:id="rId19"/>
    <p:sldId id="372" r:id="rId20"/>
    <p:sldId id="437" r:id="rId21"/>
    <p:sldId id="742" r:id="rId22"/>
    <p:sldId id="556" r:id="rId23"/>
    <p:sldId id="374" r:id="rId24"/>
    <p:sldId id="744" r:id="rId25"/>
    <p:sldId id="423" r:id="rId26"/>
    <p:sldId id="737" r:id="rId27"/>
    <p:sldId id="745" r:id="rId28"/>
    <p:sldId id="746" r:id="rId29"/>
    <p:sldId id="747" r:id="rId30"/>
    <p:sldId id="748" r:id="rId31"/>
    <p:sldId id="749" r:id="rId32"/>
    <p:sldId id="750" r:id="rId33"/>
    <p:sldId id="751" r:id="rId34"/>
  </p:sldIdLst>
  <p:sldSz cx="12192000" cy="6858000"/>
  <p:notesSz cx="7104063" cy="10234613"/>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59" d="100"/>
          <a:sy n="59" d="100"/>
        </p:scale>
        <p:origin x="796" y="2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359.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2022/11/27</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Tree>
    <p:extLst>
      <p:ext uri="{BB962C8B-B14F-4D97-AF65-F5344CB8AC3E}">
        <p14:creationId xmlns:p14="http://schemas.microsoft.com/office/powerpoint/2010/main" val="169909267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0721" name="幻灯片图像占位符 1"/>
          <p:cNvSpPr>
            <a:spLocks noGrp="1" noRot="1" noChangeAspect="1" noTextEdit="1"/>
          </p:cNvSpPr>
          <p:nvPr>
            <p:ph type="sldImg" idx="4294967295"/>
            <p:custDataLst>
              <p:tags r:id="rId4"/>
            </p:custDataLst>
          </p:nvPr>
        </p:nvSpPr>
        <p:spPr>
          <a:xfrm>
            <a:off x="381000" y="685800"/>
            <a:ext cx="6096000" cy="3429000"/>
          </a:xfrm>
          <a:prstGeom prst="rect">
            <a:avLst/>
          </a:prstGeom>
          <a:noFill/>
          <a:ln>
            <a:miter lim="800000"/>
          </a:ln>
        </p:spPr>
      </p:sp>
      <p:sp>
        <p:nvSpPr>
          <p:cNvPr id="30722" name="文本占位符 2"/>
          <p:cNvSpPr>
            <a:spLocks noGrp="1"/>
          </p:cNvSpPr>
          <p:nvPr>
            <p:ph type="body" idx="1"/>
            <p:custDataLst>
              <p:tags r:id="rId5"/>
            </p:custDataLst>
          </p:nvPr>
        </p:nvSpPr>
        <p:spPr>
          <a:xfrm>
            <a:off x="685800" y="4343400"/>
            <a:ext cx="5486400" cy="4114800"/>
          </a:xfrm>
          <a:prstGeom prst="rect">
            <a:avLst/>
          </a:prstGeom>
          <a:noFill/>
          <a:ln>
            <a:miter lim="800000"/>
          </a:ln>
        </p:spPr>
        <p:txBody>
          <a:bodyPr vert="horz"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5pPr>
          </a:lstStyle>
          <a:p>
            <a:pPr lvl="0" eaLnBrk="1" hangingPunct="1"/>
            <a:endParaRPr lang="zh-CN" altLang="en-US"/>
          </a:p>
        </p:txBody>
      </p:sp>
    </p:spTree>
    <p:extLst>
      <p:ext uri="{BB962C8B-B14F-4D97-AF65-F5344CB8AC3E}">
        <p14:creationId xmlns:p14="http://schemas.microsoft.com/office/powerpoint/2010/main" val="169016988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8673" name="幻灯片图像占位符 1"/>
          <p:cNvSpPr>
            <a:spLocks noGrp="1" noRot="1" noChangeAspect="1" noTextEdit="1"/>
          </p:cNvSpPr>
          <p:nvPr>
            <p:ph type="sldImg" idx="4294967295"/>
            <p:custDataLst>
              <p:tags r:id="rId4"/>
            </p:custDataLst>
          </p:nvPr>
        </p:nvSpPr>
        <p:spPr>
          <a:xfrm>
            <a:off x="381000" y="685800"/>
            <a:ext cx="6096000" cy="3429000"/>
          </a:xfrm>
          <a:prstGeom prst="rect">
            <a:avLst/>
          </a:prstGeom>
          <a:noFill/>
          <a:ln>
            <a:miter lim="800000"/>
          </a:ln>
        </p:spPr>
      </p:sp>
      <p:sp>
        <p:nvSpPr>
          <p:cNvPr id="28674" name="文本占位符 2"/>
          <p:cNvSpPr>
            <a:spLocks noGrp="1"/>
          </p:cNvSpPr>
          <p:nvPr>
            <p:ph type="body" idx="1"/>
            <p:custDataLst>
              <p:tags r:id="rId5"/>
            </p:custDataLst>
          </p:nvPr>
        </p:nvSpPr>
        <p:spPr>
          <a:xfrm>
            <a:off x="685800" y="4343400"/>
            <a:ext cx="5486400" cy="4114800"/>
          </a:xfrm>
          <a:prstGeom prst="rect">
            <a:avLst/>
          </a:prstGeom>
          <a:noFill/>
          <a:ln>
            <a:miter lim="800000"/>
          </a:ln>
        </p:spPr>
        <p:txBody>
          <a:bodyPr vert="horz"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Arial" panose="020b0604020202020204" pitchFamily="34" charset="0"/>
                <a:ea typeface="宋体" pitchFamily="2" charset="-122"/>
              </a:defRPr>
            </a:lvl5pPr>
          </a:lstStyle>
          <a:p>
            <a:pPr lvl="0" eaLnBrk="1" hangingPunct="1"/>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2022/11/27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2022/11/27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2022/11/27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2022/11/27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2022/11/27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2022/11/27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2022/11/27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2022/11/27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2022/11/27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2022/11/27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69.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2022/11/27</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pic>
        <p:nvPicPr>
          <p:cNvPr id="8"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image" Target="../media/image3.jpeg" /><Relationship Id="rId8"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2.xml" /><Relationship Id="rId11" Type="http://schemas.openxmlformats.org/officeDocument/2006/relationships/tags" Target="../tags/tag173.xml" /><Relationship Id="rId12" Type="http://schemas.openxmlformats.org/officeDocument/2006/relationships/tags" Target="../tags/tag174.xml" /><Relationship Id="rId13" Type="http://schemas.openxmlformats.org/officeDocument/2006/relationships/tags" Target="../tags/tag175.xml" /><Relationship Id="rId2" Type="http://schemas.openxmlformats.org/officeDocument/2006/relationships/tags" Target="../tags/tag167.xml" /><Relationship Id="rId3" Type="http://schemas.openxmlformats.org/officeDocument/2006/relationships/image" Target="../media/image7.png" /><Relationship Id="rId4" Type="http://schemas.openxmlformats.org/officeDocument/2006/relationships/tags" Target="../tags/tag168.xml" /><Relationship Id="rId5" Type="http://schemas.openxmlformats.org/officeDocument/2006/relationships/image" Target="../media/image8.png" /><Relationship Id="rId6" Type="http://schemas.openxmlformats.org/officeDocument/2006/relationships/tags" Target="../tags/tag169.xml" /><Relationship Id="rId7" Type="http://schemas.openxmlformats.org/officeDocument/2006/relationships/image" Target="../media/image9.png" /><Relationship Id="rId8" Type="http://schemas.openxmlformats.org/officeDocument/2006/relationships/tags" Target="../tags/tag170.xml" /><Relationship Id="rId9" Type="http://schemas.openxmlformats.org/officeDocument/2006/relationships/tags" Target="../tags/tag17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tags" Target="../tags/tag194.xml" /><Relationship Id="rId2" Type="http://schemas.openxmlformats.org/officeDocument/2006/relationships/notesSlide" Target="../notesSlides/notesSlide1.xml" /><Relationship Id="rId3" Type="http://schemas.openxmlformats.org/officeDocument/2006/relationships/tags" Target="../tags/tag186.xml" /><Relationship Id="rId4" Type="http://schemas.openxmlformats.org/officeDocument/2006/relationships/image" Target="../media/image7.png"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image" Target="../media/image8.png" /><Relationship Id="rId8" Type="http://schemas.openxmlformats.org/officeDocument/2006/relationships/tags" Target="../tags/tag189.xml" /><Relationship Id="rId9"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0.xml" /><Relationship Id="rId11" Type="http://schemas.openxmlformats.org/officeDocument/2006/relationships/tags" Target="../tags/tag201.xml" /><Relationship Id="rId12" Type="http://schemas.openxmlformats.org/officeDocument/2006/relationships/tags" Target="../tags/tag202.xml" /><Relationship Id="rId13" Type="http://schemas.openxmlformats.org/officeDocument/2006/relationships/tags" Target="../tags/tag203.xml" /><Relationship Id="rId2" Type="http://schemas.openxmlformats.org/officeDocument/2006/relationships/tags" Target="../tags/tag195.xml" /><Relationship Id="rId3" Type="http://schemas.openxmlformats.org/officeDocument/2006/relationships/image" Target="../media/image7.png"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image" Target="../media/image8.png" /><Relationship Id="rId7" Type="http://schemas.openxmlformats.org/officeDocument/2006/relationships/tags" Target="../tags/tag198.xml" /><Relationship Id="rId8" Type="http://schemas.openxmlformats.org/officeDocument/2006/relationships/image" Target="../media/image9.png" /><Relationship Id="rId9" Type="http://schemas.openxmlformats.org/officeDocument/2006/relationships/tags" Target="../tags/tag19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tags" Target="../tags/tag2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6.xml" /><Relationship Id="rId11" Type="http://schemas.openxmlformats.org/officeDocument/2006/relationships/tags" Target="../tags/tag217.xml" /><Relationship Id="rId12" Type="http://schemas.openxmlformats.org/officeDocument/2006/relationships/tags" Target="../tags/tag218.xml" /><Relationship Id="rId13" Type="http://schemas.openxmlformats.org/officeDocument/2006/relationships/tags" Target="../tags/tag219.xml" /><Relationship Id="rId14" Type="http://schemas.openxmlformats.org/officeDocument/2006/relationships/tags" Target="../tags/tag220.xml" /><Relationship Id="rId15" Type="http://schemas.openxmlformats.org/officeDocument/2006/relationships/tags" Target="../tags/tag221.xml" /><Relationship Id="rId16" Type="http://schemas.openxmlformats.org/officeDocument/2006/relationships/tags" Target="../tags/tag222.xml" /><Relationship Id="rId17" Type="http://schemas.openxmlformats.org/officeDocument/2006/relationships/tags" Target="../tags/tag223.xml" /><Relationship Id="rId18" Type="http://schemas.openxmlformats.org/officeDocument/2006/relationships/tags" Target="../tags/tag224.xml" /><Relationship Id="rId19" Type="http://schemas.openxmlformats.org/officeDocument/2006/relationships/tags" Target="../tags/tag225.xml" /><Relationship Id="rId2" Type="http://schemas.openxmlformats.org/officeDocument/2006/relationships/tags" Target="../tags/tag211.xml" /><Relationship Id="rId3" Type="http://schemas.openxmlformats.org/officeDocument/2006/relationships/image" Target="../media/image7.png"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image" Target="../media/image8.png" /><Relationship Id="rId7" Type="http://schemas.openxmlformats.org/officeDocument/2006/relationships/tags" Target="../tags/tag214.xml" /><Relationship Id="rId8" Type="http://schemas.openxmlformats.org/officeDocument/2006/relationships/image" Target="../media/image9.png" /><Relationship Id="rId9" Type="http://schemas.openxmlformats.org/officeDocument/2006/relationships/tags" Target="../tags/tag2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1.xml" /><Relationship Id="rId11" Type="http://schemas.openxmlformats.org/officeDocument/2006/relationships/tags" Target="../tags/tag232.xml" /><Relationship Id="rId12" Type="http://schemas.openxmlformats.org/officeDocument/2006/relationships/tags" Target="../tags/tag233.xml" /><Relationship Id="rId13" Type="http://schemas.openxmlformats.org/officeDocument/2006/relationships/tags" Target="../tags/tag234.xml" /><Relationship Id="rId2" Type="http://schemas.openxmlformats.org/officeDocument/2006/relationships/tags" Target="../tags/tag226.xml" /><Relationship Id="rId3" Type="http://schemas.openxmlformats.org/officeDocument/2006/relationships/image" Target="../media/image7.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image" Target="../media/image8.png" /><Relationship Id="rId7" Type="http://schemas.openxmlformats.org/officeDocument/2006/relationships/tags" Target="../tags/tag229.xml" /><Relationship Id="rId8" Type="http://schemas.openxmlformats.org/officeDocument/2006/relationships/image" Target="../media/image9.png" /><Relationship Id="rId9" Type="http://schemas.openxmlformats.org/officeDocument/2006/relationships/tags" Target="../tags/tag23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0.xml" /><Relationship Id="rId11" Type="http://schemas.openxmlformats.org/officeDocument/2006/relationships/tags" Target="../tags/tag241.xml" /><Relationship Id="rId12" Type="http://schemas.openxmlformats.org/officeDocument/2006/relationships/tags" Target="../tags/tag242.xml" /><Relationship Id="rId13" Type="http://schemas.openxmlformats.org/officeDocument/2006/relationships/tags" Target="../tags/tag243.xml" /><Relationship Id="rId14" Type="http://schemas.openxmlformats.org/officeDocument/2006/relationships/tags" Target="../tags/tag244.xml" /><Relationship Id="rId15" Type="http://schemas.openxmlformats.org/officeDocument/2006/relationships/tags" Target="../tags/tag245.xml" /><Relationship Id="rId2" Type="http://schemas.openxmlformats.org/officeDocument/2006/relationships/tags" Target="../tags/tag235.xml" /><Relationship Id="rId3" Type="http://schemas.openxmlformats.org/officeDocument/2006/relationships/image" Target="../media/image7.pn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image" Target="../media/image8.png" /><Relationship Id="rId7" Type="http://schemas.openxmlformats.org/officeDocument/2006/relationships/tags" Target="../tags/tag238.xml" /><Relationship Id="rId8" Type="http://schemas.openxmlformats.org/officeDocument/2006/relationships/image" Target="../media/image9.png" /><Relationship Id="rId9" Type="http://schemas.openxmlformats.org/officeDocument/2006/relationships/tags" Target="../tags/tag23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11" Type="http://schemas.openxmlformats.org/officeDocument/2006/relationships/tags" Target="../tags/tag269.xml" /><Relationship Id="rId12" Type="http://schemas.openxmlformats.org/officeDocument/2006/relationships/tags" Target="../tags/tag270.xml" /><Relationship Id="rId13" Type="http://schemas.openxmlformats.org/officeDocument/2006/relationships/tags" Target="../tags/tag271.xml" /><Relationship Id="rId2" Type="http://schemas.openxmlformats.org/officeDocument/2006/relationships/notesSlide" Target="../notesSlides/notesSlide2.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77.xml" /><Relationship Id="rId11" Type="http://schemas.openxmlformats.org/officeDocument/2006/relationships/tags" Target="../tags/tag278.xml" /><Relationship Id="rId12" Type="http://schemas.openxmlformats.org/officeDocument/2006/relationships/tags" Target="../tags/tag279.xml" /><Relationship Id="rId13" Type="http://schemas.openxmlformats.org/officeDocument/2006/relationships/tags" Target="../tags/tag280.xml" /><Relationship Id="rId2" Type="http://schemas.openxmlformats.org/officeDocument/2006/relationships/tags" Target="../tags/tag272.xml" /><Relationship Id="rId3" Type="http://schemas.openxmlformats.org/officeDocument/2006/relationships/image" Target="../media/image7.png"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image" Target="../media/image8.png" /><Relationship Id="rId7" Type="http://schemas.openxmlformats.org/officeDocument/2006/relationships/tags" Target="../tags/tag275.xml" /><Relationship Id="rId8" Type="http://schemas.openxmlformats.org/officeDocument/2006/relationships/image" Target="../media/image9.png" /><Relationship Id="rId9" Type="http://schemas.openxmlformats.org/officeDocument/2006/relationships/tags" Target="../tags/tag27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 Id="rId8" Type="http://schemas.openxmlformats.org/officeDocument/2006/relationships/tags" Target="../tags/tag28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7.xml" /><Relationship Id="rId11" Type="http://schemas.openxmlformats.org/officeDocument/2006/relationships/tags" Target="../tags/tag298.xml" /><Relationship Id="rId2" Type="http://schemas.openxmlformats.org/officeDocument/2006/relationships/notesSlide" Target="../notesSlides/notesSlide3.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image" Target="../media/image11.jpeg" /><Relationship Id="rId8" Type="http://schemas.openxmlformats.org/officeDocument/2006/relationships/tags" Target="../tags/tag295.xml" /><Relationship Id="rId9" Type="http://schemas.openxmlformats.org/officeDocument/2006/relationships/tags" Target="../tags/tag29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7.xml" /><Relationship Id="rId11" Type="http://schemas.openxmlformats.org/officeDocument/2006/relationships/tags" Target="../tags/tag308.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tags" Target="../tags/tag304.xml" /><Relationship Id="rId8" Type="http://schemas.openxmlformats.org/officeDocument/2006/relationships/tags" Target="../tags/tag305.xml" /><Relationship Id="rId9" Type="http://schemas.openxmlformats.org/officeDocument/2006/relationships/tags" Target="../tags/tag30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 Id="rId8" Type="http://schemas.openxmlformats.org/officeDocument/2006/relationships/tags" Target="../tags/tag31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tags" Target="../tags/tag3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19" Type="http://schemas.openxmlformats.org/officeDocument/2006/relationships/tags" Target="../tags/tag107.xml" /><Relationship Id="rId2" Type="http://schemas.openxmlformats.org/officeDocument/2006/relationships/tags" Target="../tags/tag90.xml" /><Relationship Id="rId20" Type="http://schemas.openxmlformats.org/officeDocument/2006/relationships/image" Target="../media/image4.png" /><Relationship Id="rId21" Type="http://schemas.openxmlformats.org/officeDocument/2006/relationships/tags" Target="../tags/tag108.xml" /><Relationship Id="rId22" Type="http://schemas.openxmlformats.org/officeDocument/2006/relationships/image" Target="../media/image5.jpeg" /><Relationship Id="rId23" Type="http://schemas.openxmlformats.org/officeDocument/2006/relationships/tags" Target="../tags/tag109.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tags" Target="../tags/tag34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7.xml" /><Relationship Id="rId11" Type="http://schemas.openxmlformats.org/officeDocument/2006/relationships/image" Target="../media/image13.png" /><Relationship Id="rId12" Type="http://schemas.openxmlformats.org/officeDocument/2006/relationships/tags" Target="../tags/tag358.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7.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image" Target="../media/image6.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3.xml" /><Relationship Id="rId11" Type="http://schemas.openxmlformats.org/officeDocument/2006/relationships/tags" Target="../tags/tag124.xml" /><Relationship Id="rId12" Type="http://schemas.openxmlformats.org/officeDocument/2006/relationships/tags" Target="../tags/tag125.xml" /><Relationship Id="rId13" Type="http://schemas.openxmlformats.org/officeDocument/2006/relationships/tags" Target="../tags/tag126.xml" /><Relationship Id="rId14" Type="http://schemas.openxmlformats.org/officeDocument/2006/relationships/tags" Target="../tags/tag127.xml" /><Relationship Id="rId2" Type="http://schemas.openxmlformats.org/officeDocument/2006/relationships/tags" Target="../tags/tag118.xml" /><Relationship Id="rId3" Type="http://schemas.openxmlformats.org/officeDocument/2006/relationships/image" Target="../media/image7.png"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image" Target="../media/image8.png" /><Relationship Id="rId7" Type="http://schemas.openxmlformats.org/officeDocument/2006/relationships/tags" Target="../tags/tag121.xml" /><Relationship Id="rId8" Type="http://schemas.openxmlformats.org/officeDocument/2006/relationships/image" Target="../media/image9.png" /><Relationship Id="rId9" Type="http://schemas.openxmlformats.org/officeDocument/2006/relationships/tags" Target="../tags/tag12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image" Target="../media/image10.jpeg" /><Relationship Id="rId15" Type="http://schemas.openxmlformats.org/officeDocument/2006/relationships/tags" Target="../tags/tag137.xml" /><Relationship Id="rId16" Type="http://schemas.openxmlformats.org/officeDocument/2006/relationships/tags" Target="../tags/tag138.xml" /><Relationship Id="rId17" Type="http://schemas.openxmlformats.org/officeDocument/2006/relationships/tags" Target="../tags/tag139.xml" /><Relationship Id="rId18" Type="http://schemas.openxmlformats.org/officeDocument/2006/relationships/tags" Target="../tags/tag140.xml" /><Relationship Id="rId2" Type="http://schemas.openxmlformats.org/officeDocument/2006/relationships/tags" Target="../tags/tag128.xml" /><Relationship Id="rId3" Type="http://schemas.openxmlformats.org/officeDocument/2006/relationships/image" Target="../media/image7.png"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image" Target="../media/image8.png" /><Relationship Id="rId7" Type="http://schemas.openxmlformats.org/officeDocument/2006/relationships/tags" Target="../tags/tag131.xml" /><Relationship Id="rId8" Type="http://schemas.openxmlformats.org/officeDocument/2006/relationships/image" Target="../media/image9.png" /><Relationship Id="rId9" Type="http://schemas.openxmlformats.org/officeDocument/2006/relationships/tags" Target="../tags/tag1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6.xml" /><Relationship Id="rId11" Type="http://schemas.openxmlformats.org/officeDocument/2006/relationships/tags" Target="../tags/tag147.xml" /><Relationship Id="rId12" Type="http://schemas.openxmlformats.org/officeDocument/2006/relationships/tags" Target="../tags/tag148.xml" /><Relationship Id="rId13" Type="http://schemas.openxmlformats.org/officeDocument/2006/relationships/tags" Target="../tags/tag149.xml" /><Relationship Id="rId2" Type="http://schemas.openxmlformats.org/officeDocument/2006/relationships/tags" Target="../tags/tag141.xml" /><Relationship Id="rId3" Type="http://schemas.openxmlformats.org/officeDocument/2006/relationships/image" Target="../media/image7.png"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image" Target="../media/image8.png" /><Relationship Id="rId7" Type="http://schemas.openxmlformats.org/officeDocument/2006/relationships/tags" Target="../tags/tag144.xml" /><Relationship Id="rId8" Type="http://schemas.openxmlformats.org/officeDocument/2006/relationships/image" Target="../media/image9.png" /><Relationship Id="rId9" Type="http://schemas.openxmlformats.org/officeDocument/2006/relationships/tags" Target="../tags/tag14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pic>
        <p:nvPicPr>
          <p:cNvPr id="1026" name="Picture 2" descr="C:\Users\Administrator\Desktop\u=3405105974,1901911152&amp;fm=26&amp;gp=0.jpg"/>
          <p:cNvPicPr>
            <a:picLocks noChangeAspect="1" noChangeArrowheads="1"/>
          </p:cNvPicPr>
          <p:nvPr>
            <p:custDataLst>
              <p:tags r:id="rId8"/>
            </p:custDataLst>
          </p:nvPr>
        </p:nvPicPr>
        <p:blipFill>
          <a:blip r:embed="rId7"/>
          <a:stretch>
            <a:fillRect/>
          </a:stretch>
        </p:blipFill>
        <p:spPr bwMode="auto">
          <a:xfrm>
            <a:off x="169333" y="135467"/>
            <a:ext cx="11796890" cy="6513689"/>
          </a:xfrm>
          <a:prstGeom prst="rect">
            <a:avLst/>
          </a:prstGeom>
          <a:noFill/>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18685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文学常识</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1322402" y="1613310"/>
            <a:ext cx="8532775"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a:t>                                    </a:t>
            </a:r>
            <a:r>
              <a:rPr lang="zh-CN" altLang="zh-CN" sz="3200" b="1">
                <a:solidFill>
                  <a:srgbClr val="FF0000"/>
                </a:solidFill>
              </a:rPr>
              <a:t>序</a:t>
            </a:r>
            <a:endParaRPr lang="zh-CN" altLang="zh-CN" sz="3200">
              <a:solidFill>
                <a:srgbClr val="FF0000"/>
              </a:solidFill>
            </a:endParaRPr>
          </a:p>
          <a:p>
            <a:r>
              <a:rPr lang="en-US" altLang="zh-CN" sz="2800"/>
              <a:t>      </a:t>
            </a:r>
            <a:r>
              <a:rPr lang="zh-CN" altLang="zh-CN" sz="2800"/>
              <a:t>序</a:t>
            </a:r>
            <a:r>
              <a:rPr lang="en-US" altLang="zh-CN" sz="2800"/>
              <a:t>,</a:t>
            </a:r>
            <a:r>
              <a:rPr lang="zh-CN" altLang="zh-CN" sz="2800"/>
              <a:t>绪也</a:t>
            </a:r>
            <a:r>
              <a:rPr lang="en-US" altLang="zh-CN" sz="2800"/>
              <a:t>,</a:t>
            </a:r>
            <a:r>
              <a:rPr lang="zh-CN" altLang="zh-CN" sz="2800"/>
              <a:t>又名“序言”“前言”“引言”</a:t>
            </a:r>
            <a:r>
              <a:rPr lang="en-US" altLang="zh-CN" sz="2800"/>
              <a:t>,</a:t>
            </a:r>
            <a:r>
              <a:rPr lang="zh-CN" altLang="zh-CN" sz="2800"/>
              <a:t>是放在著作正文之前的文章。作者自己写的序叫</a:t>
            </a:r>
            <a:r>
              <a:rPr lang="zh-CN" altLang="zh-CN" sz="2800">
                <a:solidFill>
                  <a:srgbClr val="FF0000"/>
                </a:solidFill>
              </a:rPr>
              <a:t>“自序”</a:t>
            </a:r>
            <a:r>
              <a:rPr lang="en-US" altLang="zh-CN" sz="2800"/>
              <a:t>,</a:t>
            </a:r>
            <a:r>
              <a:rPr lang="zh-CN" altLang="zh-CN" sz="2800"/>
              <a:t>多是说明它的内容、写作缘由、经过、旨趣和特点</a:t>
            </a:r>
            <a:r>
              <a:rPr lang="en-US" altLang="zh-CN" sz="2800"/>
              <a:t>;</a:t>
            </a:r>
            <a:r>
              <a:rPr lang="zh-CN" altLang="zh-CN" sz="2800"/>
              <a:t>别人代写的序叫</a:t>
            </a:r>
            <a:r>
              <a:rPr lang="zh-CN" altLang="zh-CN" sz="2800">
                <a:solidFill>
                  <a:srgbClr val="FF0000"/>
                </a:solidFill>
              </a:rPr>
              <a:t>“代序”</a:t>
            </a:r>
            <a:r>
              <a:rPr lang="zh-CN" altLang="zh-CN" sz="2800"/>
              <a:t>，多是介绍和评论该书的思想内容和艺术特色。另有</a:t>
            </a:r>
            <a:r>
              <a:rPr lang="zh-CN" altLang="zh-CN" sz="2800">
                <a:solidFill>
                  <a:srgbClr val="FF0000"/>
                </a:solidFill>
              </a:rPr>
              <a:t>“赠序”</a:t>
            </a:r>
            <a:r>
              <a:rPr lang="en-US" altLang="zh-CN" sz="2800">
                <a:solidFill>
                  <a:srgbClr val="FF0000"/>
                </a:solidFill>
              </a:rPr>
              <a:t>,</a:t>
            </a:r>
            <a:r>
              <a:rPr lang="zh-CN" altLang="zh-CN" sz="2800"/>
              <a:t>多是对于所赠亲友的赞许、推重或勉励之辞</a:t>
            </a:r>
            <a:r>
              <a:rPr lang="zh-CN" altLang="en-US" sz="2800"/>
              <a:t>；</a:t>
            </a:r>
            <a:r>
              <a:rPr lang="zh-CN" altLang="zh-CN" sz="2800">
                <a:solidFill>
                  <a:srgbClr val="FF0000"/>
                </a:solidFill>
              </a:rPr>
              <a:t>“诗序”</a:t>
            </a:r>
            <a:r>
              <a:rPr lang="zh-CN" altLang="zh-CN" sz="2800"/>
              <a:t>多交代所咏故事的有关内容或作诗的缘起。</a:t>
            </a:r>
          </a:p>
          <a:p>
            <a:endParaRPr kumimoji="0" lang="zh-CN" altLang="en-US" sz="28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userDrawn="1">
            <p:custDataLst>
              <p:tags r:id="rId4"/>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6"/>
            </p:custDataLst>
          </p:nvPr>
        </p:nvPicPr>
        <p:blipFill>
          <a:blip r:embed="rId5"/>
          <a:stretch>
            <a:fillRect/>
          </a:stretch>
        </p:blipFill>
        <p:spPr>
          <a:xfrm>
            <a:off x="7100888" y="540624"/>
            <a:ext cx="3019901" cy="2077879"/>
          </a:xfrm>
          <a:prstGeom prst="rect">
            <a:avLst/>
          </a:prstGeom>
        </p:spPr>
      </p:pic>
      <p:pic>
        <p:nvPicPr>
          <p:cNvPr id="9" name="图片 8"/>
          <p:cNvPicPr>
            <a:picLocks noChangeAspect="1"/>
          </p:cNvPicPr>
          <p:nvPr userDrawn="1">
            <p:custDataLst>
              <p:tags r:id="rId8"/>
            </p:custDataLst>
          </p:nvPr>
        </p:nvPicPr>
        <p:blipFill>
          <a:blip r:embed="rId7"/>
          <a:stretch>
            <a:fillRect/>
          </a:stretch>
        </p:blipFill>
        <p:spPr>
          <a:xfrm>
            <a:off x="10120789" y="2329180"/>
            <a:ext cx="403860" cy="335280"/>
          </a:xfrm>
          <a:prstGeom prst="rect">
            <a:avLst/>
          </a:prstGeom>
        </p:spPr>
      </p:pic>
      <p:pic>
        <p:nvPicPr>
          <p:cNvPr id="10" name="图片 9"/>
          <p:cNvPicPr>
            <a:picLocks noChangeAspect="1"/>
          </p:cNvPicPr>
          <p:nvPr userDrawn="1">
            <p:custDataLst>
              <p:tags r:id="rId9"/>
            </p:custDataLst>
          </p:nvPr>
        </p:nvPicPr>
        <p:blipFill>
          <a:blip r:embed="rId5"/>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0"/>
            </p:custDataLst>
          </p:nvPr>
        </p:nvPicPr>
        <p:blipFill>
          <a:blip r:embed="rId7"/>
          <a:stretch>
            <a:fillRect/>
          </a:stretch>
        </p:blipFill>
        <p:spPr>
          <a:xfrm rot="19800000">
            <a:off x="1804988" y="5436235"/>
            <a:ext cx="403860" cy="335280"/>
          </a:xfrm>
          <a:prstGeom prst="rect">
            <a:avLst/>
          </a:prstGeom>
        </p:spPr>
      </p:pic>
      <p:sp>
        <p:nvSpPr>
          <p:cNvPr id="68610" name="Rectangle 2"/>
          <p:cNvSpPr>
            <a:spLocks noGrp="1"/>
          </p:cNvSpPr>
          <p:nvPr>
            <p:ph idx="4294967295"/>
            <p:custDataLst>
              <p:tags r:id="rId11"/>
            </p:custDataLst>
          </p:nvPr>
        </p:nvSpPr>
        <p:spPr>
          <a:xfrm>
            <a:off x="1333500" y="1716769"/>
            <a:ext cx="9525000" cy="6251575"/>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a:buNone/>
            </a:pPr>
            <a:r>
              <a:rPr lang="en-US"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呜呼！盛衰之</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理</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虽</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曰天命，</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岂</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非人事哉！</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原</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庄</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道理   虽然         难道   推其根本，推究</a:t>
            </a:r>
            <a:endPar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endParaRPr>
          </a:p>
          <a:p>
            <a:pPr>
              <a:buNone/>
            </a:pP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宗之</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所以</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得天下，与其所以失之者，可以知</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之</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矣。 </a:t>
            </a:r>
          </a:p>
          <a:p>
            <a:pPr>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……的原因</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代“这个道理”</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buNone/>
            </a:pP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微软雅黑" panose="020b0503020204020204" pitchFamily="34" charset="-122"/>
                <a:sym typeface="+mn-ea"/>
              </a:rPr>
              <a:t>译文：</a:t>
            </a:r>
            <a:r>
              <a:rPr lang="en-US" altLang="zh-CN" sz="2800" b="1" err="1">
                <a:solidFill>
                  <a:schemeClr val="dk1">
                    <a:lumMod val="85000"/>
                    <a:lumOff val="15000"/>
                  </a:schemeClr>
                </a:solidFill>
                <a:latin typeface="华文楷体" panose="02010600040101010101" charset="-122"/>
                <a:ea typeface="华文楷体" panose="02010600040101010101" charset="-122"/>
                <a:cs typeface="微软雅黑" panose="020b0503020204020204" pitchFamily="34" charset="-122"/>
                <a:sym typeface="+mn-ea"/>
              </a:rPr>
              <a:t>唉！国家兴盛衰亡的道理，虽然说是天命，难道不是（由于）人的作为吗？推究庄宗取得天下和他失去天下的原因，就可以明白这个道理了。</a:t>
            </a:r>
            <a:r>
              <a:rPr lang="en-US"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2" name="文本框 1"/>
          <p:cNvSpPr txBox="1"/>
          <p:nvPr>
            <p:custDataLst>
              <p:tags r:id="rId12"/>
            </p:custDataLst>
          </p:nvPr>
        </p:nvSpPr>
        <p:spPr>
          <a:xfrm>
            <a:off x="1614249" y="-3662"/>
            <a:ext cx="3933825" cy="785495"/>
          </a:xfrm>
          <a:prstGeom prst="rect">
            <a:avLst/>
          </a:prstGeom>
          <a:noFill/>
        </p:spPr>
        <p:txBody>
          <a:bodyPr wrap="square" rtlCol="0">
            <a:noAutofit/>
          </a:bodyPr>
          <a:lstStyle/>
          <a:p>
            <a:r>
              <a:rPr lang="zh-CN" altLang="en-US" sz="3200" b="1">
                <a:latin typeface="华文新魏" panose="02010800040101010101" pitchFamily="2" charset="-122"/>
                <a:ea typeface="华文新魏" panose="02010800040101010101" pitchFamily="2" charset="-122"/>
              </a:rPr>
              <a:t>二、疏通文意</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anim calcmode="lin" valueType="num">
                                      <p:cBhvr additive="base">
                                        <p:cTn id="7" dur="5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8610">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86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18685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疏通解读</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525381" y="1732635"/>
            <a:ext cx="11121566"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第一段</a:t>
            </a:r>
            <a:endParaRPr lang="zh-CN" altLang="zh-CN" sz="2800">
              <a:solidFill>
                <a:srgbClr val="FF0000"/>
              </a:solidFill>
              <a:latin typeface="楷体" pitchFamily="49" charset="-122"/>
              <a:ea typeface="楷体" pitchFamily="49" charset="-122"/>
            </a:endParaRPr>
          </a:p>
          <a:p>
            <a:r>
              <a:rPr lang="zh-CN" altLang="zh-CN" sz="2800" b="1">
                <a:latin typeface="楷体" pitchFamily="49" charset="-122"/>
                <a:ea typeface="楷体" pitchFamily="49" charset="-122"/>
              </a:rPr>
              <a:t>活动二：解读</a:t>
            </a:r>
            <a:endParaRPr lang="zh-CN" altLang="zh-CN" sz="2800">
              <a:latin typeface="楷体" pitchFamily="49" charset="-122"/>
              <a:ea typeface="楷体" pitchFamily="49" charset="-122"/>
            </a:endParaRPr>
          </a:p>
          <a:p>
            <a:r>
              <a:rPr lang="zh-CN" altLang="zh-CN" sz="2800" b="1">
                <a:latin typeface="楷体" pitchFamily="49" charset="-122"/>
                <a:ea typeface="楷体" pitchFamily="49" charset="-122"/>
              </a:rPr>
              <a:t>第一段有什么作用？</a:t>
            </a:r>
            <a:endParaRPr lang="zh-CN" altLang="zh-CN" sz="2800">
              <a:latin typeface="楷体" pitchFamily="49" charset="-122"/>
              <a:ea typeface="楷体" pitchFamily="49" charset="-122"/>
            </a:endParaRPr>
          </a:p>
          <a:p>
            <a:r>
              <a:rPr lang="zh-CN" altLang="zh-CN" sz="2800">
                <a:latin typeface="楷体" pitchFamily="49" charset="-122"/>
                <a:ea typeface="楷体" pitchFamily="49" charset="-122"/>
              </a:rPr>
              <a:t>①文章以“呜呼”的感叹</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引发出对历史的沉痛追问和感慨</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“岂非人事哉</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”一叹一问</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奠定了全文叹惋的感情基调。</a:t>
            </a:r>
          </a:p>
          <a:p>
            <a:r>
              <a:rPr lang="zh-CN" altLang="zh-CN" sz="2800">
                <a:latin typeface="楷体" pitchFamily="49" charset="-122"/>
                <a:ea typeface="楷体" pitchFamily="49" charset="-122"/>
              </a:rPr>
              <a:t>②亮出论点“盛衰由于人事”。“原庄宗之所以得天下</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与其所以失之者”的历史事实则是“盛衰之理”的最有力的证明。这一“得”一“失”与一“盛”一“衰”相照应</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领起下文。</a:t>
            </a: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extLst>
      <p:ext uri="{BB962C8B-B14F-4D97-AF65-F5344CB8AC3E}">
        <p14:creationId xmlns:p14="http://schemas.microsoft.com/office/powerpoint/2010/main" val="4096558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1" end="1"/>
                                            </p:txEl>
                                          </p:spTgt>
                                        </p:tgtEl>
                                        <p:attrNameLst>
                                          <p:attrName>style.visibility</p:attrName>
                                        </p:attrNameLst>
                                      </p:cBhvr>
                                      <p:to>
                                        <p:strVal val="visible"/>
                                      </p:to>
                                    </p:set>
                                    <p:anim calcmode="lin" valueType="num">
                                      <p:cBhvr additive="base">
                                        <p:cTn id="7"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2" end="2"/>
                                            </p:txEl>
                                          </p:spTgt>
                                        </p:tgtEl>
                                        <p:attrNameLst>
                                          <p:attrName>style.visibility</p:attrName>
                                        </p:attrNameLst>
                                      </p:cBhvr>
                                      <p:to>
                                        <p:strVal val="visible"/>
                                      </p:to>
                                    </p:set>
                                    <p:anim calcmode="lin" valueType="num">
                                      <p:cBhvr additive="base">
                                        <p:cTn id="11"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1">
                                            <p:txEl>
                                              <p:pRg st="3" end="3"/>
                                            </p:txEl>
                                          </p:spTgt>
                                        </p:tgtEl>
                                        <p:attrNameLst>
                                          <p:attrName>style.visibility</p:attrName>
                                        </p:attrNameLst>
                                      </p:cBhvr>
                                      <p:to>
                                        <p:strVal val="visible"/>
                                      </p:to>
                                    </p:set>
                                    <p:anim calcmode="lin" valueType="num">
                                      <p:cBhvr additive="base">
                                        <p:cTn id="1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481">
                                            <p:txEl>
                                              <p:pRg st="4" end="4"/>
                                            </p:txEl>
                                          </p:spTgt>
                                        </p:tgtEl>
                                        <p:attrNameLst>
                                          <p:attrName>style.visibility</p:attrName>
                                        </p:attrNameLst>
                                      </p:cBhvr>
                                      <p:to>
                                        <p:strVal val="visible"/>
                                      </p:to>
                                    </p:set>
                                    <p:anim calcmode="lin" valueType="num">
                                      <p:cBhvr additive="base">
                                        <p:cTn id="2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6" name="图片 5"/>
          <p:cNvPicPr>
            <a:picLocks noChangeAspect="1"/>
          </p:cNvPicPr>
          <p:nvPr userDrawn="1">
            <p:custDataLst>
              <p:tags r:id="rId5"/>
            </p:custDataLst>
          </p:nvPr>
        </p:nvPicPr>
        <p:blipFill>
          <a:blip r:embed="rId4"/>
          <a:stretch>
            <a:fillRect/>
          </a:stretch>
        </p:blipFill>
        <p:spPr>
          <a:xfrm>
            <a:off x="1524000" y="0"/>
            <a:ext cx="1082040" cy="1394460"/>
          </a:xfrm>
          <a:prstGeom prst="rect">
            <a:avLst/>
          </a:prstGeom>
        </p:spPr>
      </p:pic>
      <p:pic>
        <p:nvPicPr>
          <p:cNvPr id="7" name="图片 6"/>
          <p:cNvPicPr>
            <a:picLocks noChangeAspect="1"/>
          </p:cNvPicPr>
          <p:nvPr userDrawn="1">
            <p:custDataLst>
              <p:tags r:id="rId6"/>
            </p:custDataLst>
          </p:nvPr>
        </p:nvPicPr>
        <p:blipFill>
          <a:blip r:embed="rId4"/>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8"/>
            </p:custDataLst>
          </p:nvPr>
        </p:nvPicPr>
        <p:blipFill>
          <a:blip r:embed="rId7"/>
          <a:stretch>
            <a:fillRect/>
          </a:stretch>
        </p:blipFill>
        <p:spPr>
          <a:xfrm>
            <a:off x="7100888" y="540624"/>
            <a:ext cx="3019901" cy="2077879"/>
          </a:xfrm>
          <a:prstGeom prst="rect">
            <a:avLst/>
          </a:prstGeom>
        </p:spPr>
      </p:pic>
      <p:pic>
        <p:nvPicPr>
          <p:cNvPr id="9" name="图片 8"/>
          <p:cNvPicPr>
            <a:picLocks noChangeAspect="1"/>
          </p:cNvPicPr>
          <p:nvPr userDrawn="1">
            <p:custDataLst>
              <p:tags r:id="rId10"/>
            </p:custDataLst>
          </p:nvPr>
        </p:nvPicPr>
        <p:blipFill>
          <a:blip r:embed="rId9"/>
          <a:stretch>
            <a:fillRect/>
          </a:stretch>
        </p:blipFill>
        <p:spPr>
          <a:xfrm>
            <a:off x="10120789" y="2329180"/>
            <a:ext cx="403860" cy="335280"/>
          </a:xfrm>
          <a:prstGeom prst="rect">
            <a:avLst/>
          </a:prstGeom>
        </p:spPr>
      </p:pic>
      <p:pic>
        <p:nvPicPr>
          <p:cNvPr id="10" name="图片 9"/>
          <p:cNvPicPr>
            <a:picLocks noChangeAspect="1"/>
          </p:cNvPicPr>
          <p:nvPr userDrawn="1">
            <p:custDataLst>
              <p:tags r:id="rId11"/>
            </p:custDataLst>
          </p:nvPr>
        </p:nvPicPr>
        <p:blipFill>
          <a:blip r:embed="rId7"/>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2"/>
            </p:custDataLst>
          </p:nvPr>
        </p:nvPicPr>
        <p:blipFill>
          <a:blip r:embed="rId9"/>
          <a:stretch>
            <a:fillRect/>
          </a:stretch>
        </p:blipFill>
        <p:spPr>
          <a:xfrm rot="19800000">
            <a:off x="1804988" y="5436235"/>
            <a:ext cx="403860" cy="335280"/>
          </a:xfrm>
          <a:prstGeom prst="rect">
            <a:avLst/>
          </a:prstGeom>
        </p:spPr>
      </p:pic>
      <p:sp>
        <p:nvSpPr>
          <p:cNvPr id="70658" name="Rectangle 2"/>
          <p:cNvSpPr>
            <a:spLocks noGrp="1"/>
          </p:cNvSpPr>
          <p:nvPr>
            <p:ph idx="4294967295"/>
            <p:custDataLst>
              <p:tags r:id="rId13"/>
            </p:custDataLst>
          </p:nvPr>
        </p:nvSpPr>
        <p:spPr>
          <a:xfrm>
            <a:off x="1676400" y="304800"/>
            <a:ext cx="8839200" cy="65532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a:lnSpc>
                <a:spcPct val="80000"/>
              </a:lnSpc>
              <a:buNone/>
            </a:pPr>
            <a:r>
              <a:rPr lang="en-US"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世</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言晋王</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之</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将终也，</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以</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三矢赐庄宗而</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告</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之</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世人       取独           把，拿              告诉</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曰：“梁，吾仇也；燕王，吾所</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立</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；契丹与吾</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约</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为</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扶持</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推立     订立盟约</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兄弟，</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而</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皆背晋</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以</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归梁。此</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三者</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，吾遗恨也。与尔</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却            而             三件事</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给</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三矢，尔</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其</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无忘</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乃</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父之志。”庄宗受而藏之于庙。</a:t>
            </a: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一定，应当</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你的</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其后用兵，则遣</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从事以</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一</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少牢</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告庙，请其矢，盛</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以</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属官  用   用猪羊各一头祭祀     用</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锦囊，</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负</a:t>
            </a:r>
            <a:r>
              <a:rPr lang="en-US" altLang="zh-CN" sz="2800"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而前驱，及凯旋而</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纳之</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p>
          <a:p>
            <a:pPr>
              <a:lnSpc>
                <a:spcPct val="80000"/>
              </a:lnSpc>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err="1">
                <a:solidFill>
                  <a:srgbClr val="FF0000"/>
                </a:solidFill>
                <a:latin typeface="华文楷体" panose="02010600040101010101" charset="-122"/>
                <a:ea typeface="华文楷体" panose="02010600040101010101" charset="-122"/>
                <a:cs typeface="华文楷体" panose="02010600040101010101" charset="-122"/>
                <a:sym typeface="+mn-ea"/>
              </a:rPr>
              <a:t>背着                       收藏它们</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065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0658">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0658">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0658">
                                            <p:txEl>
                                              <p:pRg st="9" end="9"/>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065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27650" name="内容占位符 2"/>
          <p:cNvSpPr>
            <a:spLocks noGrp="1"/>
          </p:cNvSpPr>
          <p:nvPr>
            <p:ph idx="4294967295"/>
            <p:custDataLst>
              <p:tags r:id="rId12"/>
            </p:custDataLst>
          </p:nvPr>
        </p:nvSpPr>
        <p:spPr>
          <a:xfrm>
            <a:off x="690179" y="719773"/>
            <a:ext cx="9753600" cy="63246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a:lnSpc>
                <a:spcPct val="100000"/>
              </a:lnSpc>
              <a:spcBef>
                <a:spcPct val="0"/>
              </a:spcBef>
              <a:buNone/>
            </a:pPr>
            <a:r>
              <a:rPr lang="zh-CN" altLang="en-US">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译文：世人说晋王临死时，把三枝箭赐给庄宗，告诉他说：“梁国是我的仇敌，燕王是我推立的，契丹与我订立盟约，结为兄弟，可是他们都背叛我而归顺梁。这三件事是我的遗憾。给你三支箭，你一定不要忘记你父亲的愿望。”庄宗接受了箭把它收藏在祖庙里。那以后出兵，就派属官用猪、羊各一头祭告祖庙，恭敬地取出他父亲留下的那三支箭，用锦囊盛着，背着它在前面走，等到胜利归来把箭收藏（在祖庙里）。</a:t>
            </a:r>
          </a:p>
          <a:p>
            <a:pPr>
              <a:buNone/>
            </a:pPr>
            <a:endParaRPr lang="zh-CN" altLang="en-US"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p:txBody>
      </p:sp>
    </p:spTree>
    <p:custDataLst>
      <p:tags r:id="rId1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疏通解读</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255320" y="880554"/>
            <a:ext cx="11681359" cy="85254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a:solidFill>
                  <a:srgbClr val="FF0000"/>
                </a:solidFill>
              </a:rPr>
              <a:t>                                                           </a:t>
            </a:r>
            <a:r>
              <a:rPr lang="zh-CN" altLang="zh-CN" sz="2400" b="1">
                <a:solidFill>
                  <a:srgbClr val="FF0000"/>
                </a:solidFill>
              </a:rPr>
              <a:t>第二段</a:t>
            </a:r>
            <a:endParaRPr lang="zh-CN" altLang="zh-CN" sz="2400">
              <a:solidFill>
                <a:srgbClr val="FF0000"/>
              </a:solidFill>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活动二：解读</a:t>
            </a:r>
            <a:endParaRPr lang="zh-CN" altLang="zh-CN" sz="2800">
              <a:latin typeface="楷体" pitchFamily="49" charset="-122"/>
              <a:ea typeface="楷体" pitchFamily="49" charset="-122"/>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分析庄宗“得天下”的原因？</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先写晋王赐三矢</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次写晋王遗命</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详细交代了赐矢的原因</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再写庄宗将三矢“受而藏之”。接着写庄宗执行晋王遗命，他出师征战</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以三矢励志</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成功后</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还矢先王</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着重写庄宗对三矢的恭敬态度</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从中可以看出</a:t>
            </a:r>
            <a:r>
              <a:rPr lang="zh-CN" altLang="zh-CN" sz="2800">
                <a:solidFill>
                  <a:srgbClr val="FF0000"/>
                </a:solidFill>
                <a:latin typeface="楷体" pitchFamily="49" charset="-122"/>
                <a:ea typeface="楷体" pitchFamily="49" charset="-122"/>
              </a:rPr>
              <a:t>他接受遗命、为父复仇的决心和意志</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这正是他得天下的原因</a:t>
            </a:r>
            <a:r>
              <a:rPr lang="zh-CN" altLang="zh-CN" sz="2800">
                <a:latin typeface="楷体" pitchFamily="49" charset="-122"/>
                <a:ea typeface="楷体" pitchFamily="49" charset="-122"/>
              </a:rPr>
              <a:t>。体现了庄宗的“忧劳”</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突出了“人事”的作用。</a:t>
            </a:r>
          </a:p>
          <a:p>
            <a:endParaRPr lang="en-US" altLang="zh-CN" sz="2800" b="1">
              <a:latin typeface="楷体" pitchFamily="49" charset="-122"/>
              <a:ea typeface="楷体" pitchFamily="49" charset="-122"/>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小结：</a:t>
            </a:r>
            <a:r>
              <a:rPr lang="zh-CN" altLang="zh-CN" sz="2800">
                <a:latin typeface="楷体" pitchFamily="49" charset="-122"/>
                <a:ea typeface="楷体" pitchFamily="49" charset="-122"/>
              </a:rPr>
              <a:t>本段叙事的语势比较平缓</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没有直接的议论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但是作者寓论点于叙述之中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与第</a:t>
            </a:r>
            <a:r>
              <a:rPr lang="en-US" altLang="zh-CN" sz="2800">
                <a:latin typeface="楷体" pitchFamily="49" charset="-122"/>
                <a:ea typeface="楷体" pitchFamily="49" charset="-122"/>
              </a:rPr>
              <a:t>1</a:t>
            </a:r>
            <a:r>
              <a:rPr lang="zh-CN" altLang="zh-CN" sz="2800">
                <a:latin typeface="楷体" pitchFamily="49" charset="-122"/>
                <a:ea typeface="楷体" pitchFamily="49" charset="-122"/>
              </a:rPr>
              <a:t>段的“盛”和“得天下”相照应</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本段的“扬”为下文的“抑”张本。</a:t>
            </a:r>
          </a:p>
          <a:p>
            <a:endParaRPr lang="zh-CN" altLang="zh-CN" sz="2400">
              <a:solidFill>
                <a:srgbClr val="FF0000"/>
              </a:solidFill>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b="1">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5" end="5"/>
                                            </p:txEl>
                                          </p:spTgt>
                                        </p:tgtEl>
                                        <p:attrNameLst>
                                          <p:attrName>style.visibility</p:attrName>
                                        </p:attrNameLst>
                                      </p:cBhvr>
                                      <p:to>
                                        <p:strVal val="visible"/>
                                      </p:to>
                                    </p:set>
                                    <p:anim calcmode="lin" valueType="num">
                                      <p:cBhvr additive="base">
                                        <p:cTn id="13"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28673" name="Rectangle 4"/>
          <p:cNvSpPr/>
          <p:nvPr>
            <p:custDataLst>
              <p:tags r:id="rId12"/>
            </p:custDataLst>
          </p:nvPr>
        </p:nvSpPr>
        <p:spPr>
          <a:xfrm>
            <a:off x="2057400" y="609600"/>
            <a:ext cx="8407400" cy="5507990"/>
          </a:xfrm>
          <a:prstGeom prst="rect">
            <a:avLst/>
          </a:prstGeom>
          <a:noFill/>
          <a:ln w="9525">
            <a:noFill/>
          </a:ln>
        </p:spPr>
        <p:txBody>
          <a:bodyPr wrap="square" anchor="t" anchorCtr="0">
            <a:spAutoFit/>
          </a:bodyPr>
          <a:lstStyle/>
          <a:p>
            <a:pPr>
              <a:buSzTx/>
            </a:pP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方</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其</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系</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燕父子以</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组</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函</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梁君臣之首，入于</a:t>
            </a:r>
          </a:p>
          <a:p>
            <a:pPr>
              <a:buSzTx/>
            </a:pPr>
            <a:endPar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endParaRPr>
          </a:p>
          <a:p>
            <a:pPr>
              <a:buSzTx/>
            </a:pP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太庙，还矢先王，而</a:t>
            </a:r>
            <a:r>
              <a:rPr lang="zh-CN" altLang="en-US" sz="3200" b="1" u="sng">
                <a:solidFill>
                  <a:srgbClr val="FF0000"/>
                </a:solidFill>
                <a:latin typeface="华文楷体" panose="02010600040101010101" charset="-122"/>
                <a:ea typeface="华文楷体" panose="02010600040101010101" charset="-122"/>
                <a:cs typeface="微软雅黑" panose="020b0503020204020204" pitchFamily="34" charset="-122"/>
              </a:rPr>
              <a:t>告以成功</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，其意气之</a:t>
            </a:r>
          </a:p>
          <a:p>
            <a:pPr>
              <a:buSzTx/>
            </a:pPr>
            <a:endPar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endParaRPr>
          </a:p>
          <a:p>
            <a:pPr>
              <a:buSzTx/>
            </a:pPr>
            <a:r>
              <a:rPr lang="zh-CN" altLang="en-US" sz="3200" b="1" u="sng">
                <a:solidFill>
                  <a:srgbClr val="FF0000"/>
                </a:solidFill>
                <a:latin typeface="华文楷体" panose="02010600040101010101" charset="-122"/>
                <a:ea typeface="华文楷体" panose="02010600040101010101" charset="-122"/>
                <a:cs typeface="微软雅黑" panose="020b0503020204020204" pitchFamily="34" charset="-122"/>
              </a:rPr>
              <a:t>盛</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，可谓壮哉！及仇雠已灭，天下已定，一</a:t>
            </a:r>
          </a:p>
          <a:p>
            <a:pPr>
              <a:buSzTx/>
            </a:pPr>
            <a:endPar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endParaRPr>
          </a:p>
          <a:p>
            <a:pPr>
              <a:buSzTx/>
            </a:pP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夫夜呼，乱者四应，</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仓皇</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东出，未</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及</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见</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贼</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而</a:t>
            </a:r>
          </a:p>
          <a:p>
            <a:pPr>
              <a:buSzTx/>
            </a:pPr>
            <a:endPar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endParaRPr>
          </a:p>
          <a:p>
            <a:pPr>
              <a:buSzTx/>
            </a:pP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士卒离散，君臣相顾，不知</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所归</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a:t>
            </a:r>
            <a:r>
              <a:rPr lang="zh-CN" altLang="en-US" sz="3200" b="1">
                <a:solidFill>
                  <a:srgbClr val="FF0000"/>
                </a:solidFill>
                <a:latin typeface="华文楷体" panose="02010600040101010101" charset="-122"/>
                <a:ea typeface="华文楷体" panose="02010600040101010101" charset="-122"/>
                <a:cs typeface="微软雅黑" panose="020b0503020204020204" pitchFamily="34" charset="-122"/>
              </a:rPr>
              <a:t>至于</a:t>
            </a: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誓天</a:t>
            </a:r>
          </a:p>
          <a:p>
            <a:pPr>
              <a:buSzTx/>
            </a:pPr>
            <a:endPar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endParaRPr>
          </a:p>
          <a:p>
            <a:pPr>
              <a:buSzTx/>
            </a:pPr>
            <a:r>
              <a:rPr lang="zh-CN" altLang="en-US" sz="3200" b="1">
                <a:solidFill>
                  <a:srgbClr val="000000"/>
                </a:solidFill>
                <a:latin typeface="华文楷体" panose="02010600040101010101" charset="-122"/>
                <a:ea typeface="华文楷体" panose="02010600040101010101" charset="-122"/>
                <a:cs typeface="微软雅黑" panose="020b0503020204020204" pitchFamily="34" charset="-122"/>
              </a:rPr>
              <a:t>断发，泣下沾襟，何其衰也！</a:t>
            </a:r>
          </a:p>
        </p:txBody>
      </p:sp>
      <p:sp>
        <p:nvSpPr>
          <p:cNvPr id="73733" name="Text Box 5"/>
          <p:cNvSpPr txBox="1"/>
          <p:nvPr>
            <p:custDataLst>
              <p:tags r:id="rId13"/>
            </p:custDataLst>
          </p:nvPr>
        </p:nvSpPr>
        <p:spPr>
          <a:xfrm>
            <a:off x="2640014" y="1196975"/>
            <a:ext cx="3541395" cy="521970"/>
          </a:xfrm>
          <a:prstGeom prst="rect">
            <a:avLst/>
          </a:prstGeom>
          <a:noFill/>
          <a:ln w="9525">
            <a:noFill/>
          </a:ln>
        </p:spPr>
        <p:txBody>
          <a:bodyPr wrap="none" anchor="t" anchorCtr="0">
            <a:spAutoFit/>
          </a:bodyPr>
          <a:lstStyle/>
          <a:p>
            <a:pPr>
              <a:buSzTx/>
            </a:pPr>
            <a:r>
              <a:rPr lang="en-US" altLang="zh-CN"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当     捆绑            绳索</a:t>
            </a:r>
            <a:endPar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734" name="Text Box 6"/>
          <p:cNvSpPr txBox="1"/>
          <p:nvPr>
            <p:custDataLst>
              <p:tags r:id="rId14"/>
            </p:custDataLst>
          </p:nvPr>
        </p:nvSpPr>
        <p:spPr>
          <a:xfrm>
            <a:off x="1919289" y="3213100"/>
            <a:ext cx="1100137" cy="521970"/>
          </a:xfrm>
          <a:prstGeom prst="rect">
            <a:avLst/>
          </a:prstGeom>
          <a:noFill/>
          <a:ln w="9525">
            <a:noFill/>
          </a:ln>
        </p:spPr>
        <p:txBody>
          <a:bodyPr anchor="t" anchorCtr="0">
            <a:spAutoFit/>
          </a:bodyPr>
          <a:lstStyle/>
          <a:p>
            <a:pPr>
              <a:buSzTx/>
            </a:pP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旺盛</a:t>
            </a:r>
            <a:endParaRPr lang="zh-CN" altLang="en-US" sz="2800" b="1">
              <a:solidFill>
                <a:srgbClr val="000000"/>
              </a:solidFill>
              <a:latin typeface="微软雅黑" panose="020b0503020204020204" pitchFamily="34" charset="-122"/>
              <a:ea typeface="微软雅黑" panose="020b0503020204020204" pitchFamily="34" charset="-122"/>
            </a:endParaRPr>
          </a:p>
        </p:txBody>
      </p:sp>
      <p:sp>
        <p:nvSpPr>
          <p:cNvPr id="73735" name="Text Box 7"/>
          <p:cNvSpPr txBox="1"/>
          <p:nvPr>
            <p:custDataLst>
              <p:tags r:id="rId15"/>
            </p:custDataLst>
          </p:nvPr>
        </p:nvSpPr>
        <p:spPr>
          <a:xfrm>
            <a:off x="5375275" y="4098925"/>
            <a:ext cx="4522470" cy="521970"/>
          </a:xfrm>
          <a:prstGeom prst="rect">
            <a:avLst/>
          </a:prstGeom>
          <a:noFill/>
          <a:ln w="9525">
            <a:noFill/>
          </a:ln>
        </p:spPr>
        <p:txBody>
          <a:bodyPr wrap="none" anchor="t" anchorCtr="0">
            <a:spAutoFit/>
          </a:bodyPr>
          <a:lstStyle/>
          <a:p>
            <a:pPr>
              <a:buSzTx/>
            </a:pP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匆忙慌张        </a:t>
            </a:r>
            <a:r>
              <a:rPr lang="en-US" altLang="zh-CN"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等到   叛军</a:t>
            </a:r>
            <a:endPar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738" name="Text Box 10"/>
          <p:cNvSpPr txBox="1"/>
          <p:nvPr>
            <p:custDataLst>
              <p:tags r:id="rId16"/>
            </p:custDataLst>
          </p:nvPr>
        </p:nvSpPr>
        <p:spPr>
          <a:xfrm>
            <a:off x="5016501" y="2205038"/>
            <a:ext cx="4238625" cy="521970"/>
          </a:xfrm>
          <a:prstGeom prst="rect">
            <a:avLst/>
          </a:prstGeom>
          <a:noFill/>
          <a:ln w="9525">
            <a:noFill/>
          </a:ln>
        </p:spPr>
        <p:txBody>
          <a:bodyPr anchor="t" anchorCtr="0">
            <a:spAutoFit/>
          </a:bodyPr>
          <a:lstStyle/>
          <a:p>
            <a:pPr>
              <a:buSzTx/>
            </a:pP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省略句，介词短语后置</a:t>
            </a:r>
            <a:endParaRPr lang="zh-CN" altLang="en-US" sz="2800" b="1">
              <a:solidFill>
                <a:srgbClr val="000000"/>
              </a:solidFill>
              <a:latin typeface="微软雅黑" panose="020b0503020204020204" pitchFamily="34" charset="-122"/>
              <a:ea typeface="微软雅黑" panose="020b0503020204020204" pitchFamily="34" charset="-122"/>
            </a:endParaRPr>
          </a:p>
        </p:txBody>
      </p:sp>
      <p:sp>
        <p:nvSpPr>
          <p:cNvPr id="73739" name="Text Box 11"/>
          <p:cNvSpPr txBox="1"/>
          <p:nvPr>
            <p:custDataLst>
              <p:tags r:id="rId17"/>
            </p:custDataLst>
          </p:nvPr>
        </p:nvSpPr>
        <p:spPr>
          <a:xfrm>
            <a:off x="6386831" y="1196975"/>
            <a:ext cx="1966595" cy="521970"/>
          </a:xfrm>
          <a:prstGeom prst="rect">
            <a:avLst/>
          </a:prstGeom>
          <a:noFill/>
          <a:ln w="9525">
            <a:noFill/>
          </a:ln>
        </p:spPr>
        <p:txBody>
          <a:bodyPr wrap="square" anchor="t" anchorCtr="0">
            <a:spAutoFit/>
          </a:bodyPr>
          <a:lstStyle/>
          <a:p>
            <a:pPr>
              <a:buSzTx/>
            </a:pPr>
            <a:r>
              <a:rPr lang="zh-CN" altLang="en-US" sz="2800" b="1">
                <a:solidFill>
                  <a:srgbClr val="FF0000"/>
                </a:solidFill>
                <a:latin typeface="华文新魏" panose="02010800040101010101" pitchFamily="2" charset="-122"/>
                <a:ea typeface="华文新魏" panose="02010800040101010101" pitchFamily="2" charset="-122"/>
              </a:rPr>
              <a:t>用匣子装着</a:t>
            </a:r>
          </a:p>
        </p:txBody>
      </p:sp>
      <p:sp>
        <p:nvSpPr>
          <p:cNvPr id="73740" name="Text Box 12"/>
          <p:cNvSpPr txBox="1"/>
          <p:nvPr>
            <p:custDataLst>
              <p:tags r:id="rId18"/>
            </p:custDataLst>
          </p:nvPr>
        </p:nvSpPr>
        <p:spPr>
          <a:xfrm>
            <a:off x="6096000" y="5106988"/>
            <a:ext cx="3383280" cy="521970"/>
          </a:xfrm>
          <a:prstGeom prst="rect">
            <a:avLst/>
          </a:prstGeom>
          <a:noFill/>
          <a:ln w="9525">
            <a:noFill/>
          </a:ln>
        </p:spPr>
        <p:txBody>
          <a:bodyPr wrap="none" anchor="t" anchorCtr="0">
            <a:spAutoFit/>
          </a:bodyPr>
          <a:lstStyle/>
          <a:p>
            <a:pPr>
              <a:buSzTx/>
            </a:pP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返回的地方    以至于</a:t>
            </a:r>
            <a:endPar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additive="base">
                                        <p:cTn id="7" dur="500" fill="hold"/>
                                        <p:tgtEl>
                                          <p:spTgt spid="73733"/>
                                        </p:tgtEl>
                                        <p:attrNameLst>
                                          <p:attrName>ppt_x</p:attrName>
                                        </p:attrNameLst>
                                      </p:cBhvr>
                                      <p:tavLst>
                                        <p:tav tm="0">
                                          <p:val>
                                            <p:strVal val="#ppt_x"/>
                                          </p:val>
                                        </p:tav>
                                        <p:tav tm="100000">
                                          <p:val>
                                            <p:strVal val="#ppt_x"/>
                                          </p:val>
                                        </p:tav>
                                      </p:tavLst>
                                    </p:anim>
                                    <p:anim calcmode="lin" valueType="num">
                                      <p:cBhvr additive="base">
                                        <p:cTn id="8"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3739"/>
                                        </p:tgtEl>
                                        <p:attrNameLst>
                                          <p:attrName>style.visibility</p:attrName>
                                        </p:attrNameLst>
                                      </p:cBhvr>
                                      <p:to>
                                        <p:strVal val="visible"/>
                                      </p:to>
                                    </p:set>
                                    <p:anim calcmode="lin" valueType="num">
                                      <p:cBhvr additive="base">
                                        <p:cTn id="13" dur="500" fill="hold"/>
                                        <p:tgtEl>
                                          <p:spTgt spid="73739"/>
                                        </p:tgtEl>
                                        <p:attrNameLst>
                                          <p:attrName>ppt_x</p:attrName>
                                        </p:attrNameLst>
                                      </p:cBhvr>
                                      <p:tavLst>
                                        <p:tav tm="0">
                                          <p:val>
                                            <p:strVal val="#ppt_x"/>
                                          </p:val>
                                        </p:tav>
                                        <p:tav tm="100000">
                                          <p:val>
                                            <p:strVal val="#ppt_x"/>
                                          </p:val>
                                        </p:tav>
                                      </p:tavLst>
                                    </p:anim>
                                    <p:anim calcmode="lin" valueType="num">
                                      <p:cBhvr additive="base">
                                        <p:cTn id="14" dur="500" fill="hold"/>
                                        <p:tgtEl>
                                          <p:spTgt spid="7373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3738">
                                            <p:txEl>
                                              <p:pRg st="0" end="0"/>
                                            </p:txEl>
                                          </p:spTgt>
                                        </p:tgtEl>
                                        <p:attrNameLst>
                                          <p:attrName>style.visibility</p:attrName>
                                        </p:attrNameLst>
                                      </p:cBhvr>
                                      <p:to>
                                        <p:strVal val="visible"/>
                                      </p:to>
                                    </p:set>
                                    <p:anim calcmode="lin" valueType="num">
                                      <p:cBhvr additive="base">
                                        <p:cTn id="19" dur="500" fill="hold"/>
                                        <p:tgtEl>
                                          <p:spTgt spid="7373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3734"/>
                                        </p:tgtEl>
                                        <p:attrNameLst>
                                          <p:attrName>style.visibility</p:attrName>
                                        </p:attrNameLst>
                                      </p:cBhvr>
                                      <p:to>
                                        <p:strVal val="visible"/>
                                      </p:to>
                                    </p:set>
                                    <p:anim calcmode="lin" valueType="num">
                                      <p:cBhvr additive="base">
                                        <p:cTn id="25" dur="500" fill="hold"/>
                                        <p:tgtEl>
                                          <p:spTgt spid="73734"/>
                                        </p:tgtEl>
                                        <p:attrNameLst>
                                          <p:attrName>ppt_x</p:attrName>
                                        </p:attrNameLst>
                                      </p:cBhvr>
                                      <p:tavLst>
                                        <p:tav tm="0">
                                          <p:val>
                                            <p:strVal val="#ppt_x"/>
                                          </p:val>
                                        </p:tav>
                                        <p:tav tm="100000">
                                          <p:val>
                                            <p:strVal val="#ppt_x"/>
                                          </p:val>
                                        </p:tav>
                                      </p:tavLst>
                                    </p:anim>
                                    <p:anim calcmode="lin" valueType="num">
                                      <p:cBhvr additive="base">
                                        <p:cTn id="26" dur="500" fill="hold"/>
                                        <p:tgtEl>
                                          <p:spTgt spid="7373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3735"/>
                                        </p:tgtEl>
                                        <p:attrNameLst>
                                          <p:attrName>style.visibility</p:attrName>
                                        </p:attrNameLst>
                                      </p:cBhvr>
                                      <p:to>
                                        <p:strVal val="visible"/>
                                      </p:to>
                                    </p:set>
                                    <p:anim calcmode="lin" valueType="num">
                                      <p:cBhvr additive="base">
                                        <p:cTn id="31" dur="500" fill="hold"/>
                                        <p:tgtEl>
                                          <p:spTgt spid="73735"/>
                                        </p:tgtEl>
                                        <p:attrNameLst>
                                          <p:attrName>ppt_x</p:attrName>
                                        </p:attrNameLst>
                                      </p:cBhvr>
                                      <p:tavLst>
                                        <p:tav tm="0">
                                          <p:val>
                                            <p:strVal val="#ppt_x"/>
                                          </p:val>
                                        </p:tav>
                                        <p:tav tm="100000">
                                          <p:val>
                                            <p:strVal val="#ppt_x"/>
                                          </p:val>
                                        </p:tav>
                                      </p:tavLst>
                                    </p:anim>
                                    <p:anim calcmode="lin" valueType="num">
                                      <p:cBhvr additive="base">
                                        <p:cTn id="32"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3740"/>
                                        </p:tgtEl>
                                        <p:attrNameLst>
                                          <p:attrName>style.visibility</p:attrName>
                                        </p:attrNameLst>
                                      </p:cBhvr>
                                      <p:to>
                                        <p:strVal val="visible"/>
                                      </p:to>
                                    </p:set>
                                    <p:anim calcmode="lin" valueType="num">
                                      <p:cBhvr additive="base">
                                        <p:cTn id="37" dur="500" fill="hold"/>
                                        <p:tgtEl>
                                          <p:spTgt spid="73740"/>
                                        </p:tgtEl>
                                        <p:attrNameLst>
                                          <p:attrName>ppt_x</p:attrName>
                                        </p:attrNameLst>
                                      </p:cBhvr>
                                      <p:tavLst>
                                        <p:tav tm="0">
                                          <p:val>
                                            <p:strVal val="#ppt_x"/>
                                          </p:val>
                                        </p:tav>
                                        <p:tav tm="100000">
                                          <p:val>
                                            <p:strVal val="#ppt_x"/>
                                          </p:val>
                                        </p:tav>
                                      </p:tavLst>
                                    </p:anim>
                                    <p:anim calcmode="lin" valueType="num">
                                      <p:cBhvr additive="base">
                                        <p:cTn id="38" dur="500" fill="hold"/>
                                        <p:tgtEl>
                                          <p:spTgt spid="737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P spid="73734" grpId="0"/>
      <p:bldP spid="73735" grpId="0"/>
      <p:bldP spid="73739" grpId="0"/>
      <p:bldP spid="7374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29698" name="内容占位符 2"/>
          <p:cNvSpPr>
            <a:spLocks noGrp="1"/>
          </p:cNvSpPr>
          <p:nvPr>
            <p:ph idx="4294967295"/>
            <p:custDataLst>
              <p:tags r:id="rId12"/>
            </p:custDataLst>
          </p:nvPr>
        </p:nvSpPr>
        <p:spPr>
          <a:xfrm>
            <a:off x="1281588" y="1175657"/>
            <a:ext cx="8839200" cy="64770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eaLnBrk="1" hangingPunct="1">
              <a:buNone/>
            </a:pPr>
            <a:r>
              <a:rPr lang="zh-CN" altLang="en-US" sz="3600"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译文：当他用绳子捆绑着燕王父子，用木匣装着后梁国君、大臣的头，进到太庙，把箭还给先王，把成功的消息告诉先王时，他意气旺盛，可以说是雄壮啊！等到仇敌已经消灭，天下已经安定，一人在夜里呼喊作乱，作乱的人四方响应，他匆忙慌张向东出逃，还没见到叛军，士兵就离散了，君臣相对而视，不知回到哪里去；以至于对天发誓，割下头发，眼泪流下沾湿了衣襟 ，多么衰败啊！</a:t>
            </a:r>
          </a:p>
        </p:txBody>
      </p:sp>
    </p:spTree>
    <p:custDataLst>
      <p:tags r:id="rId1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1" name="图片 10"/>
          <p:cNvPicPr>
            <a:picLocks noChangeAspect="1"/>
          </p:cNvPicPr>
          <p:nvPr userDrawn="1">
            <p:custDataLst>
              <p:tags r:id="rId10"/>
            </p:custDataLst>
          </p:nvPr>
        </p:nvPicPr>
        <p:blipFill>
          <a:blip r:embed="rId8"/>
          <a:stretch>
            <a:fillRect/>
          </a:stretch>
        </p:blipFill>
        <p:spPr>
          <a:xfrm rot="19800000">
            <a:off x="1804988" y="5436235"/>
            <a:ext cx="403860" cy="335280"/>
          </a:xfrm>
          <a:prstGeom prst="rect">
            <a:avLst/>
          </a:prstGeom>
        </p:spPr>
      </p:pic>
      <p:sp>
        <p:nvSpPr>
          <p:cNvPr id="30721" name="Rectangle 4"/>
          <p:cNvSpPr/>
          <p:nvPr>
            <p:custDataLst>
              <p:tags r:id="rId11"/>
            </p:custDataLst>
          </p:nvPr>
        </p:nvSpPr>
        <p:spPr>
          <a:xfrm>
            <a:off x="1898651" y="2286000"/>
            <a:ext cx="184731" cy="387798"/>
          </a:xfrm>
          <a:prstGeom prst="rect">
            <a:avLst/>
          </a:prstGeom>
          <a:noFill/>
          <a:ln w="9525">
            <a:noFill/>
          </a:ln>
        </p:spPr>
        <p:txBody>
          <a:bodyPr wrap="none" anchor="t" anchorCtr="0">
            <a:spAutoFit/>
          </a:bodyPr>
          <a:lstStyle/>
          <a:p>
            <a:pPr>
              <a:lnSpc>
                <a:spcPct val="80000"/>
              </a:lnSpc>
              <a:spcBef>
                <a:spcPct val="20000"/>
              </a:spcBef>
              <a:buSzTx/>
            </a:pPr>
            <a:endParaRPr lang="zh-CN" altLang="zh-CN" sz="2400" b="1">
              <a:solidFill>
                <a:schemeClr val="dk1"/>
              </a:solidFill>
              <a:latin typeface="微软雅黑" panose="020b0503020204020204" pitchFamily="34" charset="-122"/>
              <a:ea typeface="微软雅黑" panose="020b0503020204020204" pitchFamily="34" charset="-122"/>
            </a:endParaRPr>
          </a:p>
        </p:txBody>
      </p:sp>
      <p:sp>
        <p:nvSpPr>
          <p:cNvPr id="30723" name="Rectangle 6"/>
          <p:cNvSpPr/>
          <p:nvPr>
            <p:custDataLst>
              <p:tags r:id="rId12"/>
            </p:custDataLst>
          </p:nvPr>
        </p:nvSpPr>
        <p:spPr>
          <a:xfrm>
            <a:off x="1919606" y="981076"/>
            <a:ext cx="8424545" cy="2129155"/>
          </a:xfrm>
          <a:prstGeom prst="rect">
            <a:avLst/>
          </a:prstGeom>
          <a:noFill/>
          <a:ln w="9525">
            <a:noFill/>
          </a:ln>
        </p:spPr>
        <p:txBody>
          <a:bodyPr anchor="t" anchorCtr="0">
            <a:noAutofit/>
          </a:bodyPr>
          <a:lstStyle/>
          <a:p>
            <a:pPr>
              <a:buSzTx/>
            </a:pPr>
            <a:r>
              <a:rPr lang="zh-CN" altLang="en-US" sz="3200" b="1">
                <a:solidFill>
                  <a:srgbClr val="000000"/>
                </a:solidFill>
                <a:latin typeface="华文楷体" panose="02010600040101010101" charset="-122"/>
                <a:ea typeface="华文楷体" panose="02010600040101010101" charset="-122"/>
                <a:cs typeface="华文楷体" panose="02010600040101010101" charset="-122"/>
              </a:rPr>
              <a:t>岂得之难而失之易欤？</a:t>
            </a:r>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抑本</a:t>
            </a:r>
            <a:r>
              <a:rPr lang="zh-CN" altLang="en-US" sz="3200" b="1">
                <a:solidFill>
                  <a:srgbClr val="000000"/>
                </a:solidFill>
                <a:latin typeface="华文楷体" panose="02010600040101010101" charset="-122"/>
                <a:ea typeface="华文楷体" panose="02010600040101010101" charset="-122"/>
                <a:cs typeface="华文楷体" panose="02010600040101010101" charset="-122"/>
              </a:rPr>
              <a:t>其成败之迹，而皆</a:t>
            </a:r>
          </a:p>
          <a:p>
            <a:pPr>
              <a:buSzTx/>
            </a:pPr>
            <a:endParaRPr lang="zh-CN" altLang="en-US" sz="3200" b="1">
              <a:solidFill>
                <a:srgbClr val="000000"/>
              </a:solidFill>
              <a:latin typeface="华文楷体" panose="02010600040101010101" charset="-122"/>
              <a:ea typeface="华文楷体" panose="02010600040101010101" charset="-122"/>
              <a:cs typeface="华文楷体" panose="02010600040101010101" charset="-122"/>
            </a:endParaRPr>
          </a:p>
          <a:p>
            <a:pPr>
              <a:buSzTx/>
            </a:pPr>
            <a:r>
              <a:rPr lang="zh-CN" altLang="en-US" sz="3200" b="1">
                <a:solidFill>
                  <a:srgbClr val="000000"/>
                </a:solidFill>
                <a:latin typeface="华文楷体" panose="02010600040101010101" charset="-122"/>
                <a:ea typeface="华文楷体" panose="02010600040101010101" charset="-122"/>
                <a:cs typeface="华文楷体" panose="02010600040101010101" charset="-122"/>
              </a:rPr>
              <a:t>自于人欤？</a:t>
            </a:r>
          </a:p>
          <a:p>
            <a:pPr>
              <a:buSzTx/>
            </a:pPr>
            <a:endParaRPr lang="zh-CN" altLang="en-US" sz="3200" b="1">
              <a:solidFill>
                <a:srgbClr val="000000"/>
              </a:solidFill>
              <a:latin typeface="华文楷体" panose="02010600040101010101" charset="-122"/>
              <a:ea typeface="华文楷体" panose="02010600040101010101" charset="-122"/>
              <a:cs typeface="华文楷体" panose="02010600040101010101" charset="-122"/>
            </a:endParaRPr>
          </a:p>
          <a:p>
            <a:pPr algn="l">
              <a:buClrTx/>
              <a:buSzTx/>
              <a:buFontTx/>
            </a:pPr>
            <a:r>
              <a:rPr lang="zh-CN" altLang="en-US" sz="3200" b="1">
                <a:solidFill>
                  <a:srgbClr val="000000"/>
                </a:solidFill>
                <a:latin typeface="华文楷体" panose="02010600040101010101" charset="-122"/>
                <a:ea typeface="华文楷体" panose="02010600040101010101" charset="-122"/>
                <a:cs typeface="华文楷体" panose="02010600040101010101" charset="-122"/>
              </a:rPr>
              <a:t>译文：</a:t>
            </a:r>
            <a:r>
              <a:rPr lang="zh-CN" altLang="en-US" sz="3200" b="1">
                <a:solidFill>
                  <a:srgbClr val="000000"/>
                </a:solidFill>
                <a:latin typeface="华文楷体" panose="02010600040101010101" charset="-122"/>
                <a:ea typeface="华文楷体" panose="02010600040101010101" charset="-122"/>
                <a:cs typeface="华文楷体" panose="02010600040101010101" charset="-122"/>
                <a:sym typeface="+mn-ea"/>
              </a:rPr>
              <a:t>难道是取得天下艰难而失去天下容易吗？或者探究他成功失败的事迹，都出自人的原因吗？</a:t>
            </a:r>
            <a:endParaRPr lang="zh-CN" altLang="en-US" sz="3200" b="1">
              <a:solidFill>
                <a:srgbClr val="000000"/>
              </a:solidFill>
              <a:latin typeface="华文楷体" panose="02010600040101010101" charset="-122"/>
              <a:ea typeface="华文楷体" panose="02010600040101010101" charset="-122"/>
              <a:cs typeface="华文楷体" panose="02010600040101010101" charset="-122"/>
            </a:endParaRPr>
          </a:p>
          <a:p>
            <a:pPr algn="l">
              <a:buClrTx/>
              <a:buSzTx/>
              <a:buFontTx/>
            </a:pPr>
            <a:endParaRPr lang="zh-CN" altLang="en-US" sz="3200" b="1">
              <a:solidFill>
                <a:srgbClr val="000000"/>
              </a:solidFill>
              <a:latin typeface="华文楷体" panose="02010600040101010101" charset="-122"/>
              <a:ea typeface="华文楷体" panose="02010600040101010101" charset="-122"/>
              <a:cs typeface="华文楷体" panose="02010600040101010101" charset="-122"/>
            </a:endParaRPr>
          </a:p>
        </p:txBody>
      </p:sp>
      <p:sp>
        <p:nvSpPr>
          <p:cNvPr id="72713" name="Text Box 9"/>
          <p:cNvSpPr txBox="1"/>
          <p:nvPr>
            <p:custDataLst>
              <p:tags r:id="rId13"/>
            </p:custDataLst>
          </p:nvPr>
        </p:nvSpPr>
        <p:spPr>
          <a:xfrm>
            <a:off x="5119688" y="1700214"/>
            <a:ext cx="5224462" cy="583565"/>
          </a:xfrm>
          <a:prstGeom prst="rect">
            <a:avLst/>
          </a:prstGeom>
          <a:noFill/>
          <a:ln w="9525">
            <a:noFill/>
          </a:ln>
        </p:spPr>
        <p:txBody>
          <a:bodyPr anchor="t" anchorCtr="0">
            <a:spAutoFit/>
          </a:bodyPr>
          <a:lstStyle/>
          <a:p>
            <a:pPr>
              <a:buSzTx/>
            </a:pP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或者，还是</a:t>
            </a:r>
            <a:r>
              <a:rPr lang="zh-CN" altLang="en-US" sz="3200" b="1">
                <a:solidFill>
                  <a:schemeClr val="dk1">
                    <a:lumMod val="85000"/>
                    <a:lumOff val="15000"/>
                  </a:schemeClr>
                </a:solidFill>
                <a:latin typeface="华文新魏" panose="02010800040101010101" pitchFamily="2" charset="-122"/>
                <a:ea typeface="华文新魏" panose="02010800040101010101" pitchFamily="2" charset="-122"/>
                <a:cs typeface="华文新魏" panose="02010800040101010101" pitchFamily="2" charset="-122"/>
              </a:rPr>
              <a:t>   </a:t>
            </a:r>
          </a:p>
        </p:txBody>
      </p:sp>
      <p:sp>
        <p:nvSpPr>
          <p:cNvPr id="2" name="文本框 1"/>
          <p:cNvSpPr txBox="1"/>
          <p:nvPr>
            <p:custDataLst>
              <p:tags r:id="rId14"/>
            </p:custDataLst>
          </p:nvPr>
        </p:nvSpPr>
        <p:spPr>
          <a:xfrm>
            <a:off x="5996940" y="444501"/>
            <a:ext cx="3048000" cy="583565"/>
          </a:xfrm>
          <a:prstGeom prst="rect">
            <a:avLst/>
          </a:prstGeom>
          <a:noFill/>
        </p:spPr>
        <p:txBody>
          <a:bodyPr wrap="square" rtlCol="0">
            <a:spAutoFit/>
          </a:bodyPr>
          <a:lstStyle/>
          <a:p>
            <a:pPr algn="l">
              <a:buClrTx/>
              <a:buSzTx/>
              <a:buFontTx/>
            </a:pP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mn-ea"/>
              </a:rPr>
              <a:t>探究，考察</a:t>
            </a:r>
            <a:endPar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13"/>
                                        </p:tgtEl>
                                        <p:attrNameLst>
                                          <p:attrName>style.visibility</p:attrName>
                                        </p:attrNameLst>
                                      </p:cBhvr>
                                      <p:to>
                                        <p:strVal val="visible"/>
                                      </p:to>
                                    </p:set>
                                    <p:anim calcmode="lin" valueType="num">
                                      <p:cBhvr additive="base">
                                        <p:cTn id="7" dur="500" fill="hold"/>
                                        <p:tgtEl>
                                          <p:spTgt spid="72713"/>
                                        </p:tgtEl>
                                        <p:attrNameLst>
                                          <p:attrName>ppt_x</p:attrName>
                                        </p:attrNameLst>
                                      </p:cBhvr>
                                      <p:tavLst>
                                        <p:tav tm="0">
                                          <p:val>
                                            <p:strVal val="#ppt_x"/>
                                          </p:val>
                                        </p:tav>
                                        <p:tav tm="100000">
                                          <p:val>
                                            <p:strVal val="#ppt_x"/>
                                          </p:val>
                                        </p:tav>
                                      </p:tavLst>
                                    </p:anim>
                                    <p:anim calcmode="lin" valueType="num">
                                      <p:cBhvr additive="base">
                                        <p:cTn id="8" dur="500" fill="hold"/>
                                        <p:tgtEl>
                                          <p:spTgt spid="727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anim calcmode="lin" valueType="num">
                                      <p:cBhvr additive="base">
                                        <p:cTn id="19" dur="500" fill="hold"/>
                                        <p:tgtEl>
                                          <p:spTgt spid="3072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059361" y="2056765"/>
            <a:ext cx="9880781" cy="2911475"/>
          </a:xfrm>
        </p:spPr>
        <p:txBody>
          <a:bodyPr>
            <a:noAutofit/>
          </a:bodyPr>
          <a:lstStyle/>
          <a:p>
            <a:pPr marL="635" indent="0">
              <a:lnSpc>
                <a:spcPct val="200000"/>
              </a:lnSpc>
              <a:spcAft>
                <a:spcPct val="0"/>
              </a:spcAft>
              <a:buNone/>
            </a:pPr>
            <a:r>
              <a:rPr>
                <a:solidFill>
                  <a:srgbClr val="000000"/>
                </a:solidFill>
                <a:latin typeface="华文楷体" panose="02010600040101010101" charset="-122"/>
                <a:ea typeface="华文楷体" panose="02010600040101010101" charset="-122"/>
                <a:cs typeface="华文楷体" panose="02010600040101010101" charset="-122"/>
                <a:sym typeface="+mn-ea"/>
              </a:rPr>
              <a:t>《</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书</a:t>
            </a:r>
            <a:r>
              <a:rPr lang="en-US" altLang="zh-CN" b="1" err="1">
                <a:solidFill>
                  <a:srgbClr val="000000"/>
                </a:solidFill>
                <a:latin typeface="华文楷体" panose="02010600040101010101" charset="-122"/>
                <a:ea typeface="华文楷体" panose="02010600040101010101" charset="-122"/>
                <a:cs typeface="华文楷体" panose="02010600040101010101" charset="-122"/>
                <a:sym typeface="+mn-ea"/>
              </a:rPr>
              <a:t>》</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曰：“满招损，谦得益。”忧劳可以</a:t>
            </a:r>
            <a:r>
              <a:rPr b="1" err="1">
                <a:solidFill>
                  <a:srgbClr val="FF0000"/>
                </a:solidFill>
                <a:latin typeface="华文楷体" panose="02010600040101010101" charset="-122"/>
                <a:ea typeface="华文楷体" panose="02010600040101010101" charset="-122"/>
                <a:cs typeface="华文楷体" panose="02010600040101010101" charset="-122"/>
                <a:sym typeface="+mn-ea"/>
              </a:rPr>
              <a:t>兴</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国，</a:t>
            </a:r>
            <a:r>
              <a:rPr b="1" err="1">
                <a:solidFill>
                  <a:srgbClr val="FF0000"/>
                </a:solidFill>
                <a:latin typeface="华文楷体" panose="02010600040101010101" charset="-122"/>
                <a:ea typeface="华文楷体" panose="02010600040101010101" charset="-122"/>
                <a:cs typeface="华文楷体" panose="02010600040101010101" charset="-122"/>
                <a:sym typeface="+mn-ea"/>
              </a:rPr>
              <a:t>逸豫</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可以亡身，自然之理也。</a:t>
            </a:r>
            <a:endParaRPr lang="en-US" altLang="zh-CN" b="1">
              <a:solidFill>
                <a:srgbClr val="000000"/>
              </a:solidFill>
              <a:latin typeface="华文楷体" panose="02010600040101010101" charset="-122"/>
              <a:ea typeface="华文楷体" panose="02010600040101010101" charset="-122"/>
              <a:cs typeface="华文楷体" panose="02010600040101010101" charset="-122"/>
            </a:endParaRPr>
          </a:p>
          <a:p>
            <a:pPr marL="635" indent="0">
              <a:lnSpc>
                <a:spcPct val="200000"/>
              </a:lnSpc>
              <a:spcAft>
                <a:spcPct val="0"/>
              </a:spcAft>
              <a:buNone/>
            </a:pPr>
            <a:r>
              <a:rPr b="1">
                <a:solidFill>
                  <a:srgbClr val="000000"/>
                </a:solidFill>
                <a:latin typeface="华文楷体" panose="02010600040101010101" charset="-122"/>
                <a:ea typeface="华文楷体" panose="02010600040101010101" charset="-122"/>
                <a:cs typeface="华文楷体" panose="02010600040101010101" charset="-122"/>
                <a:sym typeface="+mn-ea"/>
              </a:rPr>
              <a:t>        </a:t>
            </a:r>
            <a:r>
              <a:rPr lang="en-US" altLang="zh-CN" b="1">
                <a:solidFill>
                  <a:srgbClr val="000000"/>
                </a:solidFill>
                <a:latin typeface="华文楷体" panose="02010600040101010101" charset="-122"/>
                <a:ea typeface="华文楷体" panose="02010600040101010101" charset="-122"/>
                <a:cs typeface="华文楷体" panose="02010600040101010101" charset="-122"/>
                <a:sym typeface="+mn-ea"/>
              </a:rPr>
              <a:t> </a:t>
            </a:r>
            <a:endParaRPr lang="zh-CN" altLang="en-US">
              <a:solidFill>
                <a:srgbClr val="000000"/>
              </a:solidFill>
              <a:latin typeface="华文楷体" panose="02010600040101010101" charset="-122"/>
              <a:ea typeface="华文楷体" panose="02010600040101010101" charset="-122"/>
              <a:cs typeface="华文楷体" panose="02010600040101010101" charset="-122"/>
            </a:endParaRPr>
          </a:p>
          <a:p>
            <a:pPr marL="635">
              <a:lnSpc>
                <a:spcPct val="100000"/>
              </a:lnSpc>
              <a:spcAft>
                <a:spcPct val="0"/>
              </a:spcAft>
              <a:buNone/>
            </a:pPr>
            <a:r>
              <a:rPr b="1" err="1">
                <a:solidFill>
                  <a:srgbClr val="000000"/>
                </a:solidFill>
                <a:latin typeface="华文楷体" panose="02010600040101010101" charset="-122"/>
                <a:ea typeface="华文楷体" panose="02010600040101010101" charset="-122"/>
                <a:cs typeface="华文楷体" panose="02010600040101010101" charset="-122"/>
                <a:sym typeface="+mn-ea"/>
              </a:rPr>
              <a:t>译文：《尚书》上说：“自满招来损害，谦虚得到益处。”忧虑辛劳可以使国家兴盛，安乐可以使自身灭亡，这是自然的道理。</a:t>
            </a:r>
            <a:endParaRPr lang="zh-CN" altLang="en-US" b="1">
              <a:solidFill>
                <a:srgbClr val="000000"/>
              </a:solidFill>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custDataLst>
              <p:tags r:id="rId5"/>
            </p:custDataLst>
          </p:nvPr>
        </p:nvSpPr>
        <p:spPr>
          <a:xfrm>
            <a:off x="6966585" y="2874963"/>
            <a:ext cx="3642360" cy="521970"/>
          </a:xfrm>
          <a:prstGeom prst="rect">
            <a:avLst/>
          </a:prstGeom>
          <a:noFill/>
        </p:spPr>
        <p:txBody>
          <a:bodyPr wrap="square" rtlCol="0">
            <a:spAutoFit/>
          </a:bodyPr>
          <a:lstStyle/>
          <a:p>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使动用法，使……兴</a:t>
            </a:r>
          </a:p>
        </p:txBody>
      </p:sp>
      <p:sp>
        <p:nvSpPr>
          <p:cNvPr id="5" name="文本框 4"/>
          <p:cNvSpPr txBox="1"/>
          <p:nvPr>
            <p:custDataLst>
              <p:tags r:id="rId6"/>
            </p:custDataLst>
          </p:nvPr>
        </p:nvSpPr>
        <p:spPr>
          <a:xfrm>
            <a:off x="8925560" y="1755776"/>
            <a:ext cx="3366770" cy="753110"/>
          </a:xfrm>
          <a:prstGeom prst="rect">
            <a:avLst/>
          </a:prstGeom>
          <a:noFill/>
        </p:spPr>
        <p:txBody>
          <a:bodyPr wrap="square" rtlCol="0">
            <a:noAutofit/>
          </a:bodyPr>
          <a:lstStyle/>
          <a:p>
            <a:pPr algn="l">
              <a:buClrTx/>
              <a:buSzTx/>
              <a:buFontTx/>
            </a:pPr>
            <a:r>
              <a:rPr lang="zh-CN" altLang="en-US" sz="28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安乐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596789" y="27295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素养目标</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1591732" y="1549065"/>
            <a:ext cx="7473246"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a:latin typeface="楷体" pitchFamily="49" charset="-122"/>
                <a:ea typeface="楷体" pitchFamily="49" charset="-122"/>
              </a:rPr>
              <a:t>1.</a:t>
            </a:r>
            <a:r>
              <a:rPr lang="zh-CN" altLang="zh-CN" sz="2800">
                <a:latin typeface="楷体" pitchFamily="49" charset="-122"/>
                <a:ea typeface="楷体" pitchFamily="49" charset="-122"/>
              </a:rPr>
              <a:t>了解作者及文章创作的时代背景</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把握文章的主要观点及意图。</a:t>
            </a:r>
          </a:p>
          <a:p>
            <a:r>
              <a:rPr lang="en-US" altLang="zh-CN" sz="2800">
                <a:latin typeface="楷体" pitchFamily="49" charset="-122"/>
                <a:ea typeface="楷体" pitchFamily="49" charset="-122"/>
              </a:rPr>
              <a:t>2.</a:t>
            </a:r>
            <a:r>
              <a:rPr lang="zh-CN" altLang="zh-CN" sz="2800">
                <a:latin typeface="楷体" pitchFamily="49" charset="-122"/>
                <a:ea typeface="楷体" pitchFamily="49" charset="-122"/>
              </a:rPr>
              <a:t>从选材、论证方法等角度</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分析文章精妙的构思</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体会文章的论证力度。</a:t>
            </a:r>
          </a:p>
          <a:p>
            <a:r>
              <a:rPr lang="en-US" altLang="zh-CN" sz="2800">
                <a:latin typeface="楷体" pitchFamily="49" charset="-122"/>
                <a:ea typeface="楷体" pitchFamily="49" charset="-122"/>
              </a:rPr>
              <a:t>3.</a:t>
            </a:r>
            <a:r>
              <a:rPr lang="zh-CN" altLang="zh-CN" sz="2800">
                <a:latin typeface="楷体" pitchFamily="49" charset="-122"/>
                <a:ea typeface="楷体" pitchFamily="49" charset="-122"/>
              </a:rPr>
              <a:t>学习文章以散体写史论的方法</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以及作者积极关注社会现实的人生态度。</a:t>
            </a:r>
          </a:p>
          <a:p>
            <a:endParaRPr lang="zh-CN" altLang="zh-CN" sz="2800">
              <a:latin typeface="楷体" pitchFamily="49" charset="-122"/>
              <a:ea typeface="楷体" pitchFamily="49" charset="-122"/>
            </a:endParaRPr>
          </a:p>
          <a:p>
            <a:endParaRPr lang="zh-CN" altLang="zh-CN" sz="2800">
              <a:latin typeface="楷体" pitchFamily="49" charset="-122"/>
              <a:ea typeface="楷体" pitchFamily="49" charset="-122"/>
            </a:endParaRPr>
          </a:p>
          <a:p>
            <a:endParaRPr kumimoji="0" lang="zh-CN" altLang="en-US" sz="28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疏通解读</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613233" y="959728"/>
            <a:ext cx="10892601" cy="55707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a:latin typeface="楷体" pitchFamily="49" charset="-122"/>
                <a:ea typeface="楷体" pitchFamily="49" charset="-122"/>
              </a:rPr>
              <a:t>                            </a:t>
            </a:r>
            <a:r>
              <a:rPr lang="zh-CN" altLang="zh-CN" sz="2400" b="1">
                <a:solidFill>
                  <a:srgbClr val="FF0000"/>
                </a:solidFill>
                <a:latin typeface="楷体" pitchFamily="49" charset="-122"/>
                <a:ea typeface="楷体" pitchFamily="49" charset="-122"/>
              </a:rPr>
              <a:t>第三段</a:t>
            </a:r>
            <a:endParaRPr lang="zh-CN" altLang="zh-CN" sz="2400">
              <a:solidFill>
                <a:srgbClr val="FF0000"/>
              </a:solidFill>
              <a:latin typeface="楷体" pitchFamily="49" charset="-122"/>
              <a:ea typeface="楷体" pitchFamily="49" charset="-122"/>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活动二：解读</a:t>
            </a:r>
            <a:endParaRPr lang="zh-CN" altLang="zh-CN" sz="2800">
              <a:latin typeface="楷体" pitchFamily="49" charset="-122"/>
              <a:ea typeface="楷体" pitchFamily="49" charset="-122"/>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分析本段的行文脉络。</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先用</a:t>
            </a:r>
            <a:r>
              <a:rPr lang="zh-CN" altLang="zh-CN" sz="2800">
                <a:latin typeface="楷体" pitchFamily="49" charset="-122"/>
                <a:ea typeface="楷体" pitchFamily="49" charset="-122"/>
              </a:rPr>
              <a:t>盛赞庄宗的成功</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继而感叹他的失败</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作者将庄宗极盛和极衰的两种情形作了鲜明的对照。由“盛”而“衰”</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前后变化如此巨大、鲜明</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究竟是什么原因呢</a:t>
            </a:r>
            <a:r>
              <a:rPr lang="en-US" altLang="zh-CN" sz="2800">
                <a:latin typeface="楷体" pitchFamily="49" charset="-122"/>
                <a:ea typeface="楷体" pitchFamily="49" charset="-122"/>
              </a:rPr>
              <a:t>?</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连着</a:t>
            </a:r>
            <a:r>
              <a:rPr lang="zh-CN" altLang="zh-CN" sz="2800">
                <a:latin typeface="楷体" pitchFamily="49" charset="-122"/>
                <a:ea typeface="楷体" pitchFamily="49" charset="-122"/>
              </a:rPr>
              <a:t>用了两个</a:t>
            </a:r>
            <a:r>
              <a:rPr lang="zh-CN" altLang="en-US" sz="2800">
                <a:latin typeface="楷体" pitchFamily="49" charset="-122"/>
                <a:ea typeface="楷体" pitchFamily="49" charset="-122"/>
              </a:rPr>
              <a:t>问</a:t>
            </a:r>
            <a:r>
              <a:rPr lang="zh-CN" altLang="zh-CN" sz="2800">
                <a:latin typeface="楷体" pitchFamily="49" charset="-122"/>
                <a:ea typeface="楷体" pitchFamily="49" charset="-122"/>
              </a:rPr>
              <a:t>句</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前一句用反</a:t>
            </a:r>
            <a:r>
              <a:rPr lang="zh-CN" altLang="en-US" sz="2800">
                <a:latin typeface="楷体" pitchFamily="49" charset="-122"/>
                <a:ea typeface="楷体" pitchFamily="49" charset="-122"/>
              </a:rPr>
              <a:t>问</a:t>
            </a:r>
            <a:r>
              <a:rPr lang="zh-CN" altLang="zh-CN" sz="2800">
                <a:latin typeface="楷体" pitchFamily="49" charset="-122"/>
                <a:ea typeface="楷体" pitchFamily="49" charset="-122"/>
              </a:rPr>
              <a:t>的形式否定“得之难而失之易”的说法</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后一句强调成败得失“皆自于人”。这样发问既引人深思</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又寓结论于疑问之中。</a:t>
            </a:r>
          </a:p>
          <a:p>
            <a:r>
              <a:rPr lang="en-US" altLang="zh-CN" sz="28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然后</a:t>
            </a:r>
            <a:r>
              <a:rPr lang="zh-CN" altLang="zh-CN" sz="2800">
                <a:latin typeface="楷体" pitchFamily="49" charset="-122"/>
                <a:ea typeface="楷体" pitchFamily="49" charset="-122"/>
              </a:rPr>
              <a:t>引《尚书》中的话作答</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并顺势从中引申出“忧劳可以兴国</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逸豫可以亡身”的道理。点明了庄宗得天下和失天下的根本原因</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说明盛衰之势</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本源在于“人事”的道理。</a:t>
            </a: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extLst>
      <p:ext uri="{BB962C8B-B14F-4D97-AF65-F5344CB8AC3E}">
        <p14:creationId xmlns:p14="http://schemas.microsoft.com/office/powerpoint/2010/main" val="1543626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4" end="4"/>
                                            </p:txEl>
                                          </p:spTgt>
                                        </p:tgtEl>
                                        <p:attrNameLst>
                                          <p:attrName>style.visibility</p:attrName>
                                        </p:attrNameLst>
                                      </p:cBhvr>
                                      <p:to>
                                        <p:strVal val="visible"/>
                                      </p:to>
                                    </p:set>
                                    <p:anim calcmode="lin" valueType="num">
                                      <p:cBhvr additive="base">
                                        <p:cTn id="1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5" end="5"/>
                                            </p:txEl>
                                          </p:spTgt>
                                        </p:tgtEl>
                                        <p:attrNameLst>
                                          <p:attrName>style.visibility</p:attrName>
                                        </p:attrNameLst>
                                      </p:cBhvr>
                                      <p:to>
                                        <p:strVal val="visible"/>
                                      </p:to>
                                    </p:set>
                                    <p:anim calcmode="lin" valueType="num">
                                      <p:cBhvr additive="base">
                                        <p:cTn id="15"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9697" name="Rectangle 2"/>
          <p:cNvSpPr>
            <a:spLocks noGrp="1"/>
          </p:cNvSpPr>
          <p:nvPr>
            <p:ph type="title"/>
            <p:custDataLst>
              <p:tags r:id="rId4"/>
            </p:custDataLst>
          </p:nvPr>
        </p:nvSpPr>
        <p:spPr>
          <a:xfrm>
            <a:off x="1524000" y="25401"/>
            <a:ext cx="9144000" cy="1735138"/>
          </a:xfrm>
          <a:prstGeom prst="rect">
            <a:avLst/>
          </a:prstGeom>
          <a:noFill/>
          <a:ln>
            <a:noFill/>
            <a:miter lim="800000"/>
          </a:ln>
        </p:spPr>
        <p:txBody>
          <a:bodyPr vert="horz" wrap="square" lIns="91440" tIns="45720" rIns="91440" bIns="45720" rtlCol="0" anchor="ctr" anchorCtr="0">
            <a:normAutofit/>
          </a:bodyPr>
          <a:lstStyle>
            <a:lvl1pPr marL="0" indent="0" algn="l" defTabSz="685800" rtl="0" eaLnBrk="1" fontAlgn="base" latinLnBrk="0" hangingPunct="1">
              <a:lnSpc>
                <a:spcPct val="100000"/>
              </a:lnSpc>
              <a:spcBef>
                <a:spcPct val="0"/>
              </a:spcBef>
              <a:spcAft>
                <a:spcPct val="0"/>
              </a:spcAft>
              <a:buClrTx/>
              <a:buSzTx/>
              <a:buFontTx/>
              <a:buNone/>
              <a:defRPr lang="zh-CN" altLang="en-US" sz="2700" b="1" u="none" strike="noStrike" kern="1200" cap="none" spc="300" normalizeH="0" baseline="0">
                <a:solidFill>
                  <a:srgbClr val="262626"/>
                </a:solidFill>
                <a:uFillTx/>
                <a:latin typeface="Arial" panose="020b0604020202020204" pitchFamily="34" charset="0"/>
                <a:ea typeface="微软雅黑" panose="020b0503020204020204" charset="-122"/>
                <a:cs typeface="+mj-cs"/>
              </a:defRPr>
            </a:lvl1pPr>
          </a:lstStyle>
          <a:p>
            <a:r>
              <a:rPr lang="en-US" altLang="zh-CN" sz="2800">
                <a:latin typeface="方正粗黑宋简体" charset="-122"/>
                <a:ea typeface="方正粗黑宋简体" charset="-122"/>
                <a:sym typeface="微软雅黑" panose="020b0503020204020204" charset="-122"/>
              </a:rPr>
              <a:t>2. </a:t>
            </a:r>
            <a:r>
              <a:rPr lang="zh-CN" altLang="zh-CN" sz="2800">
                <a:latin typeface="方正粗黑宋简体" charset="-122"/>
                <a:ea typeface="方正粗黑宋简体" charset="-122"/>
                <a:sym typeface="微软雅黑" panose="020b0503020204020204" charset="-122"/>
              </a:rPr>
              <a:t>请</a:t>
            </a:r>
            <a:r>
              <a:rPr lang="zh-CN" altLang="en-US" sz="2800">
                <a:latin typeface="方正粗黑宋简体" charset="-122"/>
                <a:ea typeface="方正粗黑宋简体" charset="-122"/>
                <a:sym typeface="微软雅黑" panose="020b0503020204020204" charset="-122"/>
              </a:rPr>
              <a:t>分析</a:t>
            </a:r>
            <a:r>
              <a:rPr lang="en-US" altLang="zh-CN" sz="2800">
                <a:latin typeface="方正粗黑宋简体" charset="-122"/>
                <a:ea typeface="方正粗黑宋简体" charset="-122"/>
                <a:sym typeface="微软雅黑" panose="020b0503020204020204" charset="-122"/>
              </a:rPr>
              <a:t>2</a:t>
            </a:r>
            <a:r>
              <a:rPr lang="zh-CN" altLang="en-US" sz="2800">
                <a:latin typeface="方正粗黑宋简体" charset="-122"/>
                <a:ea typeface="方正粗黑宋简体" charset="-122"/>
                <a:sym typeface="微软雅黑" panose="020b0503020204020204" charset="-122"/>
              </a:rPr>
              <a:t>至</a:t>
            </a:r>
            <a:r>
              <a:rPr lang="en-US" altLang="zh-CN" sz="2800">
                <a:latin typeface="方正粗黑宋简体" charset="-122"/>
                <a:ea typeface="方正粗黑宋简体" charset="-122"/>
                <a:sym typeface="微软雅黑" panose="020b0503020204020204" charset="-122"/>
              </a:rPr>
              <a:t>3</a:t>
            </a:r>
            <a:r>
              <a:rPr lang="zh-CN" altLang="en-US" sz="2800">
                <a:latin typeface="方正粗黑宋简体" charset="-122"/>
                <a:ea typeface="方正粗黑宋简体" charset="-122"/>
                <a:sym typeface="微软雅黑" panose="020b0503020204020204" charset="-122"/>
              </a:rPr>
              <a:t>自然段，回到历史现场，为庄宗李存勖填写一份履历表，探究他成败的原因。</a:t>
            </a:r>
          </a:p>
        </p:txBody>
      </p:sp>
      <p:graphicFrame>
        <p:nvGraphicFramePr>
          <p:cNvPr id="29699" name="表格 5"/>
          <p:cNvGraphicFramePr>
            <a:graphicFrameLocks noGrp="1"/>
          </p:cNvGraphicFramePr>
          <p:nvPr>
            <p:custDataLst>
              <p:tags r:id="rId5"/>
            </p:custDataLst>
          </p:nvPr>
        </p:nvGraphicFramePr>
        <p:xfrm>
          <a:off x="1885951" y="1500188"/>
          <a:ext cx="8480425" cy="3929064"/>
        </p:xfrm>
        <a:graphic>
          <a:graphicData uri="http://schemas.openxmlformats.org/drawingml/2006/table">
            <a:tbl>
              <a:tblPr/>
              <a:tblGrid>
                <a:gridCol w="1514475">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gridCol w="2698750">
                  <a:extLst>
                    <a:ext uri="{9D8B030D-6E8A-4147-A177-3AD203B41FA5}">
                      <a16:colId xmlns:a16="http://schemas.microsoft.com/office/drawing/2014/main" val="20002"/>
                    </a:ext>
                  </a:extLst>
                </a:gridCol>
              </a:tblGrid>
              <a:tr h="719138">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zh-CN" altLang="en-US" sz="3600">
                          <a:solidFill>
                            <a:srgbClr val="000000"/>
                          </a:solidFill>
                          <a:latin typeface="微软雅黑" panose="020b0503020204020204" charset="-122"/>
                          <a:ea typeface="微软雅黑" panose="020b0503020204020204" charset="-122"/>
                        </a:rPr>
                        <a:t>年代</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zh-CN" altLang="en-US" sz="3600">
                          <a:solidFill>
                            <a:srgbClr val="000000"/>
                          </a:solidFill>
                          <a:latin typeface="微软雅黑" panose="020b0503020204020204" charset="-122"/>
                          <a:ea typeface="微软雅黑" panose="020b0503020204020204" charset="-122"/>
                        </a:rPr>
                        <a:t>事件</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zh-CN" altLang="en-US" sz="3600">
                          <a:solidFill>
                            <a:srgbClr val="000000"/>
                          </a:solidFill>
                          <a:latin typeface="微软雅黑" panose="020b0503020204020204" charset="-122"/>
                          <a:ea typeface="微软雅黑" panose="020b0503020204020204" charset="-122"/>
                        </a:rPr>
                        <a:t>形象</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extLst>
                  <a:ext uri="{0D108BD9-81ED-4DB2-BD59-A6C34878D82A}">
                    <a16:rowId xmlns:a16="http://schemas.microsoft.com/office/drawing/2014/main" val="10000"/>
                  </a:ext>
                </a:extLst>
              </a:tr>
              <a:tr h="719138">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en-US" altLang="en-US" sz="3600">
                          <a:solidFill>
                            <a:srgbClr val="FF0000"/>
                          </a:solidFill>
                          <a:latin typeface="宋体" panose="02010600030101010101" pitchFamily="2" charset="-122"/>
                        </a:rPr>
                        <a:t>908</a:t>
                      </a:r>
                      <a:r>
                        <a:rPr lang="zh-CN" altLang="en-US" sz="3600">
                          <a:solidFill>
                            <a:srgbClr val="FF0000"/>
                          </a:solidFill>
                          <a:latin typeface="宋体" panose="02010600030101010101" pitchFamily="2" charset="-122"/>
                          <a:ea typeface="微软雅黑" panose="020b0503020204020204" charset="-122"/>
                        </a:rPr>
                        <a:t>年</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zh-CN" altLang="en-US" sz="3600">
                        <a:solidFill>
                          <a:srgbClr val="0070C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rowSpan="3">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en-US" altLang="zh-CN" sz="3600">
                        <a:solidFill>
                          <a:srgbClr val="FF000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round/>
                    </a:lnR>
                    <a:lnT w="6350">
                      <a:solidFill>
                        <a:prstClr val="black"/>
                      </a:solidFill>
                      <a:miter lim="800000"/>
                    </a:lnT>
                    <a:lnB w="6350">
                      <a:solidFill>
                        <a:prstClr val="black"/>
                      </a:solidFill>
                      <a:round/>
                    </a:lnB>
                    <a:noFill/>
                  </a:tcPr>
                </a:tc>
                <a:extLst>
                  <a:ext uri="{0D108BD9-81ED-4DB2-BD59-A6C34878D82A}">
                    <a16:rowId xmlns:a16="http://schemas.microsoft.com/office/drawing/2014/main" val="10001"/>
                  </a:ext>
                </a:extLst>
              </a:tr>
              <a:tr h="717550">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en-US" altLang="en-US" sz="3600">
                          <a:solidFill>
                            <a:srgbClr val="FF0000"/>
                          </a:solidFill>
                          <a:latin typeface="宋体" panose="02010600030101010101" pitchFamily="2" charset="-122"/>
                        </a:rPr>
                        <a:t>913</a:t>
                      </a:r>
                      <a:r>
                        <a:rPr lang="zh-CN" altLang="en-US" sz="3600">
                          <a:solidFill>
                            <a:srgbClr val="FF0000"/>
                          </a:solidFill>
                          <a:latin typeface="宋体" panose="02010600030101010101" pitchFamily="2" charset="-122"/>
                          <a:ea typeface="微软雅黑" panose="020b0503020204020204" charset="-122"/>
                        </a:rPr>
                        <a:t>年</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zh-CN" altLang="en-US" sz="3600">
                        <a:solidFill>
                          <a:srgbClr val="0070C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vMerge="1">
                  <a:txBody>
                    <a:bodyPr vert="horz" wrap="square"/>
                    <a:lstStyle/>
                    <a:p>
                      <a:endParaRPr lang="zh-CN"/>
                    </a:p>
                  </a:txBody>
                  <a:tcPr>
                    <a:lnL w="6350">
                      <a:solidFill>
                        <a:prstClr val="black"/>
                      </a:solidFill>
                      <a:miter lim="800000"/>
                    </a:lnL>
                    <a:lnR w="6350">
                      <a:solidFill>
                        <a:prstClr val="black"/>
                      </a:solidFill>
                      <a:round/>
                    </a:lnR>
                  </a:tcPr>
                </a:tc>
                <a:extLst>
                  <a:ext uri="{0D108BD9-81ED-4DB2-BD59-A6C34878D82A}">
                    <a16:rowId xmlns:a16="http://schemas.microsoft.com/office/drawing/2014/main" val="10002"/>
                  </a:ext>
                </a:extLst>
              </a:tr>
              <a:tr h="719138">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en-US" altLang="en-US" sz="3600">
                          <a:solidFill>
                            <a:srgbClr val="FF0000"/>
                          </a:solidFill>
                          <a:latin typeface="宋体" panose="02010600030101010101" pitchFamily="2" charset="-122"/>
                        </a:rPr>
                        <a:t>923</a:t>
                      </a:r>
                      <a:r>
                        <a:rPr lang="zh-CN" altLang="en-US" sz="3600">
                          <a:solidFill>
                            <a:srgbClr val="FF0000"/>
                          </a:solidFill>
                          <a:latin typeface="宋体" panose="02010600030101010101" pitchFamily="2" charset="-122"/>
                          <a:ea typeface="微软雅黑" panose="020b0503020204020204" charset="-122"/>
                        </a:rPr>
                        <a:t>年</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zh-CN" altLang="en-US" sz="3600">
                        <a:solidFill>
                          <a:srgbClr val="0070C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vMerge="1">
                  <a:txBody>
                    <a:bodyPr vert="horz" wrap="square"/>
                    <a:lstStyle/>
                    <a:p>
                      <a:endParaRPr lang="zh-CN"/>
                    </a:p>
                  </a:txBody>
                  <a:tcPr>
                    <a:lnL w="6350">
                      <a:solidFill>
                        <a:prstClr val="black"/>
                      </a:solidFill>
                      <a:miter lim="800000"/>
                    </a:lnL>
                    <a:lnR w="6350">
                      <a:solidFill>
                        <a:prstClr val="black"/>
                      </a:solidFill>
                      <a:round/>
                    </a:lnR>
                    <a:lnB w="6350">
                      <a:round/>
                    </a:lnB>
                  </a:tcPr>
                </a:tc>
                <a:extLst>
                  <a:ext uri="{0D108BD9-81ED-4DB2-BD59-A6C34878D82A}">
                    <a16:rowId xmlns:a16="http://schemas.microsoft.com/office/drawing/2014/main" val="10003"/>
                  </a:ext>
                </a:extLst>
              </a:tr>
              <a:tr h="1054100">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en-US" altLang="en-US" sz="3600">
                          <a:solidFill>
                            <a:srgbClr val="FF0000"/>
                          </a:solidFill>
                          <a:latin typeface="宋体" panose="02010600030101010101" pitchFamily="2" charset="-122"/>
                        </a:rPr>
                        <a:t>926</a:t>
                      </a:r>
                      <a:r>
                        <a:rPr lang="zh-CN" altLang="en-US" sz="3600">
                          <a:solidFill>
                            <a:srgbClr val="FF0000"/>
                          </a:solidFill>
                          <a:latin typeface="宋体" panose="02010600030101010101" pitchFamily="2" charset="-122"/>
                          <a:ea typeface="微软雅黑" panose="020b0503020204020204" charset="-122"/>
                        </a:rPr>
                        <a:t>年</a:t>
                      </a: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zh-CN" altLang="en-US" sz="3600">
                        <a:solidFill>
                          <a:srgbClr val="0070C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miter lim="800000"/>
                    </a:lnR>
                    <a:lnT w="6350">
                      <a:solidFill>
                        <a:prstClr val="black"/>
                      </a:solidFill>
                      <a:miter lim="800000"/>
                    </a:lnT>
                    <a:lnB w="6350">
                      <a:solidFill>
                        <a:prstClr val="black"/>
                      </a:solidFill>
                      <a:miter lim="800000"/>
                    </a:lnB>
                    <a:noFill/>
                  </a:tcPr>
                </a:tc>
                <a:tc>
                  <a:txBody>
                    <a:bodyPr vert="horz" wrap="square"/>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endParaRPr lang="en-US" altLang="zh-CN" sz="3600">
                        <a:solidFill>
                          <a:srgbClr val="FF0000"/>
                        </a:solidFill>
                        <a:latin typeface="微软雅黑" panose="020b0503020204020204" charset="-122"/>
                        <a:ea typeface="微软雅黑" panose="020b0503020204020204" charset="-122"/>
                      </a:endParaRPr>
                    </a:p>
                  </a:txBody>
                  <a:tcPr marL="12700" marR="12700" marT="12700" anchor="ctr">
                    <a:lnL w="6350">
                      <a:solidFill>
                        <a:prstClr val="black"/>
                      </a:solidFill>
                      <a:miter lim="800000"/>
                    </a:lnL>
                    <a:lnR w="6350">
                      <a:solidFill>
                        <a:prstClr val="black"/>
                      </a:solidFill>
                      <a:miter lim="800000"/>
                    </a:lnR>
                    <a:lnT w="6350">
                      <a:solidFill>
                        <a:prstClr val="black"/>
                      </a:solidFill>
                      <a:round/>
                    </a:lnT>
                    <a:lnB w="6350">
                      <a:solidFill>
                        <a:prstClr val="black"/>
                      </a:solidFill>
                      <a:miter lim="800000"/>
                    </a:lnB>
                    <a:noFill/>
                  </a:tcPr>
                </a:tc>
                <a:extLst>
                  <a:ext uri="{0D108BD9-81ED-4DB2-BD59-A6C34878D82A}">
                    <a16:rowId xmlns:a16="http://schemas.microsoft.com/office/drawing/2014/main" val="10004"/>
                  </a:ext>
                </a:extLst>
              </a:tr>
            </a:tbl>
          </a:graphicData>
        </a:graphic>
      </p:graphicFrame>
      <p:sp>
        <p:nvSpPr>
          <p:cNvPr id="29726" name="文本框 6"/>
          <p:cNvSpPr/>
          <p:nvPr>
            <p:custDataLst>
              <p:tags r:id="rId6"/>
            </p:custDataLst>
          </p:nvPr>
        </p:nvSpPr>
        <p:spPr>
          <a:xfrm>
            <a:off x="1666876" y="5500688"/>
            <a:ext cx="8316913" cy="6032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a:lnSpc>
                <a:spcPts val="4000"/>
              </a:lnSpc>
              <a:spcBef>
                <a:spcPct val="0"/>
              </a:spcBef>
            </a:pPr>
            <a:r>
              <a:rPr lang="en-US" altLang="zh-CN"/>
              <a:t>       </a:t>
            </a:r>
            <a:r>
              <a:rPr lang="zh-CN" altLang="en-US"/>
              <a:t>得天下</a:t>
            </a:r>
            <a:r>
              <a:rPr lang="en-US" altLang="zh-CN"/>
              <a:t>----  </a:t>
            </a:r>
            <a:r>
              <a:rPr lang="en-US" altLang="zh-CN">
                <a:solidFill>
                  <a:srgbClr val="FF0000"/>
                </a:solidFill>
              </a:rPr>
              <a:t>15</a:t>
            </a:r>
            <a:r>
              <a:rPr lang="zh-CN" altLang="en-US">
                <a:solidFill>
                  <a:srgbClr val="FF0000"/>
                </a:solidFill>
              </a:rPr>
              <a:t>年 </a:t>
            </a:r>
            <a:r>
              <a:rPr lang="en-US" altLang="zh-CN"/>
              <a:t>---</a:t>
            </a:r>
            <a:r>
              <a:rPr lang="zh-CN" altLang="en-US"/>
              <a:t>得之难</a:t>
            </a:r>
          </a:p>
        </p:txBody>
      </p:sp>
      <p:sp>
        <p:nvSpPr>
          <p:cNvPr id="29727" name="文本框 7"/>
          <p:cNvSpPr/>
          <p:nvPr>
            <p:custDataLst>
              <p:tags r:id="rId7"/>
            </p:custDataLst>
          </p:nvPr>
        </p:nvSpPr>
        <p:spPr>
          <a:xfrm>
            <a:off x="3952876" y="2286001"/>
            <a:ext cx="3000375" cy="6461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en-US" altLang="en-US" sz="3600">
                <a:solidFill>
                  <a:srgbClr val="FF0000"/>
                </a:solidFill>
                <a:latin typeface="微软雅黑" panose="020b0503020204020204" charset="-122"/>
                <a:ea typeface="微软雅黑" panose="020b0503020204020204" charset="-122"/>
              </a:rPr>
              <a:t>“</a:t>
            </a:r>
            <a:r>
              <a:rPr lang="zh-CN" altLang="en-US" sz="3600">
                <a:solidFill>
                  <a:srgbClr val="FF0000"/>
                </a:solidFill>
                <a:latin typeface="微软雅黑" panose="020b0503020204020204" charset="-122"/>
                <a:ea typeface="微软雅黑" panose="020b0503020204020204" charset="-122"/>
              </a:rPr>
              <a:t>受矢继志</a:t>
            </a:r>
            <a:r>
              <a:rPr lang="en-US" altLang="zh-CN" sz="3600">
                <a:solidFill>
                  <a:srgbClr val="FF0000"/>
                </a:solidFill>
                <a:latin typeface="微软雅黑" panose="020b0503020204020204" charset="-122"/>
                <a:ea typeface="微软雅黑" panose="020b0503020204020204" charset="-122"/>
              </a:rPr>
              <a:t>”</a:t>
            </a:r>
          </a:p>
        </p:txBody>
      </p:sp>
      <p:sp>
        <p:nvSpPr>
          <p:cNvPr id="29728" name="文本框 8"/>
          <p:cNvSpPr/>
          <p:nvPr>
            <p:custDataLst>
              <p:tags r:id="rId8"/>
            </p:custDataLst>
          </p:nvPr>
        </p:nvSpPr>
        <p:spPr>
          <a:xfrm>
            <a:off x="3452814" y="2928938"/>
            <a:ext cx="3571875"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en-US" altLang="en-US" sz="3600">
                <a:solidFill>
                  <a:srgbClr val="FF0000"/>
                </a:solidFill>
                <a:latin typeface="微软雅黑" panose="020b0503020204020204" charset="-122"/>
                <a:ea typeface="微软雅黑" panose="020b0503020204020204" charset="-122"/>
              </a:rPr>
              <a:t>“</a:t>
            </a:r>
            <a:r>
              <a:rPr lang="zh-CN" altLang="en-US" sz="3600">
                <a:solidFill>
                  <a:srgbClr val="FF0000"/>
                </a:solidFill>
                <a:latin typeface="微软雅黑" panose="020b0503020204020204" charset="-122"/>
                <a:ea typeface="微软雅黑" panose="020b0503020204020204" charset="-122"/>
              </a:rPr>
              <a:t>系燕父子以组</a:t>
            </a:r>
            <a:r>
              <a:rPr lang="en-US" altLang="zh-CN" sz="3600">
                <a:solidFill>
                  <a:srgbClr val="FF0000"/>
                </a:solidFill>
                <a:latin typeface="微软雅黑" panose="020b0503020204020204" charset="-122"/>
                <a:ea typeface="微软雅黑" panose="020b0503020204020204" charset="-122"/>
              </a:rPr>
              <a:t>”</a:t>
            </a:r>
          </a:p>
        </p:txBody>
      </p:sp>
      <p:sp>
        <p:nvSpPr>
          <p:cNvPr id="29729" name="文本框 10"/>
          <p:cNvSpPr/>
          <p:nvPr>
            <p:custDataLst>
              <p:tags r:id="rId9"/>
            </p:custDataLst>
          </p:nvPr>
        </p:nvSpPr>
        <p:spPr>
          <a:xfrm>
            <a:off x="3452814" y="3771901"/>
            <a:ext cx="4429125" cy="460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en-US" altLang="en-US" sz="2400">
                <a:solidFill>
                  <a:srgbClr val="FF0000"/>
                </a:solidFill>
                <a:latin typeface="微软雅黑" panose="020b0503020204020204" charset="-122"/>
                <a:ea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rPr>
              <a:t>函梁君臣之首</a:t>
            </a:r>
            <a:r>
              <a:rPr lang="en-US" altLang="zh-CN" sz="2400">
                <a:solidFill>
                  <a:srgbClr val="FF0000"/>
                </a:solidFill>
                <a:latin typeface="微软雅黑" panose="020b0503020204020204" charset="-122"/>
                <a:ea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rPr>
              <a:t>，建立后唐</a:t>
            </a:r>
          </a:p>
        </p:txBody>
      </p:sp>
      <p:sp>
        <p:nvSpPr>
          <p:cNvPr id="29730" name="文本框 11"/>
          <p:cNvSpPr/>
          <p:nvPr>
            <p:custDataLst>
              <p:tags r:id="rId10"/>
            </p:custDataLst>
          </p:nvPr>
        </p:nvSpPr>
        <p:spPr>
          <a:xfrm>
            <a:off x="2952751" y="4572001"/>
            <a:ext cx="5153025" cy="6461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en-US" altLang="en-US" sz="3600">
                <a:solidFill>
                  <a:srgbClr val="FF0000"/>
                </a:solidFill>
                <a:latin typeface="微软雅黑" panose="020b0503020204020204" charset="-122"/>
                <a:ea typeface="微软雅黑" panose="020b0503020204020204" charset="-122"/>
              </a:rPr>
              <a:t>“</a:t>
            </a:r>
            <a:r>
              <a:rPr lang="zh-CN" altLang="en-US" sz="3600">
                <a:solidFill>
                  <a:srgbClr val="FF0000"/>
                </a:solidFill>
                <a:latin typeface="微软雅黑" panose="020b0503020204020204" charset="-122"/>
                <a:ea typeface="微软雅黑" panose="020b0503020204020204" charset="-122"/>
              </a:rPr>
              <a:t>身死国灭，为天下笑</a:t>
            </a:r>
            <a:r>
              <a:rPr lang="en-US" altLang="zh-CN" sz="3600">
                <a:solidFill>
                  <a:srgbClr val="FF0000"/>
                </a:solidFill>
                <a:latin typeface="微软雅黑" panose="020b0503020204020204" charset="-122"/>
                <a:ea typeface="微软雅黑" panose="020b0503020204020204" charset="-122"/>
              </a:rPr>
              <a:t>”</a:t>
            </a:r>
          </a:p>
        </p:txBody>
      </p:sp>
      <p:sp>
        <p:nvSpPr>
          <p:cNvPr id="29731" name="文本框 12"/>
          <p:cNvSpPr/>
          <p:nvPr>
            <p:custDataLst>
              <p:tags r:id="rId11"/>
            </p:custDataLst>
          </p:nvPr>
        </p:nvSpPr>
        <p:spPr>
          <a:xfrm>
            <a:off x="1666876" y="6072188"/>
            <a:ext cx="8316913" cy="6032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a:lnSpc>
                <a:spcPts val="4000"/>
              </a:lnSpc>
              <a:spcBef>
                <a:spcPct val="0"/>
              </a:spcBef>
            </a:pPr>
            <a:r>
              <a:rPr lang="zh-CN" altLang="en-US"/>
              <a:t>       失天下</a:t>
            </a:r>
            <a:r>
              <a:rPr lang="en-US" altLang="zh-CN"/>
              <a:t>----   </a:t>
            </a:r>
            <a:r>
              <a:rPr lang="en-US" altLang="zh-CN">
                <a:solidFill>
                  <a:srgbClr val="FF0000"/>
                </a:solidFill>
              </a:rPr>
              <a:t>3</a:t>
            </a:r>
            <a:r>
              <a:rPr lang="zh-CN" altLang="en-US">
                <a:solidFill>
                  <a:srgbClr val="FF0000"/>
                </a:solidFill>
              </a:rPr>
              <a:t>年   </a:t>
            </a:r>
            <a:r>
              <a:rPr lang="en-US" altLang="zh-CN"/>
              <a:t>---</a:t>
            </a:r>
            <a:r>
              <a:rPr lang="zh-CN" altLang="en-US"/>
              <a:t>失之易</a:t>
            </a:r>
          </a:p>
        </p:txBody>
      </p:sp>
      <p:sp>
        <p:nvSpPr>
          <p:cNvPr id="29732" name="TextBox 13"/>
          <p:cNvSpPr/>
          <p:nvPr>
            <p:custDataLst>
              <p:tags r:id="rId12"/>
            </p:custDataLst>
          </p:nvPr>
        </p:nvSpPr>
        <p:spPr>
          <a:xfrm>
            <a:off x="7881939" y="2357438"/>
            <a:ext cx="2357437" cy="206216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zh-CN" altLang="en-US" sz="3200">
                <a:solidFill>
                  <a:srgbClr val="FF0000"/>
                </a:solidFill>
              </a:rPr>
              <a:t>恪守父命、冲锋陷阵、忧虑劳苦、志得意满</a:t>
            </a:r>
          </a:p>
        </p:txBody>
      </p:sp>
      <p:sp>
        <p:nvSpPr>
          <p:cNvPr id="29733" name="TextBox 14"/>
          <p:cNvSpPr/>
          <p:nvPr>
            <p:custDataLst>
              <p:tags r:id="rId13"/>
            </p:custDataLst>
          </p:nvPr>
        </p:nvSpPr>
        <p:spPr>
          <a:xfrm>
            <a:off x="7810500" y="4429125"/>
            <a:ext cx="2571750" cy="10160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zh-CN" altLang="en-US" sz="2400">
                <a:solidFill>
                  <a:srgbClr val="FF0000"/>
                </a:solidFill>
                <a:latin typeface="微软雅黑" panose="020b0503020204020204" charset="-122"/>
                <a:ea typeface="微软雅黑" panose="020b0503020204020204" charset="-122"/>
              </a:rPr>
              <a:t>   狼狈不堪、</a:t>
            </a:r>
            <a:endParaRPr lang="en-US" altLang="zh-CN" sz="2400">
              <a:solidFill>
                <a:srgbClr val="FF0000"/>
              </a:solidFill>
              <a:latin typeface="微软雅黑" panose="020b0503020204020204" charset="-122"/>
              <a:ea typeface="微软雅黑" panose="020b0503020204020204" charset="-122"/>
            </a:endParaRPr>
          </a:p>
          <a:p>
            <a:pPr lvl="0" algn="ctr"/>
            <a:r>
              <a:rPr lang="zh-CN" altLang="en-US" sz="2400">
                <a:solidFill>
                  <a:srgbClr val="FF0000"/>
                </a:solidFill>
                <a:latin typeface="微软雅黑" panose="020b0503020204020204" charset="-122"/>
                <a:ea typeface="微软雅黑" panose="020b0503020204020204" charset="-122"/>
              </a:rPr>
              <a:t>众叛亲离</a:t>
            </a:r>
            <a:endParaRPr lang="en-US" altLang="zh-CN" sz="2400">
              <a:solidFill>
                <a:srgbClr val="FF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7454384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27"/>
                                        </p:tgtEl>
                                        <p:attrNameLst>
                                          <p:attrName>style.visibility</p:attrName>
                                        </p:attrNameLst>
                                      </p:cBhvr>
                                      <p:to>
                                        <p:strVal val="visible"/>
                                      </p:to>
                                    </p:set>
                                    <p:animEffect transition="in" filter="blinds(horizontal)">
                                      <p:cBhvr>
                                        <p:cTn id="7" dur="500" fill="hold"/>
                                        <p:tgtEl>
                                          <p:spTgt spid="297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728"/>
                                        </p:tgtEl>
                                        <p:attrNameLst>
                                          <p:attrName>style.visibility</p:attrName>
                                        </p:attrNameLst>
                                      </p:cBhvr>
                                      <p:to>
                                        <p:strVal val="visible"/>
                                      </p:to>
                                    </p:set>
                                    <p:animEffect transition="in" filter="blinds(horizontal)">
                                      <p:cBhvr>
                                        <p:cTn id="12" dur="500" fill="hold"/>
                                        <p:tgtEl>
                                          <p:spTgt spid="2972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729"/>
                                        </p:tgtEl>
                                        <p:attrNameLst>
                                          <p:attrName>style.visibility</p:attrName>
                                        </p:attrNameLst>
                                      </p:cBhvr>
                                      <p:to>
                                        <p:strVal val="visible"/>
                                      </p:to>
                                    </p:set>
                                    <p:animEffect transition="in" filter="blinds(horizontal)">
                                      <p:cBhvr>
                                        <p:cTn id="17" dur="500" fill="hold"/>
                                        <p:tgtEl>
                                          <p:spTgt spid="2972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730"/>
                                        </p:tgtEl>
                                        <p:attrNameLst>
                                          <p:attrName>style.visibility</p:attrName>
                                        </p:attrNameLst>
                                      </p:cBhvr>
                                      <p:to>
                                        <p:strVal val="visible"/>
                                      </p:to>
                                    </p:set>
                                    <p:animEffect transition="in" filter="blinds(horizontal)">
                                      <p:cBhvr>
                                        <p:cTn id="22" dur="500" fill="hold"/>
                                        <p:tgtEl>
                                          <p:spTgt spid="2973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732"/>
                                        </p:tgtEl>
                                        <p:attrNameLst>
                                          <p:attrName>style.visibility</p:attrName>
                                        </p:attrNameLst>
                                      </p:cBhvr>
                                      <p:to>
                                        <p:strVal val="visible"/>
                                      </p:to>
                                    </p:set>
                                    <p:animEffect transition="in" filter="blinds(horizontal)">
                                      <p:cBhvr>
                                        <p:cTn id="27" dur="500" fill="hold"/>
                                        <p:tgtEl>
                                          <p:spTgt spid="2973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9733"/>
                                        </p:tgtEl>
                                        <p:attrNameLst>
                                          <p:attrName>style.visibility</p:attrName>
                                        </p:attrNameLst>
                                      </p:cBhvr>
                                      <p:to>
                                        <p:strVal val="visible"/>
                                      </p:to>
                                    </p:set>
                                    <p:animEffect transition="in" filter="box(in)">
                                      <p:cBhvr>
                                        <p:cTn id="32" dur="500" fill="hold"/>
                                        <p:tgtEl>
                                          <p:spTgt spid="2973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726"/>
                                        </p:tgtEl>
                                        <p:attrNameLst>
                                          <p:attrName>style.visibility</p:attrName>
                                        </p:attrNameLst>
                                      </p:cBhvr>
                                      <p:to>
                                        <p:strVal val="visible"/>
                                      </p:to>
                                    </p:set>
                                    <p:animEffect transition="in" filter="blinds(horizontal)">
                                      <p:cBhvr>
                                        <p:cTn id="37" dur="500" fill="hold"/>
                                        <p:tgtEl>
                                          <p:spTgt spid="2972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731"/>
                                        </p:tgtEl>
                                        <p:attrNameLst>
                                          <p:attrName>style.visibility</p:attrName>
                                        </p:attrNameLst>
                                      </p:cBhvr>
                                      <p:to>
                                        <p:strVal val="visible"/>
                                      </p:to>
                                    </p:set>
                                    <p:animEffect transition="in" filter="blinds(horizontal)">
                                      <p:cBhvr>
                                        <p:cTn id="42" dur="500" fill="hold"/>
                                        <p:tgtEl>
                                          <p:spTgt spid="29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6" grpId="0"/>
      <p:bldP spid="29727" grpId="0"/>
      <p:bldP spid="29728" grpId="0"/>
      <p:bldP spid="29729" grpId="0"/>
      <p:bldP spid="29730" grpId="0"/>
      <p:bldP spid="29731" grpId="0"/>
      <p:bldP spid="29732" grpId="0"/>
      <p:bldP spid="2973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75778" name="Rectangle 2"/>
          <p:cNvSpPr>
            <a:spLocks noGrp="1"/>
          </p:cNvSpPr>
          <p:nvPr>
            <p:ph idx="4294967295"/>
            <p:custDataLst>
              <p:tags r:id="rId12"/>
            </p:custDataLst>
          </p:nvPr>
        </p:nvSpPr>
        <p:spPr>
          <a:xfrm>
            <a:off x="1685449" y="540624"/>
            <a:ext cx="8839200" cy="67056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eaLnBrk="1" hangingPunct="1">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故方其盛也，</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举</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天下之豪杰</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莫</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能与之争；及其衰</a:t>
            </a: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强盛</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全</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没有人</a:t>
            </a:r>
            <a:endPar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也，数十伶人困之，而身死国灭，</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为</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天下笑。</a:t>
            </a: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被</a:t>
            </a:r>
            <a:endPar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夫祸患常积于</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忽微</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，而智勇多困</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于</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所溺，岂独伶人也</a:t>
            </a:r>
          </a:p>
          <a:p>
            <a:pPr eaLnBrk="1" hangingPunct="1">
              <a:buNone/>
            </a:pP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微小的事</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被</a:t>
            </a:r>
            <a:endParaRPr lang="en-US" altLang="zh-CN"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哉！</a:t>
            </a:r>
          </a:p>
          <a:p>
            <a:pPr eaLnBrk="1" hangingPunct="1">
              <a:buNone/>
            </a:pPr>
            <a:r>
              <a:rPr lang="zh-CN" altLang="en-US" sz="28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p>
          <a:p>
            <a:pPr eaLnBrk="1" hangingPunct="1">
              <a:buNone/>
            </a:pPr>
            <a:r>
              <a:rPr lang="zh-CN" altLang="en-US"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a:solidFill>
                  <a:schemeClr val="dk1">
                    <a:lumMod val="85000"/>
                    <a:lumOff val="15000"/>
                  </a:schemeClr>
                </a:solidFill>
                <a:latin typeface="华文楷体" panose="02010600040101010101" charset="-122"/>
                <a:ea typeface="华文楷体" panose="02010600040101010101" charset="-122"/>
                <a:cs typeface="微软雅黑" panose="020b0503020204020204" pitchFamily="34" charset="-122"/>
                <a:sym typeface="+mn-ea"/>
              </a:rPr>
              <a:t>译文：因此当他强盛时，全天下的豪杰没有谁能和他相争；等到他衰败时，几十个伶人围困他，最后自己死去国家灭亡，被天下人耻笑。祸患常常是从极小的事积累起来的，人的才智勇气往往被他溺爱的人或事物困扰，难道只是（溺爱）伶人才这样吗？</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577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577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5778">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577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疏通解读</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718457" y="1684798"/>
            <a:ext cx="10689771" cy="42780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a:solidFill>
                  <a:srgbClr val="FF0000"/>
                </a:solidFill>
              </a:rPr>
              <a:t>                                                    </a:t>
            </a:r>
            <a:r>
              <a:rPr lang="zh-CN" altLang="zh-CN" sz="2800" b="1">
                <a:solidFill>
                  <a:srgbClr val="FF0000"/>
                </a:solidFill>
              </a:rPr>
              <a:t>第四段</a:t>
            </a:r>
            <a:endParaRPr lang="en-US" altLang="zh-CN" sz="2800" b="1">
              <a:solidFill>
                <a:srgbClr val="FF0000"/>
              </a:solidFill>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活动二：解读</a:t>
            </a:r>
            <a:endParaRPr lang="zh-CN" altLang="zh-CN" sz="2800">
              <a:latin typeface="楷体" pitchFamily="49" charset="-122"/>
              <a:ea typeface="楷体" pitchFamily="49" charset="-122"/>
            </a:endParaRPr>
          </a:p>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分析作者的作者的写作目的。</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借古讽今</a:t>
            </a: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写庄宗时的盛衰之理。</a:t>
            </a:r>
            <a:r>
              <a:rPr lang="zh-CN" altLang="zh-CN" sz="2800">
                <a:solidFill>
                  <a:srgbClr val="FF0000"/>
                </a:solidFill>
                <a:latin typeface="楷体" pitchFamily="49" charset="-122"/>
                <a:ea typeface="楷体" pitchFamily="49" charset="-122"/>
              </a:rPr>
              <a:t>用</a:t>
            </a:r>
            <a:r>
              <a:rPr lang="zh-CN" altLang="zh-CN" sz="2800">
                <a:latin typeface="楷体" pitchFamily="49" charset="-122"/>
                <a:ea typeface="楷体" pitchFamily="49" charset="-122"/>
              </a:rPr>
              <a:t>“莫能与之争”“为天下笑”两种截然相反的结果</a:t>
            </a:r>
            <a:r>
              <a:rPr lang="en-US" altLang="zh-CN" sz="2800">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引出</a:t>
            </a:r>
            <a:r>
              <a:rPr lang="zh-CN" altLang="zh-CN" sz="2800">
                <a:latin typeface="楷体" pitchFamily="49" charset="-122"/>
                <a:ea typeface="楷体" pitchFamily="49" charset="-122"/>
              </a:rPr>
              <a:t>“祸患常积于忽微</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而智勇多困于所溺”的经验教训。</a:t>
            </a:r>
            <a:r>
              <a:rPr lang="zh-CN" altLang="zh-CN" sz="2800">
                <a:solidFill>
                  <a:srgbClr val="FF0000"/>
                </a:solidFill>
                <a:latin typeface="楷体" pitchFamily="49" charset="-122"/>
                <a:ea typeface="楷体" pitchFamily="49" charset="-122"/>
              </a:rPr>
              <a:t>作者以此含蓄地批评朝政</a:t>
            </a:r>
            <a:r>
              <a:rPr lang="en-US" altLang="zh-CN" sz="2800">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讽谏</a:t>
            </a:r>
            <a:r>
              <a:rPr lang="zh-CN" altLang="zh-CN" sz="2800">
                <a:latin typeface="楷体" pitchFamily="49" charset="-122"/>
                <a:ea typeface="楷体" pitchFamily="49" charset="-122"/>
              </a:rPr>
              <a:t>北宋统治者不要忘记历史教训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使文章阐述的道理更具有普遍性和现实意义。</a:t>
            </a:r>
          </a:p>
          <a:p>
            <a:endParaRPr lang="zh-CN" altLang="zh-CN" sz="2400">
              <a:solidFill>
                <a:srgbClr val="FF0000"/>
              </a:solidFill>
            </a:endParaRPr>
          </a:p>
          <a:p>
            <a:r>
              <a:rPr lang="en-US" altLang="zh-CN" sz="2400" b="1"/>
              <a:t>        </a:t>
            </a:r>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48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7649" name="灯片编号占位符 4"/>
          <p:cNvSpPr>
            <a:spLocks noGrp="1"/>
          </p:cNvSpPr>
          <p:nvPr>
            <p:ph type="sldNum" idx="12"/>
            <p:custDataLst>
              <p:tags r:id="rId4"/>
            </p:custDataLst>
          </p:nvPr>
        </p:nvSpPr>
        <p:spPr>
          <a:xfrm>
            <a:off x="4648200" y="6245225"/>
            <a:ext cx="2895600" cy="476250"/>
          </a:xfrm>
          <a:prstGeom prst="rect">
            <a:avLst/>
          </a:prstGeom>
          <a:noFill/>
          <a:ln>
            <a:noFill/>
            <a:miter lim="800000"/>
          </a:ln>
        </p:spPr>
        <p:txBody>
          <a:bodyPr anchor="b" anchorCtr="0"/>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r">
              <a:spcBef>
                <a:spcPct val="0"/>
              </a:spcBef>
            </a:pPr>
            <a:fld id="{5FD312E4-AC1B-42D8-98BD-ABA2C1002F2E}" type="slidenum">
              <a:rPr lang="en-US" altLang="zh-CN" sz="1200" b="0">
                <a:latin typeface="Arial Black" panose="020b0a04020102020204" pitchFamily="34" charset="0"/>
                <a:ea typeface="宋体" pitchFamily="2" charset="-122"/>
              </a:rPr>
              <a:t>24</a:t>
            </a:fld>
            <a:endParaRPr lang="en-US" altLang="zh-CN" sz="1200" b="0">
              <a:latin typeface="Arial Black" panose="020b0a04020102020204" pitchFamily="34" charset="0"/>
              <a:ea typeface="宋体" pitchFamily="2" charset="-122"/>
            </a:endParaRPr>
          </a:p>
        </p:txBody>
      </p:sp>
      <p:sp>
        <p:nvSpPr>
          <p:cNvPr id="27650" name="Rectangle 3"/>
          <p:cNvSpPr>
            <a:spLocks noGrp="1"/>
          </p:cNvSpPr>
          <p:nvPr>
            <p:ph idx="1"/>
            <p:custDataLst>
              <p:tags r:id="rId5"/>
            </p:custDataLst>
          </p:nvPr>
        </p:nvSpPr>
        <p:spPr>
          <a:xfrm>
            <a:off x="1524000" y="1268225"/>
            <a:ext cx="5643563" cy="1555750"/>
          </a:xfrm>
          <a:prstGeom prst="rect">
            <a:avLst/>
          </a:prstGeom>
        </p:spPr>
        <p:txBody>
          <a:bodyPr vert="horz" wrap="square" lIns="91440" tIns="45720" rIns="91440" bIns="45720" numCol="1" rtlCol="0" anchor="t" anchorCtr="0" compatLnSpc="1">
            <a:normAutofit/>
          </a:bodyPr>
          <a:lstStyle>
            <a:lvl1pPr marL="171450" indent="-171450" algn="l" defTabSz="685800" rtl="0" eaLnBrk="1" fontAlgn="auto" latinLnBrk="0" hangingPunct="1">
              <a:lnSpc>
                <a:spcPct val="130000"/>
              </a:lnSpc>
              <a:spcBef>
                <a:spcPct val="0"/>
              </a:spcBef>
              <a:spcAft>
                <a:spcPts val="1000"/>
              </a:spcAft>
              <a:buClrTx/>
              <a:buSzTx/>
              <a:buFont typeface="Arial" panose="020b0604020202020204" pitchFamily="34" charset="0"/>
              <a:buChar char="●"/>
              <a:defRPr lang="zh-CN" altLang="en-US"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20000"/>
              </a:lnSpc>
              <a:spcBef>
                <a:spcPct val="0"/>
              </a:spcBef>
              <a:spcAft>
                <a:spcPts val="600"/>
              </a:spcAft>
              <a:buClrTx/>
              <a:buSzTx/>
              <a:buFont typeface="Arial" panose="020b0604020202020204" pitchFamily="34" charset="0"/>
              <a:buChar char="●"/>
              <a:tabLst>
                <a:tab pos="1206500"/>
                <a:tab pos="1207135"/>
              </a:tabLst>
              <a:defRPr lang="zh-CN" altLang="en-US"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20000"/>
              </a:lnSpc>
              <a:spcBef>
                <a:spcPct val="0"/>
              </a:spcBef>
              <a:spcAft>
                <a:spcPts val="600"/>
              </a:spcAft>
              <a:buClrTx/>
              <a:buSzTx/>
              <a:buFont typeface="Arial" panose="020b0604020202020204" pitchFamily="34" charset="0"/>
              <a:buChar char="●"/>
              <a:tabLst>
                <a:tab pos="1206500"/>
              </a:tabLst>
              <a:defRPr lang="zh-CN" altLang="en-US"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20000"/>
              </a:lnSpc>
              <a:spcBef>
                <a:spcPct val="0"/>
              </a:spcBef>
              <a:spcAft>
                <a:spcPts val="300"/>
              </a:spcAft>
              <a:buClrTx/>
              <a:buSzTx/>
              <a:buFont typeface="Wingdings" panose="05000000000000000000" charset="0"/>
              <a:buChar char=""/>
              <a:tabLst>
                <a:tab pos="1206500"/>
              </a:tabLst>
              <a:defRPr lang="zh-CN" altLang="en-US"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20000"/>
              </a:lnSpc>
              <a:spcBef>
                <a:spcPct val="0"/>
              </a:spcBef>
              <a:spcAft>
                <a:spcPts val="300"/>
              </a:spcAft>
              <a:buClrTx/>
              <a:buSzTx/>
              <a:buFont typeface="Arial" panose="020b0604020202020204" pitchFamily="34" charset="0"/>
              <a:buChar char="•"/>
              <a:tabLst>
                <a:tab pos="1206500"/>
              </a:tabLst>
              <a:defRPr lang="zh-CN" altLang="en-US"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9pPr>
          </a:lstStyle>
          <a:p>
            <a:pPr marL="342900" indent="-342900" defTabSz="914400" fontAlgn="base">
              <a:lnSpc>
                <a:spcPct val="100000"/>
              </a:lnSpc>
              <a:spcAft>
                <a:spcPct val="0"/>
              </a:spcAft>
              <a:buClr>
                <a:schemeClr val="bg1"/>
              </a:buClr>
              <a:buNone/>
            </a:pPr>
            <a:r>
              <a:rPr lang="en-US" altLang="zh-CN" sz="2800" b="1" spc="0">
                <a:solidFill>
                  <a:schemeClr val="tx1"/>
                </a:solidFill>
                <a:latin typeface="黑体" panose="02010609060101010101" pitchFamily="49" charset="-122"/>
                <a:ea typeface="黑体" panose="02010609060101010101" pitchFamily="49" charset="-122"/>
                <a:sym typeface="微软雅黑" panose="020b0503020204020204" charset="-122"/>
              </a:rPr>
              <a:t>1</a:t>
            </a:r>
            <a:r>
              <a:rPr lang="zh-CN" altLang="en-US" sz="2800" b="1" spc="0">
                <a:solidFill>
                  <a:schemeClr val="tx1"/>
                </a:solidFill>
                <a:latin typeface="黑体" panose="02010609060101010101" pitchFamily="49" charset="-122"/>
                <a:ea typeface="黑体" panose="02010609060101010101" pitchFamily="49" charset="-122"/>
                <a:sym typeface="微软雅黑" panose="020b0503020204020204" charset="-122"/>
              </a:rPr>
              <a:t>、文章的中心论点是什么？</a:t>
            </a:r>
            <a:endParaRPr lang="en-US" altLang="zh-CN" sz="2800" b="1">
              <a:solidFill>
                <a:schemeClr val="tx1"/>
              </a:solidFill>
              <a:latin typeface="黑体" panose="02010609060101010101" pitchFamily="49" charset="-122"/>
              <a:ea typeface="黑体" panose="02010609060101010101" pitchFamily="49" charset="-122"/>
              <a:sym typeface="微软雅黑" panose="020b0503020204020204" charset="-122"/>
            </a:endParaRPr>
          </a:p>
          <a:p>
            <a:pPr marL="0" indent="0" defTabSz="914400" fontAlgn="base">
              <a:lnSpc>
                <a:spcPct val="100000"/>
              </a:lnSpc>
              <a:spcBef>
                <a:spcPct val="20000"/>
              </a:spcBef>
              <a:spcAft>
                <a:spcPct val="0"/>
              </a:spcAft>
              <a:buNone/>
            </a:pPr>
            <a:r>
              <a:rPr lang="zh-CN" altLang="en-US" sz="2800" b="1" spc="0">
                <a:solidFill>
                  <a:schemeClr val="tx1"/>
                </a:solidFill>
                <a:latin typeface="黑体" panose="02010609060101010101" pitchFamily="49" charset="-122"/>
                <a:ea typeface="黑体" panose="02010609060101010101" pitchFamily="49" charset="-122"/>
                <a:sym typeface="微软雅黑" panose="020b0503020204020204" charset="-122"/>
              </a:rPr>
              <a:t>其立论的历史依据又是什么？运用了哪些论证方法？</a:t>
            </a:r>
            <a:endParaRPr lang="en-US" altLang="zh-CN" sz="2800" b="1">
              <a:solidFill>
                <a:schemeClr val="tx1"/>
              </a:solidFill>
              <a:latin typeface="黑体" panose="02010609060101010101" pitchFamily="49" charset="-122"/>
              <a:ea typeface="黑体" panose="02010609060101010101" pitchFamily="49" charset="-122"/>
              <a:sym typeface="微软雅黑" panose="020b0503020204020204" charset="-122"/>
            </a:endParaRPr>
          </a:p>
          <a:p>
            <a:pPr marL="0" indent="0" defTabSz="914400" fontAlgn="base">
              <a:lnSpc>
                <a:spcPct val="100000"/>
              </a:lnSpc>
              <a:spcBef>
                <a:spcPct val="20000"/>
              </a:spcBef>
              <a:spcAft>
                <a:spcPct val="0"/>
              </a:spcAft>
              <a:buNone/>
            </a:pPr>
            <a:endParaRPr lang="zh-CN" altLang="en-US" sz="3600" b="1">
              <a:solidFill>
                <a:srgbClr val="FF0000"/>
              </a:solidFill>
              <a:latin typeface="楷体" pitchFamily="49" charset="-122"/>
              <a:ea typeface="楷体" pitchFamily="49" charset="-122"/>
              <a:sym typeface="微软雅黑" panose="020b0503020204020204" charset="-122"/>
            </a:endParaRPr>
          </a:p>
        </p:txBody>
      </p:sp>
      <p:sp>
        <p:nvSpPr>
          <p:cNvPr id="27651" name="Rectangle 5"/>
          <p:cNvSpPr/>
          <p:nvPr>
            <p:custDataLst>
              <p:tags r:id="rId6"/>
            </p:custDataLst>
          </p:nvPr>
        </p:nvSpPr>
        <p:spPr>
          <a:xfrm>
            <a:off x="1524000" y="4291200"/>
            <a:ext cx="5429250" cy="9525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zh-CN" altLang="en-US" sz="2800">
                <a:solidFill>
                  <a:srgbClr val="0000CC"/>
                </a:solidFill>
                <a:latin typeface="黑体" panose="02010609060101010101" pitchFamily="49" charset="-122"/>
                <a:ea typeface="黑体" panose="02010609060101010101" pitchFamily="49" charset="-122"/>
              </a:rPr>
              <a:t>立论的依据是：庄宗得天下与失天下的史实</a:t>
            </a:r>
          </a:p>
        </p:txBody>
      </p:sp>
      <p:pic>
        <p:nvPicPr>
          <p:cNvPr id="27652" name="Picture 6" descr="088"/>
          <p:cNvPicPr>
            <a:picLocks noChangeAspect="1"/>
          </p:cNvPicPr>
          <p:nvPr>
            <p:custDataLst>
              <p:tags r:id="rId8"/>
            </p:custDataLst>
          </p:nvPr>
        </p:nvPicPr>
        <p:blipFill>
          <a:blip r:embed="rId7"/>
          <a:stretch>
            <a:fillRect/>
          </a:stretch>
        </p:blipFill>
        <p:spPr>
          <a:xfrm>
            <a:off x="7218364" y="908051"/>
            <a:ext cx="3449637" cy="5688013"/>
          </a:xfrm>
          <a:prstGeom prst="rect">
            <a:avLst/>
          </a:prstGeom>
          <a:noFill/>
          <a:ln w="12700">
            <a:solidFill>
              <a:schemeClr val="folHlink"/>
            </a:solidFill>
            <a:miter lim="800000"/>
          </a:ln>
        </p:spPr>
      </p:pic>
      <p:sp>
        <p:nvSpPr>
          <p:cNvPr id="27653" name="Oval 7"/>
          <p:cNvSpPr/>
          <p:nvPr>
            <p:custDataLst>
              <p:tags r:id="rId9"/>
            </p:custDataLst>
          </p:nvPr>
        </p:nvSpPr>
        <p:spPr>
          <a:xfrm>
            <a:off x="1881189" y="0"/>
            <a:ext cx="3806825" cy="1073150"/>
          </a:xfrm>
          <a:prstGeom prst="ellipse">
            <a:avLst/>
          </a:prstGeom>
          <a:gradFill rotWithShape="1">
            <a:gsLst>
              <a:gs pos="0">
                <a:srgbClr val="767600"/>
              </a:gs>
              <a:gs pos="50000">
                <a:srgbClr val="FFFF00"/>
              </a:gs>
              <a:gs pos="100000">
                <a:srgbClr val="767600"/>
              </a:gs>
            </a:gsLst>
            <a:lin ang="5400000" scaled="1"/>
          </a:gradFill>
          <a:ln>
            <a:solidFill>
              <a:schemeClr val="tx1"/>
            </a:solidFill>
            <a:round/>
          </a:ln>
        </p:spPr>
        <p:txBody>
          <a:bodyPr wrap="none" anchor="ctr" anchorCtr="0"/>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lgn="ctr"/>
            <a:r>
              <a:rPr lang="zh-CN" altLang="zh-CN" sz="4800"/>
              <a:t>整体感知</a:t>
            </a:r>
          </a:p>
        </p:txBody>
      </p:sp>
      <p:sp>
        <p:nvSpPr>
          <p:cNvPr id="27654" name="文本框 2"/>
          <p:cNvSpPr/>
          <p:nvPr>
            <p:custDataLst>
              <p:tags r:id="rId10"/>
            </p:custDataLst>
          </p:nvPr>
        </p:nvSpPr>
        <p:spPr>
          <a:xfrm>
            <a:off x="1622425" y="2952750"/>
            <a:ext cx="5427663" cy="9525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zh-CN" altLang="en-US" sz="2800">
                <a:solidFill>
                  <a:srgbClr val="FF0000"/>
                </a:solidFill>
                <a:latin typeface="隶书" pitchFamily="49" charset="-122"/>
              </a:rPr>
              <a:t>论点：盛衰之理，虽曰天命，岂非人事哉！</a:t>
            </a:r>
          </a:p>
        </p:txBody>
      </p:sp>
      <p:sp>
        <p:nvSpPr>
          <p:cNvPr id="27655" name="TextBox 9"/>
          <p:cNvSpPr/>
          <p:nvPr>
            <p:custDataLst>
              <p:tags r:id="rId11"/>
            </p:custDataLst>
          </p:nvPr>
        </p:nvSpPr>
        <p:spPr>
          <a:xfrm>
            <a:off x="1809750" y="5292725"/>
            <a:ext cx="5072062" cy="9525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1pPr>
            <a:lvl2pPr marL="4572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2pPr>
            <a:lvl3pPr marL="9144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3pPr>
            <a:lvl4pPr marL="13716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4pPr>
            <a:lvl5pPr marL="1828800" indent="0" algn="l" defTabSz="914400" rtl="0" eaLnBrk="1" fontAlgn="base" hangingPunct="1">
              <a:lnSpc>
                <a:spcPct val="100000"/>
              </a:lnSpc>
              <a:spcBef>
                <a:spcPct val="50000"/>
              </a:spcBef>
              <a:spcAft>
                <a:spcPct val="0"/>
              </a:spcAft>
              <a:buClrTx/>
              <a:buSzTx/>
              <a:buFontTx/>
              <a:buNone/>
              <a:defRPr lang="zh-CN" altLang="en-US" sz="4400" b="1" i="0" u="none" baseline="0">
                <a:solidFill>
                  <a:schemeClr val="tx1"/>
                </a:solidFill>
                <a:latin typeface="Times New Roman" pitchFamily="18" charset="0"/>
                <a:ea typeface="隶书" pitchFamily="49" charset="-122"/>
              </a:defRPr>
            </a:lvl5pPr>
          </a:lstStyle>
          <a:p>
            <a:pPr lvl="0"/>
            <a:r>
              <a:rPr lang="zh-CN" altLang="en-US" sz="2800"/>
              <a:t>论证方法：</a:t>
            </a:r>
            <a:r>
              <a:rPr lang="zh-CN" altLang="en-US" sz="2800">
                <a:solidFill>
                  <a:srgbClr val="FF0000"/>
                </a:solidFill>
              </a:rPr>
              <a:t>举例论证、对比论证、引用论证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3">
                                            <p:bg/>
                                          </p:spTgt>
                                        </p:tgtEl>
                                        <p:attrNameLst>
                                          <p:attrName>style.visibility</p:attrName>
                                        </p:attrNameLst>
                                      </p:cBhvr>
                                      <p:to>
                                        <p:strVal val="visible"/>
                                      </p:to>
                                    </p:set>
                                    <p:animEffect transition="in" filter="wipe(down)">
                                      <p:cBhvr>
                                        <p:cTn id="7" dur="500" fill="hold"/>
                                        <p:tgtEl>
                                          <p:spTgt spid="2765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7653">
                                            <p:txEl>
                                              <p:pRg st="0" end="0"/>
                                            </p:txEl>
                                          </p:spTgt>
                                        </p:tgtEl>
                                        <p:attrNameLst>
                                          <p:attrName>style.visibility</p:attrName>
                                        </p:attrNameLst>
                                      </p:cBhvr>
                                      <p:to>
                                        <p:strVal val="visible"/>
                                      </p:to>
                                    </p:set>
                                    <p:animEffect transition="in" filter="wipe(down)">
                                      <p:cBhvr>
                                        <p:cTn id="10" dur="500" fill="hold"/>
                                        <p:tgtEl>
                                          <p:spTgt spid="27653">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7650">
                                            <p:txEl>
                                              <p:pRg st="0" end="0"/>
                                            </p:txEl>
                                          </p:spTgt>
                                        </p:tgtEl>
                                        <p:attrNameLst>
                                          <p:attrName>style.visibility</p:attrName>
                                        </p:attrNameLst>
                                      </p:cBhvr>
                                      <p:to>
                                        <p:strVal val="visible"/>
                                      </p:to>
                                    </p:set>
                                    <p:anim calcmode="lin" valueType="num">
                                      <p:cBhvr additive="base">
                                        <p:cTn id="15"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650">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650">
                                            <p:txEl>
                                              <p:pRg st="1" end="1"/>
                                            </p:txEl>
                                          </p:spTgt>
                                        </p:tgtEl>
                                        <p:attrNameLst>
                                          <p:attrName>style.visibility</p:attrName>
                                        </p:attrNameLst>
                                      </p:cBhvr>
                                      <p:to>
                                        <p:strVal val="visible"/>
                                      </p:to>
                                    </p:set>
                                    <p:anim calcmode="lin" valueType="num">
                                      <p:cBhvr additive="base">
                                        <p:cTn id="19"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654">
                                            <p:txEl>
                                              <p:pRg st="0" end="0"/>
                                            </p:txEl>
                                          </p:spTgt>
                                        </p:tgtEl>
                                        <p:attrNameLst>
                                          <p:attrName>style.visibility</p:attrName>
                                        </p:attrNameLst>
                                      </p:cBhvr>
                                      <p:to>
                                        <p:strVal val="visible"/>
                                      </p:to>
                                    </p:set>
                                    <p:animEffect transition="in" filter="fade">
                                      <p:cBhvr>
                                        <p:cTn id="25" dur="2000" fill="hold"/>
                                        <p:tgtEl>
                                          <p:spTgt spid="27654">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7651">
                                            <p:txEl>
                                              <p:pRg st="0" end="0"/>
                                            </p:txEl>
                                          </p:spTgt>
                                        </p:tgtEl>
                                        <p:attrNameLst>
                                          <p:attrName>style.visibility</p:attrName>
                                        </p:attrNameLst>
                                      </p:cBhvr>
                                      <p:to>
                                        <p:strVal val="visible"/>
                                      </p:to>
                                    </p:set>
                                    <p:anim calcmode="lin" valueType="num">
                                      <p:cBhvr additive="base">
                                        <p:cTn id="30"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7655">
                                            <p:txEl>
                                              <p:pRg st="0" end="0"/>
                                            </p:txEl>
                                          </p:spTgt>
                                        </p:tgtEl>
                                        <p:attrNameLst>
                                          <p:attrName>style.visibility</p:attrName>
                                        </p:attrNameLst>
                                      </p:cBhvr>
                                      <p:to>
                                        <p:strVal val="visible"/>
                                      </p:to>
                                    </p:set>
                                    <p:anim calcmode="lin" valueType="num">
                                      <p:cBhvr additive="base">
                                        <p:cTn id="36" dur="500" fill="hold"/>
                                        <p:tgtEl>
                                          <p:spTgt spid="27655">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76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uiExpand="1" build="allAtOnce"/>
      <p:bldP spid="27651" grpId="0" build="p"/>
      <p:bldP spid="27653" grpId="0" uiExpand="1" build="allAtOnce" animBg="1"/>
      <p:bldP spid="27654" grpId="0" build="allAtOnce"/>
      <p:bldP spid="27655" grpId="0" build="allAtOnce"/>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4"/>
            </p:custDataLst>
          </p:nvPr>
        </p:nvSpPr>
        <p:spPr>
          <a:xfrm>
            <a:off x="196462" y="186857"/>
            <a:ext cx="2251880"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7"/>
            </p:custDataLst>
          </p:nvPr>
        </p:nvSpPr>
        <p:spPr bwMode="auto">
          <a:xfrm>
            <a:off x="1975556" y="971040"/>
            <a:ext cx="9168936" cy="42780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800" b="1"/>
              <a:t>读课文，理清文脉。</a:t>
            </a:r>
            <a:endParaRPr lang="en-US" altLang="zh-CN" sz="2800" b="1"/>
          </a:p>
          <a:p>
            <a:endParaRPr lang="en-US" altLang="zh-CN" sz="2400">
              <a:latin typeface="楷体" pitchFamily="49" charset="-122"/>
              <a:ea typeface="楷体" pitchFamily="49" charset="-122"/>
            </a:endParaRPr>
          </a:p>
          <a:p>
            <a:r>
              <a:rPr lang="zh-CN" altLang="zh-CN" sz="2400">
                <a:latin typeface="楷体" pitchFamily="49" charset="-122"/>
                <a:ea typeface="楷体" pitchFamily="49" charset="-122"/>
              </a:rPr>
              <a:t>提出观点（引论）：盛衰之理，虽曰</a:t>
            </a:r>
            <a:r>
              <a:rPr lang="en-US" altLang="zh-CN" sz="2400" err="1">
                <a:latin typeface="楷体" pitchFamily="49" charset="-122"/>
                <a:ea typeface="楷体" pitchFamily="49" charset="-122"/>
              </a:rPr>
              <a:t>天命</a:t>
            </a:r>
            <a:r>
              <a:rPr lang="zh-CN" altLang="zh-CN" sz="2400">
                <a:latin typeface="楷体" pitchFamily="49" charset="-122"/>
                <a:ea typeface="楷体" pitchFamily="49" charset="-122"/>
              </a:rPr>
              <a:t>，岂</a:t>
            </a:r>
            <a:endParaRPr lang="en-US" altLang="zh-CN" sz="2400">
              <a:solidFill>
                <a:srgbClr val="FF0000"/>
              </a:solidFill>
              <a:latin typeface="楷体" pitchFamily="49" charset="-122"/>
              <a:ea typeface="楷体" pitchFamily="49" charset="-122"/>
            </a:endParaRPr>
          </a:p>
          <a:p>
            <a:r>
              <a:rPr lang="en-US" altLang="zh-CN" sz="2400">
                <a:latin typeface="楷体" pitchFamily="49" charset="-122"/>
                <a:ea typeface="楷体" pitchFamily="49" charset="-122"/>
              </a:rPr>
              <a:t>                  </a:t>
            </a:r>
            <a:r>
              <a:rPr lang="zh-CN" altLang="zh-CN" sz="2400">
                <a:latin typeface="楷体" pitchFamily="49" charset="-122"/>
                <a:ea typeface="楷体" pitchFamily="49" charset="-122"/>
              </a:rPr>
              <a:t>非人事哉</a:t>
            </a:r>
            <a:r>
              <a:rPr lang="en-US" altLang="zh-CN" sz="2400">
                <a:latin typeface="楷体" pitchFamily="49" charset="-122"/>
                <a:ea typeface="楷体" pitchFamily="49" charset="-122"/>
              </a:rPr>
              <a:t>             </a:t>
            </a:r>
            <a:endParaRPr lang="zh-CN" altLang="zh-CN" sz="2400">
              <a:latin typeface="楷体" pitchFamily="49" charset="-122"/>
              <a:ea typeface="楷体" pitchFamily="49" charset="-122"/>
            </a:endParaRPr>
          </a:p>
          <a:p>
            <a:r>
              <a:rPr lang="en-US" altLang="zh-CN" sz="2400">
                <a:latin typeface="楷体" pitchFamily="49" charset="-122"/>
                <a:ea typeface="楷体" pitchFamily="49" charset="-122"/>
              </a:rPr>
              <a:t>         </a:t>
            </a:r>
            <a:r>
              <a:rPr lang="zh-CN" altLang="zh-CN" sz="2400">
                <a:latin typeface="楷体" pitchFamily="49" charset="-122"/>
                <a:ea typeface="楷体" pitchFamily="49" charset="-122"/>
              </a:rPr>
              <a:t>正面：庄宗遵父命报仇成功</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忧劳可以</a:t>
            </a:r>
            <a:r>
              <a:rPr lang="en-US" altLang="zh-CN" sz="2400" err="1">
                <a:latin typeface="楷体" pitchFamily="49" charset="-122"/>
                <a:ea typeface="楷体" pitchFamily="49" charset="-122"/>
              </a:rPr>
              <a:t>兴国</a:t>
            </a:r>
            <a:endParaRPr lang="zh-CN" altLang="zh-CN" sz="2400">
              <a:latin typeface="楷体" pitchFamily="49" charset="-122"/>
              <a:ea typeface="楷体" pitchFamily="49" charset="-122"/>
            </a:endParaRPr>
          </a:p>
          <a:p>
            <a:r>
              <a:rPr lang="zh-CN" altLang="zh-CN" sz="2400">
                <a:latin typeface="楷体" pitchFamily="49" charset="-122"/>
                <a:ea typeface="楷体" pitchFamily="49" charset="-122"/>
              </a:rPr>
              <a:t>论证部分</a:t>
            </a:r>
            <a:endParaRPr lang="en-US" altLang="zh-CN" sz="2400">
              <a:latin typeface="楷体" pitchFamily="49" charset="-122"/>
              <a:ea typeface="楷体" pitchFamily="49" charset="-122"/>
            </a:endParaRPr>
          </a:p>
          <a:p>
            <a:r>
              <a:rPr lang="zh-CN" altLang="zh-CN" sz="2400">
                <a:latin typeface="楷体" pitchFamily="49" charset="-122"/>
                <a:ea typeface="楷体" pitchFamily="49" charset="-122"/>
              </a:rPr>
              <a:t>（本论）</a:t>
            </a:r>
            <a:r>
              <a:rPr lang="en-US" altLang="zh-CN" sz="2400">
                <a:latin typeface="楷体" pitchFamily="49" charset="-122"/>
                <a:ea typeface="楷体" pitchFamily="49" charset="-122"/>
              </a:rPr>
              <a:t> </a:t>
            </a:r>
            <a:r>
              <a:rPr lang="zh-CN" altLang="zh-CN" sz="2400">
                <a:latin typeface="楷体" pitchFamily="49" charset="-122"/>
                <a:ea typeface="楷体" pitchFamily="49" charset="-122"/>
              </a:rPr>
              <a:t>反面：庄宗沉溺声色亡国</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逸豫可以亡身</a:t>
            </a:r>
          </a:p>
          <a:p>
            <a:r>
              <a:rPr lang="en-US" altLang="zh-CN" sz="2400">
                <a:latin typeface="楷体" pitchFamily="49" charset="-122"/>
                <a:ea typeface="楷体" pitchFamily="49" charset="-122"/>
              </a:rPr>
              <a:t>                                                    </a:t>
            </a:r>
          </a:p>
          <a:p>
            <a:endParaRPr lang="en-US" altLang="zh-CN" sz="2400">
              <a:latin typeface="楷体" pitchFamily="49" charset="-122"/>
              <a:ea typeface="楷体" pitchFamily="49" charset="-122"/>
            </a:endParaRPr>
          </a:p>
          <a:p>
            <a:r>
              <a:rPr lang="zh-CN" altLang="zh-CN" sz="2400">
                <a:latin typeface="楷体" pitchFamily="49" charset="-122"/>
                <a:ea typeface="楷体" pitchFamily="49" charset="-122"/>
              </a:rPr>
              <a:t>推出结论：祸患常积于忽微，智勇多困于所溺</a:t>
            </a:r>
            <a:endParaRPr lang="en-US" altLang="zh-CN" sz="2400" b="1">
              <a:solidFill>
                <a:srgbClr val="FF0000"/>
              </a:solidFill>
              <a:latin typeface="楷体" pitchFamily="49" charset="-122"/>
              <a:ea typeface="楷体" pitchFamily="49" charset="-122"/>
            </a:endParaRPr>
          </a:p>
          <a:p>
            <a:endParaRPr lang="zh-CN" altLang="zh-CN" sz="2800"/>
          </a:p>
        </p:txBody>
      </p:sp>
      <p:sp>
        <p:nvSpPr>
          <p:cNvPr id="4097" name="AutoShape 1"/>
          <p:cNvSpPr/>
          <p:nvPr>
            <p:custDataLst>
              <p:tags r:id="rId8"/>
            </p:custDataLst>
          </p:nvPr>
        </p:nvSpPr>
        <p:spPr bwMode="auto">
          <a:xfrm>
            <a:off x="1541281" y="2046030"/>
            <a:ext cx="449968" cy="2731911"/>
          </a:xfrm>
          <a:prstGeom prst="leftBrace">
            <a:avLst>
              <a:gd name="adj1" fmla="val 47436"/>
              <a:gd name="adj2" fmla="val 50000"/>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
        <p:nvSpPr>
          <p:cNvPr id="15" name="AutoShape 1"/>
          <p:cNvSpPr/>
          <p:nvPr>
            <p:custDataLst>
              <p:tags r:id="rId9"/>
            </p:custDataLst>
          </p:nvPr>
        </p:nvSpPr>
        <p:spPr bwMode="auto">
          <a:xfrm flipH="1">
            <a:off x="9556449" y="1854097"/>
            <a:ext cx="276577" cy="2827868"/>
          </a:xfrm>
          <a:prstGeom prst="leftBrace">
            <a:avLst>
              <a:gd name="adj1" fmla="val 47436"/>
              <a:gd name="adj2" fmla="val 48513"/>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
        <p:nvSpPr>
          <p:cNvPr id="16" name="AutoShape 1"/>
          <p:cNvSpPr/>
          <p:nvPr>
            <p:custDataLst>
              <p:tags r:id="rId10"/>
            </p:custDataLst>
          </p:nvPr>
        </p:nvSpPr>
        <p:spPr bwMode="auto">
          <a:xfrm>
            <a:off x="3221448" y="2593621"/>
            <a:ext cx="148784" cy="1118408"/>
          </a:xfrm>
          <a:prstGeom prst="leftBrace">
            <a:avLst>
              <a:gd name="adj1" fmla="val 47436"/>
              <a:gd name="adj2" fmla="val 50000"/>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
        <p:nvSpPr>
          <p:cNvPr id="2" name="文本框 1">
            <a:extLst>
              <a:ext uri="{FF2B5EF4-FFF2-40B4-BE49-F238E27FC236}">
                <a16:creationId xmlns:a16="http://schemas.microsoft.com/office/drawing/2014/main" id="{41D719E0-4721-C214-78F3-71A0961B4DE6}"/>
              </a:ext>
            </a:extLst>
          </p:cNvPr>
          <p:cNvSpPr txBox="1"/>
          <p:nvPr>
            <p:custDataLst>
              <p:tags r:id="rId11"/>
            </p:custDataLst>
          </p:nvPr>
        </p:nvSpPr>
        <p:spPr>
          <a:xfrm>
            <a:off x="10015795" y="2051430"/>
            <a:ext cx="595035" cy="2554545"/>
          </a:xfrm>
          <a:prstGeom prst="rect">
            <a:avLst/>
          </a:prstGeom>
          <a:noFill/>
        </p:spPr>
        <p:txBody>
          <a:bodyPr wrap="none" rtlCol="0">
            <a:spAutoFit/>
          </a:bodyPr>
          <a:lstStyle/>
          <a:p>
            <a:r>
              <a:rPr lang="zh-CN" altLang="en-US" sz="3200" b="1">
                <a:solidFill>
                  <a:srgbClr val="FF0000"/>
                </a:solidFill>
              </a:rPr>
              <a:t>盛</a:t>
            </a:r>
            <a:endParaRPr lang="en-US" altLang="zh-CN" sz="3200" b="1">
              <a:solidFill>
                <a:srgbClr val="FF0000"/>
              </a:solidFill>
            </a:endParaRPr>
          </a:p>
          <a:p>
            <a:r>
              <a:rPr lang="zh-CN" altLang="en-US" sz="3200" b="1">
                <a:solidFill>
                  <a:srgbClr val="FF0000"/>
                </a:solidFill>
              </a:rPr>
              <a:t>衰</a:t>
            </a:r>
            <a:endParaRPr lang="en-US" altLang="zh-CN" sz="3200" b="1">
              <a:solidFill>
                <a:srgbClr val="FF0000"/>
              </a:solidFill>
            </a:endParaRPr>
          </a:p>
          <a:p>
            <a:r>
              <a:rPr lang="zh-CN" altLang="en-US" sz="3200" b="1">
                <a:solidFill>
                  <a:srgbClr val="FF0000"/>
                </a:solidFill>
              </a:rPr>
              <a:t>由</a:t>
            </a:r>
            <a:endParaRPr lang="en-US" altLang="zh-CN" sz="3200" b="1">
              <a:solidFill>
                <a:srgbClr val="FF0000"/>
              </a:solidFill>
            </a:endParaRPr>
          </a:p>
          <a:p>
            <a:r>
              <a:rPr lang="zh-CN" altLang="en-US" sz="3200" b="1">
                <a:solidFill>
                  <a:srgbClr val="FF0000"/>
                </a:solidFill>
              </a:rPr>
              <a:t>人</a:t>
            </a:r>
            <a:endParaRPr lang="en-US" altLang="zh-CN" sz="3200" b="1">
              <a:solidFill>
                <a:srgbClr val="FF0000"/>
              </a:solidFill>
            </a:endParaRPr>
          </a:p>
          <a:p>
            <a:r>
              <a:rPr lang="zh-CN" altLang="en-US" sz="3200" b="1">
                <a:solidFill>
                  <a:srgbClr val="FF0000"/>
                </a:solidFill>
              </a:rPr>
              <a:t>事</a:t>
            </a:r>
            <a:endParaRPr lang="zh-CN" altLang="en-US" b="1">
              <a:solidFill>
                <a:srgbClr val="FF0000"/>
              </a:solidFill>
            </a:endParaRPr>
          </a:p>
        </p:txBody>
      </p:sp>
    </p:spTree>
    <p:extLst>
      <p:ext uri="{BB962C8B-B14F-4D97-AF65-F5344CB8AC3E}">
        <p14:creationId xmlns:p14="http://schemas.microsoft.com/office/powerpoint/2010/main" val="32749413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1">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0481">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0481">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0481">
                                            <p:txEl>
                                              <p:pRg st="6" end="6"/>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0481">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2265278" y="1314592"/>
            <a:ext cx="7641771" cy="38472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a:t> </a:t>
            </a:r>
            <a:r>
              <a:rPr lang="en-US" altLang="zh-CN" sz="2400" b="1">
                <a:solidFill>
                  <a:srgbClr val="FF0000"/>
                </a:solidFill>
                <a:latin typeface="楷体" pitchFamily="49" charset="-122"/>
                <a:ea typeface="楷体" pitchFamily="49" charset="-122"/>
              </a:rPr>
              <a:t>【</a:t>
            </a:r>
            <a:r>
              <a:rPr lang="zh-CN" altLang="zh-CN" sz="2400" b="1">
                <a:solidFill>
                  <a:srgbClr val="FF0000"/>
                </a:solidFill>
                <a:latin typeface="楷体" pitchFamily="49" charset="-122"/>
                <a:ea typeface="楷体" pitchFamily="49" charset="-122"/>
              </a:rPr>
              <a:t>任务一</a:t>
            </a:r>
            <a:r>
              <a:rPr lang="en-US" altLang="zh-CN" sz="2400" b="1">
                <a:solidFill>
                  <a:srgbClr val="FF0000"/>
                </a:solidFill>
                <a:latin typeface="楷体" pitchFamily="49" charset="-122"/>
                <a:ea typeface="楷体" pitchFamily="49" charset="-122"/>
              </a:rPr>
              <a:t>】</a:t>
            </a:r>
            <a:endParaRPr lang="zh-CN" altLang="zh-CN" sz="2400">
              <a:solidFill>
                <a:srgbClr val="FF0000"/>
              </a:solidFill>
              <a:latin typeface="楷体" pitchFamily="49" charset="-122"/>
              <a:ea typeface="楷体" pitchFamily="49" charset="-122"/>
            </a:endParaRPr>
          </a:p>
          <a:p>
            <a:r>
              <a:rPr lang="en-US" altLang="zh-CN" sz="2400" b="1">
                <a:solidFill>
                  <a:srgbClr val="FF0000"/>
                </a:solidFill>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分析论证方法</a:t>
            </a:r>
            <a:endParaRPr lang="zh-CN" altLang="zh-CN" sz="2800">
              <a:solidFill>
                <a:srgbClr val="FF0000"/>
              </a:solidFill>
              <a:latin typeface="楷体" pitchFamily="49" charset="-122"/>
              <a:ea typeface="楷体" pitchFamily="49" charset="-122"/>
            </a:endParaRPr>
          </a:p>
          <a:p>
            <a:r>
              <a:rPr lang="zh-CN" altLang="zh-CN" sz="2400" b="1">
                <a:solidFill>
                  <a:srgbClr val="FF0000"/>
                </a:solidFill>
                <a:latin typeface="楷体" pitchFamily="49" charset="-122"/>
                <a:ea typeface="楷体" pitchFamily="49" charset="-122"/>
              </a:rPr>
              <a:t>【任务导引】</a:t>
            </a:r>
            <a:endParaRPr lang="zh-CN" altLang="zh-CN" sz="2400">
              <a:solidFill>
                <a:srgbClr val="FF0000"/>
              </a:solidFill>
              <a:latin typeface="楷体" pitchFamily="49" charset="-122"/>
              <a:ea typeface="楷体" pitchFamily="49" charset="-122"/>
            </a:endParaRPr>
          </a:p>
          <a:p>
            <a:r>
              <a:rPr lang="en-US" altLang="zh-CN" sz="2400">
                <a:latin typeface="楷体" pitchFamily="49" charset="-122"/>
                <a:ea typeface="楷体" pitchFamily="49" charset="-122"/>
              </a:rPr>
              <a:t>     </a:t>
            </a:r>
            <a:r>
              <a:rPr lang="zh-CN" altLang="zh-CN" sz="2400">
                <a:latin typeface="楷体" pitchFamily="49" charset="-122"/>
                <a:ea typeface="楷体" pitchFamily="49" charset="-122"/>
              </a:rPr>
              <a:t>本文通过对五代时期的后唐盛衰过程的具体分析</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推论出“忧劳可以兴国</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逸豫可以亡身”和“祸患常积于忽微</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而智勇多困于所测”的结论</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说明国家兴衰败亡不由天命而取决于“人事”</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借以告诫当时北宋王朝执政者要吸取历史教训</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居安思危</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防微杜渐</a:t>
            </a:r>
            <a:r>
              <a:rPr lang="en-US" altLang="zh-CN" sz="2400">
                <a:latin typeface="楷体" pitchFamily="49" charset="-122"/>
                <a:ea typeface="楷体" pitchFamily="49" charset="-122"/>
              </a:rPr>
              <a:t>,</a:t>
            </a:r>
            <a:r>
              <a:rPr lang="zh-CN" altLang="zh-CN" sz="2400">
                <a:latin typeface="楷体" pitchFamily="49" charset="-122"/>
                <a:ea typeface="楷体" pitchFamily="49" charset="-122"/>
              </a:rPr>
              <a:t>力戒骄侈纵欲。</a:t>
            </a: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1125584" y="1257971"/>
            <a:ext cx="9542416" cy="52014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a:t> </a:t>
            </a:r>
            <a:r>
              <a:rPr lang="en-US" altLang="zh-CN" sz="2400" b="1">
                <a:solidFill>
                  <a:srgbClr val="FF0000"/>
                </a:solidFill>
                <a:latin typeface="楷体" pitchFamily="49" charset="-122"/>
                <a:ea typeface="楷体" pitchFamily="49" charset="-122"/>
              </a:rPr>
              <a:t>【</a:t>
            </a:r>
            <a:r>
              <a:rPr lang="zh-CN" altLang="zh-CN" sz="2400" b="1">
                <a:solidFill>
                  <a:srgbClr val="FF0000"/>
                </a:solidFill>
                <a:latin typeface="楷体" pitchFamily="49" charset="-122"/>
                <a:ea typeface="楷体" pitchFamily="49" charset="-122"/>
              </a:rPr>
              <a:t>任务一</a:t>
            </a:r>
            <a:r>
              <a:rPr lang="en-US" altLang="zh-CN" sz="2400" b="1">
                <a:solidFill>
                  <a:srgbClr val="FF0000"/>
                </a:solidFill>
                <a:latin typeface="楷体" pitchFamily="49" charset="-122"/>
                <a:ea typeface="楷体" pitchFamily="49" charset="-122"/>
              </a:rPr>
              <a:t>】</a:t>
            </a:r>
            <a:endParaRPr lang="zh-CN" altLang="zh-CN" sz="2800">
              <a:solidFill>
                <a:srgbClr val="FF0000"/>
              </a:solidFill>
              <a:latin typeface="楷体" pitchFamily="49" charset="-122"/>
              <a:ea typeface="楷体" pitchFamily="49" charset="-122"/>
            </a:endParaRPr>
          </a:p>
          <a:p>
            <a:r>
              <a:rPr lang="en-US" altLang="zh-CN" sz="2800" b="1">
                <a:solidFill>
                  <a:srgbClr val="FF0000"/>
                </a:solidFill>
                <a:latin typeface="楷体" pitchFamily="49" charset="-122"/>
                <a:ea typeface="楷体" pitchFamily="49" charset="-122"/>
              </a:rPr>
              <a:t>               </a:t>
            </a:r>
            <a:r>
              <a:rPr lang="zh-CN" altLang="zh-CN" sz="3200" b="1">
                <a:solidFill>
                  <a:srgbClr val="FF0000"/>
                </a:solidFill>
                <a:latin typeface="楷体" pitchFamily="49" charset="-122"/>
                <a:ea typeface="楷体" pitchFamily="49" charset="-122"/>
              </a:rPr>
              <a:t>分析论证方法</a:t>
            </a:r>
            <a:endParaRPr lang="zh-CN" altLang="zh-CN" sz="3200">
              <a:solidFill>
                <a:srgbClr val="FF0000"/>
              </a:solidFill>
              <a:latin typeface="楷体" pitchFamily="49" charset="-122"/>
              <a:ea typeface="楷体" pitchFamily="49" charset="-122"/>
            </a:endParaRPr>
          </a:p>
          <a:p>
            <a:r>
              <a:rPr lang="zh-CN" altLang="zh-CN" sz="2800" b="1">
                <a:solidFill>
                  <a:srgbClr val="FF0000"/>
                </a:solidFill>
              </a:rPr>
              <a:t>【任务设计】</a:t>
            </a:r>
            <a:endParaRPr lang="zh-CN" altLang="zh-CN" sz="2800">
              <a:solidFill>
                <a:srgbClr val="FF0000"/>
              </a:solidFill>
            </a:endParaRPr>
          </a:p>
          <a:p>
            <a:r>
              <a:rPr lang="en-US" altLang="zh-CN" sz="2800" b="1"/>
              <a:t>1.</a:t>
            </a:r>
            <a:r>
              <a:rPr lang="zh-CN" altLang="zh-CN" sz="2800" b="1"/>
              <a:t>本文是怎样运用正反对比来阐述事理的</a:t>
            </a:r>
            <a:r>
              <a:rPr lang="en-US" altLang="zh-CN" sz="2800" b="1"/>
              <a:t>?</a:t>
            </a:r>
            <a:endParaRPr lang="zh-CN" altLang="zh-CN" sz="2800"/>
          </a:p>
          <a:p>
            <a:r>
              <a:rPr lang="en-US" altLang="zh-CN" sz="2800"/>
              <a:t>       </a:t>
            </a:r>
            <a:r>
              <a:rPr lang="zh-CN" altLang="zh-CN" sz="2800"/>
              <a:t>全文通过把庄宗的“得天下”与“失天下”作为主线进行对比、。</a:t>
            </a:r>
          </a:p>
          <a:p>
            <a:r>
              <a:rPr lang="en-US" altLang="zh-CN" sz="2800"/>
              <a:t>       </a:t>
            </a:r>
            <a:r>
              <a:rPr lang="zh-CN" altLang="zh-CN" sz="2800"/>
              <a:t>文章开头第一、二段“盛、衰”“得、失”并举</a:t>
            </a:r>
            <a:r>
              <a:rPr lang="en-US" altLang="zh-CN" sz="2800"/>
              <a:t>,</a:t>
            </a:r>
            <a:r>
              <a:rPr lang="zh-CN" altLang="zh-CN" sz="2800"/>
              <a:t>第三段“盛、衰”“得、失”“成、败”“损、益”“兴、亡”并举</a:t>
            </a:r>
            <a:r>
              <a:rPr lang="en-US" altLang="zh-CN" sz="2800"/>
              <a:t>,</a:t>
            </a:r>
            <a:r>
              <a:rPr lang="zh-CN" altLang="zh-CN" sz="2800"/>
              <a:t>第四段又用“盛、衰”并举。此外</a:t>
            </a:r>
            <a:r>
              <a:rPr lang="en-US" altLang="zh-CN" sz="2800"/>
              <a:t>,</a:t>
            </a:r>
            <a:r>
              <a:rPr lang="zh-CN" altLang="zh-CN" sz="2800"/>
              <a:t>又如“方其……</a:t>
            </a:r>
            <a:r>
              <a:rPr lang="en-US" altLang="zh-CN" sz="2800"/>
              <a:t>,</a:t>
            </a:r>
            <a:r>
              <a:rPr lang="zh-CN" altLang="zh-CN" sz="2800"/>
              <a:t>及其……”</a:t>
            </a:r>
            <a:r>
              <a:rPr lang="en-US" altLang="zh-CN" sz="2800"/>
              <a:t>,</a:t>
            </a:r>
            <a:r>
              <a:rPr lang="zh-CN" altLang="zh-CN" sz="2800"/>
              <a:t>对照鲜明</a:t>
            </a:r>
            <a:r>
              <a:rPr lang="en-US" altLang="zh-CN" sz="2800"/>
              <a:t>,</a:t>
            </a:r>
            <a:r>
              <a:rPr lang="zh-CN" altLang="zh-CN" sz="2800"/>
              <a:t>论点非常突出。</a:t>
            </a:r>
          </a:p>
          <a:p>
            <a:endParaRPr lang="en-US" altLang="zh-CN" sz="2800" b="1">
              <a:solidFill>
                <a:srgbClr val="FF0000"/>
              </a:solidFill>
              <a:latin typeface="楷体" pitchFamily="49" charset="-122"/>
              <a:ea typeface="楷体" pitchFamily="49" charset="-122"/>
            </a:endParaRP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4" end="4"/>
                                            </p:txEl>
                                          </p:spTgt>
                                        </p:tgtEl>
                                        <p:attrNameLst>
                                          <p:attrName>style.visibility</p:attrName>
                                        </p:attrNameLst>
                                      </p:cBhvr>
                                      <p:to>
                                        <p:strVal val="visible"/>
                                      </p:to>
                                    </p:set>
                                    <p:anim calcmode="lin" valueType="num">
                                      <p:cBhvr additive="base">
                                        <p:cTn id="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5" end="5"/>
                                            </p:txEl>
                                          </p:spTgt>
                                        </p:tgtEl>
                                        <p:attrNameLst>
                                          <p:attrName>style.visibility</p:attrName>
                                        </p:attrNameLst>
                                      </p:cBhvr>
                                      <p:to>
                                        <p:strVal val="visible"/>
                                      </p:to>
                                    </p:set>
                                    <p:anim calcmode="lin" valueType="num">
                                      <p:cBhvr additive="base">
                                        <p:cTn id="11"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406182" y="1520101"/>
            <a:ext cx="11235357" cy="477053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a:t> </a:t>
            </a:r>
            <a:r>
              <a:rPr lang="en-US" altLang="zh-CN"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任务一</a:t>
            </a:r>
            <a:r>
              <a:rPr lang="en-US" altLang="zh-CN" sz="2800" b="1">
                <a:solidFill>
                  <a:srgbClr val="FF0000"/>
                </a:solidFill>
                <a:latin typeface="楷体" pitchFamily="49" charset="-122"/>
                <a:ea typeface="楷体" pitchFamily="49" charset="-122"/>
              </a:rPr>
              <a:t>】</a:t>
            </a:r>
            <a:endParaRPr lang="zh-CN" altLang="zh-CN" sz="2800">
              <a:solidFill>
                <a:srgbClr val="FF0000"/>
              </a:solidFill>
              <a:latin typeface="楷体" pitchFamily="49" charset="-122"/>
              <a:ea typeface="楷体" pitchFamily="49" charset="-122"/>
            </a:endParaRPr>
          </a:p>
          <a:p>
            <a:r>
              <a:rPr lang="en-US" altLang="zh-CN" sz="2800" b="1">
                <a:solidFill>
                  <a:srgbClr val="FF0000"/>
                </a:solidFill>
                <a:latin typeface="楷体" pitchFamily="49" charset="-122"/>
                <a:ea typeface="楷体" pitchFamily="49" charset="-122"/>
              </a:rPr>
              <a:t>               </a:t>
            </a:r>
            <a:r>
              <a:rPr lang="zh-CN" altLang="zh-CN" sz="3200" b="1">
                <a:solidFill>
                  <a:srgbClr val="FF0000"/>
                </a:solidFill>
                <a:latin typeface="楷体" pitchFamily="49" charset="-122"/>
                <a:ea typeface="楷体" pitchFamily="49" charset="-122"/>
              </a:rPr>
              <a:t>分析论证方法</a:t>
            </a:r>
            <a:endParaRPr lang="zh-CN" altLang="zh-CN" sz="3200">
              <a:solidFill>
                <a:srgbClr val="FF0000"/>
              </a:solidFill>
              <a:latin typeface="楷体" pitchFamily="49" charset="-122"/>
              <a:ea typeface="楷体" pitchFamily="49" charset="-122"/>
            </a:endParaRPr>
          </a:p>
          <a:p>
            <a:r>
              <a:rPr lang="zh-CN" altLang="zh-CN" sz="2800" b="1">
                <a:solidFill>
                  <a:srgbClr val="FF0000"/>
                </a:solidFill>
              </a:rPr>
              <a:t>【任务设计】</a:t>
            </a:r>
            <a:endParaRPr lang="zh-CN" altLang="zh-CN" sz="2800">
              <a:solidFill>
                <a:srgbClr val="FF0000"/>
              </a:solidFill>
            </a:endParaRPr>
          </a:p>
          <a:p>
            <a:r>
              <a:rPr lang="en-US" altLang="zh-CN" sz="2800" b="1">
                <a:latin typeface="楷体" pitchFamily="49" charset="-122"/>
                <a:ea typeface="楷体" pitchFamily="49" charset="-122"/>
              </a:rPr>
              <a:t>    2.</a:t>
            </a:r>
            <a:r>
              <a:rPr lang="zh-CN" altLang="zh-CN" sz="2800" b="1">
                <a:latin typeface="楷体" pitchFamily="49" charset="-122"/>
                <a:ea typeface="楷体" pitchFamily="49" charset="-122"/>
              </a:rPr>
              <a:t>文中是如何运用例证法的</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有什么作用</a:t>
            </a:r>
            <a:r>
              <a:rPr lang="en-US" altLang="zh-CN" sz="2800" b="1">
                <a:latin typeface="楷体" pitchFamily="49" charset="-122"/>
                <a:ea typeface="楷体" pitchFamily="49" charset="-122"/>
              </a:rPr>
              <a:t>?</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文章通过</a:t>
            </a:r>
            <a:r>
              <a:rPr lang="zh-CN" altLang="zh-CN" sz="2800">
                <a:solidFill>
                  <a:srgbClr val="FF0000"/>
                </a:solidFill>
                <a:latin typeface="楷体" pitchFamily="49" charset="-122"/>
                <a:ea typeface="楷体" pitchFamily="49" charset="-122"/>
              </a:rPr>
              <a:t>“晋王三矢”这一典型、生动的事例</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充分体现了庄宗的“忧劳”</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突出了“人事”的作用</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再辅之以评论庄宗盛衰时所涉及的点滴史实</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就使人对于庄宗的由“盛”而“衰”、由“忧劳”到“逸豫”不言而明</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达到了以材料论证观点的目的</a:t>
            </a:r>
            <a:r>
              <a:rPr lang="en-US" altLang="zh-CN" sz="2800">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起到了以古鉴今、举一反三的作用。</a:t>
            </a:r>
          </a:p>
          <a:p>
            <a:endParaRPr lang="zh-CN" altLang="zh-CN" sz="2400"/>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613233" y="1755211"/>
            <a:ext cx="9876428"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a:solidFill>
                  <a:srgbClr val="FF0000"/>
                </a:solidFill>
                <a:latin typeface="楷体" pitchFamily="49" charset="-122"/>
                <a:ea typeface="楷体" pitchFamily="49" charset="-122"/>
              </a:rPr>
              <a:t>【</a:t>
            </a:r>
            <a:r>
              <a:rPr lang="zh-CN" altLang="zh-CN" sz="3200" b="1">
                <a:solidFill>
                  <a:srgbClr val="FF0000"/>
                </a:solidFill>
                <a:latin typeface="楷体" pitchFamily="49" charset="-122"/>
                <a:ea typeface="楷体" pitchFamily="49" charset="-122"/>
              </a:rPr>
              <a:t>任务二</a:t>
            </a:r>
            <a:r>
              <a:rPr lang="en-US" altLang="zh-CN" sz="3200" b="1">
                <a:solidFill>
                  <a:srgbClr val="FF0000"/>
                </a:solidFill>
                <a:latin typeface="楷体" pitchFamily="49" charset="-122"/>
                <a:ea typeface="楷体" pitchFamily="49" charset="-122"/>
              </a:rPr>
              <a:t>】</a:t>
            </a:r>
            <a:endParaRPr lang="zh-CN" altLang="zh-CN" sz="3200">
              <a:solidFill>
                <a:srgbClr val="FF0000"/>
              </a:solidFill>
              <a:latin typeface="楷体" pitchFamily="49" charset="-122"/>
              <a:ea typeface="楷体" pitchFamily="49" charset="-122"/>
            </a:endParaRPr>
          </a:p>
          <a:p>
            <a:r>
              <a:rPr lang="en-US" altLang="zh-CN" sz="3200" b="1">
                <a:solidFill>
                  <a:srgbClr val="FF0000"/>
                </a:solidFill>
                <a:latin typeface="楷体" pitchFamily="49" charset="-122"/>
                <a:ea typeface="楷体" pitchFamily="49" charset="-122"/>
              </a:rPr>
              <a:t>            </a:t>
            </a:r>
            <a:r>
              <a:rPr lang="zh-CN" altLang="zh-CN" sz="3200" b="1">
                <a:solidFill>
                  <a:srgbClr val="FF0000"/>
                </a:solidFill>
                <a:latin typeface="楷体" pitchFamily="49" charset="-122"/>
                <a:ea typeface="楷体" pitchFamily="49" charset="-122"/>
              </a:rPr>
              <a:t>分析作者的观点态度</a:t>
            </a:r>
            <a:endParaRPr lang="zh-CN" altLang="zh-CN" sz="3200">
              <a:solidFill>
                <a:srgbClr val="FF0000"/>
              </a:solidFill>
              <a:latin typeface="楷体" pitchFamily="49" charset="-122"/>
              <a:ea typeface="楷体" pitchFamily="49" charset="-122"/>
            </a:endParaRPr>
          </a:p>
          <a:p>
            <a:r>
              <a:rPr lang="zh-CN" altLang="zh-CN" sz="3200" b="1">
                <a:solidFill>
                  <a:srgbClr val="FF0000"/>
                </a:solidFill>
                <a:latin typeface="楷体" pitchFamily="49" charset="-122"/>
                <a:ea typeface="楷体" pitchFamily="49" charset="-122"/>
              </a:rPr>
              <a:t>【任务导引】</a:t>
            </a:r>
            <a:endParaRPr lang="zh-CN" altLang="zh-CN" sz="3200">
              <a:solidFill>
                <a:srgbClr val="FF0000"/>
              </a:solidFill>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分析概括作者在文中的观点和态度</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就是要求用自己的语言</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将语言、语段或全文进行具体的理解和总结、筛选和提炼、加工和转化</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从而分辨作者对所说事物的态度。</a:t>
            </a:r>
          </a:p>
          <a:p>
            <a:endParaRPr lang="zh-CN" altLang="zh-CN" sz="2400"/>
          </a:p>
          <a:p>
            <a:endParaRPr lang="en-US" altLang="zh-CN" sz="2400" b="1">
              <a:solidFill>
                <a:srgbClr val="FF0000"/>
              </a:solidFill>
              <a:latin typeface="楷体" pitchFamily="49" charset="-122"/>
              <a:ea typeface="楷体" pitchFamily="49" charset="-122"/>
            </a:endParaRP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5"/>
            </p:custDataLst>
          </p:nvPr>
        </p:nvSpPr>
        <p:spPr>
          <a:xfrm>
            <a:off x="218364" y="163774"/>
            <a:ext cx="11811339" cy="655766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8"/>
            </p:custDataLst>
          </p:nvPr>
        </p:nvSpPr>
        <p:spPr>
          <a:xfrm>
            <a:off x="2156607" y="1399866"/>
            <a:ext cx="478971" cy="3046988"/>
          </a:xfrm>
          <a:prstGeom prst="rect">
            <a:avLst/>
          </a:prstGeom>
        </p:spPr>
        <p:txBody>
          <a:bodyPr wrap="square">
            <a:spAutoFit/>
          </a:bodyPr>
          <a:lstStyle/>
          <a:p>
            <a:r>
              <a:rPr lang="zh-CN" altLang="en-US" sz="4800" b="1"/>
              <a:t>目  </a:t>
            </a:r>
            <a:endParaRPr lang="en-US" altLang="zh-CN" sz="4800" b="1"/>
          </a:p>
          <a:p>
            <a:r>
              <a:rPr lang="zh-CN" altLang="en-US" sz="4800" b="1"/>
              <a:t>                   </a:t>
            </a:r>
            <a:endParaRPr lang="en-US" altLang="zh-CN" sz="4800" b="1"/>
          </a:p>
          <a:p>
            <a:r>
              <a:rPr lang="zh-CN" altLang="en-US" sz="4800" b="1"/>
              <a:t>录</a:t>
            </a:r>
          </a:p>
        </p:txBody>
      </p:sp>
      <p:sp>
        <p:nvSpPr>
          <p:cNvPr id="11" name="矩形 10"/>
          <p:cNvSpPr/>
          <p:nvPr>
            <p:custDataLst>
              <p:tags r:id="rId9"/>
            </p:custDataLst>
          </p:nvPr>
        </p:nvSpPr>
        <p:spPr>
          <a:xfrm>
            <a:off x="3323231" y="1484877"/>
            <a:ext cx="2024742" cy="589519"/>
          </a:xfrm>
          <a:prstGeom prst="rect">
            <a:avLst/>
          </a:prstGeom>
        </p:spPr>
        <p:txBody>
          <a:bodyPr wrap="square">
            <a:spAutoFit/>
          </a:bodyPr>
          <a:lstStyle/>
          <a:p>
            <a:r>
              <a:rPr lang="zh-CN" altLang="en-US" sz="3200">
                <a:solidFill>
                  <a:schemeClr val="bg1"/>
                </a:solidFill>
              </a:rPr>
              <a:t>课前预习</a:t>
            </a:r>
          </a:p>
        </p:txBody>
      </p:sp>
      <p:sp>
        <p:nvSpPr>
          <p:cNvPr id="15" name="流程图: 可选过程 14"/>
          <p:cNvSpPr/>
          <p:nvPr>
            <p:custDataLst>
              <p:tags r:id="rId10"/>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3180644" y="3641351"/>
            <a:ext cx="2024742" cy="589519"/>
          </a:xfrm>
          <a:prstGeom prst="rect">
            <a:avLst/>
          </a:prstGeom>
        </p:spPr>
        <p:txBody>
          <a:bodyPr wrap="square">
            <a:spAutoFit/>
          </a:bodyPr>
          <a:lstStyle/>
          <a:p>
            <a:r>
              <a:rPr lang="zh-CN" altLang="en-US" sz="3200">
                <a:solidFill>
                  <a:schemeClr val="bg1"/>
                </a:solidFill>
              </a:rPr>
              <a:t>品读探究</a:t>
            </a:r>
          </a:p>
        </p:txBody>
      </p:sp>
      <p:sp>
        <p:nvSpPr>
          <p:cNvPr id="18" name="流程图: 可选过程 17"/>
          <p:cNvSpPr/>
          <p:nvPr>
            <p:custDataLst>
              <p:tags r:id="rId12"/>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走进作者</a:t>
            </a:r>
          </a:p>
        </p:txBody>
      </p:sp>
      <p:sp>
        <p:nvSpPr>
          <p:cNvPr id="19" name="流程图: 可选过程 18"/>
          <p:cNvSpPr/>
          <p:nvPr>
            <p:custDataLst>
              <p:tags r:id="rId13"/>
            </p:custDataLst>
          </p:nvPr>
        </p:nvSpPr>
        <p:spPr>
          <a:xfrm>
            <a:off x="5813945" y="2524834"/>
            <a:ext cx="1525166" cy="34279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题目解说</a:t>
            </a:r>
          </a:p>
        </p:txBody>
      </p:sp>
      <p:sp>
        <p:nvSpPr>
          <p:cNvPr id="21" name="流程图: 可选过程 20"/>
          <p:cNvSpPr/>
          <p:nvPr>
            <p:custDataLst>
              <p:tags r:id="rId14"/>
            </p:custDataLst>
          </p:nvPr>
        </p:nvSpPr>
        <p:spPr>
          <a:xfrm>
            <a:off x="5798479" y="3189196"/>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整体感知</a:t>
            </a:r>
          </a:p>
        </p:txBody>
      </p:sp>
      <p:sp>
        <p:nvSpPr>
          <p:cNvPr id="22" name="流程图: 可选过程 21"/>
          <p:cNvSpPr/>
          <p:nvPr>
            <p:custDataLst>
              <p:tags r:id="rId15"/>
            </p:custDataLst>
          </p:nvPr>
        </p:nvSpPr>
        <p:spPr>
          <a:xfrm>
            <a:off x="5813296" y="4036423"/>
            <a:ext cx="1529200" cy="40494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论证方法</a:t>
            </a:r>
          </a:p>
        </p:txBody>
      </p:sp>
      <p:sp>
        <p:nvSpPr>
          <p:cNvPr id="25" name="流程图: 可选过程 24"/>
          <p:cNvSpPr/>
          <p:nvPr>
            <p:custDataLst>
              <p:tags r:id="rId16"/>
            </p:custDataLst>
          </p:nvPr>
        </p:nvSpPr>
        <p:spPr>
          <a:xfrm>
            <a:off x="5849302" y="501695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观点态度</a:t>
            </a:r>
          </a:p>
        </p:txBody>
      </p:sp>
      <p:sp>
        <p:nvSpPr>
          <p:cNvPr id="26" name="流程图: 可选过程 25"/>
          <p:cNvSpPr/>
          <p:nvPr>
            <p:custDataLst>
              <p:tags r:id="rId17"/>
            </p:custDataLst>
          </p:nvPr>
        </p:nvSpPr>
        <p:spPr>
          <a:xfrm>
            <a:off x="5763062" y="161489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a:solidFill>
                  <a:schemeClr val="bg1"/>
                </a:solidFill>
              </a:rPr>
              <a:t>写作背景</a:t>
            </a:r>
          </a:p>
        </p:txBody>
      </p:sp>
      <p:sp>
        <p:nvSpPr>
          <p:cNvPr id="29" name="左大括号 28"/>
          <p:cNvSpPr/>
          <p:nvPr>
            <p:custDataLst>
              <p:tags r:id="rId18"/>
            </p:custDataLst>
          </p:nvPr>
        </p:nvSpPr>
        <p:spPr>
          <a:xfrm>
            <a:off x="5460859" y="724696"/>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19"/>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074" name="Picture 2"/>
          <p:cNvPicPr>
            <a:picLocks noChangeAspect="1" noChangeArrowheads="1"/>
          </p:cNvPicPr>
          <p:nvPr>
            <p:custDataLst>
              <p:tags r:id="rId21"/>
            </p:custDataLst>
          </p:nvPr>
        </p:nvPicPr>
        <p:blipFill>
          <a:blip r:embed="rId20"/>
          <a:stretch>
            <a:fillRect/>
          </a:stretch>
        </p:blipFill>
        <p:spPr bwMode="auto">
          <a:xfrm>
            <a:off x="6081713" y="3409950"/>
            <a:ext cx="28575" cy="38100"/>
          </a:xfrm>
          <a:prstGeom prst="rect">
            <a:avLst/>
          </a:prstGeom>
          <a:noFill/>
          <a:ln w="9525">
            <a:noFill/>
            <a:miter lim="800000"/>
          </a:ln>
        </p:spPr>
      </p:pic>
      <p:pic>
        <p:nvPicPr>
          <p:cNvPr id="8193" name="Picture 1" descr="C:\Users\Administrator\Desktop\u=1719125041,829380623&amp;fm=26&amp;gp=0.jpg"/>
          <p:cNvPicPr>
            <a:picLocks noChangeAspect="1" noChangeArrowheads="1"/>
          </p:cNvPicPr>
          <p:nvPr>
            <p:custDataLst>
              <p:tags r:id="rId23"/>
            </p:custDataLst>
          </p:nvPr>
        </p:nvPicPr>
        <p:blipFill>
          <a:blip r:embed="rId22"/>
          <a:stretch>
            <a:fillRect/>
          </a:stretch>
        </p:blipFill>
        <p:spPr bwMode="auto">
          <a:xfrm>
            <a:off x="8046721" y="169817"/>
            <a:ext cx="3984170" cy="6466114"/>
          </a:xfrm>
          <a:prstGeom prst="rect">
            <a:avLst/>
          </a:prstGeom>
          <a:ln>
            <a:noFill/>
          </a:ln>
          <a:effectLst>
            <a:softEdge rad="112500"/>
          </a:effec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1128128" y="1237817"/>
            <a:ext cx="9916072"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a:solidFill>
                  <a:srgbClr val="FF0000"/>
                </a:solidFill>
                <a:latin typeface="楷体" pitchFamily="49" charset="-122"/>
                <a:ea typeface="楷体" pitchFamily="49" charset="-122"/>
              </a:rPr>
              <a:t>【</a:t>
            </a:r>
            <a:r>
              <a:rPr lang="zh-CN" altLang="zh-CN" sz="3200" b="1">
                <a:solidFill>
                  <a:srgbClr val="FF0000"/>
                </a:solidFill>
                <a:latin typeface="楷体" pitchFamily="49" charset="-122"/>
                <a:ea typeface="楷体" pitchFamily="49" charset="-122"/>
              </a:rPr>
              <a:t>任务</a:t>
            </a:r>
            <a:r>
              <a:rPr lang="zh-CN" altLang="en-US" sz="3200" b="1">
                <a:solidFill>
                  <a:srgbClr val="FF0000"/>
                </a:solidFill>
                <a:latin typeface="楷体" pitchFamily="49" charset="-122"/>
                <a:ea typeface="楷体" pitchFamily="49" charset="-122"/>
              </a:rPr>
              <a:t>设计</a:t>
            </a:r>
            <a:r>
              <a:rPr lang="en-US" altLang="zh-CN" sz="3200" b="1">
                <a:solidFill>
                  <a:srgbClr val="FF0000"/>
                </a:solidFill>
                <a:latin typeface="楷体" pitchFamily="49" charset="-122"/>
                <a:ea typeface="楷体" pitchFamily="49" charset="-122"/>
              </a:rPr>
              <a:t>】</a:t>
            </a:r>
          </a:p>
          <a:p>
            <a:r>
              <a:rPr lang="en-US" altLang="zh-CN" sz="2800" b="1">
                <a:latin typeface="楷体" pitchFamily="49" charset="-122"/>
                <a:ea typeface="楷体" pitchFamily="49" charset="-122"/>
              </a:rPr>
              <a:t>    1</a:t>
            </a:r>
            <a:r>
              <a:rPr lang="zh-CN" altLang="zh-CN" sz="2800" b="1">
                <a:latin typeface="楷体" pitchFamily="49" charset="-122"/>
                <a:ea typeface="楷体" pitchFamily="49" charset="-122"/>
              </a:rPr>
              <a:t>、文章写到第三段</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论点已得到证明</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似乎可以结束了</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可是作者又作进一步议论</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为什么</a:t>
            </a:r>
            <a:r>
              <a:rPr lang="en-US" altLang="zh-CN" sz="2800" b="1">
                <a:latin typeface="楷体" pitchFamily="49" charset="-122"/>
                <a:ea typeface="楷体" pitchFamily="49" charset="-122"/>
              </a:rPr>
              <a:t>?</a:t>
            </a:r>
            <a:endParaRPr lang="zh-CN"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第四段用“故”字承接上文</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再次评论庄宗的盛衰</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以“莫能与之争”和“身死国灭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为天下笑”两种截然相反的结果</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引出“夫祸患常积于忽微</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而智勇多困于所溺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岂独伶人也哉”的教训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得出具有更普遍意义的结论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强调能使人逸豫亡身的不仅限于溺爱伶人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如果小看“忽微”</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沉溺于声色犬马的逸乐之中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忘记忧劳兴国的至理</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同样会导致身死国灭的下场。</a:t>
            </a:r>
            <a:endParaRPr lang="en-US"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作者在这里含蓄地批评朝政</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讽谏北宋统治者不要忘记历史教训</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意味深长。</a:t>
            </a: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anim calcmode="lin" valueType="num">
                                      <p:cBhvr additive="base">
                                        <p:cTn id="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3" end="3"/>
                                            </p:txEl>
                                          </p:spTgt>
                                        </p:tgtEl>
                                        <p:attrNameLst>
                                          <p:attrName>style.visibility</p:attrName>
                                        </p:attrNameLst>
                                      </p:cBhvr>
                                      <p:to>
                                        <p:strVal val="visible"/>
                                      </p:to>
                                    </p:set>
                                    <p:anim calcmode="lin" valueType="num">
                                      <p:cBhvr additive="base">
                                        <p:cTn id="1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4" name="文本框 13"/>
          <p:cNvSpPr txBox="1"/>
          <p:nvPr>
            <p:custDataLst>
              <p:tags r:id="rId4"/>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核心探究</a:t>
            </a:r>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7"/>
            </p:custDataLst>
          </p:nvPr>
        </p:nvSpPr>
        <p:spPr bwMode="auto">
          <a:xfrm>
            <a:off x="196462" y="841566"/>
            <a:ext cx="11718685" cy="63094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a:solidFill>
                  <a:srgbClr val="FF0000"/>
                </a:solidFill>
                <a:latin typeface="楷体" pitchFamily="49" charset="-122"/>
                <a:ea typeface="楷体" pitchFamily="49" charset="-122"/>
              </a:rPr>
              <a:t>   </a:t>
            </a:r>
            <a:r>
              <a:rPr lang="en-US" altLang="zh-CN" sz="3200" b="1">
                <a:solidFill>
                  <a:srgbClr val="FF0000"/>
                </a:solidFill>
                <a:latin typeface="楷体" pitchFamily="49" charset="-122"/>
                <a:ea typeface="楷体" pitchFamily="49" charset="-122"/>
              </a:rPr>
              <a:t>【</a:t>
            </a:r>
            <a:r>
              <a:rPr lang="zh-CN" altLang="zh-CN" sz="3200" b="1">
                <a:solidFill>
                  <a:srgbClr val="FF0000"/>
                </a:solidFill>
                <a:latin typeface="楷体" pitchFamily="49" charset="-122"/>
                <a:ea typeface="楷体" pitchFamily="49" charset="-122"/>
              </a:rPr>
              <a:t>任务</a:t>
            </a:r>
            <a:r>
              <a:rPr lang="zh-CN" altLang="en-US" sz="3200" b="1">
                <a:solidFill>
                  <a:srgbClr val="FF0000"/>
                </a:solidFill>
                <a:latin typeface="楷体" pitchFamily="49" charset="-122"/>
                <a:ea typeface="楷体" pitchFamily="49" charset="-122"/>
              </a:rPr>
              <a:t>设计</a:t>
            </a:r>
            <a:r>
              <a:rPr lang="en-US" altLang="zh-CN" sz="3200" b="1">
                <a:solidFill>
                  <a:srgbClr val="FF0000"/>
                </a:solidFill>
                <a:latin typeface="楷体" pitchFamily="49" charset="-122"/>
                <a:ea typeface="楷体" pitchFamily="49" charset="-122"/>
              </a:rPr>
              <a:t>】</a:t>
            </a:r>
          </a:p>
          <a:p>
            <a:r>
              <a:rPr lang="en-US" altLang="zh-CN" sz="2800" b="1">
                <a:latin typeface="楷体" pitchFamily="49" charset="-122"/>
                <a:ea typeface="楷体" pitchFamily="49" charset="-122"/>
              </a:rPr>
              <a:t>    </a:t>
            </a:r>
            <a:r>
              <a:rPr lang="en-US" altLang="zh-CN" sz="3200" b="1">
                <a:latin typeface="楷体" pitchFamily="49" charset="-122"/>
                <a:ea typeface="楷体" pitchFamily="49" charset="-122"/>
              </a:rPr>
              <a:t>2</a:t>
            </a:r>
            <a:r>
              <a:rPr lang="zh-CN" altLang="zh-CN" sz="3200" b="1">
                <a:latin typeface="楷体" pitchFamily="49" charset="-122"/>
                <a:ea typeface="楷体" pitchFamily="49" charset="-122"/>
              </a:rPr>
              <a:t>、对“忧劳可以兴国</a:t>
            </a:r>
            <a:r>
              <a:rPr lang="en-US" altLang="zh-CN" sz="3200" b="1">
                <a:latin typeface="楷体" pitchFamily="49" charset="-122"/>
                <a:ea typeface="楷体" pitchFamily="49" charset="-122"/>
              </a:rPr>
              <a:t>,</a:t>
            </a:r>
            <a:r>
              <a:rPr lang="zh-CN" altLang="zh-CN" sz="3200" b="1">
                <a:latin typeface="楷体" pitchFamily="49" charset="-122"/>
                <a:ea typeface="楷体" pitchFamily="49" charset="-122"/>
              </a:rPr>
              <a:t>逸豫可以亡身”的结论</a:t>
            </a:r>
            <a:r>
              <a:rPr lang="en-US" altLang="zh-CN" sz="3200" b="1">
                <a:latin typeface="楷体" pitchFamily="49" charset="-122"/>
                <a:ea typeface="楷体" pitchFamily="49" charset="-122"/>
              </a:rPr>
              <a:t>,</a:t>
            </a:r>
            <a:r>
              <a:rPr lang="zh-CN" altLang="zh-CN" sz="3200" b="1">
                <a:latin typeface="楷体" pitchFamily="49" charset="-122"/>
                <a:ea typeface="楷体" pitchFamily="49" charset="-122"/>
              </a:rPr>
              <a:t>我们今天应该如何评价</a:t>
            </a:r>
            <a:r>
              <a:rPr lang="en-US" altLang="zh-CN" sz="3200" b="1">
                <a:latin typeface="楷体" pitchFamily="49" charset="-122"/>
                <a:ea typeface="楷体" pitchFamily="49" charset="-122"/>
              </a:rPr>
              <a:t>?</a:t>
            </a:r>
            <a:endParaRPr lang="zh-CN" altLang="zh-CN" sz="32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作者的观点是有历史和阶级的局限性的。</a:t>
            </a: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首先</a:t>
            </a:r>
            <a:r>
              <a:rPr lang="en-US" altLang="zh-CN" sz="2800">
                <a:solidFill>
                  <a:srgbClr val="FF0000"/>
                </a:solidFill>
                <a:latin typeface="楷体" pitchFamily="49" charset="-122"/>
                <a:ea typeface="楷体" pitchFamily="49" charset="-122"/>
              </a:rPr>
              <a:t>,</a:t>
            </a:r>
            <a:r>
              <a:rPr lang="zh-CN" altLang="zh-CN" sz="2800">
                <a:latin typeface="楷体" pitchFamily="49" charset="-122"/>
                <a:ea typeface="楷体" pitchFamily="49" charset="-122"/>
              </a:rPr>
              <a:t>作者把一个王朝的盛衰兴亡归之于某个国君</a:t>
            </a:r>
            <a:r>
              <a:rPr lang="en-US" altLang="zh-CN" sz="2800">
                <a:latin typeface="楷体" pitchFamily="49" charset="-122"/>
                <a:ea typeface="楷体" pitchFamily="49" charset="-122"/>
              </a:rPr>
              <a:t>,</a:t>
            </a:r>
            <a:r>
              <a:rPr lang="zh-CN" altLang="zh-CN" sz="2800">
                <a:solidFill>
                  <a:srgbClr val="0070C0"/>
                </a:solidFill>
                <a:latin typeface="楷体" pitchFamily="49" charset="-122"/>
                <a:ea typeface="楷体" pitchFamily="49" charset="-122"/>
              </a:rPr>
              <a:t>这是一种唯心史观。</a:t>
            </a:r>
            <a:r>
              <a:rPr lang="zh-CN" altLang="zh-CN" sz="2800">
                <a:latin typeface="楷体" pitchFamily="49" charset="-122"/>
                <a:ea typeface="楷体" pitchFamily="49" charset="-122"/>
              </a:rPr>
              <a:t>如果根据作者的观点加以推论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似乎统洽阶级只要能“谦”而不“满”、“忧劳”而不“逸豫”</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封建王朝就会长治久安。实际情况当然不是如此。</a:t>
            </a: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其次</a:t>
            </a:r>
            <a:r>
              <a:rPr lang="en-US" altLang="zh-CN" sz="2800">
                <a:solidFill>
                  <a:srgbClr val="FF0000"/>
                </a:solidFill>
                <a:latin typeface="楷体" pitchFamily="49" charset="-122"/>
                <a:ea typeface="楷体" pitchFamily="49" charset="-122"/>
              </a:rPr>
              <a:t>,</a:t>
            </a:r>
            <a:r>
              <a:rPr lang="zh-CN" altLang="zh-CN" sz="2800">
                <a:latin typeface="楷体" pitchFamily="49" charset="-122"/>
                <a:ea typeface="楷体" pitchFamily="49" charset="-122"/>
              </a:rPr>
              <a:t> 作者的观点也有</a:t>
            </a:r>
            <a:r>
              <a:rPr lang="zh-CN" altLang="zh-CN" sz="2800">
                <a:solidFill>
                  <a:srgbClr val="0070C0"/>
                </a:solidFill>
                <a:latin typeface="楷体" pitchFamily="49" charset="-122"/>
                <a:ea typeface="楷体" pitchFamily="49" charset="-122"/>
              </a:rPr>
              <a:t>其历史进步性的一面</a:t>
            </a:r>
            <a:r>
              <a:rPr lang="zh-CN" altLang="zh-CN" sz="2800">
                <a:latin typeface="楷体" pitchFamily="49" charset="-122"/>
                <a:ea typeface="楷体" pitchFamily="49" charset="-122"/>
              </a:rPr>
              <a:t>。虽然一个王朝的盛衰安危不能完全归结于统治者个人的忧劳或是逸豫</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但统治者是骄奢淫逸还是励精图治</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这对当时社会是有重大影响的。欧阳修早在北宋前期就把这一点作为严重问题提出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这说明他有一定的政治眼光。</a:t>
            </a:r>
            <a:endParaRPr lang="en-US"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solidFill>
                  <a:srgbClr val="FF0000"/>
                </a:solidFill>
                <a:latin typeface="楷体" pitchFamily="49" charset="-122"/>
                <a:ea typeface="楷体" pitchFamily="49" charset="-122"/>
              </a:rPr>
              <a:t>另外</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“忧劳兴国”“逸豫亡身”的历史教训</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在今天我们现代化建设的进程中</a:t>
            </a:r>
            <a:r>
              <a:rPr lang="en-US" altLang="zh-CN" sz="2800">
                <a:latin typeface="楷体" pitchFamily="49" charset="-122"/>
                <a:ea typeface="楷体" pitchFamily="49" charset="-122"/>
              </a:rPr>
              <a:t>,</a:t>
            </a:r>
            <a:r>
              <a:rPr lang="zh-CN" altLang="zh-CN" sz="2800">
                <a:solidFill>
                  <a:srgbClr val="0070C0"/>
                </a:solidFill>
                <a:latin typeface="楷体" pitchFamily="49" charset="-122"/>
                <a:ea typeface="楷体" pitchFamily="49" charset="-122"/>
              </a:rPr>
              <a:t>也有一定的借鉴作用</a:t>
            </a:r>
            <a:r>
              <a:rPr lang="zh-CN" altLang="zh-CN" sz="2800">
                <a:latin typeface="楷体" pitchFamily="49" charset="-122"/>
                <a:ea typeface="楷体" pitchFamily="49" charset="-122"/>
              </a:rPr>
              <a:t>。</a:t>
            </a:r>
          </a:p>
          <a:p>
            <a:endParaRPr lang="zh-CN" altLang="zh-CN" sz="280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anim calcmode="lin" valueType="num">
                                      <p:cBhvr additive="base">
                                        <p:cTn id="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3" end="3"/>
                                            </p:txEl>
                                          </p:spTgt>
                                        </p:tgtEl>
                                        <p:attrNameLst>
                                          <p:attrName>style.visibility</p:attrName>
                                        </p:attrNameLst>
                                      </p:cBhvr>
                                      <p:to>
                                        <p:strVal val="visible"/>
                                      </p:to>
                                    </p:set>
                                    <p:anim calcmode="lin" valueType="num">
                                      <p:cBhvr additive="base">
                                        <p:cTn id="1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1">
                                            <p:txEl>
                                              <p:pRg st="4" end="4"/>
                                            </p:txEl>
                                          </p:spTgt>
                                        </p:tgtEl>
                                        <p:attrNameLst>
                                          <p:attrName>style.visibility</p:attrName>
                                        </p:attrNameLst>
                                      </p:cBhvr>
                                      <p:to>
                                        <p:strVal val="visible"/>
                                      </p:to>
                                    </p:set>
                                    <p:anim calcmode="lin" valueType="num">
                                      <p:cBhvr additive="base">
                                        <p:cTn id="1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481">
                                            <p:txEl>
                                              <p:pRg st="5" end="5"/>
                                            </p:txEl>
                                          </p:spTgt>
                                        </p:tgtEl>
                                        <p:attrNameLst>
                                          <p:attrName>style.visibility</p:attrName>
                                        </p:attrNameLst>
                                      </p:cBhvr>
                                      <p:to>
                                        <p:strVal val="visible"/>
                                      </p:to>
                                    </p:set>
                                    <p:anim calcmode="lin" valueType="num">
                                      <p:cBhvr additive="base">
                                        <p:cTn id="23"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307163"/>
            <a:ext cx="11847732" cy="635489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4298200" y="84908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主题归纳</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1802676" y="1992615"/>
            <a:ext cx="8399416" cy="88947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a:t>         </a:t>
            </a:r>
            <a:r>
              <a:rPr lang="zh-CN" altLang="zh-CN" sz="3200">
                <a:latin typeface="楷体" pitchFamily="49" charset="-122"/>
                <a:ea typeface="楷体" pitchFamily="49" charset="-122"/>
              </a:rPr>
              <a:t>文章总结了后唐庄宗李存勖得天下而后失天下的历史教训</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阐明了国家盛衰取决于人事</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“忧劳可以兴国</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逸豫可以亡身”的道理</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讽谏北宋统治者应力戒骄奢</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防微杜渐</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励精图治。</a:t>
            </a:r>
          </a:p>
          <a:p>
            <a:endParaRPr lang="zh-CN" altLang="zh-CN" sz="2400">
              <a:latin typeface="楷体" pitchFamily="49" charset="-122"/>
              <a:ea typeface="楷体" pitchFamily="49" charset="-122"/>
            </a:endParaRPr>
          </a:p>
          <a:p>
            <a:endParaRPr lang="zh-CN" altLang="zh-CN" sz="2800">
              <a:solidFill>
                <a:srgbClr val="FF0000"/>
              </a:solidFill>
              <a:latin typeface="楷体" pitchFamily="49" charset="-122"/>
              <a:ea typeface="楷体" pitchFamily="49" charset="-122"/>
            </a:endParaRPr>
          </a:p>
          <a:p>
            <a:endParaRPr lang="zh-CN" altLang="zh-CN" sz="2400">
              <a:latin typeface="楷体" pitchFamily="49" charset="-122"/>
              <a:ea typeface="楷体" pitchFamily="49" charset="-122"/>
            </a:endParaRPr>
          </a:p>
          <a:p>
            <a:endParaRPr lang="en-US" altLang="zh-CN" sz="2400" b="1">
              <a:solidFill>
                <a:srgbClr val="FF0000"/>
              </a:solidFill>
              <a:latin typeface="楷体" pitchFamily="49" charset="-122"/>
              <a:ea typeface="楷体" pitchFamily="49" charset="-122"/>
            </a:endParaRPr>
          </a:p>
          <a:p>
            <a:endParaRPr lang="zh-CN" altLang="zh-CN" sz="2400">
              <a:solidFill>
                <a:srgbClr val="FF0000"/>
              </a:solidFill>
              <a:latin typeface="楷体" pitchFamily="49" charset="-122"/>
              <a:ea typeface="楷体" pitchFamily="49" charset="-122"/>
            </a:endParaRPr>
          </a:p>
          <a:p>
            <a:r>
              <a:rPr lang="en-US" altLang="zh-CN" sz="2400" b="1">
                <a:latin typeface="楷体" pitchFamily="49" charset="-122"/>
                <a:ea typeface="楷体" pitchFamily="49" charset="-122"/>
              </a:rPr>
              <a:t>        </a:t>
            </a:r>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solidFill>
                <a:srgbClr val="FF0000"/>
              </a:solidFill>
              <a:latin typeface="楷体" pitchFamily="49" charset="-122"/>
              <a:ea typeface="楷体" pitchFamily="49" charset="-122"/>
            </a:endParaRPr>
          </a:p>
          <a:p>
            <a:endParaRPr lang="zh-CN" altLang="zh-CN" sz="2400">
              <a:solidFill>
                <a:srgbClr val="FF0000"/>
              </a:solidFill>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b="1">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lang="zh-CN" altLang="zh-CN" sz="2400">
              <a:latin typeface="楷体" pitchFamily="49" charset="-122"/>
              <a:ea typeface="楷体" pitchFamily="49" charset="-122"/>
            </a:endParaRPr>
          </a:p>
          <a:p>
            <a:endParaRPr kumimoji="0" lang="zh-CN" altLang="en-US" sz="24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pic>
        <p:nvPicPr>
          <p:cNvPr id="20482" name="New picture"/>
          <p:cNvPicPr/>
          <p:nvPr>
            <p:custDataLst>
              <p:tags r:id="rId10"/>
            </p:custDataLst>
          </p:nvPr>
        </p:nvPicPr>
        <p:blipFill>
          <a:blip r:embed="rId9"/>
          <a:stretch>
            <a:fillRect/>
          </a:stretch>
        </p:blipFill>
        <p:spPr>
          <a:xfrm>
            <a:off x="10896600" y="10617200"/>
            <a:ext cx="330200" cy="241300"/>
          </a:xfrm>
          <a:prstGeom prst="cube">
            <a:avLst/>
          </a:prstGeom>
        </p:spPr>
      </p:pic>
      <p:pic>
        <p:nvPicPr>
          <p:cNvPr id="20483" name="New picture"/>
          <p:cNvPicPr/>
          <p:nvPr>
            <p:custDataLst>
              <p:tags r:id="rId12"/>
            </p:custDataLst>
          </p:nvPr>
        </p:nvPicPr>
        <p:blipFill>
          <a:blip r:embed="rId11"/>
          <a:stretch>
            <a:fillRect/>
          </a:stretch>
        </p:blipFill>
        <p:spPr>
          <a:xfrm>
            <a:off x="10833100" y="11315700"/>
            <a:ext cx="3175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62595"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了解作者</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3834349" y="275433"/>
            <a:ext cx="8021510" cy="66171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欧阳修</a:t>
            </a:r>
            <a:r>
              <a:rPr lang="en-US" altLang="zh-CN" sz="2800">
                <a:solidFill>
                  <a:srgbClr val="FF0000"/>
                </a:solidFill>
                <a:latin typeface="楷体" pitchFamily="49" charset="-122"/>
                <a:ea typeface="楷体" pitchFamily="49" charset="-122"/>
              </a:rPr>
              <a:t>(10002.</a:t>
            </a:r>
            <a:r>
              <a:rPr lang="zh-CN" altLang="zh-CN" sz="2800">
                <a:solidFill>
                  <a:srgbClr val="FF0000"/>
                </a:solidFill>
                <a:latin typeface="楷体" pitchFamily="49" charset="-122"/>
                <a:ea typeface="楷体" pitchFamily="49" charset="-122"/>
              </a:rPr>
              <a:t>字水叔</a:t>
            </a:r>
            <a:r>
              <a:rPr lang="en-US" altLang="zh-CN" sz="2800">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号醉翁</a:t>
            </a:r>
            <a:r>
              <a:rPr lang="en-US" altLang="zh-CN"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晚年又号六一</a:t>
            </a:r>
            <a:r>
              <a:rPr lang="zh-CN" altLang="en-US" sz="2800" b="1">
                <a:solidFill>
                  <a:srgbClr val="FF0000"/>
                </a:solidFill>
                <a:latin typeface="楷体" pitchFamily="49" charset="-122"/>
                <a:ea typeface="楷体" pitchFamily="49" charset="-122"/>
              </a:rPr>
              <a:t>居</a:t>
            </a:r>
            <a:r>
              <a:rPr lang="zh-CN" altLang="zh-CN" sz="2800" b="1">
                <a:solidFill>
                  <a:srgbClr val="FF0000"/>
                </a:solidFill>
                <a:latin typeface="楷体" pitchFamily="49" charset="-122"/>
                <a:ea typeface="楷体" pitchFamily="49" charset="-122"/>
              </a:rPr>
              <a:t>士</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北宋政治家文学家。欧阳修于宋仁宗天圣八年</a:t>
            </a:r>
            <a:r>
              <a:rPr lang="en-US" altLang="zh-CN" sz="2800">
                <a:latin typeface="楷体" pitchFamily="49" charset="-122"/>
                <a:ea typeface="楷体" pitchFamily="49" charset="-122"/>
              </a:rPr>
              <a:t>(1030)</a:t>
            </a:r>
            <a:r>
              <a:rPr lang="zh-CN" altLang="zh-CN" sz="2800">
                <a:latin typeface="楷体" pitchFamily="49" charset="-122"/>
                <a:ea typeface="楷体" pitchFamily="49" charset="-122"/>
              </a:rPr>
              <a:t>进士及第</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历仕仁宗、英宗、神宗三朝</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官至翰林学士枢密副使、参知政事。死后累赠太师、楚国公</a:t>
            </a:r>
            <a:r>
              <a:rPr lang="en-US" altLang="zh-CN" sz="2800">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谥号“文忠”</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故世称</a:t>
            </a:r>
            <a:r>
              <a:rPr lang="zh-CN" altLang="zh-CN" sz="2800" b="1">
                <a:solidFill>
                  <a:srgbClr val="FF0000"/>
                </a:solidFill>
                <a:latin typeface="楷体" pitchFamily="49" charset="-122"/>
                <a:ea typeface="楷体" pitchFamily="49" charset="-122"/>
              </a:rPr>
              <a:t>欧阳文忠公</a:t>
            </a:r>
            <a:r>
              <a:rPr lang="zh-CN" altLang="zh-CN" sz="2800">
                <a:latin typeface="楷体" pitchFamily="49" charset="-122"/>
                <a:ea typeface="楷体" pitchFamily="49" charset="-122"/>
              </a:rPr>
              <a:t>。</a:t>
            </a: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欧阳修与韩愈、柳宗元、苏轼、苏洵、苏辙、王安石、曾巩合称</a:t>
            </a:r>
            <a:r>
              <a:rPr lang="zh-CN" altLang="zh-CN" sz="2800">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唐宋八大家</a:t>
            </a:r>
            <a:r>
              <a:rPr lang="zh-CN" altLang="zh-CN" sz="2800">
                <a:solidFill>
                  <a:srgbClr val="FF0000"/>
                </a:solidFill>
                <a:latin typeface="楷体" pitchFamily="49" charset="-122"/>
                <a:ea typeface="楷体" pitchFamily="49" charset="-122"/>
              </a:rPr>
              <a:t>”。</a:t>
            </a:r>
            <a:r>
              <a:rPr lang="zh-CN" altLang="zh-CN" sz="2800">
                <a:latin typeface="楷体" pitchFamily="49" charset="-122"/>
                <a:ea typeface="楷体" pitchFamily="49" charset="-122"/>
              </a:rPr>
              <a:t>他领导了北宋诗文革新运动</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继承并发展了韩愈的古文理论其散文创作的高度成就与其正确的古文理论相辅相成</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从而开创了一代文风。欧阳修在变革文风的同时</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也对诗风、词风进行了革新。在史学方面</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也有较高成就。</a:t>
            </a: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他曾主修《新唐书》</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并独撰《新五代史》有《欧阳文忠集》传世。</a:t>
            </a:r>
            <a:endParaRPr lang="zh-CN" altLang="zh-CN" sz="3200">
              <a:latin typeface="楷体" pitchFamily="49" charset="-122"/>
              <a:ea typeface="楷体" pitchFamily="49" charset="-122"/>
            </a:endParaRPr>
          </a:p>
          <a:p>
            <a:endParaRPr kumimoji="0" lang="zh-CN" altLang="en-US" sz="28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pic>
        <p:nvPicPr>
          <p:cNvPr id="3074" name="Picture 2" descr="C:\Users\Administrator\Desktop\d53f8794a4c27d1efe73af081ed5ad6edcc438a0.jpg"/>
          <p:cNvPicPr>
            <a:picLocks noChangeAspect="1" noChangeArrowheads="1"/>
          </p:cNvPicPr>
          <p:nvPr>
            <p:custDataLst>
              <p:tags r:id="rId10"/>
            </p:custDataLst>
          </p:nvPr>
        </p:nvPicPr>
        <p:blipFill>
          <a:blip r:embed="rId9"/>
          <a:stretch>
            <a:fillRect/>
          </a:stretch>
        </p:blipFill>
        <p:spPr bwMode="auto">
          <a:xfrm>
            <a:off x="259645" y="1253066"/>
            <a:ext cx="3420534" cy="4804833"/>
          </a:xfrm>
          <a:prstGeom prst="rect">
            <a:avLst/>
          </a:prstGeom>
          <a:ln>
            <a:noFill/>
          </a:ln>
          <a:effectLst>
            <a:softEdge rad="112500"/>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18433" name="Text Box 3"/>
          <p:cNvSpPr txBox="1"/>
          <p:nvPr>
            <p:custDataLst>
              <p:tags r:id="rId12"/>
            </p:custDataLst>
          </p:nvPr>
        </p:nvSpPr>
        <p:spPr>
          <a:xfrm>
            <a:off x="1627506" y="488316"/>
            <a:ext cx="8735695" cy="6270625"/>
          </a:xfrm>
          <a:prstGeom prst="rect">
            <a:avLst/>
          </a:prstGeom>
          <a:noFill/>
          <a:ln w="9525">
            <a:noFill/>
          </a:ln>
        </p:spPr>
        <p:txBody>
          <a:bodyPr anchor="t" anchorCtr="0">
            <a:noAutofit/>
          </a:bodyPr>
          <a:lstStyle/>
          <a:p>
            <a:pPr>
              <a:spcBef>
                <a:spcPct val="50000"/>
              </a:spcBef>
              <a:buSzTx/>
            </a:pPr>
            <a:r>
              <a:rPr lang="zh-CN"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a:solidFill>
                  <a:srgbClr val="000000"/>
                </a:solidFill>
                <a:latin typeface="华文楷体" panose="02010600040101010101" charset="-122"/>
                <a:ea typeface="华文楷体" panose="02010600040101010101" charset="-122"/>
                <a:cs typeface="华文楷体" panose="02010600040101010101" charset="-122"/>
              </a:rPr>
              <a:t>六一居士初谪滁山，自号醉翁。既老而衰且病，将退休于颍水之上，则又更号六一居士。客有问曰：“六一，何谓也？”居士曰：“吾家藏书一万卷，集录三代以来金石遗文一千卷，有琴一张，有棋一局，而常置酒一壶。”客曰：“是为五一尔，奈何？”居士曰：“以吾一翁，老于此五物之间，是岂不为六一乎？”</a:t>
            </a:r>
          </a:p>
          <a:p>
            <a:pPr>
              <a:spcBef>
                <a:spcPct val="50000"/>
              </a:spcBef>
              <a:buSzTx/>
            </a:pPr>
            <a:r>
              <a:rPr lang="zh-CN" altLang="en-US" sz="3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8434" name="Text Box 4"/>
          <p:cNvSpPr txBox="1"/>
          <p:nvPr>
            <p:custDataLst>
              <p:tags r:id="rId13"/>
            </p:custDataLst>
          </p:nvPr>
        </p:nvSpPr>
        <p:spPr>
          <a:xfrm>
            <a:off x="1919605" y="5339080"/>
            <a:ext cx="7918450" cy="1402080"/>
          </a:xfrm>
          <a:prstGeom prst="rect">
            <a:avLst/>
          </a:prstGeom>
          <a:noFill/>
          <a:ln w="9525">
            <a:noFill/>
          </a:ln>
        </p:spPr>
        <p:txBody>
          <a:bodyPr wrap="square" anchor="t" anchorCtr="0">
            <a:noAutofit/>
          </a:bodyPr>
          <a:lstStyle/>
          <a:p>
            <a:pPr algn="r">
              <a:spcBef>
                <a:spcPct val="50000"/>
              </a:spcBef>
              <a:buSzTx/>
            </a:pPr>
            <a:r>
              <a:rPr lang="zh-CN" altLang="zh-CN" sz="36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6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欧阳修</a:t>
            </a:r>
            <a:r>
              <a:rPr lang="zh-CN"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六一居士传</a:t>
            </a:r>
            <a:r>
              <a:rPr lang="zh-CN" altLang="zh-CN" sz="28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6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ustDataLst>
      <p:tags r:id="rId1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19457" name="Text Box 2"/>
          <p:cNvSpPr txBox="1"/>
          <p:nvPr>
            <p:custDataLst>
              <p:tags r:id="rId12"/>
            </p:custDataLst>
          </p:nvPr>
        </p:nvSpPr>
        <p:spPr>
          <a:xfrm>
            <a:off x="1524000" y="61596"/>
            <a:ext cx="4979670" cy="583565"/>
          </a:xfrm>
          <a:prstGeom prst="rect">
            <a:avLst/>
          </a:prstGeom>
          <a:noFill/>
          <a:ln w="9525">
            <a:noFill/>
          </a:ln>
        </p:spPr>
        <p:txBody>
          <a:bodyPr wrap="square" anchor="t" anchorCtr="0">
            <a:noAutofit/>
          </a:bodyPr>
          <a:lstStyle/>
          <a:p>
            <a:pPr>
              <a:buSzTx/>
            </a:pPr>
            <a:r>
              <a:rPr lang="en-US" altLang="zh-CN" sz="3600" b="1">
                <a:solidFill>
                  <a:schemeClr val="dk1">
                    <a:lumMod val="85000"/>
                    <a:lumOff val="15000"/>
                  </a:schemeClr>
                </a:solidFill>
                <a:latin typeface="华文新魏" panose="02010800040101010101" pitchFamily="2" charset="-122"/>
                <a:ea typeface="华文新魏" panose="02010800040101010101" pitchFamily="2" charset="-122"/>
                <a:cs typeface="华文新魏" panose="02010800040101010101" pitchFamily="2" charset="-122"/>
              </a:rPr>
              <a:t>2.</a:t>
            </a:r>
            <a:r>
              <a:rPr lang="zh-CN" altLang="en-US" sz="3600" b="1">
                <a:solidFill>
                  <a:schemeClr val="dk1">
                    <a:lumMod val="85000"/>
                    <a:lumOff val="15000"/>
                  </a:schemeClr>
                </a:solidFill>
                <a:latin typeface="华文新魏" panose="02010800040101010101" pitchFamily="2" charset="-122"/>
                <a:ea typeface="华文新魏" panose="02010800040101010101" pitchFamily="2" charset="-122"/>
                <a:cs typeface="华文新魏" panose="02010800040101010101" pitchFamily="2" charset="-122"/>
              </a:rPr>
              <a:t>了解五代及</a:t>
            </a:r>
            <a:r>
              <a:rPr lang="zh-CN" altLang="en-US" sz="3600" b="1">
                <a:solidFill>
                  <a:srgbClr val="000000"/>
                </a:solidFill>
                <a:latin typeface="华文新魏" panose="02010800040101010101" pitchFamily="2" charset="-122"/>
                <a:ea typeface="华文新魏" panose="02010800040101010101" pitchFamily="2" charset="-122"/>
                <a:cs typeface="华文新魏" panose="02010800040101010101" pitchFamily="2" charset="-122"/>
                <a:sym typeface="+mn-ea"/>
              </a:rPr>
              <a:t>后唐庄宗</a:t>
            </a:r>
            <a:endParaRPr lang="zh-CN" altLang="en-US" sz="3600" b="1">
              <a:solidFill>
                <a:schemeClr val="dk1">
                  <a:lumMod val="85000"/>
                  <a:lumOff val="15000"/>
                </a:schemeClr>
              </a:solidFill>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5124" name="Text Box 4"/>
          <p:cNvSpPr txBox="1"/>
          <p:nvPr>
            <p:custDataLst>
              <p:tags r:id="rId13"/>
            </p:custDataLst>
          </p:nvPr>
        </p:nvSpPr>
        <p:spPr>
          <a:xfrm>
            <a:off x="5541010" y="989331"/>
            <a:ext cx="4890770" cy="4619625"/>
          </a:xfrm>
          <a:prstGeom prst="rect">
            <a:avLst/>
          </a:prstGeom>
          <a:noFill/>
          <a:ln w="9525">
            <a:noFill/>
          </a:ln>
        </p:spPr>
        <p:txBody>
          <a:bodyPr anchor="t" anchorCtr="0">
            <a:noAutofit/>
          </a:bodyPr>
          <a:lstStyle/>
          <a:p>
            <a:pPr algn="l">
              <a:buClrTx/>
              <a:buSzTx/>
              <a:buFontTx/>
            </a:pPr>
            <a:r>
              <a:rPr lang="zh-CN" altLang="en-US"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rPr>
              <a:t>五代：唐宋之间的五个朝 代</a:t>
            </a:r>
            <a:r>
              <a:rPr lang="zh-CN" altLang="zh-CN"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rPr>
              <a:t>,</a:t>
            </a:r>
            <a:r>
              <a:rPr lang="zh-CN" altLang="en-US"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rPr>
              <a:t>即后梁、后唐、后晋、后汉、后周，是我国历史上战乱频仍的动荡时期。在这短短</a:t>
            </a:r>
            <a:r>
              <a:rPr lang="zh-CN" altLang="zh-CN"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rPr>
              <a:t>53</a:t>
            </a:r>
            <a:r>
              <a:rPr lang="zh-CN" altLang="en-US"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rPr>
              <a:t>年间，先后换了四姓十四个国君，篡位、弑君现象屡见不鲜。</a:t>
            </a:r>
            <a:r>
              <a:rPr lang="zh-CN" altLang="en-US" sz="32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这期间，出现了一个特别的帝王：后唐庄宗。</a:t>
            </a:r>
          </a:p>
        </p:txBody>
      </p:sp>
      <p:pic>
        <p:nvPicPr>
          <p:cNvPr id="5127" name="Picture 7" descr="507"/>
          <p:cNvPicPr>
            <a:picLocks noChangeAspect="1"/>
          </p:cNvPicPr>
          <p:nvPr>
            <p:custDataLst>
              <p:tags r:id="rId15"/>
            </p:custDataLst>
          </p:nvPr>
        </p:nvPicPr>
        <p:blipFill>
          <a:blip r:embed="rId14"/>
          <a:srcRect l="-5397" r="6469"/>
          <a:stretch>
            <a:fillRect/>
          </a:stretch>
        </p:blipFill>
        <p:spPr>
          <a:xfrm>
            <a:off x="1498601" y="762000"/>
            <a:ext cx="3771265" cy="5486400"/>
          </a:xfrm>
          <a:prstGeom prst="rect">
            <a:avLst/>
          </a:prstGeom>
          <a:noFill/>
          <a:ln w="9525">
            <a:noFill/>
          </a:ln>
        </p:spPr>
      </p:pic>
      <p:sp>
        <p:nvSpPr>
          <p:cNvPr id="5128" name="Text Box 8"/>
          <p:cNvSpPr txBox="1"/>
          <p:nvPr>
            <p:custDataLst>
              <p:tags r:id="rId16"/>
            </p:custDataLst>
          </p:nvPr>
        </p:nvSpPr>
        <p:spPr>
          <a:xfrm>
            <a:off x="6520816" y="5720716"/>
            <a:ext cx="3599815" cy="1141095"/>
          </a:xfrm>
          <a:prstGeom prst="rect">
            <a:avLst/>
          </a:prstGeom>
          <a:noFill/>
          <a:ln w="9525">
            <a:noFill/>
          </a:ln>
        </p:spPr>
        <p:txBody>
          <a:bodyPr anchor="t" anchorCtr="0">
            <a:noAutofit/>
          </a:bodyPr>
          <a:lstStyle/>
          <a:p>
            <a:pPr>
              <a:spcBef>
                <a:spcPct val="50000"/>
              </a:spcBef>
              <a:buSzTx/>
            </a:pPr>
            <a:r>
              <a:rPr lang="zh-CN" altLang="en-US" sz="3600" b="1">
                <a:solidFill>
                  <a:srgbClr val="000000"/>
                </a:solidFill>
                <a:latin typeface="华文新魏" panose="02010800040101010101" pitchFamily="2" charset="-122"/>
                <a:ea typeface="华文新魏" panose="02010800040101010101" pitchFamily="2" charset="-122"/>
              </a:rPr>
              <a:t>后唐庄宗李存勖</a:t>
            </a:r>
          </a:p>
        </p:txBody>
      </p:sp>
      <p:sp>
        <p:nvSpPr>
          <p:cNvPr id="2" name="左箭头 1"/>
          <p:cNvSpPr/>
          <p:nvPr>
            <p:custDataLst>
              <p:tags r:id="rId17"/>
            </p:custDataLst>
          </p:nvPr>
        </p:nvSpPr>
        <p:spPr>
          <a:xfrm>
            <a:off x="5365751" y="5857240"/>
            <a:ext cx="1274445" cy="2806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plus(in)">
                                      <p:cBhvr>
                                        <p:cTn id="7" dur="2000"/>
                                        <p:tgtEl>
                                          <p:spTgt spid="51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blinds(horizontal)">
                                      <p:cBhvr>
                                        <p:cTn id="12" dur="500"/>
                                        <p:tgtEl>
                                          <p:spTgt spid="51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28"/>
                                        </p:tgtEl>
                                        <p:attrNameLst>
                                          <p:attrName>style.visibility</p:attrName>
                                        </p:attrNameLst>
                                      </p:cBhvr>
                                      <p:to>
                                        <p:strVal val="visible"/>
                                      </p:to>
                                    </p:set>
                                    <p:animEffect transition="in" filter="box(in)">
                                      <p:cBhvr>
                                        <p:cTn id="17" dur="500"/>
                                        <p:tgtEl>
                                          <p:spTgt spid="512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8"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524000" y="0"/>
            <a:ext cx="1082040" cy="1394460"/>
          </a:xfrm>
          <a:prstGeom prst="rect">
            <a:avLst/>
          </a:prstGeom>
        </p:spPr>
      </p:pic>
      <p:pic>
        <p:nvPicPr>
          <p:cNvPr id="7" name="图片 6"/>
          <p:cNvPicPr>
            <a:picLocks noChangeAspect="1"/>
          </p:cNvPicPr>
          <p:nvPr userDrawn="1">
            <p:custDataLst>
              <p:tags r:id="rId5"/>
            </p:custDataLst>
          </p:nvPr>
        </p:nvPicPr>
        <p:blipFill>
          <a:blip r:embed="rId3"/>
          <a:stretch>
            <a:fillRect/>
          </a:stretch>
        </p:blipFill>
        <p:spPr>
          <a:xfrm rot="10800000">
            <a:off x="9585960" y="5463540"/>
            <a:ext cx="1082040" cy="1394460"/>
          </a:xfrm>
          <a:prstGeom prst="rect">
            <a:avLst/>
          </a:prstGeom>
        </p:spPr>
      </p:pic>
      <p:pic>
        <p:nvPicPr>
          <p:cNvPr id="8" name="图片 7"/>
          <p:cNvPicPr>
            <a:picLocks noChangeAspect="1"/>
          </p:cNvPicPr>
          <p:nvPr userDrawn="1">
            <p:custDataLst>
              <p:tags r:id="rId7"/>
            </p:custDataLst>
          </p:nvPr>
        </p:nvPicPr>
        <p:blipFill>
          <a:blip r:embed="rId6"/>
          <a:stretch>
            <a:fillRect/>
          </a:stretch>
        </p:blipFill>
        <p:spPr>
          <a:xfrm>
            <a:off x="7100888" y="540624"/>
            <a:ext cx="3019901" cy="2077879"/>
          </a:xfrm>
          <a:prstGeom prst="rect">
            <a:avLst/>
          </a:prstGeom>
        </p:spPr>
      </p:pic>
      <p:pic>
        <p:nvPicPr>
          <p:cNvPr id="9" name="图片 8"/>
          <p:cNvPicPr>
            <a:picLocks noChangeAspect="1"/>
          </p:cNvPicPr>
          <p:nvPr userDrawn="1">
            <p:custDataLst>
              <p:tags r:id="rId9"/>
            </p:custDataLst>
          </p:nvPr>
        </p:nvPicPr>
        <p:blipFill>
          <a:blip r:embed="rId8"/>
          <a:stretch>
            <a:fillRect/>
          </a:stretch>
        </p:blipFill>
        <p:spPr>
          <a:xfrm>
            <a:off x="10120789" y="2329180"/>
            <a:ext cx="403860" cy="335280"/>
          </a:xfrm>
          <a:prstGeom prst="rect">
            <a:avLst/>
          </a:prstGeom>
        </p:spPr>
      </p:pic>
      <p:pic>
        <p:nvPicPr>
          <p:cNvPr id="10" name="图片 9"/>
          <p:cNvPicPr>
            <a:picLocks noChangeAspect="1"/>
          </p:cNvPicPr>
          <p:nvPr userDrawn="1">
            <p:custDataLst>
              <p:tags r:id="rId10"/>
            </p:custDataLst>
          </p:nvPr>
        </p:nvPicPr>
        <p:blipFill>
          <a:blip r:embed="rId6"/>
          <a:stretch>
            <a:fillRect/>
          </a:stretch>
        </p:blipFill>
        <p:spPr>
          <a:xfrm>
            <a:off x="2071212" y="2843134"/>
            <a:ext cx="3019901" cy="2077879"/>
          </a:xfrm>
          <a:prstGeom prst="rect">
            <a:avLst/>
          </a:prstGeom>
        </p:spPr>
      </p:pic>
      <p:pic>
        <p:nvPicPr>
          <p:cNvPr id="11" name="图片 10"/>
          <p:cNvPicPr>
            <a:picLocks noChangeAspect="1"/>
          </p:cNvPicPr>
          <p:nvPr userDrawn="1">
            <p:custDataLst>
              <p:tags r:id="rId11"/>
            </p:custDataLst>
          </p:nvPr>
        </p:nvPicPr>
        <p:blipFill>
          <a:blip r:embed="rId8"/>
          <a:stretch>
            <a:fillRect/>
          </a:stretch>
        </p:blipFill>
        <p:spPr>
          <a:xfrm rot="19800000">
            <a:off x="1804988" y="5436235"/>
            <a:ext cx="403860" cy="335280"/>
          </a:xfrm>
          <a:prstGeom prst="rect">
            <a:avLst/>
          </a:prstGeom>
        </p:spPr>
      </p:pic>
      <p:sp>
        <p:nvSpPr>
          <p:cNvPr id="20482" name="内容占位符 2"/>
          <p:cNvSpPr>
            <a:spLocks noGrp="1"/>
          </p:cNvSpPr>
          <p:nvPr>
            <p:ph idx="4294967295"/>
            <p:custDataLst>
              <p:tags r:id="rId12"/>
            </p:custDataLst>
          </p:nvPr>
        </p:nvSpPr>
        <p:spPr>
          <a:xfrm>
            <a:off x="1524000" y="1024493"/>
            <a:ext cx="8731250" cy="643001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eaLnBrk="1" hangingPunct="1">
              <a:buNone/>
            </a:pPr>
            <a:r>
              <a:rPr lang="zh-CN" altLang="en-US"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庄宗喜欢滑稽戏，又通晓音乐，能自己谱曲，从他继承父业，到统一天下，常常和戏子在庭院排练演戏，伶人因此掌握朝政大权，正是因为庄宗的宠幸，这些伶人做了高官，出入宫廷，作威作福，致使朝政日益败坏。公元926年，李嗣源叛变，自立为帝，皇帝的近卫军指挥使郭从谦乘机率部士兵作乱，结果庄宗被乱箭射死，后唐灭亡。</a:t>
            </a:r>
            <a:endParaRPr lang="zh-CN" altLang="en-US"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endParaRPr>
          </a:p>
        </p:txBody>
      </p:sp>
    </p:spTree>
    <p:custDataLst>
      <p:tags r:id="rId1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85173" y="175568"/>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a:latin typeface="微软雅黑" panose="020b0503020204020204" pitchFamily="34" charset="-122"/>
                <a:ea typeface="微软雅黑" panose="020b0503020204020204" pitchFamily="34" charset="-122"/>
              </a:rPr>
              <a:t>写作背景</a:t>
            </a: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a:t>      </a:t>
            </a:r>
          </a:p>
          <a:p>
            <a:r>
              <a:rPr lang="en-US" altLang="zh-CN" sz="2400">
                <a:latin typeface="楷体" pitchFamily="49" charset="-122"/>
                <a:ea typeface="楷体" pitchFamily="49" charset="-122"/>
              </a:rPr>
              <a:t>     </a:t>
            </a:r>
            <a:endParaRPr lang="zh-CN" altLang="zh-CN" sz="2800">
              <a:latin typeface="楷体" pitchFamily="49" charset="-122"/>
              <a:ea typeface="楷体" pitchFamily="49" charset="-122"/>
            </a:endParaRPr>
          </a:p>
          <a:p>
            <a:pPr>
              <a:buNone/>
            </a:pPr>
            <a:r>
              <a:rPr lang="en-US" altLang="zh-CN" sz="240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8"/>
            </p:custDataLst>
          </p:nvPr>
        </p:nvSpPr>
        <p:spPr bwMode="auto">
          <a:xfrm>
            <a:off x="417290" y="1132471"/>
            <a:ext cx="11028306"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a:latin typeface="楷体" pitchFamily="49" charset="-122"/>
                <a:ea typeface="楷体" pitchFamily="49" charset="-122"/>
              </a:rPr>
              <a:t>    </a:t>
            </a:r>
            <a:r>
              <a:rPr lang="zh-CN" altLang="zh-CN" sz="2800">
                <a:latin typeface="楷体" pitchFamily="49" charset="-122"/>
                <a:ea typeface="楷体" pitchFamily="49" charset="-122"/>
              </a:rPr>
              <a:t>欧阳修所处的时代</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正是</a:t>
            </a:r>
            <a:r>
              <a:rPr lang="zh-CN" altLang="zh-CN" sz="2800">
                <a:solidFill>
                  <a:srgbClr val="FF0000"/>
                </a:solidFill>
                <a:latin typeface="楷体" pitchFamily="49" charset="-122"/>
                <a:ea typeface="楷体" pitchFamily="49" charset="-122"/>
              </a:rPr>
              <a:t>北宋王朝开始由盛到衰的时期</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政治上的一些弊端越来越严重</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社会上各种矛盾日趋尖锐。</a:t>
            </a:r>
            <a:r>
              <a:rPr lang="zh-CN" altLang="zh-CN" sz="2800">
                <a:latin typeface="楷体" pitchFamily="49" charset="-122"/>
                <a:ea typeface="楷体" pitchFamily="49" charset="-122"/>
              </a:rPr>
              <a:t>仁宗庆历初年</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以王伦、张海等为首的人民暴动接踵而起</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西夏又袭扰西北边境</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屡败宋军。欧阳修、范仲淹等人力图实行政治改革以挽救北宋王朝的危机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却接二连三地遭到当权派的打击。</a:t>
            </a:r>
            <a:endParaRPr lang="en-US" altLang="zh-CN" sz="2800">
              <a:latin typeface="楷体" pitchFamily="49" charset="-122"/>
              <a:ea typeface="楷体" pitchFamily="49" charset="-122"/>
            </a:endParaRPr>
          </a:p>
          <a:p>
            <a:r>
              <a:rPr lang="en-US" altLang="zh-CN" sz="2800">
                <a:latin typeface="楷体" pitchFamily="49" charset="-122"/>
                <a:ea typeface="楷体" pitchFamily="49" charset="-122"/>
              </a:rPr>
              <a:t>    </a:t>
            </a:r>
            <a:r>
              <a:rPr lang="zh-CN" altLang="zh-CN" sz="2800">
                <a:latin typeface="楷体" pitchFamily="49" charset="-122"/>
                <a:ea typeface="楷体" pitchFamily="49" charset="-122"/>
              </a:rPr>
              <a:t>在这种情况下</a:t>
            </a:r>
            <a:r>
              <a:rPr lang="en-US" altLang="zh-CN" sz="2800">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欧阳修忧心忡忡</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很担心五代的惨痛历史即将重演。</a:t>
            </a:r>
            <a:r>
              <a:rPr lang="zh-CN" altLang="zh-CN" sz="2800">
                <a:latin typeface="楷体" pitchFamily="49" charset="-122"/>
                <a:ea typeface="楷体" pitchFamily="49" charset="-122"/>
              </a:rPr>
              <a:t>宋太祖时薛居正奉命主修的《旧五代史》</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“繁猥失实”</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无助于劝善惩恶。于是欧阳修自己动手</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撰成了七十四卷的《新五代史》。本文就是为《新五代史·伶官传》部分写的一篇序文。面对国家和民族的危机</a:t>
            </a:r>
            <a:r>
              <a:rPr lang="en-US" altLang="zh-CN" sz="2800">
                <a:latin typeface="楷体" pitchFamily="49" charset="-122"/>
                <a:ea typeface="楷体" pitchFamily="49" charset="-122"/>
              </a:rPr>
              <a:t>,</a:t>
            </a:r>
            <a:r>
              <a:rPr lang="zh-CN" altLang="zh-CN" sz="2800">
                <a:latin typeface="楷体" pitchFamily="49" charset="-122"/>
                <a:ea typeface="楷体" pitchFamily="49" charset="-122"/>
              </a:rPr>
              <a:t>欧阳修作此序是</a:t>
            </a:r>
            <a:r>
              <a:rPr lang="zh-CN" altLang="zh-CN" sz="2800">
                <a:solidFill>
                  <a:srgbClr val="FF0000"/>
                </a:solidFill>
                <a:latin typeface="楷体" pitchFamily="49" charset="-122"/>
                <a:ea typeface="楷体" pitchFamily="49" charset="-122"/>
              </a:rPr>
              <a:t>希望宋朝统治者以史为鉴</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告诫执政者要吸取历史教训</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居安思危</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防微杜渐励精图治</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不应满足表面的虚荣</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以期引起统治者的警惕。</a:t>
            </a:r>
          </a:p>
          <a:p>
            <a:endParaRPr kumimoji="0" lang="zh-CN" altLang="en-US" sz="2800" i="0" u="none" strike="noStrike" cap="none" normalizeH="0" baseline="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016761" y="247015"/>
            <a:ext cx="8148955" cy="582930"/>
          </a:xfrm>
        </p:spPr>
        <p:txBody>
          <a:bodyPr>
            <a:noAutofit/>
          </a:bodyPr>
          <a:lstStyle/>
          <a:p>
            <a:r>
              <a:rPr lang="en-US" altLang="zh-CN" sz="3600">
                <a:latin typeface="华文新魏" panose="02010800040101010101" pitchFamily="2" charset="-122"/>
                <a:ea typeface="华文新魏" panose="02010800040101010101" pitchFamily="2" charset="-122"/>
                <a:cs typeface="华文新魏" panose="02010800040101010101" pitchFamily="2" charset="-122"/>
              </a:rPr>
              <a:t>5.</a:t>
            </a:r>
            <a:r>
              <a:rPr sz="3600">
                <a:latin typeface="华文新魏" panose="02010800040101010101" pitchFamily="2" charset="-122"/>
                <a:ea typeface="华文新魏" panose="02010800040101010101" pitchFamily="2" charset="-122"/>
                <a:cs typeface="华文新魏" panose="02010800040101010101" pitchFamily="2" charset="-122"/>
              </a:rPr>
              <a:t>解题</a:t>
            </a:r>
          </a:p>
        </p:txBody>
      </p:sp>
      <p:sp>
        <p:nvSpPr>
          <p:cNvPr id="3" name="内容占位符 2"/>
          <p:cNvSpPr>
            <a:spLocks noGrp="1"/>
          </p:cNvSpPr>
          <p:nvPr>
            <p:ph idx="1"/>
            <p:custDataLst>
              <p:tags r:id="rId4"/>
            </p:custDataLst>
          </p:nvPr>
        </p:nvSpPr>
        <p:spPr>
          <a:xfrm>
            <a:off x="1878965" y="1139190"/>
            <a:ext cx="8509000" cy="4528820"/>
          </a:xfrm>
        </p:spPr>
        <p:txBody>
          <a:bodyPr>
            <a:noAutofit/>
          </a:bodyPr>
          <a:lstStyle/>
          <a:p>
            <a:pPr marL="635" indent="0">
              <a:lnSpc>
                <a:spcPct val="100000"/>
              </a:lnSpc>
              <a:spcAft>
                <a:spcPct val="0"/>
              </a:spcAft>
              <a:buNone/>
            </a:pPr>
            <a:r>
              <a:rPr lang="en-US" altLang="zh-CN"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      </a:t>
            </a:r>
            <a:r>
              <a:rPr altLang="zh-CN" b="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《五代史</a:t>
            </a:r>
            <a:r>
              <a:rPr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伶官传序</a:t>
            </a:r>
            <a:r>
              <a:rPr altLang="zh-CN"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r>
              <a:rPr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是欧阳修为</a:t>
            </a:r>
            <a:r>
              <a:rPr altLang="zh-CN"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r>
              <a:rPr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新五代史</a:t>
            </a:r>
            <a:r>
              <a:rPr altLang="zh-CN"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r>
              <a:rPr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伶官传</a:t>
            </a:r>
            <a:r>
              <a:rPr altLang="zh-CN"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a:t>
            </a:r>
            <a:r>
              <a:rPr b="1" err="1">
                <a:solidFill>
                  <a:schemeClr val="dk1">
                    <a:lumMod val="85000"/>
                    <a:lumOff val="15000"/>
                  </a:schemeClr>
                </a:solidFill>
                <a:latin typeface="华文楷体" panose="02010600040101010101" charset="-122"/>
                <a:ea typeface="华文楷体" panose="02010600040101010101" charset="-122"/>
                <a:cs typeface="华文楷体" panose="02010600040101010101" charset="-122"/>
                <a:sym typeface="+mn-ea"/>
              </a:rPr>
              <a:t>作的序。 </a:t>
            </a:r>
          </a:p>
          <a:p>
            <a:pPr marL="635" indent="0">
              <a:lnSpc>
                <a:spcPct val="100000"/>
              </a:lnSpc>
              <a:spcAft>
                <a:spcPct val="0"/>
              </a:spcAft>
              <a:buNone/>
            </a:pPr>
            <a:r>
              <a:rPr lang="en-US" altLang="zh-CN" b="1">
                <a:solidFill>
                  <a:srgbClr val="000000"/>
                </a:solidFill>
                <a:latin typeface="华文楷体" panose="02010600040101010101" charset="-122"/>
                <a:ea typeface="华文楷体" panose="02010600040101010101" charset="-122"/>
                <a:cs typeface="华文楷体" panose="02010600040101010101" charset="-122"/>
                <a:sym typeface="+mn-ea"/>
              </a:rPr>
              <a:t>    </a:t>
            </a:r>
            <a:r>
              <a:rPr altLang="zh-CN" b="1">
                <a:solidFill>
                  <a:srgbClr val="000000"/>
                </a:solidFill>
                <a:latin typeface="华文楷体" panose="02010600040101010101" charset="-122"/>
                <a:ea typeface="华文楷体" panose="02010600040101010101" charset="-122"/>
                <a:cs typeface="华文楷体" panose="02010600040101010101" charset="-122"/>
                <a:sym typeface="+mn-ea"/>
              </a:rPr>
              <a:t>“</a:t>
            </a:r>
            <a:r>
              <a:rPr b="1">
                <a:solidFill>
                  <a:srgbClr val="000000"/>
                </a:solidFill>
                <a:latin typeface="华文楷体" panose="02010600040101010101" charset="-122"/>
                <a:ea typeface="华文楷体" panose="02010600040101010101" charset="-122"/>
                <a:cs typeface="华文楷体" panose="02010600040101010101" charset="-122"/>
                <a:sym typeface="+mn-ea"/>
              </a:rPr>
              <a:t>伶”是指封建时代演戏的人，</a:t>
            </a:r>
            <a:r>
              <a:rPr altLang="zh-CN" b="1">
                <a:solidFill>
                  <a:srgbClr val="000000"/>
                </a:solidFill>
                <a:latin typeface="华文楷体" panose="02010600040101010101" charset="-122"/>
                <a:ea typeface="华文楷体" panose="02010600040101010101" charset="-122"/>
                <a:cs typeface="华文楷体" panose="02010600040101010101" charset="-122"/>
                <a:sym typeface="+mn-ea"/>
              </a:rPr>
              <a:t>“伶官”</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是在宫廷中授有官职的伶人。</a:t>
            </a:r>
          </a:p>
          <a:p>
            <a:pPr marL="635" indent="0">
              <a:lnSpc>
                <a:spcPct val="100000"/>
              </a:lnSpc>
              <a:spcAft>
                <a:spcPct val="0"/>
              </a:spcAft>
              <a:buNone/>
            </a:pPr>
            <a:r>
              <a:rPr lang="en-US" altLang="zh-CN" b="1">
                <a:solidFill>
                  <a:srgbClr val="000000"/>
                </a:solidFill>
                <a:latin typeface="华文楷体" panose="02010600040101010101" charset="-122"/>
                <a:ea typeface="华文楷体" panose="02010600040101010101" charset="-122"/>
                <a:cs typeface="华文楷体" panose="02010600040101010101" charset="-122"/>
                <a:sym typeface="+mn-ea"/>
              </a:rPr>
              <a:t>   </a:t>
            </a:r>
            <a:r>
              <a:rPr altLang="zh-CN" b="1">
                <a:solidFill>
                  <a:srgbClr val="000000"/>
                </a:solidFill>
                <a:latin typeface="华文楷体" panose="02010600040101010101" charset="-122"/>
                <a:ea typeface="华文楷体" panose="02010600040101010101" charset="-122"/>
                <a:cs typeface="华文楷体" panose="02010600040101010101" charset="-122"/>
                <a:sym typeface="+mn-ea"/>
              </a:rPr>
              <a:t>“</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传”记述了后唐庄宗李存勖宠幸的伶官景进、史彦琼、郭从谦等人败政乱国的史实。</a:t>
            </a:r>
          </a:p>
          <a:p>
            <a:pPr marL="635" indent="0">
              <a:lnSpc>
                <a:spcPct val="100000"/>
              </a:lnSpc>
              <a:spcAft>
                <a:spcPct val="0"/>
              </a:spcAft>
              <a:buNone/>
            </a:pPr>
            <a:r>
              <a:rPr lang="en-US" altLang="zh-CN" b="1">
                <a:solidFill>
                  <a:srgbClr val="000000"/>
                </a:solidFill>
                <a:latin typeface="华文楷体" panose="02010600040101010101" charset="-122"/>
                <a:ea typeface="华文楷体" panose="02010600040101010101" charset="-122"/>
                <a:cs typeface="华文楷体" panose="02010600040101010101" charset="-122"/>
                <a:sym typeface="+mn-ea"/>
              </a:rPr>
              <a:t>   </a:t>
            </a:r>
            <a:r>
              <a:rPr altLang="zh-CN" b="1">
                <a:solidFill>
                  <a:srgbClr val="000000"/>
                </a:solidFill>
                <a:latin typeface="华文楷体" panose="02010600040101010101" charset="-122"/>
                <a:ea typeface="华文楷体" panose="02010600040101010101" charset="-122"/>
                <a:cs typeface="华文楷体" panose="02010600040101010101" charset="-122"/>
                <a:sym typeface="+mn-ea"/>
              </a:rPr>
              <a:t>“</a:t>
            </a:r>
            <a:r>
              <a:rPr b="1" err="1">
                <a:solidFill>
                  <a:srgbClr val="000000"/>
                </a:solidFill>
                <a:latin typeface="华文楷体" panose="02010600040101010101" charset="-122"/>
                <a:ea typeface="华文楷体" panose="02010600040101010101" charset="-122"/>
                <a:cs typeface="华文楷体" panose="02010600040101010101" charset="-122"/>
                <a:sym typeface="+mn-ea"/>
              </a:rPr>
              <a:t>序”则通过对这一史实的论述，总结经验教训，这是一篇史论。文章写得平易流畅，简洁明快，论证清楚，而又抑扬顿挫，富有气势。  </a:t>
            </a:r>
            <a:endParaRPr lang="zh-CN" altLang="en-US" b="1">
              <a:solidFill>
                <a:srgbClr val="000000"/>
              </a:solidFill>
              <a:latin typeface="华文楷体" panose="02010600040101010101" charset="-122"/>
              <a:ea typeface="华文楷体" panose="02010600040101010101" charset="-122"/>
              <a:cs typeface="华文楷体" panose="02010600040101010101" charset="-122"/>
            </a:endParaRPr>
          </a:p>
          <a:p>
            <a:pPr marL="635" indent="0">
              <a:buNone/>
            </a:pPr>
            <a:r>
              <a:rPr lang="zh-CN" altLang="zh-CN" sz="2800">
                <a:latin typeface="楷体" pitchFamily="49" charset="-122"/>
                <a:ea typeface="楷体" pitchFamily="49" charset="-122"/>
              </a:rPr>
              <a:t>“五代史伶官传”</a:t>
            </a:r>
            <a:r>
              <a:rPr lang="zh-CN" altLang="zh-CN" sz="2800">
                <a:solidFill>
                  <a:srgbClr val="FF0000"/>
                </a:solidFill>
                <a:latin typeface="楷体" pitchFamily="49" charset="-122"/>
                <a:ea typeface="楷体" pitchFamily="49" charset="-122"/>
              </a:rPr>
              <a:t>交代了这篇史论的内容</a:t>
            </a:r>
            <a:r>
              <a:rPr lang="en-US" altLang="zh-CN" sz="2800">
                <a:solidFill>
                  <a:srgbClr val="FF0000"/>
                </a:solidFill>
                <a:latin typeface="楷体" pitchFamily="49" charset="-122"/>
                <a:ea typeface="楷体" pitchFamily="49" charset="-122"/>
              </a:rPr>
              <a:t>,</a:t>
            </a:r>
            <a:r>
              <a:rPr lang="zh-CN" altLang="zh-CN" sz="2800">
                <a:solidFill>
                  <a:srgbClr val="FF0000"/>
                </a:solidFill>
                <a:latin typeface="楷体" pitchFamily="49" charset="-122"/>
                <a:ea typeface="楷体" pitchFamily="49" charset="-122"/>
              </a:rPr>
              <a:t>“序”标明文章的体裁</a:t>
            </a:r>
            <a:r>
              <a:rPr lang="zh-CN" altLang="zh-CN" sz="2800">
                <a:latin typeface="楷体" pitchFamily="49" charset="-122"/>
                <a:ea typeface="楷体" pitchFamily="49" charset="-122"/>
              </a:rPr>
              <a:t>。</a:t>
            </a:r>
          </a:p>
          <a:p>
            <a:pPr marL="635" indent="0">
              <a:buNone/>
            </a:pPr>
            <a:endParaRPr lang="zh-CN" altLang="en-US" b="1">
              <a:solidFill>
                <a:srgbClr val="0000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sld>
</file>

<file path=ppt/tags/tag1.xml><?xml version="1.0" encoding="utf-8"?>
<p:tagLst xmlns:p="http://schemas.openxmlformats.org/presentationml/2006/main">
  <p:tag name="AS_UNIQUEID" val="50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90"/>
</p:tagLst>
</file>

<file path=ppt/tags/tag101.xml><?xml version="1.0" encoding="utf-8"?>
<p:tagLst xmlns:p="http://schemas.openxmlformats.org/presentationml/2006/main">
  <p:tag name="AS_UNIQUEID" val="391"/>
</p:tagLst>
</file>

<file path=ppt/tags/tag102.xml><?xml version="1.0" encoding="utf-8"?>
<p:tagLst xmlns:p="http://schemas.openxmlformats.org/presentationml/2006/main">
  <p:tag name="AS_UNIQUEID" val="392"/>
</p:tagLst>
</file>

<file path=ppt/tags/tag103.xml><?xml version="1.0" encoding="utf-8"?>
<p:tagLst xmlns:p="http://schemas.openxmlformats.org/presentationml/2006/main">
  <p:tag name="AS_UNIQUEID" val="393"/>
</p:tagLst>
</file>

<file path=ppt/tags/tag104.xml><?xml version="1.0" encoding="utf-8"?>
<p:tagLst xmlns:p="http://schemas.openxmlformats.org/presentationml/2006/main">
  <p:tag name="AS_UNIQUEID" val="394"/>
</p:tagLst>
</file>

<file path=ppt/tags/tag105.xml><?xml version="1.0" encoding="utf-8"?>
<p:tagLst xmlns:p="http://schemas.openxmlformats.org/presentationml/2006/main">
  <p:tag name="AS_UNIQUEID" val="395"/>
</p:tagLst>
</file>

<file path=ppt/tags/tag106.xml><?xml version="1.0" encoding="utf-8"?>
<p:tagLst xmlns:p="http://schemas.openxmlformats.org/presentationml/2006/main">
  <p:tag name="AS_UNIQUEID" val="396"/>
</p:tagLst>
</file>

<file path=ppt/tags/tag107.xml><?xml version="1.0" encoding="utf-8"?>
<p:tagLst xmlns:p="http://schemas.openxmlformats.org/presentationml/2006/main">
  <p:tag name="AS_UNIQUEID" val="397"/>
</p:tagLst>
</file>

<file path=ppt/tags/tag108.xml><?xml version="1.0" encoding="utf-8"?>
<p:tagLst xmlns:p="http://schemas.openxmlformats.org/presentationml/2006/main">
  <p:tag name="AS_UNIQUEID" val="398"/>
</p:tagLst>
</file>

<file path=ppt/tags/tag109.xml><?xml version="1.0" encoding="utf-8"?>
<p:tagLst xmlns:p="http://schemas.openxmlformats.org/presentationml/2006/main">
  <p:tag name="AS_UNIQUEID" val="399"/>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516"/>
</p:tagLst>
</file>

<file path=ppt/tags/tag111.xml><?xml version="1.0" encoding="utf-8"?>
<p:tagLst xmlns:p="http://schemas.openxmlformats.org/presentationml/2006/main">
  <p:tag name="AS_UNIQUEID" val="48"/>
</p:tagLst>
</file>

<file path=ppt/tags/tag112.xml><?xml version="1.0" encoding="utf-8"?>
<p:tagLst xmlns:p="http://schemas.openxmlformats.org/presentationml/2006/main">
  <p:tag name="AS_UNIQUEID" val="49"/>
</p:tagLst>
</file>

<file path=ppt/tags/tag113.xml><?xml version="1.0" encoding="utf-8"?>
<p:tagLst xmlns:p="http://schemas.openxmlformats.org/presentationml/2006/main">
  <p:tag name="AS_UNIQUEID" val="50"/>
</p:tagLst>
</file>

<file path=ppt/tags/tag114.xml><?xml version="1.0" encoding="utf-8"?>
<p:tagLst xmlns:p="http://schemas.openxmlformats.org/presentationml/2006/main">
  <p:tag name="AS_UNIQUEID" val="402"/>
</p:tagLst>
</file>

<file path=ppt/tags/tag115.xml><?xml version="1.0" encoding="utf-8"?>
<p:tagLst xmlns:p="http://schemas.openxmlformats.org/presentationml/2006/main">
  <p:tag name="AS_UNIQUEID" val="403"/>
</p:tagLst>
</file>

<file path=ppt/tags/tag116.xml><?xml version="1.0" encoding="utf-8"?>
<p:tagLst xmlns:p="http://schemas.openxmlformats.org/presentationml/2006/main">
  <p:tag name="AS_UNIQUEID" val="404"/>
</p:tagLst>
</file>

<file path=ppt/tags/tag117.xml><?xml version="1.0" encoding="utf-8"?>
<p:tagLst xmlns:p="http://schemas.openxmlformats.org/presentationml/2006/main">
  <p:tag name="AS_UNIQUEID" val="405"/>
</p:tagLst>
</file>

<file path=ppt/tags/tag118.xml><?xml version="1.0" encoding="utf-8"?>
<p:tagLst xmlns:p="http://schemas.openxmlformats.org/presentationml/2006/main">
  <p:tag name="AS_UNIQUEID" val="517"/>
</p:tagLst>
</file>

<file path=ppt/tags/tag119.xml><?xml version="1.0" encoding="utf-8"?>
<p:tagLst xmlns:p="http://schemas.openxmlformats.org/presentationml/2006/main">
  <p:tag name="AS_UNIQUEID" val="51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5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21.xml><?xml version="1.0" encoding="utf-8"?>
<p:tagLst xmlns:p="http://schemas.openxmlformats.org/presentationml/2006/main">
  <p:tag name="AS_UNIQUEID" val="5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22.xml><?xml version="1.0" encoding="utf-8"?>
<p:tagLst xmlns:p="http://schemas.openxmlformats.org/presentationml/2006/main">
  <p:tag name="AS_UNIQUEID" val="52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123.xml><?xml version="1.0" encoding="utf-8"?>
<p:tagLst xmlns:p="http://schemas.openxmlformats.org/presentationml/2006/main">
  <p:tag name="AS_UNIQUEID" val="5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124.xml><?xml version="1.0" encoding="utf-8"?>
<p:tagLst xmlns:p="http://schemas.openxmlformats.org/presentationml/2006/main">
  <p:tag name="AS_UNIQUEID" val="52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125.xml><?xml version="1.0" encoding="utf-8"?>
<p:tagLst xmlns:p="http://schemas.openxmlformats.org/presentationml/2006/main">
  <p:tag name="AS_UNIQUEID" val="524"/>
</p:tagLst>
</file>

<file path=ppt/tags/tag126.xml><?xml version="1.0" encoding="utf-8"?>
<p:tagLst xmlns:p="http://schemas.openxmlformats.org/presentationml/2006/main">
  <p:tag name="AS_UNIQUEID" val="525"/>
</p:tagLst>
</file>

<file path=ppt/tags/tag127.xml><?xml version="1.0" encoding="utf-8"?>
<p:tagLst xmlns:p="http://schemas.openxmlformats.org/presentationml/2006/main">
  <p:tag name="KSO_WM_SLIDE_BACKGROUND_TYPE" val="general"/>
  <p:tag name="KSO_WM_SLIDE_BK_DARK_LIGHT" val="2"/>
</p:tagLst>
</file>

<file path=ppt/tags/tag128.xml><?xml version="1.0" encoding="utf-8"?>
<p:tagLst xmlns:p="http://schemas.openxmlformats.org/presentationml/2006/main">
  <p:tag name="AS_UNIQUEID" val="526"/>
</p:tagLst>
</file>

<file path=ppt/tags/tag129.xml><?xml version="1.0" encoding="utf-8"?>
<p:tagLst xmlns:p="http://schemas.openxmlformats.org/presentationml/2006/main">
  <p:tag name="AS_UNIQUEID" val="52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13.xml><?xml version="1.0" encoding="utf-8"?>
<p:tagLst xmlns:p="http://schemas.openxmlformats.org/presentationml/2006/main">
  <p:tag name="AS_UNIQUEID" val="502"/>
</p:tagLst>
</file>

<file path=ppt/tags/tag130.xml><?xml version="1.0" encoding="utf-8"?>
<p:tagLst xmlns:p="http://schemas.openxmlformats.org/presentationml/2006/main">
  <p:tag name="AS_UNIQUEID" val="52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31.xml><?xml version="1.0" encoding="utf-8"?>
<p:tagLst xmlns:p="http://schemas.openxmlformats.org/presentationml/2006/main">
  <p:tag name="AS_UNIQUEID" val="52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32.xml><?xml version="1.0" encoding="utf-8"?>
<p:tagLst xmlns:p="http://schemas.openxmlformats.org/presentationml/2006/main">
  <p:tag name="AS_UNIQUEID" val="53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133.xml><?xml version="1.0" encoding="utf-8"?>
<p:tagLst xmlns:p="http://schemas.openxmlformats.org/presentationml/2006/main">
  <p:tag name="AS_UNIQUEID" val="53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134.xml><?xml version="1.0" encoding="utf-8"?>
<p:tagLst xmlns:p="http://schemas.openxmlformats.org/presentationml/2006/main">
  <p:tag name="AS_UNIQUEID" val="53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135.xml><?xml version="1.0" encoding="utf-8"?>
<p:tagLst xmlns:p="http://schemas.openxmlformats.org/presentationml/2006/main">
  <p:tag name="AS_UNIQUEID" val="533"/>
</p:tagLst>
</file>

<file path=ppt/tags/tag136.xml><?xml version="1.0" encoding="utf-8"?>
<p:tagLst xmlns:p="http://schemas.openxmlformats.org/presentationml/2006/main">
  <p:tag name="AS_UNIQUEID" val="534"/>
  <p:tag name="KSO_WM_UNIT_TEXT_FILL_FORE_SCHEMECOLOR_INDEX" val="13"/>
  <p:tag name="KSO_WM_UNIT_TEXT_FILL_FORE_SCHEMECOLOR_INDEX_BRIGHTNESS" val="0"/>
  <p:tag name="KSO_WM_UNIT_TEXT_FILL_TYPE" val="1"/>
</p:tagLst>
</file>

<file path=ppt/tags/tag137.xml><?xml version="1.0" encoding="utf-8"?>
<p:tagLst xmlns:p="http://schemas.openxmlformats.org/presentationml/2006/main">
  <p:tag name="AS_UNIQUEID" val="535"/>
</p:tagLst>
</file>

<file path=ppt/tags/tag138.xml><?xml version="1.0" encoding="utf-8"?>
<p:tagLst xmlns:p="http://schemas.openxmlformats.org/presentationml/2006/main">
  <p:tag name="AS_UNIQUEID" val="536"/>
</p:tagLst>
</file>

<file path=ppt/tags/tag139.xml><?xml version="1.0" encoding="utf-8"?>
<p:tagLst xmlns:p="http://schemas.openxmlformats.org/presentationml/2006/main">
  <p:tag name="AS_UNIQUEID" val="537"/>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KSO_WM_SLIDE_BACKGROUND_TYPE" val="general"/>
  <p:tag name="KSO_WM_SLIDE_BK_DARK_LIGHT" val="2"/>
</p:tagLst>
</file>

<file path=ppt/tags/tag141.xml><?xml version="1.0" encoding="utf-8"?>
<p:tagLst xmlns:p="http://schemas.openxmlformats.org/presentationml/2006/main">
  <p:tag name="AS_UNIQUEID" val="538"/>
</p:tagLst>
</file>

<file path=ppt/tags/tag142.xml><?xml version="1.0" encoding="utf-8"?>
<p:tagLst xmlns:p="http://schemas.openxmlformats.org/presentationml/2006/main">
  <p:tag name="AS_UNIQUEID" val="5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143.xml><?xml version="1.0" encoding="utf-8"?>
<p:tagLst xmlns:p="http://schemas.openxmlformats.org/presentationml/2006/main">
  <p:tag name="AS_UNIQUEID" val="5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44.xml><?xml version="1.0" encoding="utf-8"?>
<p:tagLst xmlns:p="http://schemas.openxmlformats.org/presentationml/2006/main">
  <p:tag name="AS_UNIQUEID" val="5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45.xml><?xml version="1.0" encoding="utf-8"?>
<p:tagLst xmlns:p="http://schemas.openxmlformats.org/presentationml/2006/main">
  <p:tag name="AS_UNIQUEID" val="54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146.xml><?xml version="1.0" encoding="utf-8"?>
<p:tagLst xmlns:p="http://schemas.openxmlformats.org/presentationml/2006/main">
  <p:tag name="AS_UNIQUEID" val="54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147.xml><?xml version="1.0" encoding="utf-8"?>
<p:tagLst xmlns:p="http://schemas.openxmlformats.org/presentationml/2006/main">
  <p:tag name="AS_UNIQUEID" val="54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148.xml><?xml version="1.0" encoding="utf-8"?>
<p:tagLst xmlns:p="http://schemas.openxmlformats.org/presentationml/2006/main">
  <p:tag name="AS_UNIQUEID" val="545"/>
  <p:tag name="KSO_WM_UNIT_TEXT_FILL_FORE_SCHEMECOLOR_INDEX" val="13"/>
  <p:tag name="KSO_WM_UNIT_TEXT_FILL_FORE_SCHEMECOLOR_INDEX_BRIGHTNESS" val="0"/>
  <p:tag name="KSO_WM_UNIT_TEXT_FILL_TYPE" val="1"/>
</p:tagLst>
</file>

<file path=ppt/tags/tag149.xml><?xml version="1.0" encoding="utf-8"?>
<p:tagLst xmlns:p="http://schemas.openxmlformats.org/presentationml/2006/main">
  <p:tag name="KSO_WM_SLIDE_BACKGROUND_TYPE" val="general"/>
  <p:tag name="KSO_WM_SLIDE_BK_DARK_LIGHT" val="2"/>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546"/>
</p:tagLst>
</file>

<file path=ppt/tags/tag151.xml><?xml version="1.0" encoding="utf-8"?>
<p:tagLst xmlns:p="http://schemas.openxmlformats.org/presentationml/2006/main">
  <p:tag name="AS_UNIQUEID" val="48"/>
</p:tagLst>
</file>

<file path=ppt/tags/tag152.xml><?xml version="1.0" encoding="utf-8"?>
<p:tagLst xmlns:p="http://schemas.openxmlformats.org/presentationml/2006/main">
  <p:tag name="AS_UNIQUEID" val="49"/>
</p:tagLst>
</file>

<file path=ppt/tags/tag153.xml><?xml version="1.0" encoding="utf-8"?>
<p:tagLst xmlns:p="http://schemas.openxmlformats.org/presentationml/2006/main">
  <p:tag name="AS_UNIQUEID" val="50"/>
</p:tagLst>
</file>

<file path=ppt/tags/tag154.xml><?xml version="1.0" encoding="utf-8"?>
<p:tagLst xmlns:p="http://schemas.openxmlformats.org/presentationml/2006/main">
  <p:tag name="AS_UNIQUEID" val="408"/>
</p:tagLst>
</file>

<file path=ppt/tags/tag155.xml><?xml version="1.0" encoding="utf-8"?>
<p:tagLst xmlns:p="http://schemas.openxmlformats.org/presentationml/2006/main">
  <p:tag name="AS_UNIQUEID" val="409"/>
</p:tagLst>
</file>

<file path=ppt/tags/tag156.xml><?xml version="1.0" encoding="utf-8"?>
<p:tagLst xmlns:p="http://schemas.openxmlformats.org/presentationml/2006/main">
  <p:tag name="AS_UNIQUEID" val="410"/>
</p:tagLst>
</file>

<file path=ppt/tags/tag157.xml><?xml version="1.0" encoding="utf-8"?>
<p:tagLst xmlns:p="http://schemas.openxmlformats.org/presentationml/2006/main">
  <p:tag name="AS_UNIQUEID" val="547"/>
</p:tagLst>
</file>

<file path=ppt/tags/tag158.xml><?xml version="1.0" encoding="utf-8"?>
<p:tagLst xmlns:p="http://schemas.openxmlformats.org/presentationml/2006/main">
  <p:tag name="AS_UNIQUEID" val="548"/>
</p:tagLst>
</file>

<file path=ppt/tags/tag159.xml><?xml version="1.0" encoding="utf-8"?>
<p:tagLst xmlns:p="http://schemas.openxmlformats.org/presentationml/2006/main">
  <p:tag name="AS_UNIQUEID" val="549"/>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550"/>
</p:tagLst>
</file>

<file path=ppt/tags/tag161.xml><?xml version="1.0" encoding="utf-8"?>
<p:tagLst xmlns:p="http://schemas.openxmlformats.org/presentationml/2006/main">
  <p:tag name="AS_UNIQUEID" val="48"/>
</p:tagLst>
</file>

<file path=ppt/tags/tag162.xml><?xml version="1.0" encoding="utf-8"?>
<p:tagLst xmlns:p="http://schemas.openxmlformats.org/presentationml/2006/main">
  <p:tag name="AS_UNIQUEID" val="49"/>
</p:tagLst>
</file>

<file path=ppt/tags/tag163.xml><?xml version="1.0" encoding="utf-8"?>
<p:tagLst xmlns:p="http://schemas.openxmlformats.org/presentationml/2006/main">
  <p:tag name="AS_UNIQUEID" val="50"/>
</p:tagLst>
</file>

<file path=ppt/tags/tag164.xml><?xml version="1.0" encoding="utf-8"?>
<p:tagLst xmlns:p="http://schemas.openxmlformats.org/presentationml/2006/main">
  <p:tag name="AS_UNIQUEID" val="418"/>
</p:tagLst>
</file>

<file path=ppt/tags/tag165.xml><?xml version="1.0" encoding="utf-8"?>
<p:tagLst xmlns:p="http://schemas.openxmlformats.org/presentationml/2006/main">
  <p:tag name="AS_UNIQUEID" val="419"/>
</p:tagLst>
</file>

<file path=ppt/tags/tag166.xml><?xml version="1.0" encoding="utf-8"?>
<p:tagLst xmlns:p="http://schemas.openxmlformats.org/presentationml/2006/main">
  <p:tag name="AS_UNIQUEID" val="420"/>
</p:tagLst>
</file>

<file path=ppt/tags/tag167.xml><?xml version="1.0" encoding="utf-8"?>
<p:tagLst xmlns:p="http://schemas.openxmlformats.org/presentationml/2006/main">
  <p:tag name="AS_UNIQUEID" val="551"/>
</p:tagLst>
</file>

<file path=ppt/tags/tag168.xml><?xml version="1.0" encoding="utf-8"?>
<p:tagLst xmlns:p="http://schemas.openxmlformats.org/presentationml/2006/main">
  <p:tag name="AS_UNIQUEID" val="55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69.xml><?xml version="1.0" encoding="utf-8"?>
<p:tagLst xmlns:p="http://schemas.openxmlformats.org/presentationml/2006/main">
  <p:tag name="AS_UNIQUEID" val="55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55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171.xml><?xml version="1.0" encoding="utf-8"?>
<p:tagLst xmlns:p="http://schemas.openxmlformats.org/presentationml/2006/main">
  <p:tag name="AS_UNIQUEID" val="55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172.xml><?xml version="1.0" encoding="utf-8"?>
<p:tagLst xmlns:p="http://schemas.openxmlformats.org/presentationml/2006/main">
  <p:tag name="AS_UNIQUEID" val="55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173.xml><?xml version="1.0" encoding="utf-8"?>
<p:tagLst xmlns:p="http://schemas.openxmlformats.org/presentationml/2006/main">
  <p:tag name="AS_UNIQUEID" val="557"/>
  <p:tag name="KSO_WM_UNIT_TEXT_FILL_FORE_SCHEMECOLOR_INDEX" val="13"/>
  <p:tag name="KSO_WM_UNIT_TEXT_FILL_FORE_SCHEMECOLOR_INDEX_BRIGHTNESS" val="0"/>
  <p:tag name="KSO_WM_UNIT_TEXT_FILL_TYPE" val="1"/>
</p:tagLst>
</file>

<file path=ppt/tags/tag174.xml><?xml version="1.0" encoding="utf-8"?>
<p:tagLst xmlns:p="http://schemas.openxmlformats.org/presentationml/2006/main">
  <p:tag name="AS_UNIQUEID" val="558"/>
</p:tagLst>
</file>

<file path=ppt/tags/tag175.xml><?xml version="1.0" encoding="utf-8"?>
<p:tagLst xmlns:p="http://schemas.openxmlformats.org/presentationml/2006/main">
  <p:tag name="KSO_WM_SLIDE_BACKGROUND_TYPE" val="general"/>
  <p:tag name="KSO_WM_SLIDE_BK_DARK_LIGHT" val="2"/>
</p:tagLst>
</file>

<file path=ppt/tags/tag176.xml><?xml version="1.0" encoding="utf-8"?>
<p:tagLst xmlns:p="http://schemas.openxmlformats.org/presentationml/2006/main">
  <p:tag name="AS_UNIQUEID" val="559"/>
</p:tagLst>
</file>

<file path=ppt/tags/tag177.xml><?xml version="1.0" encoding="utf-8"?>
<p:tagLst xmlns:p="http://schemas.openxmlformats.org/presentationml/2006/main">
  <p:tag name="AS_UNIQUEID" val="48"/>
</p:tagLst>
</file>

<file path=ppt/tags/tag178.xml><?xml version="1.0" encoding="utf-8"?>
<p:tagLst xmlns:p="http://schemas.openxmlformats.org/presentationml/2006/main">
  <p:tag name="AS_UNIQUEID" val="49"/>
</p:tagLst>
</file>

<file path=ppt/tags/tag179.xml><?xml version="1.0" encoding="utf-8"?>
<p:tagLst xmlns:p="http://schemas.openxmlformats.org/presentationml/2006/main">
  <p:tag name="AS_UNIQUEID" val="50"/>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31"/>
</p:tagLst>
</file>

<file path=ppt/tags/tag181.xml><?xml version="1.0" encoding="utf-8"?>
<p:tagLst xmlns:p="http://schemas.openxmlformats.org/presentationml/2006/main">
  <p:tag name="AS_UNIQUEID" val="432"/>
</p:tagLst>
</file>

<file path=ppt/tags/tag182.xml><?xml version="1.0" encoding="utf-8"?>
<p:tagLst xmlns:p="http://schemas.openxmlformats.org/presentationml/2006/main">
  <p:tag name="AS_UNIQUEID" val="433"/>
</p:tagLst>
</file>

<file path=ppt/tags/tag183.xml><?xml version="1.0" encoding="utf-8"?>
<p:tagLst xmlns:p="http://schemas.openxmlformats.org/presentationml/2006/main">
  <p:tag name="AS_UNIQUEID" val="560"/>
</p:tagLst>
</file>

<file path=ppt/tags/tag184.xml><?xml version="1.0" encoding="utf-8"?>
<p:tagLst xmlns:p="http://schemas.openxmlformats.org/presentationml/2006/main">
  <p:tag name="AS_UNIQUEID" val="561"/>
</p:tagLst>
</file>

<file path=ppt/tags/tag185.xml><?xml version="1.0" encoding="utf-8"?>
<p:tagLst xmlns:p="http://schemas.openxmlformats.org/presentationml/2006/main">
  <p:tag name="AS_UNIQUEID" val="562"/>
</p:tagLst>
</file>

<file path=ppt/tags/tag186.xml><?xml version="1.0" encoding="utf-8"?>
<p:tagLst xmlns:p="http://schemas.openxmlformats.org/presentationml/2006/main">
  <p:tag name="AS_UNIQUEID" val="563"/>
</p:tagLst>
</file>

<file path=ppt/tags/tag187.xml><?xml version="1.0" encoding="utf-8"?>
<p:tagLst xmlns:p="http://schemas.openxmlformats.org/presentationml/2006/main">
  <p:tag name="AS_UNIQUEID" val="56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188.xml><?xml version="1.0" encoding="utf-8"?>
<p:tagLst xmlns:p="http://schemas.openxmlformats.org/presentationml/2006/main">
  <p:tag name="AS_UNIQUEID" val="5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89.xml><?xml version="1.0" encoding="utf-8"?>
<p:tagLst xmlns:p="http://schemas.openxmlformats.org/presentationml/2006/main">
  <p:tag name="AS_UNIQUEID" val="5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9.xml><?xml version="1.0" encoding="utf-8"?>
<p:tagLst xmlns:p="http://schemas.openxmlformats.org/presentationml/2006/main">
  <p:tag name="AS_UNIQUEID" val="503"/>
</p:tagLst>
</file>

<file path=ppt/tags/tag190.xml><?xml version="1.0" encoding="utf-8"?>
<p:tagLst xmlns:p="http://schemas.openxmlformats.org/presentationml/2006/main">
  <p:tag name="AS_UNIQUEID" val="56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191.xml><?xml version="1.0" encoding="utf-8"?>
<p:tagLst xmlns:p="http://schemas.openxmlformats.org/presentationml/2006/main">
  <p:tag name="AS_UNIQUEID" val="56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192.xml><?xml version="1.0" encoding="utf-8"?>
<p:tagLst xmlns:p="http://schemas.openxmlformats.org/presentationml/2006/main">
  <p:tag name="AS_UNIQUEID" val="56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193.xml><?xml version="1.0" encoding="utf-8"?>
<p:tagLst xmlns:p="http://schemas.openxmlformats.org/presentationml/2006/main">
  <p:tag name="AS_UNIQUEID" val="570"/>
  <p:tag name="KSO_WM_UNIT_TEXT_FILL_FORE_SCHEMECOLOR_INDEX" val="13"/>
  <p:tag name="KSO_WM_UNIT_TEXT_FILL_FORE_SCHEMECOLOR_INDEX_BRIGHTNESS" val="0"/>
  <p:tag name="KSO_WM_UNIT_TEXT_FILL_TYPE" val="1"/>
</p:tagLst>
</file>

<file path=ppt/tags/tag194.xml><?xml version="1.0" encoding="utf-8"?>
<p:tagLst xmlns:p="http://schemas.openxmlformats.org/presentationml/2006/main">
  <p:tag name="KSO_WM_SLIDE_BACKGROUND_TYPE" val="general"/>
  <p:tag name="KSO_WM_SLIDE_BK_DARK_LIGHT" val="2"/>
</p:tagLst>
</file>

<file path=ppt/tags/tag195.xml><?xml version="1.0" encoding="utf-8"?>
<p:tagLst xmlns:p="http://schemas.openxmlformats.org/presentationml/2006/main">
  <p:tag name="AS_UNIQUEID" val="571"/>
</p:tagLst>
</file>

<file path=ppt/tags/tag196.xml><?xml version="1.0" encoding="utf-8"?>
<p:tagLst xmlns:p="http://schemas.openxmlformats.org/presentationml/2006/main">
  <p:tag name="AS_UNIQUEID" val="57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197.xml><?xml version="1.0" encoding="utf-8"?>
<p:tagLst xmlns:p="http://schemas.openxmlformats.org/presentationml/2006/main">
  <p:tag name="AS_UNIQUEID" val="57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198.xml><?xml version="1.0" encoding="utf-8"?>
<p:tagLst xmlns:p="http://schemas.openxmlformats.org/presentationml/2006/main">
  <p:tag name="AS_UNIQUEID" val="57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199.xml><?xml version="1.0" encoding="utf-8"?>
<p:tagLst xmlns:p="http://schemas.openxmlformats.org/presentationml/2006/main">
  <p:tag name="AS_UNIQUEID" val="57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57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201.xml><?xml version="1.0" encoding="utf-8"?>
<p:tagLst xmlns:p="http://schemas.openxmlformats.org/presentationml/2006/main">
  <p:tag name="AS_UNIQUEID" val="57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202.xml><?xml version="1.0" encoding="utf-8"?>
<p:tagLst xmlns:p="http://schemas.openxmlformats.org/presentationml/2006/main">
  <p:tag name="AS_UNIQUEID" val="578"/>
  <p:tag name="KSO_WM_UNIT_TEXT_FILL_FORE_SCHEMECOLOR_INDEX" val="12"/>
  <p:tag name="KSO_WM_UNIT_TEXT_FILL_FORE_SCHEMECOLOR_INDEX_BRIGHTNESS" val="0"/>
  <p:tag name="KSO_WM_UNIT_TEXT_FILL_TYPE" val="1"/>
</p:tagLst>
</file>

<file path=ppt/tags/tag203.xml><?xml version="1.0" encoding="utf-8"?>
<p:tagLst xmlns:p="http://schemas.openxmlformats.org/presentationml/2006/main">
  <p:tag name="KSO_WM_SLIDE_BACKGROUND_TYPE" val="general"/>
  <p:tag name="KSO_WM_SLIDE_BK_DARK_LIGHT" val="2"/>
</p:tagLst>
</file>

<file path=ppt/tags/tag204.xml><?xml version="1.0" encoding="utf-8"?>
<p:tagLst xmlns:p="http://schemas.openxmlformats.org/presentationml/2006/main">
  <p:tag name="AS_UNIQUEID" val="579"/>
</p:tagLst>
</file>

<file path=ppt/tags/tag205.xml><?xml version="1.0" encoding="utf-8"?>
<p:tagLst xmlns:p="http://schemas.openxmlformats.org/presentationml/2006/main">
  <p:tag name="AS_UNIQUEID" val="48"/>
</p:tagLst>
</file>

<file path=ppt/tags/tag206.xml><?xml version="1.0" encoding="utf-8"?>
<p:tagLst xmlns:p="http://schemas.openxmlformats.org/presentationml/2006/main">
  <p:tag name="AS_UNIQUEID" val="49"/>
</p:tagLst>
</file>

<file path=ppt/tags/tag207.xml><?xml version="1.0" encoding="utf-8"?>
<p:tagLst xmlns:p="http://schemas.openxmlformats.org/presentationml/2006/main">
  <p:tag name="AS_UNIQUEID" val="50"/>
</p:tagLst>
</file>

<file path=ppt/tags/tag208.xml><?xml version="1.0" encoding="utf-8"?>
<p:tagLst xmlns:p="http://schemas.openxmlformats.org/presentationml/2006/main">
  <p:tag name="AS_UNIQUEID" val="441"/>
</p:tagLst>
</file>

<file path=ppt/tags/tag209.xml><?xml version="1.0" encoding="utf-8"?>
<p:tagLst xmlns:p="http://schemas.openxmlformats.org/presentationml/2006/main">
  <p:tag name="AS_UNIQUEID" val="442"/>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43"/>
</p:tagLst>
</file>

<file path=ppt/tags/tag211.xml><?xml version="1.0" encoding="utf-8"?>
<p:tagLst xmlns:p="http://schemas.openxmlformats.org/presentationml/2006/main">
  <p:tag name="AS_UNIQUEID" val="580"/>
</p:tagLst>
</file>

<file path=ppt/tags/tag212.xml><?xml version="1.0" encoding="utf-8"?>
<p:tagLst xmlns:p="http://schemas.openxmlformats.org/presentationml/2006/main">
  <p:tag name="AS_UNIQUEID" val="58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213.xml><?xml version="1.0" encoding="utf-8"?>
<p:tagLst xmlns:p="http://schemas.openxmlformats.org/presentationml/2006/main">
  <p:tag name="AS_UNIQUEID" val="5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214.xml><?xml version="1.0" encoding="utf-8"?>
<p:tagLst xmlns:p="http://schemas.openxmlformats.org/presentationml/2006/main">
  <p:tag name="AS_UNIQUEID" val="5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215.xml><?xml version="1.0" encoding="utf-8"?>
<p:tagLst xmlns:p="http://schemas.openxmlformats.org/presentationml/2006/main">
  <p:tag name="AS_UNIQUEID" val="58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216.xml><?xml version="1.0" encoding="utf-8"?>
<p:tagLst xmlns:p="http://schemas.openxmlformats.org/presentationml/2006/main">
  <p:tag name="AS_UNIQUEID" val="58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217.xml><?xml version="1.0" encoding="utf-8"?>
<p:tagLst xmlns:p="http://schemas.openxmlformats.org/presentationml/2006/main">
  <p:tag name="AS_UNIQUEID" val="58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218.xml><?xml version="1.0" encoding="utf-8"?>
<p:tagLst xmlns:p="http://schemas.openxmlformats.org/presentationml/2006/main">
  <p:tag name="AS_UNIQUEID" val="587"/>
</p:tagLst>
</file>

<file path=ppt/tags/tag219.xml><?xml version="1.0" encoding="utf-8"?>
<p:tagLst xmlns:p="http://schemas.openxmlformats.org/presentationml/2006/main">
  <p:tag name="AS_UNIQUEID" val="588"/>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589"/>
</p:tagLst>
</file>

<file path=ppt/tags/tag221.xml><?xml version="1.0" encoding="utf-8"?>
<p:tagLst xmlns:p="http://schemas.openxmlformats.org/presentationml/2006/main">
  <p:tag name="AS_UNIQUEID" val="590"/>
</p:tagLst>
</file>

<file path=ppt/tags/tag222.xml><?xml version="1.0" encoding="utf-8"?>
<p:tagLst xmlns:p="http://schemas.openxmlformats.org/presentationml/2006/main">
  <p:tag name="AS_UNIQUEID" val="591"/>
</p:tagLst>
</file>

<file path=ppt/tags/tag223.xml><?xml version="1.0" encoding="utf-8"?>
<p:tagLst xmlns:p="http://schemas.openxmlformats.org/presentationml/2006/main">
  <p:tag name="AS_UNIQUEID" val="592"/>
</p:tagLst>
</file>

<file path=ppt/tags/tag224.xml><?xml version="1.0" encoding="utf-8"?>
<p:tagLst xmlns:p="http://schemas.openxmlformats.org/presentationml/2006/main">
  <p:tag name="AS_UNIQUEID" val="593"/>
</p:tagLst>
</file>

<file path=ppt/tags/tag225.xml><?xml version="1.0" encoding="utf-8"?>
<p:tagLst xmlns:p="http://schemas.openxmlformats.org/presentationml/2006/main">
  <p:tag name="KSO_WM_SLIDE_BACKGROUND_TYPE" val="general"/>
  <p:tag name="KSO_WM_SLIDE_BK_DARK_LIGHT" val="2"/>
</p:tagLst>
</file>

<file path=ppt/tags/tag226.xml><?xml version="1.0" encoding="utf-8"?>
<p:tagLst xmlns:p="http://schemas.openxmlformats.org/presentationml/2006/main">
  <p:tag name="AS_UNIQUEID" val="594"/>
</p:tagLst>
</file>

<file path=ppt/tags/tag227.xml><?xml version="1.0" encoding="utf-8"?>
<p:tagLst xmlns:p="http://schemas.openxmlformats.org/presentationml/2006/main">
  <p:tag name="AS_UNIQUEID" val="5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228.xml><?xml version="1.0" encoding="utf-8"?>
<p:tagLst xmlns:p="http://schemas.openxmlformats.org/presentationml/2006/main">
  <p:tag name="AS_UNIQUEID" val="5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229.xml><?xml version="1.0" encoding="utf-8"?>
<p:tagLst xmlns:p="http://schemas.openxmlformats.org/presentationml/2006/main">
  <p:tag name="AS_UNIQUEID" val="59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59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231.xml><?xml version="1.0" encoding="utf-8"?>
<p:tagLst xmlns:p="http://schemas.openxmlformats.org/presentationml/2006/main">
  <p:tag name="AS_UNIQUEID" val="5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232.xml><?xml version="1.0" encoding="utf-8"?>
<p:tagLst xmlns:p="http://schemas.openxmlformats.org/presentationml/2006/main">
  <p:tag name="AS_UNIQUEID" val="60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233.xml><?xml version="1.0" encoding="utf-8"?>
<p:tagLst xmlns:p="http://schemas.openxmlformats.org/presentationml/2006/main">
  <p:tag name="AS_UNIQUEID" val="601"/>
  <p:tag name="KSO_WM_UNIT_TEXT_FILL_FORE_SCHEMECOLOR_INDEX" val="13"/>
  <p:tag name="KSO_WM_UNIT_TEXT_FILL_FORE_SCHEMECOLOR_INDEX_BRIGHTNESS" val="0"/>
  <p:tag name="KSO_WM_UNIT_TEXT_FILL_TYPE" val="1"/>
</p:tagLst>
</file>

<file path=ppt/tags/tag234.xml><?xml version="1.0" encoding="utf-8"?>
<p:tagLst xmlns:p="http://schemas.openxmlformats.org/presentationml/2006/main">
  <p:tag name="KSO_WM_SLIDE_BACKGROUND_TYPE" val="general"/>
  <p:tag name="KSO_WM_SLIDE_BK_DARK_LIGHT" val="2"/>
</p:tagLst>
</file>

<file path=ppt/tags/tag235.xml><?xml version="1.0" encoding="utf-8"?>
<p:tagLst xmlns:p="http://schemas.openxmlformats.org/presentationml/2006/main">
  <p:tag name="AS_UNIQUEID" val="602"/>
</p:tagLst>
</file>

<file path=ppt/tags/tag236.xml><?xml version="1.0" encoding="utf-8"?>
<p:tagLst xmlns:p="http://schemas.openxmlformats.org/presentationml/2006/main">
  <p:tag name="AS_UNIQUEID" val="60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237.xml><?xml version="1.0" encoding="utf-8"?>
<p:tagLst xmlns:p="http://schemas.openxmlformats.org/presentationml/2006/main">
  <p:tag name="AS_UNIQUEID" val="6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238.xml><?xml version="1.0" encoding="utf-8"?>
<p:tagLst xmlns:p="http://schemas.openxmlformats.org/presentationml/2006/main">
  <p:tag name="AS_UNIQUEID" val="6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239.xml><?xml version="1.0" encoding="utf-8"?>
<p:tagLst xmlns:p="http://schemas.openxmlformats.org/presentationml/2006/main">
  <p:tag name="AS_UNIQUEID" val="60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60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241.xml><?xml version="1.0" encoding="utf-8"?>
<p:tagLst xmlns:p="http://schemas.openxmlformats.org/presentationml/2006/main">
  <p:tag name="AS_UNIQUEID" val="608"/>
  <p:tag name="KSO_WM_UNIT_TEXT_FILL_FORE_SCHEMECOLOR_INDEX" val="13"/>
  <p:tag name="KSO_WM_UNIT_TEXT_FILL_FORE_SCHEMECOLOR_INDEX_BRIGHTNESS" val="0"/>
  <p:tag name="KSO_WM_UNIT_TEXT_FILL_TYPE" val="1"/>
</p:tagLst>
</file>

<file path=ppt/tags/tag242.xml><?xml version="1.0" encoding="utf-8"?>
<p:tagLst xmlns:p="http://schemas.openxmlformats.org/presentationml/2006/main">
  <p:tag name="AS_UNIQUEID" val="609"/>
</p:tagLst>
</file>

<file path=ppt/tags/tag243.xml><?xml version="1.0" encoding="utf-8"?>
<p:tagLst xmlns:p="http://schemas.openxmlformats.org/presentationml/2006/main">
  <p:tag name="AS_UNIQUEID" val="610"/>
</p:tagLst>
</file>

<file path=ppt/tags/tag244.xml><?xml version="1.0" encoding="utf-8"?>
<p:tagLst xmlns:p="http://schemas.openxmlformats.org/presentationml/2006/main">
  <p:tag name="AS_UNIQUEID" val="611"/>
</p:tagLst>
</file>

<file path=ppt/tags/tag245.xml><?xml version="1.0" encoding="utf-8"?>
<p:tagLst xmlns:p="http://schemas.openxmlformats.org/presentationml/2006/main">
  <p:tag name="KSO_WM_SLIDE_BACKGROUND_TYPE" val="general"/>
  <p:tag name="KSO_WM_SLIDE_BK_DARK_LIGHT" val="2"/>
</p:tagLst>
</file>

<file path=ppt/tags/tag246.xml><?xml version="1.0" encoding="utf-8"?>
<p:tagLst xmlns:p="http://schemas.openxmlformats.org/presentationml/2006/main">
  <p:tag name="AS_UNIQUEID" val="612"/>
</p:tagLst>
</file>

<file path=ppt/tags/tag247.xml><?xml version="1.0" encoding="utf-8"?>
<p:tagLst xmlns:p="http://schemas.openxmlformats.org/presentationml/2006/main">
  <p:tag name="AS_UNIQUEID" val="613"/>
</p:tagLst>
</file>

<file path=ppt/tags/tag248.xml><?xml version="1.0" encoding="utf-8"?>
<p:tagLst xmlns:p="http://schemas.openxmlformats.org/presentationml/2006/main">
  <p:tag name="AS_UNIQUEID" val="614"/>
</p:tagLst>
</file>

<file path=ppt/tags/tag249.xml><?xml version="1.0" encoding="utf-8"?>
<p:tagLst xmlns:p="http://schemas.openxmlformats.org/presentationml/2006/main">
  <p:tag name="AS_UNIQUEID" val="615"/>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616"/>
</p:tagLst>
</file>

<file path=ppt/tags/tag251.xml><?xml version="1.0" encoding="utf-8"?>
<p:tagLst xmlns:p="http://schemas.openxmlformats.org/presentationml/2006/main">
  <p:tag name="AS_UNIQUEID" val="617"/>
</p:tagLst>
</file>

<file path=ppt/tags/tag252.xml><?xml version="1.0" encoding="utf-8"?>
<p:tagLst xmlns:p="http://schemas.openxmlformats.org/presentationml/2006/main">
  <p:tag name="AS_UNIQUEID" val="48"/>
</p:tagLst>
</file>

<file path=ppt/tags/tag253.xml><?xml version="1.0" encoding="utf-8"?>
<p:tagLst xmlns:p="http://schemas.openxmlformats.org/presentationml/2006/main">
  <p:tag name="AS_UNIQUEID" val="49"/>
</p:tagLst>
</file>

<file path=ppt/tags/tag254.xml><?xml version="1.0" encoding="utf-8"?>
<p:tagLst xmlns:p="http://schemas.openxmlformats.org/presentationml/2006/main">
  <p:tag name="AS_UNIQUEID" val="50"/>
</p:tagLst>
</file>

<file path=ppt/tags/tag255.xml><?xml version="1.0" encoding="utf-8"?>
<p:tagLst xmlns:p="http://schemas.openxmlformats.org/presentationml/2006/main">
  <p:tag name="AS_UNIQUEID" val="451"/>
</p:tagLst>
</file>

<file path=ppt/tags/tag256.xml><?xml version="1.0" encoding="utf-8"?>
<p:tagLst xmlns:p="http://schemas.openxmlformats.org/presentationml/2006/main">
  <p:tag name="AS_UNIQUEID" val="452"/>
</p:tagLst>
</file>

<file path=ppt/tags/tag257.xml><?xml version="1.0" encoding="utf-8"?>
<p:tagLst xmlns:p="http://schemas.openxmlformats.org/presentationml/2006/main">
  <p:tag name="AS_UNIQUEID" val="453"/>
</p:tagLst>
</file>

<file path=ppt/tags/tag258.xml><?xml version="1.0" encoding="utf-8"?>
<p:tagLst xmlns:p="http://schemas.openxmlformats.org/presentationml/2006/main">
  <p:tag name="AS_UNIQUEID" val="618"/>
</p:tagLst>
</file>

<file path=ppt/tags/tag259.xml><?xml version="1.0" encoding="utf-8"?>
<p:tagLst xmlns:p="http://schemas.openxmlformats.org/presentationml/2006/main">
  <p:tag name="AS_UNIQUEID" val="241"/>
</p:tagLst>
</file>

<file path=ppt/tags/tag26.xml><?xml version="1.0" encoding="utf-8"?>
<p:tagLst xmlns:p="http://schemas.openxmlformats.org/presentationml/2006/main">
  <p:tag name="AS_UNIQUEID" val="504"/>
</p:tagLst>
</file>

<file path=ppt/tags/tag260.xml><?xml version="1.0" encoding="utf-8"?>
<p:tagLst xmlns:p="http://schemas.openxmlformats.org/presentationml/2006/main">
  <p:tag name="AS_UNIQUEID" val="242"/>
</p:tagLst>
</file>

<file path=ppt/tags/tag261.xml><?xml version="1.0" encoding="utf-8"?>
<p:tagLst xmlns:p="http://schemas.openxmlformats.org/presentationml/2006/main">
  <p:tag name="AS_UNIQUEID" val="619"/>
</p:tagLst>
</file>

<file path=ppt/tags/tag262.xml><?xml version="1.0" encoding="utf-8"?>
<p:tagLst xmlns:p="http://schemas.openxmlformats.org/presentationml/2006/main">
  <p:tag name="AS_UNIQUEID" val="211"/>
</p:tagLst>
</file>

<file path=ppt/tags/tag263.xml><?xml version="1.0" encoding="utf-8"?>
<p:tagLst xmlns:p="http://schemas.openxmlformats.org/presentationml/2006/main">
  <p:tag name="AS_UNIQUEID" val="262"/>
</p:tagLst>
</file>

<file path=ppt/tags/tag264.xml><?xml version="1.0" encoding="utf-8"?>
<p:tagLst xmlns:p="http://schemas.openxmlformats.org/presentationml/2006/main">
  <p:tag name="AS_UNIQUEID" val="213"/>
</p:tagLst>
</file>

<file path=ppt/tags/tag265.xml><?xml version="1.0" encoding="utf-8"?>
<p:tagLst xmlns:p="http://schemas.openxmlformats.org/presentationml/2006/main">
  <p:tag name="AS_UNIQUEID" val="214"/>
</p:tagLst>
</file>

<file path=ppt/tags/tag266.xml><?xml version="1.0" encoding="utf-8"?>
<p:tagLst xmlns:p="http://schemas.openxmlformats.org/presentationml/2006/main">
  <p:tag name="AS_UNIQUEID" val="215"/>
</p:tagLst>
</file>

<file path=ppt/tags/tag267.xml><?xml version="1.0" encoding="utf-8"?>
<p:tagLst xmlns:p="http://schemas.openxmlformats.org/presentationml/2006/main">
  <p:tag name="AS_UNIQUEID" val="216"/>
</p:tagLst>
</file>

<file path=ppt/tags/tag268.xml><?xml version="1.0" encoding="utf-8"?>
<p:tagLst xmlns:p="http://schemas.openxmlformats.org/presentationml/2006/main">
  <p:tag name="AS_UNIQUEID" val="217"/>
</p:tagLst>
</file>

<file path=ppt/tags/tag269.xml><?xml version="1.0" encoding="utf-8"?>
<p:tagLst xmlns:p="http://schemas.openxmlformats.org/presentationml/2006/main">
  <p:tag name="AS_UNIQUEID" val="218"/>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219"/>
</p:tagLst>
</file>

<file path=ppt/tags/tag271.xml><?xml version="1.0" encoding="utf-8"?>
<p:tagLst xmlns:p="http://schemas.openxmlformats.org/presentationml/2006/main">
  <p:tag name="AS_UNIQUEID" val="220"/>
</p:tagLst>
</file>

<file path=ppt/tags/tag272.xml><?xml version="1.0" encoding="utf-8"?>
<p:tagLst xmlns:p="http://schemas.openxmlformats.org/presentationml/2006/main">
  <p:tag name="AS_UNIQUEID" val="620"/>
</p:tagLst>
</file>

<file path=ppt/tags/tag273.xml><?xml version="1.0" encoding="utf-8"?>
<p:tagLst xmlns:p="http://schemas.openxmlformats.org/presentationml/2006/main">
  <p:tag name="AS_UNIQUEID" val="62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ee2188b0-7b3c-42c1-85fe-ab222a062afb}"/>
</p:tagLst>
</file>

<file path=ppt/tags/tag274.xml><?xml version="1.0" encoding="utf-8"?>
<p:tagLst xmlns:p="http://schemas.openxmlformats.org/presentationml/2006/main">
  <p:tag name="AS_UNIQUEID" val="6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23423586-265e-4edb-81cd-b7658320156f}"/>
</p:tagLst>
</file>

<file path=ppt/tags/tag275.xml><?xml version="1.0" encoding="utf-8"?>
<p:tagLst xmlns:p="http://schemas.openxmlformats.org/presentationml/2006/main">
  <p:tag name="AS_UNIQUEID" val="62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 name="WM_BEAUTIFY_SHAPE_IDENTITY" val="{c48ea0f2-f230-499d-8806-cbfd12fdb722}"/>
</p:tagLst>
</file>

<file path=ppt/tags/tag276.xml><?xml version="1.0" encoding="utf-8"?>
<p:tagLst xmlns:p="http://schemas.openxmlformats.org/presentationml/2006/main">
  <p:tag name="AS_UNIQUEID" val="62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WM_BEAUTIFY_SHAPE_IDENTITY" val="{e2f52985-1914-4bad-aab1-b7d005041ae0}"/>
</p:tagLst>
</file>

<file path=ppt/tags/tag277.xml><?xml version="1.0" encoding="utf-8"?>
<p:tagLst xmlns:p="http://schemas.openxmlformats.org/presentationml/2006/main">
  <p:tag name="AS_UNIQUEID" val="62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 name="WM_BEAUTIFY_SHAPE_IDENTITY" val="{0bfd4f78-9dad-4992-bab3-92c7b27dcec4}"/>
</p:tagLst>
</file>

<file path=ppt/tags/tag278.xml><?xml version="1.0" encoding="utf-8"?>
<p:tagLst xmlns:p="http://schemas.openxmlformats.org/presentationml/2006/main">
  <p:tag name="AS_UNIQUEID" val="62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 name="WM_BEAUTIFY_SHAPE_IDENTITY" val="{683af211-1ffd-49e4-ae90-4ebe89006801}"/>
</p:tagLst>
</file>

<file path=ppt/tags/tag279.xml><?xml version="1.0" encoding="utf-8"?>
<p:tagLst xmlns:p="http://schemas.openxmlformats.org/presentationml/2006/main">
  <p:tag name="AS_UNIQUEID" val="627"/>
  <p:tag name="KSO_WM_UNIT_TEXT_FILL_FORE_SCHEMECOLOR_INDEX" val="13"/>
  <p:tag name="KSO_WM_UNIT_TEXT_FILL_FORE_SCHEMECOLOR_INDEX_BRIGHTNESS" val="0"/>
  <p:tag name="KSO_WM_UNIT_TEXT_FILL_TYPE" val="1"/>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KSO_WM_SLIDE_BACKGROUND_TYPE" val="general"/>
  <p:tag name="KSO_WM_SLIDE_BK_DARK_LIGHT" val="2"/>
</p:tagLst>
</file>

<file path=ppt/tags/tag281.xml><?xml version="1.0" encoding="utf-8"?>
<p:tagLst xmlns:p="http://schemas.openxmlformats.org/presentationml/2006/main">
  <p:tag name="AS_UNIQUEID" val="628"/>
</p:tagLst>
</file>

<file path=ppt/tags/tag282.xml><?xml version="1.0" encoding="utf-8"?>
<p:tagLst xmlns:p="http://schemas.openxmlformats.org/presentationml/2006/main">
  <p:tag name="AS_UNIQUEID" val="48"/>
</p:tagLst>
</file>

<file path=ppt/tags/tag283.xml><?xml version="1.0" encoding="utf-8"?>
<p:tagLst xmlns:p="http://schemas.openxmlformats.org/presentationml/2006/main">
  <p:tag name="AS_UNIQUEID" val="49"/>
</p:tagLst>
</file>

<file path=ppt/tags/tag284.xml><?xml version="1.0" encoding="utf-8"?>
<p:tagLst xmlns:p="http://schemas.openxmlformats.org/presentationml/2006/main">
  <p:tag name="AS_UNIQUEID" val="50"/>
</p:tagLst>
</file>

<file path=ppt/tags/tag285.xml><?xml version="1.0" encoding="utf-8"?>
<p:tagLst xmlns:p="http://schemas.openxmlformats.org/presentationml/2006/main">
  <p:tag name="AS_UNIQUEID" val="461"/>
</p:tagLst>
</file>

<file path=ppt/tags/tag286.xml><?xml version="1.0" encoding="utf-8"?>
<p:tagLst xmlns:p="http://schemas.openxmlformats.org/presentationml/2006/main">
  <p:tag name="AS_UNIQUEID" val="462"/>
</p:tagLst>
</file>

<file path=ppt/tags/tag287.xml><?xml version="1.0" encoding="utf-8"?>
<p:tagLst xmlns:p="http://schemas.openxmlformats.org/presentationml/2006/main">
  <p:tag name="AS_UNIQUEID" val="463"/>
</p:tagLst>
</file>

<file path=ppt/tags/tag288.xml><?xml version="1.0" encoding="utf-8"?>
<p:tagLst xmlns:p="http://schemas.openxmlformats.org/presentationml/2006/main">
  <p:tag name="AS_UNIQUEID" val="629"/>
</p:tagLst>
</file>

<file path=ppt/tags/tag289.xml><?xml version="1.0" encoding="utf-8"?>
<p:tagLst xmlns:p="http://schemas.openxmlformats.org/presentationml/2006/main">
  <p:tag name="AS_UNIQUEID" val="239"/>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240"/>
</p:tagLst>
</file>

<file path=ppt/tags/tag291.xml><?xml version="1.0" encoding="utf-8"?>
<p:tagLst xmlns:p="http://schemas.openxmlformats.org/presentationml/2006/main">
  <p:tag name="AS_UNIQUEID" val="630"/>
</p:tagLst>
</file>

<file path=ppt/tags/tag292.xml><?xml version="1.0" encoding="utf-8"?>
<p:tagLst xmlns:p="http://schemas.openxmlformats.org/presentationml/2006/main">
  <p:tag name="AS_UNIQUEID" val="204"/>
</p:tagLst>
</file>

<file path=ppt/tags/tag293.xml><?xml version="1.0" encoding="utf-8"?>
<p:tagLst xmlns:p="http://schemas.openxmlformats.org/presentationml/2006/main">
  <p:tag name="AS_UNIQUEID" val="205"/>
</p:tagLst>
</file>

<file path=ppt/tags/tag294.xml><?xml version="1.0" encoding="utf-8"?>
<p:tagLst xmlns:p="http://schemas.openxmlformats.org/presentationml/2006/main">
  <p:tag name="AS_UNIQUEID" val="206"/>
</p:tagLst>
</file>

<file path=ppt/tags/tag295.xml><?xml version="1.0" encoding="utf-8"?>
<p:tagLst xmlns:p="http://schemas.openxmlformats.org/presentationml/2006/main">
  <p:tag name="AS_UNIQUEID" val="207"/>
</p:tagLst>
</file>

<file path=ppt/tags/tag296.xml><?xml version="1.0" encoding="utf-8"?>
<p:tagLst xmlns:p="http://schemas.openxmlformats.org/presentationml/2006/main">
  <p:tag name="AS_UNIQUEID" val="208"/>
</p:tagLst>
</file>

<file path=ppt/tags/tag297.xml><?xml version="1.0" encoding="utf-8"?>
<p:tagLst xmlns:p="http://schemas.openxmlformats.org/presentationml/2006/main">
  <p:tag name="AS_UNIQUEID" val="209"/>
</p:tagLst>
</file>

<file path=ppt/tags/tag298.xml><?xml version="1.0" encoding="utf-8"?>
<p:tagLst xmlns:p="http://schemas.openxmlformats.org/presentationml/2006/main">
  <p:tag name="AS_UNIQUEID" val="210"/>
</p:tagLst>
</file>

<file path=ppt/tags/tag299.xml><?xml version="1.0" encoding="utf-8"?>
<p:tagLst xmlns:p="http://schemas.openxmlformats.org/presentationml/2006/main">
  <p:tag name="AS_UNIQUEID" val="631"/>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49"/>
</p:tagLst>
</file>

<file path=ppt/tags/tag301.xml><?xml version="1.0" encoding="utf-8"?>
<p:tagLst xmlns:p="http://schemas.openxmlformats.org/presentationml/2006/main">
  <p:tag name="AS_UNIQUEID" val="50"/>
</p:tagLst>
</file>

<file path=ppt/tags/tag302.xml><?xml version="1.0" encoding="utf-8"?>
<p:tagLst xmlns:p="http://schemas.openxmlformats.org/presentationml/2006/main">
  <p:tag name="AS_UNIQUEID" val="423"/>
</p:tagLst>
</file>

<file path=ppt/tags/tag303.xml><?xml version="1.0" encoding="utf-8"?>
<p:tagLst xmlns:p="http://schemas.openxmlformats.org/presentationml/2006/main">
  <p:tag name="AS_UNIQUEID" val="424"/>
</p:tagLst>
</file>

<file path=ppt/tags/tag304.xml><?xml version="1.0" encoding="utf-8"?>
<p:tagLst xmlns:p="http://schemas.openxmlformats.org/presentationml/2006/main">
  <p:tag name="AS_UNIQUEID" val="425"/>
</p:tagLst>
</file>

<file path=ppt/tags/tag305.xml><?xml version="1.0" encoding="utf-8"?>
<p:tagLst xmlns:p="http://schemas.openxmlformats.org/presentationml/2006/main">
  <p:tag name="AS_UNIQUEID" val="426"/>
</p:tagLst>
</file>

<file path=ppt/tags/tag306.xml><?xml version="1.0" encoding="utf-8"?>
<p:tagLst xmlns:p="http://schemas.openxmlformats.org/presentationml/2006/main">
  <p:tag name="AS_UNIQUEID" val="427"/>
</p:tagLst>
</file>

<file path=ppt/tags/tag307.xml><?xml version="1.0" encoding="utf-8"?>
<p:tagLst xmlns:p="http://schemas.openxmlformats.org/presentationml/2006/main">
  <p:tag name="AS_UNIQUEID" val="428"/>
</p:tagLst>
</file>

<file path=ppt/tags/tag308.xml><?xml version="1.0" encoding="utf-8"?>
<p:tagLst xmlns:p="http://schemas.openxmlformats.org/presentationml/2006/main">
  <p:tag name="AS_UNIQUEID" val="632"/>
</p:tagLst>
</file>

<file path=ppt/tags/tag309.xml><?xml version="1.0" encoding="utf-8"?>
<p:tagLst xmlns:p="http://schemas.openxmlformats.org/presentationml/2006/main">
  <p:tag name="AS_UNIQUEID" val="633"/>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48"/>
</p:tagLst>
</file>

<file path=ppt/tags/tag311.xml><?xml version="1.0" encoding="utf-8"?>
<p:tagLst xmlns:p="http://schemas.openxmlformats.org/presentationml/2006/main">
  <p:tag name="AS_UNIQUEID" val="49"/>
</p:tagLst>
</file>

<file path=ppt/tags/tag312.xml><?xml version="1.0" encoding="utf-8"?>
<p:tagLst xmlns:p="http://schemas.openxmlformats.org/presentationml/2006/main">
  <p:tag name="AS_UNIQUEID" val="50"/>
</p:tagLst>
</file>

<file path=ppt/tags/tag313.xml><?xml version="1.0" encoding="utf-8"?>
<p:tagLst xmlns:p="http://schemas.openxmlformats.org/presentationml/2006/main">
  <p:tag name="AS_UNIQUEID" val="466"/>
</p:tagLst>
</file>

<file path=ppt/tags/tag314.xml><?xml version="1.0" encoding="utf-8"?>
<p:tagLst xmlns:p="http://schemas.openxmlformats.org/presentationml/2006/main">
  <p:tag name="AS_UNIQUEID" val="467"/>
</p:tagLst>
</file>

<file path=ppt/tags/tag315.xml><?xml version="1.0" encoding="utf-8"?>
<p:tagLst xmlns:p="http://schemas.openxmlformats.org/presentationml/2006/main">
  <p:tag name="AS_UNIQUEID" val="468"/>
</p:tagLst>
</file>

<file path=ppt/tags/tag316.xml><?xml version="1.0" encoding="utf-8"?>
<p:tagLst xmlns:p="http://schemas.openxmlformats.org/presentationml/2006/main">
  <p:tag name="AS_UNIQUEID" val="634"/>
</p:tagLst>
</file>

<file path=ppt/tags/tag317.xml><?xml version="1.0" encoding="utf-8"?>
<p:tagLst xmlns:p="http://schemas.openxmlformats.org/presentationml/2006/main">
  <p:tag name="AS_UNIQUEID" val="48"/>
</p:tagLst>
</file>

<file path=ppt/tags/tag318.xml><?xml version="1.0" encoding="utf-8"?>
<p:tagLst xmlns:p="http://schemas.openxmlformats.org/presentationml/2006/main">
  <p:tag name="AS_UNIQUEID" val="49"/>
</p:tagLst>
</file>

<file path=ppt/tags/tag319.xml><?xml version="1.0" encoding="utf-8"?>
<p:tagLst xmlns:p="http://schemas.openxmlformats.org/presentationml/2006/main">
  <p:tag name="AS_UNIQUEID" val="50"/>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471"/>
</p:tagLst>
</file>

<file path=ppt/tags/tag321.xml><?xml version="1.0" encoding="utf-8"?>
<p:tagLst xmlns:p="http://schemas.openxmlformats.org/presentationml/2006/main">
  <p:tag name="AS_UNIQUEID" val="472"/>
</p:tagLst>
</file>

<file path=ppt/tags/tag322.xml><?xml version="1.0" encoding="utf-8"?>
<p:tagLst xmlns:p="http://schemas.openxmlformats.org/presentationml/2006/main">
  <p:tag name="AS_UNIQUEID" val="473"/>
</p:tagLst>
</file>

<file path=ppt/tags/tag323.xml><?xml version="1.0" encoding="utf-8"?>
<p:tagLst xmlns:p="http://schemas.openxmlformats.org/presentationml/2006/main">
  <p:tag name="AS_UNIQUEID" val="635"/>
</p:tagLst>
</file>

<file path=ppt/tags/tag324.xml><?xml version="1.0" encoding="utf-8"?>
<p:tagLst xmlns:p="http://schemas.openxmlformats.org/presentationml/2006/main">
  <p:tag name="AS_UNIQUEID" val="48"/>
</p:tagLst>
</file>

<file path=ppt/tags/tag325.xml><?xml version="1.0" encoding="utf-8"?>
<p:tagLst xmlns:p="http://schemas.openxmlformats.org/presentationml/2006/main">
  <p:tag name="AS_UNIQUEID" val="49"/>
</p:tagLst>
</file>

<file path=ppt/tags/tag326.xml><?xml version="1.0" encoding="utf-8"?>
<p:tagLst xmlns:p="http://schemas.openxmlformats.org/presentationml/2006/main">
  <p:tag name="AS_UNIQUEID" val="50"/>
</p:tagLst>
</file>

<file path=ppt/tags/tag327.xml><?xml version="1.0" encoding="utf-8"?>
<p:tagLst xmlns:p="http://schemas.openxmlformats.org/presentationml/2006/main">
  <p:tag name="AS_UNIQUEID" val="476"/>
</p:tagLst>
</file>

<file path=ppt/tags/tag328.xml><?xml version="1.0" encoding="utf-8"?>
<p:tagLst xmlns:p="http://schemas.openxmlformats.org/presentationml/2006/main">
  <p:tag name="AS_UNIQUEID" val="477"/>
</p:tagLst>
</file>

<file path=ppt/tags/tag329.xml><?xml version="1.0" encoding="utf-8"?>
<p:tagLst xmlns:p="http://schemas.openxmlformats.org/presentationml/2006/main">
  <p:tag name="AS_UNIQUEID" val="478"/>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636"/>
</p:tagLst>
</file>

<file path=ppt/tags/tag331.xml><?xml version="1.0" encoding="utf-8"?>
<p:tagLst xmlns:p="http://schemas.openxmlformats.org/presentationml/2006/main">
  <p:tag name="AS_UNIQUEID" val="48"/>
</p:tagLst>
</file>

<file path=ppt/tags/tag332.xml><?xml version="1.0" encoding="utf-8"?>
<p:tagLst xmlns:p="http://schemas.openxmlformats.org/presentationml/2006/main">
  <p:tag name="AS_UNIQUEID" val="49"/>
</p:tagLst>
</file>

<file path=ppt/tags/tag333.xml><?xml version="1.0" encoding="utf-8"?>
<p:tagLst xmlns:p="http://schemas.openxmlformats.org/presentationml/2006/main">
  <p:tag name="AS_UNIQUEID" val="50"/>
</p:tagLst>
</file>

<file path=ppt/tags/tag334.xml><?xml version="1.0" encoding="utf-8"?>
<p:tagLst xmlns:p="http://schemas.openxmlformats.org/presentationml/2006/main">
  <p:tag name="AS_UNIQUEID" val="481"/>
</p:tagLst>
</file>

<file path=ppt/tags/tag335.xml><?xml version="1.0" encoding="utf-8"?>
<p:tagLst xmlns:p="http://schemas.openxmlformats.org/presentationml/2006/main">
  <p:tag name="AS_UNIQUEID" val="482"/>
</p:tagLst>
</file>

<file path=ppt/tags/tag336.xml><?xml version="1.0" encoding="utf-8"?>
<p:tagLst xmlns:p="http://schemas.openxmlformats.org/presentationml/2006/main">
  <p:tag name="AS_UNIQUEID" val="483"/>
</p:tagLst>
</file>

<file path=ppt/tags/tag337.xml><?xml version="1.0" encoding="utf-8"?>
<p:tagLst xmlns:p="http://schemas.openxmlformats.org/presentationml/2006/main">
  <p:tag name="AS_UNIQUEID" val="637"/>
</p:tagLst>
</file>

<file path=ppt/tags/tag338.xml><?xml version="1.0" encoding="utf-8"?>
<p:tagLst xmlns:p="http://schemas.openxmlformats.org/presentationml/2006/main">
  <p:tag name="AS_UNIQUEID" val="48"/>
</p:tagLst>
</file>

<file path=ppt/tags/tag339.xml><?xml version="1.0" encoding="utf-8"?>
<p:tagLst xmlns:p="http://schemas.openxmlformats.org/presentationml/2006/main">
  <p:tag name="AS_UNIQUEID" val="49"/>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50"/>
</p:tagLst>
</file>

<file path=ppt/tags/tag341.xml><?xml version="1.0" encoding="utf-8"?>
<p:tagLst xmlns:p="http://schemas.openxmlformats.org/presentationml/2006/main">
  <p:tag name="AS_UNIQUEID" val="486"/>
</p:tagLst>
</file>

<file path=ppt/tags/tag342.xml><?xml version="1.0" encoding="utf-8"?>
<p:tagLst xmlns:p="http://schemas.openxmlformats.org/presentationml/2006/main">
  <p:tag name="AS_UNIQUEID" val="487"/>
</p:tagLst>
</file>

<file path=ppt/tags/tag343.xml><?xml version="1.0" encoding="utf-8"?>
<p:tagLst xmlns:p="http://schemas.openxmlformats.org/presentationml/2006/main">
  <p:tag name="AS_UNIQUEID" val="488"/>
</p:tagLst>
</file>

<file path=ppt/tags/tag344.xml><?xml version="1.0" encoding="utf-8"?>
<p:tagLst xmlns:p="http://schemas.openxmlformats.org/presentationml/2006/main">
  <p:tag name="AS_UNIQUEID" val="638"/>
</p:tagLst>
</file>

<file path=ppt/tags/tag345.xml><?xml version="1.0" encoding="utf-8"?>
<p:tagLst xmlns:p="http://schemas.openxmlformats.org/presentationml/2006/main">
  <p:tag name="AS_UNIQUEID" val="48"/>
</p:tagLst>
</file>

<file path=ppt/tags/tag346.xml><?xml version="1.0" encoding="utf-8"?>
<p:tagLst xmlns:p="http://schemas.openxmlformats.org/presentationml/2006/main">
  <p:tag name="AS_UNIQUEID" val="50"/>
</p:tagLst>
</file>

<file path=ppt/tags/tag347.xml><?xml version="1.0" encoding="utf-8"?>
<p:tagLst xmlns:p="http://schemas.openxmlformats.org/presentationml/2006/main">
  <p:tag name="AS_UNIQUEID" val="491"/>
</p:tagLst>
</file>

<file path=ppt/tags/tag348.xml><?xml version="1.0" encoding="utf-8"?>
<p:tagLst xmlns:p="http://schemas.openxmlformats.org/presentationml/2006/main">
  <p:tag name="AS_UNIQUEID" val="492"/>
</p:tagLst>
</file>

<file path=ppt/tags/tag349.xml><?xml version="1.0" encoding="utf-8"?>
<p:tagLst xmlns:p="http://schemas.openxmlformats.org/presentationml/2006/main">
  <p:tag name="AS_UNIQUEID" val="493"/>
</p:tagLst>
</file>

<file path=ppt/tags/tag35.xml><?xml version="1.0" encoding="utf-8"?>
<p:tagLst xmlns:p="http://schemas.openxmlformats.org/presentationml/2006/main">
  <p:tag name="AS_UNIQUEID" val="505"/>
</p:tagLst>
</file>

<file path=ppt/tags/tag350.xml><?xml version="1.0" encoding="utf-8"?>
<p:tagLst xmlns:p="http://schemas.openxmlformats.org/presentationml/2006/main">
  <p:tag name="AS_UNIQUEID" val="639"/>
</p:tagLst>
</file>

<file path=ppt/tags/tag351.xml><?xml version="1.0" encoding="utf-8"?>
<p:tagLst xmlns:p="http://schemas.openxmlformats.org/presentationml/2006/main">
  <p:tag name="AS_UNIQUEID" val="48"/>
</p:tagLst>
</file>

<file path=ppt/tags/tag352.xml><?xml version="1.0" encoding="utf-8"?>
<p:tagLst xmlns:p="http://schemas.openxmlformats.org/presentationml/2006/main">
  <p:tag name="AS_UNIQUEID" val="49"/>
</p:tagLst>
</file>

<file path=ppt/tags/tag353.xml><?xml version="1.0" encoding="utf-8"?>
<p:tagLst xmlns:p="http://schemas.openxmlformats.org/presentationml/2006/main">
  <p:tag name="AS_UNIQUEID" val="50"/>
</p:tagLst>
</file>

<file path=ppt/tags/tag354.xml><?xml version="1.0" encoding="utf-8"?>
<p:tagLst xmlns:p="http://schemas.openxmlformats.org/presentationml/2006/main">
  <p:tag name="AS_UNIQUEID" val="496"/>
</p:tagLst>
</file>

<file path=ppt/tags/tag355.xml><?xml version="1.0" encoding="utf-8"?>
<p:tagLst xmlns:p="http://schemas.openxmlformats.org/presentationml/2006/main">
  <p:tag name="AS_UNIQUEID" val="497"/>
</p:tagLst>
</file>

<file path=ppt/tags/tag356.xml><?xml version="1.0" encoding="utf-8"?>
<p:tagLst xmlns:p="http://schemas.openxmlformats.org/presentationml/2006/main">
  <p:tag name="AS_UNIQUEID" val="498"/>
</p:tagLst>
</file>

<file path=ppt/tags/tag357.xml><?xml version="1.0" encoding="utf-8"?>
<p:tagLst xmlns:p="http://schemas.openxmlformats.org/presentationml/2006/main">
  <p:tag name="AS_UNIQUEID" val="499"/>
</p:tagLst>
</file>

<file path=ppt/tags/tag358.xml><?xml version="1.0" encoding="utf-8"?>
<p:tagLst xmlns:p="http://schemas.openxmlformats.org/presentationml/2006/main">
  <p:tag name="AS_UNIQUEID" val="640"/>
</p:tagLst>
</file>

<file path=ppt/tags/tag359.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50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50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50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50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51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511"/>
</p:tagLst>
</file>

<file path=ppt/tags/tag7.xml><?xml version="1.0" encoding="utf-8"?>
<p:tagLst xmlns:p="http://schemas.openxmlformats.org/presentationml/2006/main">
  <p:tag name="AS_UNIQUEID" val="501"/>
</p:tagLst>
</file>

<file path=ppt/tags/tag70.xml><?xml version="1.0" encoding="utf-8"?>
<p:tagLst xmlns:p="http://schemas.openxmlformats.org/presentationml/2006/main">
  <p:tag name="AS_UNIQUEID" val="512"/>
</p:tagLst>
</file>

<file path=ppt/tags/tag71.xml><?xml version="1.0" encoding="utf-8"?>
<p:tagLst xmlns:p="http://schemas.openxmlformats.org/presentationml/2006/main">
  <p:tag name="AS_UNIQUEID" val="354"/>
</p:tagLst>
</file>

<file path=ppt/tags/tag72.xml><?xml version="1.0" encoding="utf-8"?>
<p:tagLst xmlns:p="http://schemas.openxmlformats.org/presentationml/2006/main">
  <p:tag name="AS_UNIQUEID" val="355"/>
</p:tagLst>
</file>

<file path=ppt/tags/tag73.xml><?xml version="1.0" encoding="utf-8"?>
<p:tagLst xmlns:p="http://schemas.openxmlformats.org/presentationml/2006/main">
  <p:tag name="AS_UNIQUEID" val="356"/>
</p:tagLst>
</file>

<file path=ppt/tags/tag74.xml><?xml version="1.0" encoding="utf-8"?>
<p:tagLst xmlns:p="http://schemas.openxmlformats.org/presentationml/2006/main">
  <p:tag name="AS_UNIQUEID" val="357"/>
</p:tagLst>
</file>

<file path=ppt/tags/tag75.xml><?xml version="1.0" encoding="utf-8"?>
<p:tagLst xmlns:p="http://schemas.openxmlformats.org/presentationml/2006/main">
  <p:tag name="AS_UNIQUEID" val="358"/>
</p:tagLst>
</file>

<file path=ppt/tags/tag76.xml><?xml version="1.0" encoding="utf-8"?>
<p:tagLst xmlns:p="http://schemas.openxmlformats.org/presentationml/2006/main">
  <p:tag name="AS_UNIQUEID" val="359"/>
</p:tagLst>
</file>

<file path=ppt/tags/tag77.xml><?xml version="1.0" encoding="utf-8"?>
<p:tagLst xmlns:p="http://schemas.openxmlformats.org/presentationml/2006/main">
  <p:tag name="AS_UNIQUEID" val="513"/>
</p:tagLst>
</file>

<file path=ppt/tags/tag78.xml><?xml version="1.0" encoding="utf-8"?>
<p:tagLst xmlns:p="http://schemas.openxmlformats.org/presentationml/2006/main">
  <p:tag name="AS_UNIQUEID" val="48"/>
</p:tagLst>
</file>

<file path=ppt/tags/tag79.xml><?xml version="1.0" encoding="utf-8"?>
<p:tagLst xmlns:p="http://schemas.openxmlformats.org/presentationml/2006/main">
  <p:tag name="AS_UNIQUEID" val="49"/>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3"/>
</p:tagLst>
</file>

<file path=ppt/tags/tag81.xml><?xml version="1.0" encoding="utf-8"?>
<p:tagLst xmlns:p="http://schemas.openxmlformats.org/presentationml/2006/main">
  <p:tag name="AS_UNIQUEID" val="374"/>
</p:tagLst>
</file>

<file path=ppt/tags/tag82.xml><?xml version="1.0" encoding="utf-8"?>
<p:tagLst xmlns:p="http://schemas.openxmlformats.org/presentationml/2006/main">
  <p:tag name="AS_UNIQUEID" val="375"/>
</p:tagLst>
</file>

<file path=ppt/tags/tag83.xml><?xml version="1.0" encoding="utf-8"?>
<p:tagLst xmlns:p="http://schemas.openxmlformats.org/presentationml/2006/main">
  <p:tag name="AS_UNIQUEID" val="514"/>
</p:tagLst>
</file>

<file path=ppt/tags/tag84.xml><?xml version="1.0" encoding="utf-8"?>
<p:tagLst xmlns:p="http://schemas.openxmlformats.org/presentationml/2006/main">
  <p:tag name="AS_UNIQUEID" val="48"/>
</p:tagLst>
</file>

<file path=ppt/tags/tag85.xml><?xml version="1.0" encoding="utf-8"?>
<p:tagLst xmlns:p="http://schemas.openxmlformats.org/presentationml/2006/main">
  <p:tag name="AS_UNIQUEID" val="49"/>
</p:tagLst>
</file>

<file path=ppt/tags/tag86.xml><?xml version="1.0" encoding="utf-8"?>
<p:tagLst xmlns:p="http://schemas.openxmlformats.org/presentationml/2006/main">
  <p:tag name="AS_UNIQUEID" val="50"/>
</p:tagLst>
</file>

<file path=ppt/tags/tag87.xml><?xml version="1.0" encoding="utf-8"?>
<p:tagLst xmlns:p="http://schemas.openxmlformats.org/presentationml/2006/main">
  <p:tag name="AS_UNIQUEID" val="378"/>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515"/>
</p:tagLst>
</file>

<file path=ppt/tags/tag91.xml><?xml version="1.0" encoding="utf-8"?>
<p:tagLst xmlns:p="http://schemas.openxmlformats.org/presentationml/2006/main">
  <p:tag name="AS_UNIQUEID" val="383"/>
</p:tagLst>
</file>

<file path=ppt/tags/tag92.xml><?xml version="1.0" encoding="utf-8"?>
<p:tagLst xmlns:p="http://schemas.openxmlformats.org/presentationml/2006/main">
  <p:tag name="AS_UNIQUEID" val="48"/>
</p:tagLst>
</file>

<file path=ppt/tags/tag93.xml><?xml version="1.0" encoding="utf-8"?>
<p:tagLst xmlns:p="http://schemas.openxmlformats.org/presentationml/2006/main">
  <p:tag name="AS_UNIQUEID" val="49"/>
</p:tagLst>
</file>

<file path=ppt/tags/tag94.xml><?xml version="1.0" encoding="utf-8"?>
<p:tagLst xmlns:p="http://schemas.openxmlformats.org/presentationml/2006/main">
  <p:tag name="AS_UNIQUEID" val="384"/>
</p:tagLst>
</file>

<file path=ppt/tags/tag95.xml><?xml version="1.0" encoding="utf-8"?>
<p:tagLst xmlns:p="http://schemas.openxmlformats.org/presentationml/2006/main">
  <p:tag name="AS_UNIQUEID" val="385"/>
</p:tagLst>
</file>

<file path=ppt/tags/tag96.xml><?xml version="1.0" encoding="utf-8"?>
<p:tagLst xmlns:p="http://schemas.openxmlformats.org/presentationml/2006/main">
  <p:tag name="AS_UNIQUEID" val="386"/>
</p:tagLst>
</file>

<file path=ppt/tags/tag97.xml><?xml version="1.0" encoding="utf-8"?>
<p:tagLst xmlns:p="http://schemas.openxmlformats.org/presentationml/2006/main">
  <p:tag name="AS_UNIQUEID" val="387"/>
</p:tagLst>
</file>

<file path=ppt/tags/tag98.xml><?xml version="1.0" encoding="utf-8"?>
<p:tagLst xmlns:p="http://schemas.openxmlformats.org/presentationml/2006/main">
  <p:tag name="AS_UNIQUEID" val="388"/>
</p:tagLst>
</file>

<file path=ppt/tags/tag99.xml><?xml version="1.0" encoding="utf-8"?>
<p:tagLst xmlns:p="http://schemas.openxmlformats.org/presentationml/2006/main">
  <p:tag name="AS_UNIQUEID" val="38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270</Paragraphs>
  <Slides>32</Slides>
  <Notes>3</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32</vt:i4>
      </vt:variant>
    </vt:vector>
  </HeadingPairs>
  <TitlesOfParts>
    <vt:vector baseType="lpstr" size="50">
      <vt:lpstr>Arial</vt:lpstr>
      <vt:lpstr>Calibri Light</vt:lpstr>
      <vt:lpstr>Calibri</vt:lpstr>
      <vt:lpstr>等线 Light</vt:lpstr>
      <vt:lpstr>等线</vt:lpstr>
      <vt:lpstr>微软雅黑</vt:lpstr>
      <vt:lpstr>Times New Roman</vt:lpstr>
      <vt:lpstr>宋体</vt:lpstr>
      <vt:lpstr>楷体</vt:lpstr>
      <vt:lpstr>华文楷体</vt:lpstr>
      <vt:lpstr>华文新魏</vt:lpstr>
      <vt:lpstr>Wingdings 2</vt:lpstr>
      <vt:lpstr>方正粗黑宋简体</vt:lpstr>
      <vt:lpstr>隶书</vt:lpstr>
      <vt:lpstr>Arial Black</vt:lpstr>
      <vt:lpstr>Wingdings</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5.解题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请分析2至3自然段，回到历史现场，为庄宗李存勖填写一份履历表，探究他成败的原因。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2022-11-27T11:03:26.710</cp:lastPrinted>
  <dcterms:created xsi:type="dcterms:W3CDTF">2022-11-27T11:03:26Z</dcterms:created>
  <dcterms:modified xsi:type="dcterms:W3CDTF">2022-11-27T03:03:28Z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