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sldIdLst>
    <p:sldId id="256" r:id="rId11"/>
    <p:sldId id="292" r:id="rId12"/>
    <p:sldId id="257" r:id="rId13"/>
    <p:sldId id="258" r:id="rId14"/>
    <p:sldId id="262" r:id="rId15"/>
    <p:sldId id="259" r:id="rId16"/>
    <p:sldId id="284" r:id="rId17"/>
    <p:sldId id="261" r:id="rId18"/>
    <p:sldId id="263" r:id="rId19"/>
    <p:sldId id="266" r:id="rId20"/>
    <p:sldId id="311" r:id="rId21"/>
    <p:sldId id="306" r:id="rId22"/>
    <p:sldId id="264" r:id="rId23"/>
    <p:sldId id="269" r:id="rId24"/>
    <p:sldId id="268" r:id="rId25"/>
    <p:sldId id="273" r:id="rId26"/>
  </p:sldIdLst>
  <p:sldSz cx="12192000" cy="6858000"/>
  <p:notesSz cx="6858000" cy="9144000"/>
  <p:embeddedFontLst>
    <p:embeddedFont>
      <p:font typeface="黑体" panose="02010609060101010101" pitchFamily="49" charset="-122"/>
      <p:regular r:id="rId27"/>
    </p:embeddedFont>
    <p:embeddedFont>
      <p:font typeface="华文行楷" panose="02010800040101010101" pitchFamily="2" charset="-122"/>
      <p:regular r:id="rId28"/>
    </p:embeddedFont>
    <p:embeddedFont>
      <p:font typeface="楷体_GB2312" panose="02010609030101010101" pitchFamily="49" charset="-122"/>
      <p:regular r:id="rId29"/>
    </p:embeddedFont>
    <p:embeddedFont>
      <p:font typeface="锐字云字库行楷体1.0" panose="02010604000000000000" charset="-122"/>
      <p:regular r:id="rId30"/>
    </p:embeddedFont>
    <p:embeddedFont>
      <p:font typeface="隶书" panose="02010509060101010101" pitchFamily="49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6" d="100"/>
          <a:sy n="46" d="100"/>
        </p:scale>
        <p:origin x="102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font" Target="fonts/font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049"/>
          <p:cNvGrpSpPr/>
          <p:nvPr/>
        </p:nvGrpSpPr>
        <p:grpSpPr>
          <a:xfrm>
            <a:off x="0" y="-12700"/>
            <a:ext cx="12194117" cy="6872817"/>
            <a:chOff x="0" y="0"/>
            <a:chExt cx="9145682" cy="5155724"/>
          </a:xfrm>
        </p:grpSpPr>
        <p:pic>
          <p:nvPicPr>
            <p:cNvPr id="2051" name="Picture 2" descr="G:\壁纸\2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5682" cy="515572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grpSp>
          <p:nvGrpSpPr>
            <p:cNvPr id="2052" name="组合 2051"/>
            <p:cNvGrpSpPr/>
            <p:nvPr/>
          </p:nvGrpSpPr>
          <p:grpSpPr>
            <a:xfrm>
              <a:off x="1295400" y="3916561"/>
              <a:ext cx="7696200" cy="829884"/>
              <a:chOff x="0" y="0"/>
              <a:chExt cx="7696200" cy="829884"/>
            </a:xfrm>
          </p:grpSpPr>
          <p:sp>
            <p:nvSpPr>
              <p:cNvPr id="2053" name="TextBox 4"/>
              <p:cNvSpPr txBox="1"/>
              <p:nvPr userDrawn="1"/>
            </p:nvSpPr>
            <p:spPr>
              <a:xfrm>
                <a:off x="5410200" y="0"/>
                <a:ext cx="2286000" cy="36488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vert="horz" wrap="square" lIns="121909" tIns="60953" rIns="121909" bIns="60953" anchor="t">
                <a:spAutoFit/>
              </a:bodyPr>
              <a:lstStyle/>
              <a:p>
                <a:pPr lvl="1"/>
                <a:endParaRPr sz="2400" b="0">
                  <a:latin typeface="Arial" panose="02080604020202020204" charset="0"/>
                  <a:ea typeface="宋体" charset="-122"/>
                </a:endParaRPr>
              </a:p>
            </p:txBody>
          </p:sp>
          <p:sp>
            <p:nvSpPr>
              <p:cNvPr id="2054" name="TextBox 5"/>
              <p:cNvSpPr txBox="1"/>
              <p:nvPr userDrawn="1"/>
            </p:nvSpPr>
            <p:spPr>
              <a:xfrm>
                <a:off x="0" y="190619"/>
                <a:ext cx="533400" cy="639265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vert="horz" wrap="square" lIns="121909" tIns="60953" rIns="121909" bIns="60953" anchor="t">
                <a:spAutoFit/>
              </a:bodyPr>
              <a:lstStyle/>
              <a:p>
                <a:pPr lvl="0"/>
                <a:r>
                  <a:rPr lang="zh-CN" altLang="en-US" sz="2400" b="0">
                    <a:latin typeface="華康流風體" pitchFamily="1" charset="-122"/>
                    <a:ea typeface="華康流風體" pitchFamily="1" charset="-122"/>
                  </a:rPr>
                  <a:t>青衣</a:t>
                </a:r>
              </a:p>
            </p:txBody>
          </p:sp>
        </p:grpSp>
      </p:grpSp>
      <p:sp>
        <p:nvSpPr>
          <p:cNvPr id="2055" name="标题 2054"/>
          <p:cNvSpPr>
            <a:spLocks noGrp="1"/>
          </p:cNvSpPr>
          <p:nvPr>
            <p:ph type="ctrTitle"/>
          </p:nvPr>
        </p:nvSpPr>
        <p:spPr>
          <a:xfrm>
            <a:off x="3793067" y="933451"/>
            <a:ext cx="7584017" cy="137371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800" kern="1200">
                <a:ea typeface="隶书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6" name="副标题 2055"/>
          <p:cNvSpPr>
            <a:spLocks noGrp="1"/>
          </p:cNvSpPr>
          <p:nvPr>
            <p:ph type="subTitle" idx="1"/>
          </p:nvPr>
        </p:nvSpPr>
        <p:spPr>
          <a:xfrm>
            <a:off x="3793067" y="2470151"/>
            <a:ext cx="7586133" cy="768349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3200" kern="1200">
                <a:ea typeface="隶书" charset="-122"/>
              </a:defRPr>
            </a:lvl1pPr>
            <a:lvl2pPr marL="609600" lvl="1" indent="-609600" algn="ctr">
              <a:buNone/>
              <a:defRPr sz="3735" kern="1200">
                <a:ea typeface="宋体" charset="-122"/>
              </a:defRPr>
            </a:lvl2pPr>
            <a:lvl3pPr marL="1219200" lvl="2" indent="-1219200" algn="ctr">
              <a:buNone/>
              <a:defRPr sz="3735" kern="1200">
                <a:ea typeface="宋体" charset="-122"/>
              </a:defRPr>
            </a:lvl3pPr>
            <a:lvl4pPr marL="1828800" lvl="3" indent="-1828800" algn="ctr">
              <a:buNone/>
              <a:defRPr sz="3735" kern="1200">
                <a:ea typeface="宋体" charset="-122"/>
              </a:defRPr>
            </a:lvl4pPr>
            <a:lvl5pPr marL="2438400" lvl="4" indent="-2438400" algn="ctr">
              <a:buNone/>
              <a:defRPr sz="3735" kern="1200">
                <a:ea typeface="宋体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7" name="日期占位符 2056"/>
          <p:cNvSpPr>
            <a:spLocks noGrp="1"/>
          </p:cNvSpPr>
          <p:nvPr>
            <p:ph type="dt" sz="half" idx="2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2058" name="页脚占位符 2057"/>
          <p:cNvSpPr>
            <a:spLocks noGrp="1"/>
          </p:cNvSpPr>
          <p:nvPr>
            <p:ph type="ftr" sz="quarter" idx="3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/>
          </a:p>
        </p:txBody>
      </p:sp>
      <p:sp>
        <p:nvSpPr>
          <p:cNvPr id="2059" name="灯片编号占位符 2058"/>
          <p:cNvSpPr>
            <a:spLocks noGrp="1"/>
          </p:cNvSpPr>
          <p:nvPr>
            <p:ph type="sldNum" sz="quarter" idx="4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79725" indent="0" algn="ctr">
              <a:buNone/>
              <a:defRPr sz="1440"/>
            </a:lvl8pPr>
            <a:lvl9pPr marL="3291205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7972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2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3232" y="1599307"/>
            <a:ext cx="5373696" cy="45273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6263" y="1599307"/>
            <a:ext cx="5373696" cy="45273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79725" indent="0">
              <a:buNone/>
              <a:defRPr sz="1620"/>
            </a:lvl8pPr>
            <a:lvl9pPr marL="3291205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79725" indent="0">
              <a:buNone/>
              <a:defRPr sz="1620"/>
            </a:lvl8pPr>
            <a:lvl9pPr marL="3291205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79725" indent="0">
              <a:buNone/>
              <a:defRPr sz="900"/>
            </a:lvl8pPr>
            <a:lvl9pPr marL="329120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79725" indent="0">
              <a:buNone/>
              <a:defRPr sz="1800"/>
            </a:lvl8pPr>
            <a:lvl9pPr marL="3291205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4440" indent="0">
              <a:buNone/>
              <a:defRPr sz="1260"/>
            </a:lvl4pPr>
            <a:lvl5pPr marL="1645920" indent="0">
              <a:buNone/>
              <a:defRPr sz="1260"/>
            </a:lvl5pPr>
            <a:lvl6pPr marL="2057400" indent="0">
              <a:buNone/>
              <a:defRPr sz="1260"/>
            </a:lvl6pPr>
            <a:lvl7pPr marL="2468880" indent="0">
              <a:buNone/>
              <a:defRPr sz="1260"/>
            </a:lvl7pPr>
            <a:lvl8pPr marL="2879725" indent="0">
              <a:buNone/>
              <a:defRPr sz="1260"/>
            </a:lvl8pPr>
            <a:lvl9pPr marL="3291205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25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70573" cy="58525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277" y="274588"/>
            <a:ext cx="2741682" cy="585207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3232" y="274588"/>
            <a:ext cx="8066108" cy="585207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400"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3200" kern="1200"/>
            </a:lvl1pPr>
            <a:lvl2pPr marL="457200" lvl="1" indent="-457200" algn="ctr">
              <a:buNone/>
              <a:defRPr sz="2400" kern="1200"/>
            </a:lvl2pPr>
            <a:lvl3pPr marL="914400" lvl="2" indent="-914400" algn="ctr">
              <a:buNone/>
              <a:defRPr sz="2400" kern="1200"/>
            </a:lvl3pPr>
            <a:lvl4pPr marL="1371600" lvl="3" indent="-1371600" algn="ctr">
              <a:buNone/>
              <a:defRPr sz="2400" kern="1200"/>
            </a:lvl4pPr>
            <a:lvl5pPr marL="1828800" lvl="4" indent="-1828800" algn="ctr">
              <a:buNone/>
              <a:defRPr sz="2400"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75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75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79725" indent="0" algn="ctr">
              <a:buNone/>
              <a:defRPr sz="1440"/>
            </a:lvl8pPr>
            <a:lvl9pPr marL="3291205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7972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2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0255" y="1600647"/>
            <a:ext cx="5375885" cy="45260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563" y="1600647"/>
            <a:ext cx="5375885" cy="45260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79725" indent="0">
              <a:buNone/>
              <a:defRPr sz="1620"/>
            </a:lvl8pPr>
            <a:lvl9pPr marL="3291205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79725" indent="0">
              <a:buNone/>
              <a:defRPr sz="1620"/>
            </a:lvl8pPr>
            <a:lvl9pPr marL="3291205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79725" indent="0">
              <a:buNone/>
              <a:defRPr sz="900"/>
            </a:lvl8pPr>
            <a:lvl9pPr marL="329120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79725" indent="0">
              <a:buNone/>
              <a:defRPr sz="1800"/>
            </a:lvl8pPr>
            <a:lvl9pPr marL="3291205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4440" indent="0">
              <a:buNone/>
              <a:defRPr sz="1260"/>
            </a:lvl4pPr>
            <a:lvl5pPr marL="1645920" indent="0">
              <a:buNone/>
              <a:defRPr sz="1260"/>
            </a:lvl5pPr>
            <a:lvl6pPr marL="2057400" indent="0">
              <a:buNone/>
              <a:defRPr sz="1260"/>
            </a:lvl6pPr>
            <a:lvl7pPr marL="2468880" indent="0">
              <a:buNone/>
              <a:defRPr sz="1260"/>
            </a:lvl7pPr>
            <a:lvl8pPr marL="2879725" indent="0">
              <a:buNone/>
              <a:defRPr sz="1260"/>
            </a:lvl8pPr>
            <a:lvl9pPr marL="3291205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649" y="275927"/>
            <a:ext cx="2742798" cy="58507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0255" y="275927"/>
            <a:ext cx="8069392" cy="58507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79725" indent="0" algn="ctr">
              <a:buNone/>
              <a:defRPr sz="1440"/>
            </a:lvl8pPr>
            <a:lvl9pPr marL="3291205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7972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2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0255" y="1600647"/>
            <a:ext cx="5375885" cy="45260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563" y="1600647"/>
            <a:ext cx="5375885" cy="45260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79725" indent="0">
              <a:buNone/>
              <a:defRPr sz="1620"/>
            </a:lvl8pPr>
            <a:lvl9pPr marL="3291205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79725" indent="0">
              <a:buNone/>
              <a:defRPr sz="1620"/>
            </a:lvl8pPr>
            <a:lvl9pPr marL="3291205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79725" indent="0">
              <a:buNone/>
              <a:defRPr sz="900"/>
            </a:lvl8pPr>
            <a:lvl9pPr marL="329120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79725" indent="0">
              <a:buNone/>
              <a:defRPr sz="1800"/>
            </a:lvl8pPr>
            <a:lvl9pPr marL="3291205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4440" indent="0">
              <a:buNone/>
              <a:defRPr sz="1260"/>
            </a:lvl4pPr>
            <a:lvl5pPr marL="1645920" indent="0">
              <a:buNone/>
              <a:defRPr sz="1260"/>
            </a:lvl5pPr>
            <a:lvl6pPr marL="2057400" indent="0">
              <a:buNone/>
              <a:defRPr sz="1260"/>
            </a:lvl6pPr>
            <a:lvl7pPr marL="2468880" indent="0">
              <a:buNone/>
              <a:defRPr sz="1260"/>
            </a:lvl7pPr>
            <a:lvl8pPr marL="2879725" indent="0">
              <a:buNone/>
              <a:defRPr sz="1260"/>
            </a:lvl8pPr>
            <a:lvl9pPr marL="3291205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649" y="275927"/>
            <a:ext cx="2742798" cy="58507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0255" y="275927"/>
            <a:ext cx="8069392" cy="58507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hyperlink" Target="http://www.1ppt.com/moban/" TargetMode="Externa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11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14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9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jpeg"/><Relationship Id="rId22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jpeg"/><Relationship Id="rId18" Type="http://schemas.openxmlformats.org/officeDocument/2006/relationships/image" Target="../media/image21.png"/><Relationship Id="rId3" Type="http://schemas.openxmlformats.org/officeDocument/2006/relationships/slideLayout" Target="../slideLayouts/slideLayout69.xml"/><Relationship Id="rId21" Type="http://schemas.openxmlformats.org/officeDocument/2006/relationships/image" Target="../media/image24.png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slideLayout" Target="../slideLayouts/slideLayout76.xml"/><Relationship Id="rId19" Type="http://schemas.openxmlformats.org/officeDocument/2006/relationships/image" Target="../media/image22.png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8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025"/>
          <p:cNvGrpSpPr/>
          <p:nvPr/>
        </p:nvGrpSpPr>
        <p:grpSpPr>
          <a:xfrm>
            <a:off x="0" y="-12700"/>
            <a:ext cx="12194117" cy="6872817"/>
            <a:chOff x="0" y="0"/>
            <a:chExt cx="9145682" cy="5155724"/>
          </a:xfrm>
        </p:grpSpPr>
        <p:pic>
          <p:nvPicPr>
            <p:cNvPr id="1027" name="Picture 2" descr="G:\壁纸\2.png"/>
            <p:cNvPicPr>
              <a:picLocks noChangeAspect="1"/>
            </p:cNvPicPr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9145682" cy="515572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grpSp>
          <p:nvGrpSpPr>
            <p:cNvPr id="1028" name="组合 1027"/>
            <p:cNvGrpSpPr/>
            <p:nvPr/>
          </p:nvGrpSpPr>
          <p:grpSpPr>
            <a:xfrm>
              <a:off x="1295400" y="3916561"/>
              <a:ext cx="7696200" cy="829884"/>
              <a:chOff x="0" y="0"/>
              <a:chExt cx="7696200" cy="829884"/>
            </a:xfrm>
          </p:grpSpPr>
          <p:sp>
            <p:nvSpPr>
              <p:cNvPr id="1029" name="TextBox 4"/>
              <p:cNvSpPr txBox="1"/>
              <p:nvPr userDrawn="1"/>
            </p:nvSpPr>
            <p:spPr>
              <a:xfrm>
                <a:off x="5410200" y="0"/>
                <a:ext cx="2286000" cy="36488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vert="horz" wrap="square" lIns="121909" tIns="60953" rIns="121909" bIns="60953" anchor="t">
                <a:spAutoFit/>
              </a:bodyPr>
              <a:lstStyle/>
              <a:p>
                <a:pPr lvl="1"/>
                <a:endParaRPr sz="2400" b="0">
                  <a:latin typeface="Arial" panose="02080604020202020204" charset="0"/>
                  <a:ea typeface="宋体" charset="-122"/>
                </a:endParaRPr>
              </a:p>
            </p:txBody>
          </p:sp>
          <p:sp>
            <p:nvSpPr>
              <p:cNvPr id="1030" name="TextBox 5"/>
              <p:cNvSpPr txBox="1"/>
              <p:nvPr userDrawn="1"/>
            </p:nvSpPr>
            <p:spPr>
              <a:xfrm>
                <a:off x="0" y="190619"/>
                <a:ext cx="533400" cy="639265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vert="horz" wrap="square" lIns="121909" tIns="60953" rIns="121909" bIns="60953" anchor="t">
                <a:spAutoFit/>
              </a:bodyPr>
              <a:lstStyle/>
              <a:p>
                <a:pPr lvl="0"/>
                <a:r>
                  <a:rPr lang="zh-CN" altLang="en-US" sz="2400" b="0">
                    <a:latin typeface="華康流風體" pitchFamily="1" charset="-122"/>
                    <a:ea typeface="華康流風體" pitchFamily="1" charset="-122"/>
                  </a:rPr>
                  <a:t>青衣</a:t>
                </a:r>
              </a:p>
            </p:txBody>
          </p:sp>
        </p:grpSp>
      </p:grpSp>
      <p:sp>
        <p:nvSpPr>
          <p:cNvPr id="1031" name="矩形 1030"/>
          <p:cNvSpPr/>
          <p:nvPr/>
        </p:nvSpPr>
        <p:spPr>
          <a:xfrm>
            <a:off x="624417" y="260351"/>
            <a:ext cx="11040533" cy="5856816"/>
          </a:xfrm>
          <a:prstGeom prst="rect">
            <a:avLst/>
          </a:prstGeom>
          <a:solidFill>
            <a:schemeClr val="bg1">
              <a:alpha val="87999"/>
            </a:schemeClr>
          </a:solidFill>
          <a:ln w="9525">
            <a:noFill/>
            <a:miter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032" name="标题 103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3" name="文本占位符 103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7551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34" name="日期占位符 1033"/>
          <p:cNvSpPr>
            <a:spLocks noGrp="1"/>
          </p:cNvSpPr>
          <p:nvPr>
            <p:ph type="dt" sz="half" idx="2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865" b="0"/>
            </a:lvl1pPr>
          </a:lstStyle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1035" name="页脚占位符 1034"/>
          <p:cNvSpPr>
            <a:spLocks noGrp="1"/>
          </p:cNvSpPr>
          <p:nvPr>
            <p:ph type="ftr" sz="quarter" idx="3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865" b="0"/>
            </a:lvl1pPr>
          </a:lstStyle>
          <a:p>
            <a:endParaRPr lang="zh-CN" altLang="en-US"/>
          </a:p>
        </p:txBody>
      </p:sp>
      <p:sp>
        <p:nvSpPr>
          <p:cNvPr id="1036" name="灯片编号占位符 1035"/>
          <p:cNvSpPr>
            <a:spLocks noGrp="1"/>
          </p:cNvSpPr>
          <p:nvPr>
            <p:ph type="sldNum" sz="quarter" idx="4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865" b="0"/>
            </a:lvl1pPr>
          </a:lstStyle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lvl="0" indent="-4565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03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–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–"/>
        <a:defRPr sz="21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1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1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1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1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1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613232" y="274588"/>
            <a:ext cx="10966727" cy="114389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613232" y="1599307"/>
            <a:ext cx="10966727" cy="452735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13232" y="6244530"/>
            <a:ext cx="2839918" cy="47684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>
              <a:defRPr sz="1095"/>
            </a:lvl1pPr>
          </a:lstStyle>
          <a:p>
            <a:pPr lvl="0"/>
            <a:fld id="{BB962C8B-B14F-4D97-AF65-F5344CB8AC3E}" type="datetimeFigureOut">
              <a:rPr lang="zh-CN" altLang="en-US"/>
              <a:t>2016/5/4</a:t>
            </a:fld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4618" y="6244530"/>
            <a:ext cx="3863955" cy="47684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ctr">
              <a:defRPr sz="1095"/>
            </a:lvl1pPr>
          </a:lstStyle>
          <a:p>
            <a:pPr lvl="0"/>
            <a:endParaRPr lang="zh-CN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40041" y="6244530"/>
            <a:ext cx="2839918" cy="47684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r">
              <a:defRPr sz="1095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0" lvl="0" indent="0" algn="ctr" defTabSz="75565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3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3845" lvl="0" indent="-283210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•"/>
        <a:defRPr sz="26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13410" lvl="1" indent="-234950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–"/>
        <a:defRPr sz="228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44880" lvl="2" indent="-18859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•"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22070" lvl="3" indent="-18859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–"/>
        <a:defRPr sz="16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99895" lvl="4" indent="-18859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»"/>
        <a:defRPr sz="16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121535" lvl="5" indent="-19240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»"/>
        <a:defRPr sz="16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507615" lvl="6" indent="-19240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»"/>
        <a:defRPr sz="16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93060" lvl="7" indent="-19240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»"/>
        <a:defRPr sz="16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79140" lvl="8" indent="-192405" algn="l" defTabSz="755650" eaLnBrk="1" fontAlgn="base" latinLnBrk="0" hangingPunct="1">
        <a:lnSpc>
          <a:spcPct val="100000"/>
        </a:lnSpc>
        <a:spcBef>
          <a:spcPct val="17000"/>
        </a:spcBef>
        <a:spcAft>
          <a:spcPct val="0"/>
        </a:spcAft>
        <a:buChar char="»"/>
        <a:defRPr sz="16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7715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52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86080" lvl="1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71525" lvl="2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57605" lvl="3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929130" lvl="5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14575" lvl="6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700655" lvl="7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086100" lvl="8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/>
          <p:nvPr/>
        </p:nvSpPr>
        <p:spPr>
          <a:xfrm>
            <a:off x="3306233" y="3244850"/>
            <a:ext cx="4155440" cy="3657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dirty="0">
                <a:solidFill>
                  <a:srgbClr val="4A452A"/>
                </a:solidFill>
                <a:latin typeface="Arial" panose="02080604020202020204" charset="0"/>
                <a:ea typeface="宋体" charset="-122"/>
              </a:rPr>
              <a:t>PPT</a:t>
            </a:r>
            <a:r>
              <a:rPr lang="zh-CN" altLang="en-US" dirty="0">
                <a:solidFill>
                  <a:srgbClr val="4A452A"/>
                </a:solidFill>
                <a:latin typeface="Arial" panose="02080604020202020204" charset="0"/>
                <a:ea typeface="宋体" charset="-122"/>
              </a:rPr>
              <a:t>模板下载：</a:t>
            </a:r>
            <a:r>
              <a:rPr lang="en-US" altLang="zh-CN" dirty="0">
                <a:solidFill>
                  <a:srgbClr val="4A452A"/>
                </a:solidFill>
                <a:latin typeface="Arial" panose="02080604020202020204" charset="0"/>
                <a:ea typeface="宋体" charset="-122"/>
                <a:hlinkClick r:id="rId13"/>
              </a:rPr>
              <a:t>www.1ppt.com/moban/</a:t>
            </a:r>
            <a:r>
              <a:rPr lang="en-US" altLang="zh-CN" dirty="0">
                <a:solidFill>
                  <a:srgbClr val="4A452A"/>
                </a:solidFill>
                <a:latin typeface="Arial" panose="02080604020202020204" charset="0"/>
                <a:ea typeface="宋体" charset="-122"/>
              </a:rPr>
              <a:t> </a:t>
            </a:r>
            <a:endParaRPr lang="zh-CN" altLang="en-US" dirty="0">
              <a:latin typeface="Arial" panose="02080604020202020204" charset="0"/>
              <a:ea typeface="宋体" charset="-122"/>
            </a:endParaRPr>
          </a:p>
        </p:txBody>
      </p:sp>
      <p:pic>
        <p:nvPicPr>
          <p:cNvPr id="3170" name="Picture 98" descr="4d95d693377e027f7af4807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31800" y="-242887"/>
            <a:ext cx="13004800" cy="73152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39" name="Line 67"/>
          <p:cNvSpPr/>
          <p:nvPr/>
        </p:nvSpPr>
        <p:spPr>
          <a:xfrm>
            <a:off x="1595967" y="4078288"/>
            <a:ext cx="289984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40" name="Line 68"/>
          <p:cNvSpPr/>
          <p:nvPr/>
        </p:nvSpPr>
        <p:spPr>
          <a:xfrm flipV="1">
            <a:off x="1117600" y="4078288"/>
            <a:ext cx="19050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pic>
        <p:nvPicPr>
          <p:cNvPr id="3141" name="Picture 69" descr="竹杆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7159">
            <a:off x="349251" y="5273675"/>
            <a:ext cx="469900" cy="16573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2" name="Picture 70" descr="zy-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5068347">
            <a:off x="114300" y="4867275"/>
            <a:ext cx="393700" cy="5905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3" name="Picture 71" descr="zy-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4014261">
            <a:off x="1860551" y="3662363"/>
            <a:ext cx="215900" cy="8477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4" name="Picture 72" descr="zy-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5685202">
            <a:off x="2385484" y="5430838"/>
            <a:ext cx="442383" cy="64928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5" name="Picture 73" descr="zy-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262269" flipV="1">
            <a:off x="3037417" y="4149725"/>
            <a:ext cx="541867" cy="38576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6" name="Picture 74" descr="zy-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459158">
            <a:off x="732367" y="5157788"/>
            <a:ext cx="1041400" cy="3619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7" name="Picture 75" descr="zy-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24984" y="5086350"/>
            <a:ext cx="673100" cy="1333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8" name="Picture 76" descr="zy-3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-2145149">
            <a:off x="3037417" y="5446713"/>
            <a:ext cx="673100" cy="2571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49" name="Picture 77" descr="竹叶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93333" y="3573463"/>
            <a:ext cx="762000" cy="400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0" name="Picture 78" descr="竹杆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7159">
            <a:off x="732367" y="4006850"/>
            <a:ext cx="368300" cy="12969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1" name="Picture 79" descr="zg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2103697">
            <a:off x="1405467" y="5662613"/>
            <a:ext cx="302684" cy="12684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2" name="Picture 80" descr="zg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669319">
            <a:off x="2159000" y="4408488"/>
            <a:ext cx="317500" cy="13255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3" name="Picture 81" descr="竹叶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-155760">
            <a:off x="1117600" y="4294188"/>
            <a:ext cx="762000" cy="400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4" name="Picture 82" descr="zy-3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12851" y="4613275"/>
            <a:ext cx="673100" cy="2571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5" name="Picture 83" descr="zy-3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788584" y="4006850"/>
            <a:ext cx="673100" cy="2571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6" name="Picture 84" descr="竹叶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775889">
            <a:off x="2461684" y="5230813"/>
            <a:ext cx="762000" cy="400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7" name="Picture 85" descr="zy-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5924087">
            <a:off x="1945217" y="4824413"/>
            <a:ext cx="205316" cy="8207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8" name="Picture 86" descr="zy-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01216">
            <a:off x="2749551" y="5662613"/>
            <a:ext cx="1041400" cy="3619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59" name="Picture 87" descr="竹叶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3702017">
            <a:off x="2813051" y="4306888"/>
            <a:ext cx="762000" cy="400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60" name="Picture 88" descr="zy-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-8153741">
            <a:off x="1068917" y="5189538"/>
            <a:ext cx="575733" cy="2206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161" name="Picture 89" descr="zy-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3601151">
            <a:off x="2840567" y="3865563"/>
            <a:ext cx="393700" cy="5778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162" name="Line 90"/>
          <p:cNvSpPr/>
          <p:nvPr/>
        </p:nvSpPr>
        <p:spPr>
          <a:xfrm flipV="1">
            <a:off x="829733" y="4725988"/>
            <a:ext cx="287867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63" name="Line 91"/>
          <p:cNvSpPr/>
          <p:nvPr/>
        </p:nvSpPr>
        <p:spPr>
          <a:xfrm flipV="1">
            <a:off x="1308100" y="4149725"/>
            <a:ext cx="192617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64" name="Line 92"/>
          <p:cNvSpPr/>
          <p:nvPr/>
        </p:nvSpPr>
        <p:spPr>
          <a:xfrm flipV="1">
            <a:off x="1500717" y="3933825"/>
            <a:ext cx="287867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65" name="Line 93"/>
          <p:cNvSpPr/>
          <p:nvPr/>
        </p:nvSpPr>
        <p:spPr>
          <a:xfrm flipV="1">
            <a:off x="1981200" y="5446713"/>
            <a:ext cx="383117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66" name="Line 94"/>
          <p:cNvSpPr/>
          <p:nvPr/>
        </p:nvSpPr>
        <p:spPr>
          <a:xfrm>
            <a:off x="2173817" y="5589588"/>
            <a:ext cx="863600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67" name="Line 95"/>
          <p:cNvSpPr/>
          <p:nvPr/>
        </p:nvSpPr>
        <p:spPr>
          <a:xfrm flipV="1">
            <a:off x="2652184" y="4222750"/>
            <a:ext cx="97367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3168" name="Line 96"/>
          <p:cNvSpPr/>
          <p:nvPr/>
        </p:nvSpPr>
        <p:spPr>
          <a:xfrm flipV="1">
            <a:off x="2652184" y="4294188"/>
            <a:ext cx="289983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  <p:pic>
        <p:nvPicPr>
          <p:cNvPr id="25611" name="Picture 11" descr="200712419435657_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12623800" y="2205038"/>
            <a:ext cx="1270000" cy="9525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5613" name="Picture 13" descr="未标题-1321副本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-1922316">
            <a:off x="12816417" y="3284538"/>
            <a:ext cx="863600" cy="5778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5617" name="Picture 17" descr="未标题3-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8976783" y="1700213"/>
            <a:ext cx="8699500" cy="1508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5618" name="Picture 18" descr="未标题-1321副本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-1922316">
            <a:off x="-431800" y="1268413"/>
            <a:ext cx="863600" cy="57785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444 -0.00371 -0.08889 -0.00741 -0.12361 0.00185 C -0.15833 0.01111 -0.18194 0.03611 -0.20833 0.05555 C -0.23472 0.075 -0.25955 0.09352 -0.28194 0.11852 C -0.30434 0.14352 -0.32483 0.17569 -0.34305 0.20555 C -0.36128 0.23541 -0.36597 0.27199 -0.39167 0.29815 C -0.41736 0.3243 -0.46319 0.3581 -0.49722 0.36296 C -0.53125 0.36782 -0.55955 0.34791 -0.59583 0.32778 C -0.63212 0.30764 -0.68698 0.28727 -0.71528 0.24259 C -0.74358 0.19791 -0.7493 0.11921 -0.76528 0.05926 C -0.78125 -0.0007 -0.79462 -0.07431 -0.81111 -0.11667 C -0.8276 -0.15903 -0.84601 -0.17014 -0.86389 -0.19445 C -0.88177 -0.21875 -0.89583 -0.24607 -0.91805 -0.26296 C -0.94028 -0.27986 -0.96823 -0.29074 -0.99722 -0.2963 C -1.02604 -0.30185 -1.05885 -0.29908 -1.09167 -0.2963 " pathEditMode="relative" ptsTypes="aaaaaaaaaaaaaaA">
                                      <p:cBhvr>
                                        <p:cTn id="6" dur="3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444 -0.00371 -0.08889 -0.00741 -0.12361 0.00185 C -0.15833 0.01111 -0.18194 0.03611 -0.20833 0.05555 C -0.23472 0.075 -0.25955 0.09352 -0.28194 0.11852 C -0.30434 0.14352 -0.32483 0.17569 -0.34305 0.20555 C -0.36128 0.23541 -0.36597 0.27199 -0.39167 0.29815 C -0.41736 0.3243 -0.46319 0.3581 -0.49722 0.36296 C -0.53125 0.36782 -0.55955 0.34791 -0.59583 0.32778 C -0.63212 0.30764 -0.68698 0.28727 -0.71528 0.24259 C -0.74358 0.19791 -0.7493 0.11921 -0.76528 0.05926 C -0.78125 -0.0007 -0.79462 -0.07431 -0.81111 -0.11667 C -0.8276 -0.15903 -0.84601 -0.17014 -0.86389 -0.19445 C -0.88177 -0.21875 -0.89583 -0.24607 -0.91805 -0.26296 C -0.94028 -0.27986 -0.96823 -0.29074 -0.99722 -0.2963 C -1.02604 -0.30185 -1.05885 -0.29908 -1.09167 -0.2963 " pathEditMode="relative" ptsTypes="aaaaaaaaaaaaaaA">
                                      <p:cBhvr>
                                        <p:cTn id="8" dur="3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7969 0 " pathEditMode="relative" ptsTypes="AA">
                                      <p:cBhvr>
                                        <p:cTn id="23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7969 0 " pathEditMode="relative" ptsTypes="AA">
                                      <p:cBhvr>
                                        <p:cTn id="25" dur="2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charset="0"/>
              <a:ea typeface="宋体" charset="-122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80604020202020204" charset="0"/>
                <a:ea typeface="宋体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  <p:pic>
        <p:nvPicPr>
          <p:cNvPr id="4101" name="Picture 7" descr="未标题3-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7051" y="1700213"/>
            <a:ext cx="8699500" cy="1508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2" name="Picture 8" descr="mhd-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95400" y="1700213"/>
            <a:ext cx="95251" cy="920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3" name="Picture 9" descr="mhd-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591551" y="1557338"/>
            <a:ext cx="76200" cy="381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4" name="Picture 10" descr="mhg-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51617" y="1700213"/>
            <a:ext cx="177800" cy="1333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5" name="Picture 11" descr="mhg-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00451" y="1773238"/>
            <a:ext cx="192616" cy="984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6" name="Picture 12" descr="mhb-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-940007">
            <a:off x="1390651" y="1592263"/>
            <a:ext cx="198967" cy="1079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7" name="Picture 13" descr="mhb-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90651" y="1484313"/>
            <a:ext cx="190500" cy="10318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8" name="Picture 14" descr="mhb-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02784" y="1484313"/>
            <a:ext cx="254000" cy="2095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109" name="Line 15"/>
          <p:cNvSpPr/>
          <p:nvPr/>
        </p:nvSpPr>
        <p:spPr>
          <a:xfrm>
            <a:off x="1295400" y="1628775"/>
            <a:ext cx="95251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4110" name="Line 16"/>
          <p:cNvSpPr/>
          <p:nvPr/>
        </p:nvSpPr>
        <p:spPr>
          <a:xfrm flipH="1" flipV="1">
            <a:off x="1390651" y="1557338"/>
            <a:ext cx="0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sp>
        <p:nvSpPr>
          <p:cNvPr id="4111" name="Line 17"/>
          <p:cNvSpPr/>
          <p:nvPr/>
        </p:nvSpPr>
        <p:spPr>
          <a:xfrm>
            <a:off x="1295400" y="1558925"/>
            <a:ext cx="95251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80604020202020204" charset="0"/>
              <a:ea typeface="宋体" charset="-122"/>
            </a:endParaRPr>
          </a:p>
        </p:txBody>
      </p:sp>
      <p:pic>
        <p:nvPicPr>
          <p:cNvPr id="4112" name="Picture 18" descr="mhb-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56367" y="1628775"/>
            <a:ext cx="190500" cy="1524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13" name="Picture 19" descr="mhb-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735917" y="1628775"/>
            <a:ext cx="152400" cy="1333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14" name="Picture 20" descr="mhb-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-6280645">
            <a:off x="5380567" y="1811338"/>
            <a:ext cx="160867" cy="889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15" name="Picture 21" descr="mhb-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-3966668">
            <a:off x="5308600" y="1830388"/>
            <a:ext cx="129117" cy="6985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8060402020202020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10255" y="275927"/>
            <a:ext cx="10971193" cy="114255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10255" y="1600647"/>
            <a:ext cx="10971193" cy="45260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10255" y="6247209"/>
            <a:ext cx="2844384" cy="47550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>
            <a:lvl1pPr>
              <a:defRPr sz="1520"/>
            </a:lvl1pPr>
          </a:lstStyle>
          <a:p>
            <a:fld id="{70AEF776-62DB-413B-A1C4-160465CB5966}" type="datetimeFigureOut">
              <a:rPr lang="zh-CN" altLang="en-US" smtClean="0"/>
              <a:t>2016/5/4</a:t>
            </a:fld>
            <a:endParaRPr lang="zh-CN" altLang="en-US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618" y="6247209"/>
            <a:ext cx="3860979" cy="47550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>
            <a:lvl1pPr algn="ctr">
              <a:defRPr sz="1520"/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064" y="6247209"/>
            <a:ext cx="2844384" cy="47550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>
            <a:lvl1pPr algn="r">
              <a:defRPr sz="1520"/>
            </a:lvl1pPr>
          </a:lstStyle>
          <a:p>
            <a:fld id="{23427E00-5700-432B-B8D2-E644D704A8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ctr" defTabSz="100647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8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77825" lvl="0" indent="-37719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•"/>
        <a:defRPr sz="26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17245" lvl="1" indent="-31305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–"/>
        <a:defRPr sz="21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57935" lvl="2" indent="-25146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•"/>
        <a:defRPr sz="26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60220" lvl="3" indent="-25146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–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63775" lvl="4" indent="-25146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121535" lvl="5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507615" lvl="6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93060" lvl="7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79140" lvl="8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7715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52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86080" lvl="1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71525" lvl="2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57605" lvl="3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929130" lvl="5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14575" lvl="6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700655" lvl="7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086100" lvl="8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10255" y="275927"/>
            <a:ext cx="10971193" cy="114255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10255" y="1600647"/>
            <a:ext cx="10971193" cy="45260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10255" y="6247209"/>
            <a:ext cx="2844384" cy="47550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>
            <a:lvl1pPr>
              <a:defRPr sz="152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4618" y="6247209"/>
            <a:ext cx="3860979" cy="47550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>
            <a:lvl1pPr algn="ctr">
              <a:defRPr sz="152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064" y="6247209"/>
            <a:ext cx="2844384" cy="47550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9205" tIns="59603" rIns="119205" bIns="59603"/>
          <a:lstStyle>
            <a:lvl1pPr algn="r">
              <a:defRPr sz="1520"/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0" lvl="0" indent="0" algn="ctr" defTabSz="100647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8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77825" lvl="0" indent="-37719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•"/>
        <a:defRPr sz="26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17245" lvl="1" indent="-31305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–"/>
        <a:defRPr sz="21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57935" lvl="2" indent="-25146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•"/>
        <a:defRPr sz="26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60220" lvl="3" indent="-25146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–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63775" lvl="4" indent="-251460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121535" lvl="5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507615" lvl="6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93060" lvl="7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79140" lvl="8" indent="-192405" algn="l" defTabSz="1006475" eaLnBrk="0" fontAlgn="base" latinLnBrk="0" hangingPunct="0">
        <a:lnSpc>
          <a:spcPct val="100000"/>
        </a:lnSpc>
        <a:spcBef>
          <a:spcPct val="17000"/>
        </a:spcBef>
        <a:spcAft>
          <a:spcPct val="0"/>
        </a:spcAft>
        <a:buChar char="»"/>
        <a:defRPr sz="16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771525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52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86080" lvl="1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71525" lvl="2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57605" lvl="3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929130" lvl="5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14575" lvl="6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700655" lvl="7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086100" lvl="8" indent="0" algn="l" defTabSz="77152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charset="0"/>
        <a:buNone/>
        <a:defRPr sz="19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8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212725" y="276225"/>
            <a:ext cx="11793855" cy="1142365"/>
          </a:xfrm>
        </p:spPr>
        <p:txBody>
          <a:bodyPr/>
          <a:lstStyle/>
          <a:p>
            <a:endParaRPr lang="en-US" altLang="zh-CN" sz="6600" b="1">
              <a:latin typeface="楷体_GB2312" charset="0"/>
              <a:ea typeface="楷体_GB2312" charset="0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3005455" y="62230"/>
            <a:ext cx="5375910" cy="67195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6600" b="1" i="1">
                <a:latin typeface="楷体_GB2312" charset="0"/>
                <a:ea typeface="楷体_GB2312" charset="0"/>
              </a:rPr>
              <a:t>  </a:t>
            </a:r>
            <a:endParaRPr lang="zh-CN" altLang="en-US" sz="6600" b="1" i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r>
              <a:rPr lang="en-US" altLang="zh-CN" sz="6600" b="1" i="1">
                <a:latin typeface="楷体_GB2312" charset="0"/>
                <a:ea typeface="楷体_GB2312" charset="0"/>
              </a:rPr>
              <a:t>      </a:t>
            </a:r>
            <a:endParaRPr lang="zh-CN" altLang="zh-CN" sz="6600" b="1">
              <a:latin typeface="楷体_GB2312" charset="0"/>
              <a:ea typeface="楷体_GB2312" charset="0"/>
            </a:endParaRPr>
          </a:p>
          <a:p>
            <a:endParaRPr lang="zh-CN" altLang="zh-CN" sz="6600" b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r>
              <a:rPr lang="zh-CN" altLang="zh-CN" sz="6600" b="1">
                <a:latin typeface="楷体_GB2312" charset="0"/>
                <a:ea typeface="楷体_GB2312" charset="0"/>
              </a:rPr>
              <a:t>      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15960" y="51435"/>
            <a:ext cx="3832225" cy="67868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86350" y="205740"/>
            <a:ext cx="2377440" cy="6477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b="1">
                <a:latin typeface="楷体_GB2312" charset="0"/>
                <a:ea typeface="楷体_GB2312" charset="0"/>
              </a:rPr>
              <a:t>大天而思之，孰</a:t>
            </a:r>
            <a:r>
              <a:rPr lang="zh-CN" altLang="en-US" sz="6600" b="1">
                <a:latin typeface="楷体_GB2312" charset="0"/>
                <a:ea typeface="楷体_GB2312" charset="0"/>
              </a:rPr>
              <a:t>与物畜而制之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58974" y="1089660"/>
            <a:ext cx="1107996" cy="5349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smtClean="0">
                <a:latin typeface="楷体_GB2312" charset="0"/>
                <a:ea typeface="楷体_GB2312" charset="0"/>
              </a:rPr>
              <a:t>        荀子</a:t>
            </a:r>
            <a:endParaRPr lang="zh-CN" altLang="en-US" sz="6000" b="1" dirty="0">
              <a:latin typeface="楷体_GB2312" charset="0"/>
              <a:ea typeface="楷体_GB2312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44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三、精读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  <a:cs typeface="宋体" charset="0"/>
              </a:rPr>
              <a:t>·探文之义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0255" y="1585407"/>
            <a:ext cx="10971193" cy="45260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>
                <a:latin typeface="楷体_GB2312" charset="0"/>
                <a:ea typeface="楷体_GB2312" charset="0"/>
              </a:rPr>
              <a:t>  </a:t>
            </a:r>
            <a:r>
              <a:rPr lang="zh-CN" altLang="en-US" sz="4400" b="1">
                <a:latin typeface="楷体_GB2312" charset="0"/>
                <a:ea typeface="楷体_GB2312" charset="0"/>
              </a:rPr>
              <a:t>1、荀子如何看待天人之间的关系？请结合文章说明理由。</a:t>
            </a:r>
          </a:p>
          <a:p>
            <a:pPr marL="449580" lvl="1" indent="0">
              <a:buNone/>
            </a:pPr>
            <a:r>
              <a:rPr lang="zh-CN" altLang="en-US" sz="3600" b="1">
                <a:latin typeface="楷体_GB2312" charset="0"/>
                <a:ea typeface="楷体_GB2312" charset="0"/>
                <a:sym typeface="+mn-ea"/>
              </a:rPr>
              <a:t> </a:t>
            </a:r>
            <a:endParaRPr lang="zh-CN" altLang="en-US" sz="3600" b="1">
              <a:solidFill>
                <a:srgbClr val="FF0000"/>
              </a:solidFill>
              <a:latin typeface="楷体_GB2312" charset="0"/>
              <a:ea typeface="楷体_GB2312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6610" y="744220"/>
            <a:ext cx="8569960" cy="6132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5015" y="748367"/>
            <a:ext cx="10971193" cy="1142554"/>
          </a:xfrm>
        </p:spPr>
        <p:txBody>
          <a:bodyPr/>
          <a:lstStyle/>
          <a:p>
            <a:r>
              <a:rPr lang="en-US" altLang="zh-CN" sz="4800" b="1">
                <a:latin typeface="楷体_GB2312" charset="0"/>
                <a:ea typeface="楷体_GB2312" charset="0"/>
              </a:rPr>
              <a:t>2</a:t>
            </a:r>
            <a:r>
              <a:rPr lang="zh-CN" altLang="en-US" sz="4800" b="1">
                <a:latin typeface="楷体_GB2312" charset="0"/>
                <a:ea typeface="楷体_GB2312" charset="0"/>
              </a:rPr>
              <a:t>、荀子为什么重视人的作用？具有怎样品德的人才能够胜天？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5015" y="2073087"/>
            <a:ext cx="10971193" cy="4526012"/>
          </a:xfrm>
        </p:spPr>
        <p:txBody>
          <a:bodyPr/>
          <a:lstStyle/>
          <a:p>
            <a:pPr marL="635" indent="0">
              <a:buNone/>
            </a:pPr>
            <a:r>
              <a:rPr lang="en-US" altLang="zh-CN" sz="4400" b="1">
                <a:solidFill>
                  <a:srgbClr val="FF0000"/>
                </a:solidFill>
                <a:latin typeface="楷体_GB2312" charset="0"/>
                <a:ea typeface="楷体_GB2312" charset="0"/>
              </a:rPr>
              <a:t>    《史记·孟子荀卿列传》“荀</a:t>
            </a:r>
            <a:r>
              <a:rPr lang="zh-CN" altLang="en-US" sz="4400" b="1">
                <a:solidFill>
                  <a:srgbClr val="FF0000"/>
                </a:solidFill>
                <a:latin typeface="楷体_GB2312" charset="0"/>
                <a:ea typeface="楷体_GB2312" charset="0"/>
              </a:rPr>
              <a:t>卿</a:t>
            </a:r>
            <a:r>
              <a:rPr lang="en-US" altLang="zh-CN" sz="4400" b="1">
                <a:solidFill>
                  <a:srgbClr val="FF0000"/>
                </a:solidFill>
                <a:latin typeface="楷体_GB2312" charset="0"/>
                <a:ea typeface="楷体_GB2312" charset="0"/>
              </a:rPr>
              <a:t>嫉浊世之政，亡国乱君相属，不遂大道而营于巫祝，信言禨祥……序列著数万言而卒</a:t>
            </a:r>
            <a:r>
              <a:rPr lang="zh-CN" altLang="zh-CN" sz="4400" b="1">
                <a:solidFill>
                  <a:srgbClr val="FF0000"/>
                </a:solidFill>
                <a:latin typeface="楷体_GB2312" charset="0"/>
                <a:ea typeface="楷体_GB2312" charset="0"/>
              </a:rPr>
              <a:t>。</a:t>
            </a:r>
            <a:r>
              <a:rPr lang="en-US" altLang="zh-CN" sz="4400" b="1">
                <a:solidFill>
                  <a:srgbClr val="FF0000"/>
                </a:solidFill>
                <a:latin typeface="楷体_GB2312" charset="0"/>
                <a:ea typeface="楷体_GB2312" charset="0"/>
              </a:rPr>
              <a:t>”</a:t>
            </a:r>
          </a:p>
          <a:p>
            <a:pPr marL="635" indent="0">
              <a:buNone/>
            </a:pPr>
            <a:endParaRPr lang="zh-CN" altLang="en-US" sz="4400" b="1">
              <a:solidFill>
                <a:srgbClr val="FF0000"/>
              </a:soli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44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四、延读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  <a:cs typeface="宋体" charset="0"/>
              </a:rPr>
              <a:t>·思文之理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" indent="0">
              <a:buNone/>
            </a:pPr>
            <a:r>
              <a:rPr lang="en-US" altLang="zh-CN"/>
              <a:t>      </a:t>
            </a:r>
            <a:r>
              <a:rPr lang="en-US" altLang="zh-CN" sz="5400" b="1">
                <a:latin typeface="楷体_GB2312" charset="0"/>
                <a:ea typeface="楷体_GB2312" charset="0"/>
              </a:rPr>
              <a:t> </a:t>
            </a:r>
            <a:r>
              <a:rPr lang="zh-CN" altLang="en-US" sz="5400" b="1">
                <a:latin typeface="楷体_GB2312" charset="0"/>
                <a:ea typeface="楷体_GB2312" charset="0"/>
              </a:rPr>
              <a:t>展示新闻</a:t>
            </a:r>
            <a:r>
              <a:rPr lang="en-US" altLang="zh-CN" sz="5400" b="1">
                <a:latin typeface="楷体_GB2312" charset="0"/>
                <a:ea typeface="楷体_GB2312" charset="0"/>
              </a:rPr>
              <a:t>——</a:t>
            </a:r>
            <a:r>
              <a:rPr lang="zh-CN" altLang="en-US" sz="5400" b="1">
                <a:latin typeface="楷体_GB2312" charset="0"/>
                <a:ea typeface="楷体_GB2312" charset="0"/>
                <a:sym typeface="+mn-ea"/>
              </a:rPr>
              <a:t>千年欧梅被扯</a:t>
            </a:r>
            <a:r>
              <a:rPr lang="en-US" altLang="zh-CN" sz="5400" b="1">
                <a:latin typeface="楷体_GB2312" charset="0"/>
                <a:ea typeface="楷体_GB2312" charset="0"/>
                <a:sym typeface="+mn-ea"/>
              </a:rPr>
              <a:t>“</a:t>
            </a:r>
            <a:r>
              <a:rPr lang="zh-CN" altLang="en-US" sz="5400" b="1">
                <a:latin typeface="楷体_GB2312" charset="0"/>
                <a:ea typeface="楷体_GB2312" charset="0"/>
                <a:sym typeface="+mn-ea"/>
              </a:rPr>
              <a:t>断肢</a:t>
            </a:r>
            <a:r>
              <a:rPr lang="en-US" altLang="zh-CN" sz="5400" b="1">
                <a:latin typeface="楷体_GB2312" charset="0"/>
                <a:ea typeface="楷体_GB2312" charset="0"/>
                <a:sym typeface="+mn-ea"/>
              </a:rPr>
              <a:t>”</a:t>
            </a:r>
            <a:r>
              <a:rPr lang="zh-CN" altLang="en-US" sz="5400" b="1">
                <a:latin typeface="楷体_GB2312" charset="0"/>
                <a:ea typeface="楷体_GB2312" charset="0"/>
                <a:sym typeface="+mn-ea"/>
              </a:rPr>
              <a:t>，学生联系材料并结合本文谈谈如何做到对天</a:t>
            </a:r>
            <a:r>
              <a:rPr lang="en-US" altLang="zh-CN" sz="5400" b="1">
                <a:latin typeface="楷体_GB2312" charset="0"/>
                <a:ea typeface="楷体_GB2312" charset="0"/>
                <a:sym typeface="+mn-ea"/>
              </a:rPr>
              <a:t>“</a:t>
            </a:r>
            <a:r>
              <a:rPr lang="zh-CN" altLang="en-US" sz="5400" b="1">
                <a:latin typeface="楷体_GB2312" charset="0"/>
                <a:ea typeface="楷体_GB2312" charset="0"/>
                <a:sym typeface="+mn-ea"/>
              </a:rPr>
              <a:t>物畜而制之</a:t>
            </a:r>
            <a:r>
              <a:rPr lang="en-US" altLang="zh-CN" sz="5400" b="1">
                <a:latin typeface="楷体_GB2312" charset="0"/>
                <a:ea typeface="楷体_GB2312" charset="0"/>
                <a:sym typeface="+mn-ea"/>
              </a:rPr>
              <a:t>”</a:t>
            </a:r>
            <a:r>
              <a:rPr lang="zh-CN" altLang="en-US" sz="5400" b="1">
                <a:latin typeface="楷体_GB2312" charset="0"/>
                <a:ea typeface="楷体_GB2312" charset="0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44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五、总结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  <a:cs typeface="宋体" charset="0"/>
              </a:rPr>
              <a:t>·悟文之道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" indent="0" algn="ctr">
              <a:buNone/>
            </a:pPr>
            <a:r>
              <a:rPr lang="zh-CN" altLang="en-US" sz="5400" b="1">
                <a:latin typeface="楷体_GB2312" charset="0"/>
                <a:ea typeface="楷体_GB2312" charset="0"/>
              </a:rPr>
              <a:t>志意修</a:t>
            </a:r>
          </a:p>
          <a:p>
            <a:pPr marL="635" indent="0" algn="ctr">
              <a:buNone/>
            </a:pPr>
            <a:r>
              <a:rPr lang="zh-CN" altLang="en-US" sz="5400" b="1">
                <a:latin typeface="楷体_GB2312" charset="0"/>
                <a:ea typeface="楷体_GB2312" charset="0"/>
              </a:rPr>
              <a:t>德行厚</a:t>
            </a:r>
          </a:p>
          <a:p>
            <a:pPr marL="635" indent="0" algn="ctr">
              <a:buNone/>
            </a:pPr>
            <a:r>
              <a:rPr lang="zh-CN" altLang="en-US" sz="5400" b="1">
                <a:latin typeface="楷体_GB2312" charset="0"/>
                <a:ea typeface="楷体_GB2312" charset="0"/>
              </a:rPr>
              <a:t>知虑明</a:t>
            </a:r>
          </a:p>
          <a:p>
            <a:pPr marL="635" indent="0" algn="ctr">
              <a:buNone/>
            </a:pPr>
            <a:r>
              <a:rPr lang="zh-CN" altLang="en-US" sz="5400" b="1">
                <a:latin typeface="楷体_GB2312" charset="0"/>
                <a:ea typeface="楷体_GB2312" charset="0"/>
              </a:rPr>
              <a:t>制天命而用之</a:t>
            </a:r>
          </a:p>
          <a:p>
            <a:pPr marL="635" indent="0" algn="ctr">
              <a:buNone/>
            </a:pPr>
            <a:r>
              <a:rPr lang="zh-CN" altLang="en-US" sz="5400" b="1">
                <a:latin typeface="楷体_GB2312" charset="0"/>
                <a:ea typeface="楷体_GB2312" charset="0"/>
              </a:rPr>
              <a:t>应时而使之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44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六、作业</a:t>
            </a:r>
            <a:endParaRPr lang="zh-CN" altLang="en-US" sz="6000" b="1">
              <a:solidFill>
                <a:srgbClr val="0070C0"/>
              </a:solidFill>
              <a:latin typeface="楷体_GB2312" charset="0"/>
              <a:ea typeface="楷体_GB2312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400" b="1">
                <a:latin typeface="楷体_GB2312" charset="0"/>
                <a:ea typeface="楷体_GB2312" charset="0"/>
              </a:rPr>
              <a:t>    阅读荀子的《天论》，结合你的感悟，为现代社会</a:t>
            </a:r>
            <a:r>
              <a:rPr lang="zh-CN" altLang="en-US" sz="4400" b="1">
                <a:latin typeface="楷体_GB2312" charset="0"/>
                <a:ea typeface="楷体_GB2312" charset="0"/>
              </a:rPr>
              <a:t>解决</a:t>
            </a:r>
            <a:r>
              <a:rPr lang="en-US" altLang="zh-CN" sz="4400" b="1">
                <a:latin typeface="楷体_GB2312" charset="0"/>
                <a:ea typeface="楷体_GB2312" charset="0"/>
              </a:rPr>
              <a:t>自然与人类的</a:t>
            </a:r>
            <a:r>
              <a:rPr lang="zh-CN" altLang="en-US" sz="4400" b="1">
                <a:latin typeface="楷体_GB2312" charset="0"/>
                <a:ea typeface="楷体_GB2312" charset="0"/>
              </a:rPr>
              <a:t>难题</a:t>
            </a:r>
            <a:r>
              <a:rPr lang="en-US" altLang="zh-CN" sz="4400" b="1">
                <a:latin typeface="楷体_GB2312" charset="0"/>
                <a:ea typeface="楷体_GB2312" charset="0"/>
              </a:rPr>
              <a:t>提几条建议。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板书设计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           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775" y="2545080"/>
            <a:ext cx="2346325" cy="15544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endParaRPr lang="zh-CN" altLang="en-US" sz="96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55160" y="1591310"/>
            <a:ext cx="4678680" cy="4097655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>
              <a:solidFill>
                <a:schemeClr val="tx1"/>
              </a:solidFill>
              <a:latin typeface="黑体" charset="0"/>
              <a:ea typeface="黑体" charset="0"/>
            </a:endParaRPr>
          </a:p>
        </p:txBody>
      </p:sp>
      <p:sp>
        <p:nvSpPr>
          <p:cNvPr id="14" name="新月形 13"/>
          <p:cNvSpPr/>
          <p:nvPr/>
        </p:nvSpPr>
        <p:spPr>
          <a:xfrm rot="16200000">
            <a:off x="6028055" y="2978150"/>
            <a:ext cx="1494790" cy="3154045"/>
          </a:xfrm>
          <a:prstGeom prst="mo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23355" y="4572000"/>
            <a:ext cx="19500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礼 </a:t>
            </a:r>
          </a:p>
        </p:txBody>
      </p:sp>
      <p:sp>
        <p:nvSpPr>
          <p:cNvPr id="5" name="椭圆 4"/>
          <p:cNvSpPr/>
          <p:nvPr/>
        </p:nvSpPr>
        <p:spPr>
          <a:xfrm rot="10800000" flipV="1">
            <a:off x="5105400" y="2544445"/>
            <a:ext cx="1507490" cy="8839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楷体_GB2312" charset="0"/>
                <a:ea typeface="楷体_GB2312" charset="0"/>
              </a:rPr>
              <a:t>天</a:t>
            </a:r>
          </a:p>
        </p:txBody>
      </p:sp>
      <p:sp>
        <p:nvSpPr>
          <p:cNvPr id="8" name="椭圆 7"/>
          <p:cNvSpPr/>
          <p:nvPr/>
        </p:nvSpPr>
        <p:spPr>
          <a:xfrm rot="10800000" flipV="1">
            <a:off x="6969760" y="2565400"/>
            <a:ext cx="1507490" cy="9442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楷体_GB2312" charset="0"/>
                <a:ea typeface="楷体_GB2312" charset="0"/>
              </a:rPr>
              <a:t>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说课流程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楷体_GB2312" charset="0"/>
                <a:ea typeface="楷体_GB2312" charset="0"/>
              </a:rPr>
              <a:t>     </a:t>
            </a:r>
            <a:endParaRPr lang="zh-CN" altLang="en-US" sz="4400" b="1">
              <a:latin typeface="楷体_GB2312" charset="0"/>
              <a:ea typeface="楷体_GB2312" charset="0"/>
            </a:endParaRPr>
          </a:p>
        </p:txBody>
      </p:sp>
      <p:grpSp>
        <p:nvGrpSpPr>
          <p:cNvPr id="7171" name="组合 7170"/>
          <p:cNvGrpSpPr/>
          <p:nvPr/>
        </p:nvGrpSpPr>
        <p:grpSpPr>
          <a:xfrm>
            <a:off x="3589020" y="1619568"/>
            <a:ext cx="790575" cy="790575"/>
            <a:chOff x="0" y="0"/>
            <a:chExt cx="792088" cy="792088"/>
          </a:xfrm>
        </p:grpSpPr>
        <p:pic>
          <p:nvPicPr>
            <p:cNvPr id="8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3" name="TextBox 4"/>
            <p:cNvSpPr txBox="1"/>
            <p:nvPr/>
          </p:nvSpPr>
          <p:spPr>
            <a:xfrm>
              <a:off x="124976" y="134434"/>
              <a:ext cx="540147" cy="51915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</a:rPr>
                <a:t>壹</a:t>
              </a:r>
            </a:p>
          </p:txBody>
        </p:sp>
      </p:grpSp>
      <p:grpSp>
        <p:nvGrpSpPr>
          <p:cNvPr id="7174" name="组合 7173"/>
          <p:cNvGrpSpPr/>
          <p:nvPr/>
        </p:nvGrpSpPr>
        <p:grpSpPr>
          <a:xfrm>
            <a:off x="3655060" y="2601595"/>
            <a:ext cx="724535" cy="807085"/>
            <a:chOff x="0" y="0"/>
            <a:chExt cx="792088" cy="792088"/>
          </a:xfrm>
        </p:grpSpPr>
        <p:pic>
          <p:nvPicPr>
            <p:cNvPr id="7175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6" name="TextBox 12"/>
            <p:cNvSpPr txBox="1"/>
            <p:nvPr/>
          </p:nvSpPr>
          <p:spPr>
            <a:xfrm>
              <a:off x="73390" y="134434"/>
              <a:ext cx="540147" cy="5085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  <a:cs typeface="+mn-ea"/>
                </a:rPr>
                <a:t>贰</a:t>
              </a:r>
              <a:endParaRPr lang="zh-CN" altLang="en-US" sz="2800" b="1" dirty="0">
                <a:solidFill>
                  <a:srgbClr val="FFFFFF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7177" name="组合 7176"/>
          <p:cNvGrpSpPr/>
          <p:nvPr/>
        </p:nvGrpSpPr>
        <p:grpSpPr>
          <a:xfrm>
            <a:off x="3604260" y="3507105"/>
            <a:ext cx="790575" cy="792163"/>
            <a:chOff x="0" y="0"/>
            <a:chExt cx="792088" cy="792088"/>
          </a:xfrm>
        </p:grpSpPr>
        <p:pic>
          <p:nvPicPr>
            <p:cNvPr id="7178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9" name="TextBox 13"/>
            <p:cNvSpPr txBox="1"/>
            <p:nvPr/>
          </p:nvSpPr>
          <p:spPr>
            <a:xfrm>
              <a:off x="108104" y="134434"/>
              <a:ext cx="540147" cy="51811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</a:rPr>
                <a:t>叁</a:t>
              </a:r>
              <a:endParaRPr lang="zh-CN" altLang="en-US" sz="2800" b="1" dirty="0">
                <a:solidFill>
                  <a:srgbClr val="FFFFFF"/>
                </a:solidFill>
                <a:latin typeface="锐字云字库行楷体1.0" charset="0"/>
                <a:ea typeface="锐字云字库行楷体1.0" charset="0"/>
                <a:cs typeface="+mn-ea"/>
              </a:endParaRPr>
            </a:p>
          </p:txBody>
        </p:sp>
      </p:grpSp>
      <p:grpSp>
        <p:nvGrpSpPr>
          <p:cNvPr id="7180" name="组合 7179"/>
          <p:cNvGrpSpPr/>
          <p:nvPr/>
        </p:nvGrpSpPr>
        <p:grpSpPr>
          <a:xfrm>
            <a:off x="3573780" y="4337050"/>
            <a:ext cx="790575" cy="790575"/>
            <a:chOff x="0" y="0"/>
            <a:chExt cx="792088" cy="792088"/>
          </a:xfrm>
        </p:grpSpPr>
        <p:pic>
          <p:nvPicPr>
            <p:cNvPr id="7181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82" name="TextBox 14"/>
            <p:cNvSpPr txBox="1"/>
            <p:nvPr/>
          </p:nvSpPr>
          <p:spPr>
            <a:xfrm>
              <a:off x="123373" y="134434"/>
              <a:ext cx="540147" cy="51915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  <a:cs typeface="+mn-ea"/>
                </a:rPr>
                <a:t>肆</a:t>
              </a:r>
              <a:endParaRPr lang="zh-CN" altLang="en-US" sz="2800" b="1" dirty="0">
                <a:solidFill>
                  <a:srgbClr val="FFFFFF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7183" name="组合 7182"/>
          <p:cNvGrpSpPr/>
          <p:nvPr/>
        </p:nvGrpSpPr>
        <p:grpSpPr>
          <a:xfrm>
            <a:off x="3619500" y="5287645"/>
            <a:ext cx="775335" cy="746760"/>
            <a:chOff x="95302" y="0"/>
            <a:chExt cx="696786" cy="924103"/>
          </a:xfrm>
        </p:grpSpPr>
        <p:pic>
          <p:nvPicPr>
            <p:cNvPr id="7184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302" y="0"/>
              <a:ext cx="696786" cy="924103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85" name="TextBox 15"/>
            <p:cNvSpPr txBox="1"/>
            <p:nvPr/>
          </p:nvSpPr>
          <p:spPr>
            <a:xfrm>
              <a:off x="184326" y="144587"/>
              <a:ext cx="499335" cy="64121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  <a:cs typeface="+mn-ea"/>
                </a:rPr>
                <a:t>伍</a:t>
              </a:r>
              <a:endParaRPr lang="zh-CN" altLang="en-US" sz="2800" b="1" dirty="0">
                <a:solidFill>
                  <a:srgbClr val="FFFFFF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04260" y="6178233"/>
            <a:ext cx="790575" cy="792162"/>
            <a:chOff x="0" y="0"/>
            <a:chExt cx="792088" cy="792088"/>
          </a:xfrm>
        </p:grpSpPr>
        <p:pic>
          <p:nvPicPr>
            <p:cNvPr id="10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1" name="TextBox 15"/>
            <p:cNvSpPr txBox="1"/>
            <p:nvPr/>
          </p:nvSpPr>
          <p:spPr>
            <a:xfrm>
              <a:off x="143096" y="144593"/>
              <a:ext cx="540147" cy="51811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</a:rPr>
                <a:t>陆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130800" y="1631315"/>
            <a:ext cx="23164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charset="0"/>
                <a:ea typeface="楷体_GB2312" charset="0"/>
              </a:rPr>
              <a:t>教材分析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96840" y="2642235"/>
            <a:ext cx="28492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charset="0"/>
                <a:ea typeface="楷体_GB2312" charset="0"/>
              </a:rPr>
              <a:t>学情分析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93920" y="3541395"/>
            <a:ext cx="34436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_GB2312" charset="0"/>
                <a:ea typeface="楷体_GB2312" charset="0"/>
              </a:rPr>
              <a:t>  </a:t>
            </a:r>
            <a:r>
              <a:rPr lang="zh-CN" altLang="en-US" sz="4000" b="1">
                <a:latin typeface="楷体_GB2312" charset="0"/>
                <a:ea typeface="楷体_GB2312" charset="0"/>
              </a:rPr>
              <a:t>教学目标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68240" y="4410075"/>
            <a:ext cx="37331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_GB2312" charset="0"/>
                <a:ea typeface="楷体_GB2312" charset="0"/>
              </a:rPr>
              <a:t> </a:t>
            </a:r>
            <a:r>
              <a:rPr lang="zh-CN" altLang="en-US" sz="4000" b="1">
                <a:latin typeface="楷体_GB2312" charset="0"/>
                <a:ea typeface="楷体_GB2312" charset="0"/>
              </a:rPr>
              <a:t>教法学法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70120" y="5354955"/>
            <a:ext cx="32302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latin typeface="楷体_GB2312" charset="0"/>
                <a:ea typeface="楷体_GB2312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教学过程</a:t>
            </a:r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4769485" y="6208395"/>
            <a:ext cx="38258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板书设计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教材分析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        </a:t>
            </a:r>
            <a:endParaRPr lang="en-US" altLang="zh-CN" sz="4000" b="1">
              <a:latin typeface="楷体_GB2312" charset="0"/>
              <a:ea typeface="楷体_GB231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33165" y="1265555"/>
            <a:ext cx="7420610" cy="10356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《先秦诸子选读》</a:t>
            </a:r>
          </a:p>
        </p:txBody>
      </p:sp>
      <p:sp>
        <p:nvSpPr>
          <p:cNvPr id="7" name="椭圆 6"/>
          <p:cNvSpPr/>
          <p:nvPr/>
        </p:nvSpPr>
        <p:spPr>
          <a:xfrm>
            <a:off x="3707765" y="2687320"/>
            <a:ext cx="7419975" cy="11277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《荀子》选读</a:t>
            </a:r>
          </a:p>
        </p:txBody>
      </p:sp>
      <p:sp>
        <p:nvSpPr>
          <p:cNvPr id="8" name="椭圆 7"/>
          <p:cNvSpPr/>
          <p:nvPr/>
        </p:nvSpPr>
        <p:spPr>
          <a:xfrm>
            <a:off x="3631565" y="4135755"/>
            <a:ext cx="7694930" cy="11277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天人关系</a:t>
            </a:r>
          </a:p>
        </p:txBody>
      </p:sp>
      <p:sp>
        <p:nvSpPr>
          <p:cNvPr id="9" name="椭圆 8"/>
          <p:cNvSpPr/>
          <p:nvPr/>
        </p:nvSpPr>
        <p:spPr>
          <a:xfrm>
            <a:off x="3808730" y="5746115"/>
            <a:ext cx="7726045" cy="1082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礼义治国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学情分析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95585" y="1570167"/>
            <a:ext cx="10971193" cy="4526012"/>
          </a:xfrm>
        </p:spPr>
        <p:txBody>
          <a:bodyPr>
            <a:noAutofit/>
          </a:bodyPr>
          <a:lstStyle/>
          <a:p>
            <a:r>
              <a:rPr lang="en-US" altLang="zh-CN" sz="4000" b="1">
                <a:latin typeface="楷体_GB2312" charset="0"/>
                <a:ea typeface="楷体_GB2312" charset="0"/>
              </a:rPr>
              <a:t> </a:t>
            </a:r>
            <a:endParaRPr lang="zh-CN" altLang="en-US" sz="4400" b="1" kern="1200">
              <a:latin typeface="楷体_GB2312" charset="0"/>
              <a:ea typeface="楷体_GB231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58410" y="1631315"/>
            <a:ext cx="4084320" cy="12642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知识储备</a:t>
            </a:r>
          </a:p>
        </p:txBody>
      </p:sp>
      <p:sp>
        <p:nvSpPr>
          <p:cNvPr id="5" name="椭圆 4"/>
          <p:cNvSpPr/>
          <p:nvPr/>
        </p:nvSpPr>
        <p:spPr>
          <a:xfrm>
            <a:off x="5093970" y="3511550"/>
            <a:ext cx="4084320" cy="12185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情感态度</a:t>
            </a:r>
          </a:p>
        </p:txBody>
      </p:sp>
      <p:sp>
        <p:nvSpPr>
          <p:cNvPr id="6" name="椭圆 5"/>
          <p:cNvSpPr/>
          <p:nvPr/>
        </p:nvSpPr>
        <p:spPr>
          <a:xfrm>
            <a:off x="5119370" y="5289550"/>
            <a:ext cx="4084320" cy="12636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学习能力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9315" y="443230"/>
            <a:ext cx="10970895" cy="6461125"/>
          </a:xfrm>
        </p:spPr>
        <p:txBody>
          <a:bodyPr>
            <a:normAutofit/>
          </a:bodyPr>
          <a:lstStyle/>
          <a:p>
            <a:pPr marL="635" indent="0">
              <a:buNone/>
            </a:pPr>
            <a:r>
              <a:rPr lang="en-US" altLang="zh-CN" sz="4000" b="1">
                <a:solidFill>
                  <a:srgbClr val="0070C0"/>
                </a:solidFill>
                <a:uFillTx/>
                <a:latin typeface="楷体_GB2312" charset="0"/>
                <a:ea typeface="楷体_GB2312" charset="0"/>
              </a:rPr>
              <a:t>〖</a:t>
            </a:r>
            <a:r>
              <a:rPr lang="zh-CN" altLang="en-US" sz="4000" b="1">
                <a:solidFill>
                  <a:srgbClr val="0070C0"/>
                </a:solidFill>
                <a:latin typeface="楷体_GB2312" charset="0"/>
                <a:ea typeface="楷体_GB2312" charset="0"/>
                <a:sym typeface="+mn-ea"/>
              </a:rPr>
              <a:t>教学目标</a:t>
            </a:r>
            <a:r>
              <a:rPr lang="en-US" altLang="zh-CN" sz="4000" b="1">
                <a:solidFill>
                  <a:srgbClr val="0070C0"/>
                </a:solidFill>
                <a:uFillTx/>
                <a:latin typeface="楷体_GB2312" charset="0"/>
                <a:ea typeface="楷体_GB2312" charset="0"/>
              </a:rPr>
              <a:t>〗</a:t>
            </a:r>
            <a:r>
              <a:rPr lang="en-US" altLang="zh-CN" sz="4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</a:t>
            </a:r>
          </a:p>
          <a:p>
            <a:pPr marL="635" indent="0">
              <a:buNone/>
            </a:pPr>
            <a:r>
              <a:rPr lang="en-US" altLang="zh-CN" sz="36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1</a:t>
            </a:r>
            <a:r>
              <a:rPr lang="zh-CN" altLang="en-US" sz="36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、知识与技能：掌握重点文言词语及相关文言句式</a:t>
            </a:r>
            <a:endParaRPr lang="en-US" altLang="zh-CN" sz="3600" b="1">
              <a:solidFill>
                <a:schemeClr val="tx2"/>
              </a:solidFill>
              <a:uFillTx/>
              <a:latin typeface="楷体_GB2312" charset="0"/>
              <a:ea typeface="楷体_GB2312" charset="0"/>
            </a:endParaRPr>
          </a:p>
          <a:p>
            <a:pPr marL="635" indent="0">
              <a:buNone/>
            </a:pPr>
            <a:r>
              <a:rPr lang="en-US" altLang="zh-CN" sz="36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2</a:t>
            </a:r>
            <a:r>
              <a:rPr lang="zh-CN" altLang="en-US" sz="36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、过程与方法：通过自主合作探究法体会荀子对天人关系的思考</a:t>
            </a:r>
          </a:p>
          <a:p>
            <a:pPr marL="635" indent="0">
              <a:buNone/>
            </a:pPr>
            <a:r>
              <a:rPr lang="en-US" altLang="zh-CN" sz="36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3</a:t>
            </a:r>
            <a:r>
              <a:rPr lang="zh-CN" altLang="en-US" sz="36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、情感态度价值观：引导学生重视人的作用，在勤修礼义的基础上，充分发挥自己的主观能动性</a:t>
            </a:r>
          </a:p>
          <a:p>
            <a:pPr marL="635" indent="0">
              <a:buNone/>
            </a:pPr>
            <a:endParaRPr lang="zh-CN" altLang="en-US" sz="3600" b="1">
              <a:solidFill>
                <a:schemeClr val="tx2"/>
              </a:solidFill>
              <a:uFillTx/>
              <a:latin typeface="楷体_GB2312" charset="0"/>
              <a:ea typeface="楷体_GB2312" charset="0"/>
            </a:endParaRPr>
          </a:p>
          <a:p>
            <a:pPr marL="635" indent="0">
              <a:buNone/>
            </a:pPr>
            <a:r>
              <a:rPr lang="zh-CN" altLang="en-US" sz="4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〖</a:t>
            </a:r>
            <a:r>
              <a:rPr lang="zh-CN" altLang="en-US" sz="4000" b="1">
                <a:solidFill>
                  <a:srgbClr val="0070C0"/>
                </a:solidFill>
                <a:latin typeface="楷体_GB2312" charset="0"/>
                <a:ea typeface="楷体_GB2312" charset="0"/>
                <a:sym typeface="+mn-ea"/>
              </a:rPr>
              <a:t>教学重难点</a:t>
            </a:r>
            <a:r>
              <a:rPr lang="zh-CN" altLang="en-US" sz="4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〗</a:t>
            </a:r>
            <a:r>
              <a:rPr lang="zh-CN" altLang="en-US" sz="32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</a:t>
            </a:r>
            <a:r>
              <a:rPr lang="zh-CN" altLang="en-US" sz="3200" b="1">
                <a:solidFill>
                  <a:schemeClr val="tx2"/>
                </a:solidFill>
                <a:uFillTx/>
                <a:latin typeface="楷体_GB2312" charset="0"/>
                <a:ea typeface="楷体_GB2312" charset="0"/>
              </a:rPr>
              <a:t>  </a:t>
            </a:r>
          </a:p>
          <a:p>
            <a:pPr marL="635" indent="0">
              <a:buNone/>
            </a:pPr>
            <a:r>
              <a:rPr lang="zh-CN" altLang="en-US" sz="3200" b="1">
                <a:latin typeface="楷体_GB2312" charset="0"/>
                <a:ea typeface="楷体_GB2312" charset="0"/>
              </a:rPr>
              <a:t>    </a:t>
            </a:r>
            <a:r>
              <a:rPr lang="zh-CN" altLang="en-US" sz="3600" b="1">
                <a:latin typeface="楷体_GB2312" charset="0"/>
                <a:ea typeface="楷体_GB2312" charset="0"/>
              </a:rPr>
              <a:t>在理解文章内容的基础上体会荀子对天人关系的思考，进而学习借鉴荀子礼义修身治国的思想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教法学法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楷体_GB2312" charset="0"/>
                <a:ea typeface="楷体_GB2312" charset="0"/>
              </a:rPr>
              <a:t>     </a:t>
            </a:r>
            <a:endParaRPr lang="zh-CN" altLang="en-US" sz="4400" b="1">
              <a:latin typeface="楷体_GB2312" charset="0"/>
              <a:ea typeface="楷体_GB231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56240" y="1250315"/>
            <a:ext cx="975360" cy="25298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教</a:t>
            </a:r>
          </a:p>
          <a:p>
            <a:pPr algn="ctr"/>
            <a:endParaRPr lang="zh-CN" altLang="en-US" sz="4800" b="1">
              <a:solidFill>
                <a:srgbClr val="0070C0"/>
              </a:solidFill>
              <a:latin typeface="楷体_GB2312" charset="0"/>
              <a:ea typeface="楷体_GB2312" charset="0"/>
            </a:endParaRPr>
          </a:p>
          <a:p>
            <a:pPr algn="ctr"/>
            <a:r>
              <a:rPr lang="zh-CN" altLang="en-US" sz="48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法</a:t>
            </a:r>
          </a:p>
        </p:txBody>
      </p:sp>
      <p:sp>
        <p:nvSpPr>
          <p:cNvPr id="12" name="左箭头 11"/>
          <p:cNvSpPr/>
          <p:nvPr/>
        </p:nvSpPr>
        <p:spPr>
          <a:xfrm>
            <a:off x="8117840" y="2012315"/>
            <a:ext cx="1996440" cy="990600"/>
          </a:xfrm>
          <a:prstGeom prst="lef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35400" y="1692275"/>
            <a:ext cx="4008120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_GB2312" charset="0"/>
                <a:ea typeface="楷体_GB2312" charset="0"/>
              </a:rPr>
              <a:t>点拨法</a:t>
            </a:r>
          </a:p>
          <a:p>
            <a:endParaRPr lang="zh-CN" altLang="en-US" sz="4400" b="1">
              <a:latin typeface="楷体_GB2312" charset="0"/>
              <a:ea typeface="楷体_GB2312" charset="0"/>
            </a:endParaRPr>
          </a:p>
          <a:p>
            <a:r>
              <a:rPr lang="zh-CN" altLang="en-US" sz="4400" b="1">
                <a:latin typeface="楷体_GB2312" charset="0"/>
                <a:ea typeface="楷体_GB2312" charset="0"/>
              </a:rPr>
              <a:t>多媒体演示法</a:t>
            </a:r>
          </a:p>
        </p:txBody>
      </p:sp>
      <p:sp>
        <p:nvSpPr>
          <p:cNvPr id="14" name="矩形 13"/>
          <p:cNvSpPr/>
          <p:nvPr/>
        </p:nvSpPr>
        <p:spPr>
          <a:xfrm>
            <a:off x="10652760" y="4303395"/>
            <a:ext cx="975360" cy="2529840"/>
          </a:xfrm>
          <a:prstGeom prst="rect">
            <a:avLst/>
          </a:prstGeom>
          <a:noFill/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学</a:t>
            </a:r>
          </a:p>
          <a:p>
            <a:pPr algn="ctr"/>
            <a:endParaRPr lang="zh-CN" altLang="en-US" sz="4800" b="1">
              <a:solidFill>
                <a:srgbClr val="0070C0"/>
              </a:solidFill>
              <a:latin typeface="楷体_GB2312" charset="0"/>
              <a:ea typeface="楷体_GB2312" charset="0"/>
            </a:endParaRPr>
          </a:p>
          <a:p>
            <a:pPr algn="ctr"/>
            <a:r>
              <a:rPr lang="zh-CN" altLang="en-US" sz="48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法</a:t>
            </a:r>
          </a:p>
        </p:txBody>
      </p:sp>
      <p:sp>
        <p:nvSpPr>
          <p:cNvPr id="15" name="左箭头 14"/>
          <p:cNvSpPr/>
          <p:nvPr/>
        </p:nvSpPr>
        <p:spPr>
          <a:xfrm>
            <a:off x="8275320" y="5034915"/>
            <a:ext cx="1996440" cy="990600"/>
          </a:xfrm>
          <a:prstGeom prst="leftArrow">
            <a:avLst/>
          </a:prstGeom>
          <a:noFill/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775075" y="4526915"/>
            <a:ext cx="4358005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_GB2312" charset="0"/>
                <a:ea typeface="楷体_GB2312" charset="0"/>
              </a:rPr>
              <a:t>朗读法</a:t>
            </a:r>
          </a:p>
          <a:p>
            <a:r>
              <a:rPr lang="zh-CN" altLang="en-US" sz="4400" b="1">
                <a:latin typeface="楷体_GB2312" charset="0"/>
                <a:ea typeface="楷体_GB2312" charset="0"/>
              </a:rPr>
              <a:t>圈点勾画法</a:t>
            </a:r>
          </a:p>
          <a:p>
            <a:r>
              <a:rPr lang="zh-CN" altLang="en-US" sz="4400" b="1">
                <a:latin typeface="楷体_GB2312" charset="0"/>
                <a:ea typeface="楷体_GB2312" charset="0"/>
              </a:rPr>
              <a:t>自主合作探究法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教学流程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>
                <a:latin typeface="楷体_GB2312" charset="0"/>
                <a:ea typeface="楷体_GB2312" charset="0"/>
              </a:rPr>
              <a:t>     </a:t>
            </a:r>
            <a:endParaRPr lang="zh-CN" altLang="en-US" sz="4400" b="1">
              <a:latin typeface="楷体_GB2312" charset="0"/>
              <a:ea typeface="楷体_GB2312" charset="0"/>
            </a:endParaRPr>
          </a:p>
        </p:txBody>
      </p:sp>
      <p:grpSp>
        <p:nvGrpSpPr>
          <p:cNvPr id="7171" name="组合 7170"/>
          <p:cNvGrpSpPr/>
          <p:nvPr/>
        </p:nvGrpSpPr>
        <p:grpSpPr>
          <a:xfrm>
            <a:off x="3589020" y="1619568"/>
            <a:ext cx="790575" cy="790575"/>
            <a:chOff x="0" y="0"/>
            <a:chExt cx="792088" cy="792088"/>
          </a:xfrm>
        </p:grpSpPr>
        <p:pic>
          <p:nvPicPr>
            <p:cNvPr id="8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3" name="TextBox 4"/>
            <p:cNvSpPr txBox="1"/>
            <p:nvPr/>
          </p:nvSpPr>
          <p:spPr>
            <a:xfrm>
              <a:off x="124976" y="134434"/>
              <a:ext cx="540147" cy="51915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</a:rPr>
                <a:t>壹</a:t>
              </a:r>
            </a:p>
          </p:txBody>
        </p:sp>
      </p:grpSp>
      <p:grpSp>
        <p:nvGrpSpPr>
          <p:cNvPr id="7174" name="组合 7173"/>
          <p:cNvGrpSpPr/>
          <p:nvPr/>
        </p:nvGrpSpPr>
        <p:grpSpPr>
          <a:xfrm>
            <a:off x="3655060" y="2601595"/>
            <a:ext cx="724535" cy="807085"/>
            <a:chOff x="0" y="0"/>
            <a:chExt cx="792088" cy="792088"/>
          </a:xfrm>
        </p:grpSpPr>
        <p:pic>
          <p:nvPicPr>
            <p:cNvPr id="7175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6" name="TextBox 12"/>
            <p:cNvSpPr txBox="1"/>
            <p:nvPr/>
          </p:nvSpPr>
          <p:spPr>
            <a:xfrm>
              <a:off x="73390" y="134434"/>
              <a:ext cx="540147" cy="5085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  <a:cs typeface="+mn-ea"/>
                </a:rPr>
                <a:t>贰</a:t>
              </a:r>
              <a:endParaRPr lang="zh-CN" altLang="en-US" sz="2800" b="1" dirty="0">
                <a:solidFill>
                  <a:srgbClr val="FFFFFF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7177" name="组合 7176"/>
          <p:cNvGrpSpPr/>
          <p:nvPr/>
        </p:nvGrpSpPr>
        <p:grpSpPr>
          <a:xfrm>
            <a:off x="3604260" y="3507105"/>
            <a:ext cx="790575" cy="792163"/>
            <a:chOff x="0" y="0"/>
            <a:chExt cx="792088" cy="792088"/>
          </a:xfrm>
        </p:grpSpPr>
        <p:pic>
          <p:nvPicPr>
            <p:cNvPr id="7178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9" name="TextBox 13"/>
            <p:cNvSpPr txBox="1"/>
            <p:nvPr/>
          </p:nvSpPr>
          <p:spPr>
            <a:xfrm>
              <a:off x="108104" y="134434"/>
              <a:ext cx="540147" cy="51811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</a:rPr>
                <a:t>叁</a:t>
              </a:r>
              <a:endParaRPr lang="zh-CN" altLang="en-US" sz="2800" b="1" dirty="0">
                <a:solidFill>
                  <a:srgbClr val="FFFFFF"/>
                </a:solidFill>
                <a:latin typeface="锐字云字库行楷体1.0" charset="0"/>
                <a:ea typeface="锐字云字库行楷体1.0" charset="0"/>
                <a:cs typeface="+mn-ea"/>
              </a:endParaRPr>
            </a:p>
          </p:txBody>
        </p:sp>
      </p:grpSp>
      <p:grpSp>
        <p:nvGrpSpPr>
          <p:cNvPr id="7180" name="组合 7179"/>
          <p:cNvGrpSpPr/>
          <p:nvPr/>
        </p:nvGrpSpPr>
        <p:grpSpPr>
          <a:xfrm>
            <a:off x="3573780" y="4337050"/>
            <a:ext cx="790575" cy="790575"/>
            <a:chOff x="0" y="0"/>
            <a:chExt cx="792088" cy="792088"/>
          </a:xfrm>
        </p:grpSpPr>
        <p:pic>
          <p:nvPicPr>
            <p:cNvPr id="7181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82" name="TextBox 14"/>
            <p:cNvSpPr txBox="1"/>
            <p:nvPr/>
          </p:nvSpPr>
          <p:spPr>
            <a:xfrm>
              <a:off x="123373" y="134434"/>
              <a:ext cx="540147" cy="51915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  <a:cs typeface="+mn-ea"/>
                </a:rPr>
                <a:t>肆</a:t>
              </a:r>
              <a:endParaRPr lang="zh-CN" altLang="en-US" sz="2800" b="1" dirty="0">
                <a:solidFill>
                  <a:srgbClr val="FFFFFF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7183" name="组合 7182"/>
          <p:cNvGrpSpPr/>
          <p:nvPr/>
        </p:nvGrpSpPr>
        <p:grpSpPr>
          <a:xfrm>
            <a:off x="3619500" y="5287645"/>
            <a:ext cx="775335" cy="746760"/>
            <a:chOff x="95302" y="0"/>
            <a:chExt cx="696786" cy="924103"/>
          </a:xfrm>
        </p:grpSpPr>
        <p:pic>
          <p:nvPicPr>
            <p:cNvPr id="7184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302" y="0"/>
              <a:ext cx="696786" cy="924103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85" name="TextBox 15"/>
            <p:cNvSpPr txBox="1"/>
            <p:nvPr/>
          </p:nvSpPr>
          <p:spPr>
            <a:xfrm>
              <a:off x="184326" y="144587"/>
              <a:ext cx="499335" cy="64121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  <a:cs typeface="+mn-ea"/>
                </a:rPr>
                <a:t>伍</a:t>
              </a:r>
              <a:endParaRPr lang="zh-CN" altLang="en-US" sz="2800" b="1" dirty="0">
                <a:solidFill>
                  <a:srgbClr val="FFFFFF"/>
                </a:solidFill>
                <a:latin typeface="华文行楷" charset="0"/>
                <a:ea typeface="华文行楷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04260" y="6178233"/>
            <a:ext cx="790575" cy="792162"/>
            <a:chOff x="0" y="0"/>
            <a:chExt cx="792088" cy="792088"/>
          </a:xfrm>
        </p:grpSpPr>
        <p:pic>
          <p:nvPicPr>
            <p:cNvPr id="10" name="Picture 4" descr="C:\Users\Soloman\Desktop\墨斑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92088" cy="7920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1" name="TextBox 15"/>
            <p:cNvSpPr txBox="1"/>
            <p:nvPr/>
          </p:nvSpPr>
          <p:spPr>
            <a:xfrm>
              <a:off x="143096" y="144593"/>
              <a:ext cx="540147" cy="51811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锐字云字库行楷体1.0" charset="0"/>
                  <a:ea typeface="锐字云字库行楷体1.0" charset="0"/>
                </a:rPr>
                <a:t>陆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130800" y="1631315"/>
            <a:ext cx="1905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charset="0"/>
                <a:ea typeface="楷体_GB2312" charset="0"/>
              </a:rPr>
              <a:t>导入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96840" y="2642235"/>
            <a:ext cx="28492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charset="0"/>
                <a:ea typeface="楷体_GB2312" charset="0"/>
              </a:rPr>
              <a:t>梳理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93920" y="3541395"/>
            <a:ext cx="1905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_GB2312" charset="0"/>
                <a:ea typeface="楷体_GB2312" charset="0"/>
              </a:rPr>
              <a:t>  </a:t>
            </a:r>
            <a:r>
              <a:rPr lang="zh-CN" altLang="en-US" sz="4000" b="1">
                <a:latin typeface="楷体_GB2312" charset="0"/>
                <a:ea typeface="楷体_GB2312" charset="0"/>
              </a:rPr>
              <a:t>探究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68240" y="4410075"/>
            <a:ext cx="1905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_GB2312" charset="0"/>
                <a:ea typeface="楷体_GB2312" charset="0"/>
              </a:rPr>
              <a:t> </a:t>
            </a:r>
            <a:r>
              <a:rPr lang="zh-CN" altLang="en-US" sz="4000" b="1">
                <a:latin typeface="楷体_GB2312" charset="0"/>
                <a:ea typeface="楷体_GB2312" charset="0"/>
              </a:rPr>
              <a:t>延伸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70120" y="5354955"/>
            <a:ext cx="1905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latin typeface="楷体_GB2312" charset="0"/>
                <a:ea typeface="楷体_GB2312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总结</a:t>
            </a:r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4739005" y="6208395"/>
            <a:ext cx="17684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一、导入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  <a:cs typeface="宋体" charset="0"/>
              </a:rPr>
              <a:t>·入文之境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95" y="1448435"/>
            <a:ext cx="10970895" cy="4693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sz="4400" b="1">
                <a:latin typeface="楷体_GB2312" charset="0"/>
                <a:ea typeface="楷体_GB2312" charset="0"/>
              </a:rPr>
              <a:t>天人关系</a:t>
            </a:r>
          </a:p>
          <a:p>
            <a:pPr marL="0" indent="0" algn="ctr">
              <a:buNone/>
            </a:pPr>
            <a:endParaRPr lang="zh-CN" altLang="zh-CN" sz="4400" b="1">
              <a:latin typeface="楷体_GB2312" charset="0"/>
              <a:ea typeface="楷体_GB2312" charset="0"/>
            </a:endParaRPr>
          </a:p>
          <a:p>
            <a:pPr marL="0" indent="0" algn="ctr">
              <a:buNone/>
            </a:pPr>
            <a:r>
              <a:rPr lang="zh-CN" altLang="en-US" sz="4400" b="1">
                <a:latin typeface="楷体_GB2312" charset="0"/>
                <a:ea typeface="楷体_GB2312" charset="0"/>
              </a:rPr>
              <a:t>走进荀子</a:t>
            </a:r>
          </a:p>
          <a:p>
            <a:pPr marL="0" indent="0" algn="ctr">
              <a:buNone/>
            </a:pPr>
            <a:endParaRPr lang="zh-CN" altLang="en-US" sz="4400" b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endParaRPr lang="zh-CN" altLang="en-US" sz="4400" b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endParaRPr lang="zh-CN" altLang="en-US" sz="4400" b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endParaRPr lang="zh-CN" altLang="en-US" sz="4400" b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endParaRPr lang="zh-CN" altLang="en-US" sz="4400" b="1">
              <a:latin typeface="楷体_GB2312" charset="0"/>
              <a:ea typeface="楷体_GB2312" charset="0"/>
            </a:endParaRPr>
          </a:p>
          <a:p>
            <a:pPr marL="0" indent="0">
              <a:buNone/>
            </a:pPr>
            <a:endParaRPr lang="zh-CN" altLang="en-US" sz="4400" b="1"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4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 </a:t>
            </a:r>
            <a:r>
              <a:rPr lang="en-US" altLang="zh-CN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 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</a:rPr>
              <a:t>二、自读</a:t>
            </a:r>
            <a:r>
              <a:rPr lang="zh-CN" altLang="en-US" sz="6000" b="1">
                <a:solidFill>
                  <a:srgbClr val="0070C0"/>
                </a:solidFill>
                <a:latin typeface="楷体_GB2312" charset="0"/>
                <a:ea typeface="楷体_GB2312" charset="0"/>
                <a:cs typeface="宋体" charset="0"/>
              </a:rPr>
              <a:t>·通文之意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、学生课前查阅资料，自主梳通文意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楷体_GB2312" charset="0"/>
                <a:ea typeface="楷体_GB2312" charset="0"/>
              </a:rPr>
              <a:t>、学生自读课文，就自己有疑问的地方质疑问难，全班交流明确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73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Microsoft Office PowerPoint</Application>
  <PresentationFormat>宽屏</PresentationFormat>
  <Paragraphs>97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宋体</vt:lpstr>
      <vt:lpstr>華康流風體</vt:lpstr>
      <vt:lpstr>黑体</vt:lpstr>
      <vt:lpstr>Arial</vt:lpstr>
      <vt:lpstr>华文行楷</vt:lpstr>
      <vt:lpstr>楷体_GB2312</vt:lpstr>
      <vt:lpstr>锐字云字库行楷体1.0</vt:lpstr>
      <vt:lpstr>隶书</vt:lpstr>
      <vt:lpstr>默认设计模板</vt:lpstr>
      <vt:lpstr>1_默认设计模板</vt:lpstr>
      <vt:lpstr>默认设计模板_2</vt:lpstr>
      <vt:lpstr>自定义设计方案</vt:lpstr>
      <vt:lpstr>1_自定义设计方案</vt:lpstr>
      <vt:lpstr>2_自定义设计方案</vt:lpstr>
      <vt:lpstr>3_自定义设计方案</vt:lpstr>
      <vt:lpstr>2_默认设计模板</vt:lpstr>
      <vt:lpstr>3_默认设计模板</vt:lpstr>
      <vt:lpstr>1_默认设计模板_2</vt:lpstr>
      <vt:lpstr>PowerPoint 演示文稿</vt:lpstr>
      <vt:lpstr>说课流程</vt:lpstr>
      <vt:lpstr>   教材分析</vt:lpstr>
      <vt:lpstr>   学情分析</vt:lpstr>
      <vt:lpstr>PowerPoint 演示文稿</vt:lpstr>
      <vt:lpstr>教法学法</vt:lpstr>
      <vt:lpstr>教学流程</vt:lpstr>
      <vt:lpstr>   一、导入·入文之境</vt:lpstr>
      <vt:lpstr>   二、自读·通文之意</vt:lpstr>
      <vt:lpstr>   三、精读·探文之义</vt:lpstr>
      <vt:lpstr>PowerPoint 演示文稿</vt:lpstr>
      <vt:lpstr>2、荀子为什么重视人的作用？具有怎样品德的人才能够胜天？</vt:lpstr>
      <vt:lpstr>   四、延读·思文之理</vt:lpstr>
      <vt:lpstr>   五、总结·悟文之道</vt:lpstr>
      <vt:lpstr>   六、作业</vt:lpstr>
      <vt:lpstr>板书设计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芜湖一中</cp:lastModifiedBy>
  <cp:revision>236</cp:revision>
  <dcterms:created xsi:type="dcterms:W3CDTF">2016-04-09T11:04:00Z</dcterms:created>
  <dcterms:modified xsi:type="dcterms:W3CDTF">2016-05-04T02:32:40Z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