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 id="2147483659" r:id="rId2"/>
    <p:sldMasterId id="2147483671" r:id="rId3"/>
  </p:sldMasterIdLst>
  <p:notesMasterIdLst>
    <p:notesMasterId r:id="rId4"/>
  </p:notesMasterIdLst>
  <p:handoutMasterIdLst>
    <p:handoutMasterId r:id="rId5"/>
  </p:handoutMasterIdLst>
  <p:sldIdLst>
    <p:sldId id="1679" r:id="rId6"/>
    <p:sldId id="1698" r:id="rId7"/>
    <p:sldId id="2074" r:id="rId8"/>
    <p:sldId id="2075" r:id="rId9"/>
    <p:sldId id="2076" r:id="rId10"/>
    <p:sldId id="2078" r:id="rId11"/>
    <p:sldId id="2079" r:id="rId12"/>
    <p:sldId id="1928" r:id="rId13"/>
    <p:sldId id="1683" r:id="rId14"/>
    <p:sldId id="1972" r:id="rId15"/>
    <p:sldId id="1932" r:id="rId16"/>
    <p:sldId id="1942" r:id="rId17"/>
    <p:sldId id="1940" r:id="rId18"/>
    <p:sldId id="2048" r:id="rId19"/>
    <p:sldId id="2003" r:id="rId20"/>
    <p:sldId id="2004" r:id="rId21"/>
    <p:sldId id="2005" r:id="rId22"/>
    <p:sldId id="1701" r:id="rId23"/>
    <p:sldId id="1933" r:id="rId24"/>
    <p:sldId id="1934" r:id="rId25"/>
    <p:sldId id="2029" r:id="rId26"/>
    <p:sldId id="2030" r:id="rId27"/>
    <p:sldId id="1936" r:id="rId28"/>
    <p:sldId id="1790" r:id="rId29"/>
    <p:sldId id="1828" r:id="rId30"/>
    <p:sldId id="1793" r:id="rId31"/>
    <p:sldId id="1938" r:id="rId32"/>
    <p:sldId id="1794" r:id="rId33"/>
    <p:sldId id="1829" r:id="rId34"/>
    <p:sldId id="1830" r:id="rId35"/>
    <p:sldId id="1727" r:id="rId36"/>
    <p:sldId id="2031" r:id="rId37"/>
    <p:sldId id="1729" r:id="rId38"/>
    <p:sldId id="1833" r:id="rId39"/>
    <p:sldId id="1834" r:id="rId40"/>
    <p:sldId id="1835" r:id="rId41"/>
    <p:sldId id="1836" r:id="rId42"/>
    <p:sldId id="1817" r:id="rId43"/>
    <p:sldId id="1939" r:id="rId44"/>
  </p:sldIdLst>
  <p:sldSz cx="12190095" cy="6859270"/>
  <p:notesSz cx="6858000" cy="9144000"/>
  <p:custDataLst>
    <p:tags r:id="rId45"/>
  </p:custDataLst>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27" autoAdjust="0"/>
    <p:restoredTop sz="98709" autoAdjust="0"/>
  </p:normalViewPr>
  <p:slideViewPr>
    <p:cSldViewPr>
      <p:cViewPr varScale="1">
        <p:scale>
          <a:sx n="86" d="100"/>
          <a:sy n="86" d="100"/>
        </p:scale>
        <p:origin x="595" y="62"/>
      </p:cViewPr>
      <p:guideLst>
        <p:guide orient="horz" pos="2160"/>
        <p:guide pos="383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2.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3.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notesMaster" Target="notesMasters/notesMaster1.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slide" Target="slides/slide38.xml" /><Relationship Id="rId44" Type="http://schemas.openxmlformats.org/officeDocument/2006/relationships/slide" Target="slides/slide39.xml" /><Relationship Id="rId45" Type="http://schemas.openxmlformats.org/officeDocument/2006/relationships/tags" Target="tags/tag1.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handoutMaster" Target="handoutMasters/handoutMaster1.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0.emf"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5.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29</a:t>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30</a:t>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31</a:t>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32</a:t>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33</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5</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34</a:t>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35</a:t>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36</a:t>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37</a:t>
            </a:fld>
            <a:endParaRPr lang="zh-CN" alt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38</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10</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59394"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a:t>17</a:t>
            </a:fld>
          </a:p>
        </p:txBody>
      </p:sp>
      <p:sp>
        <p:nvSpPr>
          <p:cNvPr id="59395" name="Rectangle 7"/>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a:latin typeface="Times New Roman" pitchFamily="18" charset="0"/>
              </a:rPr>
              <a:t>17</a:t>
            </a:fld>
          </a:p>
        </p:txBody>
      </p:sp>
      <p:sp>
        <p:nvSpPr>
          <p:cNvPr id="59396" name="Rectangle 2"/>
          <p:cNvSpPr>
            <a:spLocks noRot="1" noTextEdit="1"/>
          </p:cNvSpPr>
          <p:nvPr>
            <p:ph type="sldImg" idx="2"/>
          </p:nvPr>
        </p:nvSpPr>
        <p:spPr>
          <a:ln>
            <a:solidFill>
              <a:srgbClr val="000000">
                <a:alpha val="100000"/>
              </a:srgbClr>
            </a:solidFill>
            <a:miter lim="800000"/>
          </a:ln>
        </p:spPr>
      </p:sp>
      <p:sp>
        <p:nvSpPr>
          <p:cNvPr id="59397" name="Rectangle 3"/>
          <p:cNvSpPr>
            <a:spLocks noGrp="1"/>
          </p:cNvSpPr>
          <p:nvPr>
            <p:ph type="body" idx="1"/>
          </p:nvPr>
        </p:nvSpPr>
        <p:spPr>
          <a:noFill/>
          <a:ln>
            <a:noFill/>
          </a:ln>
        </p:spPr>
        <p:txBody>
          <a:bodyPr wrap="square" lIns="91440" tIns="45720" rIns="91440" bIns="45720" anchor="t"/>
          <a:lstStyle/>
          <a:p>
            <a:pPr lvl="0" eaLnBrk="1" hangingPunct="1">
              <a:spcBef>
                <a:spcPct val="0"/>
              </a:spcBef>
            </a:pPr>
            <a:r>
              <a:rPr lang="zh-CN" altLang="en-US"/>
              <a:t>生年不满百，常怀千岁忧。 昼短苦夜长，何不秉烛游！ 为乐当及时，何能待来兹？ 愚者爱惜费，但为后世嗤。 仙人王子乔，难可与等期。 </a:t>
            </a: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userDrawn="1">
  <p:cSld name="1_两栏内容">
    <p:spTree>
      <p:nvGrpSpPr>
        <p:cNvPr id="1" name=""/>
        <p:cNvGrpSpPr/>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cSld name="标题和内容">
    <p:spTree>
      <p:nvGrpSpPr>
        <p:cNvPr id="1" name=""/>
        <p:cNvGrpSpPr/>
        <p:nvPr/>
      </p:nvGrpSpPr>
      <p:grpSpPr>
        <a:xfrm>
          <a:off x="0" y="0"/>
          <a: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t/>
            </a:fld>
            <a:endParaRPr lang="zh-CN" altLang="en-US">
              <a:solidFill>
                <a:prstClr val="black"/>
              </a:solidFill>
            </a:endParaRPr>
          </a:p>
        </p:txBody>
      </p:sp>
    </p:spTree>
  </p:cSld>
  <p:clrMapOvr>
    <a:masterClrMapping/>
  </p:clrMapOvr>
  <p:transition spd="slow" advClick="0">
    <p:push dir="u"/>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 preserve="1">
  <p:cSld name="标题幻灯片">
    <p:bg>
      <p:bgPr>
        <a:solidFill>
          <a:schemeClr val="accent1"/>
        </a:solidFill>
        <a:effectLst/>
      </p:bgPr>
    </p:bg>
    <p:spTree>
      <p:nvGrpSpPr>
        <p:cNvPr id="1" name=""/>
        <p:cNvGrpSpPr/>
        <p:nvPr/>
      </p:nvGrpSpPr>
      <p:grpSpPr>
        <a:xfrm>
          <a:off x="0" y="0"/>
          <a:ext cx="0" cy="0"/>
        </a:xfrm>
      </p:grpSpPr>
      <p:sp>
        <p:nvSpPr>
          <p:cNvPr id="2" name="标题 1"/>
          <p:cNvSpPr>
            <a:spLocks noGrp="1"/>
          </p:cNvSpPr>
          <p:nvPr>
            <p:ph type="ctrTitle"/>
          </p:nvPr>
        </p:nvSpPr>
        <p:spPr>
          <a:xfrm>
            <a:off x="1523762" y="1122503"/>
            <a:ext cx="9142571" cy="2387937"/>
          </a:xfrm>
          <a:prstGeom prst="rect">
            <a:avLst/>
          </a:prstGeom>
        </p:spPr>
        <p:txBody>
          <a:bodyPr anchor="b"/>
          <a:lstStyle>
            <a:lvl1pPr algn="ctr">
              <a:defRPr sz="7205"/>
            </a:lvl1pPr>
          </a:lstStyle>
          <a:p>
            <a:r>
              <a:rPr lang="zh-CN" altLang="en-US"/>
              <a:t>单击此处编辑母版标题样式</a:t>
            </a:r>
          </a:p>
        </p:txBody>
      </p:sp>
      <p:sp>
        <p:nvSpPr>
          <p:cNvPr id="3" name="副标题 2"/>
          <p:cNvSpPr>
            <a:spLocks noGrp="1"/>
          </p:cNvSpPr>
          <p:nvPr>
            <p:ph type="subTitle" idx="1"/>
          </p:nvPr>
        </p:nvSpPr>
        <p:spPr>
          <a:xfrm>
            <a:off x="1523762" y="3601917"/>
            <a:ext cx="9142571" cy="1656120"/>
          </a:xfrm>
          <a:prstGeom prst="rect">
            <a:avLst/>
          </a:prstGeom>
        </p:spPr>
        <p:txBody>
          <a:bodyPr/>
          <a:lstStyle>
            <a:lvl1pPr marL="0" indent="0" algn="ctr">
              <a:buNone/>
              <a:defRPr sz="2880"/>
            </a:lvl1pPr>
            <a:lvl2pPr marL="548640" indent="0" algn="ctr">
              <a:buNone/>
              <a:defRPr sz="2400"/>
            </a:lvl2pPr>
            <a:lvl3pPr marL="1097915" indent="0" algn="ctr">
              <a:buNone/>
              <a:defRPr sz="2160"/>
            </a:lvl3pPr>
            <a:lvl4pPr marL="1646555" indent="0" algn="ctr">
              <a:buNone/>
              <a:defRPr sz="1920"/>
            </a:lvl4pPr>
            <a:lvl5pPr marL="2195195" indent="0" algn="ctr">
              <a:buNone/>
              <a:defRPr sz="1920"/>
            </a:lvl5pPr>
            <a:lvl6pPr marL="2744470" indent="0" algn="ctr">
              <a:buNone/>
              <a:defRPr sz="1920"/>
            </a:lvl6pPr>
            <a:lvl7pPr marL="3293110" indent="0" algn="ctr">
              <a:buNone/>
              <a:defRPr sz="1920"/>
            </a:lvl7pPr>
            <a:lvl8pPr marL="3841750" indent="0" algn="ctr">
              <a:buNone/>
              <a:defRPr sz="1920"/>
            </a:lvl8pPr>
            <a:lvl9pPr marL="4391025" indent="0" algn="ctr">
              <a:buNone/>
              <a:defRPr sz="1920"/>
            </a:lvl9pPr>
          </a:lstStyle>
          <a:p>
            <a:r>
              <a:rPr lang="zh-CN" altLang="en-US"/>
              <a:t>单击此处编辑母版副标题样式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 preserve="1">
  <p:cSld name="标题和内容">
    <p:bg>
      <p:bgPr>
        <a:solidFill>
          <a:schemeClr val="accent1"/>
        </a:solidFill>
        <a:effectLst/>
      </p:bgPr>
    </p:bg>
    <p:spTree>
      <p:nvGrpSpPr>
        <p:cNvPr id="1" name=""/>
        <p:cNvGrpSpPr/>
        <p:nvPr/>
      </p:nvGrpSpPr>
      <p:grpSpPr>
        <a:xfrm>
          <a:off x="0" y="0"/>
          <a:ext cx="0" cy="0"/>
        </a:xfrm>
      </p:grpSpPr>
      <p:sp>
        <p:nvSpPr>
          <p:cNvPr id="2" name="标题 1"/>
          <p:cNvSpPr>
            <a:spLocks noGrp="1"/>
          </p:cNvSpPr>
          <p:nvPr>
            <p:ph type="title"/>
          </p:nvPr>
        </p:nvSpPr>
        <p:spPr>
          <a:xfrm>
            <a:off x="838069" y="365909"/>
            <a:ext cx="10513957" cy="1324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69" y="1825734"/>
            <a:ext cx="10513957" cy="4352793"/>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secHead" preserve="1">
  <p:cSld name="节标题">
    <p:bg>
      <p:bgPr>
        <a:solidFill>
          <a:schemeClr val="accent1"/>
        </a:solidFill>
        <a:effectLst/>
      </p:bgPr>
    </p:bg>
    <p:spTree>
      <p:nvGrpSpPr>
        <p:cNvPr id="1" name=""/>
        <p:cNvGrpSpPr/>
        <p:nvPr/>
      </p:nvGrpSpPr>
      <p:grpSpPr>
        <a:xfrm>
          <a:off x="0" y="0"/>
          <a:ext cx="0" cy="0"/>
        </a:xfrm>
      </p:grpSpPr>
      <p:sp>
        <p:nvSpPr>
          <p:cNvPr id="2" name="标题 1"/>
          <p:cNvSpPr>
            <a:spLocks noGrp="1"/>
          </p:cNvSpPr>
          <p:nvPr>
            <p:ph type="title"/>
          </p:nvPr>
        </p:nvSpPr>
        <p:spPr>
          <a:xfrm>
            <a:off x="831721" y="1709482"/>
            <a:ext cx="10513957" cy="2852946"/>
          </a:xfrm>
          <a:prstGeom prst="rect">
            <a:avLst/>
          </a:prstGeom>
        </p:spPr>
        <p:txBody>
          <a:bodyPr anchor="b"/>
          <a:lstStyle>
            <a:lvl1pPr>
              <a:defRPr sz="7205"/>
            </a:lvl1pPr>
          </a:lstStyle>
          <a:p>
            <a:r>
              <a:rPr lang="zh-CN" altLang="en-US"/>
              <a:t>单击此处编辑母版标题样式</a:t>
            </a:r>
          </a:p>
        </p:txBody>
      </p:sp>
      <p:sp>
        <p:nvSpPr>
          <p:cNvPr id="3" name="文本占位符 2"/>
          <p:cNvSpPr>
            <a:spLocks noGrp="1"/>
          </p:cNvSpPr>
          <p:nvPr>
            <p:ph type="body" idx="1"/>
          </p:nvPr>
        </p:nvSpPr>
        <p:spPr>
          <a:xfrm>
            <a:off x="831721" y="4589109"/>
            <a:ext cx="10513957" cy="1501752"/>
          </a:xfrm>
          <a:prstGeom prst="rect">
            <a:avLst/>
          </a:prstGeom>
        </p:spPr>
        <p:txBody>
          <a:bodyPr/>
          <a:lstStyle>
            <a:lvl1pPr marL="0" indent="0">
              <a:buNone/>
              <a:defRPr sz="2880"/>
            </a:lvl1pPr>
            <a:lvl2pPr marL="548640" indent="0">
              <a:buNone/>
              <a:defRPr sz="2400"/>
            </a:lvl2pPr>
            <a:lvl3pPr marL="1097915" indent="0">
              <a:buNone/>
              <a:defRPr sz="2160"/>
            </a:lvl3pPr>
            <a:lvl4pPr marL="1646555" indent="0">
              <a:buNone/>
              <a:defRPr sz="1920"/>
            </a:lvl4pPr>
            <a:lvl5pPr marL="2195195" indent="0">
              <a:buNone/>
              <a:defRPr sz="1920"/>
            </a:lvl5pPr>
            <a:lvl6pPr marL="2744470" indent="0">
              <a:buNone/>
              <a:defRPr sz="1920"/>
            </a:lvl6pPr>
            <a:lvl7pPr marL="3293110" indent="0">
              <a:buNone/>
              <a:defRPr sz="1920"/>
            </a:lvl7pPr>
            <a:lvl8pPr marL="3841750" indent="0">
              <a:buNone/>
              <a:defRPr sz="1920"/>
            </a:lvl8pPr>
            <a:lvl9pPr marL="4391025" indent="0">
              <a:buNone/>
              <a:defRPr sz="1920"/>
            </a:lvl9pPr>
          </a:lstStyle>
          <a:p>
            <a:pPr lvl="0"/>
            <a:r>
              <a:rPr lang="zh-CN" altLang="en-US"/>
              <a:t>单击此处编辑母版文本样式</a:t>
            </a: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Obj" preserve="1">
  <p:cSld name="两栏内容">
    <p:bg>
      <p:bgPr>
        <a:solidFill>
          <a:schemeClr val="accent1"/>
        </a:solidFill>
        <a:effectLst/>
      </p:bgPr>
    </p:bg>
    <p:spTree>
      <p:nvGrpSpPr>
        <p:cNvPr id="1" name=""/>
        <p:cNvGrpSpPr/>
        <p:nvPr/>
      </p:nvGrpSpPr>
      <p:grpSpPr>
        <a:xfrm>
          <a:off x="0" y="0"/>
          <a:ext cx="0" cy="0"/>
        </a:xfrm>
      </p:grpSpPr>
      <p:sp>
        <p:nvSpPr>
          <p:cNvPr id="2" name="标题 1"/>
          <p:cNvSpPr>
            <a:spLocks noGrp="1"/>
          </p:cNvSpPr>
          <p:nvPr>
            <p:ph type="title"/>
          </p:nvPr>
        </p:nvSpPr>
        <p:spPr>
          <a:xfrm>
            <a:off x="838069" y="365909"/>
            <a:ext cx="10513957" cy="1324515"/>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069" y="1825734"/>
            <a:ext cx="5155394" cy="4352793"/>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96632" y="1825734"/>
            <a:ext cx="5155394" cy="4352793"/>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TxTwoObj" preserve="1">
  <p:cSld name="比较">
    <p:bg>
      <p:bgPr>
        <a:solidFill>
          <a:schemeClr val="accent1"/>
        </a:solidFill>
        <a:effectLst/>
      </p:bgPr>
    </p:bg>
    <p:spTree>
      <p:nvGrpSpPr>
        <p:cNvPr id="1" name=""/>
        <p:cNvGrpSpPr/>
        <p:nvPr/>
      </p:nvGrpSpPr>
      <p:grpSpPr>
        <a:xfrm>
          <a:off x="0" y="0"/>
          <a:ext cx="0" cy="0"/>
        </a:xfrm>
      </p:grpSpPr>
      <p:sp>
        <p:nvSpPr>
          <p:cNvPr id="2" name="标题 1"/>
          <p:cNvSpPr>
            <a:spLocks noGrp="1"/>
          </p:cNvSpPr>
          <p:nvPr>
            <p:ph type="title"/>
          </p:nvPr>
        </p:nvSpPr>
        <p:spPr>
          <a:xfrm>
            <a:off x="840186" y="365909"/>
            <a:ext cx="10513957" cy="1324515"/>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40186" y="1680895"/>
            <a:ext cx="5157510" cy="825202"/>
          </a:xfrm>
          <a:prstGeom prst="rect">
            <a:avLst/>
          </a:prstGeom>
        </p:spPr>
        <p:txBody>
          <a:bodyPr anchor="b"/>
          <a:lstStyle>
            <a:lvl1pPr marL="0" indent="0">
              <a:buNone/>
              <a:defRPr sz="2880" b="1"/>
            </a:lvl1pPr>
            <a:lvl2pPr marL="548640" indent="0">
              <a:buNone/>
              <a:defRPr sz="2400" b="1"/>
            </a:lvl2pPr>
            <a:lvl3pPr marL="1097915" indent="0">
              <a:buNone/>
              <a:defRPr sz="2160" b="1"/>
            </a:lvl3pPr>
            <a:lvl4pPr marL="1646555" indent="0">
              <a:buNone/>
              <a:defRPr sz="1920" b="1"/>
            </a:lvl4pPr>
            <a:lvl5pPr marL="2195195" indent="0">
              <a:buNone/>
              <a:defRPr sz="1920" b="1"/>
            </a:lvl5pPr>
            <a:lvl6pPr marL="2744470" indent="0">
              <a:buNone/>
              <a:defRPr sz="1920" b="1"/>
            </a:lvl6pPr>
            <a:lvl7pPr marL="3293110" indent="0">
              <a:buNone/>
              <a:defRPr sz="1920" b="1"/>
            </a:lvl7pPr>
            <a:lvl8pPr marL="3841750" indent="0">
              <a:buNone/>
              <a:defRPr sz="1920" b="1"/>
            </a:lvl8pPr>
            <a:lvl9pPr marL="4391025" indent="0">
              <a:buNone/>
              <a:defRPr sz="1920" b="1"/>
            </a:lvl9pPr>
          </a:lstStyle>
          <a:p>
            <a:pPr lvl="0"/>
            <a:r>
              <a:rPr lang="zh-CN" altLang="en-US"/>
              <a:t>单击此处编辑母版文本样式</a:t>
            </a:r>
          </a:p>
        </p:txBody>
      </p:sp>
      <p:sp>
        <p:nvSpPr>
          <p:cNvPr id="4" name="内容占位符 3"/>
          <p:cNvSpPr>
            <a:spLocks noGrp="1"/>
          </p:cNvSpPr>
          <p:nvPr>
            <p:ph sz="half" idx="2"/>
          </p:nvPr>
        </p:nvSpPr>
        <p:spPr>
          <a:xfrm>
            <a:off x="840186" y="2506096"/>
            <a:ext cx="5157510" cy="3683865"/>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1236" y="1680895"/>
            <a:ext cx="5182907" cy="825202"/>
          </a:xfrm>
          <a:prstGeom prst="rect">
            <a:avLst/>
          </a:prstGeom>
        </p:spPr>
        <p:txBody>
          <a:bodyPr anchor="b"/>
          <a:lstStyle>
            <a:lvl1pPr marL="0" indent="0">
              <a:buNone/>
              <a:defRPr sz="2880" b="1"/>
            </a:lvl1pPr>
            <a:lvl2pPr marL="548640" indent="0">
              <a:buNone/>
              <a:defRPr sz="2400" b="1"/>
            </a:lvl2pPr>
            <a:lvl3pPr marL="1097915" indent="0">
              <a:buNone/>
              <a:defRPr sz="2160" b="1"/>
            </a:lvl3pPr>
            <a:lvl4pPr marL="1646555" indent="0">
              <a:buNone/>
              <a:defRPr sz="1920" b="1"/>
            </a:lvl4pPr>
            <a:lvl5pPr marL="2195195" indent="0">
              <a:buNone/>
              <a:defRPr sz="1920" b="1"/>
            </a:lvl5pPr>
            <a:lvl6pPr marL="2744470" indent="0">
              <a:buNone/>
              <a:defRPr sz="1920" b="1"/>
            </a:lvl6pPr>
            <a:lvl7pPr marL="3293110" indent="0">
              <a:buNone/>
              <a:defRPr sz="1920" b="1"/>
            </a:lvl7pPr>
            <a:lvl8pPr marL="3841750" indent="0">
              <a:buNone/>
              <a:defRPr sz="1920" b="1"/>
            </a:lvl8pPr>
            <a:lvl9pPr marL="4391025" indent="0">
              <a:buNone/>
              <a:defRPr sz="1920" b="1"/>
            </a:lvl9pPr>
          </a:lstStyle>
          <a:p>
            <a:pPr lvl="0"/>
            <a:r>
              <a:rPr lang="zh-CN" altLang="en-US"/>
              <a:t>单击此处编辑母版文本样式</a:t>
            </a:r>
          </a:p>
        </p:txBody>
      </p:sp>
      <p:sp>
        <p:nvSpPr>
          <p:cNvPr id="6" name="内容占位符 5"/>
          <p:cNvSpPr>
            <a:spLocks noGrp="1"/>
          </p:cNvSpPr>
          <p:nvPr>
            <p:ph sz="quarter" idx="4"/>
          </p:nvPr>
        </p:nvSpPr>
        <p:spPr>
          <a:xfrm>
            <a:off x="6171236" y="2506096"/>
            <a:ext cx="5182907" cy="3683865"/>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Only" preserve="1">
  <p:cSld name="仅标题">
    <p:bg>
      <p:bgPr>
        <a:solidFill>
          <a:schemeClr val="accent1"/>
        </a:solidFill>
        <a:effectLst/>
      </p:bgPr>
    </p:bg>
    <p:spTree>
      <p:nvGrpSpPr>
        <p:cNvPr id="1" name=""/>
        <p:cNvGrpSpPr/>
        <p:nvPr/>
      </p:nvGrpSpPr>
      <p:grpSpPr>
        <a:xfrm>
          <a:off x="0" y="0"/>
          <a:ext cx="0" cy="0"/>
        </a:xfrm>
      </p:grpSpPr>
      <p:sp>
        <p:nvSpPr>
          <p:cNvPr id="2" name="标题 1"/>
          <p:cNvSpPr>
            <a:spLocks noGrp="1"/>
          </p:cNvSpPr>
          <p:nvPr>
            <p:ph type="title"/>
          </p:nvPr>
        </p:nvSpPr>
        <p:spPr>
          <a:xfrm>
            <a:off x="838069" y="365909"/>
            <a:ext cx="10513957" cy="1324515"/>
          </a:xfrm>
          <a:prstGeom prst="rect">
            <a:avLst/>
          </a:prstGeom>
        </p:spPr>
        <p:txBody>
          <a:bodyPr/>
          <a:lstStyle/>
          <a:p>
            <a:r>
              <a:rPr lang="zh-CN" altLang="en-US"/>
              <a:t>单击此处编辑母版标题样式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bg>
      <p:bgPr>
        <a:solidFill>
          <a:schemeClr val="accent1"/>
        </a:solidFill>
        <a:effectLst/>
      </p:bgPr>
    </p:bg>
    <p:spTree>
      <p:nvGrpSpPr>
        <p:cNvPr id="1" name=""/>
        <p:cNvGrpSpPr/>
        <p:nvPr/>
      </p:nvGrpSpPr>
      <p:grpSpPr>
        <a:xfrm>
          <a:off x="0" y="0"/>
          <a:ext cx="0" cy="0"/>
        </a:xfrm>
      </p:grpSpPr>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Tx" preserve="1">
  <p:cSld name="内容与标题">
    <p:bg>
      <p:bgPr>
        <a:solidFill>
          <a:schemeClr val="accent1"/>
        </a:solidFill>
        <a:effectLst/>
      </p:bgPr>
    </p:bg>
    <p:spTree>
      <p:nvGrpSpPr>
        <p:cNvPr id="1" name=""/>
        <p:cNvGrpSpPr/>
        <p:nvPr/>
      </p:nvGrpSpPr>
      <p:grpSpPr>
        <a:xfrm>
          <a:off x="0" y="0"/>
          <a:ext cx="0" cy="0"/>
        </a:xfrm>
      </p:grpSpPr>
      <p:sp>
        <p:nvSpPr>
          <p:cNvPr id="2" name="标题 1"/>
          <p:cNvSpPr>
            <a:spLocks noGrp="1"/>
          </p:cNvSpPr>
          <p:nvPr>
            <p:ph type="title"/>
          </p:nvPr>
        </p:nvSpPr>
        <p:spPr>
          <a:xfrm>
            <a:off x="840186" y="457386"/>
            <a:ext cx="3932152" cy="1600852"/>
          </a:xfrm>
          <a:prstGeom prst="rect">
            <a:avLst/>
          </a:prstGeom>
        </p:spPr>
        <p:txBody>
          <a:bodyPr anchor="b"/>
          <a:lstStyle>
            <a:lvl1pPr>
              <a:defRPr sz="3840"/>
            </a:lvl1pPr>
          </a:lstStyle>
          <a:p>
            <a:r>
              <a:rPr lang="zh-CN" altLang="en-US"/>
              <a:t>单击此处编辑母版标题样式</a:t>
            </a:r>
          </a:p>
        </p:txBody>
      </p:sp>
      <p:sp>
        <p:nvSpPr>
          <p:cNvPr id="3" name="内容占位符 2"/>
          <p:cNvSpPr>
            <a:spLocks noGrp="1"/>
          </p:cNvSpPr>
          <p:nvPr>
            <p:ph idx="1"/>
          </p:nvPr>
        </p:nvSpPr>
        <p:spPr>
          <a:xfrm>
            <a:off x="5182907" y="987192"/>
            <a:ext cx="6171236" cy="4874976"/>
          </a:xfrm>
          <a:prstGeom prst="rect">
            <a:avLst/>
          </a:prstGeom>
        </p:spPr>
        <p:txBody>
          <a:bodyPr/>
          <a:lstStyle>
            <a:lvl1pPr>
              <a:defRPr sz="3840"/>
            </a:lvl1pPr>
            <a:lvl2pPr>
              <a:defRPr sz="3360"/>
            </a:lvl2pPr>
            <a:lvl3pPr>
              <a:defRPr sz="288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40186" y="2058238"/>
            <a:ext cx="3932152" cy="3811553"/>
          </a:xfrm>
          <a:prstGeom prst="rect">
            <a:avLst/>
          </a:prstGeom>
        </p:spPr>
        <p:txBody>
          <a:bodyPr/>
          <a:lstStyle>
            <a:lvl1pPr marL="0" indent="0">
              <a:buNone/>
              <a:defRPr sz="1920"/>
            </a:lvl1pPr>
            <a:lvl2pPr marL="548640" indent="0">
              <a:buNone/>
              <a:defRPr sz="1680"/>
            </a:lvl2pPr>
            <a:lvl3pPr marL="1097915" indent="0">
              <a:buNone/>
              <a:defRPr sz="1440"/>
            </a:lvl3pPr>
            <a:lvl4pPr marL="1646555" indent="0">
              <a:buNone/>
              <a:defRPr sz="1200"/>
            </a:lvl4pPr>
            <a:lvl5pPr marL="2195195" indent="0">
              <a:buNone/>
              <a:defRPr sz="1200"/>
            </a:lvl5pPr>
            <a:lvl6pPr marL="2744470" indent="0">
              <a:buNone/>
              <a:defRPr sz="1200"/>
            </a:lvl6pPr>
            <a:lvl7pPr marL="3293110" indent="0">
              <a:buNone/>
              <a:defRPr sz="1200"/>
            </a:lvl7pPr>
            <a:lvl8pPr marL="3841750" indent="0">
              <a:buNone/>
              <a:defRPr sz="1200"/>
            </a:lvl8pPr>
            <a:lvl9pPr marL="4391025" indent="0">
              <a:buNone/>
              <a:defRPr sz="1200"/>
            </a:lvl9pPr>
          </a:lstStyle>
          <a:p>
            <a:pPr lvl="0"/>
            <a:r>
              <a:rPr lang="zh-CN" altLang="en-US"/>
              <a:t>单击此处编辑母版文本样式</a:t>
            </a: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picTx" preserve="1">
  <p:cSld name="图片与标题">
    <p:bg>
      <p:bgPr>
        <a:solidFill>
          <a:schemeClr val="accent1"/>
        </a:solidFill>
        <a:effectLst/>
      </p:bgPr>
    </p:bg>
    <p:spTree>
      <p:nvGrpSpPr>
        <p:cNvPr id="1" name=""/>
        <p:cNvGrpSpPr/>
        <p:nvPr/>
      </p:nvGrpSpPr>
      <p:grpSpPr>
        <a:xfrm>
          <a:off x="0" y="0"/>
          <a:ext cx="0" cy="0"/>
        </a:xfrm>
      </p:grpSpPr>
      <p:sp>
        <p:nvSpPr>
          <p:cNvPr id="2" name="标题 1"/>
          <p:cNvSpPr>
            <a:spLocks noGrp="1"/>
          </p:cNvSpPr>
          <p:nvPr>
            <p:ph type="title"/>
          </p:nvPr>
        </p:nvSpPr>
        <p:spPr>
          <a:xfrm>
            <a:off x="840186" y="457386"/>
            <a:ext cx="3932152" cy="1600852"/>
          </a:xfrm>
          <a:prstGeom prst="rect">
            <a:avLst/>
          </a:prstGeom>
        </p:spPr>
        <p:txBody>
          <a:bodyPr anchor="b"/>
          <a:lstStyle>
            <a:lvl1pPr>
              <a:defRPr sz="3840"/>
            </a:lvl1pPr>
          </a:lstStyle>
          <a:p>
            <a:r>
              <a:rPr lang="zh-CN" altLang="en-US"/>
              <a:t>单击此处编辑母版标题样式</a:t>
            </a:r>
          </a:p>
        </p:txBody>
      </p:sp>
      <p:sp>
        <p:nvSpPr>
          <p:cNvPr id="3" name="图片占位符 2"/>
          <p:cNvSpPr>
            <a:spLocks noGrp="1"/>
          </p:cNvSpPr>
          <p:nvPr>
            <p:ph type="pic" idx="1"/>
          </p:nvPr>
        </p:nvSpPr>
        <p:spPr>
          <a:xfrm>
            <a:off x="5182907" y="987192"/>
            <a:ext cx="6171236" cy="4874976"/>
          </a:xfrm>
          <a:prstGeom prst="rect">
            <a:avLst/>
          </a:prstGeom>
        </p:spPr>
        <p:txBody>
          <a:bodyPr/>
          <a:lstStyle>
            <a:lvl1pPr marL="0" indent="0">
              <a:buNone/>
              <a:defRPr sz="3840"/>
            </a:lvl1pPr>
            <a:lvl2pPr marL="548640" indent="0">
              <a:buNone/>
              <a:defRPr sz="3360"/>
            </a:lvl2pPr>
            <a:lvl3pPr marL="1097915" indent="0">
              <a:buNone/>
              <a:defRPr sz="2880"/>
            </a:lvl3pPr>
            <a:lvl4pPr marL="1646555" indent="0">
              <a:buNone/>
              <a:defRPr sz="2400"/>
            </a:lvl4pPr>
            <a:lvl5pPr marL="2195195" indent="0">
              <a:buNone/>
              <a:defRPr sz="2400"/>
            </a:lvl5pPr>
            <a:lvl6pPr marL="2744470" indent="0">
              <a:buNone/>
              <a:defRPr sz="2400"/>
            </a:lvl6pPr>
            <a:lvl7pPr marL="3293110" indent="0">
              <a:buNone/>
              <a:defRPr sz="2400"/>
            </a:lvl7pPr>
            <a:lvl8pPr marL="3841750" indent="0">
              <a:buNone/>
              <a:defRPr sz="2400"/>
            </a:lvl8pPr>
            <a:lvl9pPr marL="4391025" indent="0">
              <a:buNone/>
              <a:defRPr sz="24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186" y="2058238"/>
            <a:ext cx="3932152" cy="3811553"/>
          </a:xfrm>
          <a:prstGeom prst="rect">
            <a:avLst/>
          </a:prstGeom>
        </p:spPr>
        <p:txBody>
          <a:bodyPr/>
          <a:lstStyle>
            <a:lvl1pPr marL="0" indent="0">
              <a:buNone/>
              <a:defRPr sz="1920"/>
            </a:lvl1pPr>
            <a:lvl2pPr marL="548640" indent="0">
              <a:buNone/>
              <a:defRPr sz="1680"/>
            </a:lvl2pPr>
            <a:lvl3pPr marL="1097915" indent="0">
              <a:buNone/>
              <a:defRPr sz="1440"/>
            </a:lvl3pPr>
            <a:lvl4pPr marL="1646555" indent="0">
              <a:buNone/>
              <a:defRPr sz="1200"/>
            </a:lvl4pPr>
            <a:lvl5pPr marL="2195195" indent="0">
              <a:buNone/>
              <a:defRPr sz="1200"/>
            </a:lvl5pPr>
            <a:lvl6pPr marL="2744470" indent="0">
              <a:buNone/>
              <a:defRPr sz="1200"/>
            </a:lvl6pPr>
            <a:lvl7pPr marL="3293110" indent="0">
              <a:buNone/>
              <a:defRPr sz="1200"/>
            </a:lvl7pPr>
            <a:lvl8pPr marL="3841750" indent="0">
              <a:buNone/>
              <a:defRPr sz="1200"/>
            </a:lvl8pPr>
            <a:lvl9pPr marL="4391025" indent="0">
              <a:buNone/>
              <a:defRPr sz="1200"/>
            </a:lvl9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reserve="1" userDrawn="1">
  <p:cSld name="2_两栏内容">
    <p:bg>
      <p:bgPr>
        <a:solidFill>
          <a:schemeClr val="bg1"/>
        </a:solidFill>
        <a:effectLst/>
      </p:bgPr>
    </p:bg>
    <p:spTree>
      <p:nvGrpSpPr>
        <p:cNvPr id="1" name=""/>
        <p:cNvGrpSpPr/>
        <p:nvPr/>
      </p:nvGrpSpPr>
      <p:grpSpPr>
        <a:xfrm>
          <a:off x="0" y="0"/>
          <a:ext cx="0" cy="0"/>
        </a:xfrm>
      </p:grpSpPr>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x" preserve="1">
  <p:cSld name="标题和竖排文字">
    <p:bg>
      <p:bgPr>
        <a:solidFill>
          <a:schemeClr val="accent1"/>
        </a:solidFill>
        <a:effectLst/>
      </p:bgPr>
    </p:bg>
    <p:spTree>
      <p:nvGrpSpPr>
        <p:cNvPr id="1" name=""/>
        <p:cNvGrpSpPr/>
        <p:nvPr/>
      </p:nvGrpSpPr>
      <p:grpSpPr>
        <a:xfrm>
          <a:off x="0" y="0"/>
          <a:ext cx="0" cy="0"/>
        </a:xfrm>
      </p:grpSpPr>
      <p:sp>
        <p:nvSpPr>
          <p:cNvPr id="2" name="标题 1"/>
          <p:cNvSpPr>
            <a:spLocks noGrp="1"/>
          </p:cNvSpPr>
          <p:nvPr>
            <p:ph type="title"/>
          </p:nvPr>
        </p:nvSpPr>
        <p:spPr>
          <a:xfrm>
            <a:off x="838069" y="365909"/>
            <a:ext cx="10513957" cy="1324515"/>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069" y="1825734"/>
            <a:ext cx="10513957" cy="4352793"/>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itleAndTx" preserve="1">
  <p:cSld name="竖排标题与文本">
    <p:bg>
      <p:bgPr>
        <a:solidFill>
          <a:schemeClr val="accent1"/>
        </a:solid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8723537" y="365909"/>
            <a:ext cx="2628489" cy="581261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69" y="365909"/>
            <a:ext cx="7682299" cy="581261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Tree>
  </p:cSld>
  <p:clrMapOvr>
    <a:masterClrMapping/>
  </p:clrMapOvr>
  <p:transition>
    <p:fade/>
  </p:transition>
  <p:timing/>
</p:sldLayout>
</file>

<file path=ppt/slideLayouts/slideLayout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timing/>
</p:sldLayout>
</file>

<file path=ppt/slideLayouts/slideLayout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2934" y="4407716"/>
            <a:ext cx="10361581" cy="136232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34" y="2907251"/>
            <a:ext cx="10361581" cy="150046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9435" indent="0">
              <a:buNone/>
              <a:defRPr sz="1400"/>
            </a:lvl5pPr>
            <a:lvl6pPr marL="2286635" indent="0">
              <a:buNone/>
              <a:defRPr sz="1400"/>
            </a:lvl6pPr>
            <a:lvl7pPr marL="2743835" indent="0">
              <a:buNone/>
              <a:defRPr sz="1400"/>
            </a:lvl7pPr>
            <a:lvl8pPr marL="3201035" indent="0">
              <a:buNone/>
              <a:defRPr sz="1400"/>
            </a:lvl8pPr>
            <a:lvl9pPr marL="3658235" indent="0">
              <a:buNone/>
              <a:defRPr sz="1400"/>
            </a:lvl9pPr>
          </a:lstStyle>
          <a:p>
            <a:pPr lvl="0"/>
            <a:r>
              <a:rPr lang="zh-CN" altLang="en-US" smtClean="0"/>
              <a:t>单击此处编辑母版文本样式</a:t>
            </a:r>
          </a:p>
        </p:txBody>
      </p:sp>
    </p:spTree>
  </p:cSld>
  <p:clrMapOvr>
    <a:masterClrMapping/>
  </p:clrMapOvr>
  <p:transition>
    <p:fade/>
  </p:transition>
  <p:timing/>
</p:sldLayout>
</file>

<file path=ppt/slideLayouts/slideLayout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05" y="1268648"/>
            <a:ext cx="5383959" cy="4858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632" y="1268648"/>
            <a:ext cx="5383959" cy="4858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timing/>
</p:sldLayout>
</file>

<file path=ppt/slideLayouts/slideLayout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505" y="274689"/>
            <a:ext cx="10971086" cy="1143212"/>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05" y="1535397"/>
            <a:ext cx="5386076" cy="63988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9435" indent="0">
              <a:buNone/>
              <a:defRPr sz="1600" b="1"/>
            </a:lvl5pPr>
            <a:lvl6pPr marL="2286635" indent="0">
              <a:buNone/>
              <a:defRPr sz="1600" b="1"/>
            </a:lvl6pPr>
            <a:lvl7pPr marL="2743835" indent="0">
              <a:buNone/>
              <a:defRPr sz="1600" b="1"/>
            </a:lvl7pPr>
            <a:lvl8pPr marL="3201035" indent="0">
              <a:buNone/>
              <a:defRPr sz="1600" b="1"/>
            </a:lvl8pPr>
            <a:lvl9pPr marL="3658235"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05" y="2175278"/>
            <a:ext cx="5386076" cy="395202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399" y="1535397"/>
            <a:ext cx="5388191" cy="63988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9435" indent="0">
              <a:buNone/>
              <a:defRPr sz="1600" b="1"/>
            </a:lvl5pPr>
            <a:lvl6pPr marL="2286635" indent="0">
              <a:buNone/>
              <a:defRPr sz="1600" b="1"/>
            </a:lvl6pPr>
            <a:lvl7pPr marL="2743835" indent="0">
              <a:buNone/>
              <a:defRPr sz="1600" b="1"/>
            </a:lvl7pPr>
            <a:lvl8pPr marL="3201035" indent="0">
              <a:buNone/>
              <a:defRPr sz="1600" b="1"/>
            </a:lvl8pPr>
            <a:lvl9pPr marL="3658235"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399" y="2175278"/>
            <a:ext cx="5388191" cy="395202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timing/>
</p:sldLayout>
</file>

<file path=ppt/slideLayouts/slideLayout2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timing/>
</p:sldLayout>
</file>

<file path=ppt/slideLayouts/slideLayout2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fade/>
  </p:transition>
  <p:timing/>
</p:sldLayout>
</file>

<file path=ppt/slideLayouts/slideLayout2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505" y="273101"/>
            <a:ext cx="4010457" cy="116226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5989" y="273101"/>
            <a:ext cx="6814602" cy="58541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05" y="1435366"/>
            <a:ext cx="4010457" cy="469193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9435" indent="0">
              <a:buNone/>
              <a:defRPr sz="900"/>
            </a:lvl5pPr>
            <a:lvl6pPr marL="2286635" indent="0">
              <a:buNone/>
              <a:defRPr sz="900"/>
            </a:lvl6pPr>
            <a:lvl7pPr marL="2743835" indent="0">
              <a:buNone/>
              <a:defRPr sz="900"/>
            </a:lvl7pPr>
            <a:lvl8pPr marL="3201035" indent="0">
              <a:buNone/>
              <a:defRPr sz="900"/>
            </a:lvl8pPr>
            <a:lvl9pPr marL="3658235" indent="0">
              <a:buNone/>
              <a:defRPr sz="900"/>
            </a:lvl9pPr>
          </a:lstStyle>
          <a:p>
            <a:pPr lvl="0"/>
            <a:r>
              <a:rPr lang="zh-CN" altLang="en-US" smtClean="0"/>
              <a:t>单击此处编辑母版文本样式</a:t>
            </a:r>
          </a:p>
        </p:txBody>
      </p:sp>
    </p:spTree>
  </p:cSld>
  <p:clrMapOvr>
    <a:masterClrMapping/>
  </p:clrMapOvr>
  <p:transition>
    <p:fade/>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cSld name="空白">
    <p:spTree>
      <p:nvGrpSpPr>
        <p:cNvPr id="1" name=""/>
        <p:cNvGrpSpPr/>
        <p:nvPr/>
      </p:nvGrpSpPr>
      <p:grpSpPr>
        <a:xfrm>
          <a:off x="0" y="0"/>
          <a:ext cx="0" cy="0"/>
        </a:xfrm>
      </p:grpSpPr>
    </p:spTree>
  </p:cSld>
  <p:clrMapOvr>
    <a:masterClrMapping/>
  </p:clrMapOvr>
  <p:transition spd="slow" advClick="0">
    <p:push dir="u"/>
  </p:transition>
  <p:timing/>
</p:sldLayout>
</file>

<file path=ppt/slideLayouts/slideLayout3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344" y="4801489"/>
            <a:ext cx="7314057" cy="566843"/>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344" y="612888"/>
            <a:ext cx="7314057" cy="4115562"/>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9435" indent="0">
              <a:buNone/>
              <a:defRPr sz="2000"/>
            </a:lvl5pPr>
            <a:lvl6pPr marL="2286635" indent="0">
              <a:buNone/>
              <a:defRPr sz="2000"/>
            </a:lvl6pPr>
            <a:lvl7pPr marL="2743835" indent="0">
              <a:buNone/>
              <a:defRPr sz="2000"/>
            </a:lvl7pPr>
            <a:lvl8pPr marL="3201035" indent="0">
              <a:buNone/>
              <a:defRPr sz="2000"/>
            </a:lvl8pPr>
            <a:lvl9pPr marL="3658235"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344" y="5368332"/>
            <a:ext cx="7314057" cy="8050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9435" indent="0">
              <a:buNone/>
              <a:defRPr sz="900"/>
            </a:lvl5pPr>
            <a:lvl6pPr marL="2286635" indent="0">
              <a:buNone/>
              <a:defRPr sz="900"/>
            </a:lvl6pPr>
            <a:lvl7pPr marL="2743835" indent="0">
              <a:buNone/>
              <a:defRPr sz="900"/>
            </a:lvl7pPr>
            <a:lvl8pPr marL="3201035" indent="0">
              <a:buNone/>
              <a:defRPr sz="900"/>
            </a:lvl8pPr>
            <a:lvl9pPr marL="3658235" indent="0">
              <a:buNone/>
              <a:defRPr sz="900"/>
            </a:lvl9pPr>
          </a:lstStyle>
          <a:p>
            <a:pPr lvl="0"/>
            <a:r>
              <a:rPr lang="zh-CN" altLang="en-US" smtClean="0"/>
              <a:t>单击此处编辑母版文本样式</a:t>
            </a:r>
          </a:p>
        </p:txBody>
      </p:sp>
    </p:spTree>
  </p:cSld>
  <p:clrMapOvr>
    <a:masterClrMapping/>
  </p:clrMapOvr>
  <p:transition>
    <p:fade/>
  </p:transition>
  <p:timing/>
</p:sldLayout>
</file>

<file path=ppt/slideLayouts/slideLayout3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timing/>
</p:sldLayout>
</file>

<file path=ppt/slideLayouts/slideLayout3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7819" y="274689"/>
            <a:ext cx="2742771" cy="585260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05" y="274689"/>
            <a:ext cx="8025146" cy="585260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timing/>
</p:sldLayout>
</file>

<file path=ppt/slideLayouts/slideLayout3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cSld name="1_标题幻灯片">
    <p:bg>
      <p:bgPr>
        <a:blipFill rotWithShape="0">
          <a:blip r:embed="rId1"/>
          <a:stretch>
            <a:fillRect/>
          </a:stretch>
        </a:blipFill>
        <a:effectLst/>
      </p:bgPr>
    </p:bg>
    <p:spTree>
      <p:nvGrpSpPr>
        <p:cNvPr id="1" name=""/>
        <p:cNvGrpSpPr/>
        <p:nvPr/>
      </p:nvGrpSpPr>
      <p:grpSpPr>
        <a:xfrm>
          <a:off x="0" y="0"/>
          <a:ext cx="0" cy="0"/>
        </a:xfrm>
      </p:grpSpPr>
      <p:sp>
        <p:nvSpPr>
          <p:cNvPr id="5" name="Freeform 2"/>
          <p:cNvSpPr/>
          <p:nvPr/>
        </p:nvSpPr>
        <p:spPr bwMode="auto">
          <a:xfrm>
            <a:off x="6346892" y="20642"/>
            <a:ext cx="5917275" cy="4039348"/>
          </a:xfrm>
          <a:custGeom>
            <a:cxnLst>
              <a:cxn ang="0">
                <a:pos x="23" y="4"/>
              </a:cxn>
              <a:cxn ang="0">
                <a:pos x="11" y="71"/>
              </a:cxn>
              <a:cxn ang="0">
                <a:pos x="25" y="393"/>
              </a:cxn>
              <a:cxn ang="0">
                <a:pos x="54" y="457"/>
              </a:cxn>
              <a:cxn ang="0">
                <a:pos x="158" y="482"/>
              </a:cxn>
              <a:cxn ang="0">
                <a:pos x="204" y="495"/>
              </a:cxn>
              <a:cxn ang="0">
                <a:pos x="520" y="475"/>
              </a:cxn>
              <a:cxn ang="0">
                <a:pos x="533" y="167"/>
              </a:cxn>
              <a:cxn ang="0">
                <a:pos x="369" y="16"/>
              </a:cxn>
              <a:cxn ang="0">
                <a:pos x="249" y="29"/>
              </a:cxn>
              <a:cxn ang="0">
                <a:pos x="198" y="11"/>
              </a:cxn>
              <a:cxn ang="0">
                <a:pos x="151" y="2"/>
              </a:cxn>
              <a:cxn ang="0">
                <a:pos x="23" y="4"/>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grpSp>
        <p:nvGrpSpPr>
          <p:cNvPr id="3076" name="Group 3"/>
          <p:cNvGrpSpPr/>
          <p:nvPr/>
        </p:nvGrpSpPr>
        <p:grpSpPr>
          <a:xfrm>
            <a:off x="6095047" y="28580"/>
            <a:ext cx="6340542" cy="4339441"/>
            <a:chOff x="2918" y="18"/>
            <a:chExt cx="2958" cy="2699"/>
          </a:xfrm>
        </p:grpSpPr>
        <p:sp>
          <p:nvSpPr>
            <p:cNvPr id="7" name="Freeform 4"/>
            <p:cNvSpPr/>
            <p:nvPr/>
          </p:nvSpPr>
          <p:spPr bwMode="auto">
            <a:xfrm>
              <a:off x="3060" y="18"/>
              <a:ext cx="490" cy="187"/>
            </a:xfrm>
            <a:custGeom>
              <a:cxnLst>
                <a:cxn ang="0">
                  <a:pos x="71" y="25"/>
                </a:cxn>
                <a:cxn ang="0">
                  <a:pos x="91" y="20"/>
                </a:cxn>
                <a:cxn ang="0">
                  <a:pos x="92" y="17"/>
                </a:cxn>
                <a:cxn ang="0">
                  <a:pos x="88" y="0"/>
                </a:cxn>
                <a:cxn ang="0">
                  <a:pos x="25" y="0"/>
                </a:cxn>
                <a:cxn ang="0">
                  <a:pos x="10" y="22"/>
                </a:cxn>
                <a:cxn ang="0">
                  <a:pos x="71" y="25"/>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8" name="Freeform 5"/>
            <p:cNvSpPr>
              <a:spLocks noEditPoints="1"/>
            </p:cNvSpPr>
            <p:nvPr/>
          </p:nvSpPr>
          <p:spPr bwMode="auto">
            <a:xfrm>
              <a:off x="2918" y="18"/>
              <a:ext cx="2958" cy="2699"/>
            </a:xfrm>
            <a:custGeom>
              <a:cxnLst>
                <a:cxn ang="0">
                  <a:pos x="504" y="1"/>
                </a:cxn>
                <a:cxn ang="0">
                  <a:pos x="157" y="0"/>
                </a:cxn>
                <a:cxn ang="0">
                  <a:pos x="225" y="21"/>
                </a:cxn>
                <a:cxn ang="0">
                  <a:pos x="174" y="39"/>
                </a:cxn>
                <a:cxn ang="0">
                  <a:pos x="207" y="71"/>
                </a:cxn>
                <a:cxn ang="0">
                  <a:pos x="74" y="60"/>
                </a:cxn>
                <a:cxn ang="0">
                  <a:pos x="26" y="63"/>
                </a:cxn>
                <a:cxn ang="0">
                  <a:pos x="199" y="487"/>
                </a:cxn>
                <a:cxn ang="0">
                  <a:pos x="144" y="341"/>
                </a:cxn>
                <a:cxn ang="0">
                  <a:pos x="105" y="376"/>
                </a:cxn>
                <a:cxn ang="0">
                  <a:pos x="94" y="435"/>
                </a:cxn>
                <a:cxn ang="0">
                  <a:pos x="124" y="265"/>
                </a:cxn>
                <a:cxn ang="0">
                  <a:pos x="153" y="228"/>
                </a:cxn>
                <a:cxn ang="0">
                  <a:pos x="209" y="237"/>
                </a:cxn>
                <a:cxn ang="0">
                  <a:pos x="188" y="306"/>
                </a:cxn>
                <a:cxn ang="0">
                  <a:pos x="192" y="395"/>
                </a:cxn>
                <a:cxn ang="0">
                  <a:pos x="515" y="483"/>
                </a:cxn>
                <a:cxn ang="0">
                  <a:pos x="454" y="427"/>
                </a:cxn>
                <a:cxn ang="0">
                  <a:pos x="425" y="345"/>
                </a:cxn>
                <a:cxn ang="0">
                  <a:pos x="396" y="270"/>
                </a:cxn>
                <a:cxn ang="0">
                  <a:pos x="460" y="256"/>
                </a:cxn>
                <a:cxn ang="0">
                  <a:pos x="407" y="223"/>
                </a:cxn>
                <a:cxn ang="0">
                  <a:pos x="439" y="226"/>
                </a:cxn>
                <a:cxn ang="0">
                  <a:pos x="438" y="209"/>
                </a:cxn>
                <a:cxn ang="0">
                  <a:pos x="376" y="211"/>
                </a:cxn>
                <a:cxn ang="0">
                  <a:pos x="357" y="343"/>
                </a:cxn>
                <a:cxn ang="0">
                  <a:pos x="347" y="230"/>
                </a:cxn>
                <a:cxn ang="0">
                  <a:pos x="331" y="182"/>
                </a:cxn>
                <a:cxn ang="0">
                  <a:pos x="347" y="136"/>
                </a:cxn>
                <a:cxn ang="0">
                  <a:pos x="339" y="99"/>
                </a:cxn>
                <a:cxn ang="0">
                  <a:pos x="331" y="62"/>
                </a:cxn>
                <a:cxn ang="0">
                  <a:pos x="369" y="103"/>
                </a:cxn>
                <a:cxn ang="0">
                  <a:pos x="415" y="47"/>
                </a:cxn>
                <a:cxn ang="0">
                  <a:pos x="409" y="95"/>
                </a:cxn>
                <a:cxn ang="0">
                  <a:pos x="401" y="130"/>
                </a:cxn>
                <a:cxn ang="0">
                  <a:pos x="401" y="181"/>
                </a:cxn>
                <a:cxn ang="0">
                  <a:pos x="558" y="181"/>
                </a:cxn>
                <a:cxn ang="0">
                  <a:pos x="554" y="76"/>
                </a:cxn>
                <a:cxn ang="0">
                  <a:pos x="249" y="69"/>
                </a:cxn>
                <a:cxn ang="0">
                  <a:pos x="293" y="93"/>
                </a:cxn>
                <a:cxn ang="0">
                  <a:pos x="171" y="195"/>
                </a:cxn>
                <a:cxn ang="0">
                  <a:pos x="69" y="98"/>
                </a:cxn>
                <a:cxn ang="0">
                  <a:pos x="191" y="106"/>
                </a:cxn>
                <a:cxn ang="0">
                  <a:pos x="220" y="105"/>
                </a:cxn>
                <a:cxn ang="0">
                  <a:pos x="302" y="121"/>
                </a:cxn>
                <a:cxn ang="0">
                  <a:pos x="276" y="256"/>
                </a:cxn>
                <a:cxn ang="0">
                  <a:pos x="260" y="137"/>
                </a:cxn>
                <a:cxn ang="0">
                  <a:pos x="171" y="195"/>
                </a:cxn>
                <a:cxn ang="0">
                  <a:pos x="223" y="225"/>
                </a:cxn>
                <a:cxn ang="0">
                  <a:pos x="247" y="158"/>
                </a:cxn>
                <a:cxn ang="0">
                  <a:pos x="326" y="292"/>
                </a:cxn>
                <a:cxn ang="0">
                  <a:pos x="215" y="321"/>
                </a:cxn>
                <a:cxn ang="0">
                  <a:pos x="309" y="277"/>
                </a:cxn>
                <a:cxn ang="0">
                  <a:pos x="318" y="133"/>
                </a:cxn>
                <a:cxn ang="0">
                  <a:pos x="313" y="213"/>
                </a:cxn>
                <a:cxn ang="0">
                  <a:pos x="299" y="144"/>
                </a:cxn>
                <a:cxn ang="0">
                  <a:pos x="507" y="179"/>
                </a:cxn>
                <a:cxn ang="0">
                  <a:pos x="461" y="162"/>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9" name="Freeform 6"/>
            <p:cNvSpPr/>
            <p:nvPr/>
          </p:nvSpPr>
          <p:spPr bwMode="auto">
            <a:xfrm>
              <a:off x="3621" y="1287"/>
              <a:ext cx="238" cy="283"/>
            </a:xfrm>
            <a:custGeom>
              <a:cxnLst>
                <a:cxn ang="0">
                  <a:pos x="40" y="15"/>
                </a:cxn>
                <a:cxn ang="0">
                  <a:pos x="27" y="56"/>
                </a:cxn>
                <a:cxn ang="0">
                  <a:pos x="40" y="15"/>
                </a:cxn>
              </a:cxnLst>
              <a:rect l="0" t="0"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0" name="Freeform 7"/>
            <p:cNvSpPr/>
            <p:nvPr/>
          </p:nvSpPr>
          <p:spPr bwMode="auto">
            <a:xfrm>
              <a:off x="3403" y="1403"/>
              <a:ext cx="208" cy="379"/>
            </a:xfrm>
            <a:custGeom>
              <a:cxnLst>
                <a:cxn ang="0">
                  <a:pos x="19" y="27"/>
                </a:cxn>
                <a:cxn ang="0">
                  <a:pos x="12" y="69"/>
                </a:cxn>
                <a:cxn ang="0">
                  <a:pos x="40" y="45"/>
                </a:cxn>
                <a:cxn ang="0">
                  <a:pos x="37" y="24"/>
                </a:cxn>
                <a:cxn ang="0">
                  <a:pos x="19" y="27"/>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1" name="Freeform 8"/>
            <p:cNvSpPr/>
            <p:nvPr/>
          </p:nvSpPr>
          <p:spPr bwMode="auto">
            <a:xfrm>
              <a:off x="3272" y="645"/>
              <a:ext cx="676" cy="318"/>
            </a:xfrm>
            <a:custGeom>
              <a:cxnLst>
                <a:cxn ang="0">
                  <a:pos x="112" y="4"/>
                </a:cxn>
                <a:cxn ang="0">
                  <a:pos x="24" y="4"/>
                </a:cxn>
                <a:cxn ang="0">
                  <a:pos x="2" y="25"/>
                </a:cxn>
                <a:cxn ang="0">
                  <a:pos x="60" y="58"/>
                </a:cxn>
                <a:cxn ang="0">
                  <a:pos x="96" y="54"/>
                </a:cxn>
                <a:cxn ang="0">
                  <a:pos x="113" y="53"/>
                </a:cxn>
                <a:cxn ang="0">
                  <a:pos x="112" y="4"/>
                </a:cxn>
              </a:cxnLst>
              <a:rect l="0" t="0" r="r" b="b"/>
              <a:pathLst>
                <a:path w="135" h="62">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2" name="Freeform 9"/>
            <p:cNvSpPr/>
            <p:nvPr/>
          </p:nvSpPr>
          <p:spPr bwMode="auto">
            <a:xfrm>
              <a:off x="4046" y="1545"/>
              <a:ext cx="497" cy="516"/>
            </a:xfrm>
            <a:custGeom>
              <a:cxnLst>
                <a:cxn ang="0">
                  <a:pos x="67" y="5"/>
                </a:cxn>
                <a:cxn ang="0">
                  <a:pos x="31" y="5"/>
                </a:cxn>
                <a:cxn ang="0">
                  <a:pos x="12" y="57"/>
                </a:cxn>
                <a:cxn ang="0">
                  <a:pos x="79" y="62"/>
                </a:cxn>
                <a:cxn ang="0">
                  <a:pos x="67" y="5"/>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3" name="Freeform 10"/>
            <p:cNvSpPr/>
            <p:nvPr/>
          </p:nvSpPr>
          <p:spPr bwMode="auto">
            <a:xfrm>
              <a:off x="5173" y="1024"/>
              <a:ext cx="501" cy="96"/>
            </a:xfrm>
            <a:custGeom>
              <a:cxnLst>
                <a:cxn ang="0">
                  <a:pos x="15" y="0"/>
                </a:cxn>
                <a:cxn ang="0">
                  <a:pos x="40" y="15"/>
                </a:cxn>
                <a:cxn ang="0">
                  <a:pos x="15" y="0"/>
                </a:cxn>
              </a:cxnLst>
              <a:rect l="0" t="0"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4" name="Freeform 11"/>
            <p:cNvSpPr/>
            <p:nvPr/>
          </p:nvSpPr>
          <p:spPr bwMode="auto">
            <a:xfrm>
              <a:off x="5340" y="1004"/>
              <a:ext cx="385" cy="237"/>
            </a:xfrm>
            <a:custGeom>
              <a:cxnLst>
                <a:cxn ang="0">
                  <a:pos x="21" y="37"/>
                </a:cxn>
                <a:cxn ang="0">
                  <a:pos x="70" y="17"/>
                </a:cxn>
                <a:cxn ang="0">
                  <a:pos x="48" y="3"/>
                </a:cxn>
                <a:cxn ang="0">
                  <a:pos x="19" y="32"/>
                </a:cxn>
                <a:cxn ang="0">
                  <a:pos x="21" y="37"/>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5" name="Freeform 12"/>
            <p:cNvSpPr/>
            <p:nvPr/>
          </p:nvSpPr>
          <p:spPr bwMode="auto">
            <a:xfrm>
              <a:off x="5325" y="1201"/>
              <a:ext cx="415" cy="187"/>
            </a:xfrm>
            <a:custGeom>
              <a:cxnLst>
                <a:cxn ang="0">
                  <a:pos x="72" y="6"/>
                </a:cxn>
                <a:cxn ang="0">
                  <a:pos x="24" y="17"/>
                </a:cxn>
                <a:cxn ang="0">
                  <a:pos x="17" y="26"/>
                </a:cxn>
                <a:cxn ang="0">
                  <a:pos x="76" y="23"/>
                </a:cxn>
                <a:cxn ang="0">
                  <a:pos x="82" y="20"/>
                </a:cxn>
                <a:cxn ang="0">
                  <a:pos x="82" y="0"/>
                </a:cxn>
                <a:cxn ang="0">
                  <a:pos x="72" y="6"/>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6" name="Freeform 13"/>
            <p:cNvSpPr/>
            <p:nvPr/>
          </p:nvSpPr>
          <p:spPr bwMode="auto">
            <a:xfrm>
              <a:off x="5001" y="1378"/>
              <a:ext cx="698" cy="167"/>
            </a:xfrm>
            <a:custGeom>
              <a:cxnLst>
                <a:cxn ang="0">
                  <a:pos x="21" y="1"/>
                </a:cxn>
                <a:cxn ang="0">
                  <a:pos x="8" y="14"/>
                </a:cxn>
                <a:cxn ang="0">
                  <a:pos x="57" y="22"/>
                </a:cxn>
                <a:cxn ang="0">
                  <a:pos x="117" y="23"/>
                </a:cxn>
                <a:cxn ang="0">
                  <a:pos x="114" y="8"/>
                </a:cxn>
                <a:cxn ang="0">
                  <a:pos x="82" y="3"/>
                </a:cxn>
                <a:cxn ang="0">
                  <a:pos x="21" y="1"/>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7" name="Freeform 14"/>
            <p:cNvSpPr/>
            <p:nvPr/>
          </p:nvSpPr>
          <p:spPr bwMode="auto">
            <a:xfrm>
              <a:off x="5077" y="1540"/>
              <a:ext cx="567" cy="146"/>
            </a:xfrm>
            <a:custGeom>
              <a:cxnLst>
                <a:cxn ang="0">
                  <a:pos x="98" y="19"/>
                </a:cxn>
                <a:cxn ang="0">
                  <a:pos x="103" y="4"/>
                </a:cxn>
                <a:cxn ang="0">
                  <a:pos x="74" y="10"/>
                </a:cxn>
                <a:cxn ang="0">
                  <a:pos x="36" y="6"/>
                </a:cxn>
                <a:cxn ang="0">
                  <a:pos x="2" y="4"/>
                </a:cxn>
                <a:cxn ang="0">
                  <a:pos x="98" y="19"/>
                </a:cxn>
              </a:cxnLst>
              <a:rect l="0" t="0" r="r" b="b"/>
              <a:pathLst>
                <a:path w="112" h="28">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8" name="Freeform 15"/>
            <p:cNvSpPr/>
            <p:nvPr/>
          </p:nvSpPr>
          <p:spPr bwMode="auto">
            <a:xfrm>
              <a:off x="5042" y="1656"/>
              <a:ext cx="584" cy="480"/>
            </a:xfrm>
            <a:custGeom>
              <a:cxnLst>
                <a:cxn ang="0">
                  <a:pos x="3" y="53"/>
                </a:cxn>
                <a:cxn ang="0">
                  <a:pos x="26" y="54"/>
                </a:cxn>
                <a:cxn ang="0">
                  <a:pos x="50" y="77"/>
                </a:cxn>
                <a:cxn ang="0">
                  <a:pos x="59" y="84"/>
                </a:cxn>
                <a:cxn ang="0">
                  <a:pos x="81" y="52"/>
                </a:cxn>
                <a:cxn ang="0">
                  <a:pos x="111" y="52"/>
                </a:cxn>
                <a:cxn ang="0">
                  <a:pos x="79" y="27"/>
                </a:cxn>
                <a:cxn ang="0">
                  <a:pos x="37" y="16"/>
                </a:cxn>
                <a:cxn ang="0">
                  <a:pos x="12" y="41"/>
                </a:cxn>
                <a:cxn ang="0">
                  <a:pos x="3" y="53"/>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9" name="Freeform 16"/>
            <p:cNvSpPr/>
            <p:nvPr/>
          </p:nvSpPr>
          <p:spPr bwMode="auto">
            <a:xfrm>
              <a:off x="5421" y="1464"/>
              <a:ext cx="329" cy="854"/>
            </a:xfrm>
            <a:custGeom>
              <a:cxnLst>
                <a:cxn ang="0">
                  <a:pos x="51" y="40"/>
                </a:cxn>
                <a:cxn ang="0">
                  <a:pos x="22" y="49"/>
                </a:cxn>
                <a:cxn ang="0">
                  <a:pos x="22" y="59"/>
                </a:cxn>
                <a:cxn ang="0">
                  <a:pos x="50" y="90"/>
                </a:cxn>
                <a:cxn ang="0">
                  <a:pos x="34" y="118"/>
                </a:cxn>
                <a:cxn ang="0">
                  <a:pos x="0" y="148"/>
                </a:cxn>
                <a:cxn ang="0">
                  <a:pos x="17" y="155"/>
                </a:cxn>
                <a:cxn ang="0">
                  <a:pos x="47" y="166"/>
                </a:cxn>
                <a:cxn ang="0">
                  <a:pos x="63" y="162"/>
                </a:cxn>
                <a:cxn ang="0">
                  <a:pos x="65" y="0"/>
                </a:cxn>
                <a:cxn ang="0">
                  <a:pos x="51" y="40"/>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grpSp>
      <p:grpSp>
        <p:nvGrpSpPr>
          <p:cNvPr id="3077" name="Group 17"/>
          <p:cNvGrpSpPr/>
          <p:nvPr/>
        </p:nvGrpSpPr>
        <p:grpSpPr>
          <a:xfrm>
            <a:off x="738602" y="36520"/>
            <a:ext cx="10520305" cy="6822750"/>
            <a:chOff x="349" y="23"/>
            <a:chExt cx="4971" cy="4297"/>
          </a:xfrm>
        </p:grpSpPr>
        <p:sp>
          <p:nvSpPr>
            <p:cNvPr id="21" name="Rectangle 18"/>
            <p:cNvSpPr>
              <a:spLocks noChangeArrowheads="1"/>
            </p:cNvSpPr>
            <p:nvPr/>
          </p:nvSpPr>
          <p:spPr bwMode="auto">
            <a:xfrm>
              <a:off x="384" y="23"/>
              <a:ext cx="21"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22" name="Freeform 19"/>
            <p:cNvSpPr>
              <a:spLocks noEditPoints="1"/>
            </p:cNvSpPr>
            <p:nvPr/>
          </p:nvSpPr>
          <p:spPr bwMode="auto">
            <a:xfrm>
              <a:off x="384" y="22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23" name="Freeform 20"/>
            <p:cNvSpPr>
              <a:spLocks noEditPoints="1"/>
            </p:cNvSpPr>
            <p:nvPr/>
          </p:nvSpPr>
          <p:spPr bwMode="auto">
            <a:xfrm>
              <a:off x="384" y="63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24" name="Freeform 21"/>
            <p:cNvSpPr>
              <a:spLocks noEditPoints="1"/>
            </p:cNvSpPr>
            <p:nvPr/>
          </p:nvSpPr>
          <p:spPr bwMode="auto">
            <a:xfrm>
              <a:off x="384" y="1034"/>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25" name="Freeform 22"/>
            <p:cNvSpPr>
              <a:spLocks noEditPoints="1"/>
            </p:cNvSpPr>
            <p:nvPr/>
          </p:nvSpPr>
          <p:spPr bwMode="auto">
            <a:xfrm>
              <a:off x="384" y="1438"/>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26" name="Freeform 23"/>
            <p:cNvSpPr>
              <a:spLocks noEditPoints="1"/>
            </p:cNvSpPr>
            <p:nvPr/>
          </p:nvSpPr>
          <p:spPr bwMode="auto">
            <a:xfrm>
              <a:off x="384" y="184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27" name="Freeform 24"/>
            <p:cNvSpPr>
              <a:spLocks noEditPoints="1"/>
            </p:cNvSpPr>
            <p:nvPr/>
          </p:nvSpPr>
          <p:spPr bwMode="auto">
            <a:xfrm>
              <a:off x="384" y="2247"/>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28" name="Freeform 25"/>
            <p:cNvSpPr>
              <a:spLocks noEditPoints="1"/>
            </p:cNvSpPr>
            <p:nvPr/>
          </p:nvSpPr>
          <p:spPr bwMode="auto">
            <a:xfrm>
              <a:off x="384" y="265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29" name="Freeform 26"/>
            <p:cNvSpPr>
              <a:spLocks noEditPoints="1"/>
            </p:cNvSpPr>
            <p:nvPr/>
          </p:nvSpPr>
          <p:spPr bwMode="auto">
            <a:xfrm>
              <a:off x="384" y="3056"/>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30" name="Freeform 27"/>
            <p:cNvSpPr>
              <a:spLocks noEditPoints="1"/>
            </p:cNvSpPr>
            <p:nvPr/>
          </p:nvSpPr>
          <p:spPr bwMode="auto">
            <a:xfrm>
              <a:off x="384" y="346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31" name="Freeform 28"/>
            <p:cNvSpPr>
              <a:spLocks noEditPoints="1"/>
            </p:cNvSpPr>
            <p:nvPr/>
          </p:nvSpPr>
          <p:spPr bwMode="auto">
            <a:xfrm>
              <a:off x="384" y="3865"/>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32" name="Rectangle 29"/>
            <p:cNvSpPr>
              <a:spLocks noChangeArrowheads="1"/>
            </p:cNvSpPr>
            <p:nvPr/>
          </p:nvSpPr>
          <p:spPr bwMode="auto">
            <a:xfrm>
              <a:off x="384" y="4269"/>
              <a:ext cx="21"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33" name="Rectangle 30"/>
            <p:cNvSpPr>
              <a:spLocks noChangeArrowheads="1"/>
            </p:cNvSpPr>
            <p:nvPr/>
          </p:nvSpPr>
          <p:spPr bwMode="auto">
            <a:xfrm>
              <a:off x="829" y="23"/>
              <a:ext cx="21"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34" name="Freeform 31"/>
            <p:cNvSpPr>
              <a:spLocks noEditPoints="1"/>
            </p:cNvSpPr>
            <p:nvPr/>
          </p:nvSpPr>
          <p:spPr bwMode="auto">
            <a:xfrm>
              <a:off x="829" y="22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35" name="Freeform 32"/>
            <p:cNvSpPr>
              <a:spLocks noEditPoints="1"/>
            </p:cNvSpPr>
            <p:nvPr/>
          </p:nvSpPr>
          <p:spPr bwMode="auto">
            <a:xfrm>
              <a:off x="829" y="63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36" name="Freeform 33"/>
            <p:cNvSpPr>
              <a:spLocks noEditPoints="1"/>
            </p:cNvSpPr>
            <p:nvPr/>
          </p:nvSpPr>
          <p:spPr bwMode="auto">
            <a:xfrm>
              <a:off x="829" y="1034"/>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37" name="Freeform 34"/>
            <p:cNvSpPr>
              <a:spLocks noEditPoints="1"/>
            </p:cNvSpPr>
            <p:nvPr/>
          </p:nvSpPr>
          <p:spPr bwMode="auto">
            <a:xfrm>
              <a:off x="829" y="1438"/>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38" name="Freeform 35"/>
            <p:cNvSpPr>
              <a:spLocks noEditPoints="1"/>
            </p:cNvSpPr>
            <p:nvPr/>
          </p:nvSpPr>
          <p:spPr bwMode="auto">
            <a:xfrm>
              <a:off x="829" y="184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39" name="Freeform 36"/>
            <p:cNvSpPr>
              <a:spLocks noEditPoints="1"/>
            </p:cNvSpPr>
            <p:nvPr/>
          </p:nvSpPr>
          <p:spPr bwMode="auto">
            <a:xfrm>
              <a:off x="829" y="2247"/>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40" name="Freeform 37"/>
            <p:cNvSpPr>
              <a:spLocks noEditPoints="1"/>
            </p:cNvSpPr>
            <p:nvPr/>
          </p:nvSpPr>
          <p:spPr bwMode="auto">
            <a:xfrm>
              <a:off x="829" y="265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41" name="Freeform 38"/>
            <p:cNvSpPr>
              <a:spLocks noEditPoints="1"/>
            </p:cNvSpPr>
            <p:nvPr/>
          </p:nvSpPr>
          <p:spPr bwMode="auto">
            <a:xfrm>
              <a:off x="829" y="3056"/>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42" name="Freeform 39"/>
            <p:cNvSpPr>
              <a:spLocks noEditPoints="1"/>
            </p:cNvSpPr>
            <p:nvPr/>
          </p:nvSpPr>
          <p:spPr bwMode="auto">
            <a:xfrm>
              <a:off x="829" y="346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43" name="Freeform 40"/>
            <p:cNvSpPr>
              <a:spLocks noEditPoints="1"/>
            </p:cNvSpPr>
            <p:nvPr/>
          </p:nvSpPr>
          <p:spPr bwMode="auto">
            <a:xfrm>
              <a:off x="829" y="3865"/>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44" name="Rectangle 41"/>
            <p:cNvSpPr>
              <a:spLocks noChangeArrowheads="1"/>
            </p:cNvSpPr>
            <p:nvPr/>
          </p:nvSpPr>
          <p:spPr bwMode="auto">
            <a:xfrm>
              <a:off x="829" y="4269"/>
              <a:ext cx="21"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45" name="Rectangle 42"/>
            <p:cNvSpPr>
              <a:spLocks noChangeArrowheads="1"/>
            </p:cNvSpPr>
            <p:nvPr/>
          </p:nvSpPr>
          <p:spPr bwMode="auto">
            <a:xfrm>
              <a:off x="1279" y="23"/>
              <a:ext cx="21"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46" name="Freeform 43"/>
            <p:cNvSpPr>
              <a:spLocks noEditPoints="1"/>
            </p:cNvSpPr>
            <p:nvPr/>
          </p:nvSpPr>
          <p:spPr bwMode="auto">
            <a:xfrm>
              <a:off x="1279" y="22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47" name="Freeform 44"/>
            <p:cNvSpPr>
              <a:spLocks noEditPoints="1"/>
            </p:cNvSpPr>
            <p:nvPr/>
          </p:nvSpPr>
          <p:spPr bwMode="auto">
            <a:xfrm>
              <a:off x="1279" y="63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48" name="Freeform 45"/>
            <p:cNvSpPr>
              <a:spLocks noEditPoints="1"/>
            </p:cNvSpPr>
            <p:nvPr/>
          </p:nvSpPr>
          <p:spPr bwMode="auto">
            <a:xfrm>
              <a:off x="1279" y="1034"/>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49" name="Freeform 46"/>
            <p:cNvSpPr>
              <a:spLocks noEditPoints="1"/>
            </p:cNvSpPr>
            <p:nvPr/>
          </p:nvSpPr>
          <p:spPr bwMode="auto">
            <a:xfrm>
              <a:off x="1279" y="1438"/>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50" name="Freeform 47"/>
            <p:cNvSpPr>
              <a:spLocks noEditPoints="1"/>
            </p:cNvSpPr>
            <p:nvPr/>
          </p:nvSpPr>
          <p:spPr bwMode="auto">
            <a:xfrm>
              <a:off x="1279" y="184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51" name="Freeform 48"/>
            <p:cNvSpPr>
              <a:spLocks noEditPoints="1"/>
            </p:cNvSpPr>
            <p:nvPr/>
          </p:nvSpPr>
          <p:spPr bwMode="auto">
            <a:xfrm>
              <a:off x="1279" y="2247"/>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52" name="Freeform 49"/>
            <p:cNvSpPr>
              <a:spLocks noEditPoints="1"/>
            </p:cNvSpPr>
            <p:nvPr/>
          </p:nvSpPr>
          <p:spPr bwMode="auto">
            <a:xfrm>
              <a:off x="1279" y="265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53" name="Freeform 50"/>
            <p:cNvSpPr>
              <a:spLocks noEditPoints="1"/>
            </p:cNvSpPr>
            <p:nvPr/>
          </p:nvSpPr>
          <p:spPr bwMode="auto">
            <a:xfrm>
              <a:off x="1279" y="3056"/>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54" name="Freeform 51"/>
            <p:cNvSpPr>
              <a:spLocks noEditPoints="1"/>
            </p:cNvSpPr>
            <p:nvPr/>
          </p:nvSpPr>
          <p:spPr bwMode="auto">
            <a:xfrm>
              <a:off x="1279" y="346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55" name="Freeform 52"/>
            <p:cNvSpPr>
              <a:spLocks noEditPoints="1"/>
            </p:cNvSpPr>
            <p:nvPr/>
          </p:nvSpPr>
          <p:spPr bwMode="auto">
            <a:xfrm>
              <a:off x="1279" y="3865"/>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56" name="Rectangle 53"/>
            <p:cNvSpPr>
              <a:spLocks noChangeArrowheads="1"/>
            </p:cNvSpPr>
            <p:nvPr/>
          </p:nvSpPr>
          <p:spPr bwMode="auto">
            <a:xfrm>
              <a:off x="1279" y="4269"/>
              <a:ext cx="21"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57" name="Rectangle 54"/>
            <p:cNvSpPr>
              <a:spLocks noChangeArrowheads="1"/>
            </p:cNvSpPr>
            <p:nvPr/>
          </p:nvSpPr>
          <p:spPr bwMode="auto">
            <a:xfrm>
              <a:off x="1724" y="23"/>
              <a:ext cx="21"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58" name="Freeform 55"/>
            <p:cNvSpPr>
              <a:spLocks noEditPoints="1"/>
            </p:cNvSpPr>
            <p:nvPr/>
          </p:nvSpPr>
          <p:spPr bwMode="auto">
            <a:xfrm>
              <a:off x="1724" y="22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59" name="Freeform 56"/>
            <p:cNvSpPr>
              <a:spLocks noEditPoints="1"/>
            </p:cNvSpPr>
            <p:nvPr/>
          </p:nvSpPr>
          <p:spPr bwMode="auto">
            <a:xfrm>
              <a:off x="1724" y="63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60" name="Freeform 57"/>
            <p:cNvSpPr>
              <a:spLocks noEditPoints="1"/>
            </p:cNvSpPr>
            <p:nvPr/>
          </p:nvSpPr>
          <p:spPr bwMode="auto">
            <a:xfrm>
              <a:off x="1724" y="1034"/>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61" name="Freeform 58"/>
            <p:cNvSpPr>
              <a:spLocks noEditPoints="1"/>
            </p:cNvSpPr>
            <p:nvPr/>
          </p:nvSpPr>
          <p:spPr bwMode="auto">
            <a:xfrm>
              <a:off x="1724" y="1438"/>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62" name="Freeform 59"/>
            <p:cNvSpPr>
              <a:spLocks noEditPoints="1"/>
            </p:cNvSpPr>
            <p:nvPr/>
          </p:nvSpPr>
          <p:spPr bwMode="auto">
            <a:xfrm>
              <a:off x="1724" y="184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63" name="Freeform 60"/>
            <p:cNvSpPr>
              <a:spLocks noEditPoints="1"/>
            </p:cNvSpPr>
            <p:nvPr/>
          </p:nvSpPr>
          <p:spPr bwMode="auto">
            <a:xfrm>
              <a:off x="1724" y="2247"/>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64" name="Freeform 61"/>
            <p:cNvSpPr>
              <a:spLocks noEditPoints="1"/>
            </p:cNvSpPr>
            <p:nvPr/>
          </p:nvSpPr>
          <p:spPr bwMode="auto">
            <a:xfrm>
              <a:off x="1724" y="265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65" name="Freeform 62"/>
            <p:cNvSpPr>
              <a:spLocks noEditPoints="1"/>
            </p:cNvSpPr>
            <p:nvPr/>
          </p:nvSpPr>
          <p:spPr bwMode="auto">
            <a:xfrm>
              <a:off x="1724" y="3056"/>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66" name="Freeform 63"/>
            <p:cNvSpPr>
              <a:spLocks noEditPoints="1"/>
            </p:cNvSpPr>
            <p:nvPr/>
          </p:nvSpPr>
          <p:spPr bwMode="auto">
            <a:xfrm>
              <a:off x="1724" y="346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67" name="Freeform 64"/>
            <p:cNvSpPr>
              <a:spLocks noEditPoints="1"/>
            </p:cNvSpPr>
            <p:nvPr/>
          </p:nvSpPr>
          <p:spPr bwMode="auto">
            <a:xfrm>
              <a:off x="1724" y="3865"/>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68" name="Rectangle 65"/>
            <p:cNvSpPr>
              <a:spLocks noChangeArrowheads="1"/>
            </p:cNvSpPr>
            <p:nvPr/>
          </p:nvSpPr>
          <p:spPr bwMode="auto">
            <a:xfrm>
              <a:off x="1724" y="4269"/>
              <a:ext cx="21"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69" name="Rectangle 66"/>
            <p:cNvSpPr>
              <a:spLocks noChangeArrowheads="1"/>
            </p:cNvSpPr>
            <p:nvPr/>
          </p:nvSpPr>
          <p:spPr bwMode="auto">
            <a:xfrm>
              <a:off x="2169" y="23"/>
              <a:ext cx="21"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70" name="Freeform 67"/>
            <p:cNvSpPr>
              <a:spLocks noEditPoints="1"/>
            </p:cNvSpPr>
            <p:nvPr/>
          </p:nvSpPr>
          <p:spPr bwMode="auto">
            <a:xfrm>
              <a:off x="2169" y="22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71" name="Freeform 68"/>
            <p:cNvSpPr>
              <a:spLocks noEditPoints="1"/>
            </p:cNvSpPr>
            <p:nvPr/>
          </p:nvSpPr>
          <p:spPr bwMode="auto">
            <a:xfrm>
              <a:off x="2169" y="63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72" name="Freeform 69"/>
            <p:cNvSpPr>
              <a:spLocks noEditPoints="1"/>
            </p:cNvSpPr>
            <p:nvPr/>
          </p:nvSpPr>
          <p:spPr bwMode="auto">
            <a:xfrm>
              <a:off x="2169" y="1034"/>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73" name="Freeform 70"/>
            <p:cNvSpPr>
              <a:spLocks noEditPoints="1"/>
            </p:cNvSpPr>
            <p:nvPr/>
          </p:nvSpPr>
          <p:spPr bwMode="auto">
            <a:xfrm>
              <a:off x="2169" y="1438"/>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74" name="Freeform 71"/>
            <p:cNvSpPr>
              <a:spLocks noEditPoints="1"/>
            </p:cNvSpPr>
            <p:nvPr/>
          </p:nvSpPr>
          <p:spPr bwMode="auto">
            <a:xfrm>
              <a:off x="2169" y="184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75" name="Freeform 72"/>
            <p:cNvSpPr>
              <a:spLocks noEditPoints="1"/>
            </p:cNvSpPr>
            <p:nvPr/>
          </p:nvSpPr>
          <p:spPr bwMode="auto">
            <a:xfrm>
              <a:off x="2169" y="2247"/>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76" name="Freeform 73"/>
            <p:cNvSpPr>
              <a:spLocks noEditPoints="1"/>
            </p:cNvSpPr>
            <p:nvPr/>
          </p:nvSpPr>
          <p:spPr bwMode="auto">
            <a:xfrm>
              <a:off x="2169" y="265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77" name="Freeform 74"/>
            <p:cNvSpPr>
              <a:spLocks noEditPoints="1"/>
            </p:cNvSpPr>
            <p:nvPr/>
          </p:nvSpPr>
          <p:spPr bwMode="auto">
            <a:xfrm>
              <a:off x="2169" y="3056"/>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78" name="Freeform 75"/>
            <p:cNvSpPr>
              <a:spLocks noEditPoints="1"/>
            </p:cNvSpPr>
            <p:nvPr/>
          </p:nvSpPr>
          <p:spPr bwMode="auto">
            <a:xfrm>
              <a:off x="2169" y="346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79" name="Freeform 76"/>
            <p:cNvSpPr>
              <a:spLocks noEditPoints="1"/>
            </p:cNvSpPr>
            <p:nvPr/>
          </p:nvSpPr>
          <p:spPr bwMode="auto">
            <a:xfrm>
              <a:off x="2169" y="3865"/>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80" name="Rectangle 77"/>
            <p:cNvSpPr>
              <a:spLocks noChangeArrowheads="1"/>
            </p:cNvSpPr>
            <p:nvPr/>
          </p:nvSpPr>
          <p:spPr bwMode="auto">
            <a:xfrm>
              <a:off x="2169" y="4269"/>
              <a:ext cx="21"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81" name="Rectangle 78"/>
            <p:cNvSpPr>
              <a:spLocks noChangeArrowheads="1"/>
            </p:cNvSpPr>
            <p:nvPr/>
          </p:nvSpPr>
          <p:spPr bwMode="auto">
            <a:xfrm>
              <a:off x="2620" y="23"/>
              <a:ext cx="20"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82" name="Freeform 79"/>
            <p:cNvSpPr>
              <a:spLocks noEditPoints="1"/>
            </p:cNvSpPr>
            <p:nvPr/>
          </p:nvSpPr>
          <p:spPr bwMode="auto">
            <a:xfrm>
              <a:off x="2620"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83" name="Freeform 80"/>
            <p:cNvSpPr>
              <a:spLocks noEditPoints="1"/>
            </p:cNvSpPr>
            <p:nvPr/>
          </p:nvSpPr>
          <p:spPr bwMode="auto">
            <a:xfrm>
              <a:off x="2620"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84" name="Freeform 81"/>
            <p:cNvSpPr>
              <a:spLocks noEditPoints="1"/>
            </p:cNvSpPr>
            <p:nvPr/>
          </p:nvSpPr>
          <p:spPr bwMode="auto">
            <a:xfrm>
              <a:off x="2620"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85" name="Freeform 82"/>
            <p:cNvSpPr>
              <a:spLocks noEditPoints="1"/>
            </p:cNvSpPr>
            <p:nvPr/>
          </p:nvSpPr>
          <p:spPr bwMode="auto">
            <a:xfrm>
              <a:off x="2620"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86" name="Freeform 83"/>
            <p:cNvSpPr>
              <a:spLocks noEditPoints="1"/>
            </p:cNvSpPr>
            <p:nvPr/>
          </p:nvSpPr>
          <p:spPr bwMode="auto">
            <a:xfrm>
              <a:off x="2620"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87" name="Freeform 84"/>
            <p:cNvSpPr>
              <a:spLocks noEditPoints="1"/>
            </p:cNvSpPr>
            <p:nvPr/>
          </p:nvSpPr>
          <p:spPr bwMode="auto">
            <a:xfrm>
              <a:off x="2620"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88" name="Freeform 85"/>
            <p:cNvSpPr>
              <a:spLocks noEditPoints="1"/>
            </p:cNvSpPr>
            <p:nvPr/>
          </p:nvSpPr>
          <p:spPr bwMode="auto">
            <a:xfrm>
              <a:off x="2620"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89" name="Freeform 86"/>
            <p:cNvSpPr>
              <a:spLocks noEditPoints="1"/>
            </p:cNvSpPr>
            <p:nvPr/>
          </p:nvSpPr>
          <p:spPr bwMode="auto">
            <a:xfrm>
              <a:off x="2620"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90" name="Freeform 87"/>
            <p:cNvSpPr>
              <a:spLocks noEditPoints="1"/>
            </p:cNvSpPr>
            <p:nvPr/>
          </p:nvSpPr>
          <p:spPr bwMode="auto">
            <a:xfrm>
              <a:off x="2620"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91" name="Freeform 88"/>
            <p:cNvSpPr>
              <a:spLocks noEditPoints="1"/>
            </p:cNvSpPr>
            <p:nvPr/>
          </p:nvSpPr>
          <p:spPr bwMode="auto">
            <a:xfrm>
              <a:off x="2620"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92" name="Rectangle 89"/>
            <p:cNvSpPr>
              <a:spLocks noChangeArrowheads="1"/>
            </p:cNvSpPr>
            <p:nvPr/>
          </p:nvSpPr>
          <p:spPr bwMode="auto">
            <a:xfrm>
              <a:off x="2620" y="4269"/>
              <a:ext cx="20"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93" name="Rectangle 90"/>
            <p:cNvSpPr>
              <a:spLocks noChangeArrowheads="1"/>
            </p:cNvSpPr>
            <p:nvPr/>
          </p:nvSpPr>
          <p:spPr bwMode="auto">
            <a:xfrm>
              <a:off x="3065" y="23"/>
              <a:ext cx="20"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94" name="Freeform 91"/>
            <p:cNvSpPr>
              <a:spLocks noEditPoints="1"/>
            </p:cNvSpPr>
            <p:nvPr/>
          </p:nvSpPr>
          <p:spPr bwMode="auto">
            <a:xfrm>
              <a:off x="3065"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95" name="Freeform 92"/>
            <p:cNvSpPr>
              <a:spLocks noEditPoints="1"/>
            </p:cNvSpPr>
            <p:nvPr/>
          </p:nvSpPr>
          <p:spPr bwMode="auto">
            <a:xfrm>
              <a:off x="3065"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96" name="Freeform 93"/>
            <p:cNvSpPr>
              <a:spLocks noEditPoints="1"/>
            </p:cNvSpPr>
            <p:nvPr/>
          </p:nvSpPr>
          <p:spPr bwMode="auto">
            <a:xfrm>
              <a:off x="3065"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97" name="Freeform 94"/>
            <p:cNvSpPr>
              <a:spLocks noEditPoints="1"/>
            </p:cNvSpPr>
            <p:nvPr/>
          </p:nvSpPr>
          <p:spPr bwMode="auto">
            <a:xfrm>
              <a:off x="3065"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98" name="Freeform 95"/>
            <p:cNvSpPr>
              <a:spLocks noEditPoints="1"/>
            </p:cNvSpPr>
            <p:nvPr/>
          </p:nvSpPr>
          <p:spPr bwMode="auto">
            <a:xfrm>
              <a:off x="3065"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99" name="Freeform 96"/>
            <p:cNvSpPr>
              <a:spLocks noEditPoints="1"/>
            </p:cNvSpPr>
            <p:nvPr/>
          </p:nvSpPr>
          <p:spPr bwMode="auto">
            <a:xfrm>
              <a:off x="3065"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00" name="Freeform 97"/>
            <p:cNvSpPr>
              <a:spLocks noEditPoints="1"/>
            </p:cNvSpPr>
            <p:nvPr/>
          </p:nvSpPr>
          <p:spPr bwMode="auto">
            <a:xfrm>
              <a:off x="3065"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01" name="Freeform 98"/>
            <p:cNvSpPr>
              <a:spLocks noEditPoints="1"/>
            </p:cNvSpPr>
            <p:nvPr/>
          </p:nvSpPr>
          <p:spPr bwMode="auto">
            <a:xfrm>
              <a:off x="3065"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02" name="Freeform 99"/>
            <p:cNvSpPr>
              <a:spLocks noEditPoints="1"/>
            </p:cNvSpPr>
            <p:nvPr/>
          </p:nvSpPr>
          <p:spPr bwMode="auto">
            <a:xfrm>
              <a:off x="3065"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03" name="Freeform 100"/>
            <p:cNvSpPr>
              <a:spLocks noEditPoints="1"/>
            </p:cNvSpPr>
            <p:nvPr/>
          </p:nvSpPr>
          <p:spPr bwMode="auto">
            <a:xfrm>
              <a:off x="3065"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04" name="Rectangle 101"/>
            <p:cNvSpPr>
              <a:spLocks noChangeArrowheads="1"/>
            </p:cNvSpPr>
            <p:nvPr/>
          </p:nvSpPr>
          <p:spPr bwMode="auto">
            <a:xfrm>
              <a:off x="3065" y="4269"/>
              <a:ext cx="20"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05" name="Rectangle 102"/>
            <p:cNvSpPr>
              <a:spLocks noChangeArrowheads="1"/>
            </p:cNvSpPr>
            <p:nvPr/>
          </p:nvSpPr>
          <p:spPr bwMode="auto">
            <a:xfrm>
              <a:off x="3510" y="23"/>
              <a:ext cx="20"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06" name="Freeform 103"/>
            <p:cNvSpPr>
              <a:spLocks noEditPoints="1"/>
            </p:cNvSpPr>
            <p:nvPr/>
          </p:nvSpPr>
          <p:spPr bwMode="auto">
            <a:xfrm>
              <a:off x="3510"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07" name="Freeform 104"/>
            <p:cNvSpPr>
              <a:spLocks noEditPoints="1"/>
            </p:cNvSpPr>
            <p:nvPr/>
          </p:nvSpPr>
          <p:spPr bwMode="auto">
            <a:xfrm>
              <a:off x="3510"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08" name="Freeform 105"/>
            <p:cNvSpPr>
              <a:spLocks noEditPoints="1"/>
            </p:cNvSpPr>
            <p:nvPr/>
          </p:nvSpPr>
          <p:spPr bwMode="auto">
            <a:xfrm>
              <a:off x="3510"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09" name="Freeform 106"/>
            <p:cNvSpPr>
              <a:spLocks noEditPoints="1"/>
            </p:cNvSpPr>
            <p:nvPr/>
          </p:nvSpPr>
          <p:spPr bwMode="auto">
            <a:xfrm>
              <a:off x="3510"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10" name="Freeform 107"/>
            <p:cNvSpPr>
              <a:spLocks noEditPoints="1"/>
            </p:cNvSpPr>
            <p:nvPr/>
          </p:nvSpPr>
          <p:spPr bwMode="auto">
            <a:xfrm>
              <a:off x="3510"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11" name="Freeform 108"/>
            <p:cNvSpPr>
              <a:spLocks noEditPoints="1"/>
            </p:cNvSpPr>
            <p:nvPr/>
          </p:nvSpPr>
          <p:spPr bwMode="auto">
            <a:xfrm>
              <a:off x="3510"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12" name="Freeform 109"/>
            <p:cNvSpPr>
              <a:spLocks noEditPoints="1"/>
            </p:cNvSpPr>
            <p:nvPr/>
          </p:nvSpPr>
          <p:spPr bwMode="auto">
            <a:xfrm>
              <a:off x="3510"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13" name="Freeform 110"/>
            <p:cNvSpPr>
              <a:spLocks noEditPoints="1"/>
            </p:cNvSpPr>
            <p:nvPr/>
          </p:nvSpPr>
          <p:spPr bwMode="auto">
            <a:xfrm>
              <a:off x="3510"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14" name="Freeform 111"/>
            <p:cNvSpPr>
              <a:spLocks noEditPoints="1"/>
            </p:cNvSpPr>
            <p:nvPr/>
          </p:nvSpPr>
          <p:spPr bwMode="auto">
            <a:xfrm>
              <a:off x="3510"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15" name="Freeform 112"/>
            <p:cNvSpPr>
              <a:spLocks noEditPoints="1"/>
            </p:cNvSpPr>
            <p:nvPr/>
          </p:nvSpPr>
          <p:spPr bwMode="auto">
            <a:xfrm>
              <a:off x="3510"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16" name="Rectangle 113"/>
            <p:cNvSpPr>
              <a:spLocks noChangeArrowheads="1"/>
            </p:cNvSpPr>
            <p:nvPr/>
          </p:nvSpPr>
          <p:spPr bwMode="auto">
            <a:xfrm>
              <a:off x="3510" y="4269"/>
              <a:ext cx="20"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17" name="Rectangle 114"/>
            <p:cNvSpPr>
              <a:spLocks noChangeArrowheads="1"/>
            </p:cNvSpPr>
            <p:nvPr/>
          </p:nvSpPr>
          <p:spPr bwMode="auto">
            <a:xfrm>
              <a:off x="3960" y="23"/>
              <a:ext cx="20"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18" name="Freeform 115"/>
            <p:cNvSpPr>
              <a:spLocks noEditPoints="1"/>
            </p:cNvSpPr>
            <p:nvPr/>
          </p:nvSpPr>
          <p:spPr bwMode="auto">
            <a:xfrm>
              <a:off x="3960"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19" name="Freeform 116"/>
            <p:cNvSpPr>
              <a:spLocks noEditPoints="1"/>
            </p:cNvSpPr>
            <p:nvPr/>
          </p:nvSpPr>
          <p:spPr bwMode="auto">
            <a:xfrm>
              <a:off x="3960"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20" name="Freeform 117"/>
            <p:cNvSpPr>
              <a:spLocks noEditPoints="1"/>
            </p:cNvSpPr>
            <p:nvPr/>
          </p:nvSpPr>
          <p:spPr bwMode="auto">
            <a:xfrm>
              <a:off x="3960"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21" name="Freeform 118"/>
            <p:cNvSpPr>
              <a:spLocks noEditPoints="1"/>
            </p:cNvSpPr>
            <p:nvPr/>
          </p:nvSpPr>
          <p:spPr bwMode="auto">
            <a:xfrm>
              <a:off x="3960"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22" name="Freeform 119"/>
            <p:cNvSpPr>
              <a:spLocks noEditPoints="1"/>
            </p:cNvSpPr>
            <p:nvPr/>
          </p:nvSpPr>
          <p:spPr bwMode="auto">
            <a:xfrm>
              <a:off x="3960"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23" name="Freeform 120"/>
            <p:cNvSpPr>
              <a:spLocks noEditPoints="1"/>
            </p:cNvSpPr>
            <p:nvPr/>
          </p:nvSpPr>
          <p:spPr bwMode="auto">
            <a:xfrm>
              <a:off x="3960"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24" name="Freeform 121"/>
            <p:cNvSpPr>
              <a:spLocks noEditPoints="1"/>
            </p:cNvSpPr>
            <p:nvPr/>
          </p:nvSpPr>
          <p:spPr bwMode="auto">
            <a:xfrm>
              <a:off x="3960"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25" name="Freeform 122"/>
            <p:cNvSpPr>
              <a:spLocks noEditPoints="1"/>
            </p:cNvSpPr>
            <p:nvPr/>
          </p:nvSpPr>
          <p:spPr bwMode="auto">
            <a:xfrm>
              <a:off x="3960"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26" name="Freeform 123"/>
            <p:cNvSpPr>
              <a:spLocks noEditPoints="1"/>
            </p:cNvSpPr>
            <p:nvPr/>
          </p:nvSpPr>
          <p:spPr bwMode="auto">
            <a:xfrm>
              <a:off x="3960"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27" name="Freeform 124"/>
            <p:cNvSpPr>
              <a:spLocks noEditPoints="1"/>
            </p:cNvSpPr>
            <p:nvPr/>
          </p:nvSpPr>
          <p:spPr bwMode="auto">
            <a:xfrm>
              <a:off x="3960"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28" name="Rectangle 125"/>
            <p:cNvSpPr>
              <a:spLocks noChangeArrowheads="1"/>
            </p:cNvSpPr>
            <p:nvPr/>
          </p:nvSpPr>
          <p:spPr bwMode="auto">
            <a:xfrm>
              <a:off x="3960" y="4269"/>
              <a:ext cx="20"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29" name="Rectangle 126"/>
            <p:cNvSpPr>
              <a:spLocks noChangeArrowheads="1"/>
            </p:cNvSpPr>
            <p:nvPr/>
          </p:nvSpPr>
          <p:spPr bwMode="auto">
            <a:xfrm>
              <a:off x="4405" y="23"/>
              <a:ext cx="20"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30" name="Freeform 127"/>
            <p:cNvSpPr>
              <a:spLocks noEditPoints="1"/>
            </p:cNvSpPr>
            <p:nvPr/>
          </p:nvSpPr>
          <p:spPr bwMode="auto">
            <a:xfrm>
              <a:off x="4405"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31" name="Freeform 128"/>
            <p:cNvSpPr>
              <a:spLocks noEditPoints="1"/>
            </p:cNvSpPr>
            <p:nvPr/>
          </p:nvSpPr>
          <p:spPr bwMode="auto">
            <a:xfrm>
              <a:off x="4405"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32" name="Freeform 129"/>
            <p:cNvSpPr>
              <a:spLocks noEditPoints="1"/>
            </p:cNvSpPr>
            <p:nvPr/>
          </p:nvSpPr>
          <p:spPr bwMode="auto">
            <a:xfrm>
              <a:off x="4405"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33" name="Freeform 130"/>
            <p:cNvSpPr>
              <a:spLocks noEditPoints="1"/>
            </p:cNvSpPr>
            <p:nvPr/>
          </p:nvSpPr>
          <p:spPr bwMode="auto">
            <a:xfrm>
              <a:off x="4405"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34" name="Freeform 131"/>
            <p:cNvSpPr>
              <a:spLocks noEditPoints="1"/>
            </p:cNvSpPr>
            <p:nvPr/>
          </p:nvSpPr>
          <p:spPr bwMode="auto">
            <a:xfrm>
              <a:off x="4405"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35" name="Freeform 132"/>
            <p:cNvSpPr>
              <a:spLocks noEditPoints="1"/>
            </p:cNvSpPr>
            <p:nvPr/>
          </p:nvSpPr>
          <p:spPr bwMode="auto">
            <a:xfrm>
              <a:off x="4405"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36" name="Freeform 133"/>
            <p:cNvSpPr>
              <a:spLocks noEditPoints="1"/>
            </p:cNvSpPr>
            <p:nvPr/>
          </p:nvSpPr>
          <p:spPr bwMode="auto">
            <a:xfrm>
              <a:off x="4405"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37" name="Freeform 134"/>
            <p:cNvSpPr>
              <a:spLocks noEditPoints="1"/>
            </p:cNvSpPr>
            <p:nvPr/>
          </p:nvSpPr>
          <p:spPr bwMode="auto">
            <a:xfrm>
              <a:off x="4405"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38" name="Freeform 135"/>
            <p:cNvSpPr>
              <a:spLocks noEditPoints="1"/>
            </p:cNvSpPr>
            <p:nvPr/>
          </p:nvSpPr>
          <p:spPr bwMode="auto">
            <a:xfrm>
              <a:off x="4405"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39" name="Freeform 136"/>
            <p:cNvSpPr>
              <a:spLocks noEditPoints="1"/>
            </p:cNvSpPr>
            <p:nvPr/>
          </p:nvSpPr>
          <p:spPr bwMode="auto">
            <a:xfrm>
              <a:off x="4405"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40" name="Rectangle 137"/>
            <p:cNvSpPr>
              <a:spLocks noChangeArrowheads="1"/>
            </p:cNvSpPr>
            <p:nvPr/>
          </p:nvSpPr>
          <p:spPr bwMode="auto">
            <a:xfrm>
              <a:off x="4405" y="4269"/>
              <a:ext cx="20"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41" name="Rectangle 138"/>
            <p:cNvSpPr>
              <a:spLocks noChangeArrowheads="1"/>
            </p:cNvSpPr>
            <p:nvPr/>
          </p:nvSpPr>
          <p:spPr bwMode="auto">
            <a:xfrm>
              <a:off x="4850" y="23"/>
              <a:ext cx="20"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42" name="Freeform 139"/>
            <p:cNvSpPr>
              <a:spLocks noEditPoints="1"/>
            </p:cNvSpPr>
            <p:nvPr/>
          </p:nvSpPr>
          <p:spPr bwMode="auto">
            <a:xfrm>
              <a:off x="4850"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43" name="Freeform 140"/>
            <p:cNvSpPr>
              <a:spLocks noEditPoints="1"/>
            </p:cNvSpPr>
            <p:nvPr/>
          </p:nvSpPr>
          <p:spPr bwMode="auto">
            <a:xfrm>
              <a:off x="4850"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44" name="Freeform 141"/>
            <p:cNvSpPr>
              <a:spLocks noEditPoints="1"/>
            </p:cNvSpPr>
            <p:nvPr/>
          </p:nvSpPr>
          <p:spPr bwMode="auto">
            <a:xfrm>
              <a:off x="4850"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45" name="Freeform 142"/>
            <p:cNvSpPr>
              <a:spLocks noEditPoints="1"/>
            </p:cNvSpPr>
            <p:nvPr/>
          </p:nvSpPr>
          <p:spPr bwMode="auto">
            <a:xfrm>
              <a:off x="4850"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46" name="Freeform 143"/>
            <p:cNvSpPr>
              <a:spLocks noEditPoints="1"/>
            </p:cNvSpPr>
            <p:nvPr/>
          </p:nvSpPr>
          <p:spPr bwMode="auto">
            <a:xfrm>
              <a:off x="4850"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47" name="Freeform 144"/>
            <p:cNvSpPr>
              <a:spLocks noEditPoints="1"/>
            </p:cNvSpPr>
            <p:nvPr/>
          </p:nvSpPr>
          <p:spPr bwMode="auto">
            <a:xfrm>
              <a:off x="4850"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48" name="Freeform 145"/>
            <p:cNvSpPr>
              <a:spLocks noEditPoints="1"/>
            </p:cNvSpPr>
            <p:nvPr/>
          </p:nvSpPr>
          <p:spPr bwMode="auto">
            <a:xfrm>
              <a:off x="4850"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49" name="Freeform 146"/>
            <p:cNvSpPr>
              <a:spLocks noEditPoints="1"/>
            </p:cNvSpPr>
            <p:nvPr/>
          </p:nvSpPr>
          <p:spPr bwMode="auto">
            <a:xfrm>
              <a:off x="4850"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50" name="Freeform 147"/>
            <p:cNvSpPr>
              <a:spLocks noEditPoints="1"/>
            </p:cNvSpPr>
            <p:nvPr/>
          </p:nvSpPr>
          <p:spPr bwMode="auto">
            <a:xfrm>
              <a:off x="4850"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51" name="Freeform 148"/>
            <p:cNvSpPr>
              <a:spLocks noEditPoints="1"/>
            </p:cNvSpPr>
            <p:nvPr/>
          </p:nvSpPr>
          <p:spPr bwMode="auto">
            <a:xfrm>
              <a:off x="4850"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52" name="Rectangle 149"/>
            <p:cNvSpPr>
              <a:spLocks noChangeArrowheads="1"/>
            </p:cNvSpPr>
            <p:nvPr/>
          </p:nvSpPr>
          <p:spPr bwMode="auto">
            <a:xfrm>
              <a:off x="4850" y="4269"/>
              <a:ext cx="20"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53" name="Rectangle 150"/>
            <p:cNvSpPr>
              <a:spLocks noChangeArrowheads="1"/>
            </p:cNvSpPr>
            <p:nvPr/>
          </p:nvSpPr>
          <p:spPr bwMode="auto">
            <a:xfrm>
              <a:off x="5300" y="23"/>
              <a:ext cx="20"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54" name="Freeform 151"/>
            <p:cNvSpPr>
              <a:spLocks noEditPoints="1"/>
            </p:cNvSpPr>
            <p:nvPr/>
          </p:nvSpPr>
          <p:spPr bwMode="auto">
            <a:xfrm>
              <a:off x="5300"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55" name="Freeform 152"/>
            <p:cNvSpPr>
              <a:spLocks noEditPoints="1"/>
            </p:cNvSpPr>
            <p:nvPr/>
          </p:nvSpPr>
          <p:spPr bwMode="auto">
            <a:xfrm>
              <a:off x="5300"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56" name="Freeform 153"/>
            <p:cNvSpPr>
              <a:spLocks noEditPoints="1"/>
            </p:cNvSpPr>
            <p:nvPr/>
          </p:nvSpPr>
          <p:spPr bwMode="auto">
            <a:xfrm>
              <a:off x="5300"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57" name="Freeform 154"/>
            <p:cNvSpPr>
              <a:spLocks noEditPoints="1"/>
            </p:cNvSpPr>
            <p:nvPr/>
          </p:nvSpPr>
          <p:spPr bwMode="auto">
            <a:xfrm>
              <a:off x="5300"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58" name="Freeform 155"/>
            <p:cNvSpPr>
              <a:spLocks noEditPoints="1"/>
            </p:cNvSpPr>
            <p:nvPr/>
          </p:nvSpPr>
          <p:spPr bwMode="auto">
            <a:xfrm>
              <a:off x="5300"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59" name="Freeform 156"/>
            <p:cNvSpPr>
              <a:spLocks noEditPoints="1"/>
            </p:cNvSpPr>
            <p:nvPr/>
          </p:nvSpPr>
          <p:spPr bwMode="auto">
            <a:xfrm>
              <a:off x="5300"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60" name="Freeform 157"/>
            <p:cNvSpPr>
              <a:spLocks noEditPoints="1"/>
            </p:cNvSpPr>
            <p:nvPr/>
          </p:nvSpPr>
          <p:spPr bwMode="auto">
            <a:xfrm>
              <a:off x="5300"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61" name="Freeform 158"/>
            <p:cNvSpPr>
              <a:spLocks noEditPoints="1"/>
            </p:cNvSpPr>
            <p:nvPr/>
          </p:nvSpPr>
          <p:spPr bwMode="auto">
            <a:xfrm>
              <a:off x="5300"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62" name="Freeform 159"/>
            <p:cNvSpPr>
              <a:spLocks noEditPoints="1"/>
            </p:cNvSpPr>
            <p:nvPr/>
          </p:nvSpPr>
          <p:spPr bwMode="auto">
            <a:xfrm>
              <a:off x="5300"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63" name="Freeform 160"/>
            <p:cNvSpPr>
              <a:spLocks noEditPoints="1"/>
            </p:cNvSpPr>
            <p:nvPr/>
          </p:nvSpPr>
          <p:spPr bwMode="auto">
            <a:xfrm>
              <a:off x="5300"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64" name="Rectangle 161"/>
            <p:cNvSpPr>
              <a:spLocks noChangeArrowheads="1"/>
            </p:cNvSpPr>
            <p:nvPr/>
          </p:nvSpPr>
          <p:spPr bwMode="auto">
            <a:xfrm>
              <a:off x="5300" y="4269"/>
              <a:ext cx="20"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65" name="Freeform 162"/>
            <p:cNvSpPr/>
            <p:nvPr/>
          </p:nvSpPr>
          <p:spPr bwMode="auto">
            <a:xfrm>
              <a:off x="349" y="3304"/>
              <a:ext cx="20" cy="10"/>
            </a:xfrm>
            <a:custGeom>
              <a:cxnLst>
                <a:cxn ang="0">
                  <a:pos x="0" y="1"/>
                </a:cxn>
                <a:cxn ang="0">
                  <a:pos x="0" y="1"/>
                </a:cxn>
              </a:cxnLst>
              <a:rect l="0" t="0" r="r" b="b"/>
              <a:pathLst>
                <a:path w="4" h="2">
                  <a:moveTo>
                    <a:pt x="0" y="1"/>
                  </a:moveTo>
                  <a:cubicBezTo>
                    <a:pt x="1" y="2"/>
                    <a:pt x="4" y="0"/>
                    <a:pt x="0" y="1"/>
                  </a:cubicBez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grpSp>
      <p:grpSp>
        <p:nvGrpSpPr>
          <p:cNvPr id="3078" name="Group 168"/>
          <p:cNvGrpSpPr/>
          <p:nvPr/>
        </p:nvGrpSpPr>
        <p:grpSpPr>
          <a:xfrm>
            <a:off x="203168" y="4725275"/>
            <a:ext cx="2247549" cy="1557626"/>
            <a:chOff x="96" y="2784"/>
            <a:chExt cx="1062" cy="981"/>
          </a:xfrm>
        </p:grpSpPr>
        <p:sp>
          <p:nvSpPr>
            <p:cNvPr id="167" name="Freeform 169"/>
            <p:cNvSpPr/>
            <p:nvPr/>
          </p:nvSpPr>
          <p:spPr bwMode="auto">
            <a:xfrm>
              <a:off x="121" y="2784"/>
              <a:ext cx="207" cy="81"/>
            </a:xfrm>
            <a:custGeom>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68" name="Freeform 170"/>
            <p:cNvSpPr>
              <a:spLocks noEditPoints="1"/>
            </p:cNvSpPr>
            <p:nvPr/>
          </p:nvSpPr>
          <p:spPr bwMode="auto">
            <a:xfrm>
              <a:off x="96" y="2789"/>
              <a:ext cx="1062" cy="976"/>
            </a:xfrm>
            <a:custGeom>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69" name="Freeform 171"/>
            <p:cNvSpPr/>
            <p:nvPr/>
          </p:nvSpPr>
          <p:spPr bwMode="auto">
            <a:xfrm>
              <a:off x="348" y="3254"/>
              <a:ext cx="86" cy="102"/>
            </a:xfrm>
            <a:custGeom>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70" name="Freeform 172"/>
            <p:cNvSpPr/>
            <p:nvPr/>
          </p:nvSpPr>
          <p:spPr bwMode="auto">
            <a:xfrm>
              <a:off x="267" y="3295"/>
              <a:ext cx="76" cy="136"/>
            </a:xfrm>
            <a:custGeom>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71" name="Freeform 173"/>
            <p:cNvSpPr/>
            <p:nvPr/>
          </p:nvSpPr>
          <p:spPr bwMode="auto">
            <a:xfrm>
              <a:off x="222" y="3022"/>
              <a:ext cx="243" cy="116"/>
            </a:xfrm>
            <a:custGeom>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72" name="Freeform 174"/>
            <p:cNvSpPr/>
            <p:nvPr/>
          </p:nvSpPr>
          <p:spPr bwMode="auto">
            <a:xfrm>
              <a:off x="500" y="3345"/>
              <a:ext cx="177" cy="187"/>
            </a:xfrm>
            <a:custGeom>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73" name="Freeform 175"/>
            <p:cNvSpPr/>
            <p:nvPr/>
          </p:nvSpPr>
          <p:spPr bwMode="auto">
            <a:xfrm>
              <a:off x="905" y="3158"/>
              <a:ext cx="177" cy="36"/>
            </a:xfrm>
            <a:custGeom>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74" name="Freeform 176"/>
            <p:cNvSpPr/>
            <p:nvPr/>
          </p:nvSpPr>
          <p:spPr bwMode="auto">
            <a:xfrm>
              <a:off x="965" y="3153"/>
              <a:ext cx="137" cy="81"/>
            </a:xfrm>
            <a:custGeom>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75" name="Freeform 177"/>
            <p:cNvSpPr/>
            <p:nvPr/>
          </p:nvSpPr>
          <p:spPr bwMode="auto">
            <a:xfrm>
              <a:off x="960" y="3204"/>
              <a:ext cx="177" cy="86"/>
            </a:xfrm>
            <a:custGeom>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76" name="Freeform 178"/>
            <p:cNvSpPr/>
            <p:nvPr/>
          </p:nvSpPr>
          <p:spPr bwMode="auto">
            <a:xfrm>
              <a:off x="844" y="3285"/>
              <a:ext cx="248" cy="60"/>
            </a:xfrm>
            <a:custGeom>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77" name="Freeform 179"/>
            <p:cNvSpPr/>
            <p:nvPr/>
          </p:nvSpPr>
          <p:spPr bwMode="auto">
            <a:xfrm>
              <a:off x="869" y="3340"/>
              <a:ext cx="203" cy="56"/>
            </a:xfrm>
            <a:custGeom>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78" name="Freeform 180"/>
            <p:cNvSpPr/>
            <p:nvPr/>
          </p:nvSpPr>
          <p:spPr bwMode="auto">
            <a:xfrm>
              <a:off x="859" y="3386"/>
              <a:ext cx="207" cy="172"/>
            </a:xfrm>
            <a:custGeom>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79" name="Freeform 181"/>
            <p:cNvSpPr/>
            <p:nvPr/>
          </p:nvSpPr>
          <p:spPr bwMode="auto">
            <a:xfrm>
              <a:off x="996" y="3305"/>
              <a:ext cx="126" cy="318"/>
            </a:xfrm>
            <a:custGeom>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grpSp>
      <p:sp>
        <p:nvSpPr>
          <p:cNvPr id="71843" name="Rectangle 163"/>
          <p:cNvSpPr>
            <a:spLocks noGrp="1" noRot="1" noChangeArrowheads="1"/>
          </p:cNvSpPr>
          <p:nvPr>
            <p:ph type="ctrTitle"/>
          </p:nvPr>
        </p:nvSpPr>
        <p:spPr>
          <a:xfrm>
            <a:off x="914257" y="2057781"/>
            <a:ext cx="10361581" cy="1143212"/>
          </a:xfrm>
        </p:spPr>
        <p:txBody>
          <a:bodyPr/>
          <a:lstStyle>
            <a:lvl1pPr>
              <a:defRPr/>
            </a:lvl1pPr>
          </a:lstStyle>
          <a:p>
            <a:r>
              <a:rPr lang="zh-CN" altLang="en-US"/>
              <a:t>单击此处编辑母版标题样式</a:t>
            </a:r>
          </a:p>
        </p:txBody>
      </p:sp>
      <p:sp>
        <p:nvSpPr>
          <p:cNvPr id="71847" name="Rectangle 167"/>
          <p:cNvSpPr>
            <a:spLocks noGrp="1" noRot="1" noChangeArrowheads="1"/>
          </p:cNvSpPr>
          <p:nvPr>
            <p:ph type="subTitle" idx="1"/>
          </p:nvPr>
        </p:nvSpPr>
        <p:spPr>
          <a:xfrm>
            <a:off x="1828514" y="3505849"/>
            <a:ext cx="8533067" cy="1752925"/>
          </a:xfrm>
        </p:spPr>
        <p:txBody>
          <a:bodyPr/>
          <a:lstStyle>
            <a:lvl1pPr marL="0" indent="0" algn="ctr">
              <a:buFont typeface="Wingdings" pitchFamily="2" charset="2"/>
              <a:buNone/>
              <a:defRPr/>
            </a:lvl1pPr>
          </a:lstStyle>
          <a:p>
            <a:r>
              <a:rPr lang="zh-CN" altLang="en-US"/>
              <a:t>单击此处编辑母版副标题样式</a:t>
            </a:r>
          </a:p>
        </p:txBody>
      </p:sp>
      <p:sp>
        <p:nvSpPr>
          <p:cNvPr id="180" name="Rectangle 164"/>
          <p:cNvSpPr>
            <a:spLocks noGrp="1" noChangeArrowheads="1"/>
          </p:cNvSpPr>
          <p:nvPr>
            <p:ph type="dt" sz="half" idx="2"/>
          </p:nvPr>
        </p:nvSpPr>
        <p:spPr>
          <a:xfrm>
            <a:off x="402104" y="6249557"/>
            <a:ext cx="3051756" cy="476338"/>
          </a:xfrm>
          <a:prstGeom prst="rect">
            <a:avLst/>
          </a:prstGeom>
        </p:spPr>
        <p:txBody>
          <a:bodyPr/>
          <a:lstStyle>
            <a:lvl1pPr>
              <a:defRPr>
                <a:latin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81" name="Rectangle 165"/>
          <p:cNvSpPr>
            <a:spLocks noGrp="1" noChangeArrowheads="1"/>
          </p:cNvSpPr>
          <p:nvPr>
            <p:ph type="ftr" sz="quarter" idx="3"/>
          </p:nvPr>
        </p:nvSpPr>
        <p:spPr>
          <a:xfrm>
            <a:off x="4164949" y="6249557"/>
            <a:ext cx="3860197" cy="476338"/>
          </a:xfrm>
          <a:prstGeom prst="rect">
            <a:avLst/>
          </a:prstGeom>
        </p:spPr>
        <p:txBody>
          <a:bodyPr/>
          <a:lstStyle>
            <a:lvl1pPr>
              <a:defRPr>
                <a:latin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82" name="Rectangle 166"/>
          <p:cNvSpPr>
            <a:spLocks noGrp="1" noChangeArrowheads="1"/>
          </p:cNvSpPr>
          <p:nvPr>
            <p:ph type="sldNum" sz="quarter" idx="4"/>
          </p:nvPr>
        </p:nvSpPr>
        <p:spPr>
          <a:xfrm>
            <a:off x="8736235" y="6249557"/>
            <a:ext cx="3051756" cy="476338"/>
          </a:xfrm>
          <a:prstGeom prst="rect">
            <a:avLst/>
          </a:prstGeom>
        </p:spPr>
        <p:txBody>
          <a:bodyPr/>
          <a:lstStyle/>
          <a:p>
            <a:pPr lvl="0" eaLnBrk="1" hangingPunct="1"/>
            <a:fld id="{9A0DB2DC-4C9A-4742-B13C-FB6460FD3503}" type="slidenum">
              <a:rPr lang="en-US" altLang="zh-CN"/>
              <a:t/>
            </a:fld>
            <a:endParaRPr lang="en-US" altLang="zh-CN"/>
          </a:p>
        </p:txBody>
      </p:sp>
    </p:spTree>
  </p:cSld>
  <p:clrMapOvr>
    <a:masterClrMapping/>
  </p:clrMapOvr>
  <p:transition>
    <p:fade/>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与标题">
    <p:spTree>
      <p:nvGrpSpPr>
        <p:cNvPr id="1" name=""/>
        <p:cNvGrpSpPr/>
        <p:nvPr/>
      </p:nvGrpSpPr>
      <p:grpSpPr>
        <a:xfrm>
          <a:off x="0" y="0"/>
          <a:ext cx="0" cy="0"/>
        </a:xfrm>
      </p:grpSpPr>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_内容与标题">
    <p:spTree>
      <p:nvGrpSpPr>
        <p:cNvPr id="1" name=""/>
        <p:cNvGrpSpPr/>
        <p:nvPr/>
      </p:nvGrpSpPr>
      <p:grpSpPr>
        <a:xfrm>
          <a:off x="0" y="0"/>
          <a:ext cx="0" cy="0"/>
        </a:xfrm>
      </p:grpSpPr>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_内容与标题">
    <p:spTree>
      <p:nvGrpSpPr>
        <p:cNvPr id="1" name=""/>
        <p:cNvGrpSpPr/>
        <p:nvPr/>
      </p:nvGrpSpPr>
      <p:grpSpPr>
        <a:xfrm>
          <a:off x="0" y="0"/>
          <a:ext cx="0" cy="0"/>
        </a:xfrm>
      </p:grpSpPr>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_内容与标题">
    <p:spTree>
      <p:nvGrpSpPr>
        <p:cNvPr id="1" name=""/>
        <p:cNvGrpSpPr/>
        <p:nvPr/>
      </p:nvGrpSpPr>
      <p:grpSpPr>
        <a:xfrm>
          <a:off x="0" y="0"/>
          <a:ext cx="0" cy="0"/>
        </a:xfrm>
      </p:grpSpPr>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_内容与标题">
    <p:spTree>
      <p:nvGrpSpPr>
        <p:cNvPr id="1" name=""/>
        <p:cNvGrpSpPr/>
        <p:nvPr/>
      </p:nvGrpSpPr>
      <p:grpSpPr>
        <a:xfrm>
          <a:off x="0" y="0"/>
          <a:ext cx="0" cy="0"/>
        </a:xfrm>
      </p:grpSpPr>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_内容与标题">
    <p:spTree>
      <p:nvGrpSpPr>
        <p:cNvPr id="1" name=""/>
        <p:cNvGrpSpPr/>
        <p:nvPr/>
      </p:nvGrpSpPr>
      <p:grpSpPr>
        <a:xfrm>
          <a:off x="0" y="0"/>
          <a:ext cx="0" cy="0"/>
        </a:xfrm>
      </p:grpSpPr>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slideLayout" Target="../slideLayouts/slideLayout20.xml" /><Relationship Id="rId11" Type="http://schemas.openxmlformats.org/officeDocument/2006/relationships/slideLayout" Target="../slideLayouts/slideLayout21.xml" /><Relationship Id="rId12" Type="http://schemas.openxmlformats.org/officeDocument/2006/relationships/image" Target="../media/image1.png" /><Relationship Id="rId13" Type="http://schemas.openxmlformats.org/officeDocument/2006/relationships/image" Target="../media/image2.png" /><Relationship Id="rId14" Type="http://schemas.openxmlformats.org/officeDocument/2006/relationships/image" Target="../media/image3.png" /><Relationship Id="rId15" Type="http://schemas.openxmlformats.org/officeDocument/2006/relationships/theme" Target="../theme/theme2.xml" /><Relationship Id="rId2" Type="http://schemas.openxmlformats.org/officeDocument/2006/relationships/slideLayout" Target="../slideLayouts/slideLayout12.xml" /><Relationship Id="rId3" Type="http://schemas.openxmlformats.org/officeDocument/2006/relationships/slideLayout" Target="../slideLayouts/slideLayout13.xml" /><Relationship Id="rId4" Type="http://schemas.openxmlformats.org/officeDocument/2006/relationships/slideLayout" Target="../slideLayouts/slideLayout14.xml" /><Relationship Id="rId5" Type="http://schemas.openxmlformats.org/officeDocument/2006/relationships/slideLayout" Target="../slideLayouts/slideLayout15.xml" /><Relationship Id="rId6" Type="http://schemas.openxmlformats.org/officeDocument/2006/relationships/slideLayout" Target="../slideLayouts/slideLayout16.xml" /><Relationship Id="rId7" Type="http://schemas.openxmlformats.org/officeDocument/2006/relationships/slideLayout" Target="../slideLayouts/slideLayout17.xml" /><Relationship Id="rId8" Type="http://schemas.openxmlformats.org/officeDocument/2006/relationships/slideLayout" Target="../slideLayouts/slideLayout18.xml" /><Relationship Id="rId9" Type="http://schemas.openxmlformats.org/officeDocument/2006/relationships/slideLayout" Target="../slideLayouts/slideLayout19.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slideLayout" Target="../slideLayouts/slideLayout31.xml" /><Relationship Id="rId11" Type="http://schemas.openxmlformats.org/officeDocument/2006/relationships/slideLayout" Target="../slideLayouts/slideLayout32.xml" /><Relationship Id="rId12" Type="http://schemas.openxmlformats.org/officeDocument/2006/relationships/slideLayout" Target="../slideLayouts/slideLayout33.xml" /><Relationship Id="rId13" Type="http://schemas.openxmlformats.org/officeDocument/2006/relationships/image" Target="../media/image4.jpeg" /><Relationship Id="rId14" Type="http://schemas.openxmlformats.org/officeDocument/2006/relationships/theme" Target="../theme/theme3.xml" /><Relationship Id="rId2" Type="http://schemas.openxmlformats.org/officeDocument/2006/relationships/slideLayout" Target="../slideLayouts/slideLayout23.xml" /><Relationship Id="rId3" Type="http://schemas.openxmlformats.org/officeDocument/2006/relationships/slideLayout" Target="../slideLayouts/slideLayout24.xml" /><Relationship Id="rId4" Type="http://schemas.openxmlformats.org/officeDocument/2006/relationships/slideLayout" Target="../slideLayouts/slideLayout25.xml" /><Relationship Id="rId5" Type="http://schemas.openxmlformats.org/officeDocument/2006/relationships/slideLayout" Target="../slideLayouts/slideLayout26.xml" /><Relationship Id="rId6" Type="http://schemas.openxmlformats.org/officeDocument/2006/relationships/slideLayout" Target="../slideLayouts/slideLayout27.xml" /><Relationship Id="rId7" Type="http://schemas.openxmlformats.org/officeDocument/2006/relationships/slideLayout" Target="../slideLayouts/slideLayout28.xml" /><Relationship Id="rId8" Type="http://schemas.openxmlformats.org/officeDocument/2006/relationships/slideLayout" Target="../slideLayouts/slideLayout29.xml" /><Relationship Id="rId9" Type="http://schemas.openxmlformats.org/officeDocument/2006/relationships/slideLayout" Target="../slideLayouts/slideLayout30.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accent1"/>
        </a:solidFill>
        <a:effectLst/>
      </p:bgPr>
    </p:bg>
    <p:spTree>
      <p:nvGrpSpPr>
        <p:cNvPr id="1" name=""/>
        <p:cNvGrpSpPr/>
        <p:nvPr/>
      </p:nvGrpSpPr>
      <p:grpSpPr/>
      <p:sp>
        <p:nvSpPr>
          <p:cNvPr id="2050" name="Rectangle 74">
            <a:hlinkClick action="ppaction://hlinkshowjump?jump=firstslide" tooltip="返回首页"/>
          </p:cNvPr>
          <p:cNvSpPr>
            <a:spLocks noChangeArrowheads="1"/>
          </p:cNvSpPr>
          <p:nvPr/>
        </p:nvSpPr>
        <p:spPr bwMode="auto">
          <a:xfrm>
            <a:off x="2311039" y="43374"/>
            <a:ext cx="1238057" cy="866140"/>
          </a:xfrm>
          <a:prstGeom prst="rect">
            <a:avLst/>
          </a:prstGeom>
          <a:solidFill>
            <a:schemeClr val="accent1">
              <a:alpha val="1176"/>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nSpc>
                <a:spcPct val="150000"/>
              </a:lnSpc>
              <a:defRPr sz="2800" b="1">
                <a:solidFill>
                  <a:schemeClr val="tx1"/>
                </a:solidFill>
                <a:latin typeface="宋体" pitchFamily="2" charset="-122"/>
                <a:ea typeface="宋体" pitchFamily="2" charset="-122"/>
              </a:defRPr>
            </a:lvl1pPr>
            <a:lvl2pPr marL="742950" indent="-285750">
              <a:lnSpc>
                <a:spcPct val="150000"/>
              </a:lnSpc>
              <a:defRPr sz="2800" b="1">
                <a:solidFill>
                  <a:schemeClr val="tx1"/>
                </a:solidFill>
                <a:latin typeface="宋体" pitchFamily="2" charset="-122"/>
                <a:ea typeface="宋体" pitchFamily="2" charset="-122"/>
              </a:defRPr>
            </a:lvl2pPr>
            <a:lvl3pPr marL="1143000" indent="-228600">
              <a:lnSpc>
                <a:spcPct val="150000"/>
              </a:lnSpc>
              <a:defRPr sz="2800" b="1">
                <a:solidFill>
                  <a:schemeClr val="tx1"/>
                </a:solidFill>
                <a:latin typeface="宋体" pitchFamily="2" charset="-122"/>
                <a:ea typeface="宋体" pitchFamily="2" charset="-122"/>
              </a:defRPr>
            </a:lvl3pPr>
            <a:lvl4pPr marL="1600200" indent="-228600">
              <a:lnSpc>
                <a:spcPct val="150000"/>
              </a:lnSpc>
              <a:defRPr sz="2800" b="1">
                <a:solidFill>
                  <a:schemeClr val="tx1"/>
                </a:solidFill>
                <a:latin typeface="宋体" pitchFamily="2" charset="-122"/>
                <a:ea typeface="宋体" pitchFamily="2" charset="-122"/>
              </a:defRPr>
            </a:lvl4pPr>
            <a:lvl5pPr marL="2057400" indent="-228600">
              <a:lnSpc>
                <a:spcPct val="150000"/>
              </a:lnSpc>
              <a:defRPr sz="2800" b="1">
                <a:solidFill>
                  <a:schemeClr val="tx1"/>
                </a:solidFill>
                <a:latin typeface="宋体" pitchFamily="2" charset="-122"/>
                <a:ea typeface="宋体" pitchFamily="2" charset="-122"/>
              </a:defRPr>
            </a:lvl5pPr>
            <a:lvl6pPr marL="2514600" indent="-228600" eaLnBrk="0" fontAlgn="base" hangingPunct="0">
              <a:lnSpc>
                <a:spcPct val="150000"/>
              </a:lnSpc>
              <a:spcBef>
                <a:spcPct val="0"/>
              </a:spcBef>
              <a:spcAft>
                <a:spcPct val="0"/>
              </a:spcAft>
              <a:defRPr sz="2800" b="1">
                <a:solidFill>
                  <a:schemeClr val="tx1"/>
                </a:solidFill>
                <a:latin typeface="宋体" pitchFamily="2" charset="-122"/>
                <a:ea typeface="宋体" pitchFamily="2" charset="-122"/>
              </a:defRPr>
            </a:lvl6pPr>
            <a:lvl7pPr marL="2971800" indent="-228600" eaLnBrk="0" fontAlgn="base" hangingPunct="0">
              <a:lnSpc>
                <a:spcPct val="150000"/>
              </a:lnSpc>
              <a:spcBef>
                <a:spcPct val="0"/>
              </a:spcBef>
              <a:spcAft>
                <a:spcPct val="0"/>
              </a:spcAft>
              <a:defRPr sz="2800" b="1">
                <a:solidFill>
                  <a:schemeClr val="tx1"/>
                </a:solidFill>
                <a:latin typeface="宋体" pitchFamily="2" charset="-122"/>
                <a:ea typeface="宋体" pitchFamily="2" charset="-122"/>
              </a:defRPr>
            </a:lvl7pPr>
            <a:lvl8pPr marL="3429000" indent="-228600" eaLnBrk="0" fontAlgn="base" hangingPunct="0">
              <a:lnSpc>
                <a:spcPct val="150000"/>
              </a:lnSpc>
              <a:spcBef>
                <a:spcPct val="0"/>
              </a:spcBef>
              <a:spcAft>
                <a:spcPct val="0"/>
              </a:spcAft>
              <a:defRPr sz="2800" b="1">
                <a:solidFill>
                  <a:schemeClr val="tx1"/>
                </a:solidFill>
                <a:latin typeface="宋体" pitchFamily="2" charset="-122"/>
                <a:ea typeface="宋体" pitchFamily="2" charset="-122"/>
              </a:defRPr>
            </a:lvl8pPr>
            <a:lvl9pPr marL="3886200" indent="-228600" eaLnBrk="0" fontAlgn="base" hangingPunct="0">
              <a:lnSpc>
                <a:spcPct val="150000"/>
              </a:lnSpc>
              <a:spcBef>
                <a:spcPct val="0"/>
              </a:spcBef>
              <a:spcAft>
                <a:spcPct val="0"/>
              </a:spcAft>
              <a:defRPr sz="2800" b="1">
                <a:solidFill>
                  <a:schemeClr val="tx1"/>
                </a:solidFill>
                <a:latin typeface="宋体" pitchFamily="2" charset="-122"/>
                <a:ea typeface="宋体"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3360" b="1" i="0" u="none" strike="noStrike" kern="1200" cap="none" spc="0" normalizeH="0" baseline="0" noProof="0">
              <a:ln>
                <a:noFill/>
              </a:ln>
              <a:solidFill>
                <a:schemeClr val="tx1"/>
              </a:solidFill>
              <a:effectLst/>
              <a:uLnTx/>
              <a:uFillTx/>
              <a:latin typeface="宋体" pitchFamily="2" charset="-122"/>
              <a:ea typeface="宋体" pitchFamily="2" charset="-122"/>
              <a:cs typeface="+mn-cs"/>
            </a:endParaRPr>
          </a:p>
        </p:txBody>
      </p:sp>
      <p:pic>
        <p:nvPicPr>
          <p:cNvPr id="2051" name="Picture 133" descr="必备知识">
            <a:hlinkClick action="ppaction://noaction" tooltip="点击进入"/>
          </p:cNvPr>
          <p:cNvPicPr>
            <a:picLocks noChangeAspect="1"/>
          </p:cNvPicPr>
          <p:nvPr userDrawn="1"/>
        </p:nvPicPr>
        <p:blipFill>
          <a:blip r:embed="rId12"/>
          <a:stretch>
            <a:fillRect/>
          </a:stretch>
        </p:blipFill>
        <p:spPr>
          <a:xfrm>
            <a:off x="4065482" y="312547"/>
            <a:ext cx="1390432" cy="402119"/>
          </a:xfrm>
          <a:prstGeom prst="rect">
            <a:avLst/>
          </a:prstGeom>
          <a:noFill/>
          <a:ln w="9525">
            <a:noFill/>
          </a:ln>
        </p:spPr>
      </p:pic>
      <p:pic>
        <p:nvPicPr>
          <p:cNvPr id="2052" name="Picture 134" descr="关键能力">
            <a:hlinkClick action="ppaction://noaction" tooltip="点击进入"/>
          </p:cNvPr>
          <p:cNvPicPr>
            <a:picLocks noChangeAspect="1"/>
          </p:cNvPicPr>
          <p:nvPr userDrawn="1"/>
        </p:nvPicPr>
        <p:blipFill>
          <a:blip r:embed="rId13"/>
          <a:stretch>
            <a:fillRect/>
          </a:stretch>
        </p:blipFill>
        <p:spPr>
          <a:xfrm>
            <a:off x="5919392" y="312547"/>
            <a:ext cx="1390432" cy="402119"/>
          </a:xfrm>
          <a:prstGeom prst="rect">
            <a:avLst/>
          </a:prstGeom>
          <a:noFill/>
          <a:ln w="9525">
            <a:noFill/>
          </a:ln>
        </p:spPr>
      </p:pic>
      <p:pic>
        <p:nvPicPr>
          <p:cNvPr id="2053" name="Picture 135" descr="课堂检测">
            <a:hlinkClick action="ppaction://noaction" tooltip="点击进入"/>
          </p:cNvPr>
          <p:cNvPicPr>
            <a:picLocks noChangeAspect="1"/>
          </p:cNvPicPr>
          <p:nvPr userDrawn="1"/>
        </p:nvPicPr>
        <p:blipFill>
          <a:blip r:embed="rId14"/>
          <a:stretch>
            <a:fillRect/>
          </a:stretch>
        </p:blipFill>
        <p:spPr>
          <a:xfrm>
            <a:off x="7773303" y="312547"/>
            <a:ext cx="1390432" cy="402119"/>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p:timing/>
  <p:txStyles>
    <p:titleStyle>
      <a:lvl1pPr algn="ctr" rtl="0" eaLnBrk="0" fontAlgn="base" hangingPunct="0">
        <a:spcBef>
          <a:spcPct val="0"/>
        </a:spcBef>
        <a:spcAft>
          <a:spcPct val="0"/>
        </a:spcAft>
        <a:defRPr sz="528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411480" indent="-411480" algn="l" rtl="0" eaLnBrk="0" fontAlgn="base" hangingPunct="0">
        <a:spcBef>
          <a:spcPct val="24000"/>
        </a:spcBef>
        <a:spcAft>
          <a:spcPct val="0"/>
        </a:spcAft>
        <a:buChar char="•"/>
        <a:defRPr sz="3840" kern="1200">
          <a:solidFill>
            <a:schemeClr val="tx1"/>
          </a:solidFill>
          <a:latin typeface="+mn-lt"/>
          <a:ea typeface="+mn-ea"/>
          <a:cs typeface="+mn-cs"/>
        </a:defRPr>
      </a:lvl1pPr>
      <a:lvl2pPr marL="892175" indent="-342900" algn="l" rtl="0" eaLnBrk="0" fontAlgn="base" hangingPunct="0">
        <a:spcBef>
          <a:spcPct val="24000"/>
        </a:spcBef>
        <a:spcAft>
          <a:spcPct val="0"/>
        </a:spcAft>
        <a:buChar char="–"/>
        <a:defRPr sz="3360" kern="1200">
          <a:solidFill>
            <a:schemeClr val="tx1"/>
          </a:solidFill>
          <a:latin typeface="+mn-lt"/>
          <a:ea typeface="+mn-ea"/>
          <a:cs typeface="+mn-cs"/>
        </a:defRPr>
      </a:lvl2pPr>
      <a:lvl3pPr marL="1372235" indent="-274320" algn="l" rtl="0" eaLnBrk="0" fontAlgn="base" hangingPunct="0">
        <a:spcBef>
          <a:spcPct val="24000"/>
        </a:spcBef>
        <a:spcAft>
          <a:spcPct val="0"/>
        </a:spcAft>
        <a:buChar char="•"/>
        <a:defRPr sz="2880" kern="1200">
          <a:solidFill>
            <a:schemeClr val="tx1"/>
          </a:solidFill>
          <a:latin typeface="+mn-lt"/>
          <a:ea typeface="+mn-ea"/>
          <a:cs typeface="+mn-cs"/>
        </a:defRPr>
      </a:lvl3pPr>
      <a:lvl4pPr marL="1920875" indent="-274320" algn="l" rtl="0" eaLnBrk="0" fontAlgn="base" hangingPunct="0">
        <a:spcBef>
          <a:spcPct val="24000"/>
        </a:spcBef>
        <a:spcAft>
          <a:spcPct val="0"/>
        </a:spcAft>
        <a:buChar char="–"/>
        <a:defRPr sz="2400" kern="1200">
          <a:solidFill>
            <a:schemeClr val="tx1"/>
          </a:solidFill>
          <a:latin typeface="+mn-lt"/>
          <a:ea typeface="+mn-ea"/>
          <a:cs typeface="+mn-cs"/>
        </a:defRPr>
      </a:lvl4pPr>
      <a:lvl5pPr marL="2470150" indent="-274320" algn="l" rtl="0" eaLnBrk="0" fontAlgn="base" hangingPunct="0">
        <a:spcBef>
          <a:spcPct val="24000"/>
        </a:spcBef>
        <a:spcAft>
          <a:spcPct val="0"/>
        </a:spcAft>
        <a:buChar char="»"/>
        <a:defRPr sz="2400" kern="1200">
          <a:solidFill>
            <a:schemeClr val="tx1"/>
          </a:solidFill>
          <a:latin typeface="+mn-lt"/>
          <a:ea typeface="+mn-ea"/>
          <a:cs typeface="+mn-cs"/>
        </a:defRPr>
      </a:lvl5pPr>
      <a:lvl6pPr marL="3018790" indent="-274320" algn="l" defTabSz="1097915" rtl="0" eaLnBrk="1" latinLnBrk="0" hangingPunct="1">
        <a:lnSpc>
          <a:spcPct val="90000"/>
        </a:lnSpc>
        <a:spcBef>
          <a:spcPts val="600"/>
        </a:spcBef>
        <a:buFont typeface="Arial" pitchFamily="34" charset="0"/>
        <a:buChar char="•"/>
        <a:defRPr sz="2160" kern="1200">
          <a:solidFill>
            <a:schemeClr val="tx1"/>
          </a:solidFill>
          <a:latin typeface="+mn-lt"/>
          <a:ea typeface="+mn-ea"/>
          <a:cs typeface="+mn-cs"/>
        </a:defRPr>
      </a:lvl6pPr>
      <a:lvl7pPr marL="3567430" indent="-274320" algn="l" defTabSz="1097915" rtl="0" eaLnBrk="1" latinLnBrk="0" hangingPunct="1">
        <a:lnSpc>
          <a:spcPct val="90000"/>
        </a:lnSpc>
        <a:spcBef>
          <a:spcPts val="600"/>
        </a:spcBef>
        <a:buFont typeface="Arial" pitchFamily="34" charset="0"/>
        <a:buChar char="•"/>
        <a:defRPr sz="2160" kern="1200">
          <a:solidFill>
            <a:schemeClr val="tx1"/>
          </a:solidFill>
          <a:latin typeface="+mn-lt"/>
          <a:ea typeface="+mn-ea"/>
          <a:cs typeface="+mn-cs"/>
        </a:defRPr>
      </a:lvl7pPr>
      <a:lvl8pPr marL="4116705" indent="-274320" algn="l" defTabSz="1097915" rtl="0" eaLnBrk="1" latinLnBrk="0" hangingPunct="1">
        <a:lnSpc>
          <a:spcPct val="90000"/>
        </a:lnSpc>
        <a:spcBef>
          <a:spcPts val="600"/>
        </a:spcBef>
        <a:buFont typeface="Arial" pitchFamily="34" charset="0"/>
        <a:buChar char="•"/>
        <a:defRPr sz="2160" kern="1200">
          <a:solidFill>
            <a:schemeClr val="tx1"/>
          </a:solidFill>
          <a:latin typeface="+mn-lt"/>
          <a:ea typeface="+mn-ea"/>
          <a:cs typeface="+mn-cs"/>
        </a:defRPr>
      </a:lvl8pPr>
      <a:lvl9pPr marL="4665345" indent="-274320" algn="l" defTabSz="1097915" rtl="0" eaLnBrk="1" latinLnBrk="0" hangingPunct="1">
        <a:lnSpc>
          <a:spcPct val="90000"/>
        </a:lnSpc>
        <a:spcBef>
          <a:spcPts val="600"/>
        </a:spcBef>
        <a:buFont typeface="Arial" pitchFamily="34" charset="0"/>
        <a:buChar char="•"/>
        <a:defRPr sz="2160" kern="1200">
          <a:solidFill>
            <a:schemeClr val="tx1"/>
          </a:solidFill>
          <a:latin typeface="+mn-lt"/>
          <a:ea typeface="+mn-ea"/>
          <a:cs typeface="+mn-cs"/>
        </a:defRPr>
      </a:lvl9pPr>
    </p:bodyStyle>
    <p:otherStyle>
      <a:defPPr>
        <a:defRPr lang="zh-CN"/>
      </a:defPPr>
      <a:lvl1pPr marL="0" algn="l" defTabSz="1097915" rtl="0" eaLnBrk="1" latinLnBrk="0" hangingPunct="1">
        <a:defRPr sz="2160" kern="1200">
          <a:solidFill>
            <a:schemeClr val="tx1"/>
          </a:solidFill>
          <a:latin typeface="+mn-lt"/>
          <a:ea typeface="+mn-ea"/>
          <a:cs typeface="+mn-cs"/>
        </a:defRPr>
      </a:lvl1pPr>
      <a:lvl2pPr marL="548640" algn="l" defTabSz="1097915" rtl="0" eaLnBrk="1" latinLnBrk="0" hangingPunct="1">
        <a:defRPr sz="2160" kern="1200">
          <a:solidFill>
            <a:schemeClr val="tx1"/>
          </a:solidFill>
          <a:latin typeface="+mn-lt"/>
          <a:ea typeface="+mn-ea"/>
          <a:cs typeface="+mn-cs"/>
        </a:defRPr>
      </a:lvl2pPr>
      <a:lvl3pPr marL="1097915" algn="l" defTabSz="1097915" rtl="0" eaLnBrk="1" latinLnBrk="0" hangingPunct="1">
        <a:defRPr sz="2160" kern="1200">
          <a:solidFill>
            <a:schemeClr val="tx1"/>
          </a:solidFill>
          <a:latin typeface="+mn-lt"/>
          <a:ea typeface="+mn-ea"/>
          <a:cs typeface="+mn-cs"/>
        </a:defRPr>
      </a:lvl3pPr>
      <a:lvl4pPr marL="1646555" algn="l" defTabSz="1097915" rtl="0" eaLnBrk="1" latinLnBrk="0" hangingPunct="1">
        <a:defRPr sz="2160" kern="1200">
          <a:solidFill>
            <a:schemeClr val="tx1"/>
          </a:solidFill>
          <a:latin typeface="+mn-lt"/>
          <a:ea typeface="+mn-ea"/>
          <a:cs typeface="+mn-cs"/>
        </a:defRPr>
      </a:lvl4pPr>
      <a:lvl5pPr marL="2195195" algn="l" defTabSz="1097915" rtl="0" eaLnBrk="1" latinLnBrk="0" hangingPunct="1">
        <a:defRPr sz="2160" kern="1200">
          <a:solidFill>
            <a:schemeClr val="tx1"/>
          </a:solidFill>
          <a:latin typeface="+mn-lt"/>
          <a:ea typeface="+mn-ea"/>
          <a:cs typeface="+mn-cs"/>
        </a:defRPr>
      </a:lvl5pPr>
      <a:lvl6pPr marL="2744470" algn="l" defTabSz="1097915" rtl="0" eaLnBrk="1" latinLnBrk="0" hangingPunct="1">
        <a:defRPr sz="2160" kern="1200">
          <a:solidFill>
            <a:schemeClr val="tx1"/>
          </a:solidFill>
          <a:latin typeface="+mn-lt"/>
          <a:ea typeface="+mn-ea"/>
          <a:cs typeface="+mn-cs"/>
        </a:defRPr>
      </a:lvl6pPr>
      <a:lvl7pPr marL="3293110" algn="l" defTabSz="1097915" rtl="0" eaLnBrk="1" latinLnBrk="0" hangingPunct="1">
        <a:defRPr sz="2160" kern="1200">
          <a:solidFill>
            <a:schemeClr val="tx1"/>
          </a:solidFill>
          <a:latin typeface="+mn-lt"/>
          <a:ea typeface="+mn-ea"/>
          <a:cs typeface="+mn-cs"/>
        </a:defRPr>
      </a:lvl7pPr>
      <a:lvl8pPr marL="3841750" algn="l" defTabSz="1097915" rtl="0" eaLnBrk="1" latinLnBrk="0" hangingPunct="1">
        <a:defRPr sz="2160" kern="1200">
          <a:solidFill>
            <a:schemeClr val="tx1"/>
          </a:solidFill>
          <a:latin typeface="+mn-lt"/>
          <a:ea typeface="+mn-ea"/>
          <a:cs typeface="+mn-cs"/>
        </a:defRPr>
      </a:lvl8pPr>
      <a:lvl9pPr marL="4391025" algn="l" defTabSz="1097915" rtl="0" eaLnBrk="1" latinLnBrk="0" hangingPunct="1">
        <a:defRPr sz="216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0">
          <a:blip r:embed="rId13"/>
          <a:stretch>
            <a:fillRect/>
          </a:stretch>
        </a:blipFill>
        <a:effectLst/>
      </p:bgPr>
    </p:bg>
    <p:spTree>
      <p:nvGrpSpPr>
        <p:cNvPr id="1" name=""/>
        <p:cNvGrpSpPr/>
        <p:nvPr/>
      </p:nvGrpSpPr>
      <p:grpSpPr/>
      <p:sp>
        <p:nvSpPr>
          <p:cNvPr id="1026" name="Rectangle 5"/>
          <p:cNvSpPr>
            <a:spLocks noGrp="1"/>
          </p:cNvSpPr>
          <p:nvPr>
            <p:ph type="title"/>
          </p:nvPr>
        </p:nvSpPr>
        <p:spPr>
          <a:xfrm>
            <a:off x="609505" y="274689"/>
            <a:ext cx="10971086" cy="562079"/>
          </a:xfrm>
          <a:prstGeom prst="rect">
            <a:avLst/>
          </a:prstGeom>
          <a:noFill/>
          <a:ln w="9525">
            <a:noFill/>
          </a:ln>
        </p:spPr>
        <p:txBody>
          <a:bodyPr anchor="ctr"/>
          <a:lstStyle/>
          <a:p>
            <a:pPr lvl="0"/>
            <a:r>
              <a:rPr lang="zh-CN" altLang="en-US"/>
              <a:t>单击此处编辑母版标题样式</a:t>
            </a:r>
          </a:p>
        </p:txBody>
      </p:sp>
      <p:sp>
        <p:nvSpPr>
          <p:cNvPr id="1027" name="Rectangle 7"/>
          <p:cNvSpPr>
            <a:spLocks noGrp="1"/>
          </p:cNvSpPr>
          <p:nvPr>
            <p:ph type="body" idx="1"/>
          </p:nvPr>
        </p:nvSpPr>
        <p:spPr>
          <a:xfrm>
            <a:off x="609505" y="1268648"/>
            <a:ext cx="10971086" cy="485865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271" name="Rectangle 7"/>
          <p:cNvSpPr>
            <a:spLocks noChangeArrowheads="1"/>
          </p:cNvSpPr>
          <p:nvPr/>
        </p:nvSpPr>
        <p:spPr bwMode="gray">
          <a:xfrm>
            <a:off x="9713982" y="363605"/>
            <a:ext cx="1851795" cy="349315"/>
          </a:xfrm>
          <a:prstGeom prst="rect">
            <a:avLst/>
          </a:prstGeom>
          <a:gradFill rotWithShape="1">
            <a:gsLst>
              <a:gs pos="0">
                <a:srgbClr val="FFFFFF"/>
              </a:gs>
              <a:gs pos="100000">
                <a:srgbClr val="DDDDDD"/>
              </a:gs>
            </a:gsLst>
            <a:lin ang="0" scaled="1"/>
          </a:gradFill>
          <a:ln w="9525">
            <a:solidFill>
              <a:srgbClr val="969696"/>
            </a:solidFill>
            <a:prstDash val="dash"/>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de-DE" sz="1400" b="1" i="0" u="none" strike="noStrike" kern="1200" cap="none" spc="0" normalizeH="0" baseline="0" noProof="0">
                <a:ln>
                  <a:noFill/>
                </a:ln>
                <a:solidFill>
                  <a:schemeClr val="tx1"/>
                </a:solidFill>
                <a:effectLst/>
                <a:uLnTx/>
                <a:uFillTx/>
                <a:latin typeface="Arial" pitchFamily="34" charset="0"/>
                <a:ea typeface="华文细黑" panose="02010600040101010101" pitchFamily="2" charset="-122"/>
                <a:cs typeface="+mn-cs"/>
              </a:rPr>
              <a:t>LOGO</a:t>
            </a:r>
            <a:endParaRPr kumimoji="0" lang="de-DE" sz="1400" b="1" i="0" u="none" strike="noStrike" kern="1200" cap="none" spc="0" normalizeH="0" baseline="0" noProof="0">
              <a:ln>
                <a:noFill/>
              </a:ln>
              <a:solidFill>
                <a:schemeClr val="tx1"/>
              </a:solidFill>
              <a:effectLst/>
              <a:uLnTx/>
              <a:uFillTx/>
              <a:latin typeface="Arial" pitchFamily="34" charset="0"/>
              <a:ea typeface="华文细黑" panose="0201060004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ransition>
    <p:fade/>
  </p:transition>
  <p:timing/>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itchFamily="34" charset="0"/>
          <a:ea typeface="黑体" pitchFamily="49" charset="-122"/>
        </a:defRPr>
      </a:lvl2pPr>
      <a:lvl3pPr algn="l" rtl="0" eaLnBrk="0" fontAlgn="base" hangingPunct="0">
        <a:spcBef>
          <a:spcPct val="0"/>
        </a:spcBef>
        <a:spcAft>
          <a:spcPct val="0"/>
        </a:spcAft>
        <a:defRPr sz="2400">
          <a:solidFill>
            <a:schemeClr val="tx2"/>
          </a:solidFill>
          <a:latin typeface="Arial" pitchFamily="34" charset="0"/>
          <a:ea typeface="黑体" pitchFamily="49" charset="-122"/>
        </a:defRPr>
      </a:lvl3pPr>
      <a:lvl4pPr algn="l" rtl="0" eaLnBrk="0" fontAlgn="base" hangingPunct="0">
        <a:spcBef>
          <a:spcPct val="0"/>
        </a:spcBef>
        <a:spcAft>
          <a:spcPct val="0"/>
        </a:spcAft>
        <a:defRPr sz="2400">
          <a:solidFill>
            <a:schemeClr val="tx2"/>
          </a:solidFill>
          <a:latin typeface="Arial" pitchFamily="34" charset="0"/>
          <a:ea typeface="黑体" pitchFamily="49" charset="-122"/>
        </a:defRPr>
      </a:lvl4pPr>
      <a:lvl5pPr algn="l" rtl="0" eaLnBrk="0" fontAlgn="base" hangingPunct="0">
        <a:spcBef>
          <a:spcPct val="0"/>
        </a:spcBef>
        <a:spcAft>
          <a:spcPct val="0"/>
        </a:spcAft>
        <a:defRPr sz="2400">
          <a:solidFill>
            <a:schemeClr val="tx2"/>
          </a:solidFill>
          <a:latin typeface="Arial" pitchFamily="34" charset="0"/>
          <a:ea typeface="黑体" pitchFamily="49" charset="-122"/>
        </a:defRPr>
      </a:lvl5pPr>
      <a:lvl6pPr marL="457200" algn="l" rtl="0" fontAlgn="base">
        <a:spcBef>
          <a:spcPct val="0"/>
        </a:spcBef>
        <a:spcAft>
          <a:spcPct val="0"/>
        </a:spcAft>
        <a:defRPr sz="2400">
          <a:solidFill>
            <a:schemeClr val="tx2"/>
          </a:solidFill>
          <a:latin typeface="Arial" pitchFamily="34" charset="0"/>
          <a:ea typeface="黑体" pitchFamily="49" charset="-122"/>
        </a:defRPr>
      </a:lvl6pPr>
      <a:lvl7pPr marL="914400" algn="l" rtl="0" fontAlgn="base">
        <a:spcBef>
          <a:spcPct val="0"/>
        </a:spcBef>
        <a:spcAft>
          <a:spcPct val="0"/>
        </a:spcAft>
        <a:defRPr sz="2400">
          <a:solidFill>
            <a:schemeClr val="tx2"/>
          </a:solidFill>
          <a:latin typeface="Arial" pitchFamily="34" charset="0"/>
          <a:ea typeface="黑体" pitchFamily="49" charset="-122"/>
        </a:defRPr>
      </a:lvl7pPr>
      <a:lvl8pPr marL="1371600" algn="l" rtl="0" fontAlgn="base">
        <a:spcBef>
          <a:spcPct val="0"/>
        </a:spcBef>
        <a:spcAft>
          <a:spcPct val="0"/>
        </a:spcAft>
        <a:defRPr sz="2400">
          <a:solidFill>
            <a:schemeClr val="tx2"/>
          </a:solidFill>
          <a:latin typeface="Arial" pitchFamily="34" charset="0"/>
          <a:ea typeface="黑体" pitchFamily="49" charset="-122"/>
        </a:defRPr>
      </a:lvl8pPr>
      <a:lvl9pPr marL="1828800" algn="l" rtl="0" fontAlgn="base">
        <a:spcBef>
          <a:spcPct val="0"/>
        </a:spcBef>
        <a:spcAft>
          <a:spcPct val="0"/>
        </a:spcAft>
        <a:defRPr sz="2400">
          <a:solidFill>
            <a:schemeClr val="tx2"/>
          </a:solidFill>
          <a:latin typeface="Arial" pitchFamily="34" charset="0"/>
          <a:ea typeface="黑体" pitchFamily="49" charset="-122"/>
        </a:defRPr>
      </a:lvl9pPr>
    </p:titleStyle>
    <p:bodyStyle>
      <a:lvl1pPr marL="342900" indent="-342900" algn="l" rtl="0" eaLnBrk="0" fontAlgn="base" hangingPunct="0">
        <a:spcBef>
          <a:spcPct val="20000"/>
        </a:spcBef>
        <a:spcAft>
          <a:spcPct val="0"/>
        </a:spcAft>
        <a:buChar char="•"/>
        <a:defRPr sz="16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mn-lt"/>
          <a:ea typeface="+mn-ea"/>
        </a:defRPr>
      </a:lvl2pPr>
      <a:lvl3pPr marL="1143000" indent="-228600" algn="l" rtl="0" eaLnBrk="0" fontAlgn="base" hangingPunct="0">
        <a:spcBef>
          <a:spcPct val="20000"/>
        </a:spcBef>
        <a:spcAft>
          <a:spcPct val="0"/>
        </a:spcAft>
        <a:buChar char="•"/>
        <a:defRPr sz="1600">
          <a:solidFill>
            <a:schemeClr val="tx1"/>
          </a:solidFill>
          <a:latin typeface="+mn-lt"/>
          <a:ea typeface="+mn-ea"/>
        </a:defRPr>
      </a:lvl3pPr>
      <a:lvl4pPr marL="1600200" indent="-228600" algn="l" rtl="0" eaLnBrk="0" fontAlgn="base" hangingPunct="0">
        <a:spcBef>
          <a:spcPct val="20000"/>
        </a:spcBef>
        <a:spcAft>
          <a:spcPct val="0"/>
        </a:spcAft>
        <a:buChar char="–"/>
        <a:defRPr sz="1600">
          <a:solidFill>
            <a:schemeClr val="tx1"/>
          </a:solidFill>
          <a:latin typeface="+mn-lt"/>
          <a:ea typeface="+mn-ea"/>
        </a:defRPr>
      </a:lvl4pPr>
      <a:lvl5pPr marL="2058035" indent="-228600" algn="l" rtl="0" eaLnBrk="0" fontAlgn="base" hangingPunct="0">
        <a:spcBef>
          <a:spcPct val="20000"/>
        </a:spcBef>
        <a:spcAft>
          <a:spcPct val="0"/>
        </a:spcAft>
        <a:buChar char="»"/>
        <a:defRPr sz="1600">
          <a:solidFill>
            <a:schemeClr val="tx1"/>
          </a:solidFill>
          <a:latin typeface="+mn-lt"/>
          <a:ea typeface="+mn-ea"/>
        </a:defRPr>
      </a:lvl5pPr>
      <a:lvl6pPr marL="2515235" indent="-228600" algn="l" rtl="0" fontAlgn="base">
        <a:spcBef>
          <a:spcPct val="20000"/>
        </a:spcBef>
        <a:spcAft>
          <a:spcPct val="0"/>
        </a:spcAft>
        <a:buChar char="»"/>
        <a:defRPr sz="1600">
          <a:solidFill>
            <a:schemeClr val="tx1"/>
          </a:solidFill>
          <a:latin typeface="+mn-lt"/>
          <a:ea typeface="+mn-ea"/>
        </a:defRPr>
      </a:lvl6pPr>
      <a:lvl7pPr marL="2972435" indent="-228600" algn="l" rtl="0" fontAlgn="base">
        <a:spcBef>
          <a:spcPct val="20000"/>
        </a:spcBef>
        <a:spcAft>
          <a:spcPct val="0"/>
        </a:spcAft>
        <a:buChar char="»"/>
        <a:defRPr sz="1600">
          <a:solidFill>
            <a:schemeClr val="tx1"/>
          </a:solidFill>
          <a:latin typeface="+mn-lt"/>
          <a:ea typeface="+mn-ea"/>
        </a:defRPr>
      </a:lvl7pPr>
      <a:lvl8pPr marL="3429635" indent="-228600" algn="l" rtl="0" fontAlgn="base">
        <a:spcBef>
          <a:spcPct val="20000"/>
        </a:spcBef>
        <a:spcAft>
          <a:spcPct val="0"/>
        </a:spcAft>
        <a:buChar char="»"/>
        <a:defRPr sz="1600">
          <a:solidFill>
            <a:schemeClr val="tx1"/>
          </a:solidFill>
          <a:latin typeface="+mn-lt"/>
          <a:ea typeface="+mn-ea"/>
        </a:defRPr>
      </a:lvl8pPr>
      <a:lvl9pPr marL="3886835"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9435" algn="l" defTabSz="914400" rtl="0" eaLnBrk="1" latinLnBrk="0" hangingPunct="1">
        <a:defRPr sz="1800" kern="1200">
          <a:solidFill>
            <a:schemeClr val="tx1"/>
          </a:solidFill>
          <a:latin typeface="+mn-lt"/>
          <a:ea typeface="+mn-ea"/>
          <a:cs typeface="+mn-cs"/>
        </a:defRPr>
      </a:lvl5pPr>
      <a:lvl6pPr marL="2286635"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png" /><Relationship Id="rId3" Type="http://schemas.openxmlformats.org/officeDocument/2006/relationships/package" Target="../embeddings/Document1.docx" TargetMode="Internal" /><Relationship Id="rId4" Type="http://schemas.openxmlformats.org/officeDocument/2006/relationships/image" Target="../media/image10.emf" /><Relationship Id="rId5" Type="http://schemas.openxmlformats.org/officeDocument/2006/relationships/vmlDrawing" Target="../drawings/vmlDrawing1.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6.xml" /><Relationship Id="rId3" Type="http://schemas.openxmlformats.org/officeDocument/2006/relationships/slide" Target="slide1.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8.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9.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0.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3.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png" /><Relationship Id="rId3" Type="http://schemas.openxmlformats.org/officeDocument/2006/relationships/image" Target="../media/image1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 Id="rId3" Type="http://schemas.openxmlformats.org/officeDocument/2006/relationships/image" Target="../media/image6.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 Id="rId3" Type="http://schemas.openxmlformats.org/officeDocument/2006/relationships/image" Target="../media/image7.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2">
            <a:alphaModFix amt="50000"/>
            <a:lum/>
          </a:blip>
          <a:stretch>
            <a:fillRect/>
          </a:stretch>
        </a:blipFill>
        <a:effectLst/>
      </p:bgPr>
    </p:bg>
    <p:spTree>
      <p:nvGrpSpPr>
        <p:cNvPr id="1" name=""/>
        <p:cNvGrpSpPr/>
        <p:nvPr/>
      </p:nvGrpSpPr>
      <p:grpSpPr>
        <a:xfrm>
          <a:off x="0" y="0"/>
          <a:ext cx="0" cy="0"/>
        </a:xfrm>
      </p:grpSpPr>
      <p:sp>
        <p:nvSpPr>
          <p:cNvPr id="13" name="标题 2"/>
          <p:cNvSpPr txBox="1"/>
          <p:nvPr/>
        </p:nvSpPr>
        <p:spPr>
          <a:xfrm>
            <a:off x="704384" y="2465416"/>
            <a:ext cx="10320964"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1300"/>
              </a:spcBef>
              <a:spcAft>
                <a:spcPts val="1300"/>
              </a:spcAft>
            </a:pPr>
            <a:r>
              <a:rPr lang="zh-CN" altLang="zh-CN" sz="7200" b="1" kern="100">
                <a:solidFill>
                  <a:prstClr val="black"/>
                </a:solidFill>
                <a:latin typeface="Times New Roman" pitchFamily="18" charset="0"/>
                <a:ea typeface="微软雅黑" pitchFamily="34" charset="-122"/>
                <a:cs typeface="Times New Roman" panose="02020603050405020304" pitchFamily="18" charset="0"/>
              </a:rPr>
              <a:t>短歌行　归园田居</a:t>
            </a:r>
            <a:r>
              <a:rPr lang="en-US" altLang="zh-CN" sz="7200" b="1" kern="100">
                <a:solidFill>
                  <a:prstClr val="black"/>
                </a:solidFill>
                <a:latin typeface="Times New Roman" pitchFamily="18" charset="0"/>
                <a:ea typeface="微软雅黑" pitchFamily="34" charset="-122"/>
                <a:cs typeface="Times New Roman" panose="02020603050405020304" pitchFamily="18" charset="0"/>
              </a:rPr>
              <a:t>(</a:t>
            </a:r>
            <a:r>
              <a:rPr lang="zh-CN" altLang="zh-CN" sz="7200" b="1" kern="100">
                <a:solidFill>
                  <a:prstClr val="black"/>
                </a:solidFill>
                <a:latin typeface="Times New Roman" pitchFamily="18" charset="0"/>
                <a:ea typeface="微软雅黑" pitchFamily="34" charset="-122"/>
                <a:cs typeface="Times New Roman" panose="02020603050405020304" pitchFamily="18" charset="0"/>
              </a:rPr>
              <a:t>其一</a:t>
            </a:r>
            <a:r>
              <a:rPr lang="en-US" altLang="zh-CN" sz="7200" b="1" kern="100">
                <a:solidFill>
                  <a:prstClr val="black"/>
                </a:solidFill>
                <a:latin typeface="Times New Roman" pitchFamily="18" charset="0"/>
                <a:ea typeface="微软雅黑" pitchFamily="34" charset="-122"/>
                <a:cs typeface="Times New Roman" panose="02020603050405020304" pitchFamily="18" charset="0"/>
              </a:rPr>
              <a:t>)</a:t>
            </a:r>
            <a:endParaRPr lang="zh-CN" altLang="zh-CN" sz="7200" b="1" kern="100">
              <a:solidFill>
                <a:prstClr val="black"/>
              </a:solidFill>
              <a:latin typeface="Times New Roman" pitchFamily="18" charset="0"/>
              <a:ea typeface="微软雅黑"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194945" y="1256030"/>
            <a:ext cx="11800840" cy="1198880"/>
          </a:xfrm>
          <a:prstGeom prst="rect">
            <a:avLst/>
          </a:prstGeom>
        </p:spPr>
        <p:txBody>
          <a:bodyPr wrap="square">
            <a:spAutoFit/>
          </a:bodyPr>
          <a:lstStyle/>
          <a:p>
            <a:pPr algn="just">
              <a:lnSpc>
                <a:spcPct val="150000"/>
              </a:lnSpc>
              <a:spcAft>
                <a:spcPct val="0"/>
              </a:spcAft>
            </a:pPr>
            <a:r>
              <a:rPr lang="en-US" altLang="zh-CN" sz="2400" kern="100">
                <a:latin typeface="Times New Roman" pitchFamily="18" charset="0"/>
                <a:ea typeface="微软雅黑" pitchFamily="34" charset="-122"/>
                <a:cs typeface="Times New Roman" panose="02020603050405020304" pitchFamily="18" charset="0"/>
              </a:rPr>
              <a:t>    </a:t>
            </a:r>
            <a:r>
              <a:rPr lang="zh-CN" altLang="zh-CN" sz="2400" kern="100">
                <a:latin typeface="Times New Roman" pitchFamily="18" charset="0"/>
                <a:ea typeface="微软雅黑" pitchFamily="34" charset="-122"/>
                <a:cs typeface="Times New Roman" panose="02020603050405020304" pitchFamily="18" charset="0"/>
              </a:rPr>
              <a:t>题目中的</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归</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字是这首诗的诗眼。请用诗中原句回答：诗人从何而归？为何而归？归往何处？归后如何？</a:t>
            </a:r>
            <a:endParaRPr lang="zh-CN" altLang="zh-CN" sz="1050" kern="100">
              <a:latin typeface="宋体" pitchFamily="2" charset="-122"/>
              <a:cs typeface="Courier New" panose="02070309020205020404" pitchFamily="49" charset="0"/>
            </a:endParaRPr>
          </a:p>
        </p:txBody>
      </p:sp>
      <p:sp>
        <p:nvSpPr>
          <p:cNvPr id="2" name="矩形 1"/>
          <p:cNvSpPr/>
          <p:nvPr/>
        </p:nvSpPr>
        <p:spPr>
          <a:xfrm>
            <a:off x="389206" y="242521"/>
            <a:ext cx="11412000" cy="887730"/>
          </a:xfrm>
          <a:prstGeom prst="rect">
            <a:avLst/>
          </a:prstGeom>
        </p:spPr>
        <p:txBody>
          <a:bodyPr>
            <a:spAutoFit/>
          </a:bodyPr>
          <a:lstStyle/>
          <a:p>
            <a:pPr algn="just">
              <a:lnSpc>
                <a:spcPct val="150000"/>
              </a:lnSpc>
              <a:spcAft>
                <a:spcPct val="0"/>
              </a:spcAft>
            </a:pPr>
            <a:endParaRPr lang="zh-CN" altLang="zh-CN" sz="1050" kern="100">
              <a:latin typeface="宋体" pitchFamily="2" charset="-122"/>
              <a:cs typeface="Courier New" panose="02070309020205020404" pitchFamily="49" charset="0"/>
            </a:endParaRPr>
          </a:p>
          <a:p>
            <a:pPr>
              <a:lnSpc>
                <a:spcPct val="150000"/>
              </a:lnSpc>
            </a:pPr>
            <a:r>
              <a:rPr lang="zh-CN" altLang="zh-CN" sz="2400" b="1" kern="100">
                <a:latin typeface="Times New Roman" pitchFamily="18" charset="0"/>
                <a:ea typeface="微软雅黑" pitchFamily="34" charset="-122"/>
                <a:cs typeface="Times New Roman" panose="02020603050405020304" pitchFamily="18" charset="0"/>
              </a:rPr>
              <a:t>《归园田居》一诗的诗眼是什么？其内涵是什么？</a:t>
            </a:r>
            <a:endParaRPr lang="zh-CN" altLang="zh-CN" sz="1050" b="1" kern="100">
              <a:latin typeface="宋体" pitchFamily="2" charset="-122"/>
              <a:cs typeface="Courier New" panose="02070309020205020404" pitchFamily="49" charset="0"/>
            </a:endParaRPr>
          </a:p>
        </p:txBody>
      </p:sp>
      <p:sp>
        <p:nvSpPr>
          <p:cNvPr id="8" name="文本框 7"/>
          <p:cNvSpPr txBox="1"/>
          <p:nvPr/>
        </p:nvSpPr>
        <p:spPr>
          <a:xfrm>
            <a:off x="7386955" y="334010"/>
            <a:ext cx="1884680" cy="922020"/>
          </a:xfrm>
          <a:prstGeom prst="rect">
            <a:avLst/>
          </a:prstGeom>
          <a:noFill/>
        </p:spPr>
        <p:txBody>
          <a:bodyPr wrap="square" rtlCol="0" anchor="t">
            <a:spAutoFit/>
          </a:bodyPr>
          <a:lstStyle/>
          <a:p>
            <a:pPr algn="l" defTabSz="914400">
              <a:lnSpc>
                <a:spcPct val="150000"/>
              </a:lnSpc>
            </a:pPr>
            <a:r>
              <a:rPr lang="zh-CN" altLang="en-US" sz="3600" b="1" kern="100">
                <a:solidFill>
                  <a:srgbClr val="FF0000"/>
                </a:solidFill>
                <a:latin typeface="Times New Roman" pitchFamily="18" charset="0"/>
                <a:ea typeface="微软雅黑" pitchFamily="34" charset="-122"/>
                <a:cs typeface="Times New Roman" panose="02020603050405020304" pitchFamily="18" charset="0"/>
                <a:sym typeface="+mn-ea"/>
              </a:rPr>
              <a:t>展</a:t>
            </a:r>
          </a:p>
        </p:txBody>
      </p:sp>
      <p:sp>
        <p:nvSpPr>
          <p:cNvPr id="6" name="矩形 5"/>
          <p:cNvSpPr/>
          <p:nvPr/>
        </p:nvSpPr>
        <p:spPr>
          <a:xfrm>
            <a:off x="389206" y="2414856"/>
            <a:ext cx="11412000" cy="1685077"/>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答案　</a:t>
            </a:r>
            <a:r>
              <a:rPr lang="en-US" altLang="zh-CN" sz="2400" kern="100">
                <a:solidFill>
                  <a:srgbClr val="C00000"/>
                </a:solidFill>
                <a:latin typeface="宋体" pitchFamily="2" charset="-122"/>
                <a:ea typeface="微软雅黑" pitchFamily="34" charset="-122"/>
                <a:cs typeface="Times New Roman" panose="02020603050405020304" pitchFamily="18" charset="0"/>
              </a:rPr>
              <a:t>①</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少无适俗韵，性本爱丘山。</a:t>
            </a:r>
            <a:endParaRPr lang="en-US" altLang="zh-CN" sz="2400" kern="100">
              <a:solidFill>
                <a:srgbClr val="C00000"/>
              </a:solidFill>
              <a:latin typeface="Times New Roman" pitchFamily="18" charset="0"/>
              <a:ea typeface="微软雅黑" pitchFamily="34" charset="-122"/>
              <a:cs typeface="Times New Roman" panose="02020603050405020304" pitchFamily="18" charset="0"/>
            </a:endParaRPr>
          </a:p>
          <a:p>
            <a:pPr algn="just">
              <a:lnSpc>
                <a:spcPct val="150000"/>
              </a:lnSpc>
              <a:spcAft>
                <a:spcPct val="0"/>
              </a:spcAft>
            </a:pPr>
            <a:r>
              <a:rPr lang="en-US" altLang="zh-CN" sz="2400" kern="100">
                <a:solidFill>
                  <a:srgbClr val="C00000"/>
                </a:solidFill>
                <a:latin typeface="宋体" pitchFamily="2" charset="-122"/>
                <a:ea typeface="微软雅黑" pitchFamily="34" charset="-122"/>
                <a:cs typeface="Times New Roman" panose="02020603050405020304" pitchFamily="18" charset="0"/>
              </a:rPr>
              <a:t>②</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开荒南野际，守拙归园田。</a:t>
            </a:r>
            <a:endParaRPr lang="en-US" altLang="zh-CN" sz="2400" kern="100">
              <a:solidFill>
                <a:srgbClr val="C00000"/>
              </a:solidFill>
              <a:latin typeface="Times New Roman" pitchFamily="18" charset="0"/>
              <a:ea typeface="微软雅黑" pitchFamily="34" charset="-122"/>
              <a:cs typeface="Times New Roman" panose="02020603050405020304" pitchFamily="18" charset="0"/>
            </a:endParaRPr>
          </a:p>
          <a:p>
            <a:pPr algn="just">
              <a:lnSpc>
                <a:spcPct val="150000"/>
              </a:lnSpc>
              <a:spcAft>
                <a:spcPct val="0"/>
              </a:spcAft>
            </a:pPr>
            <a:r>
              <a:rPr lang="en-US" altLang="zh-CN" sz="2400" kern="100">
                <a:solidFill>
                  <a:srgbClr val="C00000"/>
                </a:solidFill>
                <a:latin typeface="宋体" pitchFamily="2" charset="-122"/>
                <a:ea typeface="微软雅黑" pitchFamily="34" charset="-122"/>
                <a:cs typeface="Times New Roman" panose="02020603050405020304" pitchFamily="18" charset="0"/>
              </a:rPr>
              <a:t>③</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户庭无尘杂，虚室有余闲。</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blinds(horizontal)">
                                      <p:cBhvr>
                                        <p:cTn id="14" dur="500"/>
                                        <p:tgtEl>
                                          <p:spTgt spid="6">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Effect transition="in" filter="blinds(horizontal)">
                                      <p:cBhvr>
                                        <p:cTn id="20" dur="500"/>
                                        <p:tgtEl>
                                          <p:spTgt spid="6">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Effect transition="in" filter="blinds(horizontal)">
                                      <p:cBhvr>
                                        <p:cTn id="26"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586547" y="895857"/>
            <a:ext cx="11645474"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tab pos="3870960"/>
              </a:tabLst>
            </a:pPr>
            <a:r>
              <a:rPr lang="en-US" altLang="zh-CN" sz="2400" b="1" kern="100">
                <a:latin typeface="Times New Roman" charset="0"/>
                <a:cs typeface="Courier New" panose="02070309020205020404"/>
              </a:rPr>
              <a:t>1.</a:t>
            </a:r>
            <a:r>
              <a:rPr lang="zh-CN" altLang="zh-CN" sz="2400" b="1" kern="100">
                <a:latin typeface="Times New Roman" charset="0"/>
                <a:cs typeface="Times New Roman" panose="02020603050405020304"/>
              </a:rPr>
              <a:t>这两首诗歌分别塑造了抒情主人公什么样的形象？</a:t>
            </a:r>
            <a:endParaRPr lang="zh-CN" altLang="zh-CN" sz="1050" kern="100">
              <a:effectLst/>
              <a:latin typeface="宋体" pitchFamily="2" charset="-122"/>
              <a:cs typeface="Courier New" panose="02070309020205020404"/>
            </a:endParaRPr>
          </a:p>
        </p:txBody>
      </p:sp>
      <p:sp>
        <p:nvSpPr>
          <p:cNvPr id="4" name="矩形 3"/>
          <p:cNvSpPr>
            <a:spLocks noChangeArrowheads="1"/>
          </p:cNvSpPr>
          <p:nvPr/>
        </p:nvSpPr>
        <p:spPr bwMode="auto">
          <a:xfrm>
            <a:off x="318135" y="2118995"/>
            <a:ext cx="1155319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spcAft>
                <a:spcPct val="0"/>
              </a:spcAft>
              <a:tabLst>
                <a:tab pos="1350645"/>
                <a:tab pos="3870960"/>
              </a:tabLst>
            </a:pPr>
            <a:r>
              <a:rPr lang="zh-CN" altLang="zh-CN" sz="2400" b="1" kern="100">
                <a:solidFill>
                  <a:srgbClr val="FF0000"/>
                </a:solidFill>
                <a:latin typeface="Times New Roman" charset="0"/>
                <a:ea typeface="黑体" pitchFamily="49" charset="-122"/>
                <a:cs typeface="Times New Roman" panose="02020603050405020304"/>
              </a:rPr>
              <a:t>答案　</a:t>
            </a:r>
            <a:r>
              <a:rPr lang="zh-CN" altLang="zh-CN" sz="2400" b="1" kern="100">
                <a:solidFill>
                  <a:srgbClr val="FF0000"/>
                </a:solidFill>
                <a:latin typeface="Times New Roman" charset="0"/>
                <a:cs typeface="Times New Roman" panose="02020603050405020304"/>
              </a:rPr>
              <a:t>《短歌行》塑造了一位具有统一天下的雄心壮志而又求贤若渴的志士形象。    《归园田居》塑造了一位不与世俗同流合污、向往怡然自得的田园生活的隐士形象。</a:t>
            </a:r>
            <a:endParaRPr lang="zh-CN" altLang="zh-CN" sz="1050" kern="100">
              <a:solidFill>
                <a:srgbClr val="FF0000"/>
              </a:solidFill>
              <a:effectLst/>
              <a:latin typeface="宋体"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矩形 6"/>
          <p:cNvSpPr>
            <a:spLocks noChangeArrowheads="1"/>
          </p:cNvSpPr>
          <p:nvPr/>
        </p:nvSpPr>
        <p:spPr bwMode="auto">
          <a:xfrm>
            <a:off x="-338013" y="67404"/>
            <a:ext cx="11645474" cy="887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tab pos="3870960"/>
              </a:tabLst>
            </a:pPr>
            <a:endParaRPr lang="zh-CN" altLang="zh-CN" sz="1050" kern="100">
              <a:latin typeface="宋体" pitchFamily="2" charset="-122"/>
              <a:cs typeface="Courier New" panose="02070309020205020404"/>
            </a:endParaRPr>
          </a:p>
          <a:p>
            <a:pPr algn="ctr">
              <a:lnSpc>
                <a:spcPct val="150000"/>
              </a:lnSpc>
              <a:spcAft>
                <a:spcPct val="0"/>
              </a:spcAft>
              <a:tabLst>
                <a:tab pos="1350645"/>
                <a:tab pos="3870960"/>
              </a:tabLst>
            </a:pPr>
            <a:r>
              <a:rPr lang="zh-CN" altLang="zh-CN" sz="2400" b="1" kern="100">
                <a:solidFill>
                  <a:srgbClr val="FF0000"/>
                </a:solidFill>
                <a:latin typeface="Times New Roman" charset="0"/>
                <a:ea typeface="黑体" pitchFamily="49" charset="-122"/>
                <a:cs typeface="Times New Roman" panose="02020603050405020304"/>
              </a:rPr>
              <a:t>建安文学新局面的开创者</a:t>
            </a:r>
            <a:r>
              <a:rPr lang="en-US" altLang="zh-CN" sz="2400" b="1" kern="100">
                <a:solidFill>
                  <a:srgbClr val="FF0000"/>
                </a:solidFill>
                <a:latin typeface="Times New Roman" charset="0"/>
                <a:ea typeface="黑体" pitchFamily="49" charset="-122"/>
                <a:cs typeface="Courier New" panose="02070309020205020404"/>
              </a:rPr>
              <a:t>——</a:t>
            </a:r>
            <a:r>
              <a:rPr lang="zh-CN" altLang="zh-CN" sz="2400" b="1" kern="100">
                <a:solidFill>
                  <a:srgbClr val="FF0000"/>
                </a:solidFill>
                <a:latin typeface="Times New Roman" charset="0"/>
                <a:ea typeface="黑体" pitchFamily="49" charset="-122"/>
                <a:cs typeface="Times New Roman" panose="02020603050405020304"/>
              </a:rPr>
              <a:t>曹操</a:t>
            </a:r>
          </a:p>
        </p:txBody>
      </p:sp>
      <p:sp>
        <p:nvSpPr>
          <p:cNvPr id="8" name="矩形 7"/>
          <p:cNvSpPr>
            <a:spLocks noChangeArrowheads="1"/>
          </p:cNvSpPr>
          <p:nvPr/>
        </p:nvSpPr>
        <p:spPr bwMode="auto">
          <a:xfrm>
            <a:off x="429192" y="954925"/>
            <a:ext cx="8662789"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nSpc>
                <a:spcPct val="150000"/>
              </a:lnSpc>
              <a:tabLst>
                <a:tab pos="1350645"/>
                <a:tab pos="3870960"/>
              </a:tabLst>
            </a:pPr>
            <a:r>
              <a:rPr lang="zh-CN" altLang="zh-CN" sz="2400" b="1" kern="100">
                <a:latin typeface="Times New Roman" charset="0"/>
                <a:cs typeface="Times New Roman" panose="02020603050405020304"/>
              </a:rPr>
              <a:t>曹操</a:t>
            </a:r>
            <a:r>
              <a:rPr lang="en-US" altLang="zh-CN" sz="2400" b="1" kern="100">
                <a:latin typeface="Times New Roman" charset="0"/>
                <a:cs typeface="Courier New" panose="02070309020205020404"/>
              </a:rPr>
              <a:t>(155—220)</a:t>
            </a:r>
            <a:r>
              <a:rPr lang="zh-CN" altLang="zh-CN" sz="2400" b="1" kern="100">
                <a:latin typeface="Times New Roman" charset="0"/>
                <a:cs typeface="Times New Roman" panose="02020603050405020304"/>
              </a:rPr>
              <a:t>，字孟德，小字阿瞒，沛国谯</a:t>
            </a:r>
            <a:r>
              <a:rPr lang="en-US" altLang="zh-CN" sz="2400" b="1" kern="100">
                <a:latin typeface="Times New Roman" charset="0"/>
                <a:cs typeface="Courier New" panose="02070309020205020404"/>
              </a:rPr>
              <a:t>(</a:t>
            </a:r>
            <a:r>
              <a:rPr lang="zh-CN" altLang="zh-CN" sz="2400" b="1" kern="100">
                <a:latin typeface="Times New Roman" charset="0"/>
                <a:cs typeface="Times New Roman" panose="02020603050405020304"/>
              </a:rPr>
              <a:t>今安徽亳州</a:t>
            </a:r>
            <a:r>
              <a:rPr lang="en-US" altLang="zh-CN" sz="2400" b="1" kern="100">
                <a:latin typeface="Times New Roman" charset="0"/>
                <a:cs typeface="Courier New" panose="02070309020205020404"/>
              </a:rPr>
              <a:t>)</a:t>
            </a:r>
            <a:r>
              <a:rPr lang="zh-CN" altLang="zh-CN" sz="2400" b="1" kern="100">
                <a:latin typeface="Times New Roman" charset="0"/>
                <a:cs typeface="Times New Roman" panose="02020603050405020304"/>
              </a:rPr>
              <a:t>人，东汉末年著名政治家、军事家、文学家。</a:t>
            </a:r>
            <a:r>
              <a:rPr lang="zh-CN" altLang="zh-CN" sz="2400" b="1" u="sng" kern="100">
                <a:latin typeface="Times New Roman" charset="0"/>
                <a:ea typeface="黑体" pitchFamily="49" charset="-122"/>
                <a:cs typeface="Times New Roman" panose="02020603050405020304"/>
              </a:rPr>
              <a:t>曹操雄才大略，</a:t>
            </a:r>
            <a:r>
              <a:rPr lang="en-US" altLang="zh-CN" sz="2400" b="1" u="sng" kern="100">
                <a:latin typeface="宋体" pitchFamily="2" charset="-122"/>
                <a:cs typeface="Times New Roman" panose="02020603050405020304"/>
              </a:rPr>
              <a:t>“</a:t>
            </a:r>
            <a:r>
              <a:rPr lang="zh-CN" altLang="zh-CN" sz="2400" b="1" u="sng" kern="100">
                <a:latin typeface="Times New Roman" charset="0"/>
                <a:ea typeface="黑体" pitchFamily="49" charset="-122"/>
                <a:cs typeface="Times New Roman" panose="02020603050405020304"/>
              </a:rPr>
              <a:t>外定武功，内兴文学</a:t>
            </a:r>
            <a:r>
              <a:rPr lang="en-US" altLang="zh-CN" sz="2400" b="1" u="sng" kern="100">
                <a:latin typeface="宋体" pitchFamily="2" charset="-122"/>
                <a:cs typeface="Times New Roman" panose="02020603050405020304"/>
              </a:rPr>
              <a:t>”</a:t>
            </a:r>
            <a:r>
              <a:rPr lang="zh-CN" altLang="zh-CN" sz="2400" b="1" u="sng" kern="100">
                <a:latin typeface="Times New Roman" charset="0"/>
                <a:ea typeface="黑体" pitchFamily="49" charset="-122"/>
                <a:cs typeface="Times New Roman" panose="02020603050405020304"/>
              </a:rPr>
              <a:t>，对历史的发展有不可泯灭的功勋。</a:t>
            </a:r>
            <a:r>
              <a:rPr lang="en-US" altLang="zh-CN" sz="2400" b="1" kern="100" baseline="30000">
                <a:latin typeface="宋体" pitchFamily="2" charset="-122"/>
                <a:cs typeface="Times New Roman" panose="02020603050405020304"/>
              </a:rPr>
              <a:t>①</a:t>
            </a:r>
            <a:endParaRPr lang="zh-CN" altLang="zh-CN" sz="1050" kern="100">
              <a:effectLst/>
              <a:latin typeface="宋体" pitchFamily="2" charset="-122"/>
              <a:cs typeface="Courier New" panose="02070309020205020404"/>
            </a:endParaRPr>
          </a:p>
        </p:txBody>
      </p:sp>
      <p:pic>
        <p:nvPicPr>
          <p:cNvPr id="2" name="Picture 2" descr="D:\梁贺\2019\课件\2019（秋）语文　选修　上册（新教材新标准）\A28.T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9496277" y="323689"/>
            <a:ext cx="1961152" cy="26048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259080" y="2708275"/>
            <a:ext cx="1134491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612140" algn="just">
              <a:lnSpc>
                <a:spcPct val="150000"/>
              </a:lnSpc>
              <a:spcAft>
                <a:spcPct val="0"/>
              </a:spcAft>
              <a:tabLst>
                <a:tab pos="1350645"/>
                <a:tab pos="3870960"/>
              </a:tabLst>
            </a:pPr>
            <a:r>
              <a:rPr lang="zh-CN" altLang="zh-CN" sz="2400" b="1" kern="100">
                <a:latin typeface="Times New Roman" charset="0"/>
                <a:cs typeface="Times New Roman" panose="02020603050405020304"/>
              </a:rPr>
              <a:t>作为军事家，指挥了官渡之战这个中国历史上著名的以弱胜强的战例。著有《孙子略解》《兵书接要》等书。</a:t>
            </a:r>
            <a:endParaRPr lang="zh-CN" altLang="zh-CN" sz="1050" kern="100">
              <a:latin typeface="宋体" pitchFamily="2" charset="-122"/>
              <a:cs typeface="Courier New" panose="02070309020205020404"/>
            </a:endParaRPr>
          </a:p>
          <a:p>
            <a:pPr indent="612140" algn="just">
              <a:lnSpc>
                <a:spcPct val="150000"/>
              </a:lnSpc>
              <a:spcAft>
                <a:spcPct val="0"/>
              </a:spcAft>
              <a:tabLst>
                <a:tab pos="1350645"/>
                <a:tab pos="3870960"/>
              </a:tabLst>
            </a:pPr>
            <a:r>
              <a:rPr lang="zh-CN" altLang="zh-CN" sz="2400" b="1" kern="100">
                <a:latin typeface="Times New Roman" charset="0"/>
                <a:cs typeface="Times New Roman" panose="02020603050405020304"/>
              </a:rPr>
              <a:t>作为文学家，曹操精音律，善诗歌，即使在鞍马劳顿中，也常常横槊赋诗，随章命题。</a:t>
            </a:r>
            <a:r>
              <a:rPr lang="zh-CN" altLang="zh-CN" sz="2400" b="1" u="sng" kern="100">
                <a:latin typeface="Times New Roman" charset="0"/>
                <a:ea typeface="黑体" pitchFamily="49" charset="-122"/>
                <a:cs typeface="Times New Roman" panose="02020603050405020304"/>
              </a:rPr>
              <a:t>他的诗歌内容较为丰富，风格苍劲悲凉。有反映战乱和民生疾苦的《蒿里行》，有反映个人政治抱负的《短歌行》，有写景的《观沧海》和抒情的《龟虽寿》等。</a:t>
            </a:r>
            <a:r>
              <a:rPr lang="en-US" altLang="zh-CN" sz="2400" b="1" kern="100" baseline="30000">
                <a:latin typeface="宋体" pitchFamily="2" charset="-122"/>
                <a:cs typeface="Times New Roman" panose="02020603050405020304"/>
              </a:rPr>
              <a:t>②</a:t>
            </a:r>
            <a:endParaRPr lang="zh-CN" altLang="zh-CN" sz="1050" kern="100">
              <a:latin typeface="宋体" pitchFamily="2" charset="-122"/>
              <a:cs typeface="Courier New" panose="02070309020205020404"/>
            </a:endParaRPr>
          </a:p>
          <a:p>
            <a:pPr indent="612140" algn="just">
              <a:lnSpc>
                <a:spcPct val="150000"/>
              </a:lnSpc>
              <a:spcAft>
                <a:spcPct val="0"/>
              </a:spcAft>
              <a:tabLst>
                <a:tab pos="1350645"/>
                <a:tab pos="3870960"/>
              </a:tabLst>
            </a:pPr>
            <a:endParaRPr lang="zh-CN" altLang="zh-CN" sz="1050" kern="100">
              <a:solidFill>
                <a:srgbClr val="3366FF"/>
              </a:solidFill>
              <a:effectLst/>
              <a:latin typeface="宋体" pitchFamily="2" charset="-122"/>
              <a:cs typeface="Courier New" panose="02070309020205020404"/>
            </a:endParaRPr>
          </a:p>
        </p:txBody>
      </p:sp>
      <p:sp>
        <p:nvSpPr>
          <p:cNvPr id="4" name="文本框 3"/>
          <p:cNvSpPr txBox="1"/>
          <p:nvPr/>
        </p:nvSpPr>
        <p:spPr>
          <a:xfrm>
            <a:off x="259080" y="67310"/>
            <a:ext cx="1884680" cy="922020"/>
          </a:xfrm>
          <a:prstGeom prst="rect">
            <a:avLst/>
          </a:prstGeom>
          <a:noFill/>
        </p:spPr>
        <p:txBody>
          <a:bodyPr wrap="square" rtlCol="0" anchor="t">
            <a:spAutoFit/>
          </a:bodyPr>
          <a:lstStyle/>
          <a:p>
            <a:pPr algn="l" defTabSz="914400">
              <a:lnSpc>
                <a:spcPct val="150000"/>
              </a:lnSpc>
            </a:pPr>
            <a:r>
              <a:rPr lang="zh-CN" altLang="en-US" sz="3600" b="1" kern="100">
                <a:solidFill>
                  <a:srgbClr val="FF0000"/>
                </a:solidFill>
                <a:latin typeface="Times New Roman" pitchFamily="18" charset="0"/>
                <a:ea typeface="微软雅黑" pitchFamily="34" charset="-122"/>
                <a:cs typeface="Times New Roman" panose="02020603050405020304" pitchFamily="18" charset="0"/>
                <a:sym typeface="+mn-ea"/>
              </a:rPr>
              <a:t>展</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9218" name="Picture 2" descr="D:\梁贺\2019\课件\2019（秋）语文　选修　上册（新教材新标准）\A30.T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9546590" y="316230"/>
            <a:ext cx="2278380" cy="29464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对象 4"/>
          <p:cNvGraphicFramePr>
            <a:graphicFrameLocks noChangeAspect="1"/>
          </p:cNvGraphicFramePr>
          <p:nvPr/>
        </p:nvGraphicFramePr>
        <p:xfrm>
          <a:off x="339672" y="730306"/>
          <a:ext cx="8947340" cy="3682425"/>
        </p:xfrm>
        <a:graphic>
          <a:graphicData uri="http://schemas.openxmlformats.org/presentationml/2006/ole">
            <mc:AlternateContent xmlns:mc="http://schemas.openxmlformats.org/markup-compatibility/2006">
              <mc:Choice xmlns:v="urn:schemas-microsoft-com:vml" Requires="v">
                <p:oleObj spid="_x0000_s103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339672" y="730306"/>
                        <a:ext cx="8947340" cy="3682425"/>
                      </a:xfrm>
                      <a:prstGeom prst="rect">
                        <a:avLst/>
                      </a:prstGeom>
                    </p:spPr>
                  </p:pic>
                </p:oleObj>
              </mc:Fallback>
            </mc:AlternateContent>
          </a:graphicData>
        </a:graphic>
      </p:graphicFrame>
      <p:sp>
        <p:nvSpPr>
          <p:cNvPr id="2" name="矩形 1"/>
          <p:cNvSpPr>
            <a:spLocks noChangeArrowheads="1"/>
          </p:cNvSpPr>
          <p:nvPr/>
        </p:nvSpPr>
        <p:spPr bwMode="auto">
          <a:xfrm>
            <a:off x="103947" y="4253915"/>
            <a:ext cx="11645474" cy="1995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ct val="0"/>
              </a:spcAft>
              <a:tabLst>
                <a:tab pos="1350645"/>
                <a:tab pos="3870960"/>
              </a:tabLst>
            </a:pPr>
            <a:r>
              <a:rPr lang="zh-CN" altLang="zh-CN" sz="2400" b="1" kern="100">
                <a:latin typeface="Times New Roman" charset="0"/>
                <a:cs typeface="Times New Roman" panose="02020603050405020304"/>
              </a:rPr>
              <a:t>陶渊明是这一时期成就最高的诗人，他的出现不仅成为中国士大夫精神的一个象征，而且在古典诗歌发展史上树立了一座里程碑，他所开创的田园诗以及</a:t>
            </a:r>
            <a:r>
              <a:rPr lang="zh-CN" altLang="zh-CN" sz="2400" b="1" kern="100">
                <a:latin typeface="宋体" pitchFamily="2" charset="-122"/>
                <a:cs typeface="Times New Roman" panose="02020603050405020304"/>
              </a:rPr>
              <a:t>“</a:t>
            </a:r>
            <a:r>
              <a:rPr lang="zh-CN" altLang="zh-CN" sz="2400" b="1" kern="100">
                <a:latin typeface="Times New Roman" charset="0"/>
                <a:cs typeface="Times New Roman" panose="02020603050405020304"/>
              </a:rPr>
              <a:t>平淡自然</a:t>
            </a:r>
            <a:r>
              <a:rPr lang="zh-CN" altLang="zh-CN" sz="2400" b="1" kern="100">
                <a:latin typeface="宋体" pitchFamily="2" charset="-122"/>
                <a:cs typeface="Times New Roman" panose="02020603050405020304"/>
              </a:rPr>
              <a:t>”</a:t>
            </a:r>
            <a:r>
              <a:rPr lang="zh-CN" altLang="zh-CN" sz="2400" b="1" kern="100">
                <a:latin typeface="Times New Roman" charset="0"/>
                <a:cs typeface="Times New Roman" panose="02020603050405020304"/>
              </a:rPr>
              <a:t>的诗风，把诗歌艺术提高到一种美的至境，标志着汉魏以来古典诗歌所能达到的高度。</a:t>
            </a:r>
            <a:endParaRPr lang="zh-CN" altLang="zh-CN" sz="1050" kern="100">
              <a:latin typeface="宋体" pitchFamily="2" charset="-122"/>
              <a:cs typeface="Courier New" panose="02070309020205020404"/>
            </a:endParaRPr>
          </a:p>
          <a:p>
            <a:pPr indent="612140" algn="just">
              <a:lnSpc>
                <a:spcPct val="150000"/>
              </a:lnSpc>
              <a:spcAft>
                <a:spcPct val="0"/>
              </a:spcAft>
              <a:tabLst>
                <a:tab pos="1350645"/>
                <a:tab pos="3870960"/>
              </a:tabLst>
            </a:pPr>
            <a:endParaRPr lang="zh-CN" altLang="zh-CN" sz="1050" kern="100">
              <a:solidFill>
                <a:srgbClr val="3366FF"/>
              </a:solidFill>
              <a:latin typeface="宋体" pitchFamily="2" charset="-122"/>
              <a:cs typeface="Courier New" panose="02070309020205020404"/>
            </a:endParaRPr>
          </a:p>
        </p:txBody>
      </p:sp>
      <p:sp>
        <p:nvSpPr>
          <p:cNvPr id="4" name="文本框 3"/>
          <p:cNvSpPr txBox="1"/>
          <p:nvPr/>
        </p:nvSpPr>
        <p:spPr>
          <a:xfrm>
            <a:off x="3716655" y="85090"/>
            <a:ext cx="3853180" cy="645160"/>
          </a:xfrm>
          <a:prstGeom prst="rect">
            <a:avLst/>
          </a:prstGeom>
          <a:noFill/>
        </p:spPr>
        <p:txBody>
          <a:bodyPr wrap="none" rtlCol="0" anchor="t">
            <a:spAutoFit/>
          </a:bodyPr>
          <a:lstStyle/>
          <a:p>
            <a:pPr algn="ctr">
              <a:lnSpc>
                <a:spcPct val="150000"/>
              </a:lnSpc>
              <a:spcAft>
                <a:spcPct val="0"/>
              </a:spcAft>
              <a:tabLst>
                <a:tab pos="1350645"/>
                <a:tab pos="3870960"/>
              </a:tabLst>
            </a:pPr>
            <a:r>
              <a:rPr lang="zh-CN" altLang="zh-CN" sz="2400" b="1" kern="100">
                <a:solidFill>
                  <a:srgbClr val="FF0000"/>
                </a:solidFill>
                <a:latin typeface="Times New Roman" charset="0"/>
                <a:ea typeface="黑体" pitchFamily="49" charset="-122"/>
                <a:cs typeface="Times New Roman" panose="02020603050405020304"/>
                <a:sym typeface="+mn-ea"/>
              </a:rPr>
              <a:t>隐逸的田园诗人</a:t>
            </a:r>
            <a:r>
              <a:rPr lang="en-US" altLang="zh-CN" sz="2400" b="1" kern="100">
                <a:solidFill>
                  <a:srgbClr val="FF0000"/>
                </a:solidFill>
                <a:latin typeface="Times New Roman" charset="0"/>
                <a:ea typeface="黑体" pitchFamily="49" charset="-122"/>
                <a:cs typeface="Courier New" panose="02070309020205020404"/>
                <a:sym typeface="+mn-ea"/>
              </a:rPr>
              <a:t>——</a:t>
            </a:r>
            <a:r>
              <a:rPr lang="zh-CN" altLang="zh-CN" sz="2400" b="1" kern="100">
                <a:solidFill>
                  <a:srgbClr val="FF0000"/>
                </a:solidFill>
                <a:latin typeface="Times New Roman" charset="0"/>
                <a:ea typeface="黑体" pitchFamily="49" charset="-122"/>
                <a:cs typeface="Times New Roman" panose="02020603050405020304"/>
                <a:sym typeface="+mn-ea"/>
              </a:rPr>
              <a:t>陶渊明</a:t>
            </a:r>
          </a:p>
        </p:txBody>
      </p:sp>
      <p:sp>
        <p:nvSpPr>
          <p:cNvPr id="8" name="文本框 7"/>
          <p:cNvSpPr txBox="1"/>
          <p:nvPr/>
        </p:nvSpPr>
        <p:spPr>
          <a:xfrm>
            <a:off x="193040" y="-53340"/>
            <a:ext cx="1884680" cy="922020"/>
          </a:xfrm>
          <a:prstGeom prst="rect">
            <a:avLst/>
          </a:prstGeom>
          <a:noFill/>
        </p:spPr>
        <p:txBody>
          <a:bodyPr wrap="square" rtlCol="0" anchor="t">
            <a:spAutoFit/>
          </a:bodyPr>
          <a:lstStyle/>
          <a:p>
            <a:pPr algn="l" defTabSz="914400">
              <a:lnSpc>
                <a:spcPct val="150000"/>
              </a:lnSpc>
            </a:pPr>
            <a:r>
              <a:rPr lang="zh-CN" altLang="en-US" sz="3600" b="1" kern="100">
                <a:solidFill>
                  <a:srgbClr val="FF0000"/>
                </a:solidFill>
                <a:latin typeface="Times New Roman" pitchFamily="18" charset="0"/>
                <a:ea typeface="微软雅黑" pitchFamily="34" charset="-122"/>
                <a:cs typeface="Times New Roman" panose="02020603050405020304" pitchFamily="18" charset="0"/>
                <a:sym typeface="+mn-ea"/>
              </a:rPr>
              <a:t>展</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81635" y="889635"/>
            <a:ext cx="11075035" cy="5507990"/>
          </a:xfrm>
          <a:prstGeom prst="rect">
            <a:avLst/>
          </a:prstGeom>
          <a:noFill/>
        </p:spPr>
        <p:txBody>
          <a:bodyPr wrap="square" rtlCol="0" anchor="t">
            <a:spAutoFit/>
          </a:bodyPr>
          <a:lstStyle/>
          <a:p>
            <a:r>
              <a:rPr lang="en-US" altLang="zh-CN"/>
              <a:t>      </a:t>
            </a:r>
            <a:r>
              <a:rPr lang="en-US" altLang="zh-CN" b="1">
                <a:solidFill>
                  <a:srgbClr val="FF0000"/>
                </a:solidFill>
              </a:rPr>
              <a:t> </a:t>
            </a:r>
            <a:r>
              <a:rPr lang="zh-CN" altLang="en-US" sz="3200" b="1">
                <a:solidFill>
                  <a:srgbClr val="FF0000"/>
                </a:solidFill>
              </a:rPr>
              <a:t>谥号是人死之后，后人给予评价的文字</a:t>
            </a:r>
            <a:r>
              <a:rPr lang="zh-CN" altLang="en-US" sz="3200"/>
              <a:t>。古代在受中华文化影响的国家和地区，评价一个人物的是非功过，往往不是只言片语就能叙述清楚，古人为了方便对历史人物盖棺定论，选择用谥号来进行概括。总的来说，古代历史上的皇帝、皇后以及诸侯大臣等社会地位相对较高人物，在其去世之后朝廷会依据其生前所作所为，从而给出一个具有评价意义的称号，这就是通常意义的谥号，用来高度概括一个历史人物的生平。</a:t>
            </a:r>
          </a:p>
          <a:p>
            <a:r>
              <a:rPr lang="zh-CN" altLang="en-US" sz="3200"/>
              <a:t>     谥号是对死去的帝妃、诸侯、大臣以及其它地位很高的人，按其生平事迹进行评定后，</a:t>
            </a:r>
            <a:r>
              <a:rPr lang="zh-CN" altLang="en-US" sz="3200" b="1">
                <a:solidFill>
                  <a:srgbClr val="FF0000"/>
                </a:solidFill>
              </a:rPr>
              <a:t>给予或褒或贬或同情的称号</a:t>
            </a:r>
            <a:r>
              <a:rPr lang="zh-CN" altLang="en-US" sz="3200"/>
              <a:t>，始于西周。</a:t>
            </a:r>
          </a:p>
        </p:txBody>
      </p:sp>
      <p:sp>
        <p:nvSpPr>
          <p:cNvPr id="4" name="文本框 3"/>
          <p:cNvSpPr txBox="1"/>
          <p:nvPr/>
        </p:nvSpPr>
        <p:spPr>
          <a:xfrm>
            <a:off x="381635" y="-32385"/>
            <a:ext cx="1884680" cy="922020"/>
          </a:xfrm>
          <a:prstGeom prst="rect">
            <a:avLst/>
          </a:prstGeom>
          <a:noFill/>
        </p:spPr>
        <p:txBody>
          <a:bodyPr wrap="square" rtlCol="0" anchor="t">
            <a:spAutoFit/>
          </a:bodyPr>
          <a:lstStyle/>
          <a:p>
            <a:pPr algn="l" defTabSz="914400">
              <a:lnSpc>
                <a:spcPct val="150000"/>
              </a:lnSpc>
            </a:pPr>
            <a:r>
              <a:rPr lang="zh-CN" altLang="en-US" sz="3600" b="1" kern="100">
                <a:solidFill>
                  <a:srgbClr val="FF0000"/>
                </a:solidFill>
                <a:latin typeface="Times New Roman" pitchFamily="18" charset="0"/>
                <a:ea typeface="微软雅黑" pitchFamily="34" charset="-122"/>
                <a:cs typeface="Times New Roman" panose="02020603050405020304" pitchFamily="18" charset="0"/>
                <a:sym typeface="+mn-ea"/>
              </a:rPr>
              <a:t>评</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3" name="矩形 2"/>
          <p:cNvSpPr/>
          <p:nvPr/>
        </p:nvSpPr>
        <p:spPr>
          <a:xfrm>
            <a:off x="389206" y="261442"/>
            <a:ext cx="11412000" cy="1715830"/>
          </a:xfrm>
          <a:prstGeom prst="rect">
            <a:avLst/>
          </a:prstGeom>
        </p:spPr>
        <p:txBody>
          <a:bodyPr wrap="square" lIns="121898" tIns="60948" rIns="121898" bIns="60948">
            <a:spAutoFit/>
          </a:bodyPr>
          <a:lstStyle/>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1.</a:t>
            </a:r>
            <a:r>
              <a:rPr lang="zh-CN" altLang="zh-CN" sz="2400" kern="100">
                <a:latin typeface="Times New Roman" pitchFamily="18" charset="0"/>
                <a:ea typeface="微软雅黑" pitchFamily="34" charset="-122"/>
                <a:cs typeface="Times New Roman" panose="02020603050405020304" pitchFamily="18" charset="0"/>
              </a:rPr>
              <a:t>读《短歌行》可知，曹操是积极入世的，是决心建立一番功业的。而读《归园田居</a:t>
            </a:r>
            <a:r>
              <a:rPr lang="en-US" altLang="zh-CN" sz="2400" kern="100">
                <a:latin typeface="Times New Roman" pitchFamily="18" charset="0"/>
                <a:ea typeface="微软雅黑" pitchFamily="34" charset="-122"/>
                <a:cs typeface="Courier New" panose="02070309020205020404" pitchFamily="49" charset="0"/>
              </a:rPr>
              <a:t>(</a:t>
            </a:r>
            <a:r>
              <a:rPr lang="zh-CN" altLang="zh-CN" sz="2400" kern="100">
                <a:latin typeface="Times New Roman" pitchFamily="18" charset="0"/>
                <a:ea typeface="微软雅黑" pitchFamily="34" charset="-122"/>
                <a:cs typeface="Times New Roman" panose="02020603050405020304" pitchFamily="18" charset="0"/>
              </a:rPr>
              <a:t>其一</a:t>
            </a:r>
            <a:r>
              <a:rPr lang="en-US" altLang="zh-CN" sz="2400" kern="100">
                <a:latin typeface="Times New Roman" pitchFamily="18" charset="0"/>
                <a:ea typeface="微软雅黑" pitchFamily="34" charset="-122"/>
                <a:cs typeface="Courier New" panose="02070309020205020404" pitchFamily="49" charset="0"/>
              </a:rPr>
              <a:t>)</a:t>
            </a:r>
            <a:r>
              <a:rPr lang="zh-CN" altLang="zh-CN" sz="2400" kern="100">
                <a:latin typeface="Times New Roman" pitchFamily="18" charset="0"/>
                <a:ea typeface="微软雅黑" pitchFamily="34" charset="-122"/>
                <a:cs typeface="Times New Roman" panose="02020603050405020304" pitchFamily="18" charset="0"/>
              </a:rPr>
              <a:t>》可知，陶渊明是厌恶俗世的，是逃避仕途的。请分析一下，他们二人不同的人生态度产生的原因。</a:t>
            </a:r>
            <a:endParaRPr lang="zh-CN" altLang="zh-CN" sz="1050" kern="100">
              <a:latin typeface="宋体" pitchFamily="2" charset="-122"/>
              <a:cs typeface="Courier New" panose="02070309020205020404" pitchFamily="49" charset="0"/>
            </a:endParaRPr>
          </a:p>
        </p:txBody>
      </p:sp>
      <p:sp>
        <p:nvSpPr>
          <p:cNvPr id="4" name="矩形 3"/>
          <p:cNvSpPr/>
          <p:nvPr/>
        </p:nvSpPr>
        <p:spPr>
          <a:xfrm>
            <a:off x="389206" y="1949396"/>
            <a:ext cx="11412000" cy="4485819"/>
          </a:xfrm>
          <a:prstGeom prst="rect">
            <a:avLst/>
          </a:prstGeom>
        </p:spPr>
        <p:txBody>
          <a:bodyPr wrap="square" lIns="121898" tIns="60948" rIns="121898" bIns="60948">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答案</a:t>
            </a:r>
            <a:r>
              <a:rPr lang="zh-CN" altLang="zh-CN" sz="2400" b="1" kern="100">
                <a:solidFill>
                  <a:srgbClr val="C00000"/>
                </a:solidFill>
                <a:latin typeface="Times New Roman" pitchFamily="18" charset="0"/>
                <a:ea typeface="微软雅黑" pitchFamily="34" charset="-122"/>
                <a:cs typeface="Times New Roman" panose="02020603050405020304" pitchFamily="18" charset="0"/>
              </a:rPr>
              <a:t>　</a:t>
            </a:r>
            <a:r>
              <a:rPr lang="en-US" altLang="zh-CN" sz="2400" kern="100">
                <a:solidFill>
                  <a:srgbClr val="C00000"/>
                </a:solidFill>
                <a:latin typeface="Times New Roman" pitchFamily="18" charset="0"/>
                <a:ea typeface="微软雅黑" pitchFamily="34" charset="-122"/>
                <a:cs typeface="Courier New" panose="02070309020205020404" pitchFamily="49" charset="0"/>
              </a:rPr>
              <a:t>(1)</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二人人生态度的不同，源于各自的出身及地位。曹操作为汉末军阀，拥有巨大的权力和能量，他是曹魏政权的缔造者，是创造历史的英雄人物。处在这一位置上，自然是要把建立一番功业作为人生目标。而陶渊明出身于一般官宦家庭，家境一般，年轻时也曾胸怀大志，但动荡的社会、龌龊的官场却是他改变不了的。理想与现实形成了难以调和的矛盾，使其厌恶官场，向往自然。</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Times New Roman" pitchFamily="18" charset="0"/>
                <a:ea typeface="微软雅黑" pitchFamily="34" charset="-122"/>
                <a:cs typeface="Courier New" panose="02070309020205020404" pitchFamily="49" charset="0"/>
              </a:rPr>
              <a:t>(2)</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孟子说</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穷则独善其身，达则兼济天下</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，陶渊明和曹操的人生态度正是</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穷</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与</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达</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的体现。虽然，他们的选择不同，但归根结底，他们的</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进</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与</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退</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仍然是儒家思想在他们身上的体现。</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blinds(horizontal)">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89206" y="189434"/>
            <a:ext cx="11412000" cy="1161832"/>
          </a:xfrm>
          <a:prstGeom prst="rect">
            <a:avLst/>
          </a:prstGeom>
        </p:spPr>
        <p:txBody>
          <a:bodyPr wrap="square" lIns="121898" tIns="60948" rIns="121898" bIns="60948">
            <a:spAutoFit/>
          </a:bodyPr>
          <a:lstStyle/>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2.</a:t>
            </a:r>
            <a:r>
              <a:rPr lang="zh-CN" altLang="zh-CN" sz="2400" kern="100">
                <a:latin typeface="Times New Roman" pitchFamily="18" charset="0"/>
                <a:ea typeface="微软雅黑" pitchFamily="34" charset="-122"/>
                <a:cs typeface="Times New Roman" panose="02020603050405020304" pitchFamily="18" charset="0"/>
              </a:rPr>
              <a:t>放弃了自己年轻时的志向，最终选择归隐，你如何评价陶渊明的选择？你还能为他提供怎样的建议？</a:t>
            </a:r>
            <a:endParaRPr lang="zh-CN" altLang="zh-CN" sz="1050" kern="100">
              <a:latin typeface="宋体" pitchFamily="2" charset="-122"/>
              <a:cs typeface="Courier New" panose="02070309020205020404" pitchFamily="49" charset="0"/>
            </a:endParaRPr>
          </a:p>
        </p:txBody>
      </p:sp>
      <p:sp>
        <p:nvSpPr>
          <p:cNvPr id="4" name="矩形 3"/>
          <p:cNvSpPr/>
          <p:nvPr/>
        </p:nvSpPr>
        <p:spPr>
          <a:xfrm>
            <a:off x="389206" y="1351266"/>
            <a:ext cx="11412000" cy="5039817"/>
          </a:xfrm>
          <a:prstGeom prst="rect">
            <a:avLst/>
          </a:prstGeom>
        </p:spPr>
        <p:txBody>
          <a:bodyPr wrap="square" lIns="121898" tIns="60948" rIns="121898" bIns="60948">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答案</a:t>
            </a:r>
            <a:r>
              <a:rPr lang="zh-CN" altLang="zh-CN" sz="2400" b="1" kern="100">
                <a:solidFill>
                  <a:srgbClr val="C00000"/>
                </a:solidFill>
                <a:latin typeface="Times New Roman" pitchFamily="18" charset="0"/>
                <a:ea typeface="微软雅黑" pitchFamily="34" charset="-122"/>
                <a:cs typeface="Times New Roman" panose="02020603050405020304" pitchFamily="18" charset="0"/>
              </a:rPr>
              <a:t>　</a:t>
            </a: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示例一</a:t>
            </a: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范仲淹在《岳阳楼记》中说</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居庙堂之高则忧其民；处江湖之远则忧其君</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进亦忧，退亦忧</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。我觉得坚守官员的职责，这才是一个负责任的知识分子。</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示例二</a:t>
            </a: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当官不为民做主，不如回家卖红薯</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，在官场当然应尽自己的努力为百姓谋福利，努力改变官场昏暗的状况，但是如果力量有限，不能做到，独善其身不失为一个很好的选择。</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示例三</a:t>
            </a: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孔子当年周游列国，自己的政治观点不被采纳，于是退而从教，弟子三千，贤者七十二人，使他的思想得以发扬光大。陶渊明可以像孔子一样，退而从教，兴办教育，培养人才，让学生去完成他未竟的事业。</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blinds(horizontal)">
                                      <p:cBhvr>
                                        <p:cTn id="13" dur="500"/>
                                        <p:tgtEl>
                                          <p:spTgt spid="4">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blinds(horizontal)">
                                      <p:cBhvr>
                                        <p:cTn id="19"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6322" name="Rectangle 3"/>
          <p:cNvSpPr>
            <a:spLocks noGrp="1" noRot="1"/>
          </p:cNvSpPr>
          <p:nvPr>
            <p:ph type="body" idx="4294967295"/>
          </p:nvPr>
        </p:nvSpPr>
        <p:spPr>
          <a:xfrm>
            <a:off x="0" y="1829435"/>
            <a:ext cx="8536305" cy="5334635"/>
          </a:xfrm>
        </p:spPr>
        <p:txBody>
          <a:bodyPr vert="horz" wrap="square" lIns="91456" tIns="45728" rIns="91456" bIns="45728" anchor="t"/>
          <a:lstStyle/>
          <a:p>
            <a:pPr marL="0" indent="0" eaLnBrk="1" hangingPunct="1">
              <a:buNone/>
            </a:pPr>
            <a:r>
              <a:rPr lang="en-US" altLang="zh-CN" b="1"/>
              <a:t> </a:t>
            </a:r>
          </a:p>
        </p:txBody>
      </p:sp>
      <p:sp>
        <p:nvSpPr>
          <p:cNvPr id="47112" name="Rectangle 8"/>
          <p:cNvSpPr/>
          <p:nvPr/>
        </p:nvSpPr>
        <p:spPr>
          <a:xfrm>
            <a:off x="802640" y="1174750"/>
            <a:ext cx="10584815" cy="3782060"/>
          </a:xfrm>
          <a:prstGeom prst="rect">
            <a:avLst/>
          </a:prstGeom>
          <a:noFill/>
          <a:ln w="9525">
            <a:noFill/>
          </a:ln>
        </p:spPr>
        <p:txBody>
          <a:bodyPr wrap="square" anchor="ctr">
            <a:spAutoFit/>
          </a:bodyPr>
          <a:lstStyle/>
          <a:p>
            <a:pPr>
              <a:lnSpc>
                <a:spcPct val="120000"/>
              </a:lnSpc>
            </a:pPr>
            <a:r>
              <a:rPr lang="en-US" altLang="zh-CN" sz="3600" b="1">
                <a:latin typeface="Arial" pitchFamily="34" charset="0"/>
              </a:rPr>
              <a:t>                    </a:t>
            </a:r>
            <a:r>
              <a:rPr lang="zh-CN" altLang="en-US" sz="3600" b="1">
                <a:solidFill>
                  <a:srgbClr val="FF0000"/>
                </a:solidFill>
                <a:latin typeface="Arial" pitchFamily="34" charset="0"/>
              </a:rPr>
              <a:t>人生不满百，常怀千岁忧。</a:t>
            </a:r>
          </a:p>
          <a:p>
            <a:pPr>
              <a:lnSpc>
                <a:spcPct val="120000"/>
              </a:lnSpc>
            </a:pPr>
            <a:r>
              <a:rPr lang="zh-CN" altLang="en-US" sz="3600" b="1">
                <a:solidFill>
                  <a:srgbClr val="FF0000"/>
                </a:solidFill>
                <a:latin typeface="Arial" pitchFamily="34" charset="0"/>
              </a:rPr>
              <a:t>    </a:t>
            </a:r>
            <a:r>
              <a:rPr lang="zh-CN" altLang="en-US" sz="3200" b="1">
                <a:latin typeface="Arial" pitchFamily="34" charset="0"/>
              </a:rPr>
              <a:t>当站在历史的关口，每个人都会产生危机感和忧患意识，面临高考，或许，我们会为自己的前途感到彷徨和苦闷，但我们不能因此沉溺其中，更要因忧虑迸发出巨大的生命能量，在历史长河中留下我们光辉灿烂的痕迹，不给自己的人生留任何遗憾！</a:t>
            </a:r>
            <a:endParaRPr lang="zh-CN" altLang="en-US" sz="3200" b="1">
              <a:solidFill>
                <a:srgbClr val="FF0000"/>
              </a:solidFill>
              <a:latin typeface="Arial" pitchFamily="34" charset="0"/>
            </a:endParaRPr>
          </a:p>
        </p:txBody>
      </p:sp>
      <p:sp>
        <p:nvSpPr>
          <p:cNvPr id="8" name="文本框 7"/>
          <p:cNvSpPr txBox="1"/>
          <p:nvPr/>
        </p:nvSpPr>
        <p:spPr>
          <a:xfrm>
            <a:off x="193040" y="-53340"/>
            <a:ext cx="1884680" cy="922020"/>
          </a:xfrm>
          <a:prstGeom prst="rect">
            <a:avLst/>
          </a:prstGeom>
          <a:noFill/>
        </p:spPr>
        <p:txBody>
          <a:bodyPr wrap="square" rtlCol="0" anchor="t">
            <a:spAutoFit/>
          </a:bodyPr>
          <a:lstStyle/>
          <a:p>
            <a:pPr algn="l" defTabSz="914400">
              <a:lnSpc>
                <a:spcPct val="150000"/>
              </a:lnSpc>
            </a:pPr>
            <a:r>
              <a:rPr lang="zh-CN" altLang="en-US" sz="3600" b="1" kern="100">
                <a:solidFill>
                  <a:srgbClr val="FF0000"/>
                </a:solidFill>
                <a:latin typeface="Times New Roman" pitchFamily="18" charset="0"/>
                <a:ea typeface="微软雅黑" pitchFamily="34" charset="-122"/>
                <a:cs typeface="Times New Roman" panose="02020603050405020304" pitchFamily="18" charset="0"/>
                <a:sym typeface="+mn-ea"/>
              </a:rPr>
              <a:t>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7112">
                                            <p:txEl>
                                              <p:charRg st="0" end="22"/>
                                            </p:txEl>
                                          </p:spTgt>
                                        </p:tgtEl>
                                        <p:attrNameLst>
                                          <p:attrName>style.visibility</p:attrName>
                                        </p:attrNameLst>
                                      </p:cBhvr>
                                      <p:to>
                                        <p:strVal val="visible"/>
                                      </p:to>
                                    </p:set>
                                    <p:animEffect transition="in" filter="blinds(horizontal)">
                                      <p:cBhvr>
                                        <p:cTn id="7" dur="500"/>
                                        <p:tgtEl>
                                          <p:spTgt spid="47112">
                                            <p:txEl>
                                              <p:charRg st="0" end="22"/>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47112">
                                            <p:txEl>
                                              <p:charRg st="22" end="136"/>
                                            </p:txEl>
                                          </p:spTgt>
                                        </p:tgtEl>
                                        <p:attrNameLst>
                                          <p:attrName>style.visibility</p:attrName>
                                        </p:attrNameLst>
                                      </p:cBhvr>
                                      <p:to>
                                        <p:strVal val="visible"/>
                                      </p:to>
                                    </p:set>
                                    <p:animEffect transition="in" filter="blinds(horizontal)">
                                      <p:cBhvr>
                                        <p:cTn id="13" dur="500"/>
                                        <p:tgtEl>
                                          <p:spTgt spid="47112">
                                            <p:txEl>
                                              <p:charRg st="22" end="1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89434"/>
            <a:ext cx="11412000" cy="1685077"/>
          </a:xfrm>
          <a:prstGeom prst="rect">
            <a:avLst/>
          </a:prstGeom>
        </p:spPr>
        <p:txBody>
          <a:bodyPr>
            <a:spAutoFit/>
          </a:bodyPr>
          <a:lstStyle/>
          <a:p>
            <a:pPr algn="just">
              <a:lnSpc>
                <a:spcPct val="150000"/>
              </a:lnSpc>
              <a:spcAft>
                <a:spcPct val="0"/>
              </a:spcAft>
            </a:pPr>
            <a:r>
              <a:rPr lang="zh-CN" altLang="zh-CN" sz="2400" b="1" kern="100">
                <a:latin typeface="Times New Roman" pitchFamily="18" charset="0"/>
                <a:ea typeface="微软雅黑" pitchFamily="34" charset="-122"/>
                <a:cs typeface="Times New Roman" panose="02020603050405020304" pitchFamily="18" charset="0"/>
              </a:rPr>
              <a:t>任务活动二　赏析技巧，体悟情感</a:t>
            </a:r>
            <a:endParaRPr lang="zh-CN" altLang="zh-CN" sz="1050" kern="100">
              <a:latin typeface="宋体" pitchFamily="2" charset="-122"/>
              <a:cs typeface="Courier New" panose="02070309020205020404" pitchFamily="49" charset="0"/>
            </a:endParaRPr>
          </a:p>
          <a:p>
            <a:pPr>
              <a:lnSpc>
                <a:spcPct val="150000"/>
              </a:lnSpc>
            </a:pPr>
            <a:r>
              <a:rPr lang="en-US" altLang="zh-CN" sz="2400" kern="100">
                <a:latin typeface="Times New Roman" pitchFamily="18" charset="0"/>
                <a:ea typeface="微软雅黑" pitchFamily="34" charset="-122"/>
              </a:rPr>
              <a:t>1.</a:t>
            </a:r>
            <a:r>
              <a:rPr lang="zh-CN" altLang="zh-CN" sz="2400" kern="100">
                <a:latin typeface="Times New Roman" pitchFamily="18" charset="0"/>
                <a:ea typeface="微软雅黑" pitchFamily="34" charset="-122"/>
                <a:cs typeface="Times New Roman" panose="02020603050405020304" pitchFamily="18" charset="0"/>
              </a:rPr>
              <a:t>《短歌行》一诗淋漓尽致地表现出诗人的抱负，诗中引用了很多典故来表达诗人的决心。请找出诗中用典的诗句，并分析其表达效果。</a:t>
            </a:r>
            <a:endParaRPr lang="zh-CN" altLang="zh-CN" sz="1050" kern="100">
              <a:latin typeface="宋体" pitchFamily="2" charset="-122"/>
              <a:cs typeface="Courier New" panose="02070309020205020404" pitchFamily="49" charset="0"/>
            </a:endParaRPr>
          </a:p>
        </p:txBody>
      </p:sp>
      <p:sp>
        <p:nvSpPr>
          <p:cNvPr id="5" name="圆角矩形 4"/>
          <p:cNvSpPr/>
          <p:nvPr/>
        </p:nvSpPr>
        <p:spPr>
          <a:xfrm>
            <a:off x="334566" y="2018527"/>
            <a:ext cx="11521280" cy="4437906"/>
          </a:xfrm>
          <a:prstGeom prst="roundRect">
            <a:avLst>
              <a:gd name="adj" fmla="val 5340"/>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4566" y="1999477"/>
            <a:ext cx="11521280" cy="4555069"/>
          </a:xfrm>
          <a:prstGeom prst="rect">
            <a:avLst/>
          </a:prstGeom>
        </p:spPr>
        <p:txBody>
          <a:bodyPr wrap="square" lIns="121898" tIns="60948" rIns="121898" bIns="60948">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相关链接</a:t>
            </a:r>
            <a:r>
              <a:rPr lang="en-US" altLang="zh-CN" sz="2400" b="1" kern="100">
                <a:solidFill>
                  <a:srgbClr val="0000FF"/>
                </a:solidFill>
                <a:latin typeface="Times New Roman" pitchFamily="18" charset="0"/>
                <a:ea typeface="微软雅黑" pitchFamily="34" charset="-122"/>
                <a:cs typeface="Courier New" panose="02070309020205020404" pitchFamily="49" charset="0"/>
              </a:rPr>
              <a:t>——</a:t>
            </a: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用典</a:t>
            </a:r>
            <a:endParaRPr lang="zh-CN" altLang="zh-CN" sz="1050" kern="100">
              <a:latin typeface="宋体" pitchFamily="2" charset="-122"/>
              <a:cs typeface="Courier New" panose="02070309020205020404" pitchFamily="49" charset="0"/>
            </a:endParaRPr>
          </a:p>
          <a:p>
            <a:pPr indent="541655">
              <a:lnSpc>
                <a:spcPct val="150000"/>
              </a:lnSpc>
            </a:pPr>
            <a:r>
              <a:rPr lang="zh-CN" altLang="zh-CN" sz="2400" kern="100">
                <a:latin typeface="Times New Roman" pitchFamily="18" charset="0"/>
                <a:ea typeface="楷体_GB2312" pitchFamily="49" charset="-122"/>
                <a:cs typeface="Times New Roman" panose="02020603050405020304" pitchFamily="18" charset="0"/>
              </a:rPr>
              <a:t>用典也叫用事，是中国诗歌创作的传统特色之一，分事典和语典两种。事典是借用历史故事来表达作者的思想感情，包括表明对现实生活中某些问题的立场和态度、个人的意绪和愿望等，属于借古抒怀。语典是指引用或化用前人的诗文名句，目的是加深诗词中的意境，促使人联想而寻意于言外。另外，根据用典的目的，可分为正用典</a:t>
            </a:r>
            <a:r>
              <a:rPr lang="en-US" altLang="zh-CN" sz="2400" kern="100">
                <a:latin typeface="Symbol" panose="05050102010706020507" pitchFamily="18" charset="2"/>
                <a:ea typeface="楷体_GB2312" pitchFamily="49" charset="-122"/>
                <a:cs typeface="Times New Roman" panose="02020603050405020304" pitchFamily="18" charset="0"/>
              </a:rPr>
              <a:t>(</a:t>
            </a:r>
            <a:r>
              <a:rPr lang="zh-CN" altLang="zh-CN" sz="2400" kern="100">
                <a:latin typeface="Times New Roman" pitchFamily="18" charset="0"/>
                <a:ea typeface="楷体_GB2312" pitchFamily="49" charset="-122"/>
                <a:cs typeface="Times New Roman" panose="02020603050405020304" pitchFamily="18" charset="0"/>
              </a:rPr>
              <a:t>表意与典故意一致</a:t>
            </a:r>
            <a:r>
              <a:rPr lang="en-US" altLang="zh-CN" sz="2400" kern="100">
                <a:latin typeface="Symbol" panose="05050102010706020507" pitchFamily="18" charset="2"/>
                <a:ea typeface="楷体_GB2312" pitchFamily="49" charset="-122"/>
                <a:cs typeface="Times New Roman" panose="02020603050405020304" pitchFamily="18" charset="0"/>
              </a:rPr>
              <a:t>)</a:t>
            </a:r>
            <a:r>
              <a:rPr lang="zh-CN" altLang="zh-CN" sz="2400" kern="100">
                <a:latin typeface="Times New Roman" pitchFamily="18" charset="0"/>
                <a:ea typeface="楷体_GB2312" pitchFamily="49" charset="-122"/>
                <a:cs typeface="Times New Roman" panose="02020603050405020304" pitchFamily="18" charset="0"/>
              </a:rPr>
              <a:t>和反用典</a:t>
            </a:r>
            <a:r>
              <a:rPr lang="en-US" altLang="zh-CN" sz="2400" kern="100">
                <a:latin typeface="Symbol" panose="05050102010706020507" pitchFamily="18" charset="2"/>
                <a:ea typeface="楷体_GB2312" pitchFamily="49" charset="-122"/>
                <a:cs typeface="Times New Roman" panose="02020603050405020304" pitchFamily="18" charset="0"/>
              </a:rPr>
              <a:t>(</a:t>
            </a:r>
            <a:r>
              <a:rPr lang="zh-CN" altLang="zh-CN" sz="2400" kern="100">
                <a:latin typeface="Times New Roman" pitchFamily="18" charset="0"/>
                <a:ea typeface="楷体_GB2312" pitchFamily="49" charset="-122"/>
                <a:cs typeface="Times New Roman" panose="02020603050405020304" pitchFamily="18" charset="0"/>
              </a:rPr>
              <a:t>表意与典故意相反</a:t>
            </a:r>
            <a:r>
              <a:rPr lang="en-US" altLang="zh-CN" sz="2400" kern="100">
                <a:latin typeface="Symbol" panose="05050102010706020507" pitchFamily="18" charset="2"/>
                <a:ea typeface="楷体_GB2312" pitchFamily="49" charset="-122"/>
                <a:cs typeface="Times New Roman" panose="02020603050405020304" pitchFamily="18" charset="0"/>
              </a:rPr>
              <a:t>)</a:t>
            </a:r>
            <a:r>
              <a:rPr lang="zh-CN" altLang="zh-CN" sz="2400" kern="100">
                <a:latin typeface="Times New Roman" pitchFamily="18" charset="0"/>
                <a:ea typeface="楷体_GB2312" pitchFamily="49" charset="-122"/>
                <a:cs typeface="Times New Roman" panose="02020603050405020304" pitchFamily="18" charset="0"/>
              </a:rPr>
              <a:t>；根据用典的形式，可分为明用典与暗用典</a:t>
            </a:r>
            <a:r>
              <a:rPr lang="en-US" altLang="zh-CN" sz="2400" kern="100">
                <a:latin typeface="Symbol" panose="05050102010706020507" pitchFamily="18" charset="2"/>
                <a:ea typeface="楷体_GB2312" pitchFamily="49" charset="-122"/>
                <a:cs typeface="Times New Roman" panose="02020603050405020304" pitchFamily="18" charset="0"/>
              </a:rPr>
              <a:t>(</a:t>
            </a:r>
            <a:r>
              <a:rPr lang="zh-CN" altLang="zh-CN" sz="2400" kern="100">
                <a:latin typeface="Times New Roman" pitchFamily="18" charset="0"/>
                <a:ea typeface="楷体_GB2312" pitchFamily="49" charset="-122"/>
                <a:cs typeface="Times New Roman" panose="02020603050405020304" pitchFamily="18" charset="0"/>
              </a:rPr>
              <a:t>多指语典</a:t>
            </a:r>
            <a:r>
              <a:rPr lang="en-US" altLang="zh-CN" sz="2400" kern="100">
                <a:latin typeface="Symbol" panose="05050102010706020507" pitchFamily="18" charset="2"/>
                <a:ea typeface="楷体_GB2312" pitchFamily="49" charset="-122"/>
                <a:cs typeface="Times New Roman" panose="02020603050405020304" pitchFamily="18" charset="0"/>
              </a:rPr>
              <a:t>)</a:t>
            </a:r>
            <a:r>
              <a:rPr lang="zh-CN" altLang="zh-CN" sz="2400" kern="100">
                <a:latin typeface="Times New Roman" pitchFamily="18" charset="0"/>
                <a:ea typeface="楷体_GB2312" pitchFamily="49" charset="-122"/>
                <a:cs typeface="Times New Roman" panose="02020603050405020304" pitchFamily="18" charset="0"/>
              </a:rPr>
              <a:t>。使用典故，可以使表情达意委婉含蓄，意味深长；充实内容，美化词句。</a:t>
            </a:r>
            <a:endParaRPr lang="zh-CN" altLang="zh-CN" sz="1050" kern="100">
              <a:latin typeface="宋体" pitchFamily="2" charset="-122"/>
              <a:ea typeface="楷体_GB2312" pitchFamily="49"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TextBox 3"/>
          <p:cNvSpPr txBox="1"/>
          <p:nvPr/>
        </p:nvSpPr>
        <p:spPr>
          <a:xfrm>
            <a:off x="482600" y="1221105"/>
            <a:ext cx="11207115" cy="4707890"/>
          </a:xfrm>
          <a:prstGeom prst="rect">
            <a:avLst/>
          </a:prstGeom>
          <a:noFill/>
        </p:spPr>
        <p:txBody>
          <a:bodyPr wrap="square">
            <a:spAutoFit/>
          </a:bodyPr>
          <a:lstStyle/>
          <a:p>
            <a:pPr marR="0" indent="720090" defTabSz="914400">
              <a:lnSpc>
                <a:spcPts val="4000"/>
              </a:lnSpc>
              <a:buClrTx/>
              <a:buSzTx/>
              <a:buFontTx/>
              <a:buNone/>
              <a:defRPr/>
            </a:pPr>
            <a:r>
              <a:rPr kumimoji="0" lang="zh-CN" altLang="en-US" sz="3200" kern="1200" cap="none" spc="0" normalizeH="0" baseline="0" noProof="0">
                <a:latin typeface="+mn-ea"/>
                <a:ea typeface="+mn-ea"/>
                <a:cs typeface="+mn-cs"/>
              </a:rPr>
              <a:t>第一个典故来自于</a:t>
            </a:r>
            <a:r>
              <a:rPr kumimoji="0" lang="en-US" altLang="zh-CN" sz="3200" b="1" kern="1200" cap="none" spc="0" normalizeH="0" baseline="0" noProof="0">
                <a:latin typeface="+mn-ea"/>
                <a:ea typeface="+mn-ea"/>
                <a:cs typeface="+mn-cs"/>
              </a:rPr>
              <a:t>《</a:t>
            </a:r>
            <a:r>
              <a:rPr kumimoji="0" lang="zh-CN" altLang="en-US" sz="3200" b="1" kern="1200" cap="none" spc="0" normalizeH="0" baseline="0" noProof="0">
                <a:latin typeface="+mn-ea"/>
                <a:ea typeface="+mn-ea"/>
                <a:cs typeface="+mn-cs"/>
              </a:rPr>
              <a:t>诗经</a:t>
            </a:r>
            <a:r>
              <a:rPr kumimoji="0" lang="en-US" altLang="zh-CN" sz="3200" b="1" kern="1200" cap="none" spc="0" normalizeH="0" baseline="0" noProof="0">
                <a:latin typeface="+mn-ea"/>
                <a:ea typeface="+mn-ea"/>
                <a:cs typeface="+mn-cs"/>
              </a:rPr>
              <a:t>·</a:t>
            </a:r>
            <a:r>
              <a:rPr kumimoji="0" lang="zh-CN" altLang="en-US" sz="3200" b="1" kern="1200" cap="none" spc="0" normalizeH="0" baseline="0" noProof="0">
                <a:latin typeface="+mn-ea"/>
                <a:ea typeface="+mn-ea"/>
                <a:cs typeface="+mn-cs"/>
              </a:rPr>
              <a:t>郑风</a:t>
            </a:r>
            <a:r>
              <a:rPr kumimoji="0" lang="en-US" altLang="zh-CN" sz="3200" b="1" kern="1200" cap="none" spc="0" normalizeH="0" baseline="0" noProof="0">
                <a:latin typeface="+mn-ea"/>
                <a:ea typeface="+mn-ea"/>
                <a:cs typeface="+mn-cs"/>
              </a:rPr>
              <a:t>·</a:t>
            </a:r>
            <a:r>
              <a:rPr kumimoji="0" lang="zh-CN" altLang="en-US" sz="3200" b="1" kern="1200" cap="none" spc="0" normalizeH="0" baseline="0" noProof="0">
                <a:latin typeface="+mn-ea"/>
                <a:ea typeface="+mn-ea"/>
                <a:cs typeface="+mn-cs"/>
              </a:rPr>
              <a:t>子衿</a:t>
            </a:r>
            <a:r>
              <a:rPr kumimoji="0" lang="en-US" altLang="zh-CN" sz="3200" b="1" kern="1200" cap="none" spc="0" normalizeH="0" baseline="0" noProof="0">
                <a:latin typeface="+mn-ea"/>
                <a:ea typeface="+mn-ea"/>
                <a:cs typeface="+mn-cs"/>
              </a:rPr>
              <a:t>》</a:t>
            </a:r>
            <a:r>
              <a:rPr kumimoji="0" lang="zh-CN" altLang="en-US" sz="3200" kern="1200" cap="none" spc="0" normalizeH="0" baseline="0" noProof="0">
                <a:latin typeface="+mn-ea"/>
                <a:ea typeface="+mn-ea"/>
                <a:cs typeface="+mn-cs"/>
              </a:rPr>
              <a:t>，该诗第一章写到：“</a:t>
            </a:r>
            <a:r>
              <a:rPr kumimoji="0" lang="zh-CN" altLang="en-US" sz="3200" kern="1200" cap="none" spc="0" normalizeH="0" baseline="0" noProof="0">
                <a:solidFill>
                  <a:srgbClr val="0000FF"/>
                </a:solidFill>
                <a:latin typeface="+mn-ea"/>
                <a:ea typeface="+mn-ea"/>
                <a:cs typeface="+mn-cs"/>
              </a:rPr>
              <a:t>青青子衿，悠悠我心，纵我不往，子宁不嗣音</a:t>
            </a:r>
            <a:r>
              <a:rPr kumimoji="0" lang="zh-CN" altLang="en-US" sz="3200" kern="1200" cap="none" spc="0" normalizeH="0" baseline="0" noProof="0">
                <a:latin typeface="+mn-ea"/>
                <a:ea typeface="+mn-ea"/>
                <a:cs typeface="+mn-cs"/>
              </a:rPr>
              <a:t>”，“衿”指的古代人的衣领，诗中指代姑娘所思念的情人。原意是说：</a:t>
            </a:r>
            <a:r>
              <a:rPr kumimoji="0" lang="zh-CN" altLang="en-US" sz="3200" kern="1200" cap="none" spc="0" normalizeH="0" baseline="0" noProof="0">
                <a:solidFill>
                  <a:srgbClr val="0000FF"/>
                </a:solidFill>
                <a:latin typeface="+mn-ea"/>
                <a:ea typeface="+mn-ea"/>
                <a:cs typeface="+mn-cs"/>
              </a:rPr>
              <a:t>我深爱的人儿啊，你让我深深牵挂</a:t>
            </a:r>
            <a:r>
              <a:rPr kumimoji="0" lang="en-US" sz="3200" kern="1200" cap="none" spc="0" normalizeH="0" baseline="0" noProof="0">
                <a:solidFill>
                  <a:srgbClr val="0000FF"/>
                </a:solidFill>
                <a:latin typeface="+mn-ea"/>
                <a:ea typeface="+mn-ea"/>
                <a:cs typeface="+mn-cs"/>
              </a:rPr>
              <a:t>, </a:t>
            </a:r>
            <a:r>
              <a:rPr kumimoji="0" lang="zh-CN" altLang="en-US" sz="3200" kern="1200" cap="none" spc="0" normalizeH="0" baseline="0" noProof="0">
                <a:solidFill>
                  <a:srgbClr val="0000FF"/>
                </a:solidFill>
                <a:latin typeface="+mn-ea"/>
                <a:ea typeface="+mn-ea"/>
                <a:cs typeface="+mn-cs"/>
              </a:rPr>
              <a:t>虽然我不能去找你，可你怎么不主动给我一个音信呢？</a:t>
            </a:r>
            <a:endParaRPr kumimoji="0" lang="en-US" altLang="zh-CN" sz="3200" kern="1200" cap="none" spc="0" normalizeH="0" baseline="0" noProof="0">
              <a:solidFill>
                <a:srgbClr val="0000FF"/>
              </a:solidFill>
              <a:latin typeface="+mn-ea"/>
              <a:ea typeface="+mn-ea"/>
              <a:cs typeface="+mn-cs"/>
            </a:endParaRPr>
          </a:p>
          <a:p>
            <a:pPr marR="0" defTabSz="914400">
              <a:lnSpc>
                <a:spcPts val="4000"/>
              </a:lnSpc>
              <a:buClrTx/>
              <a:buSzTx/>
              <a:buFontTx/>
              <a:buNone/>
              <a:defRPr/>
            </a:pPr>
            <a:r>
              <a:rPr kumimoji="0" lang="en-US" altLang="zh-CN" sz="3200" kern="1200" cap="none" spc="0" normalizeH="0" baseline="0" noProof="0">
                <a:latin typeface="+mn-ea"/>
                <a:ea typeface="+mn-ea"/>
                <a:cs typeface="+mn-cs"/>
              </a:rPr>
              <a:t>    </a:t>
            </a:r>
            <a:r>
              <a:rPr kumimoji="0" sz="2800" b="1" kern="1200" cap="none" spc="0" normalizeH="0" baseline="0" noProof="0">
                <a:solidFill>
                  <a:srgbClr val="C00000"/>
                </a:solidFill>
                <a:latin typeface="+mn-ea"/>
                <a:ea typeface="+mn-ea"/>
                <a:cs typeface="+mn-cs"/>
              </a:rPr>
              <a:t>原句是表达一个姑娘对情人的思念。曹操把它借用过来，表达对贤才的渴求，从而表达了自己念念不忘贤才的一片真情。</a:t>
            </a:r>
            <a:r>
              <a:rPr lang="zh-CN" altLang="en-US" sz="2800" b="1">
                <a:solidFill>
                  <a:srgbClr val="C00000"/>
                </a:solidFill>
                <a:latin typeface="Arial" pitchFamily="34" charset="0"/>
                <a:sym typeface="+mn-ea"/>
              </a:rPr>
              <a:t>望贤才主动投奔</a:t>
            </a:r>
            <a:r>
              <a:rPr lang="en-US" altLang="zh-CN" sz="2800" b="1">
                <a:solidFill>
                  <a:srgbClr val="C00000"/>
                </a:solidFill>
                <a:latin typeface="Arial" pitchFamily="34" charset="0"/>
                <a:sym typeface="+mn-ea"/>
              </a:rPr>
              <a:t>.</a:t>
            </a:r>
            <a:endParaRPr kumimoji="0" lang="en-US" altLang="zh-CN" sz="3600" b="1" kern="1200" cap="none" spc="0" normalizeH="0" baseline="0" noProof="0">
              <a:solidFill>
                <a:srgbClr val="C00000"/>
              </a:solidFill>
              <a:latin typeface="+mn-ea"/>
              <a:ea typeface="+mn-ea"/>
              <a:cs typeface="+mn-cs"/>
            </a:endParaRPr>
          </a:p>
          <a:p>
            <a:pPr marR="0" defTabSz="914400">
              <a:lnSpc>
                <a:spcPts val="4000"/>
              </a:lnSpc>
              <a:buClrTx/>
              <a:buSzTx/>
              <a:buFontTx/>
              <a:buNone/>
              <a:defRPr/>
            </a:pPr>
            <a:r>
              <a:rPr kumimoji="0" lang="zh-CN" altLang="en-US" sz="3200" kern="1200" cap="none" spc="0" normalizeH="0" baseline="0" noProof="0">
                <a:solidFill>
                  <a:srgbClr val="FF0000"/>
                </a:solidFill>
                <a:latin typeface="+mn-ea"/>
                <a:ea typeface="+mn-ea"/>
                <a:cs typeface="+mn-cs"/>
              </a:rPr>
              <a:t>           </a:t>
            </a:r>
            <a:endParaRPr kumimoji="0" lang="en-US" altLang="zh-CN" sz="4000" kern="1200" cap="none" spc="0" normalizeH="0" baseline="0" noProof="0">
              <a:latin typeface="+mn-ea"/>
              <a:ea typeface="+mn-ea"/>
              <a:cs typeface="+mn-cs"/>
            </a:endParaRPr>
          </a:p>
        </p:txBody>
      </p:sp>
      <p:sp>
        <p:nvSpPr>
          <p:cNvPr id="2" name="文本框 1"/>
          <p:cNvSpPr txBox="1"/>
          <p:nvPr/>
        </p:nvSpPr>
        <p:spPr>
          <a:xfrm>
            <a:off x="659765" y="337185"/>
            <a:ext cx="6278880" cy="706755"/>
          </a:xfrm>
          <a:prstGeom prst="rect">
            <a:avLst/>
          </a:prstGeom>
          <a:noFill/>
        </p:spPr>
        <p:txBody>
          <a:bodyPr wrap="none" rtlCol="0" anchor="t">
            <a:spAutoFit/>
          </a:bodyPr>
          <a:lstStyle/>
          <a:p>
            <a:r>
              <a:rPr lang="en-US" altLang="zh-CN" sz="4000" kern="100">
                <a:solidFill>
                  <a:srgbClr val="C00000"/>
                </a:solidFill>
                <a:latin typeface="宋体" pitchFamily="2" charset="-122"/>
                <a:ea typeface="微软雅黑" pitchFamily="34" charset="-122"/>
                <a:cs typeface="Times New Roman" panose="02020603050405020304" pitchFamily="18" charset="0"/>
                <a:sym typeface="+mn-ea"/>
              </a:rPr>
              <a:t>“</a:t>
            </a:r>
            <a:r>
              <a:rPr lang="zh-CN" altLang="zh-CN" sz="4000" kern="100">
                <a:solidFill>
                  <a:srgbClr val="C00000"/>
                </a:solidFill>
                <a:latin typeface="Times New Roman" pitchFamily="18" charset="0"/>
                <a:ea typeface="微软雅黑" pitchFamily="34" charset="-122"/>
                <a:cs typeface="Times New Roman" panose="02020603050405020304" pitchFamily="18" charset="0"/>
                <a:sym typeface="+mn-ea"/>
              </a:rPr>
              <a:t>青青子衿，悠悠我心。</a:t>
            </a:r>
            <a:r>
              <a:rPr lang="en-US" altLang="zh-CN" sz="4000" kern="100">
                <a:solidFill>
                  <a:srgbClr val="C00000"/>
                </a:solidFill>
                <a:latin typeface="宋体" pitchFamily="2" charset="-122"/>
                <a:ea typeface="微软雅黑" pitchFamily="34" charset="-122"/>
                <a:cs typeface="Times New Roman" panose="02020603050405020304" pitchFamily="18" charset="0"/>
                <a:sym typeface="+mn-ea"/>
              </a:rPr>
              <a:t>”</a:t>
            </a: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charRg st="122" end="139"/>
                                            </p:txEl>
                                          </p:spTgt>
                                        </p:tgtEl>
                                        <p:attrNameLst>
                                          <p:attrName>style.visibility</p:attrName>
                                        </p:attrNameLst>
                                      </p:cBhvr>
                                      <p:to>
                                        <p:strVal val="visible"/>
                                      </p:to>
                                    </p:set>
                                    <p:animEffect transition="in" filter="blinds(horizontal)">
                                      <p:cBhvr>
                                        <p:cTn id="7" dur="500"/>
                                        <p:tgtEl>
                                          <p:spTgt spid="4">
                                            <p:txEl>
                                              <p:charRg st="122" end="13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 name="矩形 7"/>
          <p:cNvSpPr/>
          <p:nvPr/>
        </p:nvSpPr>
        <p:spPr>
          <a:xfrm>
            <a:off x="389206" y="1197546"/>
            <a:ext cx="1584176" cy="492443"/>
          </a:xfrm>
          <a:prstGeom prst="rect">
            <a:avLst/>
          </a:prstGeom>
        </p:spPr>
        <p:txBody>
          <a:bodyPr wrap="square">
            <a:spAutoFit/>
          </a:bodyPr>
          <a:lstStyle/>
          <a:p>
            <a:pPr fontAlgn="base">
              <a:spcBef>
                <a:spcPct val="0"/>
              </a:spcBef>
              <a:spcAft>
                <a:spcPct val="0"/>
              </a:spcAft>
            </a:pPr>
            <a:r>
              <a:rPr lang="zh-CN" altLang="zh-CN" sz="2600" b="1">
                <a:solidFill>
                  <a:prstClr val="black"/>
                </a:solidFill>
                <a:latin typeface="Impact" panose="020b0806030902050204" pitchFamily="34" charset="0"/>
                <a:ea typeface="微软雅黑" pitchFamily="34" charset="-122"/>
                <a:cs typeface="宋体" panose="02010600030101010101" pitchFamily="2" charset="-122"/>
              </a:rPr>
              <a:t>素养目标</a:t>
            </a:r>
            <a:endParaRPr lang="en-US" altLang="zh-CN" sz="2600" b="1">
              <a:solidFill>
                <a:prstClr val="black"/>
              </a:solidFill>
              <a:latin typeface="Impact" panose="020b0806030902050204" pitchFamily="34" charset="0"/>
              <a:ea typeface="微软雅黑" pitchFamily="34" charset="-122"/>
              <a:cs typeface="宋体" panose="02010600030101010101" pitchFamily="2" charset="-122"/>
            </a:endParaRPr>
          </a:p>
        </p:txBody>
      </p:sp>
      <p:sp>
        <p:nvSpPr>
          <p:cNvPr id="9" name="矩形 8"/>
          <p:cNvSpPr/>
          <p:nvPr/>
        </p:nvSpPr>
        <p:spPr>
          <a:xfrm>
            <a:off x="1968756" y="2205658"/>
            <a:ext cx="8252901" cy="2239074"/>
          </a:xfrm>
          <a:prstGeom prst="rect">
            <a:avLst/>
          </a:prstGeom>
        </p:spPr>
        <p:txBody>
          <a:bodyPr wrap="square">
            <a:spAutoFit/>
          </a:bodyPr>
          <a:lstStyle/>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1.</a:t>
            </a:r>
            <a:r>
              <a:rPr lang="zh-CN" altLang="zh-CN" sz="2400" kern="100">
                <a:latin typeface="Times New Roman" pitchFamily="18" charset="0"/>
                <a:ea typeface="微软雅黑" pitchFamily="34" charset="-122"/>
                <a:cs typeface="Times New Roman" panose="02020603050405020304" pitchFamily="18" charset="0"/>
              </a:rPr>
              <a:t>语言目标：诵读这两首诗，体会其形式特点；把握朗读节</a:t>
            </a:r>
            <a:endParaRPr lang="en-US" altLang="zh-CN" sz="2400" kern="100">
              <a:latin typeface="Times New Roman" pitchFamily="18" charset="0"/>
              <a:ea typeface="微软雅黑" pitchFamily="34" charset="-122"/>
              <a:cs typeface="Times New Roman" panose="02020603050405020304" pitchFamily="18" charset="0"/>
            </a:endParaRPr>
          </a:p>
          <a:p>
            <a:pPr algn="just">
              <a:lnSpc>
                <a:spcPct val="150000"/>
              </a:lnSpc>
              <a:spcAft>
                <a:spcPct val="0"/>
              </a:spcAft>
            </a:pPr>
            <a:r>
              <a:rPr lang="en-US" altLang="zh-CN" sz="2400" kern="100">
                <a:latin typeface="Times New Roman" pitchFamily="18" charset="0"/>
                <a:ea typeface="微软雅黑" pitchFamily="34" charset="-122"/>
                <a:cs typeface="Times New Roman" panose="02020603050405020304" pitchFamily="18" charset="0"/>
              </a:rPr>
              <a:t>                       </a:t>
            </a:r>
            <a:r>
              <a:rPr lang="zh-CN" altLang="zh-CN" sz="2400" kern="100">
                <a:latin typeface="Times New Roman" pitchFamily="18" charset="0"/>
                <a:ea typeface="微软雅黑" pitchFamily="34" charset="-122"/>
                <a:cs typeface="Times New Roman" panose="02020603050405020304" pitchFamily="18" charset="0"/>
              </a:rPr>
              <a:t>奏，并背诵这两首诗。</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2.</a:t>
            </a:r>
            <a:r>
              <a:rPr lang="zh-CN" altLang="zh-CN" sz="2400" kern="100">
                <a:latin typeface="Times New Roman" pitchFamily="18" charset="0"/>
                <a:ea typeface="微软雅黑" pitchFamily="34" charset="-122"/>
                <a:cs typeface="Times New Roman" panose="02020603050405020304" pitchFamily="18" charset="0"/>
              </a:rPr>
              <a:t>审美目标：理解诗歌内容，把握其中的思想情感，并赏析</a:t>
            </a:r>
            <a:endParaRPr lang="en-US" altLang="zh-CN" sz="2400" kern="100">
              <a:latin typeface="Times New Roman" pitchFamily="18" charset="0"/>
              <a:ea typeface="微软雅黑" pitchFamily="34" charset="-122"/>
              <a:cs typeface="Times New Roman" panose="02020603050405020304" pitchFamily="18" charset="0"/>
            </a:endParaRPr>
          </a:p>
          <a:p>
            <a:pPr algn="just">
              <a:lnSpc>
                <a:spcPct val="150000"/>
              </a:lnSpc>
              <a:spcAft>
                <a:spcPct val="0"/>
              </a:spcAft>
            </a:pPr>
            <a:r>
              <a:rPr lang="en-US" altLang="zh-CN" sz="2400" kern="100">
                <a:latin typeface="Times New Roman" pitchFamily="18" charset="0"/>
                <a:ea typeface="微软雅黑" pitchFamily="34" charset="-122"/>
                <a:cs typeface="Times New Roman" panose="02020603050405020304" pitchFamily="18" charset="0"/>
              </a:rPr>
              <a:t>                       </a:t>
            </a:r>
            <a:r>
              <a:rPr lang="zh-CN" altLang="zh-CN" sz="2400" kern="100">
                <a:latin typeface="Times New Roman" pitchFamily="18" charset="0"/>
                <a:ea typeface="微软雅黑" pitchFamily="34" charset="-122"/>
                <a:cs typeface="Times New Roman" panose="02020603050405020304" pitchFamily="18" charset="0"/>
              </a:rPr>
              <a:t>它们的表达技巧。</a:t>
            </a:r>
            <a:endParaRPr lang="zh-CN" altLang="zh-CN" sz="1050" kern="100">
              <a:latin typeface="宋体" pitchFamily="2" charset="-122"/>
              <a:cs typeface="Courier New" panose="02070309020205020404" pitchFamily="49" charset="0"/>
            </a:endParaRPr>
          </a:p>
        </p:txBody>
      </p:sp>
      <p:sp>
        <p:nvSpPr>
          <p:cNvPr id="16" name="矩形 15"/>
          <p:cNvSpPr/>
          <p:nvPr/>
        </p:nvSpPr>
        <p:spPr>
          <a:xfrm>
            <a:off x="1766042" y="2133649"/>
            <a:ext cx="8658328" cy="2425063"/>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TextBox 5"/>
          <p:cNvSpPr txBox="1"/>
          <p:nvPr/>
        </p:nvSpPr>
        <p:spPr>
          <a:xfrm>
            <a:off x="406400" y="1275080"/>
            <a:ext cx="11283950" cy="4523105"/>
          </a:xfrm>
          <a:prstGeom prst="rect">
            <a:avLst/>
          </a:prstGeom>
          <a:noFill/>
        </p:spPr>
        <p:txBody>
          <a:bodyPr wrap="square">
            <a:spAutoFit/>
          </a:bodyPr>
          <a:lstStyle/>
          <a:p>
            <a:pPr marR="0" indent="720090" defTabSz="914400">
              <a:buClrTx/>
              <a:buSzTx/>
              <a:buFontTx/>
              <a:buNone/>
              <a:defRPr/>
            </a:pPr>
            <a:r>
              <a:rPr kumimoji="0" lang="zh-CN" altLang="en-US" sz="2800" kern="1200" cap="none" spc="0" normalizeH="0" baseline="0" noProof="0">
                <a:latin typeface="+mn-ea"/>
                <a:ea typeface="+mn-ea"/>
                <a:cs typeface="+mn-cs"/>
              </a:rPr>
              <a:t>第二个典故来自于</a:t>
            </a:r>
            <a:r>
              <a:rPr kumimoji="0" lang="en-US" altLang="zh-CN" sz="2800" b="1" kern="1200" cap="none" spc="0" normalizeH="0" baseline="0" noProof="0">
                <a:latin typeface="+mn-ea"/>
                <a:ea typeface="+mn-ea"/>
                <a:cs typeface="+mn-cs"/>
              </a:rPr>
              <a:t>《</a:t>
            </a:r>
            <a:r>
              <a:rPr kumimoji="0" lang="zh-CN" altLang="en-US" sz="2800" b="1" kern="1200" cap="none" spc="0" normalizeH="0" baseline="0" noProof="0">
                <a:latin typeface="+mn-ea"/>
                <a:ea typeface="+mn-ea"/>
                <a:cs typeface="+mn-cs"/>
              </a:rPr>
              <a:t>诗经</a:t>
            </a:r>
            <a:r>
              <a:rPr kumimoji="0" lang="en-US" altLang="zh-CN" sz="2800" b="1" kern="1200" cap="none" spc="0" normalizeH="0" baseline="0" noProof="0">
                <a:latin typeface="+mn-ea"/>
                <a:ea typeface="+mn-ea"/>
                <a:cs typeface="+mn-cs"/>
              </a:rPr>
              <a:t>·</a:t>
            </a:r>
            <a:r>
              <a:rPr kumimoji="0" lang="zh-CN" altLang="en-US" sz="2800" b="1" kern="1200" cap="none" spc="0" normalizeH="0" baseline="0" noProof="0">
                <a:latin typeface="+mn-ea"/>
                <a:ea typeface="+mn-ea"/>
                <a:cs typeface="+mn-cs"/>
              </a:rPr>
              <a:t>小雅</a:t>
            </a:r>
            <a:r>
              <a:rPr kumimoji="0" lang="en-US" altLang="zh-CN" sz="2800" b="1" kern="1200" cap="none" spc="0" normalizeH="0" baseline="0" noProof="0">
                <a:latin typeface="+mn-ea"/>
                <a:ea typeface="+mn-ea"/>
                <a:cs typeface="+mn-cs"/>
              </a:rPr>
              <a:t>·</a:t>
            </a:r>
            <a:r>
              <a:rPr kumimoji="0" lang="zh-CN" altLang="en-US" sz="2800" b="1" kern="1200" cap="none" spc="0" normalizeH="0" baseline="0" noProof="0">
                <a:latin typeface="+mn-ea"/>
                <a:ea typeface="+mn-ea"/>
                <a:cs typeface="+mn-cs"/>
              </a:rPr>
              <a:t>鹿鸣</a:t>
            </a:r>
            <a:r>
              <a:rPr kumimoji="0" lang="en-US" altLang="zh-CN" sz="2800" b="1" kern="1200" cap="none" spc="0" normalizeH="0" baseline="0" noProof="0">
                <a:latin typeface="+mn-ea"/>
                <a:ea typeface="+mn-ea"/>
                <a:cs typeface="+mn-cs"/>
              </a:rPr>
              <a:t>》</a:t>
            </a:r>
            <a:r>
              <a:rPr kumimoji="0" lang="zh-CN" altLang="en-US" sz="2800" kern="1200" cap="none" spc="0" normalizeH="0" baseline="0" noProof="0">
                <a:latin typeface="+mn-ea"/>
                <a:ea typeface="+mn-ea"/>
                <a:cs typeface="+mn-cs"/>
              </a:rPr>
              <a:t>，曹操直接引用了原诗的前四句：“</a:t>
            </a:r>
            <a:r>
              <a:rPr kumimoji="0" lang="zh-CN" altLang="en-US" sz="2800" kern="1200" cap="none" spc="0" normalizeH="0" baseline="0" noProof="0">
                <a:solidFill>
                  <a:srgbClr val="0000FF"/>
                </a:solidFill>
                <a:latin typeface="+mn-ea"/>
                <a:ea typeface="+mn-ea"/>
                <a:cs typeface="+mn-cs"/>
              </a:rPr>
              <a:t>呦呦鹿鸣，食野之苹，我有嘉宾，鼓瑟吹笙</a:t>
            </a:r>
            <a:r>
              <a:rPr kumimoji="0" lang="zh-CN" altLang="en-US" sz="2800" kern="1200" cap="none" spc="0" normalizeH="0" baseline="0" noProof="0">
                <a:latin typeface="+mn-ea"/>
                <a:ea typeface="+mn-ea"/>
                <a:cs typeface="+mn-cs"/>
              </a:rPr>
              <a:t>”，意思是说，</a:t>
            </a:r>
            <a:r>
              <a:rPr kumimoji="0" lang="zh-CN" altLang="en-US" sz="2800" kern="1200" cap="none" spc="0" normalizeH="0" baseline="0" noProof="0">
                <a:solidFill>
                  <a:srgbClr val="0000FF"/>
                </a:solidFill>
                <a:latin typeface="+mn-ea"/>
                <a:ea typeface="+mn-ea"/>
                <a:cs typeface="+mn-cs"/>
              </a:rPr>
              <a:t>麋鹿找到了艾蒿，就会相呼相鸣，要是有贤才来投奔我，我一定会鼓瑟吹笙，以“嘉宾”之礼来款待他</a:t>
            </a:r>
            <a:r>
              <a:rPr kumimoji="0" lang="zh-CN" altLang="en-US" sz="2800" kern="1200" cap="none" spc="0" normalizeH="0" baseline="0" noProof="0">
                <a:latin typeface="+mn-ea"/>
                <a:ea typeface="+mn-ea"/>
                <a:cs typeface="+mn-cs"/>
              </a:rPr>
              <a:t>。</a:t>
            </a:r>
            <a:r>
              <a:rPr kumimoji="0" lang="zh-CN" altLang="en-US" sz="2800" b="1" kern="1200" cap="none" spc="0" normalizeH="0" baseline="0" noProof="0">
                <a:solidFill>
                  <a:srgbClr val="C00000"/>
                </a:solidFill>
                <a:latin typeface="+mn-ea"/>
                <a:ea typeface="+mn-ea"/>
                <a:cs typeface="+mn-cs"/>
              </a:rPr>
              <a:t>原句体现了殿堂上嘉宾的琴瑟歌咏以及宾主之间的互敬互融之情状。</a:t>
            </a:r>
          </a:p>
          <a:p>
            <a:pPr marR="0" indent="720090" defTabSz="914400">
              <a:buClrTx/>
              <a:buSzTx/>
              <a:buFontTx/>
              <a:buNone/>
              <a:defRPr/>
            </a:pPr>
            <a:endParaRPr kumimoji="0" lang="en-US" altLang="zh-CN" sz="800" kern="1200" cap="none" spc="0" normalizeH="0" baseline="0" noProof="0">
              <a:latin typeface="+mn-ea"/>
              <a:ea typeface="+mn-ea"/>
              <a:cs typeface="+mn-cs"/>
            </a:endParaRPr>
          </a:p>
          <a:p>
            <a:pPr marR="0" defTabSz="914400">
              <a:buClrTx/>
              <a:buSzTx/>
              <a:buFontTx/>
              <a:buNone/>
              <a:defRPr/>
            </a:pPr>
            <a:r>
              <a:rPr kumimoji="0" lang="en-US" altLang="zh-CN" sz="2800" kern="1200" cap="none" spc="0" normalizeH="0" baseline="0" noProof="0">
                <a:latin typeface="楷体" panose="02010609060101010101" pitchFamily="49" charset="-122"/>
                <a:ea typeface="楷体" pitchFamily="49" charset="-122"/>
                <a:cs typeface="+mn-cs"/>
              </a:rPr>
              <a:t>【</a:t>
            </a:r>
            <a:r>
              <a:rPr kumimoji="0" lang="zh-CN" altLang="en-US" sz="2800" kern="1200" cap="none" spc="0" normalizeH="0" baseline="0" noProof="0">
                <a:latin typeface="楷体" panose="02010609060101010101" pitchFamily="49" charset="-122"/>
                <a:ea typeface="楷体" pitchFamily="49" charset="-122"/>
                <a:cs typeface="+mn-cs"/>
              </a:rPr>
              <a:t>小故事</a:t>
            </a:r>
            <a:r>
              <a:rPr kumimoji="0" lang="en-US" altLang="zh-CN" sz="2800" kern="1200" cap="none" spc="0" normalizeH="0" baseline="0" noProof="0">
                <a:latin typeface="楷体" panose="02010609060101010101" pitchFamily="49" charset="-122"/>
                <a:ea typeface="楷体" pitchFamily="49" charset="-122"/>
                <a:cs typeface="+mn-cs"/>
              </a:rPr>
              <a:t>】</a:t>
            </a:r>
            <a:r>
              <a:rPr kumimoji="0" lang="zh-CN" altLang="en-US" sz="2800" b="1" kern="1200" cap="none" spc="0" normalizeH="0" baseline="0" noProof="0">
                <a:solidFill>
                  <a:srgbClr val="9900CC"/>
                </a:solidFill>
                <a:latin typeface="楷体" panose="02010609060101010101" pitchFamily="49" charset="-122"/>
                <a:ea typeface="楷体" pitchFamily="49" charset="-122"/>
                <a:cs typeface="+mn-cs"/>
              </a:rPr>
              <a:t>官渡之战期间，</a:t>
            </a:r>
            <a:r>
              <a:rPr kumimoji="0" lang="zh-CN" altLang="en-US" sz="2800" b="1" kern="1200" cap="none" spc="0" normalizeH="0" baseline="0" noProof="0">
                <a:solidFill>
                  <a:srgbClr val="FF0000"/>
                </a:solidFill>
                <a:latin typeface="楷体" panose="02010609060101010101" pitchFamily="49" charset="-122"/>
                <a:ea typeface="楷体" pitchFamily="49" charset="-122"/>
                <a:cs typeface="+mn-cs"/>
              </a:rPr>
              <a:t>袁绍</a:t>
            </a:r>
            <a:r>
              <a:rPr kumimoji="0" lang="zh-CN" altLang="en-US" sz="2800" b="1" kern="1200" cap="none" spc="0" normalizeH="0" baseline="0" noProof="0">
                <a:solidFill>
                  <a:srgbClr val="9900CC"/>
                </a:solidFill>
                <a:latin typeface="楷体" panose="02010609060101010101" pitchFamily="49" charset="-122"/>
                <a:ea typeface="楷体" pitchFamily="49" charset="-122"/>
                <a:cs typeface="+mn-cs"/>
              </a:rPr>
              <a:t>的谋臣</a:t>
            </a:r>
            <a:r>
              <a:rPr kumimoji="0" lang="zh-CN" altLang="en-US" sz="2800" b="1" kern="1200" cap="none" spc="0" normalizeH="0" baseline="0" noProof="0">
                <a:solidFill>
                  <a:srgbClr val="FF0000"/>
                </a:solidFill>
                <a:latin typeface="楷体" panose="02010609060101010101" pitchFamily="49" charset="-122"/>
                <a:ea typeface="楷体" pitchFamily="49" charset="-122"/>
                <a:cs typeface="+mn-cs"/>
              </a:rPr>
              <a:t>许攸</a:t>
            </a:r>
            <a:r>
              <a:rPr kumimoji="0" lang="zh-CN" altLang="en-US" sz="2800" b="1" kern="1200" cap="none" spc="0" normalizeH="0" baseline="0" noProof="0">
                <a:solidFill>
                  <a:srgbClr val="9900CC"/>
                </a:solidFill>
                <a:latin typeface="楷体" panose="02010609060101010101" pitchFamily="49" charset="-122"/>
                <a:ea typeface="楷体" pitchFamily="49" charset="-122"/>
                <a:cs typeface="+mn-cs"/>
              </a:rPr>
              <a:t>，多次为袁绍献计，都不被采纳，袁绍甚至把他当成了曹操的奸细，许攸一怒之下就</a:t>
            </a:r>
            <a:r>
              <a:rPr kumimoji="0" lang="zh-CN" altLang="en-US" sz="2800" b="1" kern="1200" cap="none" spc="0" normalizeH="0" baseline="0" noProof="0">
                <a:solidFill>
                  <a:srgbClr val="FF0000"/>
                </a:solidFill>
                <a:latin typeface="楷体" panose="02010609060101010101" pitchFamily="49" charset="-122"/>
                <a:ea typeface="楷体" pitchFamily="49" charset="-122"/>
                <a:cs typeface="+mn-cs"/>
              </a:rPr>
              <a:t>投奔了曹操</a:t>
            </a:r>
            <a:r>
              <a:rPr kumimoji="0" lang="zh-CN" altLang="en-US" sz="2800" b="1" kern="1200" cap="none" spc="0" normalizeH="0" baseline="0" noProof="0">
                <a:solidFill>
                  <a:srgbClr val="9900CC"/>
                </a:solidFill>
                <a:latin typeface="楷体" panose="02010609060101010101" pitchFamily="49" charset="-122"/>
                <a:ea typeface="楷体" pitchFamily="49" charset="-122"/>
                <a:cs typeface="+mn-cs"/>
              </a:rPr>
              <a:t>，曹操听说许攸来降，喜出望外，连鞋子都来不及穿上，就</a:t>
            </a:r>
            <a:r>
              <a:rPr kumimoji="0" lang="zh-CN" altLang="en-US" sz="2800" b="1" kern="1200" cap="none" spc="0" normalizeH="0" baseline="0" noProof="0">
                <a:solidFill>
                  <a:srgbClr val="FF0000"/>
                </a:solidFill>
                <a:latin typeface="楷体" panose="02010609060101010101" pitchFamily="49" charset="-122"/>
                <a:ea typeface="楷体" pitchFamily="49" charset="-122"/>
                <a:cs typeface="+mn-cs"/>
              </a:rPr>
              <a:t>赤着脚</a:t>
            </a:r>
            <a:r>
              <a:rPr kumimoji="0" lang="zh-CN" altLang="en-US" sz="2800" b="1" kern="1200" cap="none" spc="0" normalizeH="0" baseline="0" noProof="0">
                <a:solidFill>
                  <a:srgbClr val="9900CC"/>
                </a:solidFill>
                <a:latin typeface="楷体" panose="02010609060101010101" pitchFamily="49" charset="-122"/>
                <a:ea typeface="楷体" pitchFamily="49" charset="-122"/>
                <a:cs typeface="+mn-cs"/>
              </a:rPr>
              <a:t>，奔出账外</a:t>
            </a:r>
            <a:r>
              <a:rPr kumimoji="0" lang="zh-CN" altLang="en-US" sz="2800" b="1" kern="1200" cap="none" spc="0" normalizeH="0" baseline="0" noProof="0">
                <a:solidFill>
                  <a:srgbClr val="FF0000"/>
                </a:solidFill>
                <a:latin typeface="楷体" panose="02010609060101010101" pitchFamily="49" charset="-122"/>
                <a:ea typeface="楷体" pitchFamily="49" charset="-122"/>
                <a:cs typeface="+mn-cs"/>
              </a:rPr>
              <a:t>迎接许攸</a:t>
            </a:r>
            <a:r>
              <a:rPr kumimoji="0" lang="zh-CN" altLang="en-US" sz="2800" b="1" kern="1200" cap="none" spc="0" normalizeH="0" baseline="0" noProof="0">
                <a:solidFill>
                  <a:srgbClr val="9900CC"/>
                </a:solidFill>
                <a:latin typeface="楷体" panose="02010609060101010101" pitchFamily="49" charset="-122"/>
                <a:ea typeface="楷体" pitchFamily="49" charset="-122"/>
                <a:cs typeface="+mn-cs"/>
              </a:rPr>
              <a:t>。许攸也因为感激曹操的礼遇，归附之后立即献出奇计，让曹操夜袭乌巢，火烧袁绍的粮仓，最终是曹操以弱胜强，</a:t>
            </a:r>
            <a:r>
              <a:rPr kumimoji="0" lang="zh-CN" altLang="en-US" sz="2800" b="1" kern="1200" cap="none" spc="0" normalizeH="0" baseline="0" noProof="0">
                <a:solidFill>
                  <a:srgbClr val="FF0000"/>
                </a:solidFill>
                <a:latin typeface="楷体" panose="02010609060101010101" pitchFamily="49" charset="-122"/>
                <a:ea typeface="楷体" pitchFamily="49" charset="-122"/>
                <a:cs typeface="+mn-cs"/>
              </a:rPr>
              <a:t>战胜</a:t>
            </a:r>
            <a:r>
              <a:rPr kumimoji="0" lang="zh-CN" altLang="en-US" sz="2800" b="1" kern="1200" cap="none" spc="0" normalizeH="0" baseline="0" noProof="0">
                <a:solidFill>
                  <a:srgbClr val="9900CC"/>
                </a:solidFill>
                <a:latin typeface="楷体" panose="02010609060101010101" pitchFamily="49" charset="-122"/>
                <a:ea typeface="楷体" pitchFamily="49" charset="-122"/>
                <a:cs typeface="+mn-cs"/>
              </a:rPr>
              <a:t>了袁绍。</a:t>
            </a:r>
            <a:endParaRPr kumimoji="0" lang="en-US" altLang="zh-CN" sz="2800" b="1" kern="1200" cap="none" spc="0" normalizeH="0" baseline="0" noProof="0">
              <a:solidFill>
                <a:srgbClr val="9900CC"/>
              </a:solidFill>
              <a:latin typeface="楷体" panose="02010609060101010101" pitchFamily="49" charset="-122"/>
              <a:ea typeface="楷体" pitchFamily="49" charset="-122"/>
              <a:cs typeface="+mn-cs"/>
            </a:endParaRPr>
          </a:p>
        </p:txBody>
      </p:sp>
      <p:sp>
        <p:nvSpPr>
          <p:cNvPr id="2" name="文本框 1"/>
          <p:cNvSpPr txBox="1"/>
          <p:nvPr/>
        </p:nvSpPr>
        <p:spPr>
          <a:xfrm>
            <a:off x="406400" y="198755"/>
            <a:ext cx="11169650" cy="1076325"/>
          </a:xfrm>
          <a:prstGeom prst="rect">
            <a:avLst/>
          </a:prstGeom>
          <a:noFill/>
        </p:spPr>
        <p:txBody>
          <a:bodyPr wrap="square" rtlCol="0" anchor="t">
            <a:spAutoFit/>
          </a:bodyPr>
          <a:lstStyle/>
          <a:p>
            <a:r>
              <a:rPr lang="en-US" altLang="zh-CN" sz="3200" kern="100">
                <a:solidFill>
                  <a:srgbClr val="C00000"/>
                </a:solidFill>
                <a:latin typeface="宋体" pitchFamily="2" charset="-122"/>
                <a:ea typeface="微软雅黑" pitchFamily="34" charset="-122"/>
                <a:cs typeface="Times New Roman" panose="02020603050405020304" pitchFamily="18" charset="0"/>
                <a:sym typeface="+mn-ea"/>
              </a:rPr>
              <a:t>“</a:t>
            </a:r>
            <a:r>
              <a:rPr lang="zh-CN" altLang="zh-CN" sz="3200" kern="100">
                <a:solidFill>
                  <a:srgbClr val="C00000"/>
                </a:solidFill>
                <a:latin typeface="Times New Roman" pitchFamily="18" charset="0"/>
                <a:ea typeface="微软雅黑" pitchFamily="34" charset="-122"/>
                <a:cs typeface="Times New Roman" panose="02020603050405020304" pitchFamily="18" charset="0"/>
                <a:sym typeface="+mn-ea"/>
              </a:rPr>
              <a:t>呦呦鹿鸣，食野之苹。我有嘉宾，鼓瑟吹笙。</a:t>
            </a:r>
            <a:r>
              <a:rPr lang="en-US" altLang="zh-CN" sz="3200" kern="100">
                <a:solidFill>
                  <a:srgbClr val="C00000"/>
                </a:solidFill>
                <a:latin typeface="宋体" pitchFamily="2" charset="-122"/>
                <a:ea typeface="微软雅黑" pitchFamily="34" charset="-122"/>
                <a:cs typeface="Times New Roman" panose="02020603050405020304" pitchFamily="18" charset="0"/>
                <a:sym typeface="+mn-ea"/>
              </a:rPr>
              <a:t>”</a:t>
            </a:r>
          </a:p>
          <a:p>
            <a:r>
              <a:rPr lang="en-US" altLang="zh-CN" sz="3200" kern="100">
                <a:solidFill>
                  <a:srgbClr val="C00000"/>
                </a:solidFill>
                <a:latin typeface="Times New Roman" pitchFamily="18" charset="0"/>
                <a:ea typeface="微软雅黑" pitchFamily="34" charset="-122"/>
                <a:cs typeface="Courier New" panose="02070309020205020404" pitchFamily="49" charset="0"/>
                <a:sym typeface="+mn-ea"/>
              </a:rPr>
              <a:t>                                                         ——</a:t>
            </a:r>
            <a:r>
              <a:rPr lang="zh-CN" altLang="zh-CN" sz="3200" kern="100">
                <a:solidFill>
                  <a:srgbClr val="C00000"/>
                </a:solidFill>
                <a:latin typeface="Times New Roman" pitchFamily="18" charset="0"/>
                <a:ea typeface="微软雅黑" pitchFamily="34" charset="-122"/>
                <a:cs typeface="Times New Roman" panose="02020603050405020304" pitchFamily="18" charset="0"/>
                <a:sym typeface="+mn-ea"/>
              </a:rPr>
              <a:t>引自《诗经</a:t>
            </a:r>
            <a:r>
              <a:rPr lang="en-US" altLang="zh-CN" sz="3200" kern="100">
                <a:solidFill>
                  <a:srgbClr val="C00000"/>
                </a:solidFill>
                <a:latin typeface="Times New Roman" pitchFamily="18" charset="0"/>
                <a:ea typeface="微软雅黑" pitchFamily="34" charset="-122"/>
                <a:cs typeface="Courier New" panose="02070309020205020404" pitchFamily="49" charset="0"/>
                <a:sym typeface="+mn-ea"/>
              </a:rPr>
              <a:t>·</a:t>
            </a:r>
            <a:r>
              <a:rPr lang="zh-CN" altLang="zh-CN" sz="3200" kern="100">
                <a:solidFill>
                  <a:srgbClr val="C00000"/>
                </a:solidFill>
                <a:latin typeface="Times New Roman" pitchFamily="18" charset="0"/>
                <a:ea typeface="微软雅黑" pitchFamily="34" charset="-122"/>
                <a:cs typeface="Times New Roman" panose="02020603050405020304" pitchFamily="18" charset="0"/>
                <a:sym typeface="+mn-ea"/>
              </a:rPr>
              <a:t>小雅</a:t>
            </a:r>
            <a:r>
              <a:rPr lang="en-US" altLang="zh-CN" sz="3200" kern="100">
                <a:solidFill>
                  <a:srgbClr val="C00000"/>
                </a:solidFill>
                <a:latin typeface="Times New Roman" pitchFamily="18" charset="0"/>
                <a:ea typeface="微软雅黑" pitchFamily="34" charset="-122"/>
                <a:cs typeface="Courier New" panose="02070309020205020404" pitchFamily="49" charset="0"/>
                <a:sym typeface="+mn-ea"/>
              </a:rPr>
              <a:t>·</a:t>
            </a:r>
            <a:r>
              <a:rPr lang="zh-CN" altLang="zh-CN" sz="3200" kern="100">
                <a:solidFill>
                  <a:srgbClr val="C00000"/>
                </a:solidFill>
                <a:latin typeface="Times New Roman" pitchFamily="18" charset="0"/>
                <a:ea typeface="微软雅黑" pitchFamily="34" charset="-122"/>
                <a:cs typeface="Times New Roman" panose="02020603050405020304" pitchFamily="18" charset="0"/>
                <a:sym typeface="+mn-ea"/>
              </a:rPr>
              <a:t>鹿鸣》</a:t>
            </a:r>
            <a:endParaRPr lang="zh-CN" altLang="en-US" sz="3200"/>
          </a:p>
        </p:txBody>
      </p:sp>
      <p:sp>
        <p:nvSpPr>
          <p:cNvPr id="3" name="TextBox 5"/>
          <p:cNvSpPr txBox="1"/>
          <p:nvPr/>
        </p:nvSpPr>
        <p:spPr>
          <a:xfrm>
            <a:off x="577370" y="5798358"/>
            <a:ext cx="5541645" cy="521970"/>
          </a:xfrm>
          <a:prstGeom prst="rect">
            <a:avLst/>
          </a:prstGeom>
          <a:noFill/>
          <a:ln w="9525">
            <a:noFill/>
          </a:ln>
        </p:spPr>
        <p:txBody>
          <a:bodyPr wrap="none">
            <a:spAutoFit/>
          </a:bodyPr>
          <a:lstStyle/>
          <a:p>
            <a:r>
              <a:rPr lang="zh-CN" altLang="en-US" sz="2800" b="1">
                <a:latin typeface="Arial" pitchFamily="34" charset="0"/>
              </a:rPr>
              <a:t>呦呦鹿鸣</a:t>
            </a:r>
            <a:r>
              <a:rPr lang="en-US" altLang="zh-CN" sz="2800" b="1">
                <a:solidFill>
                  <a:schemeClr val="accent2"/>
                </a:solidFill>
                <a:latin typeface="Arial" pitchFamily="34" charset="0"/>
              </a:rPr>
              <a:t>——</a:t>
            </a:r>
            <a:r>
              <a:rPr lang="zh-CN" altLang="en-US" sz="2800" b="1">
                <a:solidFill>
                  <a:srgbClr val="FF0000"/>
                </a:solidFill>
                <a:latin typeface="Arial" pitchFamily="34" charset="0"/>
              </a:rPr>
              <a:t>必将礼遇、重视贤才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294005" y="1689100"/>
            <a:ext cx="11301730" cy="2553335"/>
          </a:xfrm>
          <a:prstGeom prst="rect">
            <a:avLst/>
          </a:prstGeom>
          <a:noFill/>
        </p:spPr>
        <p:txBody>
          <a:bodyPr wrap="square" rtlCol="0" anchor="t">
            <a:spAutoFit/>
          </a:bodyPr>
          <a:lstStyle/>
          <a:p>
            <a:r>
              <a:rPr lang="zh-CN" altLang="en-US" sz="3200" b="1">
                <a:solidFill>
                  <a:srgbClr val="0000FF"/>
                </a:solidFill>
              </a:rPr>
              <a:t>“山不厌高，海不厌深。”——出自《管子·形解》：“海不辞水，故能成其大；山不辞土，故能成其高；明主不厌人，故能成其众；士不厌学，故能成其圣……”</a:t>
            </a:r>
            <a:r>
              <a:rPr lang="zh-CN" altLang="en-US" sz="3200"/>
              <a:t>原句运用</a:t>
            </a:r>
            <a:r>
              <a:rPr lang="zh-CN" altLang="en-US" sz="3200" b="1">
                <a:solidFill>
                  <a:srgbClr val="FF0000"/>
                </a:solidFill>
              </a:rPr>
              <a:t>比喻手法</a:t>
            </a:r>
            <a:r>
              <a:rPr lang="zh-CN" altLang="en-US" sz="3200"/>
              <a:t>说明无论治国还是治学，都应有兼容并包的宏大气度。</a:t>
            </a:r>
            <a:r>
              <a:rPr lang="zh-CN" altLang="en-US" sz="3200" b="1">
                <a:solidFill>
                  <a:srgbClr val="FF0000"/>
                </a:solidFill>
              </a:rPr>
              <a:t>曹操化用了这几句，说明自己渴望多纳贤才，多多益善。</a:t>
            </a:r>
          </a:p>
        </p:txBody>
      </p:sp>
      <p:sp>
        <p:nvSpPr>
          <p:cNvPr id="4" name="文本框 3"/>
          <p:cNvSpPr txBox="1"/>
          <p:nvPr/>
        </p:nvSpPr>
        <p:spPr>
          <a:xfrm>
            <a:off x="444500" y="801370"/>
            <a:ext cx="10393680" cy="645160"/>
          </a:xfrm>
          <a:prstGeom prst="rect">
            <a:avLst/>
          </a:prstGeom>
          <a:noFill/>
        </p:spPr>
        <p:txBody>
          <a:bodyPr wrap="none" rtlCol="0" anchor="t">
            <a:spAutoFit/>
          </a:bodyPr>
          <a:lstStyle/>
          <a:p>
            <a:r>
              <a:rPr lang="en-US" altLang="zh-CN" sz="3600" kern="100">
                <a:solidFill>
                  <a:srgbClr val="C00000"/>
                </a:solidFill>
                <a:latin typeface="宋体" pitchFamily="2" charset="-122"/>
                <a:ea typeface="微软雅黑" pitchFamily="34" charset="-122"/>
                <a:cs typeface="Times New Roman" panose="02020603050405020304" pitchFamily="18" charset="0"/>
                <a:sym typeface="+mn-ea"/>
              </a:rPr>
              <a:t>“</a:t>
            </a:r>
            <a:r>
              <a:rPr lang="zh-CN" altLang="zh-CN" sz="3600" kern="100">
                <a:solidFill>
                  <a:srgbClr val="C00000"/>
                </a:solidFill>
                <a:latin typeface="Times New Roman" pitchFamily="18" charset="0"/>
                <a:ea typeface="微软雅黑" pitchFamily="34" charset="-122"/>
                <a:cs typeface="Times New Roman" panose="02020603050405020304" pitchFamily="18" charset="0"/>
                <a:sym typeface="+mn-ea"/>
              </a:rPr>
              <a:t>山不厌高，海不厌深。</a:t>
            </a:r>
            <a:r>
              <a:rPr lang="en-US" altLang="zh-CN" sz="3600" kern="100">
                <a:solidFill>
                  <a:srgbClr val="C00000"/>
                </a:solidFill>
                <a:latin typeface="宋体" pitchFamily="2" charset="-122"/>
                <a:ea typeface="微软雅黑" pitchFamily="34" charset="-122"/>
                <a:cs typeface="Times New Roman" panose="02020603050405020304" pitchFamily="18" charset="0"/>
                <a:sym typeface="+mn-ea"/>
              </a:rPr>
              <a:t>”</a:t>
            </a:r>
            <a:r>
              <a:rPr lang="en-US" altLang="zh-CN" sz="3600" kern="100">
                <a:solidFill>
                  <a:srgbClr val="C00000"/>
                </a:solidFill>
                <a:latin typeface="Times New Roman" pitchFamily="18" charset="0"/>
                <a:ea typeface="微软雅黑" pitchFamily="34" charset="-122"/>
                <a:cs typeface="Courier New" panose="02070309020205020404" pitchFamily="49" charset="0"/>
                <a:sym typeface="+mn-ea"/>
              </a:rPr>
              <a:t>——</a:t>
            </a:r>
            <a:r>
              <a:rPr lang="zh-CN" altLang="zh-CN" sz="3600" kern="100">
                <a:solidFill>
                  <a:srgbClr val="C00000"/>
                </a:solidFill>
                <a:latin typeface="Times New Roman" pitchFamily="18" charset="0"/>
                <a:ea typeface="微软雅黑" pitchFamily="34" charset="-122"/>
                <a:cs typeface="Times New Roman" panose="02020603050405020304" pitchFamily="18" charset="0"/>
                <a:sym typeface="+mn-ea"/>
              </a:rPr>
              <a:t>出自《管子</a:t>
            </a:r>
            <a:r>
              <a:rPr lang="en-US" altLang="zh-CN" sz="3600" kern="100">
                <a:solidFill>
                  <a:srgbClr val="C00000"/>
                </a:solidFill>
                <a:latin typeface="Times New Roman" pitchFamily="18" charset="0"/>
                <a:ea typeface="微软雅黑" pitchFamily="34" charset="-122"/>
                <a:cs typeface="Courier New" panose="02070309020205020404" pitchFamily="49" charset="0"/>
                <a:sym typeface="+mn-ea"/>
              </a:rPr>
              <a:t>·</a:t>
            </a:r>
            <a:r>
              <a:rPr lang="zh-CN" altLang="zh-CN" sz="3600" kern="100">
                <a:solidFill>
                  <a:srgbClr val="C00000"/>
                </a:solidFill>
                <a:latin typeface="Times New Roman" pitchFamily="18" charset="0"/>
                <a:ea typeface="微软雅黑" pitchFamily="34" charset="-122"/>
                <a:cs typeface="Times New Roman" panose="02020603050405020304" pitchFamily="18" charset="0"/>
                <a:sym typeface="+mn-ea"/>
              </a:rPr>
              <a:t>形解》</a:t>
            </a:r>
            <a:endParaRPr lang="zh-CN" altLang="en-US" sz="3600"/>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212041" y="1828771"/>
            <a:ext cx="11412000" cy="3599815"/>
          </a:xfrm>
          <a:prstGeom prst="rect">
            <a:avLst/>
          </a:prstGeom>
        </p:spPr>
        <p:txBody>
          <a:bodyPr>
            <a:spAutoFit/>
          </a:bodyPr>
          <a:lstStyle/>
          <a:p>
            <a:pPr algn="just">
              <a:lnSpc>
                <a:spcPct val="150000"/>
              </a:lnSpc>
              <a:spcAft>
                <a:spcPct val="0"/>
              </a:spcAft>
            </a:pP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周公吐哺，天下归心。</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出自《史记</a:t>
            </a: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周鲁公世家》，书中记载，周公自言：</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吾文王之子，武王之弟，成王之叔父也；又相天下，吾于天下亦不轻矣</a:t>
            </a:r>
            <a:r>
              <a:rPr lang="zh-CN" altLang="zh-CN" sz="3200" kern="100">
                <a:solidFill>
                  <a:srgbClr val="0000FF"/>
                </a:solidFill>
                <a:latin typeface="Times New Roman" pitchFamily="18" charset="0"/>
                <a:ea typeface="微软雅黑" pitchFamily="34" charset="-122"/>
                <a:cs typeface="Times New Roman" panose="02020603050405020304" pitchFamily="18" charset="0"/>
              </a:rPr>
              <a:t>。然一沐三握发，一饭三吐哺，犹恐失天下之士。</a:t>
            </a:r>
            <a:r>
              <a:rPr lang="en-US" altLang="zh-CN" sz="2400" kern="100">
                <a:solidFill>
                  <a:srgbClr val="0000FF"/>
                </a:solidFill>
                <a:latin typeface="宋体" pitchFamily="2" charset="-122"/>
                <a:ea typeface="微软雅黑" pitchFamily="34" charset="-122"/>
                <a:cs typeface="Times New Roman" panose="02020603050405020304" pitchFamily="18" charset="0"/>
              </a:rPr>
              <a:t>”</a:t>
            </a:r>
            <a:r>
              <a:rPr lang="zh-CN" altLang="zh-CN" sz="3200" b="1" kern="100">
                <a:solidFill>
                  <a:srgbClr val="C00000"/>
                </a:solidFill>
                <a:latin typeface="Times New Roman" pitchFamily="18" charset="0"/>
                <a:ea typeface="微软雅黑" pitchFamily="34" charset="-122"/>
                <a:cs typeface="Times New Roman" panose="02020603050405020304" pitchFamily="18" charset="0"/>
              </a:rPr>
              <a:t>曹操引用此事，是以周公自比，表达求贤之诚恳，并以周公礼贤下士的精神自励。</a:t>
            </a:r>
          </a:p>
        </p:txBody>
      </p:sp>
      <p:sp>
        <p:nvSpPr>
          <p:cNvPr id="2" name="文本框 1"/>
          <p:cNvSpPr txBox="1"/>
          <p:nvPr/>
        </p:nvSpPr>
        <p:spPr>
          <a:xfrm>
            <a:off x="137160" y="737870"/>
            <a:ext cx="11765280" cy="645160"/>
          </a:xfrm>
          <a:prstGeom prst="rect">
            <a:avLst/>
          </a:prstGeom>
          <a:noFill/>
        </p:spPr>
        <p:txBody>
          <a:bodyPr wrap="none" rtlCol="0" anchor="t">
            <a:spAutoFit/>
          </a:bodyPr>
          <a:lstStyle/>
          <a:p>
            <a:r>
              <a:rPr lang="en-US" altLang="zh-CN" sz="3600" kern="100">
                <a:solidFill>
                  <a:srgbClr val="0000FF"/>
                </a:solidFill>
                <a:latin typeface="宋体" pitchFamily="2" charset="-122"/>
                <a:ea typeface="微软雅黑" pitchFamily="34" charset="-122"/>
                <a:cs typeface="Times New Roman" panose="02020603050405020304" pitchFamily="18" charset="0"/>
                <a:sym typeface="+mn-ea"/>
              </a:rPr>
              <a:t>“</a:t>
            </a:r>
            <a:r>
              <a:rPr lang="zh-CN" altLang="zh-CN" sz="3600" kern="100">
                <a:solidFill>
                  <a:srgbClr val="0000FF"/>
                </a:solidFill>
                <a:latin typeface="Times New Roman" pitchFamily="18" charset="0"/>
                <a:ea typeface="微软雅黑" pitchFamily="34" charset="-122"/>
                <a:cs typeface="Times New Roman" panose="02020603050405020304" pitchFamily="18" charset="0"/>
                <a:sym typeface="+mn-ea"/>
              </a:rPr>
              <a:t>周公吐哺，天下归心。</a:t>
            </a:r>
            <a:r>
              <a:rPr lang="en-US" altLang="zh-CN" sz="3600" kern="100">
                <a:solidFill>
                  <a:srgbClr val="0000FF"/>
                </a:solidFill>
                <a:latin typeface="宋体" pitchFamily="2" charset="-122"/>
                <a:ea typeface="微软雅黑" pitchFamily="34" charset="-122"/>
                <a:cs typeface="Times New Roman" panose="02020603050405020304" pitchFamily="18" charset="0"/>
                <a:sym typeface="+mn-ea"/>
              </a:rPr>
              <a:t>”</a:t>
            </a:r>
            <a:r>
              <a:rPr lang="en-US" altLang="zh-CN" sz="3600" kern="100">
                <a:solidFill>
                  <a:srgbClr val="0000FF"/>
                </a:solidFill>
                <a:latin typeface="Times New Roman" pitchFamily="18" charset="0"/>
                <a:ea typeface="微软雅黑" pitchFamily="34" charset="-122"/>
                <a:cs typeface="Courier New" panose="02070309020205020404" pitchFamily="49" charset="0"/>
                <a:sym typeface="+mn-ea"/>
              </a:rPr>
              <a:t>——</a:t>
            </a:r>
            <a:r>
              <a:rPr lang="zh-CN" altLang="zh-CN" sz="3600" kern="100">
                <a:solidFill>
                  <a:srgbClr val="0000FF"/>
                </a:solidFill>
                <a:latin typeface="Times New Roman" pitchFamily="18" charset="0"/>
                <a:ea typeface="微软雅黑" pitchFamily="34" charset="-122"/>
                <a:cs typeface="Times New Roman" panose="02020603050405020304" pitchFamily="18" charset="0"/>
                <a:sym typeface="+mn-ea"/>
              </a:rPr>
              <a:t>出自《史记</a:t>
            </a:r>
            <a:r>
              <a:rPr lang="en-US" altLang="zh-CN" sz="3600" kern="100">
                <a:solidFill>
                  <a:srgbClr val="0000FF"/>
                </a:solidFill>
                <a:latin typeface="Times New Roman" pitchFamily="18" charset="0"/>
                <a:ea typeface="微软雅黑" pitchFamily="34" charset="-122"/>
                <a:cs typeface="Courier New" panose="02070309020205020404" pitchFamily="49" charset="0"/>
                <a:sym typeface="+mn-ea"/>
              </a:rPr>
              <a:t>·</a:t>
            </a:r>
            <a:r>
              <a:rPr lang="zh-CN" altLang="zh-CN" sz="3600" kern="100">
                <a:solidFill>
                  <a:srgbClr val="0000FF"/>
                </a:solidFill>
                <a:latin typeface="Times New Roman" pitchFamily="18" charset="0"/>
                <a:ea typeface="微软雅黑" pitchFamily="34" charset="-122"/>
                <a:cs typeface="Times New Roman" panose="02020603050405020304" pitchFamily="18" charset="0"/>
                <a:sym typeface="+mn-ea"/>
              </a:rPr>
              <a:t>周鲁公世家》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3794" name="Rectangle 2"/>
          <p:cNvSpPr>
            <a:spLocks noGrp="1"/>
          </p:cNvSpPr>
          <p:nvPr>
            <p:ph type="title" idx="4294967295"/>
          </p:nvPr>
        </p:nvSpPr>
        <p:spPr>
          <a:xfrm>
            <a:off x="0" y="274955"/>
            <a:ext cx="10970895" cy="561975"/>
          </a:xfrm>
        </p:spPr>
        <p:txBody>
          <a:bodyPr vert="horz" wrap="square" lIns="91456" tIns="45728" rIns="91456" bIns="45728" anchor="ctr"/>
          <a:lstStyle/>
          <a:p>
            <a:pPr eaLnBrk="1" hangingPunct="1"/>
            <a:r>
              <a:rPr lang="en-US" altLang="zh-CN" sz="3200"/>
              <a:t>【</a:t>
            </a:r>
            <a:r>
              <a:rPr lang="zh-CN" altLang="en-US" sz="3200"/>
              <a:t>高考链接</a:t>
            </a:r>
            <a:r>
              <a:rPr lang="en-US" altLang="zh-CN" sz="3200"/>
              <a:t>】</a:t>
            </a:r>
            <a:r>
              <a:rPr lang="zh-CN" altLang="en-US" sz="3200"/>
              <a:t>诗歌鉴赏</a:t>
            </a:r>
            <a:r>
              <a:rPr lang="en-US" altLang="zh-CN" sz="3200"/>
              <a:t>——</a:t>
            </a:r>
            <a:r>
              <a:rPr lang="zh-CN" altLang="en-US" sz="3200"/>
              <a:t>用典</a:t>
            </a:r>
          </a:p>
        </p:txBody>
      </p:sp>
      <p:sp>
        <p:nvSpPr>
          <p:cNvPr id="18435" name="Rectangle 3"/>
          <p:cNvSpPr>
            <a:spLocks noGrp="1"/>
          </p:cNvSpPr>
          <p:nvPr>
            <p:ph idx="4294967295"/>
          </p:nvPr>
        </p:nvSpPr>
        <p:spPr>
          <a:xfrm>
            <a:off x="732790" y="1051560"/>
            <a:ext cx="8230870" cy="5287010"/>
          </a:xfrm>
        </p:spPr>
        <p:txBody>
          <a:bodyPr vert="horz" wrap="square" lIns="91456" tIns="45728" rIns="91456" bIns="45728" anchor="t"/>
          <a:lstStyle/>
          <a:p>
            <a:pPr marL="0" indent="0" eaLnBrk="1" hangingPunct="1">
              <a:buNone/>
            </a:pPr>
            <a:r>
              <a:rPr lang="zh-CN" altLang="en-US" sz="3200"/>
              <a:t>答题步骤：</a:t>
            </a:r>
            <a:endParaRPr lang="en-US" altLang="zh-CN" sz="3200"/>
          </a:p>
          <a:p>
            <a:pPr marL="0" indent="0" eaLnBrk="1" hangingPunct="1">
              <a:buNone/>
            </a:pPr>
            <a:r>
              <a:rPr lang="zh-CN" altLang="en-US" sz="3200"/>
              <a:t>一、找到诗歌中的</a:t>
            </a:r>
            <a:r>
              <a:rPr lang="zh-CN" altLang="en-US" sz="3200">
                <a:solidFill>
                  <a:srgbClr val="0000FF"/>
                </a:solidFill>
              </a:rPr>
              <a:t>用典之处</a:t>
            </a:r>
            <a:endParaRPr lang="en-US" altLang="zh-CN" sz="3200">
              <a:solidFill>
                <a:srgbClr val="0000FF"/>
              </a:solidFill>
            </a:endParaRPr>
          </a:p>
          <a:p>
            <a:pPr marL="0" indent="0" eaLnBrk="1" hangingPunct="1">
              <a:buNone/>
            </a:pPr>
            <a:r>
              <a:rPr lang="zh-CN" altLang="en-US" sz="3200"/>
              <a:t>二、对用典之处</a:t>
            </a:r>
            <a:r>
              <a:rPr lang="zh-CN" altLang="en-US" sz="3200">
                <a:solidFill>
                  <a:srgbClr val="0000FF"/>
                </a:solidFill>
              </a:rPr>
              <a:t>具体分析</a:t>
            </a:r>
            <a:endParaRPr lang="en-US" altLang="zh-CN" sz="3200">
              <a:solidFill>
                <a:srgbClr val="0000FF"/>
              </a:solidFill>
            </a:endParaRPr>
          </a:p>
          <a:p>
            <a:pPr marL="0" indent="0" eaLnBrk="1" hangingPunct="1">
              <a:buNone/>
            </a:pPr>
            <a:r>
              <a:rPr lang="en-US" altLang="zh-CN" sz="3200"/>
              <a:t>1</a:t>
            </a:r>
            <a:r>
              <a:rPr lang="zh-CN" altLang="en-US" sz="3200"/>
              <a:t>、</a:t>
            </a:r>
            <a:r>
              <a:rPr lang="zh-CN" altLang="en-US" sz="3200">
                <a:solidFill>
                  <a:srgbClr val="FF0000"/>
                </a:solidFill>
              </a:rPr>
              <a:t>概况原典故</a:t>
            </a:r>
            <a:r>
              <a:rPr lang="zh-CN" altLang="en-US" sz="3200"/>
              <a:t>中的人、事的内容意义。</a:t>
            </a:r>
            <a:endParaRPr lang="en-US" altLang="zh-CN" sz="3200"/>
          </a:p>
          <a:p>
            <a:pPr marL="0" indent="0" eaLnBrk="1" hangingPunct="1">
              <a:buNone/>
            </a:pPr>
            <a:r>
              <a:rPr lang="en-US" altLang="zh-CN" sz="3200"/>
              <a:t>2</a:t>
            </a:r>
            <a:r>
              <a:rPr lang="zh-CN" altLang="en-US" sz="3200"/>
              <a:t>、揭示诗人引用典故的</a:t>
            </a:r>
            <a:r>
              <a:rPr lang="zh-CN" altLang="en-US" sz="3200">
                <a:solidFill>
                  <a:srgbClr val="FF0000"/>
                </a:solidFill>
              </a:rPr>
              <a:t>现实意义</a:t>
            </a:r>
            <a:r>
              <a:rPr lang="zh-CN" altLang="en-US" sz="3200">
                <a:solidFill>
                  <a:srgbClr val="0000FF"/>
                </a:solidFill>
              </a:rPr>
              <a:t>。</a:t>
            </a:r>
            <a:endParaRPr lang="en-US" altLang="zh-CN" sz="3200">
              <a:solidFill>
                <a:srgbClr val="0000FF"/>
              </a:solidFill>
            </a:endParaRPr>
          </a:p>
          <a:p>
            <a:pPr marL="0" indent="0" eaLnBrk="1" hangingPunct="1">
              <a:buNone/>
            </a:pPr>
            <a:r>
              <a:rPr lang="zh-CN" altLang="en-US" sz="3200"/>
              <a:t>三、结合诗句分析用典</a:t>
            </a:r>
            <a:r>
              <a:rPr lang="zh-CN" altLang="en-US" sz="3200">
                <a:solidFill>
                  <a:srgbClr val="0000FF"/>
                </a:solidFill>
              </a:rPr>
              <a:t>作用</a:t>
            </a:r>
            <a:endParaRPr lang="en-US" altLang="zh-CN" sz="3200">
              <a:solidFill>
                <a:srgbClr val="0000FF"/>
              </a:solidFill>
            </a:endParaRPr>
          </a:p>
          <a:p>
            <a:pPr marL="0" indent="0" eaLnBrk="1" hangingPunct="1">
              <a:buNone/>
            </a:pPr>
            <a:r>
              <a:rPr lang="en-US" altLang="zh-CN" sz="3200"/>
              <a:t>1</a:t>
            </a:r>
            <a:r>
              <a:rPr lang="zh-CN" altLang="en-US" sz="3200"/>
              <a:t>、使诗歌</a:t>
            </a:r>
            <a:r>
              <a:rPr lang="zh-CN" altLang="en-US" sz="3200">
                <a:solidFill>
                  <a:srgbClr val="FF0000"/>
                </a:solidFill>
              </a:rPr>
              <a:t>语言含蓄委婉</a:t>
            </a:r>
            <a:r>
              <a:rPr lang="zh-CN" altLang="en-US" sz="3200"/>
              <a:t>、典雅凝练。</a:t>
            </a:r>
            <a:endParaRPr lang="en-US" altLang="zh-CN" sz="3200"/>
          </a:p>
          <a:p>
            <a:pPr marL="0" indent="0" eaLnBrk="1" hangingPunct="1">
              <a:buNone/>
            </a:pPr>
            <a:r>
              <a:rPr lang="en-US" altLang="zh-CN" sz="3200"/>
              <a:t>2</a:t>
            </a:r>
            <a:r>
              <a:rPr lang="zh-CN" altLang="en-US" sz="3200"/>
              <a:t>、</a:t>
            </a:r>
            <a:r>
              <a:rPr lang="zh-CN" altLang="en-US" sz="3200">
                <a:solidFill>
                  <a:srgbClr val="FF0000"/>
                </a:solidFill>
              </a:rPr>
              <a:t>意蕴</a:t>
            </a:r>
            <a:r>
              <a:rPr lang="zh-CN" altLang="en-US" sz="3200"/>
              <a:t>更加</a:t>
            </a:r>
            <a:r>
              <a:rPr lang="zh-CN" altLang="en-US" sz="3200">
                <a:solidFill>
                  <a:srgbClr val="FF0000"/>
                </a:solidFill>
              </a:rPr>
              <a:t>丰富</a:t>
            </a:r>
            <a:r>
              <a:rPr lang="zh-CN" altLang="en-US" sz="3200"/>
              <a:t>、深刻，增强诗歌表现力和感染力。</a:t>
            </a:r>
            <a:endParaRPr lang="en-US" altLang="zh-CN" sz="3200"/>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89206" y="549474"/>
            <a:ext cx="11178608" cy="1131079"/>
          </a:xfrm>
          <a:prstGeom prst="rect">
            <a:avLst/>
          </a:prstGeom>
        </p:spPr>
        <p:txBody>
          <a:bodyPr wrap="square">
            <a:spAutoFit/>
          </a:bodyPr>
          <a:lstStyle/>
          <a:p>
            <a:pPr algn="just">
              <a:lnSpc>
                <a:spcPct val="150000"/>
              </a:lnSpc>
              <a:spcAft>
                <a:spcPct val="0"/>
              </a:spcAft>
              <a:tabLst>
                <a:tab pos="2070735"/>
              </a:tabLst>
            </a:pPr>
            <a:r>
              <a:rPr lang="en-US" altLang="zh-CN" sz="2400" kern="100">
                <a:latin typeface="Times New Roman" pitchFamily="18" charset="0"/>
                <a:ea typeface="微软雅黑" pitchFamily="34" charset="-122"/>
              </a:rPr>
              <a:t>2.</a:t>
            </a:r>
            <a:r>
              <a:rPr lang="zh-CN" altLang="zh-CN" sz="2400" kern="100">
                <a:latin typeface="Times New Roman" pitchFamily="18" charset="0"/>
                <a:ea typeface="微软雅黑" pitchFamily="34" charset="-122"/>
                <a:cs typeface="Times New Roman" panose="02020603050405020304" pitchFamily="18" charset="0"/>
              </a:rPr>
              <a:t>除了用典，《短歌行》一诗还用到了比兴手法。请找出诗中运用比兴手法的诗句，并分析其表达效果。</a:t>
            </a:r>
            <a:endParaRPr lang="zh-CN" altLang="zh-CN" sz="1050" kern="100">
              <a:latin typeface="宋体" pitchFamily="2" charset="-122"/>
              <a:cs typeface="Courier New" panose="02070309020205020404" pitchFamily="49" charset="0"/>
            </a:endParaRPr>
          </a:p>
        </p:txBody>
      </p:sp>
      <p:sp>
        <p:nvSpPr>
          <p:cNvPr id="5" name="圆角矩形 4"/>
          <p:cNvSpPr/>
          <p:nvPr/>
        </p:nvSpPr>
        <p:spPr>
          <a:xfrm>
            <a:off x="334566" y="1792660"/>
            <a:ext cx="11521280" cy="3430782"/>
          </a:xfrm>
          <a:prstGeom prst="roundRect">
            <a:avLst>
              <a:gd name="adj" fmla="val 5340"/>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4566" y="1811750"/>
            <a:ext cx="11521280" cy="3447073"/>
          </a:xfrm>
          <a:prstGeom prst="rect">
            <a:avLst/>
          </a:prstGeom>
        </p:spPr>
        <p:txBody>
          <a:bodyPr wrap="square" lIns="121898" tIns="60948" rIns="121898" bIns="60948">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相关链接</a:t>
            </a:r>
            <a:r>
              <a:rPr lang="en-US" altLang="zh-CN" sz="2400" b="1" kern="100">
                <a:solidFill>
                  <a:srgbClr val="0000FF"/>
                </a:solidFill>
                <a:latin typeface="Times New Roman" pitchFamily="18" charset="0"/>
                <a:ea typeface="微软雅黑" pitchFamily="34" charset="-122"/>
                <a:cs typeface="Courier New" panose="02070309020205020404" pitchFamily="49" charset="0"/>
              </a:rPr>
              <a:t>——</a:t>
            </a:r>
            <a:r>
              <a:rPr lang="zh-CN" altLang="zh-CN" sz="2400" b="1" kern="100">
                <a:solidFill>
                  <a:srgbClr val="0000FF"/>
                </a:solidFill>
                <a:latin typeface="Times New Roman" pitchFamily="18" charset="0"/>
                <a:ea typeface="微软雅黑" pitchFamily="34" charset="-122"/>
                <a:cs typeface="Times New Roman" panose="02020603050405020304" pitchFamily="18" charset="0"/>
              </a:rPr>
              <a:t>比兴</a:t>
            </a:r>
            <a:endParaRPr lang="zh-CN" altLang="zh-CN" sz="1050" kern="100">
              <a:latin typeface="宋体" pitchFamily="2" charset="-122"/>
              <a:cs typeface="Courier New" panose="02070309020205020404" pitchFamily="49" charset="0"/>
            </a:endParaRPr>
          </a:p>
          <a:p>
            <a:pPr indent="541655">
              <a:lnSpc>
                <a:spcPct val="150000"/>
              </a:lnSpc>
            </a:pPr>
            <a:r>
              <a:rPr lang="zh-CN" altLang="zh-CN" sz="2400" kern="100">
                <a:latin typeface="Times New Roman" pitchFamily="18" charset="0"/>
                <a:ea typeface="楷体_GB2312" pitchFamily="49" charset="-122"/>
                <a:cs typeface="Times New Roman" panose="02020603050405020304" pitchFamily="18" charset="0"/>
              </a:rPr>
              <a:t>比兴是中国诗歌中一种传统的表现手法，通俗地讲，</a:t>
            </a:r>
            <a:r>
              <a:rPr lang="en-US" altLang="zh-CN" sz="2400" kern="100">
                <a:latin typeface="宋体" pitchFamily="2" charset="-122"/>
                <a:ea typeface="楷体_GB2312" pitchFamily="49" charset="-122"/>
                <a:cs typeface="Times New Roman" panose="02020603050405020304" pitchFamily="18" charset="0"/>
              </a:rPr>
              <a:t>“</a:t>
            </a:r>
            <a:r>
              <a:rPr lang="zh-CN" altLang="zh-CN" sz="2400" kern="100">
                <a:latin typeface="Times New Roman" pitchFamily="18" charset="0"/>
                <a:ea typeface="楷体_GB2312" pitchFamily="49" charset="-122"/>
                <a:cs typeface="Times New Roman" panose="02020603050405020304" pitchFamily="18" charset="0"/>
              </a:rPr>
              <a:t>比</a:t>
            </a:r>
            <a:r>
              <a:rPr lang="en-US" altLang="zh-CN" sz="2400" kern="100">
                <a:latin typeface="宋体" pitchFamily="2" charset="-122"/>
                <a:ea typeface="楷体_GB2312" pitchFamily="49" charset="-122"/>
                <a:cs typeface="Times New Roman" panose="02020603050405020304" pitchFamily="18" charset="0"/>
              </a:rPr>
              <a:t>”</a:t>
            </a:r>
            <a:r>
              <a:rPr lang="zh-CN" altLang="zh-CN" sz="2400" kern="100">
                <a:latin typeface="Times New Roman" pitchFamily="18" charset="0"/>
                <a:ea typeface="楷体_GB2312" pitchFamily="49" charset="-122"/>
                <a:cs typeface="Times New Roman" panose="02020603050405020304" pitchFamily="18" charset="0"/>
              </a:rPr>
              <a:t>就是譬喻，是对人或物加以形象地比喻，使其特征更加鲜明突出。有的诗歌是个别地方采用比，而有的则是整个形象都是比，就像后代的咏物诗。</a:t>
            </a:r>
            <a:r>
              <a:rPr lang="en-US" altLang="zh-CN" sz="2400" kern="100">
                <a:latin typeface="宋体" pitchFamily="2" charset="-122"/>
                <a:ea typeface="楷体_GB2312" pitchFamily="49" charset="-122"/>
                <a:cs typeface="Times New Roman" panose="02020603050405020304" pitchFamily="18" charset="0"/>
              </a:rPr>
              <a:t>“</a:t>
            </a:r>
            <a:r>
              <a:rPr lang="zh-CN" altLang="zh-CN" sz="2400" kern="100">
                <a:latin typeface="Times New Roman" pitchFamily="18" charset="0"/>
                <a:ea typeface="楷体_GB2312" pitchFamily="49" charset="-122"/>
                <a:cs typeface="Times New Roman" panose="02020603050405020304" pitchFamily="18" charset="0"/>
              </a:rPr>
              <a:t>兴</a:t>
            </a:r>
            <a:r>
              <a:rPr lang="en-US" altLang="zh-CN" sz="2400" kern="100">
                <a:latin typeface="宋体" pitchFamily="2" charset="-122"/>
                <a:ea typeface="楷体_GB2312" pitchFamily="49" charset="-122"/>
                <a:cs typeface="Times New Roman" panose="02020603050405020304" pitchFamily="18" charset="0"/>
              </a:rPr>
              <a:t>”</a:t>
            </a:r>
            <a:r>
              <a:rPr lang="zh-CN" altLang="zh-CN" sz="2400" kern="100">
                <a:latin typeface="Times New Roman" pitchFamily="18" charset="0"/>
                <a:ea typeface="楷体_GB2312" pitchFamily="49" charset="-122"/>
                <a:cs typeface="Times New Roman" panose="02020603050405020304" pitchFamily="18" charset="0"/>
              </a:rPr>
              <a:t>就是起兴，是借助其他事物作为诗歌发端，以引起所要歌咏的内容。有的</a:t>
            </a:r>
            <a:r>
              <a:rPr lang="en-US" altLang="zh-CN" sz="2400" kern="100">
                <a:latin typeface="宋体" pitchFamily="2" charset="-122"/>
                <a:ea typeface="楷体_GB2312" pitchFamily="49" charset="-122"/>
                <a:cs typeface="Times New Roman" panose="02020603050405020304" pitchFamily="18" charset="0"/>
              </a:rPr>
              <a:t>“</a:t>
            </a:r>
            <a:r>
              <a:rPr lang="zh-CN" altLang="zh-CN" sz="2400" kern="100">
                <a:latin typeface="Times New Roman" pitchFamily="18" charset="0"/>
                <a:ea typeface="楷体_GB2312" pitchFamily="49" charset="-122"/>
                <a:cs typeface="Times New Roman" panose="02020603050405020304" pitchFamily="18" charset="0"/>
              </a:rPr>
              <a:t>兴</a:t>
            </a:r>
            <a:r>
              <a:rPr lang="en-US" altLang="zh-CN" sz="2400" kern="100">
                <a:latin typeface="宋体" pitchFamily="2" charset="-122"/>
                <a:ea typeface="楷体_GB2312" pitchFamily="49" charset="-122"/>
                <a:cs typeface="Times New Roman" panose="02020603050405020304" pitchFamily="18" charset="0"/>
              </a:rPr>
              <a:t>”</a:t>
            </a:r>
            <a:r>
              <a:rPr lang="zh-CN" altLang="zh-CN" sz="2400" kern="100">
                <a:latin typeface="Times New Roman" pitchFamily="18" charset="0"/>
                <a:ea typeface="楷体_GB2312" pitchFamily="49" charset="-122"/>
                <a:cs typeface="Times New Roman" panose="02020603050405020304" pitchFamily="18" charset="0"/>
              </a:rPr>
              <a:t>兼有发端与比喻的双重作用，所以后来</a:t>
            </a:r>
            <a:r>
              <a:rPr lang="en-US" altLang="zh-CN" sz="2400" kern="100">
                <a:latin typeface="宋体" pitchFamily="2" charset="-122"/>
                <a:ea typeface="楷体_GB2312" pitchFamily="49" charset="-122"/>
                <a:cs typeface="Times New Roman" panose="02020603050405020304" pitchFamily="18" charset="0"/>
              </a:rPr>
              <a:t>“</a:t>
            </a:r>
            <a:r>
              <a:rPr lang="zh-CN" altLang="zh-CN" sz="2400" kern="100">
                <a:latin typeface="Times New Roman" pitchFamily="18" charset="0"/>
                <a:ea typeface="楷体_GB2312" pitchFamily="49" charset="-122"/>
                <a:cs typeface="Times New Roman" panose="02020603050405020304" pitchFamily="18" charset="0"/>
              </a:rPr>
              <a:t>比兴</a:t>
            </a:r>
            <a:r>
              <a:rPr lang="en-US" altLang="zh-CN" sz="2400" kern="100">
                <a:latin typeface="宋体" pitchFamily="2" charset="-122"/>
                <a:ea typeface="楷体_GB2312" pitchFamily="49" charset="-122"/>
                <a:cs typeface="Times New Roman" panose="02020603050405020304" pitchFamily="18" charset="0"/>
              </a:rPr>
              <a:t>”</a:t>
            </a:r>
            <a:r>
              <a:rPr lang="zh-CN" altLang="zh-CN" sz="2400" kern="100">
                <a:latin typeface="Times New Roman" pitchFamily="18" charset="0"/>
                <a:ea typeface="楷体_GB2312" pitchFamily="49" charset="-122"/>
                <a:cs typeface="Times New Roman" panose="02020603050405020304" pitchFamily="18" charset="0"/>
              </a:rPr>
              <a:t>二字常连用，专用以指诗有寄托之意。</a:t>
            </a:r>
            <a:endParaRPr lang="zh-CN" altLang="zh-CN" sz="1050" kern="100">
              <a:latin typeface="宋体" pitchFamily="2" charset="-122"/>
              <a:ea typeface="楷体_GB2312" pitchFamily="49"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89206" y="974696"/>
            <a:ext cx="11412000" cy="3347070"/>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答案　</a:t>
            </a:r>
            <a:r>
              <a:rPr lang="en-US" altLang="zh-CN" sz="2400" kern="100">
                <a:solidFill>
                  <a:srgbClr val="C00000"/>
                </a:solidFill>
                <a:latin typeface="宋体" pitchFamily="2" charset="-122"/>
                <a:ea typeface="微软雅黑" pitchFamily="34" charset="-122"/>
                <a:cs typeface="Times New Roman" panose="02020603050405020304" pitchFamily="18" charset="0"/>
              </a:rPr>
              <a:t>①“</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明明如月，何时可掇？</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明月喻指贤才并起兴，表达贤才难得而忧虑不绝的心情。</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宋体" pitchFamily="2" charset="-122"/>
                <a:ea typeface="微软雅黑" pitchFamily="34" charset="-122"/>
                <a:cs typeface="Times New Roman" panose="02020603050405020304" pitchFamily="18" charset="0"/>
              </a:rPr>
              <a:t>②“</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月明星稀，乌鹊南飞。绕树三匝，何枝可依？</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比喻贤才尚在徘徊选择之意，以此起兴流露出诗人唯恐贤才不来归附的焦急心情。</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宋体" pitchFamily="2" charset="-122"/>
                <a:ea typeface="微软雅黑" pitchFamily="34" charset="-122"/>
                <a:cs typeface="Times New Roman" panose="02020603050405020304" pitchFamily="18" charset="0"/>
              </a:rPr>
              <a:t>③“</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山不厌高，海不厌深。</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以山高海深比喻广招人才的博大胸怀并以此起兴，意在表明诗人以开阔的胸怀接纳贤才，唯才是举。</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nodeType="withGroup">
                            <p:stCondLst>
                              <p:cond delay="750"/>
                            </p:stCondLst>
                            <p:childTnLst>
                              <p:par>
                                <p:cTn id="9" presetID="3" presetClass="entr" presetSubtype="10" fill="hold" nodeType="afterEffec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nodeType="withGroup">
                            <p:stCondLst>
                              <p:cond delay="1500"/>
                            </p:stCondLst>
                            <p:childTnLst>
                              <p:par>
                                <p:cTn id="13" presetID="3" presetClass="entr" presetSubtype="10" fill="hold" nodeType="afterEffec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89206" y="405458"/>
            <a:ext cx="11178608" cy="5815965"/>
          </a:xfrm>
          <a:prstGeom prst="rect">
            <a:avLst/>
          </a:prstGeom>
        </p:spPr>
        <p:txBody>
          <a:bodyPr wrap="square">
            <a:spAutoFit/>
          </a:bodyPr>
          <a:lstStyle/>
          <a:p>
            <a:pPr algn="just">
              <a:lnSpc>
                <a:spcPct val="150000"/>
              </a:lnSpc>
              <a:spcAft>
                <a:spcPct val="0"/>
              </a:spcAft>
            </a:pPr>
            <a:r>
              <a:rPr lang="zh-CN" altLang="zh-CN" sz="2400" kern="100">
                <a:latin typeface="Times New Roman" pitchFamily="18" charset="0"/>
                <a:ea typeface="微软雅黑" pitchFamily="34" charset="-122"/>
                <a:cs typeface="Times New Roman" panose="02020603050405020304" pitchFamily="18" charset="0"/>
              </a:rPr>
              <a:t>对比阅读《短歌行》与《龟虽寿》，思考后面的问题。</a:t>
            </a:r>
            <a:endParaRPr lang="zh-CN" altLang="zh-CN" sz="1050" kern="100">
              <a:latin typeface="宋体" pitchFamily="2" charset="-122"/>
              <a:cs typeface="Courier New" panose="02070309020205020404" pitchFamily="49" charset="0"/>
            </a:endParaRPr>
          </a:p>
          <a:p>
            <a:pPr algn="ctr">
              <a:lnSpc>
                <a:spcPct val="150000"/>
              </a:lnSpc>
              <a:spcAft>
                <a:spcPct val="0"/>
              </a:spcAft>
            </a:pPr>
            <a:r>
              <a:rPr lang="zh-CN" altLang="zh-CN" sz="3200" kern="100">
                <a:solidFill>
                  <a:srgbClr val="C00000"/>
                </a:solidFill>
                <a:latin typeface="隶书" pitchFamily="49" charset="-122"/>
                <a:ea typeface="隶书" pitchFamily="49" charset="-122"/>
                <a:cs typeface="Times New Roman" panose="02020603050405020304" pitchFamily="18" charset="0"/>
              </a:rPr>
              <a:t>龟虽寿</a:t>
            </a:r>
            <a:endParaRPr lang="zh-CN" altLang="zh-CN" sz="3200" kern="100">
              <a:solidFill>
                <a:srgbClr val="C00000"/>
              </a:solidFill>
              <a:latin typeface="隶书" pitchFamily="49" charset="-122"/>
              <a:ea typeface="隶书" pitchFamily="49" charset="-122"/>
              <a:cs typeface="Courier New" panose="02070309020205020404" pitchFamily="49" charset="0"/>
            </a:endParaRPr>
          </a:p>
          <a:p>
            <a:pPr algn="ctr">
              <a:lnSpc>
                <a:spcPct val="150000"/>
              </a:lnSpc>
              <a:spcAft>
                <a:spcPct val="0"/>
              </a:spcAft>
            </a:pPr>
            <a:r>
              <a:rPr lang="zh-CN" altLang="zh-CN" sz="2400" kern="100">
                <a:latin typeface="Times New Roman" pitchFamily="18" charset="0"/>
                <a:ea typeface="微软雅黑" pitchFamily="34" charset="-122"/>
                <a:cs typeface="Times New Roman" panose="02020603050405020304" pitchFamily="18" charset="0"/>
              </a:rPr>
              <a:t>曹　操</a:t>
            </a:r>
            <a:endParaRPr lang="zh-CN" altLang="zh-CN" sz="1050" kern="100">
              <a:latin typeface="宋体" pitchFamily="2" charset="-122"/>
              <a:cs typeface="Courier New" panose="02070309020205020404" pitchFamily="49" charset="0"/>
            </a:endParaRPr>
          </a:p>
          <a:p>
            <a:pPr marL="1866900" indent="1905000">
              <a:lnSpc>
                <a:spcPct val="150000"/>
              </a:lnSpc>
            </a:pPr>
            <a:r>
              <a:rPr lang="en-US" altLang="zh-CN" sz="2400" kern="100">
                <a:latin typeface="Times New Roman" pitchFamily="18"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神龟虽寿，犹有竟时。</a:t>
            </a:r>
            <a:endParaRPr lang="zh-CN" altLang="zh-CN" sz="1050" kern="100">
              <a:latin typeface="宋体" pitchFamily="2" charset="-122"/>
              <a:cs typeface="Courier New" panose="02070309020205020404" pitchFamily="49" charset="0"/>
            </a:endParaRPr>
          </a:p>
          <a:p>
            <a:pPr marL="1866900" indent="1905000" algn="just">
              <a:lnSpc>
                <a:spcPct val="150000"/>
              </a:lnSpc>
              <a:spcAft>
                <a:spcPct val="0"/>
              </a:spcAft>
            </a:pPr>
            <a:r>
              <a:rPr lang="en-US" altLang="zh-CN" sz="2400" kern="100">
                <a:latin typeface="Times New Roman" pitchFamily="18" charset="0"/>
                <a:ea typeface="楷体_GB2312" pitchFamily="49" charset="-122"/>
                <a:cs typeface="Courier New" panose="02070309020205020404" pitchFamily="49" charset="0"/>
              </a:rPr>
              <a:t>  </a:t>
            </a:r>
            <a:r>
              <a:rPr lang="zh-CN" altLang="zh-CN" sz="2400" kern="100">
                <a:latin typeface="宋体" pitchFamily="2" charset="-122"/>
                <a:ea typeface="楷体_GB2312" pitchFamily="49" charset="-122"/>
                <a:cs typeface="宋体" panose="02010600030101010101" pitchFamily="2" charset="-122"/>
              </a:rPr>
              <a:t>螣</a:t>
            </a:r>
            <a:r>
              <a:rPr lang="zh-CN" altLang="zh-CN" sz="2400" kern="100">
                <a:latin typeface="宋体" pitchFamily="2" charset="-122"/>
                <a:ea typeface="楷体_GB2312" pitchFamily="49" charset="-122"/>
                <a:cs typeface="楷体_GB2312" panose="02010609030101010101" pitchFamily="49" charset="-122"/>
              </a:rPr>
              <a:t>蛇乘雾</a:t>
            </a:r>
            <a:r>
              <a:rPr lang="zh-CN" altLang="zh-CN" sz="2400" kern="100">
                <a:latin typeface="Times New Roman" pitchFamily="18" charset="0"/>
                <a:ea typeface="楷体_GB2312" pitchFamily="49" charset="-122"/>
                <a:cs typeface="Times New Roman" panose="02020603050405020304" pitchFamily="18" charset="0"/>
              </a:rPr>
              <a:t>，终为土灰。</a:t>
            </a:r>
            <a:endParaRPr lang="zh-CN" altLang="zh-CN" sz="1050" kern="100">
              <a:latin typeface="宋体" pitchFamily="2" charset="-122"/>
              <a:cs typeface="Courier New" panose="02070309020205020404" pitchFamily="49" charset="0"/>
            </a:endParaRPr>
          </a:p>
          <a:p>
            <a:pPr marL="1866900" indent="1905000" algn="just">
              <a:lnSpc>
                <a:spcPct val="150000"/>
              </a:lnSpc>
              <a:spcAft>
                <a:spcPct val="0"/>
              </a:spcAft>
            </a:pPr>
            <a:r>
              <a:rPr lang="en-US" altLang="zh-CN" sz="2400" kern="100">
                <a:latin typeface="Times New Roman" pitchFamily="18" charset="0"/>
                <a:ea typeface="楷体_GB2312" pitchFamily="49" charset="-122"/>
                <a:cs typeface="Courier New" panose="02070309020205020404" pitchFamily="49" charset="0"/>
              </a:rPr>
              <a:t>  </a:t>
            </a:r>
            <a:r>
              <a:rPr lang="zh-CN" altLang="zh-CN" sz="2400" kern="100">
                <a:latin typeface="Times New Roman" pitchFamily="18" charset="0"/>
                <a:ea typeface="楷体_GB2312" pitchFamily="49" charset="-122"/>
                <a:cs typeface="Times New Roman" panose="02020603050405020304" pitchFamily="18" charset="0"/>
              </a:rPr>
              <a:t>老骥伏枥，志在千里。</a:t>
            </a:r>
            <a:endParaRPr lang="zh-CN" altLang="zh-CN" sz="1050" kern="100">
              <a:latin typeface="宋体" pitchFamily="2" charset="-122"/>
              <a:cs typeface="Courier New" panose="02070309020205020404" pitchFamily="49" charset="0"/>
            </a:endParaRPr>
          </a:p>
          <a:p>
            <a:pPr marL="1866900" indent="1905000" algn="just">
              <a:lnSpc>
                <a:spcPct val="150000"/>
              </a:lnSpc>
              <a:spcAft>
                <a:spcPct val="0"/>
              </a:spcAft>
            </a:pPr>
            <a:r>
              <a:rPr lang="en-US" altLang="zh-CN" sz="2400" kern="100">
                <a:latin typeface="Times New Roman" pitchFamily="18" charset="0"/>
                <a:ea typeface="楷体_GB2312" pitchFamily="49" charset="-122"/>
                <a:cs typeface="Courier New" panose="02070309020205020404" pitchFamily="49" charset="0"/>
              </a:rPr>
              <a:t>  </a:t>
            </a:r>
            <a:r>
              <a:rPr lang="zh-CN" altLang="zh-CN" sz="2400" kern="100">
                <a:latin typeface="Times New Roman" pitchFamily="18" charset="0"/>
                <a:ea typeface="楷体_GB2312" pitchFamily="49" charset="-122"/>
                <a:cs typeface="Times New Roman" panose="02020603050405020304" pitchFamily="18" charset="0"/>
              </a:rPr>
              <a:t>烈士暮年，壮心不已。</a:t>
            </a:r>
            <a:endParaRPr lang="zh-CN" altLang="zh-CN" sz="1050" kern="100">
              <a:latin typeface="宋体" pitchFamily="2" charset="-122"/>
              <a:cs typeface="Courier New" panose="02070309020205020404" pitchFamily="49" charset="0"/>
            </a:endParaRPr>
          </a:p>
          <a:p>
            <a:pPr marL="1866900" indent="1905000" algn="just">
              <a:lnSpc>
                <a:spcPct val="150000"/>
              </a:lnSpc>
              <a:spcAft>
                <a:spcPct val="0"/>
              </a:spcAft>
            </a:pPr>
            <a:r>
              <a:rPr lang="en-US" altLang="zh-CN" sz="2400" kern="100">
                <a:latin typeface="Times New Roman" pitchFamily="18" charset="0"/>
                <a:ea typeface="楷体_GB2312" pitchFamily="49" charset="-122"/>
                <a:cs typeface="Courier New" panose="02070309020205020404" pitchFamily="49" charset="0"/>
              </a:rPr>
              <a:t>  </a:t>
            </a:r>
            <a:r>
              <a:rPr lang="zh-CN" altLang="zh-CN" sz="2400" kern="100">
                <a:latin typeface="Times New Roman" pitchFamily="18" charset="0"/>
                <a:ea typeface="楷体_GB2312" pitchFamily="49" charset="-122"/>
                <a:cs typeface="Times New Roman" panose="02020603050405020304" pitchFamily="18" charset="0"/>
              </a:rPr>
              <a:t>盈缩之期，不但在天；</a:t>
            </a:r>
            <a:endParaRPr lang="zh-CN" altLang="zh-CN" sz="1050" kern="100">
              <a:latin typeface="宋体" pitchFamily="2" charset="-122"/>
              <a:cs typeface="Courier New" panose="02070309020205020404" pitchFamily="49" charset="0"/>
            </a:endParaRPr>
          </a:p>
          <a:p>
            <a:pPr marL="1866900" indent="1905000" algn="just">
              <a:lnSpc>
                <a:spcPct val="150000"/>
              </a:lnSpc>
              <a:spcAft>
                <a:spcPct val="0"/>
              </a:spcAft>
            </a:pPr>
            <a:r>
              <a:rPr lang="en-US" altLang="zh-CN" sz="2400" kern="100">
                <a:latin typeface="Times New Roman" pitchFamily="18" charset="0"/>
                <a:ea typeface="楷体_GB2312" pitchFamily="49" charset="-122"/>
                <a:cs typeface="Courier New" panose="02070309020205020404" pitchFamily="49" charset="0"/>
              </a:rPr>
              <a:t>  </a:t>
            </a:r>
            <a:r>
              <a:rPr lang="zh-CN" altLang="zh-CN" sz="2400" kern="100">
                <a:latin typeface="Times New Roman" pitchFamily="18" charset="0"/>
                <a:ea typeface="楷体_GB2312" pitchFamily="49" charset="-122"/>
                <a:cs typeface="Times New Roman" panose="02020603050405020304" pitchFamily="18" charset="0"/>
              </a:rPr>
              <a:t>养怡之福，可得永年。</a:t>
            </a:r>
            <a:endParaRPr lang="zh-CN" altLang="zh-CN" sz="1050" kern="100">
              <a:latin typeface="宋体" pitchFamily="2" charset="-122"/>
              <a:cs typeface="Courier New" panose="02070309020205020404" pitchFamily="49" charset="0"/>
            </a:endParaRPr>
          </a:p>
          <a:p>
            <a:pPr marL="1866900" indent="1905000" algn="just">
              <a:lnSpc>
                <a:spcPct val="150000"/>
              </a:lnSpc>
              <a:spcAft>
                <a:spcPct val="0"/>
              </a:spcAft>
            </a:pPr>
            <a:r>
              <a:rPr lang="en-US" altLang="zh-CN" sz="2400" kern="100">
                <a:latin typeface="Times New Roman" pitchFamily="18" charset="0"/>
                <a:ea typeface="楷体_GB2312" pitchFamily="49" charset="-122"/>
                <a:cs typeface="Courier New" panose="02070309020205020404" pitchFamily="49" charset="0"/>
              </a:rPr>
              <a:t>  </a:t>
            </a:r>
            <a:r>
              <a:rPr lang="zh-CN" altLang="zh-CN" sz="2400" kern="100">
                <a:latin typeface="Times New Roman" pitchFamily="18" charset="0"/>
                <a:ea typeface="楷体_GB2312" pitchFamily="49" charset="-122"/>
                <a:cs typeface="Times New Roman" panose="02020603050405020304" pitchFamily="18" charset="0"/>
              </a:rPr>
              <a:t>幸甚至哉，歌以咏志。</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7346" name="Text Box 2"/>
          <p:cNvSpPr txBox="1"/>
          <p:nvPr/>
        </p:nvSpPr>
        <p:spPr>
          <a:xfrm>
            <a:off x="1827057" y="1295640"/>
            <a:ext cx="4267990" cy="4461510"/>
          </a:xfrm>
          <a:prstGeom prst="rect">
            <a:avLst/>
          </a:prstGeom>
          <a:noFill/>
          <a:ln w="9525">
            <a:noFill/>
          </a:ln>
        </p:spPr>
        <p:txBody>
          <a:bodyPr>
            <a:spAutoFit/>
          </a:bodyPr>
          <a:lstStyle/>
          <a:p>
            <a:r>
              <a:rPr lang="en-US" altLang="zh-CN" sz="2800" b="1">
                <a:latin typeface="黑体" pitchFamily="49" charset="-122"/>
                <a:ea typeface="黑体" pitchFamily="49" charset="-122"/>
              </a:rPr>
              <a:t>      </a:t>
            </a:r>
          </a:p>
          <a:p>
            <a:r>
              <a:rPr lang="zh-CN" altLang="en-US" sz="3200" b="1">
                <a:latin typeface="黑体" pitchFamily="49" charset="-122"/>
                <a:ea typeface="黑体" pitchFamily="49" charset="-122"/>
              </a:rPr>
              <a:t>      龟虽寿</a:t>
            </a:r>
          </a:p>
          <a:p>
            <a:r>
              <a:rPr lang="zh-CN" altLang="en-US" sz="3200" b="1">
                <a:latin typeface="黑体" pitchFamily="49" charset="-122"/>
                <a:ea typeface="黑体" pitchFamily="49" charset="-122"/>
              </a:rPr>
              <a:t>神龟虽寿，</a:t>
            </a:r>
            <a:r>
              <a:rPr lang="zh-CN" altLang="en-US" sz="3200" b="1">
                <a:latin typeface="Arial" pitchFamily="34" charset="0"/>
                <a:ea typeface="黑体" pitchFamily="49" charset="-122"/>
              </a:rPr>
              <a:t>犹</a:t>
            </a:r>
            <a:r>
              <a:rPr lang="zh-CN" altLang="en-US" sz="3200" b="1">
                <a:latin typeface="黑体" pitchFamily="49" charset="-122"/>
                <a:ea typeface="黑体" pitchFamily="49" charset="-122"/>
              </a:rPr>
              <a:t>有竟时。</a:t>
            </a:r>
            <a:br>
              <a:rPr lang="zh-CN" altLang="en-US" sz="3200" b="1">
                <a:latin typeface="黑体" pitchFamily="49" charset="-122"/>
                <a:ea typeface="黑体" pitchFamily="49" charset="-122"/>
              </a:rPr>
            </a:br>
            <a:r>
              <a:rPr lang="zh-CN" altLang="en-US" sz="3200" b="1">
                <a:latin typeface="黑体" pitchFamily="49" charset="-122"/>
                <a:ea typeface="黑体" pitchFamily="49" charset="-122"/>
              </a:rPr>
              <a:t>腾蛇乘雾，终为土灰。</a:t>
            </a:r>
            <a:br>
              <a:rPr lang="zh-CN" altLang="en-US" sz="3200" b="1">
                <a:latin typeface="黑体" pitchFamily="49" charset="-122"/>
                <a:ea typeface="黑体" pitchFamily="49" charset="-122"/>
              </a:rPr>
            </a:br>
            <a:r>
              <a:rPr lang="zh-CN" altLang="en-US" sz="3200" b="1">
                <a:solidFill>
                  <a:srgbClr val="FF0000"/>
                </a:solidFill>
                <a:latin typeface="黑体" pitchFamily="49" charset="-122"/>
                <a:ea typeface="黑体" pitchFamily="49" charset="-122"/>
              </a:rPr>
              <a:t>老骥伏枥，志在千里；</a:t>
            </a:r>
            <a:br>
              <a:rPr lang="zh-CN" altLang="en-US" sz="3200" b="1">
                <a:solidFill>
                  <a:srgbClr val="FF0000"/>
                </a:solidFill>
                <a:latin typeface="黑体" pitchFamily="49" charset="-122"/>
                <a:ea typeface="黑体" pitchFamily="49" charset="-122"/>
              </a:rPr>
            </a:br>
            <a:r>
              <a:rPr lang="zh-CN" altLang="en-US" sz="3200" b="1">
                <a:solidFill>
                  <a:srgbClr val="FF0000"/>
                </a:solidFill>
                <a:latin typeface="黑体" pitchFamily="49" charset="-122"/>
                <a:ea typeface="黑体" pitchFamily="49" charset="-122"/>
              </a:rPr>
              <a:t>烈士暮年，壮心不已。</a:t>
            </a:r>
            <a:br>
              <a:rPr lang="zh-CN" altLang="en-US" sz="3200" b="1">
                <a:latin typeface="黑体" pitchFamily="49" charset="-122"/>
                <a:ea typeface="黑体" pitchFamily="49" charset="-122"/>
              </a:rPr>
            </a:br>
            <a:r>
              <a:rPr lang="zh-CN" altLang="en-US" sz="3200" b="1">
                <a:latin typeface="黑体" pitchFamily="49" charset="-122"/>
                <a:ea typeface="黑体" pitchFamily="49" charset="-122"/>
              </a:rPr>
              <a:t>盈缩之期，不但在天；</a:t>
            </a:r>
            <a:br>
              <a:rPr lang="zh-CN" altLang="en-US" sz="3200" b="1">
                <a:latin typeface="黑体" pitchFamily="49" charset="-122"/>
                <a:ea typeface="黑体" pitchFamily="49" charset="-122"/>
              </a:rPr>
            </a:br>
            <a:r>
              <a:rPr lang="zh-CN" altLang="en-US" sz="3200" b="1">
                <a:latin typeface="黑体" pitchFamily="49" charset="-122"/>
                <a:ea typeface="黑体" pitchFamily="49" charset="-122"/>
              </a:rPr>
              <a:t>养怡之福，可得永年。</a:t>
            </a:r>
            <a:br>
              <a:rPr lang="zh-CN" altLang="en-US" sz="3200" b="1">
                <a:latin typeface="黑体" pitchFamily="49" charset="-122"/>
                <a:ea typeface="黑体" pitchFamily="49" charset="-122"/>
              </a:rPr>
            </a:br>
            <a:r>
              <a:rPr lang="zh-CN" altLang="en-US" sz="3200" b="1">
                <a:latin typeface="黑体" pitchFamily="49" charset="-122"/>
                <a:ea typeface="黑体" pitchFamily="49" charset="-122"/>
              </a:rPr>
              <a:t>幸甚至哉！歌以咏志。 </a:t>
            </a:r>
          </a:p>
        </p:txBody>
      </p:sp>
      <p:sp>
        <p:nvSpPr>
          <p:cNvPr id="57347" name="Text Box 3"/>
          <p:cNvSpPr txBox="1"/>
          <p:nvPr/>
        </p:nvSpPr>
        <p:spPr>
          <a:xfrm>
            <a:off x="204632" y="96548"/>
            <a:ext cx="2160988" cy="1198880"/>
          </a:xfrm>
          <a:prstGeom prst="rect">
            <a:avLst/>
          </a:prstGeom>
          <a:solidFill>
            <a:srgbClr val="CCFFFF"/>
          </a:solid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en-US" sz="3600" b="1">
                <a:solidFill>
                  <a:srgbClr val="CC3399"/>
                </a:solidFill>
                <a:latin typeface="Arial" pitchFamily="34" charset="0"/>
                <a:ea typeface="黑体" pitchFamily="49" charset="-122"/>
              </a:rPr>
              <a:t>拓展练习：对比鉴赏</a:t>
            </a:r>
          </a:p>
        </p:txBody>
      </p:sp>
      <p:sp>
        <p:nvSpPr>
          <p:cNvPr id="41989" name="Text Box 5"/>
          <p:cNvSpPr txBox="1"/>
          <p:nvPr/>
        </p:nvSpPr>
        <p:spPr>
          <a:xfrm>
            <a:off x="5713977" y="5182560"/>
            <a:ext cx="1219426" cy="583565"/>
          </a:xfrm>
          <a:prstGeom prst="rect">
            <a:avLst/>
          </a:prstGeom>
          <a:noFill/>
          <a:ln w="9525">
            <a:noFill/>
          </a:ln>
        </p:spPr>
        <p:txBody>
          <a:bodyPr>
            <a:spAutoFit/>
          </a:bodyPr>
          <a:lstStyle/>
          <a:p>
            <a:pPr>
              <a:spcBef>
                <a:spcPct val="50000"/>
              </a:spcBef>
            </a:pPr>
            <a:endParaRPr lang="zh-CN" altLang="en-US" sz="3200" b="1">
              <a:solidFill>
                <a:srgbClr val="FF3300"/>
              </a:solidFill>
              <a:latin typeface="Arial" pitchFamily="34" charset="0"/>
              <a:ea typeface="黑体" pitchFamily="49" charset="-122"/>
            </a:endParaRPr>
          </a:p>
        </p:txBody>
      </p:sp>
      <p:sp>
        <p:nvSpPr>
          <p:cNvPr id="41990" name="Text Box 6"/>
          <p:cNvSpPr txBox="1"/>
          <p:nvPr/>
        </p:nvSpPr>
        <p:spPr>
          <a:xfrm>
            <a:off x="3198911" y="5716058"/>
            <a:ext cx="4609366" cy="521970"/>
          </a:xfrm>
          <a:prstGeom prst="rect">
            <a:avLst/>
          </a:prstGeom>
          <a:noFill/>
          <a:ln w="9525">
            <a:noFill/>
          </a:ln>
        </p:spPr>
        <p:txBody>
          <a:bodyPr>
            <a:spAutoFit/>
          </a:bodyPr>
          <a:lstStyle/>
          <a:p>
            <a:pPr>
              <a:spcBef>
                <a:spcPct val="50000"/>
              </a:spcBef>
            </a:pPr>
            <a:endParaRPr lang="zh-CN" altLang="en-US" sz="2800" b="1">
              <a:solidFill>
                <a:srgbClr val="FF3300"/>
              </a:solidFill>
              <a:latin typeface="Arial" pitchFamily="34" charset="0"/>
              <a:ea typeface="黑体" pitchFamily="49" charset="-122"/>
            </a:endParaRPr>
          </a:p>
        </p:txBody>
      </p:sp>
      <p:sp>
        <p:nvSpPr>
          <p:cNvPr id="57350" name="Text Box 7"/>
          <p:cNvSpPr txBox="1"/>
          <p:nvPr/>
        </p:nvSpPr>
        <p:spPr>
          <a:xfrm>
            <a:off x="5866405" y="533499"/>
            <a:ext cx="4801489" cy="5569585"/>
          </a:xfrm>
          <a:prstGeom prst="rect">
            <a:avLst/>
          </a:prstGeom>
          <a:noFill/>
          <a:ln w="9525">
            <a:noFill/>
          </a:ln>
        </p:spPr>
        <p:txBody>
          <a:bodyPr>
            <a:spAutoFit/>
          </a:bodyPr>
          <a:lstStyle/>
          <a:p>
            <a:r>
              <a:rPr lang="en-US" altLang="zh-CN" sz="2000" b="1">
                <a:solidFill>
                  <a:srgbClr val="0000CC"/>
                </a:solidFill>
                <a:latin typeface="黑体" pitchFamily="49" charset="-122"/>
                <a:ea typeface="黑体" pitchFamily="49" charset="-122"/>
              </a:rPr>
              <a:t>  </a:t>
            </a:r>
          </a:p>
          <a:p>
            <a:r>
              <a:rPr lang="en-US" altLang="zh-CN" b="1">
                <a:solidFill>
                  <a:srgbClr val="0000CC"/>
                </a:solidFill>
                <a:latin typeface="黑体" pitchFamily="49" charset="-122"/>
                <a:ea typeface="黑体" pitchFamily="49" charset="-122"/>
              </a:rPr>
              <a:t>  </a:t>
            </a:r>
            <a:r>
              <a:rPr lang="zh-CN" altLang="en-US" sz="2400" b="1">
                <a:solidFill>
                  <a:srgbClr val="0000CC"/>
                </a:solidFill>
                <a:latin typeface="黑体" pitchFamily="49" charset="-122"/>
                <a:ea typeface="黑体" pitchFamily="49" charset="-122"/>
              </a:rPr>
              <a:t>神龟的寿命虽然十分长久，但也还有生命终结的时候。 </a:t>
            </a:r>
          </a:p>
          <a:p>
            <a:r>
              <a:rPr lang="zh-CN" altLang="en-US" sz="2400" b="1">
                <a:solidFill>
                  <a:srgbClr val="0000CC"/>
                </a:solidFill>
                <a:latin typeface="黑体" pitchFamily="49" charset="-122"/>
                <a:ea typeface="黑体" pitchFamily="49" charset="-122"/>
              </a:rPr>
              <a:t>    腾蛇尽管能乘雾飞行，终究也会死亡化为土灰。 </a:t>
            </a:r>
          </a:p>
          <a:p>
            <a:r>
              <a:rPr lang="zh-CN" altLang="en-US" sz="2400" b="1">
                <a:solidFill>
                  <a:srgbClr val="0000CC"/>
                </a:solidFill>
                <a:latin typeface="黑体" pitchFamily="49" charset="-122"/>
                <a:ea typeface="黑体" pitchFamily="49" charset="-122"/>
              </a:rPr>
              <a:t>　　年老的千里马躺在马棚里，它的雄心壮志仍然是能够驰骋千里。 </a:t>
            </a:r>
          </a:p>
          <a:p>
            <a:r>
              <a:rPr lang="zh-CN" altLang="en-US" sz="2400" b="1">
                <a:solidFill>
                  <a:srgbClr val="0000CC"/>
                </a:solidFill>
                <a:latin typeface="黑体" pitchFamily="49" charset="-122"/>
                <a:ea typeface="黑体" pitchFamily="49" charset="-122"/>
              </a:rPr>
              <a:t>　　有远大抱负的人士到了晚年，奋发思进的雄心不会止息。 </a:t>
            </a:r>
          </a:p>
          <a:p>
            <a:r>
              <a:rPr lang="zh-CN" altLang="en-US" sz="2400" b="1">
                <a:solidFill>
                  <a:srgbClr val="0000CC"/>
                </a:solidFill>
                <a:latin typeface="黑体" pitchFamily="49" charset="-122"/>
                <a:ea typeface="黑体" pitchFamily="49" charset="-122"/>
              </a:rPr>
              <a:t>　　人的寿命长短，不只是由上天所决定的， </a:t>
            </a:r>
          </a:p>
          <a:p>
            <a:r>
              <a:rPr lang="zh-CN" altLang="en-US" sz="2400" b="1">
                <a:solidFill>
                  <a:srgbClr val="0000CC"/>
                </a:solidFill>
                <a:latin typeface="黑体" pitchFamily="49" charset="-122"/>
                <a:ea typeface="黑体" pitchFamily="49" charset="-122"/>
              </a:rPr>
              <a:t>　　只要自己调养好身心，也可以益寿延年。 </a:t>
            </a:r>
          </a:p>
          <a:p>
            <a:r>
              <a:rPr lang="zh-CN" altLang="en-US" sz="2400" b="1">
                <a:solidFill>
                  <a:srgbClr val="0000CC"/>
                </a:solidFill>
                <a:latin typeface="黑体" pitchFamily="49" charset="-122"/>
                <a:ea typeface="黑体" pitchFamily="49" charset="-122"/>
              </a:rPr>
              <a:t>　　我非常高兴，要用这首诗歌来表达自己内心的感受。</a:t>
            </a:r>
            <a:r>
              <a:rPr lang="zh-CN" altLang="en-US" sz="2000">
                <a:latin typeface="Arial" pitchFamily="34"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9"/>
                                        </p:tgtEl>
                                        <p:attrNameLst>
                                          <p:attrName>style.visibility</p:attrName>
                                        </p:attrNameLst>
                                      </p:cBhvr>
                                      <p:to>
                                        <p:strVal val="visible"/>
                                      </p:to>
                                    </p:set>
                                    <p:anim calcmode="lin" valueType="num">
                                      <p:cBhvr additive="base">
                                        <p:cTn id="7" dur="500" fill="hold"/>
                                        <p:tgtEl>
                                          <p:spTgt spid="41989"/>
                                        </p:tgtEl>
                                        <p:attrNameLst>
                                          <p:attrName>ppt_x</p:attrName>
                                        </p:attrNameLst>
                                      </p:cBhvr>
                                      <p:tavLst>
                                        <p:tav tm="0">
                                          <p:val>
                                            <p:strVal val="#ppt_x"/>
                                          </p:val>
                                        </p:tav>
                                        <p:tav tm="100000">
                                          <p:val>
                                            <p:strVal val="#ppt_x"/>
                                          </p:val>
                                        </p:tav>
                                      </p:tavLst>
                                    </p:anim>
                                    <p:anim calcmode="lin" valueType="num">
                                      <p:cBhvr additive="base">
                                        <p:cTn id="8" dur="500" fill="hold"/>
                                        <p:tgtEl>
                                          <p:spTgt spid="4198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 presetClass="entr" presetSubtype="16" fill="hold" grpId="1" nodeType="clickEffect">
                                  <p:stCondLst>
                                    <p:cond delay="0"/>
                                  </p:stCondLst>
                                  <p:childTnLst>
                                    <p:set>
                                      <p:cBhvr>
                                        <p:cTn id="13" dur="1" fill="hold">
                                          <p:stCondLst>
                                            <p:cond delay="0"/>
                                          </p:stCondLst>
                                        </p:cTn>
                                        <p:tgtEl>
                                          <p:spTgt spid="41990"/>
                                        </p:tgtEl>
                                        <p:attrNameLst>
                                          <p:attrName>style.visibility</p:attrName>
                                        </p:attrNameLst>
                                      </p:cBhvr>
                                      <p:to>
                                        <p:strVal val="visible"/>
                                      </p:to>
                                    </p:set>
                                    <p:animEffect transition="in" filter="box(in)">
                                      <p:cBhvr>
                                        <p:cTn id="14" dur="500"/>
                                        <p:tgtEl>
                                          <p:spTgt spid="419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p:bldP spid="41990" grpId="1"/>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89206" y="261442"/>
            <a:ext cx="11178608" cy="577081"/>
          </a:xfrm>
          <a:prstGeom prst="rect">
            <a:avLst/>
          </a:prstGeom>
        </p:spPr>
        <p:txBody>
          <a:bodyPr wrap="square">
            <a:spAutoFit/>
          </a:bodyPr>
          <a:lstStyle/>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(1)</a:t>
            </a:r>
            <a:r>
              <a:rPr lang="zh-CN" altLang="zh-CN" sz="2400" kern="100">
                <a:latin typeface="Times New Roman" pitchFamily="18" charset="0"/>
                <a:ea typeface="微软雅黑" pitchFamily="34" charset="-122"/>
                <a:cs typeface="Times New Roman" panose="02020603050405020304" pitchFamily="18" charset="0"/>
              </a:rPr>
              <a:t>这两首诗的主旨有何异同？</a:t>
            </a:r>
            <a:endParaRPr lang="zh-CN" altLang="zh-CN" sz="1050" kern="100">
              <a:latin typeface="宋体" pitchFamily="2" charset="-122"/>
              <a:cs typeface="Courier New" panose="02070309020205020404" pitchFamily="49" charset="0"/>
            </a:endParaRPr>
          </a:p>
        </p:txBody>
      </p:sp>
      <p:sp>
        <p:nvSpPr>
          <p:cNvPr id="3" name="矩形 2"/>
          <p:cNvSpPr/>
          <p:nvPr/>
        </p:nvSpPr>
        <p:spPr>
          <a:xfrm>
            <a:off x="389206" y="903705"/>
            <a:ext cx="11412000" cy="1685077"/>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答案　</a:t>
            </a:r>
            <a:r>
              <a:rPr lang="en-US" altLang="zh-CN" sz="2400" kern="100">
                <a:solidFill>
                  <a:srgbClr val="C00000"/>
                </a:solidFill>
                <a:latin typeface="宋体" pitchFamily="2" charset="-122"/>
                <a:ea typeface="微软雅黑" pitchFamily="34" charset="-122"/>
                <a:cs typeface="Times New Roman" panose="02020603050405020304" pitchFamily="18" charset="0"/>
              </a:rPr>
              <a:t>①</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这两首诗均表达了人生短暂，年华易逝，要在有生之年建功立业之意。</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宋体" pitchFamily="2" charset="-122"/>
                <a:ea typeface="微软雅黑" pitchFamily="34" charset="-122"/>
                <a:cs typeface="Times New Roman" panose="02020603050405020304" pitchFamily="18" charset="0"/>
              </a:rPr>
              <a:t>②</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《短歌行》表达诗人求贤若渴的心情和任用人才、实现一统天下的宏伟抱负；《龟虽寿》则表现了诗人自强不息、老而弥坚的豪迈气魄和积极进取精神。</a:t>
            </a:r>
            <a:endParaRPr lang="zh-CN" altLang="zh-CN" sz="1050" kern="100">
              <a:latin typeface="宋体" pitchFamily="2" charset="-122"/>
              <a:cs typeface="Courier New" panose="02070309020205020404" pitchFamily="49" charset="0"/>
            </a:endParaRPr>
          </a:p>
        </p:txBody>
      </p:sp>
      <p:sp>
        <p:nvSpPr>
          <p:cNvPr id="5" name="矩形 4"/>
          <p:cNvSpPr/>
          <p:nvPr/>
        </p:nvSpPr>
        <p:spPr>
          <a:xfrm>
            <a:off x="389206" y="2631897"/>
            <a:ext cx="11412000" cy="577081"/>
          </a:xfrm>
          <a:prstGeom prst="rect">
            <a:avLst/>
          </a:prstGeom>
        </p:spPr>
        <p:txBody>
          <a:bodyPr>
            <a:spAutoFit/>
          </a:bodyPr>
          <a:lstStyle/>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(2)</a:t>
            </a:r>
            <a:r>
              <a:rPr lang="zh-CN" altLang="zh-CN" sz="2400" kern="100">
                <a:latin typeface="Times New Roman" pitchFamily="18" charset="0"/>
                <a:ea typeface="微软雅黑" pitchFamily="34" charset="-122"/>
                <a:cs typeface="Times New Roman" panose="02020603050405020304" pitchFamily="18" charset="0"/>
              </a:rPr>
              <a:t>这两首诗在艺术手法上有什么异同？</a:t>
            </a:r>
            <a:endParaRPr lang="zh-CN" altLang="zh-CN" sz="1050" kern="100">
              <a:latin typeface="宋体" pitchFamily="2" charset="-122"/>
              <a:cs typeface="Courier New" panose="02070309020205020404" pitchFamily="49" charset="0"/>
            </a:endParaRPr>
          </a:p>
        </p:txBody>
      </p:sp>
      <p:sp>
        <p:nvSpPr>
          <p:cNvPr id="6" name="矩形 5"/>
          <p:cNvSpPr/>
          <p:nvPr/>
        </p:nvSpPr>
        <p:spPr>
          <a:xfrm>
            <a:off x="389206" y="3336737"/>
            <a:ext cx="11412000" cy="2239074"/>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答案　</a:t>
            </a:r>
            <a:r>
              <a:rPr lang="en-US" altLang="zh-CN" sz="2400" kern="100">
                <a:solidFill>
                  <a:srgbClr val="C00000"/>
                </a:solidFill>
                <a:latin typeface="宋体" pitchFamily="2" charset="-122"/>
                <a:ea typeface="微软雅黑" pitchFamily="34" charset="-122"/>
                <a:cs typeface="Times New Roman" panose="02020603050405020304" pitchFamily="18" charset="0"/>
              </a:rPr>
              <a:t>①</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这两首诗都运用了比兴手法，《短歌行》以</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明月</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乌鹊</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山</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海</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等作比；《龟虽寿》则以</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神龟</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螣蛇</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老骥</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等作比。</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宋体" pitchFamily="2" charset="-122"/>
                <a:ea typeface="微软雅黑" pitchFamily="34" charset="-122"/>
                <a:cs typeface="Times New Roman" panose="02020603050405020304" pitchFamily="18" charset="0"/>
              </a:rPr>
              <a:t>②</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除比兴手法外，《短歌行》大量用典；《龟虽寿》则托物言志，诗人以老骥自比，表达了积极进取的精神。</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blinds(horizontal)">
                                      <p:cBhvr>
                                        <p:cTn id="19" dur="500"/>
                                        <p:tgtEl>
                                          <p:spTgt spid="6">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Effect transition="in" filter="blinds(horizontal)">
                                      <p:cBhvr>
                                        <p:cTn id="25"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8" name="矩形 17"/>
          <p:cNvSpPr/>
          <p:nvPr/>
        </p:nvSpPr>
        <p:spPr>
          <a:xfrm>
            <a:off x="334566" y="549474"/>
            <a:ext cx="11487037" cy="5631180"/>
          </a:xfrm>
          <a:prstGeom prst="rect">
            <a:avLst/>
          </a:prstGeom>
        </p:spPr>
        <p:txBody>
          <a:bodyPr wrap="square">
            <a:spAutoFit/>
          </a:bodyPr>
          <a:lstStyle/>
          <a:p>
            <a:pPr algn="just">
              <a:lnSpc>
                <a:spcPct val="150000"/>
              </a:lnSpc>
              <a:spcAft>
                <a:spcPct val="0"/>
              </a:spcAft>
            </a:pPr>
            <a:r>
              <a:rPr lang="zh-CN" altLang="zh-CN" sz="2400" b="1" kern="100">
                <a:latin typeface="宋体" pitchFamily="2" charset="-122"/>
                <a:ea typeface="微软雅黑" pitchFamily="34" charset="-122"/>
                <a:cs typeface="Times New Roman" panose="02020603050405020304" pitchFamily="18" charset="0"/>
              </a:rPr>
              <a:t>文化常识</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(1)</a:t>
            </a:r>
            <a:r>
              <a:rPr lang="zh-CN" altLang="zh-CN" sz="2400" kern="100">
                <a:latin typeface="Times New Roman" pitchFamily="18" charset="0"/>
                <a:ea typeface="微软雅黑" pitchFamily="34" charset="-122"/>
                <a:cs typeface="Times New Roman" panose="02020603050405020304" pitchFamily="18" charset="0"/>
              </a:rPr>
              <a:t>建安风骨：指汉魏之际曹氏父子、建安七子</a:t>
            </a:r>
            <a:r>
              <a:rPr lang="en-US" altLang="zh-CN" sz="2400" kern="100">
                <a:latin typeface="Times New Roman" pitchFamily="18" charset="0"/>
                <a:ea typeface="微软雅黑" pitchFamily="34" charset="-122"/>
                <a:cs typeface="Courier New" panose="02070309020205020404" pitchFamily="49" charset="0"/>
              </a:rPr>
              <a:t>(</a:t>
            </a:r>
            <a:r>
              <a:rPr lang="zh-CN" altLang="zh-CN" sz="2400" kern="100">
                <a:latin typeface="Times New Roman" pitchFamily="18" charset="0"/>
                <a:ea typeface="微软雅黑" pitchFamily="34" charset="-122"/>
                <a:cs typeface="Times New Roman" panose="02020603050405020304" pitchFamily="18" charset="0"/>
              </a:rPr>
              <a:t>孔融、陈琳、王粲、徐干、阮瑀、应玚、刘桢</a:t>
            </a:r>
            <a:r>
              <a:rPr lang="en-US" altLang="zh-CN" sz="2400" kern="100">
                <a:latin typeface="Times New Roman" pitchFamily="18" charset="0"/>
                <a:ea typeface="微软雅黑" pitchFamily="34" charset="-122"/>
                <a:cs typeface="Courier New" panose="02070309020205020404" pitchFamily="49" charset="0"/>
              </a:rPr>
              <a:t>)</a:t>
            </a:r>
            <a:r>
              <a:rPr lang="zh-CN" altLang="zh-CN" sz="2400" kern="100">
                <a:latin typeface="Times New Roman" pitchFamily="18" charset="0"/>
                <a:ea typeface="微软雅黑" pitchFamily="34" charset="-122"/>
                <a:cs typeface="Times New Roman" panose="02020603050405020304" pitchFamily="18" charset="0"/>
              </a:rPr>
              <a:t>等人慷慨悲凉的诗文风格。汉献帝最后的年号为</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建安</a:t>
            </a:r>
            <a:r>
              <a:rPr lang="en-US" altLang="zh-CN" sz="2400" kern="100">
                <a:latin typeface="宋体" pitchFamily="2" charset="-122"/>
                <a:ea typeface="微软雅黑" pitchFamily="34" charset="-122"/>
                <a:cs typeface="Times New Roman" panose="02020603050405020304" pitchFamily="18" charset="0"/>
              </a:rPr>
              <a:t>”</a:t>
            </a:r>
            <a:r>
              <a:rPr lang="en-US" altLang="zh-CN" sz="2400" kern="100">
                <a:latin typeface="Times New Roman" pitchFamily="18" charset="0"/>
                <a:ea typeface="微软雅黑" pitchFamily="34" charset="-122"/>
                <a:cs typeface="Courier New" panose="02070309020205020404" pitchFamily="49" charset="0"/>
              </a:rPr>
              <a:t>(</a:t>
            </a:r>
            <a:r>
              <a:rPr lang="zh-CN" altLang="zh-CN" sz="2400" kern="100">
                <a:latin typeface="Times New Roman" pitchFamily="18" charset="0"/>
                <a:ea typeface="微软雅黑" pitchFamily="34" charset="-122"/>
                <a:cs typeface="Times New Roman" panose="02020603050405020304" pitchFamily="18" charset="0"/>
              </a:rPr>
              <a:t>公元</a:t>
            </a:r>
            <a:r>
              <a:rPr lang="en-US" altLang="zh-CN" sz="2400" kern="100">
                <a:latin typeface="Times New Roman" pitchFamily="18" charset="0"/>
                <a:ea typeface="微软雅黑" pitchFamily="34" charset="-122"/>
                <a:cs typeface="Courier New" panose="02070309020205020404" pitchFamily="49" charset="0"/>
              </a:rPr>
              <a:t>196</a:t>
            </a:r>
            <a:r>
              <a:rPr lang="zh-CN" altLang="zh-CN" sz="2400" kern="100">
                <a:latin typeface="Times New Roman" pitchFamily="18" charset="0"/>
                <a:ea typeface="微软雅黑" pitchFamily="34" charset="-122"/>
                <a:cs typeface="Times New Roman" panose="02020603050405020304" pitchFamily="18" charset="0"/>
              </a:rPr>
              <a:t>年～</a:t>
            </a:r>
            <a:r>
              <a:rPr lang="en-US" altLang="zh-CN" sz="2400" kern="100">
                <a:latin typeface="Times New Roman" pitchFamily="18" charset="0"/>
                <a:ea typeface="微软雅黑" pitchFamily="34" charset="-122"/>
                <a:cs typeface="Courier New" panose="02070309020205020404" pitchFamily="49" charset="0"/>
              </a:rPr>
              <a:t>220</a:t>
            </a:r>
            <a:r>
              <a:rPr lang="zh-CN" altLang="zh-CN" sz="2400" kern="100">
                <a:latin typeface="Times New Roman" pitchFamily="18" charset="0"/>
                <a:ea typeface="微软雅黑" pitchFamily="34" charset="-122"/>
                <a:cs typeface="Times New Roman" panose="02020603050405020304" pitchFamily="18" charset="0"/>
              </a:rPr>
              <a:t>年</a:t>
            </a:r>
            <a:r>
              <a:rPr lang="en-US" altLang="zh-CN" sz="2400" kern="100">
                <a:latin typeface="Times New Roman" pitchFamily="18" charset="0"/>
                <a:ea typeface="微软雅黑" pitchFamily="34" charset="-122"/>
                <a:cs typeface="Courier New" panose="02070309020205020404" pitchFamily="49" charset="0"/>
              </a:rPr>
              <a:t>)</a:t>
            </a:r>
            <a:r>
              <a:rPr lang="zh-CN" altLang="zh-CN" sz="2400" kern="100">
                <a:latin typeface="Times New Roman" pitchFamily="18" charset="0"/>
                <a:ea typeface="微软雅黑" pitchFamily="34" charset="-122"/>
                <a:cs typeface="Times New Roman" panose="02020603050405020304" pitchFamily="18" charset="0"/>
              </a:rPr>
              <a:t>，所以这一时期的诗文风格就被称为</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建安风骨</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。这一时代的作家，以</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三曹</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七子</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为代表，逐步摆脱了儒家思想的束缚，注重作品本身的抒情性，加上当时处于战乱动荡的年代，思想感情常常表现得更为慷慨激昂，他们创作了一大批文学巨著，形成了文学作品内容充实、感情丰富的特点，普遍采用五言形式，以风骨遒劲而著称，并具有慷慨悲凉的阳刚之气，即人们常说的</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建安风骨</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。建安文学的辉煌成就，对后来文学艺术的发展产生了深远的影响。南北朝刘勰和钟嵘反复推崇建安时期的文风；唐陈子昂盛赞</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汉魏风骨</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，李白有</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蓬莱文章建安骨</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的诗句。</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06070" y="594360"/>
            <a:ext cx="11577320" cy="6262370"/>
          </a:xfrm>
          <a:prstGeom prst="rect">
            <a:avLst/>
          </a:prstGeom>
          <a:noFill/>
        </p:spPr>
        <p:txBody>
          <a:bodyPr wrap="square" rtlCol="0" anchor="t">
            <a:spAutoFit/>
          </a:bodyPr>
          <a:lstStyle/>
          <a:p>
            <a:r>
              <a:rPr lang="en-US" altLang="zh-CN"/>
              <a:t>      </a:t>
            </a:r>
            <a:r>
              <a:rPr lang="en-US" altLang="zh-CN">
                <a:solidFill>
                  <a:srgbClr val="FF0000"/>
                </a:solidFill>
              </a:rPr>
              <a:t>   </a:t>
            </a:r>
            <a:r>
              <a:rPr lang="en-US" altLang="zh-CN" sz="2400">
                <a:solidFill>
                  <a:srgbClr val="FF0000"/>
                </a:solidFill>
              </a:rPr>
              <a:t> </a:t>
            </a:r>
            <a:r>
              <a:rPr lang="en-US" altLang="zh-CN" sz="2200">
                <a:solidFill>
                  <a:srgbClr val="FF0000"/>
                </a:solidFill>
              </a:rPr>
              <a:t> </a:t>
            </a:r>
            <a:r>
              <a:rPr lang="zh-CN" altLang="en-US" sz="2200">
                <a:solidFill>
                  <a:srgbClr val="FF0000"/>
                </a:solidFill>
              </a:rPr>
              <a:t>出世是一种淡然，能以一种超然的心态应对生活；而入世则是一种职责，以一种用心向上的心态迎接生活的挑战。</a:t>
            </a:r>
            <a:r>
              <a:rPr lang="zh-CN" altLang="en-US" sz="2200"/>
              <a:t>出世使你不为外物所累，入世让你不忘心中的信仰。以入世的态度去耕耘，以出世的态度去收获，这就是随缘人生的最高境界。入世马云，事成；出世星云，心平，这就是圆满人生。没有入世的脚步，就登不上出世的峰巅，难脱世俗，身心囹圄；缺乏出世的眼光，则看不透人世的风云，难享入世，不得悠闲。思入世而有为者，须先领得世外风光，否则无以脱垢浊之尘缘；思出世而无染者，须先谙尽世中滋味，否则无以持空寂之后苦趣。</a:t>
            </a:r>
          </a:p>
          <a:p>
            <a:r>
              <a:rPr lang="zh-CN" altLang="en-US" sz="2200"/>
              <a:t>        </a:t>
            </a:r>
            <a:r>
              <a:rPr lang="zh-CN" altLang="en-US" sz="2200">
                <a:solidFill>
                  <a:srgbClr val="FF0000"/>
                </a:solidFill>
              </a:rPr>
              <a:t> 孟子说，达则兼济天下，穷则独善其身</a:t>
            </a:r>
            <a:r>
              <a:rPr lang="zh-CN" altLang="en-US" sz="2200"/>
              <a:t>。这就是出世与入世。朱光潜先生说过：以出世的态度做人，以入世的态度做事。星云大师：人，应当以出世的心态立身，而以入世的心态做事。入世之心做事，事事完美；出世之心做人，人人简单。人字两笔，，一笔顺天，一笔法地。入世两步，一步入世，一步出世。翩翩入世，方能品味人生百态；飘飘出世，方能领悟生命真谛。用出世心看千帆过尽，用入世心迎万木盛开。化为鲲鹏做逍遥游是庄子的出世，居庙堂先天下之忧而忧是范仲淹的入世。出世神若浮云，观乎万物而与物同化；入世身怀社稷，佑护天下苍生而鞠躬尽瘁。</a:t>
            </a:r>
          </a:p>
          <a:p>
            <a:r>
              <a:rPr lang="zh-CN" altLang="en-US" sz="2200"/>
              <a:t>      </a:t>
            </a:r>
            <a:r>
              <a:rPr lang="zh-CN" altLang="en-US" sz="2400"/>
              <a:t>曹操，</a:t>
            </a:r>
            <a:r>
              <a:rPr lang="zh-CN" altLang="en-US" sz="2400">
                <a:sym typeface="+mn-ea"/>
              </a:rPr>
              <a:t>入世</a:t>
            </a:r>
            <a:r>
              <a:rPr lang="zh-CN" altLang="en-US" sz="2400"/>
              <a:t>结束一方战乱，为新朝代建立奠定基业；</a:t>
            </a:r>
            <a:r>
              <a:rPr lang="zh-CN" altLang="en-US" sz="2400">
                <a:sym typeface="+mn-ea"/>
              </a:rPr>
              <a:t>陶渊明出世</a:t>
            </a:r>
            <a:r>
              <a:rPr lang="zh-CN" altLang="en-US" sz="2400"/>
              <a:t>厌弃官场生活，向往田园风光。他们二人在自己的诗作中表达的思想情感便有了他们自己鲜明的烙印。今天，让我们走进他们的作品，细心体味蕴含在其中的情感，体会作品的表达技巧。</a:t>
            </a:r>
          </a:p>
          <a:p>
            <a:endParaRPr lang="zh-CN" altLang="en-US"/>
          </a:p>
        </p:txBody>
      </p:sp>
      <p:sp>
        <p:nvSpPr>
          <p:cNvPr id="8" name="矩形 7"/>
          <p:cNvSpPr/>
          <p:nvPr/>
        </p:nvSpPr>
        <p:spPr>
          <a:xfrm>
            <a:off x="306021" y="72326"/>
            <a:ext cx="2278380" cy="521970"/>
          </a:xfrm>
          <a:prstGeom prst="rect">
            <a:avLst/>
          </a:prstGeom>
        </p:spPr>
        <p:txBody>
          <a:bodyPr wrap="none">
            <a:spAutoFit/>
          </a:bodyPr>
          <a:lstStyle/>
          <a:p>
            <a:pPr fontAlgn="base">
              <a:spcBef>
                <a:spcPct val="0"/>
              </a:spcBef>
              <a:spcAft>
                <a:spcPct val="0"/>
              </a:spcAft>
            </a:pPr>
            <a:r>
              <a:rPr lang="zh-CN" altLang="zh-CN" sz="2800" b="1">
                <a:solidFill>
                  <a:srgbClr val="FF0000"/>
                </a:solidFill>
                <a:latin typeface="Impact" panose="020b0806030902050204" pitchFamily="34" charset="0"/>
                <a:ea typeface="微软雅黑" pitchFamily="34" charset="-122"/>
                <a:cs typeface="宋体" panose="02010600030101010101" pitchFamily="2" charset="-122"/>
              </a:rPr>
              <a:t>导     任务情境</a:t>
            </a:r>
          </a:p>
        </p:txBody>
      </p:sp>
    </p:spTree>
  </p:cSld>
  <p:clrMapOvr>
    <a:masterClrMapping/>
  </p:clrMapOvr>
  <p:transition spd="slow" advClick="0">
    <p:push dir="u"/>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8" name="矩形 17"/>
          <p:cNvSpPr/>
          <p:nvPr/>
        </p:nvSpPr>
        <p:spPr>
          <a:xfrm>
            <a:off x="334566" y="117426"/>
            <a:ext cx="11487037" cy="6185535"/>
          </a:xfrm>
          <a:prstGeom prst="rect">
            <a:avLst/>
          </a:prstGeom>
        </p:spPr>
        <p:txBody>
          <a:bodyPr wrap="square">
            <a:spAutoFit/>
          </a:bodyPr>
          <a:lstStyle/>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(2)</a:t>
            </a:r>
            <a:r>
              <a:rPr lang="zh-CN" altLang="zh-CN" sz="2400" kern="100">
                <a:latin typeface="Times New Roman" pitchFamily="18" charset="0"/>
                <a:ea typeface="微软雅黑" pitchFamily="34" charset="-122"/>
                <a:cs typeface="Times New Roman" panose="02020603050405020304" pitchFamily="18" charset="0"/>
              </a:rPr>
              <a:t>歌行体，是我国古代诗歌的一种体裁，</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行</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是乐曲的意思。因汉魏以前的乐府诗题为</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歌</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和</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行</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的颇多而得名，其章节、格律一般比较自由，形式常采用五言、七言、杂言的古体，亦称古诗、古风。</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400" b="1" kern="100">
                <a:latin typeface="宋体" pitchFamily="2" charset="-122"/>
                <a:ea typeface="微软雅黑" pitchFamily="34" charset="-122"/>
                <a:cs typeface="Times New Roman" panose="02020603050405020304" pitchFamily="18" charset="0"/>
              </a:rPr>
              <a:t>名家点评</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(1)</a:t>
            </a:r>
            <a:r>
              <a:rPr lang="zh-CN" altLang="zh-CN" sz="2400" kern="100">
                <a:latin typeface="Times New Roman" pitchFamily="18" charset="0"/>
                <a:ea typeface="微软雅黑" pitchFamily="34" charset="-122"/>
                <a:cs typeface="Times New Roman" panose="02020603050405020304" pitchFamily="18" charset="0"/>
              </a:rPr>
              <a:t>魏武帝</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对酒当歌，人生几何</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言当及时为乐。又旧说长歌短歌，大率言人寿命长短分定，不可妄求也。</a:t>
            </a:r>
            <a:r>
              <a:rPr lang="en-US" altLang="zh-CN" sz="2400" kern="100">
                <a:latin typeface="Times New Roman" pitchFamily="18" charset="0"/>
                <a:ea typeface="仿宋_GB2312" panose="02010609030101010101" pitchFamily="49" charset="-122"/>
                <a:cs typeface="Courier New" panose="02070309020205020404" pitchFamily="49" charset="0"/>
              </a:rPr>
              <a:t>——</a:t>
            </a:r>
            <a:r>
              <a:rPr lang="zh-CN" altLang="zh-CN" sz="2400" kern="100">
                <a:latin typeface="Times New Roman" pitchFamily="18" charset="0"/>
                <a:ea typeface="仿宋_GB2312" panose="02010609030101010101" pitchFamily="49" charset="-122"/>
                <a:cs typeface="Times New Roman" panose="02020603050405020304" pitchFamily="18" charset="0"/>
              </a:rPr>
              <a:t>唐代史学家吴兢</a:t>
            </a:r>
            <a:endParaRPr lang="zh-CN" altLang="zh-CN" sz="1050" kern="100">
              <a:latin typeface="宋体" pitchFamily="2" charset="-122"/>
              <a:ea typeface="仿宋_GB2312" panose="02010609030101010101" pitchFamily="49" charset="-122"/>
              <a:cs typeface="Courier New" panose="02070309020205020404" pitchFamily="49" charset="0"/>
            </a:endParaRPr>
          </a:p>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(2)</a:t>
            </a:r>
            <a:r>
              <a:rPr lang="zh-CN" altLang="zh-CN" sz="2400" kern="100">
                <a:latin typeface="Times New Roman" pitchFamily="18" charset="0"/>
                <a:ea typeface="微软雅黑" pitchFamily="34" charset="-122"/>
                <a:cs typeface="Times New Roman" panose="02020603050405020304" pitchFamily="18" charset="0"/>
              </a:rPr>
              <a:t>孔融、杨修俱毙其手，操之高深安在？身为汉相，而时人目以汉贼，乃以周公自拟，谬矣。</a:t>
            </a:r>
            <a:r>
              <a:rPr lang="en-US" altLang="zh-CN" sz="2400" kern="100">
                <a:latin typeface="Times New Roman" pitchFamily="18" charset="0"/>
                <a:ea typeface="仿宋_GB2312" panose="02010609030101010101" pitchFamily="49" charset="-122"/>
                <a:cs typeface="Courier New" panose="02070309020205020404" pitchFamily="49" charset="0"/>
              </a:rPr>
              <a:t>——</a:t>
            </a:r>
            <a:r>
              <a:rPr lang="zh-CN" altLang="zh-CN" sz="2400" kern="100">
                <a:latin typeface="Times New Roman" pitchFamily="18" charset="0"/>
                <a:ea typeface="仿宋_GB2312" panose="02010609030101010101" pitchFamily="49" charset="-122"/>
                <a:cs typeface="Times New Roman" panose="02020603050405020304" pitchFamily="18" charset="0"/>
              </a:rPr>
              <a:t>南宋文学家、宋末文坛领袖刘克庄</a:t>
            </a:r>
            <a:endParaRPr lang="zh-CN" altLang="zh-CN" sz="1050" kern="100">
              <a:latin typeface="宋体" pitchFamily="2" charset="-122"/>
              <a:ea typeface="仿宋_GB2312" panose="02010609030101010101" pitchFamily="49" charset="-122"/>
              <a:cs typeface="Courier New" panose="02070309020205020404" pitchFamily="49" charset="0"/>
            </a:endParaRPr>
          </a:p>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(3)</a:t>
            </a:r>
            <a:r>
              <a:rPr lang="zh-CN" altLang="zh-CN" sz="2400" kern="100">
                <a:latin typeface="Times New Roman" pitchFamily="18" charset="0"/>
                <a:ea typeface="微软雅黑" pitchFamily="34" charset="-122"/>
                <a:cs typeface="Times New Roman" panose="02020603050405020304" pitchFamily="18" charset="0"/>
              </a:rPr>
              <a:t>此诗即汉高</a:t>
            </a:r>
            <a:r>
              <a:rPr lang="en-US" altLang="zh-CN" sz="2400" kern="100">
                <a:latin typeface="Times New Roman" pitchFamily="18" charset="0"/>
                <a:ea typeface="微软雅黑" pitchFamily="34" charset="-122"/>
                <a:cs typeface="Courier New" panose="02070309020205020404" pitchFamily="49" charset="0"/>
              </a:rPr>
              <a:t>(</a:t>
            </a:r>
            <a:r>
              <a:rPr lang="zh-CN" altLang="zh-CN" sz="2400" kern="100">
                <a:latin typeface="Times New Roman" pitchFamily="18" charset="0"/>
                <a:ea typeface="微软雅黑" pitchFamily="34" charset="-122"/>
                <a:cs typeface="Times New Roman" panose="02020603050405020304" pitchFamily="18" charset="0"/>
              </a:rPr>
              <a:t>祖</a:t>
            </a:r>
            <a:r>
              <a:rPr lang="en-US" altLang="zh-CN" sz="2400" kern="100">
                <a:latin typeface="Times New Roman" pitchFamily="18" charset="0"/>
                <a:ea typeface="微软雅黑" pitchFamily="34" charset="-122"/>
                <a:cs typeface="Courier New" panose="02070309020205020404" pitchFamily="49" charset="0"/>
              </a:rPr>
              <a:t>)</a:t>
            </a:r>
            <a:r>
              <a:rPr lang="zh-CN" altLang="zh-CN" sz="2400" kern="100">
                <a:latin typeface="Times New Roman" pitchFamily="18" charset="0"/>
                <a:ea typeface="微软雅黑" pitchFamily="34" charset="-122"/>
                <a:cs typeface="Times New Roman" panose="02020603050405020304" pitchFamily="18" charset="0"/>
              </a:rPr>
              <a:t>《大风歌》思猛士之旨也。</a:t>
            </a:r>
            <a:r>
              <a:rPr lang="en-US" altLang="zh-CN" sz="2400" kern="100">
                <a:latin typeface="Times New Roman" pitchFamily="18" charset="0"/>
                <a:ea typeface="仿宋_GB2312" panose="02010609030101010101" pitchFamily="49" charset="-122"/>
                <a:cs typeface="Courier New" panose="02070309020205020404" pitchFamily="49" charset="0"/>
              </a:rPr>
              <a:t>——</a:t>
            </a:r>
            <a:r>
              <a:rPr lang="zh-CN" altLang="zh-CN" sz="2400" kern="100">
                <a:latin typeface="Times New Roman" pitchFamily="18" charset="0"/>
                <a:ea typeface="仿宋_GB2312" panose="02010609030101010101" pitchFamily="49" charset="-122"/>
                <a:cs typeface="Times New Roman" panose="02020603050405020304" pitchFamily="18" charset="0"/>
              </a:rPr>
              <a:t>清代文学家陈沆</a:t>
            </a:r>
            <a:endParaRPr lang="zh-CN" altLang="zh-CN" sz="1050" kern="100">
              <a:latin typeface="宋体" pitchFamily="2" charset="-122"/>
              <a:ea typeface="仿宋_GB2312" panose="02010609030101010101" pitchFamily="49" charset="-122"/>
              <a:cs typeface="Courier New" panose="02070309020205020404" pitchFamily="49" charset="0"/>
            </a:endParaRPr>
          </a:p>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(4)</a:t>
            </a:r>
            <a:r>
              <a:rPr lang="zh-CN" altLang="zh-CN" sz="2400" kern="100">
                <a:latin typeface="Times New Roman" pitchFamily="18" charset="0"/>
                <a:ea typeface="微软雅黑" pitchFamily="34" charset="-122"/>
                <a:cs typeface="Times New Roman" panose="02020603050405020304" pitchFamily="18" charset="0"/>
              </a:rPr>
              <a:t>言当及时为乐也。</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月明星稀</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四句，喻客子无所依托。</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山不厌高</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四句，言王者不却众庶，故能成其大也。</a:t>
            </a:r>
            <a:r>
              <a:rPr lang="en-US" altLang="zh-CN" sz="2400" kern="100">
                <a:latin typeface="Times New Roman" pitchFamily="18" charset="0"/>
                <a:ea typeface="仿宋_GB2312" panose="02010609030101010101" pitchFamily="49" charset="-122"/>
                <a:cs typeface="Courier New" panose="02070309020205020404" pitchFamily="49" charset="0"/>
              </a:rPr>
              <a:t>——</a:t>
            </a:r>
            <a:r>
              <a:rPr lang="zh-CN" altLang="zh-CN" sz="2400" kern="100">
                <a:latin typeface="Times New Roman" pitchFamily="18" charset="0"/>
                <a:ea typeface="仿宋_GB2312" panose="02010609030101010101" pitchFamily="49" charset="-122"/>
                <a:cs typeface="Times New Roman" panose="02020603050405020304" pitchFamily="18" charset="0"/>
              </a:rPr>
              <a:t>清代诗人、学者沈德潜</a:t>
            </a:r>
            <a:endParaRPr lang="zh-CN" altLang="zh-CN" sz="1050" kern="100">
              <a:latin typeface="宋体" pitchFamily="2" charset="-122"/>
              <a:ea typeface="仿宋_GB2312" panose="02010609030101010101" pitchFamily="49" charset="-122"/>
              <a:cs typeface="Courier New" panose="02070309020205020404" pitchFamily="49" charset="0"/>
            </a:endParaRPr>
          </a:p>
        </p:txBody>
      </p:sp>
      <p:sp>
        <p:nvSpPr>
          <p:cNvPr id="3" name="返回">
            <a:hlinkClick r:id="rId3" action="ppaction://hlinksldjump"/>
          </p:cNvPr>
          <p:cNvSpPr/>
          <p:nvPr/>
        </p:nvSpPr>
        <p:spPr bwMode="auto">
          <a:xfrm>
            <a:off x="11211213" y="6398788"/>
            <a:ext cx="979200" cy="460800"/>
          </a:xfrm>
          <a:prstGeom prst="roundRect">
            <a:avLst>
              <a:gd name="adj" fmla="val 1666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a:solidFill>
                  <a:schemeClr val="tx1"/>
                </a:solidFill>
                <a:latin typeface="微软雅黑" pitchFamily="34" charset="-122"/>
                <a:ea typeface="微软雅黑" pitchFamily="34" charset="-122"/>
              </a:rPr>
              <a:t>返 回</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89206" y="405458"/>
            <a:ext cx="11412000" cy="1995805"/>
          </a:xfrm>
          <a:prstGeom prst="rect">
            <a:avLst/>
          </a:prstGeom>
        </p:spPr>
        <p:txBody>
          <a:bodyPr>
            <a:spAutoFit/>
          </a:bodyPr>
          <a:lstStyle/>
          <a:p>
            <a:pPr algn="just">
              <a:lnSpc>
                <a:spcPct val="150000"/>
              </a:lnSpc>
              <a:spcAft>
                <a:spcPct val="0"/>
              </a:spcAft>
            </a:pPr>
            <a:r>
              <a:rPr lang="zh-CN" altLang="zh-CN" sz="2400" b="1" kern="100">
                <a:latin typeface="Times New Roman" pitchFamily="18" charset="0"/>
                <a:ea typeface="微软雅黑" pitchFamily="34" charset="-122"/>
                <a:cs typeface="Times New Roman" panose="02020603050405020304" pitchFamily="18" charset="0"/>
              </a:rPr>
              <a:t>任务活动二　体悟情感，赏析技巧</a:t>
            </a:r>
            <a:endParaRPr lang="zh-CN" altLang="zh-CN" sz="1050" kern="100">
              <a:latin typeface="宋体" pitchFamily="2" charset="-122"/>
              <a:cs typeface="Courier New" panose="02070309020205020404" pitchFamily="49" charset="0"/>
            </a:endParaRPr>
          </a:p>
          <a:p>
            <a:pPr algn="just">
              <a:lnSpc>
                <a:spcPct val="150000"/>
              </a:lnSpc>
              <a:spcAft>
                <a:spcPct val="0"/>
              </a:spcAft>
            </a:pP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1.</a:t>
            </a:r>
            <a:r>
              <a:rPr lang="zh-CN" altLang="zh-CN" sz="2400" kern="100">
                <a:latin typeface="Times New Roman" pitchFamily="18" charset="0"/>
                <a:ea typeface="微软雅黑" pitchFamily="34" charset="-122"/>
                <a:cs typeface="Times New Roman" panose="02020603050405020304" pitchFamily="18" charset="0"/>
              </a:rPr>
              <a:t>诗中</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尘网</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樊笼</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和</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羁鸟</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池鱼</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这两组词语分别比喻什么？表明了什么问题？</a:t>
            </a:r>
            <a:endParaRPr lang="zh-CN" altLang="zh-CN" sz="1050" kern="100">
              <a:latin typeface="宋体" pitchFamily="2" charset="-122"/>
              <a:cs typeface="Courier New" panose="02070309020205020404" pitchFamily="49" charset="0"/>
            </a:endParaRPr>
          </a:p>
        </p:txBody>
      </p:sp>
      <p:sp>
        <p:nvSpPr>
          <p:cNvPr id="3" name="矩形 2"/>
          <p:cNvSpPr/>
          <p:nvPr/>
        </p:nvSpPr>
        <p:spPr>
          <a:xfrm>
            <a:off x="389206" y="2680821"/>
            <a:ext cx="11466640" cy="2862322"/>
          </a:xfrm>
          <a:prstGeom prst="rect">
            <a:avLst/>
          </a:prstGeom>
        </p:spPr>
        <p:txBody>
          <a:bodyPr wrap="square">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答案　</a:t>
            </a:r>
            <a:r>
              <a:rPr lang="en-US" altLang="zh-CN" sz="2400" kern="100">
                <a:solidFill>
                  <a:srgbClr val="C00000"/>
                </a:solidFill>
                <a:latin typeface="Times New Roman" pitchFamily="18" charset="0"/>
                <a:ea typeface="微软雅黑" pitchFamily="34" charset="-122"/>
                <a:cs typeface="Courier New" panose="02070309020205020404" pitchFamily="49" charset="0"/>
              </a:rPr>
              <a:t>(1)</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尘网</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樊笼</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比喻官场，写出了官场的污浊、肮脏、压抑，以及对人性的束缚。这两个比喻，表明诗人已经看透了官场的污秽黑暗，从而表达了他对官场极大的厌恶。</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Times New Roman" pitchFamily="18" charset="0"/>
                <a:ea typeface="微软雅黑" pitchFamily="34" charset="-122"/>
                <a:cs typeface="Courier New" panose="02070309020205020404" pitchFamily="49" charset="0"/>
              </a:rPr>
              <a:t>(2)</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spc="-50">
                <a:solidFill>
                  <a:srgbClr val="C00000"/>
                </a:solidFill>
                <a:latin typeface="Times New Roman" pitchFamily="18" charset="0"/>
                <a:ea typeface="微软雅黑" pitchFamily="34" charset="-122"/>
                <a:cs typeface="Times New Roman" panose="02020603050405020304" pitchFamily="18" charset="0"/>
              </a:rPr>
              <a:t>羁鸟</a:t>
            </a:r>
            <a:r>
              <a:rPr lang="en-US" altLang="zh-CN" sz="2400" kern="100" spc="-50">
                <a:solidFill>
                  <a:srgbClr val="C00000"/>
                </a:solidFill>
                <a:latin typeface="宋体" pitchFamily="2" charset="-122"/>
                <a:ea typeface="微软雅黑" pitchFamily="34" charset="-122"/>
                <a:cs typeface="Times New Roman" panose="02020603050405020304" pitchFamily="18" charset="0"/>
              </a:rPr>
              <a:t>”“</a:t>
            </a:r>
            <a:r>
              <a:rPr lang="zh-CN" altLang="zh-CN" sz="2400" kern="100" spc="-50">
                <a:solidFill>
                  <a:srgbClr val="C00000"/>
                </a:solidFill>
                <a:latin typeface="Times New Roman" pitchFamily="18" charset="0"/>
                <a:ea typeface="微软雅黑" pitchFamily="34" charset="-122"/>
                <a:cs typeface="Times New Roman" panose="02020603050405020304" pitchFamily="18" charset="0"/>
              </a:rPr>
              <a:t>池鱼</a:t>
            </a:r>
            <a:r>
              <a:rPr lang="en-US" altLang="zh-CN" sz="2400" kern="100" spc="-50">
                <a:solidFill>
                  <a:srgbClr val="C00000"/>
                </a:solidFill>
                <a:latin typeface="宋体" pitchFamily="2" charset="-122"/>
                <a:ea typeface="微软雅黑" pitchFamily="34" charset="-122"/>
                <a:cs typeface="Times New Roman" panose="02020603050405020304" pitchFamily="18" charset="0"/>
              </a:rPr>
              <a:t>”</a:t>
            </a:r>
            <a:r>
              <a:rPr lang="zh-CN" altLang="zh-CN" sz="2400" kern="100" spc="-50">
                <a:solidFill>
                  <a:srgbClr val="C00000"/>
                </a:solidFill>
                <a:latin typeface="Times New Roman" pitchFamily="18" charset="0"/>
                <a:ea typeface="微软雅黑" pitchFamily="34" charset="-122"/>
                <a:cs typeface="Times New Roman" panose="02020603050405020304" pitchFamily="18" charset="0"/>
              </a:rPr>
              <a:t>比喻误入官场的人，是陶渊明的自比。这两个比喻，意在说明自己误入官场后深受束缚，极不自由，表明了他迫切要求摆脱束缚，回归田园的心志。</a:t>
            </a:r>
            <a:endParaRPr lang="zh-CN" altLang="zh-CN" sz="1050" kern="100" spc="-5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89206" y="477466"/>
            <a:ext cx="11412000" cy="645160"/>
          </a:xfrm>
          <a:prstGeom prst="rect">
            <a:avLst/>
          </a:prstGeom>
        </p:spPr>
        <p:txBody>
          <a:bodyPr>
            <a:spAutoFit/>
          </a:bodyPr>
          <a:lstStyle/>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2.</a:t>
            </a:r>
            <a:r>
              <a:rPr lang="zh-CN" altLang="zh-CN" sz="2400" kern="100">
                <a:latin typeface="Times New Roman" pitchFamily="18" charset="0"/>
                <a:ea typeface="微软雅黑" pitchFamily="34" charset="-122"/>
                <a:cs typeface="Times New Roman" panose="02020603050405020304" pitchFamily="18" charset="0"/>
              </a:rPr>
              <a:t>诗人是如何描写田园美景的？请从写景顺序和艺术手法上分析。</a:t>
            </a:r>
            <a:endParaRPr lang="zh-CN" altLang="zh-CN" sz="1050" kern="100">
              <a:latin typeface="宋体" pitchFamily="2" charset="-122"/>
              <a:cs typeface="Courier New" panose="02070309020205020404" pitchFamily="49" charset="0"/>
            </a:endParaRPr>
          </a:p>
        </p:txBody>
      </p:sp>
      <p:sp>
        <p:nvSpPr>
          <p:cNvPr id="3" name="矩形 2"/>
          <p:cNvSpPr/>
          <p:nvPr/>
        </p:nvSpPr>
        <p:spPr>
          <a:xfrm>
            <a:off x="389206" y="1080801"/>
            <a:ext cx="11412000" cy="5563061"/>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答案　</a:t>
            </a:r>
            <a:r>
              <a:rPr lang="en-US" altLang="zh-CN" sz="2400" kern="100">
                <a:solidFill>
                  <a:srgbClr val="C00000"/>
                </a:solidFill>
                <a:latin typeface="Times New Roman" pitchFamily="18" charset="0"/>
                <a:ea typeface="微软雅黑" pitchFamily="34" charset="-122"/>
                <a:cs typeface="Courier New" panose="02070309020205020404" pitchFamily="49" charset="0"/>
              </a:rPr>
              <a:t>(1)</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先写近景，再写远景，远近结合。</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方宅十余亩</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桃李罗堂前</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四句是近景，从自己的住宅写起。房舍简陋，可树影婆娑，于自然平淡之中显出恬静幽美。</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暧暧远人村，依依墟里烟</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两句是远景。远望村庄轮廓模糊，炊烟袅袅，一切都是安详的、舒缓的、柔和的。</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Times New Roman" pitchFamily="18" charset="0"/>
                <a:ea typeface="微软雅黑" pitchFamily="34" charset="-122"/>
                <a:cs typeface="Courier New" panose="02070309020205020404" pitchFamily="49" charset="0"/>
              </a:rPr>
              <a:t>(2)</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动静结合。整体的画面是静的，</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榆柳荫后檐，桃李罗堂前</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户庭无尘杂，虚室有余闲</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等表现出了乡村的宁静祥和之美。静景之中，又有动的画面：</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依依墟里烟</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狗吠深巷中，鸡鸣桑树颠。</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炊烟飘动，狗儿吠叫，鸡在树颠鸣叫，在静止的画面中多了许多动感，让这幅乡居图顿时生动活跃起来。</a:t>
            </a:r>
            <a:endParaRPr lang="zh-CN" altLang="zh-CN" sz="1050" kern="100">
              <a:latin typeface="宋体" pitchFamily="2" charset="-122"/>
              <a:cs typeface="Courier New" panose="02070309020205020404" pitchFamily="49" charset="0"/>
            </a:endParaRPr>
          </a:p>
          <a:p>
            <a:pPr>
              <a:lnSpc>
                <a:spcPct val="150000"/>
              </a:lnSpc>
            </a:pPr>
            <a:r>
              <a:rPr lang="en-US" altLang="zh-CN" sz="2400" kern="100">
                <a:solidFill>
                  <a:srgbClr val="C00000"/>
                </a:solidFill>
                <a:latin typeface="Times New Roman" pitchFamily="18" charset="0"/>
                <a:ea typeface="微软雅黑" pitchFamily="34" charset="-122"/>
              </a:rPr>
              <a:t>(3)</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白描手法。如</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方宅十余亩，草屋八九间</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，毫无粉饰之词，平易如话，但恰到好处地与诗意合拍。</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89206" y="665615"/>
            <a:ext cx="11412000" cy="1198880"/>
          </a:xfrm>
          <a:prstGeom prst="rect">
            <a:avLst/>
          </a:prstGeom>
        </p:spPr>
        <p:txBody>
          <a:bodyPr>
            <a:spAutoFit/>
          </a:bodyPr>
          <a:lstStyle/>
          <a:p>
            <a:pPr algn="just">
              <a:lnSpc>
                <a:spcPct val="150000"/>
              </a:lnSpc>
              <a:spcAft>
                <a:spcPct val="0"/>
              </a:spcAft>
            </a:pPr>
            <a:r>
              <a:rPr lang="en-US" altLang="zh-CN" sz="2400" kern="100">
                <a:solidFill>
                  <a:srgbClr val="0070C0"/>
                </a:solidFill>
                <a:latin typeface="Times New Roman" pitchFamily="18" charset="0"/>
                <a:ea typeface="微软雅黑" pitchFamily="34" charset="-122"/>
                <a:cs typeface="Courier New" panose="02070309020205020404" pitchFamily="49" charset="0"/>
              </a:rPr>
              <a:t>(</a:t>
            </a:r>
            <a:r>
              <a:rPr lang="zh-CN" altLang="zh-CN" sz="2400" kern="100">
                <a:solidFill>
                  <a:srgbClr val="0070C0"/>
                </a:solidFill>
                <a:latin typeface="Times New Roman" pitchFamily="18" charset="0"/>
                <a:ea typeface="微软雅黑" pitchFamily="34" charset="-122"/>
                <a:cs typeface="Times New Roman" panose="02020603050405020304" pitchFamily="18" charset="0"/>
              </a:rPr>
              <a:t>二</a:t>
            </a:r>
            <a:r>
              <a:rPr lang="en-US" altLang="zh-CN" sz="2400" kern="100">
                <a:solidFill>
                  <a:srgbClr val="0070C0"/>
                </a:solidFill>
                <a:latin typeface="Times New Roman" pitchFamily="18" charset="0"/>
                <a:ea typeface="微软雅黑" pitchFamily="34" charset="-122"/>
                <a:cs typeface="Courier New" panose="02070309020205020404" pitchFamily="49" charset="0"/>
              </a:rPr>
              <a:t>)</a:t>
            </a:r>
            <a:r>
              <a:rPr lang="zh-CN" altLang="zh-CN" sz="2400" kern="100">
                <a:solidFill>
                  <a:srgbClr val="0070C0"/>
                </a:solidFill>
                <a:latin typeface="Times New Roman" pitchFamily="18" charset="0"/>
                <a:ea typeface="微软雅黑" pitchFamily="34" charset="-122"/>
                <a:cs typeface="Times New Roman" panose="02020603050405020304" pitchFamily="18" charset="0"/>
              </a:rPr>
              <a:t>赏析技巧</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a:latin typeface="Times New Roman" pitchFamily="18" charset="0"/>
                <a:ea typeface="微软雅黑" pitchFamily="34" charset="-122"/>
                <a:cs typeface="Times New Roman" panose="02020603050405020304" pitchFamily="18" charset="0"/>
              </a:rPr>
              <a:t>3</a:t>
            </a:r>
            <a:r>
              <a:rPr lang="zh-CN" altLang="zh-CN" sz="2400" kern="100">
                <a:latin typeface="Times New Roman" pitchFamily="18" charset="0"/>
                <a:ea typeface="微软雅黑" pitchFamily="34" charset="-122"/>
                <a:cs typeface="Times New Roman" panose="02020603050405020304" pitchFamily="18" charset="0"/>
              </a:rPr>
              <a:t>诗人在描写田园生活情景时选用了哪些意象？这些意象营造了怎样的意境？</a:t>
            </a:r>
            <a:endParaRPr lang="zh-CN" altLang="zh-CN" sz="1050" kern="100">
              <a:latin typeface="宋体" pitchFamily="2" charset="-122"/>
              <a:cs typeface="Courier New" panose="02070309020205020404" pitchFamily="49" charset="0"/>
            </a:endParaRPr>
          </a:p>
        </p:txBody>
      </p:sp>
      <p:sp>
        <p:nvSpPr>
          <p:cNvPr id="3" name="矩形 2"/>
          <p:cNvSpPr/>
          <p:nvPr/>
        </p:nvSpPr>
        <p:spPr>
          <a:xfrm>
            <a:off x="389206" y="1838792"/>
            <a:ext cx="11412000" cy="2239074"/>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答案　</a:t>
            </a:r>
            <a:r>
              <a:rPr lang="en-US" altLang="zh-CN" sz="2400" kern="100">
                <a:solidFill>
                  <a:srgbClr val="C00000"/>
                </a:solidFill>
                <a:latin typeface="Times New Roman" pitchFamily="18" charset="0"/>
                <a:ea typeface="微软雅黑" pitchFamily="34" charset="-122"/>
                <a:cs typeface="Courier New" panose="02070309020205020404" pitchFamily="49" charset="0"/>
              </a:rPr>
              <a:t>(1)</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诗人选用了方宅、草屋、榆柳、桃李、村庄、炊烟、狗吠、鸡鸣这些农村最常见的景物。</a:t>
            </a:r>
            <a:endParaRPr lang="en-US" altLang="zh-CN" sz="2400" kern="100">
              <a:solidFill>
                <a:srgbClr val="C00000"/>
              </a:solidFill>
              <a:latin typeface="Times New Roman" pitchFamily="18" charset="0"/>
              <a:ea typeface="微软雅黑" pitchFamily="34" charset="-122"/>
              <a:cs typeface="Times New Roman" panose="02020603050405020304" pitchFamily="18" charset="0"/>
            </a:endParaRPr>
          </a:p>
          <a:p>
            <a:pPr algn="just">
              <a:lnSpc>
                <a:spcPct val="150000"/>
              </a:lnSpc>
              <a:spcAft>
                <a:spcPct val="0"/>
              </a:spcAft>
            </a:pPr>
            <a:r>
              <a:rPr lang="en-US" altLang="zh-CN" sz="2400" kern="100">
                <a:solidFill>
                  <a:srgbClr val="C00000"/>
                </a:solidFill>
                <a:latin typeface="Times New Roman" pitchFamily="18" charset="0"/>
                <a:ea typeface="微软雅黑" pitchFamily="34" charset="-122"/>
                <a:cs typeface="Courier New" panose="02070309020205020404" pitchFamily="49" charset="0"/>
              </a:rPr>
              <a:t>(2)</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这些景物营造了一种宁静安谧、淳朴自然的意境，使人深深地体味到诗人那淡泊恬静的生活追求。</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77261" y="842183"/>
            <a:ext cx="11412000" cy="4154984"/>
          </a:xfrm>
          <a:prstGeom prst="rect">
            <a:avLst/>
          </a:prstGeom>
        </p:spPr>
        <p:txBody>
          <a:bodyPr>
            <a:spAutoFit/>
          </a:bodyPr>
          <a:lstStyle/>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2.</a:t>
            </a:r>
            <a:r>
              <a:rPr lang="zh-CN" altLang="zh-CN" sz="2400" kern="100">
                <a:latin typeface="Times New Roman" pitchFamily="18" charset="0"/>
                <a:ea typeface="微软雅黑" pitchFamily="34" charset="-122"/>
                <a:cs typeface="Times New Roman" panose="02020603050405020304" pitchFamily="18" charset="0"/>
              </a:rPr>
              <a:t>阅读陶渊明的《读〈山海经〉</a:t>
            </a:r>
            <a:r>
              <a:rPr lang="en-US" altLang="zh-CN" sz="2400" kern="100">
                <a:latin typeface="Times New Roman" pitchFamily="18" charset="0"/>
                <a:ea typeface="微软雅黑" pitchFamily="34" charset="-122"/>
                <a:cs typeface="Courier New" panose="02070309020205020404" pitchFamily="49" charset="0"/>
              </a:rPr>
              <a:t>(</a:t>
            </a:r>
            <a:r>
              <a:rPr lang="zh-CN" altLang="zh-CN" sz="2400" kern="100">
                <a:latin typeface="Times New Roman" pitchFamily="18" charset="0"/>
                <a:ea typeface="微软雅黑" pitchFamily="34" charset="-122"/>
                <a:cs typeface="Times New Roman" panose="02020603050405020304" pitchFamily="18" charset="0"/>
              </a:rPr>
              <a:t>其十</a:t>
            </a:r>
            <a:r>
              <a:rPr lang="en-US" altLang="zh-CN" sz="2400" kern="100">
                <a:latin typeface="Times New Roman" pitchFamily="18" charset="0"/>
                <a:ea typeface="微软雅黑" pitchFamily="34" charset="-122"/>
                <a:cs typeface="Courier New" panose="02070309020205020404" pitchFamily="49" charset="0"/>
              </a:rPr>
              <a:t>)</a:t>
            </a:r>
            <a:r>
              <a:rPr lang="zh-CN" altLang="zh-CN" sz="2400" kern="100">
                <a:latin typeface="Times New Roman" pitchFamily="18" charset="0"/>
                <a:ea typeface="微软雅黑" pitchFamily="34" charset="-122"/>
                <a:cs typeface="Times New Roman" panose="02020603050405020304" pitchFamily="18" charset="0"/>
              </a:rPr>
              <a:t>》，思考后面的问题。</a:t>
            </a:r>
            <a:endParaRPr lang="zh-CN" altLang="zh-CN" sz="1050" kern="100">
              <a:latin typeface="宋体" pitchFamily="2" charset="-122"/>
              <a:cs typeface="Courier New" panose="02070309020205020404" pitchFamily="49" charset="0"/>
            </a:endParaRPr>
          </a:p>
          <a:p>
            <a:pPr algn="ctr">
              <a:lnSpc>
                <a:spcPct val="150000"/>
              </a:lnSpc>
              <a:spcAft>
                <a:spcPct val="0"/>
              </a:spcAft>
            </a:pPr>
            <a:r>
              <a:rPr lang="zh-CN" altLang="zh-CN" sz="3200" kern="100">
                <a:solidFill>
                  <a:srgbClr val="C00000"/>
                </a:solidFill>
                <a:latin typeface="Times New Roman" pitchFamily="18" charset="0"/>
                <a:ea typeface="隶书" pitchFamily="49" charset="-122"/>
                <a:cs typeface="Times New Roman" panose="02020603050405020304" pitchFamily="18" charset="0"/>
              </a:rPr>
              <a:t>读《山海经》</a:t>
            </a:r>
            <a:r>
              <a:rPr lang="en-US" altLang="zh-CN" sz="3200" kern="100">
                <a:solidFill>
                  <a:srgbClr val="C00000"/>
                </a:solidFill>
                <a:latin typeface="Times New Roman" pitchFamily="18" charset="0"/>
                <a:ea typeface="隶书" pitchFamily="49" charset="-122"/>
                <a:cs typeface="Courier New" panose="02070309020205020404" pitchFamily="49" charset="0"/>
              </a:rPr>
              <a:t>(</a:t>
            </a:r>
            <a:r>
              <a:rPr lang="zh-CN" altLang="zh-CN" sz="3200" kern="100">
                <a:solidFill>
                  <a:srgbClr val="C00000"/>
                </a:solidFill>
                <a:latin typeface="Times New Roman" pitchFamily="18" charset="0"/>
                <a:ea typeface="隶书" pitchFamily="49" charset="-122"/>
                <a:cs typeface="Times New Roman" panose="02020603050405020304" pitchFamily="18" charset="0"/>
              </a:rPr>
              <a:t>其十</a:t>
            </a:r>
            <a:r>
              <a:rPr lang="en-US" altLang="zh-CN" sz="3200" kern="100">
                <a:solidFill>
                  <a:srgbClr val="C00000"/>
                </a:solidFill>
                <a:latin typeface="Times New Roman" pitchFamily="18" charset="0"/>
                <a:ea typeface="隶书" pitchFamily="49" charset="-122"/>
                <a:cs typeface="Courier New" panose="02070309020205020404" pitchFamily="49" charset="0"/>
              </a:rPr>
              <a:t>)</a:t>
            </a:r>
            <a:endParaRPr lang="zh-CN" altLang="zh-CN" sz="3200" kern="100">
              <a:solidFill>
                <a:srgbClr val="C00000"/>
              </a:solidFill>
              <a:latin typeface="宋体" pitchFamily="2" charset="-122"/>
              <a:cs typeface="Courier New" panose="02070309020205020404" pitchFamily="49" charset="0"/>
            </a:endParaRPr>
          </a:p>
          <a:p>
            <a:pPr algn="ctr">
              <a:lnSpc>
                <a:spcPct val="150000"/>
              </a:lnSpc>
              <a:spcAft>
                <a:spcPct val="0"/>
              </a:spcAft>
            </a:pPr>
            <a:r>
              <a:rPr lang="zh-CN" altLang="zh-CN" sz="2400" kern="100">
                <a:latin typeface="Times New Roman" pitchFamily="18" charset="0"/>
                <a:ea typeface="微软雅黑" pitchFamily="34" charset="-122"/>
                <a:cs typeface="Times New Roman" panose="02020603050405020304" pitchFamily="18" charset="0"/>
              </a:rPr>
              <a:t>陶渊明</a:t>
            </a:r>
            <a:endParaRPr lang="zh-CN" altLang="zh-CN" sz="1050" kern="100">
              <a:latin typeface="宋体" pitchFamily="2" charset="-122"/>
              <a:cs typeface="Courier New" panose="02070309020205020404" pitchFamily="49" charset="0"/>
            </a:endParaRPr>
          </a:p>
          <a:p>
            <a:pPr indent="3767455" algn="just">
              <a:lnSpc>
                <a:spcPct val="150000"/>
              </a:lnSpc>
              <a:spcAft>
                <a:spcPct val="0"/>
              </a:spcAft>
            </a:pPr>
            <a:r>
              <a:rPr lang="zh-CN" altLang="zh-CN" sz="2400" kern="100">
                <a:latin typeface="Times New Roman" pitchFamily="18" charset="0"/>
                <a:ea typeface="楷体_GB2312" pitchFamily="49" charset="-122"/>
                <a:cs typeface="Times New Roman" panose="02020603050405020304" pitchFamily="18" charset="0"/>
              </a:rPr>
              <a:t>精卫衔微木，将以填沧海。</a:t>
            </a:r>
            <a:endParaRPr lang="zh-CN" altLang="zh-CN" sz="1050" kern="100">
              <a:latin typeface="宋体" pitchFamily="2" charset="-122"/>
              <a:cs typeface="Courier New" panose="02070309020205020404" pitchFamily="49" charset="0"/>
            </a:endParaRPr>
          </a:p>
          <a:p>
            <a:pPr indent="3767455" algn="just">
              <a:lnSpc>
                <a:spcPct val="150000"/>
              </a:lnSpc>
              <a:spcAft>
                <a:spcPct val="0"/>
              </a:spcAft>
            </a:pPr>
            <a:r>
              <a:rPr lang="zh-CN" altLang="zh-CN" sz="2400" kern="100">
                <a:latin typeface="Times New Roman" pitchFamily="18" charset="0"/>
                <a:ea typeface="楷体_GB2312" pitchFamily="49" charset="-122"/>
                <a:cs typeface="Times New Roman" panose="02020603050405020304" pitchFamily="18" charset="0"/>
              </a:rPr>
              <a:t>刑天舞干戚，猛志固常在。</a:t>
            </a:r>
            <a:endParaRPr lang="zh-CN" altLang="zh-CN" sz="1050" kern="100">
              <a:latin typeface="宋体" pitchFamily="2" charset="-122"/>
              <a:cs typeface="Courier New" panose="02070309020205020404" pitchFamily="49" charset="0"/>
            </a:endParaRPr>
          </a:p>
          <a:p>
            <a:pPr indent="3767455" algn="just">
              <a:lnSpc>
                <a:spcPct val="150000"/>
              </a:lnSpc>
              <a:spcAft>
                <a:spcPct val="0"/>
              </a:spcAft>
            </a:pPr>
            <a:r>
              <a:rPr lang="zh-CN" altLang="zh-CN" sz="2400" kern="100">
                <a:latin typeface="Times New Roman" pitchFamily="18" charset="0"/>
                <a:ea typeface="楷体_GB2312" pitchFamily="49" charset="-122"/>
                <a:cs typeface="Times New Roman" panose="02020603050405020304" pitchFamily="18" charset="0"/>
              </a:rPr>
              <a:t>同物既无虑，化去不复悔。</a:t>
            </a:r>
            <a:endParaRPr lang="zh-CN" altLang="zh-CN" sz="1050" kern="100">
              <a:latin typeface="宋体" pitchFamily="2" charset="-122"/>
              <a:cs typeface="Courier New" panose="02070309020205020404" pitchFamily="49" charset="0"/>
            </a:endParaRPr>
          </a:p>
          <a:p>
            <a:pPr indent="3767455" algn="just">
              <a:lnSpc>
                <a:spcPct val="150000"/>
              </a:lnSpc>
              <a:spcAft>
                <a:spcPct val="0"/>
              </a:spcAft>
            </a:pPr>
            <a:r>
              <a:rPr lang="zh-CN" altLang="zh-CN" sz="2400" kern="100">
                <a:latin typeface="Times New Roman" pitchFamily="18" charset="0"/>
                <a:ea typeface="楷体_GB2312" pitchFamily="49" charset="-122"/>
                <a:cs typeface="Times New Roman" panose="02020603050405020304" pitchFamily="18" charset="0"/>
              </a:rPr>
              <a:t>徒设在昔心，良辰讵可待。</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89206" y="614656"/>
            <a:ext cx="11412000" cy="1131079"/>
          </a:xfrm>
          <a:prstGeom prst="rect">
            <a:avLst/>
          </a:prstGeom>
        </p:spPr>
        <p:txBody>
          <a:bodyPr>
            <a:spAutoFit/>
          </a:bodyPr>
          <a:lstStyle/>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(1)</a:t>
            </a:r>
            <a:r>
              <a:rPr lang="zh-CN" altLang="zh-CN" sz="2400" kern="100">
                <a:latin typeface="Times New Roman" pitchFamily="18" charset="0"/>
                <a:ea typeface="微软雅黑" pitchFamily="34" charset="-122"/>
                <a:cs typeface="Times New Roman" panose="02020603050405020304" pitchFamily="18" charset="0"/>
              </a:rPr>
              <a:t>《山海经》记载：</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女娃游于东海，溺而不返，故为精卫。常衔西山之木石，以堙于东海。</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陶渊明用典时对原文做了怎样的加工？分析这样处理的效果。</a:t>
            </a:r>
            <a:endParaRPr lang="zh-CN" altLang="zh-CN" sz="1050" kern="100">
              <a:latin typeface="宋体" pitchFamily="2" charset="-122"/>
              <a:cs typeface="Courier New" panose="02070309020205020404" pitchFamily="49" charset="0"/>
            </a:endParaRPr>
          </a:p>
        </p:txBody>
      </p:sp>
      <p:sp>
        <p:nvSpPr>
          <p:cNvPr id="3" name="矩形 2"/>
          <p:cNvSpPr/>
          <p:nvPr/>
        </p:nvSpPr>
        <p:spPr>
          <a:xfrm>
            <a:off x="389206" y="1910800"/>
            <a:ext cx="11412000" cy="2239074"/>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答案　</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陶诗强调了木之小，海之大。</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微</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沧</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则出诸诗人之想象，两字皆传神之笔，</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微木</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又与下句</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沧海</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对举。精卫口中所衔的细微之木，与那莽苍之东海，形成强烈对照，越突显精卫复仇之艰难、不易，便越突出其决心之大，直盖过沧海。在遣词炼字中可见诗人所受感动之深。</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89206" y="614656"/>
            <a:ext cx="11412000" cy="1685077"/>
          </a:xfrm>
          <a:prstGeom prst="rect">
            <a:avLst/>
          </a:prstGeom>
        </p:spPr>
        <p:txBody>
          <a:bodyPr>
            <a:spAutoFit/>
          </a:bodyPr>
          <a:lstStyle/>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(2)</a:t>
            </a:r>
            <a:r>
              <a:rPr lang="zh-CN" altLang="zh-CN" sz="2400" kern="100">
                <a:latin typeface="Times New Roman" pitchFamily="18" charset="0"/>
                <a:ea typeface="微软雅黑" pitchFamily="34" charset="-122"/>
                <a:cs typeface="Times New Roman" panose="02020603050405020304" pitchFamily="18" charset="0"/>
              </a:rPr>
              <a:t>《山海经</a:t>
            </a:r>
            <a:r>
              <a:rPr lang="en-US" altLang="zh-CN" sz="2400" kern="100">
                <a:latin typeface="Times New Roman" pitchFamily="18" charset="0"/>
                <a:ea typeface="微软雅黑" pitchFamily="34" charset="-122"/>
                <a:cs typeface="Courier New" panose="02070309020205020404" pitchFamily="49" charset="0"/>
              </a:rPr>
              <a:t>·</a:t>
            </a:r>
            <a:r>
              <a:rPr lang="zh-CN" altLang="zh-CN" sz="2400" kern="100">
                <a:latin typeface="Times New Roman" pitchFamily="18" charset="0"/>
                <a:ea typeface="微软雅黑" pitchFamily="34" charset="-122"/>
                <a:cs typeface="Times New Roman" panose="02020603050405020304" pitchFamily="18" charset="0"/>
              </a:rPr>
              <a:t>海外西经》云：</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刑天与帝争神，帝断其首，葬之常羊之山，乃以乳为目，以脐为口，操干戚以舞。</a:t>
            </a:r>
            <a:r>
              <a:rPr lang="en-US" altLang="zh-CN" sz="2400" kern="100">
                <a:latin typeface="宋体" pitchFamily="2" charset="-122"/>
                <a:ea typeface="微软雅黑" pitchFamily="34" charset="-122"/>
                <a:cs typeface="Times New Roman" panose="02020603050405020304" pitchFamily="18" charset="0"/>
              </a:rPr>
              <a:t>”</a:t>
            </a:r>
            <a:r>
              <a:rPr lang="zh-CN" altLang="zh-CN" sz="2400" kern="100">
                <a:latin typeface="Times New Roman" pitchFamily="18" charset="0"/>
                <a:ea typeface="微软雅黑" pitchFamily="34" charset="-122"/>
                <a:cs typeface="Times New Roman" panose="02020603050405020304" pitchFamily="18" charset="0"/>
              </a:rPr>
              <a:t>陶渊明在用这一典故时做了怎样的加工？分析这样处理的效果。</a:t>
            </a:r>
            <a:endParaRPr lang="zh-CN" altLang="zh-CN" sz="1050" kern="100">
              <a:latin typeface="宋体" pitchFamily="2" charset="-122"/>
              <a:cs typeface="Courier New" panose="02070309020205020404" pitchFamily="49" charset="0"/>
            </a:endParaRPr>
          </a:p>
        </p:txBody>
      </p:sp>
      <p:sp>
        <p:nvSpPr>
          <p:cNvPr id="3" name="矩形 2"/>
          <p:cNvSpPr/>
          <p:nvPr/>
        </p:nvSpPr>
        <p:spPr>
          <a:xfrm>
            <a:off x="389206" y="2464797"/>
            <a:ext cx="11412000" cy="1685077"/>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答案</a:t>
            </a:r>
            <a:r>
              <a:rPr lang="zh-CN" altLang="zh-CN" sz="2400" b="1" kern="100">
                <a:solidFill>
                  <a:srgbClr val="C00000"/>
                </a:solidFill>
                <a:latin typeface="Times New Roman" pitchFamily="18" charset="0"/>
                <a:ea typeface="微软雅黑" pitchFamily="34" charset="-122"/>
                <a:cs typeface="Times New Roman" panose="02020603050405020304" pitchFamily="18" charset="0"/>
              </a:rPr>
              <a:t>　</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陶渊明用</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猛</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形容刑天的复仇之志，突出其勇猛凌厉；加入</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固常在</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，本来就始终存在而不可磨灭，体现了刑天誓与天帝血战到底的决心。经过加工，突出了陶渊明勇敢坚毅，勇于反抗的一面。</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89206" y="614656"/>
            <a:ext cx="11412000" cy="1131079"/>
          </a:xfrm>
          <a:prstGeom prst="rect">
            <a:avLst/>
          </a:prstGeom>
        </p:spPr>
        <p:txBody>
          <a:bodyPr>
            <a:spAutoFit/>
          </a:bodyPr>
          <a:lstStyle/>
          <a:p>
            <a:pPr algn="just">
              <a:lnSpc>
                <a:spcPct val="150000"/>
              </a:lnSpc>
              <a:spcAft>
                <a:spcPct val="0"/>
              </a:spcAft>
            </a:pPr>
            <a:r>
              <a:rPr lang="en-US" altLang="zh-CN" sz="2400" kern="100">
                <a:latin typeface="Times New Roman" pitchFamily="18" charset="0"/>
                <a:ea typeface="微软雅黑" pitchFamily="34" charset="-122"/>
                <a:cs typeface="Courier New" panose="02070309020205020404" pitchFamily="49" charset="0"/>
              </a:rPr>
              <a:t>(3)</a:t>
            </a:r>
            <a:r>
              <a:rPr lang="zh-CN" altLang="zh-CN" sz="2400" kern="100">
                <a:latin typeface="Times New Roman" pitchFamily="18" charset="0"/>
                <a:ea typeface="微软雅黑" pitchFamily="34" charset="-122"/>
                <a:cs typeface="Times New Roman" panose="02020603050405020304" pitchFamily="18" charset="0"/>
              </a:rPr>
              <a:t>《归园田居</a:t>
            </a:r>
            <a:r>
              <a:rPr lang="en-US" altLang="zh-CN" sz="2400" kern="100">
                <a:latin typeface="Times New Roman" pitchFamily="18" charset="0"/>
                <a:ea typeface="微软雅黑" pitchFamily="34" charset="-122"/>
                <a:cs typeface="Courier New" panose="02070309020205020404" pitchFamily="49" charset="0"/>
              </a:rPr>
              <a:t>(</a:t>
            </a:r>
            <a:r>
              <a:rPr lang="zh-CN" altLang="zh-CN" sz="2400" kern="100">
                <a:latin typeface="Times New Roman" pitchFamily="18" charset="0"/>
                <a:ea typeface="微软雅黑" pitchFamily="34" charset="-122"/>
                <a:cs typeface="Times New Roman" panose="02020603050405020304" pitchFamily="18" charset="0"/>
              </a:rPr>
              <a:t>其一</a:t>
            </a:r>
            <a:r>
              <a:rPr lang="en-US" altLang="zh-CN" sz="2400" kern="100">
                <a:latin typeface="Times New Roman" pitchFamily="18" charset="0"/>
                <a:ea typeface="微软雅黑" pitchFamily="34" charset="-122"/>
                <a:cs typeface="Courier New" panose="02070309020205020404" pitchFamily="49" charset="0"/>
              </a:rPr>
              <a:t>)</a:t>
            </a:r>
            <a:r>
              <a:rPr lang="zh-CN" altLang="zh-CN" sz="2400" kern="100">
                <a:latin typeface="Times New Roman" pitchFamily="18" charset="0"/>
                <a:ea typeface="微软雅黑" pitchFamily="34" charset="-122"/>
                <a:cs typeface="Times New Roman" panose="02020603050405020304" pitchFamily="18" charset="0"/>
              </a:rPr>
              <a:t>》和《读山海经</a:t>
            </a:r>
            <a:r>
              <a:rPr lang="en-US" altLang="zh-CN" sz="2400" kern="100">
                <a:latin typeface="Times New Roman" pitchFamily="18" charset="0"/>
                <a:ea typeface="微软雅黑" pitchFamily="34" charset="-122"/>
                <a:cs typeface="Courier New" panose="02070309020205020404" pitchFamily="49" charset="0"/>
              </a:rPr>
              <a:t>(</a:t>
            </a:r>
            <a:r>
              <a:rPr lang="zh-CN" altLang="zh-CN" sz="2400" kern="100">
                <a:latin typeface="Times New Roman" pitchFamily="18" charset="0"/>
                <a:ea typeface="微软雅黑" pitchFamily="34" charset="-122"/>
                <a:cs typeface="Times New Roman" panose="02020603050405020304" pitchFamily="18" charset="0"/>
              </a:rPr>
              <a:t>其十</a:t>
            </a:r>
            <a:r>
              <a:rPr lang="en-US" altLang="zh-CN" sz="2400" kern="100">
                <a:latin typeface="Times New Roman" pitchFamily="18" charset="0"/>
                <a:ea typeface="微软雅黑" pitchFamily="34" charset="-122"/>
                <a:cs typeface="Courier New" panose="02070309020205020404" pitchFamily="49" charset="0"/>
              </a:rPr>
              <a:t>)</a:t>
            </a:r>
            <a:r>
              <a:rPr lang="zh-CN" altLang="zh-CN" sz="2400" kern="100">
                <a:latin typeface="Times New Roman" pitchFamily="18" charset="0"/>
                <a:ea typeface="微软雅黑" pitchFamily="34" charset="-122"/>
                <a:cs typeface="Times New Roman" panose="02020603050405020304" pitchFamily="18" charset="0"/>
              </a:rPr>
              <a:t>》中，我们分别看到了什么样的陶渊明？两种性格是否矛盾？</a:t>
            </a:r>
            <a:endParaRPr lang="zh-CN" altLang="zh-CN" sz="1050" kern="100">
              <a:latin typeface="宋体" pitchFamily="2" charset="-122"/>
              <a:cs typeface="Courier New" panose="02070309020205020404" pitchFamily="49" charset="0"/>
            </a:endParaRPr>
          </a:p>
        </p:txBody>
      </p:sp>
      <p:sp>
        <p:nvSpPr>
          <p:cNvPr id="3" name="矩形 2"/>
          <p:cNvSpPr/>
          <p:nvPr/>
        </p:nvSpPr>
        <p:spPr>
          <a:xfrm>
            <a:off x="389206" y="1810916"/>
            <a:ext cx="11412000" cy="3347070"/>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答案　</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《归园田居</a:t>
            </a: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其一</a:t>
            </a: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》体现了陶渊明追求自由、安于清贫、隐逸山野、洁身自好、远离官场、超脱世俗的美好情操。而《读山海经</a:t>
            </a: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其十</a:t>
            </a: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表达了他对精卫、刑天百折不挠的坚强意志的赞美，说明诗人自身也时时以这种精神自策自励，寄托了自己的悲愤和理想无法实现的悲慨。两种性格并不矛盾，恰恰说明陶渊明是个立体人物，他的归隐不仅仅是对田园的热爱，更是对无法实现抱负的绝望，其内心仍然不忘世事，想有所作为。</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8" name="矩形 17"/>
          <p:cNvSpPr/>
          <p:nvPr/>
        </p:nvSpPr>
        <p:spPr>
          <a:xfrm>
            <a:off x="222818" y="621482"/>
            <a:ext cx="11705036" cy="5631180"/>
          </a:xfrm>
          <a:prstGeom prst="rect">
            <a:avLst/>
          </a:prstGeom>
        </p:spPr>
        <p:txBody>
          <a:bodyPr wrap="square">
            <a:spAutoFit/>
          </a:bodyPr>
          <a:lstStyle/>
          <a:p>
            <a:pPr algn="just">
              <a:lnSpc>
                <a:spcPct val="150000"/>
              </a:lnSpc>
              <a:spcAft>
                <a:spcPct val="0"/>
              </a:spcAft>
            </a:pPr>
            <a:r>
              <a:rPr lang="zh-CN" altLang="zh-CN" sz="2400" b="1" kern="100">
                <a:latin typeface="宋体" pitchFamily="2" charset="-122"/>
                <a:ea typeface="微软雅黑" pitchFamily="34" charset="-122"/>
                <a:cs typeface="Times New Roman" panose="02020603050405020304" pitchFamily="18" charset="0"/>
              </a:rPr>
              <a:t>文体知识</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400" kern="100">
                <a:latin typeface="Times New Roman" pitchFamily="18" charset="0"/>
                <a:ea typeface="微软雅黑" pitchFamily="34" charset="-122"/>
                <a:cs typeface="Times New Roman" panose="02020603050405020304" pitchFamily="18" charset="0"/>
              </a:rPr>
              <a:t>田园诗，是我国古代诗歌中的重要一支，由陶渊明开创，他也是田园诗的重要代表作家。他的诗大部分取材于田园生活，有的接近口语，有的近似歌谣；有的直抒胸臆，抒发了诗人热爱躬耕生活之情。语言平淡而自然，朴实而又毫不缺乏色彩，给人一种清新、静谧、悠闲的感受。</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400" b="1" kern="100">
                <a:latin typeface="宋体" pitchFamily="2" charset="-122"/>
                <a:ea typeface="微软雅黑" pitchFamily="34" charset="-122"/>
                <a:cs typeface="Times New Roman" panose="02020603050405020304" pitchFamily="18" charset="0"/>
              </a:rPr>
              <a:t>名家点评</a:t>
            </a:r>
            <a:endParaRPr lang="zh-CN" altLang="zh-CN" sz="1050" kern="100">
              <a:latin typeface="宋体" pitchFamily="2" charset="-122"/>
              <a:cs typeface="Courier New" panose="02070309020205020404" pitchFamily="49" charset="0"/>
            </a:endParaRPr>
          </a:p>
          <a:p>
            <a:pPr>
              <a:lnSpc>
                <a:spcPct val="150000"/>
              </a:lnSpc>
            </a:pPr>
            <a:r>
              <a:rPr lang="en-US" altLang="zh-CN" sz="2400" kern="100">
                <a:latin typeface="Times New Roman" pitchFamily="18" charset="0"/>
                <a:ea typeface="微软雅黑" pitchFamily="34" charset="-122"/>
                <a:cs typeface="Courier New" panose="02070309020205020404" pitchFamily="49" charset="0"/>
              </a:rPr>
              <a:t>(1)</a:t>
            </a:r>
            <a:r>
              <a:rPr lang="zh-CN" altLang="zh-CN" sz="2400" kern="100">
                <a:latin typeface="Times New Roman" pitchFamily="18" charset="0"/>
                <a:ea typeface="微软雅黑" pitchFamily="34" charset="-122"/>
                <a:cs typeface="Times New Roman" panose="02020603050405020304" pitchFamily="18" charset="0"/>
              </a:rPr>
              <a:t>欲仕则仕，不以求之为嫌；欲隐则隐，不以去之为高。饥则扣门而乞食；饱则鸡黍以迎客。古今贤之，贵其真也。</a:t>
            </a:r>
            <a:r>
              <a:rPr lang="en-US" altLang="zh-CN" sz="2400" kern="100">
                <a:latin typeface="Times New Roman" pitchFamily="18" charset="0"/>
                <a:ea typeface="仿宋_GB2312" panose="02010609030101010101" pitchFamily="49" charset="-122"/>
                <a:cs typeface="Courier New" panose="02070309020205020404" pitchFamily="49" charset="0"/>
              </a:rPr>
              <a:t>——</a:t>
            </a:r>
            <a:r>
              <a:rPr lang="zh-CN" altLang="zh-CN" sz="2400" kern="100">
                <a:latin typeface="Times New Roman" pitchFamily="18" charset="0"/>
                <a:ea typeface="仿宋_GB2312" panose="02010609030101010101" pitchFamily="49" charset="-122"/>
                <a:cs typeface="Times New Roman" panose="02020603050405020304" pitchFamily="18" charset="0"/>
              </a:rPr>
              <a:t>北宋文学家苏轼</a:t>
            </a:r>
            <a:endParaRPr lang="zh-CN" altLang="zh-CN" sz="1050" kern="100">
              <a:latin typeface="宋体" pitchFamily="2" charset="-122"/>
              <a:ea typeface="仿宋_GB2312" panose="02010609030101010101" pitchFamily="49" charset="-122"/>
              <a:cs typeface="Courier New" panose="02070309020205020404" pitchFamily="49" charset="0"/>
            </a:endParaRPr>
          </a:p>
          <a:p>
            <a:pPr>
              <a:lnSpc>
                <a:spcPct val="150000"/>
              </a:lnSpc>
            </a:pPr>
            <a:r>
              <a:rPr lang="en-US" altLang="zh-CN" sz="2400" kern="100">
                <a:latin typeface="Times New Roman" pitchFamily="18" charset="0"/>
                <a:ea typeface="微软雅黑" pitchFamily="34" charset="-122"/>
                <a:cs typeface="Courier New" panose="02070309020205020404" pitchFamily="49" charset="0"/>
              </a:rPr>
              <a:t>(2)</a:t>
            </a:r>
            <a:r>
              <a:rPr lang="zh-CN" altLang="zh-CN" sz="2400" kern="100">
                <a:latin typeface="Times New Roman" pitchFamily="18" charset="0"/>
                <a:ea typeface="微软雅黑" pitchFamily="34" charset="-122"/>
                <a:cs typeface="Times New Roman" panose="02020603050405020304" pitchFamily="18" charset="0"/>
              </a:rPr>
              <a:t>晋人多放达，独渊明有忧勤语，有自托语，有知足语，有悲愤语，有乐天安命语。</a:t>
            </a:r>
            <a:endParaRPr lang="zh-CN" altLang="zh-CN" sz="1050" kern="100">
              <a:latin typeface="宋体" pitchFamily="2" charset="-122"/>
              <a:cs typeface="Courier New" panose="02070309020205020404" pitchFamily="49" charset="0"/>
            </a:endParaRPr>
          </a:p>
          <a:p>
            <a:pPr algn="r">
              <a:lnSpc>
                <a:spcPct val="150000"/>
              </a:lnSpc>
              <a:spcAft>
                <a:spcPct val="0"/>
              </a:spcAft>
            </a:pPr>
            <a:r>
              <a:rPr lang="en-US" altLang="zh-CN" sz="2400" kern="100">
                <a:latin typeface="Times New Roman" pitchFamily="18" charset="0"/>
                <a:ea typeface="仿宋_GB2312" panose="02010609030101010101" pitchFamily="49" charset="-122"/>
                <a:cs typeface="Courier New" panose="02070309020205020404" pitchFamily="49" charset="0"/>
              </a:rPr>
              <a:t>——</a:t>
            </a:r>
            <a:r>
              <a:rPr lang="zh-CN" altLang="zh-CN" sz="2400" kern="100">
                <a:latin typeface="Times New Roman" pitchFamily="18" charset="0"/>
                <a:ea typeface="仿宋_GB2312" panose="02010609030101010101" pitchFamily="49" charset="-122"/>
                <a:cs typeface="Times New Roman" panose="02020603050405020304" pitchFamily="18" charset="0"/>
              </a:rPr>
              <a:t>清代诗人、学者沈德潜</a:t>
            </a:r>
            <a:endParaRPr lang="zh-CN" altLang="zh-CN" sz="1050" kern="100">
              <a:latin typeface="宋体" pitchFamily="2" charset="-122"/>
              <a:ea typeface="仿宋_GB2312" panose="02010609030101010101" pitchFamily="49"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4274" name="Rectangle 2"/>
          <p:cNvSpPr>
            <a:spLocks noGrp="1" noRot="1"/>
          </p:cNvSpPr>
          <p:nvPr>
            <p:ph type="title" idx="4294967295"/>
          </p:nvPr>
        </p:nvSpPr>
        <p:spPr>
          <a:xfrm>
            <a:off x="948055" y="596265"/>
            <a:ext cx="8542655" cy="1143000"/>
          </a:xfrm>
        </p:spPr>
        <p:txBody>
          <a:bodyPr vert="horz" wrap="square" lIns="91456" tIns="45728" rIns="91456" bIns="45728" anchor="ctr"/>
          <a:lstStyle/>
          <a:p>
            <a:pPr eaLnBrk="1" hangingPunct="1"/>
            <a:r>
              <a:rPr lang="zh-CN" altLang="en-US" sz="4000" b="1">
                <a:solidFill>
                  <a:srgbClr val="0000FF"/>
                </a:solidFill>
              </a:rPr>
              <a:t>讨论：谈谈</a:t>
            </a:r>
            <a:r>
              <a:rPr lang="en-US" altLang="zh-CN" sz="4000" b="1">
                <a:solidFill>
                  <a:srgbClr val="0000FF"/>
                </a:solidFill>
              </a:rPr>
              <a:t>《</a:t>
            </a:r>
            <a:r>
              <a:rPr lang="zh-CN" altLang="en-US" sz="4000" b="1">
                <a:solidFill>
                  <a:srgbClr val="0000FF"/>
                </a:solidFill>
              </a:rPr>
              <a:t>短歌行</a:t>
            </a:r>
            <a:r>
              <a:rPr lang="en-US" altLang="zh-CN" sz="4000" b="1">
                <a:solidFill>
                  <a:srgbClr val="0000FF"/>
                </a:solidFill>
              </a:rPr>
              <a:t>》</a:t>
            </a:r>
            <a:r>
              <a:rPr lang="zh-CN" altLang="en-US" sz="4000" b="1">
                <a:solidFill>
                  <a:srgbClr val="0000FF"/>
                </a:solidFill>
              </a:rPr>
              <a:t>中曹操表露的思想感情有何现实意义。 </a:t>
            </a:r>
          </a:p>
        </p:txBody>
      </p:sp>
      <p:sp>
        <p:nvSpPr>
          <p:cNvPr id="32771" name="Rectangle 3"/>
          <p:cNvSpPr>
            <a:spLocks noGrp="1" noRot="1"/>
          </p:cNvSpPr>
          <p:nvPr>
            <p:ph idx="4294967295"/>
          </p:nvPr>
        </p:nvSpPr>
        <p:spPr>
          <a:xfrm>
            <a:off x="1903095" y="2096135"/>
            <a:ext cx="8841105" cy="654050"/>
          </a:xfrm>
        </p:spPr>
        <p:txBody>
          <a:bodyPr vert="horz" wrap="square" lIns="91456" tIns="45728" rIns="91456" bIns="45728" anchor="t"/>
          <a:lstStyle/>
          <a:p>
            <a:pPr eaLnBrk="1" hangingPunct="1">
              <a:buFont typeface="Wingdings" pitchFamily="2" charset="2"/>
              <a:buNone/>
            </a:pPr>
            <a:r>
              <a:rPr lang="zh-CN" altLang="en-US" sz="2800" b="1">
                <a:solidFill>
                  <a:srgbClr val="FF0000"/>
                </a:solidFill>
              </a:rPr>
              <a:t>从写作的角度</a:t>
            </a:r>
            <a:r>
              <a:rPr lang="en-US" altLang="zh-CN" sz="2800" b="1">
                <a:solidFill>
                  <a:srgbClr val="FF0000"/>
                </a:solidFill>
              </a:rPr>
              <a:t>——</a:t>
            </a:r>
            <a:r>
              <a:rPr lang="zh-CN" altLang="en-US" sz="2800" b="1">
                <a:solidFill>
                  <a:srgbClr val="FF0000"/>
                </a:solidFill>
              </a:rPr>
              <a:t>敢于创新，抒发真情实感 </a:t>
            </a:r>
          </a:p>
        </p:txBody>
      </p:sp>
      <p:sp>
        <p:nvSpPr>
          <p:cNvPr id="32772" name="Rectangle 4"/>
          <p:cNvSpPr/>
          <p:nvPr/>
        </p:nvSpPr>
        <p:spPr>
          <a:xfrm>
            <a:off x="1804828" y="4725275"/>
            <a:ext cx="8866505" cy="583565"/>
          </a:xfrm>
          <a:prstGeom prst="rect">
            <a:avLst/>
          </a:prstGeom>
          <a:noFill/>
          <a:ln w="9525">
            <a:noFill/>
          </a:ln>
        </p:spPr>
        <p:txBody>
          <a:bodyPr wrap="none">
            <a:spAutoFit/>
          </a:bodyPr>
          <a:lstStyle/>
          <a:p>
            <a:pPr>
              <a:spcBef>
                <a:spcPct val="20000"/>
              </a:spcBef>
              <a:buClr>
                <a:schemeClr val="hlink"/>
              </a:buClr>
              <a:buSzPct val="75000"/>
              <a:buFont typeface="Wingdings" pitchFamily="2" charset="2"/>
              <a:buNone/>
            </a:pPr>
            <a:r>
              <a:rPr lang="zh-CN" altLang="en-US" sz="3200" b="1">
                <a:solidFill>
                  <a:srgbClr val="FF0000"/>
                </a:solidFill>
                <a:latin typeface="Arial" pitchFamily="34" charset="0"/>
              </a:rPr>
              <a:t>从国家政治的角度</a:t>
            </a:r>
            <a:r>
              <a:rPr lang="en-US" altLang="zh-CN" sz="3200" b="1">
                <a:solidFill>
                  <a:srgbClr val="FF0000"/>
                </a:solidFill>
                <a:latin typeface="Arial" pitchFamily="34" charset="0"/>
              </a:rPr>
              <a:t>——</a:t>
            </a:r>
            <a:r>
              <a:rPr lang="zh-CN" altLang="en-US" sz="3200" b="1">
                <a:solidFill>
                  <a:srgbClr val="FF0000"/>
                </a:solidFill>
                <a:latin typeface="Arial" pitchFamily="34" charset="0"/>
              </a:rPr>
              <a:t>国家的统一、安定是主流 </a:t>
            </a:r>
          </a:p>
        </p:txBody>
      </p:sp>
      <p:sp>
        <p:nvSpPr>
          <p:cNvPr id="32773" name="Rectangle 5"/>
          <p:cNvSpPr/>
          <p:nvPr/>
        </p:nvSpPr>
        <p:spPr>
          <a:xfrm>
            <a:off x="1903271" y="3886920"/>
            <a:ext cx="8764623" cy="583565"/>
          </a:xfrm>
          <a:prstGeom prst="rect">
            <a:avLst/>
          </a:prstGeom>
          <a:noFill/>
          <a:ln w="9525">
            <a:noFill/>
          </a:ln>
        </p:spPr>
        <p:txBody>
          <a:bodyPr>
            <a:spAutoFit/>
          </a:bodyPr>
          <a:lstStyle/>
          <a:p>
            <a:r>
              <a:rPr lang="zh-CN" altLang="en-US" sz="3200" b="1">
                <a:solidFill>
                  <a:srgbClr val="FF0000"/>
                </a:solidFill>
                <a:latin typeface="Arial" pitchFamily="34" charset="0"/>
              </a:rPr>
              <a:t>从人生理想的角度</a:t>
            </a:r>
            <a:r>
              <a:rPr lang="en-US" altLang="zh-CN" sz="3200" b="1">
                <a:solidFill>
                  <a:srgbClr val="FF0000"/>
                </a:solidFill>
                <a:latin typeface="Arial" pitchFamily="34" charset="0"/>
              </a:rPr>
              <a:t>——</a:t>
            </a:r>
            <a:r>
              <a:rPr lang="zh-CN" altLang="en-US" sz="3200" b="1">
                <a:solidFill>
                  <a:srgbClr val="FF0000"/>
                </a:solidFill>
                <a:latin typeface="Arial" pitchFamily="34" charset="0"/>
              </a:rPr>
              <a:t>积极进取，建功立业</a:t>
            </a:r>
          </a:p>
        </p:txBody>
      </p:sp>
      <p:sp>
        <p:nvSpPr>
          <p:cNvPr id="32774" name="Rectangle 6"/>
          <p:cNvSpPr/>
          <p:nvPr/>
        </p:nvSpPr>
        <p:spPr>
          <a:xfrm>
            <a:off x="1903271" y="2926305"/>
            <a:ext cx="8764623" cy="583565"/>
          </a:xfrm>
          <a:prstGeom prst="rect">
            <a:avLst/>
          </a:prstGeom>
          <a:noFill/>
          <a:ln w="9525">
            <a:noFill/>
          </a:ln>
        </p:spPr>
        <p:txBody>
          <a:bodyPr>
            <a:spAutoFit/>
          </a:bodyPr>
          <a:lstStyle/>
          <a:p>
            <a:r>
              <a:rPr lang="zh-CN" altLang="en-US" sz="3200" b="1">
                <a:solidFill>
                  <a:srgbClr val="FF0000"/>
                </a:solidFill>
                <a:latin typeface="Arial" pitchFamily="34" charset="0"/>
              </a:rPr>
              <a:t>从人才的角度</a:t>
            </a:r>
            <a:r>
              <a:rPr lang="en-US" altLang="zh-CN" sz="3200" b="1">
                <a:solidFill>
                  <a:srgbClr val="FF0000"/>
                </a:solidFill>
                <a:latin typeface="Arial" pitchFamily="34" charset="0"/>
              </a:rPr>
              <a:t>——</a:t>
            </a:r>
            <a:r>
              <a:rPr lang="zh-CN" altLang="en-US" sz="3200" b="1">
                <a:solidFill>
                  <a:srgbClr val="FF0000"/>
                </a:solidFill>
                <a:latin typeface="Arial" pitchFamily="34" charset="0"/>
              </a:rPr>
              <a:t>广纳人才，唯才是举</a:t>
            </a:r>
          </a:p>
        </p:txBody>
      </p:sp>
      <p:pic>
        <p:nvPicPr>
          <p:cNvPr id="54275" name="New picture" hidden="1"/>
          <p:cNvPicPr/>
          <p:nvPr/>
        </p:nvPicPr>
        <p:blipFill>
          <a:blip r:embed="rId2"/>
          <a:stretch>
            <a:fillRect/>
          </a:stretch>
        </p:blipFill>
        <p:spPr>
          <a:xfrm>
            <a:off x="10896600" y="11252200"/>
            <a:ext cx="317500" cy="355600"/>
          </a:xfrm>
          <a:prstGeom prst="cube">
            <a:avLst/>
          </a:prstGeom>
        </p:spPr>
      </p:pic>
      <p:pic>
        <p:nvPicPr>
          <p:cNvPr id="54276" name="New picture"/>
          <p:cNvPicPr/>
          <p:nvPr/>
        </p:nvPicPr>
        <p:blipFill>
          <a:blip r:embed="rId3"/>
          <a:stretch>
            <a:fillRect/>
          </a:stretch>
        </p:blipFill>
        <p:spPr>
          <a:xfrm>
            <a:off x="12065000" y="12141200"/>
            <a:ext cx="3302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 calcmode="lin" valueType="num">
                                      <p:cBhvr additive="base">
                                        <p:cTn id="7" dur="5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1" presetClass="entr" presetSubtype="0" fill="hold" grpId="3" nodeType="clickEffect">
                                  <p:stCondLst>
                                    <p:cond delay="0"/>
                                  </p:stCondLst>
                                  <p:iterate type="lt">
                                    <p:tmPct val="5000"/>
                                  </p:iterate>
                                  <p:childTnLst>
                                    <p:set>
                                      <p:cBhvr>
                                        <p:cTn id="13" dur="1" fill="hold">
                                          <p:stCondLst>
                                            <p:cond delay="0"/>
                                          </p:stCondLst>
                                        </p:cTn>
                                        <p:tgtEl>
                                          <p:spTgt spid="32774"/>
                                        </p:tgtEl>
                                        <p:attrNameLst>
                                          <p:attrName>style.visibility</p:attrName>
                                        </p:attrNameLst>
                                      </p:cBhvr>
                                      <p:to>
                                        <p:strVal val="visible"/>
                                      </p:to>
                                    </p:set>
                                    <p:anim calcmode="lin" valueType="num">
                                      <p:cBhvr>
                                        <p:cTn id="14" dur="1000" fill="hold"/>
                                        <p:tgtEl>
                                          <p:spTgt spid="32774"/>
                                        </p:tgtEl>
                                        <p:attrNameLst>
                                          <p:attrName>ppt_w</p:attrName>
                                        </p:attrNameLst>
                                      </p:cBhvr>
                                      <p:tavLst>
                                        <p:tav tm="0">
                                          <p:val>
                                            <p:fltVal val="0"/>
                                          </p:val>
                                        </p:tav>
                                        <p:tav tm="100000">
                                          <p:val>
                                            <p:strVal val="#ppt_w"/>
                                          </p:val>
                                        </p:tav>
                                      </p:tavLst>
                                    </p:anim>
                                    <p:anim calcmode="lin" valueType="num">
                                      <p:cBhvr>
                                        <p:cTn id="15" dur="1000" fill="hold"/>
                                        <p:tgtEl>
                                          <p:spTgt spid="32774"/>
                                        </p:tgtEl>
                                        <p:attrNameLst>
                                          <p:attrName>ppt_h</p:attrName>
                                        </p:attrNameLst>
                                      </p:cBhvr>
                                      <p:tavLst>
                                        <p:tav tm="0">
                                          <p:val>
                                            <p:fltVal val="0"/>
                                          </p:val>
                                        </p:tav>
                                        <p:tav tm="100000">
                                          <p:val>
                                            <p:strVal val="#ppt_h"/>
                                          </p:val>
                                        </p:tav>
                                      </p:tavLst>
                                    </p:anim>
                                    <p:anim calcmode="lin" valueType="num">
                                      <p:cBhvr>
                                        <p:cTn id="16" dur="1000" fill="hold"/>
                                        <p:tgtEl>
                                          <p:spTgt spid="32774"/>
                                        </p:tgtEl>
                                        <p:attrNameLst>
                                          <p:attrName>style.rotation</p:attrName>
                                        </p:attrNameLst>
                                      </p:cBhvr>
                                      <p:tavLst>
                                        <p:tav tm="0">
                                          <p:val>
                                            <p:fltVal val="90"/>
                                          </p:val>
                                        </p:tav>
                                        <p:tav tm="100000">
                                          <p:val>
                                            <p:fltVal val="0"/>
                                          </p:val>
                                        </p:tav>
                                      </p:tavLst>
                                    </p:anim>
                                    <p:animEffect transition="in" filter="fade">
                                      <p:cBhvr>
                                        <p:cTn id="17" dur="1000"/>
                                        <p:tgtEl>
                                          <p:spTgt spid="32774"/>
                                        </p:tgtEl>
                                      </p:cBhvr>
                                    </p:animEffec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51" presetClass="entr" presetSubtype="0" fill="hold" grpId="2" nodeType="clickEffect">
                                  <p:stCondLst>
                                    <p:cond delay="0"/>
                                  </p:stCondLst>
                                  <p:childTnLst>
                                    <p:set>
                                      <p:cBhvr>
                                        <p:cTn id="22" dur="1" fill="hold">
                                          <p:stCondLst>
                                            <p:cond delay="0"/>
                                          </p:stCondLst>
                                        </p:cTn>
                                        <p:tgtEl>
                                          <p:spTgt spid="32773"/>
                                        </p:tgtEl>
                                        <p:attrNameLst>
                                          <p:attrName>style.visibility</p:attrName>
                                        </p:attrNameLst>
                                      </p:cBhvr>
                                      <p:to>
                                        <p:strVal val="visible"/>
                                      </p:to>
                                    </p:set>
                                    <p:animEffect transition="in" filter="fade">
                                      <p:cBhvr>
                                        <p:cTn id="23" dur="770" decel="100000"/>
                                        <p:tgtEl>
                                          <p:spTgt spid="32773"/>
                                        </p:tgtEl>
                                      </p:cBhvr>
                                    </p:animEffect>
                                    <p:animScale>
                                      <p:cBhvr>
                                        <p:cTn id="24" dur="770" decel="100000"/>
                                        <p:tgtEl>
                                          <p:spTgt spid="32773"/>
                                        </p:tgtEl>
                                      </p:cBhvr>
                                      <p:from x="10000" y="10000"/>
                                      <p:to x="200000" y="450000"/>
                                    </p:animScale>
                                    <p:animScale>
                                      <p:cBhvr>
                                        <p:cTn id="25" dur="1230" accel="100000" fill="hold">
                                          <p:stCondLst>
                                            <p:cond delay="770"/>
                                          </p:stCondLst>
                                        </p:cTn>
                                        <p:tgtEl>
                                          <p:spTgt spid="32773"/>
                                        </p:tgtEl>
                                      </p:cBhvr>
                                      <p:from x="200000" y="450000"/>
                                      <p:to x="100000" y="100000"/>
                                    </p:animScale>
                                    <p:set>
                                      <p:cBhvr>
                                        <p:cTn id="26" dur="770" fill="hold"/>
                                        <p:tgtEl>
                                          <p:spTgt spid="32773"/>
                                        </p:tgtEl>
                                        <p:attrNameLst>
                                          <p:attrName>ppt_x</p:attrName>
                                        </p:attrNameLst>
                                      </p:cBhvr>
                                      <p:to>
                                        <p:strVal val="(0.5)"/>
                                      </p:to>
                                    </p:set>
                                    <p:anim from="(0.5)" to="(#ppt_x)" calcmode="lin" valueType="num">
                                      <p:cBhvr>
                                        <p:cTn id="27" dur="1230" accel="100000" fill="hold">
                                          <p:stCondLst>
                                            <p:cond delay="770"/>
                                          </p:stCondLst>
                                        </p:cTn>
                                        <p:tgtEl>
                                          <p:spTgt spid="32773"/>
                                        </p:tgtEl>
                                        <p:attrNameLst>
                                          <p:attrName>ppt_x</p:attrName>
                                        </p:attrNameLst>
                                      </p:cBhvr>
                                    </p:anim>
                                    <p:set>
                                      <p:cBhvr>
                                        <p:cTn id="28" dur="770" fill="hold"/>
                                        <p:tgtEl>
                                          <p:spTgt spid="32773"/>
                                        </p:tgtEl>
                                        <p:attrNameLst>
                                          <p:attrName>ppt_y</p:attrName>
                                        </p:attrNameLst>
                                      </p:cBhvr>
                                      <p:to>
                                        <p:strVal val="(#ppt_y+0.4)"/>
                                      </p:to>
                                    </p:set>
                                    <p:anim from="(#ppt_y+0.4)" to="(#ppt_y)" calcmode="lin" valueType="num">
                                      <p:cBhvr>
                                        <p:cTn id="29" dur="1230" accel="100000" fill="hold">
                                          <p:stCondLst>
                                            <p:cond delay="770"/>
                                          </p:stCondLst>
                                        </p:cTn>
                                        <p:tgtEl>
                                          <p:spTgt spid="32773"/>
                                        </p:tgtEl>
                                        <p:attrNameLst>
                                          <p:attrName>ppt_y</p:attrName>
                                        </p:attrNameLst>
                                      </p:cBhvr>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7" presetClass="entr" presetSubtype="0" fill="hold" grpId="1" nodeType="clickEffect">
                                  <p:stCondLst>
                                    <p:cond delay="0"/>
                                  </p:stCondLst>
                                  <p:iterate type="lt">
                                    <p:tmPct val="50000"/>
                                  </p:iterate>
                                  <p:childTnLst>
                                    <p:set>
                                      <p:cBhvr>
                                        <p:cTn id="34" dur="1" fill="hold">
                                          <p:stCondLst>
                                            <p:cond delay="0"/>
                                          </p:stCondLst>
                                        </p:cTn>
                                        <p:tgtEl>
                                          <p:spTgt spid="32772"/>
                                        </p:tgtEl>
                                        <p:attrNameLst>
                                          <p:attrName>style.visibility</p:attrName>
                                        </p:attrNameLst>
                                      </p:cBhvr>
                                      <p:to>
                                        <p:strVal val="visible"/>
                                      </p:to>
                                    </p:set>
                                    <p:anim calcmode="discrete" valueType="clr">
                                      <p:cBhvr override="childStyle">
                                        <p:cTn id="35" dur="80"/>
                                        <p:tgtEl>
                                          <p:spTgt spid="32772"/>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2772"/>
                                        </p:tgtEl>
                                        <p:attrNameLst>
                                          <p:attrName>fillcolor</p:attrName>
                                        </p:attrNameLst>
                                      </p:cBhvr>
                                      <p:tavLst>
                                        <p:tav tm="0">
                                          <p:val>
                                            <p:clrVal>
                                              <a:schemeClr val="accent2"/>
                                            </p:clrVal>
                                          </p:val>
                                        </p:tav>
                                        <p:tav tm="50000">
                                          <p:val>
                                            <p:clrVal>
                                              <a:schemeClr val="hlink"/>
                                            </p:clrVal>
                                          </p:val>
                                        </p:tav>
                                      </p:tavLst>
                                    </p:anim>
                                    <p:set>
                                      <p:cBhvr>
                                        <p:cTn id="37" dur="80"/>
                                        <p:tgtEl>
                                          <p:spTgt spid="3277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P spid="32772" grpId="1"/>
      <p:bldP spid="32773" grpId="2"/>
      <p:bldP spid="32774" grpId="3"/>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37" name="矩形 36"/>
          <p:cNvSpPr/>
          <p:nvPr/>
        </p:nvSpPr>
        <p:spPr>
          <a:xfrm>
            <a:off x="2189427" y="2563956"/>
            <a:ext cx="7845801" cy="4196020"/>
          </a:xfrm>
          <a:prstGeom prst="rect">
            <a:avLst/>
          </a:prstGeom>
        </p:spPr>
        <p:txBody>
          <a:bodyPr wrap="square">
            <a:spAutoFit/>
          </a:bodyPr>
          <a:lstStyle/>
          <a:p>
            <a:pPr algn="ctr">
              <a:lnSpc>
                <a:spcPts val="4000"/>
              </a:lnSpc>
            </a:pPr>
            <a:r>
              <a:rPr lang="zh-CN" altLang="zh-CN" sz="2400" kern="100">
                <a:latin typeface="Times New Roman" pitchFamily="18" charset="0"/>
                <a:ea typeface="楷体_GB2312" pitchFamily="49" charset="-122"/>
                <a:cs typeface="Times New Roman" panose="02020603050405020304" pitchFamily="18" charset="0"/>
              </a:rPr>
              <a:t>对酒</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当歌，人生</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几何！譬如</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朝露，去日</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苦多。</a:t>
            </a:r>
            <a:endParaRPr lang="zh-CN" altLang="zh-CN" sz="1050" kern="100">
              <a:latin typeface="宋体" pitchFamily="2" charset="-122"/>
              <a:ea typeface="楷体_GB2312" pitchFamily="49" charset="-122"/>
              <a:cs typeface="Courier New" panose="02070309020205020404" pitchFamily="49" charset="0"/>
            </a:endParaRPr>
          </a:p>
          <a:p>
            <a:pPr algn="ctr">
              <a:lnSpc>
                <a:spcPts val="4000"/>
              </a:lnSpc>
            </a:pPr>
            <a:r>
              <a:rPr lang="zh-CN" altLang="zh-CN" sz="2400" kern="100">
                <a:latin typeface="Times New Roman" pitchFamily="18" charset="0"/>
                <a:ea typeface="楷体_GB2312" pitchFamily="49" charset="-122"/>
                <a:cs typeface="Times New Roman" panose="02020603050405020304" pitchFamily="18" charset="0"/>
              </a:rPr>
              <a:t>慨当</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以慷，忧思</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难忘。何以</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解忧？唯有</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杜康。</a:t>
            </a:r>
            <a:endParaRPr lang="zh-CN" altLang="zh-CN" sz="1050" kern="100">
              <a:latin typeface="宋体" pitchFamily="2" charset="-122"/>
              <a:ea typeface="楷体_GB2312" pitchFamily="49" charset="-122"/>
              <a:cs typeface="Courier New" panose="02070309020205020404" pitchFamily="49" charset="0"/>
            </a:endParaRPr>
          </a:p>
          <a:p>
            <a:pPr algn="ctr">
              <a:lnSpc>
                <a:spcPts val="4000"/>
              </a:lnSpc>
            </a:pPr>
            <a:r>
              <a:rPr lang="zh-CN" altLang="zh-CN" sz="2400" kern="100">
                <a:latin typeface="Times New Roman" pitchFamily="18" charset="0"/>
                <a:ea typeface="楷体_GB2312" pitchFamily="49" charset="-122"/>
                <a:cs typeface="Times New Roman" panose="02020603050405020304" pitchFamily="18" charset="0"/>
              </a:rPr>
              <a:t>青青</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子衿，悠悠</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我心。但为</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君故，沉吟</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至今。</a:t>
            </a:r>
            <a:endParaRPr lang="zh-CN" altLang="zh-CN" sz="1050" kern="100">
              <a:latin typeface="宋体" pitchFamily="2" charset="-122"/>
              <a:ea typeface="楷体_GB2312" pitchFamily="49" charset="-122"/>
              <a:cs typeface="Courier New" panose="02070309020205020404" pitchFamily="49" charset="0"/>
            </a:endParaRPr>
          </a:p>
          <a:p>
            <a:pPr algn="ctr">
              <a:lnSpc>
                <a:spcPts val="4000"/>
              </a:lnSpc>
            </a:pPr>
            <a:r>
              <a:rPr lang="zh-CN" altLang="zh-CN" sz="2400" kern="100">
                <a:latin typeface="Times New Roman" pitchFamily="18" charset="0"/>
                <a:ea typeface="楷体_GB2312" pitchFamily="49" charset="-122"/>
                <a:cs typeface="Times New Roman" panose="02020603050405020304" pitchFamily="18" charset="0"/>
              </a:rPr>
              <a:t>呦呦</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鹿鸣，食野</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之苹。我有</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嘉宾，鼓瑟</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吹笙。</a:t>
            </a:r>
            <a:endParaRPr lang="zh-CN" altLang="zh-CN" sz="1050" kern="100">
              <a:latin typeface="宋体" pitchFamily="2" charset="-122"/>
              <a:ea typeface="楷体_GB2312" pitchFamily="49" charset="-122"/>
              <a:cs typeface="Courier New" panose="02070309020205020404" pitchFamily="49" charset="0"/>
            </a:endParaRPr>
          </a:p>
          <a:p>
            <a:pPr algn="ctr">
              <a:lnSpc>
                <a:spcPts val="4000"/>
              </a:lnSpc>
            </a:pPr>
            <a:r>
              <a:rPr lang="zh-CN" altLang="zh-CN" sz="2400" kern="100">
                <a:latin typeface="Times New Roman" pitchFamily="18" charset="0"/>
                <a:ea typeface="楷体_GB2312" pitchFamily="49" charset="-122"/>
                <a:cs typeface="Times New Roman" panose="02020603050405020304" pitchFamily="18" charset="0"/>
              </a:rPr>
              <a:t>明明</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如月，何时</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可掇？忧从</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中来，不可</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断绝。</a:t>
            </a:r>
            <a:endParaRPr lang="zh-CN" altLang="zh-CN" sz="1050" kern="100">
              <a:latin typeface="宋体" pitchFamily="2" charset="-122"/>
              <a:ea typeface="楷体_GB2312" pitchFamily="49" charset="-122"/>
              <a:cs typeface="Courier New" panose="02070309020205020404" pitchFamily="49" charset="0"/>
            </a:endParaRPr>
          </a:p>
          <a:p>
            <a:pPr algn="ctr">
              <a:lnSpc>
                <a:spcPts val="4000"/>
              </a:lnSpc>
            </a:pPr>
            <a:r>
              <a:rPr lang="zh-CN" altLang="zh-CN" sz="2400" kern="100">
                <a:latin typeface="Times New Roman" pitchFamily="18" charset="0"/>
                <a:ea typeface="楷体_GB2312" pitchFamily="49" charset="-122"/>
                <a:cs typeface="Times New Roman" panose="02020603050405020304" pitchFamily="18" charset="0"/>
              </a:rPr>
              <a:t>越陌</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度阡，枉用</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相存。契阔</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谈</a:t>
            </a:r>
            <a:r>
              <a:rPr lang="zh-CN" altLang="zh-CN" sz="2400" kern="100">
                <a:latin typeface="+mj-ea"/>
                <a:ea typeface="+mj-ea"/>
                <a:cs typeface="宋体-方正超大字符集" panose="03000509000000000000" pitchFamily="65" charset="-122"/>
              </a:rPr>
              <a:t></a:t>
            </a:r>
            <a:r>
              <a:rPr lang="zh-CN" altLang="zh-CN" sz="2400" kern="100">
                <a:latin typeface="IPAPANNEW" panose="02000500070000020004" pitchFamily="2" charset="0"/>
                <a:ea typeface="楷体_GB2312" pitchFamily="49" charset="-122"/>
                <a:cs typeface="Times New Roman" panose="02020603050405020304" pitchFamily="18" charset="0"/>
              </a:rPr>
              <a:t>，心念</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旧恩。</a:t>
            </a:r>
            <a:endParaRPr lang="zh-CN" altLang="zh-CN" sz="1050" kern="100">
              <a:latin typeface="宋体" pitchFamily="2" charset="-122"/>
              <a:ea typeface="楷体_GB2312" pitchFamily="49" charset="-122"/>
              <a:cs typeface="Courier New" panose="02070309020205020404" pitchFamily="49" charset="0"/>
            </a:endParaRPr>
          </a:p>
          <a:p>
            <a:pPr algn="ctr">
              <a:lnSpc>
                <a:spcPts val="4000"/>
              </a:lnSpc>
            </a:pPr>
            <a:r>
              <a:rPr lang="zh-CN" altLang="zh-CN" sz="2400" kern="100">
                <a:latin typeface="Times New Roman" pitchFamily="18" charset="0"/>
                <a:ea typeface="楷体_GB2312" pitchFamily="49" charset="-122"/>
                <a:cs typeface="Times New Roman" panose="02020603050405020304" pitchFamily="18" charset="0"/>
              </a:rPr>
              <a:t>月明</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星稀，乌鹊</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南飞。绕树</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三匝，何枝</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可依？</a:t>
            </a:r>
            <a:endParaRPr lang="zh-CN" altLang="zh-CN" sz="1050" kern="100">
              <a:latin typeface="宋体" pitchFamily="2" charset="-122"/>
              <a:ea typeface="楷体_GB2312" pitchFamily="49" charset="-122"/>
              <a:cs typeface="Courier New" panose="02070309020205020404" pitchFamily="49" charset="0"/>
            </a:endParaRPr>
          </a:p>
          <a:p>
            <a:pPr algn="ctr">
              <a:lnSpc>
                <a:spcPts val="4000"/>
              </a:lnSpc>
            </a:pPr>
            <a:r>
              <a:rPr lang="zh-CN" altLang="zh-CN" sz="2400" kern="100">
                <a:latin typeface="Times New Roman" pitchFamily="18" charset="0"/>
                <a:ea typeface="楷体_GB2312" pitchFamily="49" charset="-122"/>
                <a:cs typeface="Times New Roman" panose="02020603050405020304" pitchFamily="18" charset="0"/>
              </a:rPr>
              <a:t>山不</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厌高，海不</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厌深。周公</a:t>
            </a:r>
            <a:r>
              <a:rPr lang="en-US" altLang="zh-CN" sz="2400" kern="100">
                <a:latin typeface="Times New Roman" pitchFamily="18"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吐哺，天下</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归心。</a:t>
            </a:r>
            <a:endParaRPr lang="zh-CN" altLang="zh-CN" sz="1050" kern="100">
              <a:latin typeface="宋体" pitchFamily="2" charset="-122"/>
              <a:ea typeface="楷体_GB2312" pitchFamily="49" charset="-122"/>
              <a:cs typeface="Courier New" panose="02070309020205020404" pitchFamily="49" charset="0"/>
            </a:endParaRPr>
          </a:p>
        </p:txBody>
      </p:sp>
      <p:sp>
        <p:nvSpPr>
          <p:cNvPr id="18" name="矩形 17"/>
          <p:cNvSpPr/>
          <p:nvPr/>
        </p:nvSpPr>
        <p:spPr>
          <a:xfrm>
            <a:off x="253343" y="219976"/>
            <a:ext cx="11718832" cy="1753235"/>
          </a:xfrm>
          <a:prstGeom prst="rect">
            <a:avLst/>
          </a:prstGeom>
        </p:spPr>
        <p:txBody>
          <a:bodyPr wrap="square">
            <a:spAutoFit/>
          </a:bodyPr>
          <a:lstStyle/>
          <a:p>
            <a:pPr algn="just">
              <a:lnSpc>
                <a:spcPct val="150000"/>
              </a:lnSpc>
              <a:spcAft>
                <a:spcPct val="0"/>
              </a:spcAft>
            </a:pPr>
            <a:r>
              <a:rPr lang="zh-CN" altLang="zh-CN" sz="2400" b="1" kern="100">
                <a:latin typeface="Times New Roman" pitchFamily="18" charset="0"/>
                <a:ea typeface="微软雅黑" pitchFamily="34" charset="-122"/>
                <a:cs typeface="Times New Roman" panose="02020603050405020304" pitchFamily="18" charset="0"/>
              </a:rPr>
              <a:t>任务活动一　诵读全诗，理解大意，导图引路，概览全文</a:t>
            </a:r>
          </a:p>
          <a:p>
            <a:pPr algn="just">
              <a:lnSpc>
                <a:spcPct val="150000"/>
              </a:lnSpc>
              <a:spcAft>
                <a:spcPct val="0"/>
              </a:spcAft>
            </a:pPr>
            <a:r>
              <a:rPr lang="en-US" altLang="zh-CN" sz="2400" kern="100">
                <a:solidFill>
                  <a:srgbClr val="0070C0"/>
                </a:solidFill>
                <a:latin typeface="Times New Roman" pitchFamily="18" charset="0"/>
                <a:ea typeface="微软雅黑" pitchFamily="34" charset="-122"/>
                <a:cs typeface="Courier New" panose="02070309020205020404" pitchFamily="49" charset="0"/>
              </a:rPr>
              <a:t>(</a:t>
            </a:r>
            <a:r>
              <a:rPr lang="zh-CN" altLang="zh-CN" sz="2400" kern="100">
                <a:solidFill>
                  <a:srgbClr val="0070C0"/>
                </a:solidFill>
                <a:latin typeface="Times New Roman" pitchFamily="18" charset="0"/>
                <a:ea typeface="微软雅黑" pitchFamily="34" charset="-122"/>
                <a:cs typeface="Times New Roman" panose="02020603050405020304" pitchFamily="18" charset="0"/>
              </a:rPr>
              <a:t>一</a:t>
            </a:r>
            <a:r>
              <a:rPr lang="en-US" altLang="zh-CN" sz="2400" kern="100">
                <a:solidFill>
                  <a:srgbClr val="0070C0"/>
                </a:solidFill>
                <a:latin typeface="Times New Roman" pitchFamily="18" charset="0"/>
                <a:ea typeface="微软雅黑" pitchFamily="34" charset="-122"/>
                <a:cs typeface="Courier New" panose="02070309020205020404" pitchFamily="49" charset="0"/>
              </a:rPr>
              <a:t>)</a:t>
            </a:r>
            <a:r>
              <a:rPr lang="zh-CN" altLang="zh-CN" sz="2400" kern="100">
                <a:solidFill>
                  <a:srgbClr val="0070C0"/>
                </a:solidFill>
                <a:latin typeface="Times New Roman" pitchFamily="18" charset="0"/>
                <a:ea typeface="微软雅黑" pitchFamily="34" charset="-122"/>
                <a:cs typeface="Times New Roman" panose="02020603050405020304" pitchFamily="18" charset="0"/>
              </a:rPr>
              <a:t>诵读诗韵</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spc="-100">
                <a:latin typeface="Times New Roman" pitchFamily="18" charset="0"/>
                <a:ea typeface="微软雅黑" pitchFamily="34" charset="-122"/>
                <a:cs typeface="Courier New" panose="02070309020205020404" pitchFamily="49" charset="0"/>
              </a:rPr>
              <a:t>1.</a:t>
            </a:r>
            <a:r>
              <a:rPr lang="zh-CN" altLang="zh-CN" sz="2400" kern="100" spc="-100">
                <a:latin typeface="Times New Roman" pitchFamily="18" charset="0"/>
                <a:ea typeface="微软雅黑" pitchFamily="34" charset="-122"/>
                <a:cs typeface="Times New Roman" panose="02020603050405020304" pitchFamily="18" charset="0"/>
              </a:rPr>
              <a:t>边诵边读</a:t>
            </a:r>
            <a:r>
              <a:rPr lang="zh-CN" altLang="zh-CN" sz="2400" kern="100" spc="-1000">
                <a:latin typeface="Times New Roman" pitchFamily="18" charset="0"/>
                <a:ea typeface="微软雅黑" pitchFamily="34" charset="-122"/>
                <a:cs typeface="Times New Roman" panose="02020603050405020304" pitchFamily="18" charset="0"/>
              </a:rPr>
              <a:t>，</a:t>
            </a:r>
            <a:r>
              <a:rPr lang="zh-CN" altLang="zh-CN" sz="2400" kern="100" spc="-100">
                <a:latin typeface="Times New Roman" pitchFamily="18" charset="0"/>
                <a:ea typeface="微软雅黑" pitchFamily="34" charset="-122"/>
                <a:cs typeface="Times New Roman" panose="02020603050405020304" pitchFamily="18" charset="0"/>
              </a:rPr>
              <a:t>用</a:t>
            </a:r>
            <a:r>
              <a:rPr lang="en-US" altLang="zh-CN" sz="2400" kern="100" spc="-100">
                <a:latin typeface="宋体" pitchFamily="2" charset="-122"/>
                <a:ea typeface="微软雅黑" pitchFamily="34" charset="-122"/>
                <a:cs typeface="Times New Roman" panose="02020603050405020304" pitchFamily="18" charset="0"/>
              </a:rPr>
              <a:t>“</a:t>
            </a:r>
            <a:r>
              <a:rPr lang="en-US" altLang="zh-CN" sz="2400" kern="100" spc="-100">
                <a:latin typeface="Times New Roman" pitchFamily="18" charset="0"/>
                <a:ea typeface="微软雅黑" pitchFamily="34" charset="-122"/>
                <a:cs typeface="Courier New" panose="02070309020205020404" pitchFamily="49" charset="0"/>
              </a:rPr>
              <a:t>/</a:t>
            </a:r>
            <a:r>
              <a:rPr lang="en-US" altLang="zh-CN" sz="2400" kern="100" spc="-100">
                <a:latin typeface="宋体" pitchFamily="2" charset="-122"/>
                <a:ea typeface="微软雅黑" pitchFamily="34" charset="-122"/>
                <a:cs typeface="Times New Roman" panose="02020603050405020304" pitchFamily="18" charset="0"/>
              </a:rPr>
              <a:t>”</a:t>
            </a:r>
            <a:r>
              <a:rPr lang="zh-CN" altLang="zh-CN" sz="2400" kern="100" spc="-100">
                <a:latin typeface="Times New Roman" pitchFamily="18" charset="0"/>
                <a:ea typeface="微软雅黑" pitchFamily="34" charset="-122"/>
                <a:cs typeface="Times New Roman" panose="02020603050405020304" pitchFamily="18" charset="0"/>
              </a:rPr>
              <a:t>划分朗读节奏</a:t>
            </a:r>
            <a:r>
              <a:rPr lang="zh-CN" altLang="zh-CN" sz="2400" kern="100" spc="-1000">
                <a:latin typeface="Times New Roman" pitchFamily="18" charset="0"/>
                <a:ea typeface="微软雅黑" pitchFamily="34" charset="-122"/>
                <a:cs typeface="Times New Roman" panose="02020603050405020304" pitchFamily="18" charset="0"/>
              </a:rPr>
              <a:t>；</a:t>
            </a:r>
            <a:r>
              <a:rPr lang="zh-CN" altLang="zh-CN" sz="2400" kern="100" spc="-100">
                <a:latin typeface="Times New Roman" pitchFamily="18" charset="0"/>
                <a:ea typeface="微软雅黑" pitchFamily="34" charset="-122"/>
                <a:cs typeface="Times New Roman" panose="02020603050405020304" pitchFamily="18" charset="0"/>
              </a:rPr>
              <a:t>用</a:t>
            </a:r>
            <a:r>
              <a:rPr lang="en-US" altLang="zh-CN" sz="2400" kern="100" spc="-100">
                <a:latin typeface="宋体" pitchFamily="2" charset="-122"/>
                <a:ea typeface="微软雅黑" pitchFamily="34" charset="-122"/>
                <a:cs typeface="Times New Roman" panose="02020603050405020304" pitchFamily="18" charset="0"/>
              </a:rPr>
              <a:t>“</a:t>
            </a:r>
            <a:r>
              <a:rPr lang="zh-CN" altLang="zh-CN" sz="2400" u="wavy" kern="100" spc="-100">
                <a:latin typeface="Times New Roman" pitchFamily="18" charset="0"/>
                <a:ea typeface="微软雅黑" pitchFamily="34" charset="-122"/>
                <a:cs typeface="Times New Roman" panose="02020603050405020304" pitchFamily="18" charset="0"/>
              </a:rPr>
              <a:t>　</a:t>
            </a:r>
            <a:r>
              <a:rPr lang="en-US" altLang="zh-CN" sz="2400" kern="100" spc="-100">
                <a:latin typeface="宋体" pitchFamily="2" charset="-122"/>
                <a:ea typeface="微软雅黑" pitchFamily="34" charset="-122"/>
                <a:cs typeface="Times New Roman" panose="02020603050405020304" pitchFamily="18" charset="0"/>
              </a:rPr>
              <a:t>”</a:t>
            </a:r>
            <a:r>
              <a:rPr lang="zh-CN" altLang="zh-CN" sz="2400" kern="100" spc="-100">
                <a:latin typeface="Times New Roman" pitchFamily="18" charset="0"/>
                <a:ea typeface="微软雅黑" pitchFamily="34" charset="-122"/>
                <a:cs typeface="Times New Roman" panose="02020603050405020304" pitchFamily="18" charset="0"/>
              </a:rPr>
              <a:t>标出这首诗的韵脚</a:t>
            </a:r>
            <a:r>
              <a:rPr lang="zh-CN" altLang="zh-CN" sz="2400" kern="100" spc="-1000">
                <a:latin typeface="Times New Roman" pitchFamily="18" charset="0"/>
                <a:ea typeface="微软雅黑" pitchFamily="34" charset="-122"/>
                <a:cs typeface="Times New Roman" panose="02020603050405020304" pitchFamily="18" charset="0"/>
              </a:rPr>
              <a:t>，</a:t>
            </a:r>
            <a:r>
              <a:rPr lang="zh-CN" altLang="zh-CN" sz="2400" kern="100" spc="-100">
                <a:latin typeface="Times New Roman" pitchFamily="18" charset="0"/>
                <a:ea typeface="微软雅黑" pitchFamily="34" charset="-122"/>
                <a:cs typeface="Times New Roman" panose="02020603050405020304" pitchFamily="18" charset="0"/>
              </a:rPr>
              <a:t>并说说这首诗的押韵特点</a:t>
            </a:r>
            <a:r>
              <a:rPr lang="zh-CN" altLang="zh-CN" sz="2400" kern="100" spc="-1000">
                <a:latin typeface="Times New Roman" pitchFamily="18" charset="0"/>
                <a:ea typeface="微软雅黑" pitchFamily="34" charset="-122"/>
                <a:cs typeface="Times New Roman" panose="02020603050405020304" pitchFamily="18" charset="0"/>
              </a:rPr>
              <a:t>。</a:t>
            </a:r>
          </a:p>
        </p:txBody>
      </p:sp>
      <p:grpSp>
        <p:nvGrpSpPr>
          <p:cNvPr id="4" name="组合 3"/>
          <p:cNvGrpSpPr/>
          <p:nvPr/>
        </p:nvGrpSpPr>
        <p:grpSpPr>
          <a:xfrm>
            <a:off x="3411216" y="2630923"/>
            <a:ext cx="5738088" cy="4074295"/>
            <a:chOff x="3411216" y="2630923"/>
            <a:chExt cx="5738088" cy="4074295"/>
          </a:xfrm>
        </p:grpSpPr>
        <p:sp>
          <p:nvSpPr>
            <p:cNvPr id="23" name="矩形 22"/>
            <p:cNvSpPr/>
            <p:nvPr/>
          </p:nvSpPr>
          <p:spPr>
            <a:xfrm>
              <a:off x="3417445" y="2672770"/>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24" name="矩形 23"/>
            <p:cNvSpPr/>
            <p:nvPr/>
          </p:nvSpPr>
          <p:spPr>
            <a:xfrm>
              <a:off x="5024322" y="2646942"/>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25" name="矩形 24"/>
            <p:cNvSpPr/>
            <p:nvPr/>
          </p:nvSpPr>
          <p:spPr>
            <a:xfrm>
              <a:off x="6626904" y="2656178"/>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26" name="矩形 25"/>
            <p:cNvSpPr/>
            <p:nvPr/>
          </p:nvSpPr>
          <p:spPr>
            <a:xfrm>
              <a:off x="8236974" y="2648822"/>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33" name="矩形 32"/>
            <p:cNvSpPr/>
            <p:nvPr/>
          </p:nvSpPr>
          <p:spPr>
            <a:xfrm>
              <a:off x="6627193" y="3160812"/>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35" name="矩形 34"/>
            <p:cNvSpPr/>
            <p:nvPr/>
          </p:nvSpPr>
          <p:spPr>
            <a:xfrm>
              <a:off x="5015086" y="3166145"/>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36" name="矩形 35"/>
            <p:cNvSpPr/>
            <p:nvPr/>
          </p:nvSpPr>
          <p:spPr>
            <a:xfrm>
              <a:off x="3411216" y="3159779"/>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17" name="矩形 16"/>
            <p:cNvSpPr/>
            <p:nvPr/>
          </p:nvSpPr>
          <p:spPr>
            <a:xfrm>
              <a:off x="3800186" y="2656178"/>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19" name="矩形 18"/>
            <p:cNvSpPr/>
            <p:nvPr/>
          </p:nvSpPr>
          <p:spPr>
            <a:xfrm>
              <a:off x="5386739" y="2680097"/>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20" name="矩形 19"/>
            <p:cNvSpPr/>
            <p:nvPr/>
          </p:nvSpPr>
          <p:spPr>
            <a:xfrm>
              <a:off x="8642790" y="2630923"/>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21" name="矩形 20"/>
            <p:cNvSpPr/>
            <p:nvPr/>
          </p:nvSpPr>
          <p:spPr>
            <a:xfrm>
              <a:off x="8615486" y="3150245"/>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22" name="矩形 21"/>
            <p:cNvSpPr/>
            <p:nvPr/>
          </p:nvSpPr>
          <p:spPr>
            <a:xfrm>
              <a:off x="3826946" y="3170337"/>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59" name="矩形 58"/>
            <p:cNvSpPr/>
            <p:nvPr/>
          </p:nvSpPr>
          <p:spPr>
            <a:xfrm>
              <a:off x="5423145" y="3170337"/>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60" name="矩形 59"/>
            <p:cNvSpPr/>
            <p:nvPr/>
          </p:nvSpPr>
          <p:spPr>
            <a:xfrm>
              <a:off x="8236396" y="3160812"/>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62" name="矩形 61"/>
            <p:cNvSpPr/>
            <p:nvPr/>
          </p:nvSpPr>
          <p:spPr>
            <a:xfrm>
              <a:off x="3826946" y="3694606"/>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63" name="矩形 62"/>
            <p:cNvSpPr/>
            <p:nvPr/>
          </p:nvSpPr>
          <p:spPr>
            <a:xfrm>
              <a:off x="3826946" y="4156271"/>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64" name="矩形 63"/>
            <p:cNvSpPr/>
            <p:nvPr/>
          </p:nvSpPr>
          <p:spPr>
            <a:xfrm>
              <a:off x="3826946" y="4680540"/>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65" name="矩形 64"/>
            <p:cNvSpPr/>
            <p:nvPr/>
          </p:nvSpPr>
          <p:spPr>
            <a:xfrm>
              <a:off x="3826946" y="5176840"/>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66" name="矩形 65"/>
            <p:cNvSpPr/>
            <p:nvPr/>
          </p:nvSpPr>
          <p:spPr>
            <a:xfrm>
              <a:off x="3826946" y="5684400"/>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67" name="矩形 66"/>
            <p:cNvSpPr/>
            <p:nvPr/>
          </p:nvSpPr>
          <p:spPr>
            <a:xfrm>
              <a:off x="5423144" y="5684400"/>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68" name="矩形 67"/>
            <p:cNvSpPr/>
            <p:nvPr/>
          </p:nvSpPr>
          <p:spPr>
            <a:xfrm>
              <a:off x="5423144" y="6243553"/>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69" name="矩形 68"/>
            <p:cNvSpPr/>
            <p:nvPr/>
          </p:nvSpPr>
          <p:spPr>
            <a:xfrm>
              <a:off x="8656861" y="6243553"/>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70" name="矩形 69"/>
            <p:cNvSpPr/>
            <p:nvPr/>
          </p:nvSpPr>
          <p:spPr>
            <a:xfrm>
              <a:off x="8656861" y="5709377"/>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71" name="矩形 70"/>
            <p:cNvSpPr/>
            <p:nvPr/>
          </p:nvSpPr>
          <p:spPr>
            <a:xfrm>
              <a:off x="8656861" y="5222735"/>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72" name="矩形 71"/>
            <p:cNvSpPr/>
            <p:nvPr/>
          </p:nvSpPr>
          <p:spPr>
            <a:xfrm>
              <a:off x="8656861" y="4688559"/>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73" name="矩形 72"/>
            <p:cNvSpPr/>
            <p:nvPr/>
          </p:nvSpPr>
          <p:spPr>
            <a:xfrm>
              <a:off x="8656861" y="4192265"/>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74" name="矩形 73"/>
            <p:cNvSpPr/>
            <p:nvPr/>
          </p:nvSpPr>
          <p:spPr>
            <a:xfrm>
              <a:off x="8642790" y="3636887"/>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75" name="矩形 74"/>
            <p:cNvSpPr/>
            <p:nvPr/>
          </p:nvSpPr>
          <p:spPr>
            <a:xfrm>
              <a:off x="5416595" y="3665462"/>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76" name="矩形 75"/>
            <p:cNvSpPr/>
            <p:nvPr/>
          </p:nvSpPr>
          <p:spPr>
            <a:xfrm>
              <a:off x="5416595" y="4189162"/>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77" name="矩形 76"/>
            <p:cNvSpPr/>
            <p:nvPr/>
          </p:nvSpPr>
          <p:spPr>
            <a:xfrm>
              <a:off x="5416595" y="4674931"/>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78" name="矩形 77"/>
            <p:cNvSpPr/>
            <p:nvPr/>
          </p:nvSpPr>
          <p:spPr>
            <a:xfrm>
              <a:off x="3411216" y="3665461"/>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79" name="矩形 78"/>
            <p:cNvSpPr/>
            <p:nvPr/>
          </p:nvSpPr>
          <p:spPr>
            <a:xfrm>
              <a:off x="3411216" y="4182439"/>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0" name="矩形 79"/>
            <p:cNvSpPr/>
            <p:nvPr/>
          </p:nvSpPr>
          <p:spPr>
            <a:xfrm>
              <a:off x="3411216" y="4715175"/>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1" name="矩形 80"/>
            <p:cNvSpPr/>
            <p:nvPr/>
          </p:nvSpPr>
          <p:spPr>
            <a:xfrm>
              <a:off x="3411216" y="5176840"/>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2" name="矩形 81"/>
            <p:cNvSpPr/>
            <p:nvPr/>
          </p:nvSpPr>
          <p:spPr>
            <a:xfrm>
              <a:off x="3411216" y="5718607"/>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3" name="矩形 82"/>
            <p:cNvSpPr/>
            <p:nvPr/>
          </p:nvSpPr>
          <p:spPr>
            <a:xfrm>
              <a:off x="3411216" y="6211912"/>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4" name="矩形 83"/>
            <p:cNvSpPr/>
            <p:nvPr/>
          </p:nvSpPr>
          <p:spPr>
            <a:xfrm>
              <a:off x="5024322" y="6211912"/>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5" name="矩形 84"/>
            <p:cNvSpPr/>
            <p:nvPr/>
          </p:nvSpPr>
          <p:spPr>
            <a:xfrm>
              <a:off x="5024322" y="5700002"/>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6" name="矩形 85"/>
            <p:cNvSpPr/>
            <p:nvPr/>
          </p:nvSpPr>
          <p:spPr>
            <a:xfrm>
              <a:off x="5024322" y="5199611"/>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7" name="矩形 86"/>
            <p:cNvSpPr/>
            <p:nvPr/>
          </p:nvSpPr>
          <p:spPr>
            <a:xfrm>
              <a:off x="5024322" y="4674930"/>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8" name="矩形 87"/>
            <p:cNvSpPr/>
            <p:nvPr/>
          </p:nvSpPr>
          <p:spPr>
            <a:xfrm>
              <a:off x="5024322" y="4158347"/>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9" name="矩形 88"/>
            <p:cNvSpPr/>
            <p:nvPr/>
          </p:nvSpPr>
          <p:spPr>
            <a:xfrm>
              <a:off x="5024322" y="3671559"/>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91" name="矩形 90"/>
            <p:cNvSpPr/>
            <p:nvPr/>
          </p:nvSpPr>
          <p:spPr>
            <a:xfrm>
              <a:off x="6626904" y="3671559"/>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92" name="矩形 91"/>
            <p:cNvSpPr/>
            <p:nvPr/>
          </p:nvSpPr>
          <p:spPr>
            <a:xfrm>
              <a:off x="8245794" y="3671559"/>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93" name="矩形 92"/>
            <p:cNvSpPr/>
            <p:nvPr/>
          </p:nvSpPr>
          <p:spPr>
            <a:xfrm>
              <a:off x="8245794" y="4176148"/>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95" name="矩形 94"/>
            <p:cNvSpPr/>
            <p:nvPr/>
          </p:nvSpPr>
          <p:spPr>
            <a:xfrm>
              <a:off x="8245794" y="4670842"/>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96" name="矩形 95"/>
            <p:cNvSpPr/>
            <p:nvPr/>
          </p:nvSpPr>
          <p:spPr>
            <a:xfrm>
              <a:off x="8245794" y="5193336"/>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97" name="矩形 96"/>
            <p:cNvSpPr/>
            <p:nvPr/>
          </p:nvSpPr>
          <p:spPr>
            <a:xfrm>
              <a:off x="8245794" y="5706528"/>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98" name="矩形 97"/>
            <p:cNvSpPr/>
            <p:nvPr/>
          </p:nvSpPr>
          <p:spPr>
            <a:xfrm>
              <a:off x="8245794" y="6180272"/>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99" name="矩形 98"/>
            <p:cNvSpPr/>
            <p:nvPr/>
          </p:nvSpPr>
          <p:spPr>
            <a:xfrm>
              <a:off x="6626904" y="6208847"/>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101" name="矩形 100"/>
            <p:cNvSpPr/>
            <p:nvPr/>
          </p:nvSpPr>
          <p:spPr>
            <a:xfrm>
              <a:off x="6626904" y="5706527"/>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102" name="矩形 101"/>
            <p:cNvSpPr/>
            <p:nvPr/>
          </p:nvSpPr>
          <p:spPr>
            <a:xfrm>
              <a:off x="6626904" y="5213560"/>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103" name="矩形 102"/>
            <p:cNvSpPr/>
            <p:nvPr/>
          </p:nvSpPr>
          <p:spPr>
            <a:xfrm>
              <a:off x="6626904" y="4699964"/>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104" name="矩形 103"/>
            <p:cNvSpPr/>
            <p:nvPr/>
          </p:nvSpPr>
          <p:spPr>
            <a:xfrm>
              <a:off x="6626904" y="4187867"/>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grpSp>
      <p:sp>
        <p:nvSpPr>
          <p:cNvPr id="52" name="矩形 51"/>
          <p:cNvSpPr/>
          <p:nvPr/>
        </p:nvSpPr>
        <p:spPr>
          <a:xfrm>
            <a:off x="5194881" y="337265"/>
            <a:ext cx="3680121" cy="576064"/>
          </a:xfrm>
          <a:prstGeom prst="rect">
            <a:avLst/>
          </a:prstGeom>
          <a:no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800" kern="100">
              <a:solidFill>
                <a:schemeClr val="bg1">
                  <a:lumMod val="95000"/>
                </a:schemeClr>
              </a:solidFill>
              <a:latin typeface="方正清刻本悦宋简体"/>
              <a:ea typeface="宋体"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19" name="矩形 18"/>
          <p:cNvSpPr/>
          <p:nvPr/>
        </p:nvSpPr>
        <p:spPr>
          <a:xfrm>
            <a:off x="2038173" y="2833588"/>
            <a:ext cx="8377513" cy="2862322"/>
          </a:xfrm>
          <a:prstGeom prst="rect">
            <a:avLst/>
          </a:prstGeom>
        </p:spPr>
        <p:txBody>
          <a:bodyPr wrap="square">
            <a:spAutoFit/>
          </a:bodyPr>
          <a:lstStyle/>
          <a:p>
            <a:pPr algn="just">
              <a:lnSpc>
                <a:spcPct val="150000"/>
              </a:lnSpc>
              <a:spcAft>
                <a:spcPct val="0"/>
              </a:spcAft>
            </a:pPr>
            <a:r>
              <a:rPr lang="zh-CN" altLang="zh-CN" sz="2400" kern="100">
                <a:latin typeface="Times New Roman" pitchFamily="18" charset="0"/>
                <a:ea typeface="楷体_GB2312" pitchFamily="49" charset="-122"/>
                <a:cs typeface="Times New Roman" panose="02020603050405020304" pitchFamily="18" charset="0"/>
              </a:rPr>
              <a:t>少无</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适</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俗韵，性本</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爱</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丘山。误落</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尘网</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中，一去</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三十</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年。</a:t>
            </a:r>
            <a:endParaRPr lang="zh-CN" altLang="zh-CN" sz="1050" kern="100">
              <a:latin typeface="宋体" pitchFamily="2" charset="-122"/>
              <a:ea typeface="楷体_GB2312" pitchFamily="49" charset="-122"/>
              <a:cs typeface="Courier New" panose="02070309020205020404" pitchFamily="49" charset="0"/>
            </a:endParaRPr>
          </a:p>
          <a:p>
            <a:pPr algn="just">
              <a:lnSpc>
                <a:spcPct val="150000"/>
              </a:lnSpc>
              <a:spcAft>
                <a:spcPct val="0"/>
              </a:spcAft>
            </a:pPr>
            <a:r>
              <a:rPr lang="zh-CN" altLang="zh-CN" sz="2400" kern="100">
                <a:latin typeface="Times New Roman" pitchFamily="18" charset="0"/>
                <a:ea typeface="楷体_GB2312" pitchFamily="49" charset="-122"/>
                <a:cs typeface="Times New Roman" panose="02020603050405020304" pitchFamily="18" charset="0"/>
              </a:rPr>
              <a:t>羁鸟</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恋</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旧林，池鱼</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思</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故渊。开荒</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南野</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际，守拙</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归</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园田。</a:t>
            </a:r>
            <a:endParaRPr lang="zh-CN" altLang="zh-CN" sz="1050" kern="100">
              <a:latin typeface="宋体" pitchFamily="2" charset="-122"/>
              <a:ea typeface="楷体_GB2312" pitchFamily="49" charset="-122"/>
              <a:cs typeface="Courier New" panose="02070309020205020404" pitchFamily="49" charset="0"/>
            </a:endParaRPr>
          </a:p>
          <a:p>
            <a:pPr algn="just">
              <a:lnSpc>
                <a:spcPct val="150000"/>
              </a:lnSpc>
              <a:spcAft>
                <a:spcPct val="0"/>
              </a:spcAft>
            </a:pPr>
            <a:r>
              <a:rPr lang="zh-CN" altLang="zh-CN" sz="2400" kern="100">
                <a:latin typeface="Times New Roman" pitchFamily="18" charset="0"/>
                <a:ea typeface="楷体_GB2312" pitchFamily="49" charset="-122"/>
                <a:cs typeface="Times New Roman" panose="02020603050405020304" pitchFamily="18" charset="0"/>
              </a:rPr>
              <a:t>方宅</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十余</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亩，草屋</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八九</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间。榆柳</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荫</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后檐，桃李</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罗</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堂前。</a:t>
            </a:r>
            <a:endParaRPr lang="zh-CN" altLang="zh-CN" sz="1050" kern="100">
              <a:latin typeface="宋体" pitchFamily="2" charset="-122"/>
              <a:ea typeface="楷体_GB2312" pitchFamily="49" charset="-122"/>
              <a:cs typeface="Courier New" panose="02070309020205020404" pitchFamily="49" charset="0"/>
            </a:endParaRPr>
          </a:p>
          <a:p>
            <a:pPr algn="just">
              <a:lnSpc>
                <a:spcPct val="150000"/>
              </a:lnSpc>
              <a:spcAft>
                <a:spcPct val="0"/>
              </a:spcAft>
            </a:pPr>
            <a:r>
              <a:rPr lang="zh-CN" altLang="zh-CN" sz="2400" kern="100">
                <a:latin typeface="Times New Roman" pitchFamily="18" charset="0"/>
                <a:ea typeface="楷体_GB2312" pitchFamily="49" charset="-122"/>
                <a:cs typeface="Times New Roman" panose="02020603050405020304" pitchFamily="18" charset="0"/>
              </a:rPr>
              <a:t>暧暧</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远人</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村，依依</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墟里</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烟。狗吠</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深巷</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中，鸡鸣</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桑树</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颠。</a:t>
            </a:r>
            <a:endParaRPr lang="zh-CN" altLang="zh-CN" sz="1050" kern="100">
              <a:latin typeface="宋体" pitchFamily="2" charset="-122"/>
              <a:ea typeface="楷体_GB2312" pitchFamily="49" charset="-122"/>
              <a:cs typeface="Courier New" panose="02070309020205020404" pitchFamily="49" charset="0"/>
            </a:endParaRPr>
          </a:p>
          <a:p>
            <a:pPr algn="just">
              <a:lnSpc>
                <a:spcPct val="150000"/>
              </a:lnSpc>
              <a:spcAft>
                <a:spcPct val="0"/>
              </a:spcAft>
            </a:pPr>
            <a:r>
              <a:rPr lang="zh-CN" altLang="zh-CN" sz="2400" kern="100">
                <a:latin typeface="Times New Roman" pitchFamily="18" charset="0"/>
                <a:ea typeface="楷体_GB2312" pitchFamily="49" charset="-122"/>
                <a:cs typeface="Times New Roman" panose="02020603050405020304" pitchFamily="18" charset="0"/>
              </a:rPr>
              <a:t>户庭</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无</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尘杂，虚室</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有</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余闲。久在</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樊笼</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里，复得</a:t>
            </a:r>
            <a:r>
              <a:rPr lang="en-US" altLang="zh-CN" sz="2400" kern="100">
                <a:latin typeface="Times New Roman" pitchFamily="18" charset="0"/>
                <a:ea typeface="楷体_GB2312" pitchFamily="49" charset="-122"/>
                <a:cs typeface="Times New Roman" panose="02020603050405020304" pitchFamily="18" charset="0"/>
              </a:rPr>
              <a:t> </a:t>
            </a:r>
            <a:r>
              <a:rPr lang="zh-CN" altLang="zh-CN" sz="2400" kern="100">
                <a:latin typeface="IPAPANNEW" panose="02000500070000020004" pitchFamily="2" charset="0"/>
                <a:ea typeface="楷体_GB2312" pitchFamily="49" charset="-122"/>
                <a:cs typeface="Times New Roman" panose="02020603050405020304" pitchFamily="18" charset="0"/>
              </a:rPr>
              <a:t>返</a:t>
            </a:r>
            <a:r>
              <a:rPr lang="en-US" altLang="zh-CN" sz="2400" kern="100">
                <a:latin typeface="IPAPANNEW" panose="02000500070000020004" pitchFamily="2" charset="0"/>
                <a:ea typeface="楷体_GB2312" pitchFamily="49" charset="-122"/>
                <a:cs typeface="Times New Roman" panose="02020603050405020304" pitchFamily="18" charset="0"/>
              </a:rPr>
              <a:t> </a:t>
            </a:r>
            <a:r>
              <a:rPr lang="zh-CN" altLang="zh-CN" sz="2400" kern="100">
                <a:latin typeface="Times New Roman" pitchFamily="18" charset="0"/>
                <a:ea typeface="楷体_GB2312" pitchFamily="49" charset="-122"/>
                <a:cs typeface="Times New Roman" panose="02020603050405020304" pitchFamily="18" charset="0"/>
              </a:rPr>
              <a:t>自然。</a:t>
            </a:r>
            <a:endParaRPr lang="zh-CN" altLang="zh-CN" sz="1050" kern="100">
              <a:latin typeface="宋体" pitchFamily="2" charset="-122"/>
              <a:ea typeface="楷体_GB2312" pitchFamily="49" charset="-122"/>
              <a:cs typeface="Courier New" panose="02070309020205020404" pitchFamily="49" charset="0"/>
            </a:endParaRPr>
          </a:p>
        </p:txBody>
      </p:sp>
      <p:grpSp>
        <p:nvGrpSpPr>
          <p:cNvPr id="2" name="组合 1"/>
          <p:cNvGrpSpPr/>
          <p:nvPr/>
        </p:nvGrpSpPr>
        <p:grpSpPr>
          <a:xfrm>
            <a:off x="2633287" y="2940556"/>
            <a:ext cx="7308820" cy="2688679"/>
            <a:chOff x="2297832" y="3050704"/>
            <a:chExt cx="7308820" cy="2688679"/>
          </a:xfrm>
        </p:grpSpPr>
        <p:sp>
          <p:nvSpPr>
            <p:cNvPr id="21" name="矩形 20"/>
            <p:cNvSpPr/>
            <p:nvPr/>
          </p:nvSpPr>
          <p:spPr>
            <a:xfrm>
              <a:off x="2304061" y="3060229"/>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22" name="矩形 21"/>
            <p:cNvSpPr/>
            <p:nvPr/>
          </p:nvSpPr>
          <p:spPr>
            <a:xfrm>
              <a:off x="4313412" y="3050704"/>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23" name="矩形 22"/>
            <p:cNvSpPr/>
            <p:nvPr/>
          </p:nvSpPr>
          <p:spPr>
            <a:xfrm>
              <a:off x="4693146" y="3064520"/>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24" name="矩形 23"/>
            <p:cNvSpPr/>
            <p:nvPr/>
          </p:nvSpPr>
          <p:spPr>
            <a:xfrm>
              <a:off x="6301705" y="3074045"/>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25" name="矩形 24"/>
            <p:cNvSpPr/>
            <p:nvPr/>
          </p:nvSpPr>
          <p:spPr>
            <a:xfrm>
              <a:off x="6301880" y="3615070"/>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26" name="矩形 25"/>
            <p:cNvSpPr/>
            <p:nvPr/>
          </p:nvSpPr>
          <p:spPr>
            <a:xfrm>
              <a:off x="4300891" y="3616201"/>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27" name="矩形 26"/>
            <p:cNvSpPr/>
            <p:nvPr/>
          </p:nvSpPr>
          <p:spPr>
            <a:xfrm>
              <a:off x="2307357" y="3617243"/>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29" name="矩形 28"/>
            <p:cNvSpPr/>
            <p:nvPr/>
          </p:nvSpPr>
          <p:spPr>
            <a:xfrm>
              <a:off x="5117757" y="3058031"/>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30" name="矩形 29"/>
            <p:cNvSpPr/>
            <p:nvPr/>
          </p:nvSpPr>
          <p:spPr>
            <a:xfrm>
              <a:off x="9114209" y="3063364"/>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31" name="矩形 30"/>
            <p:cNvSpPr/>
            <p:nvPr/>
          </p:nvSpPr>
          <p:spPr>
            <a:xfrm>
              <a:off x="9114209" y="3596051"/>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33" name="矩形 32"/>
            <p:cNvSpPr/>
            <p:nvPr/>
          </p:nvSpPr>
          <p:spPr>
            <a:xfrm>
              <a:off x="5170715" y="3616201"/>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34" name="矩形 33"/>
            <p:cNvSpPr/>
            <p:nvPr/>
          </p:nvSpPr>
          <p:spPr>
            <a:xfrm>
              <a:off x="8289929" y="3618017"/>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35" name="矩形 34"/>
            <p:cNvSpPr/>
            <p:nvPr/>
          </p:nvSpPr>
          <p:spPr>
            <a:xfrm>
              <a:off x="5102482" y="4144064"/>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47" name="矩形 46"/>
            <p:cNvSpPr/>
            <p:nvPr/>
          </p:nvSpPr>
          <p:spPr>
            <a:xfrm>
              <a:off x="7109034" y="4150146"/>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51" name="矩形 50"/>
            <p:cNvSpPr/>
            <p:nvPr/>
          </p:nvSpPr>
          <p:spPr>
            <a:xfrm>
              <a:off x="2297832" y="4163690"/>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62" name="矩形 61"/>
            <p:cNvSpPr/>
            <p:nvPr/>
          </p:nvSpPr>
          <p:spPr>
            <a:xfrm>
              <a:off x="2996466" y="4192265"/>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63" name="矩形 62"/>
            <p:cNvSpPr/>
            <p:nvPr/>
          </p:nvSpPr>
          <p:spPr>
            <a:xfrm>
              <a:off x="6686457" y="4163689"/>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64" name="矩形 63"/>
            <p:cNvSpPr/>
            <p:nvPr/>
          </p:nvSpPr>
          <p:spPr>
            <a:xfrm>
              <a:off x="8304576" y="4144063"/>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75" name="矩形 74"/>
            <p:cNvSpPr/>
            <p:nvPr/>
          </p:nvSpPr>
          <p:spPr>
            <a:xfrm>
              <a:off x="2694196" y="3060229"/>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76" name="矩形 75"/>
            <p:cNvSpPr/>
            <p:nvPr/>
          </p:nvSpPr>
          <p:spPr>
            <a:xfrm>
              <a:off x="6997597" y="3074045"/>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77" name="矩形 76"/>
            <p:cNvSpPr/>
            <p:nvPr/>
          </p:nvSpPr>
          <p:spPr>
            <a:xfrm>
              <a:off x="8311056" y="3074045"/>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78" name="矩形 77"/>
            <p:cNvSpPr/>
            <p:nvPr/>
          </p:nvSpPr>
          <p:spPr>
            <a:xfrm>
              <a:off x="8979396" y="3074045"/>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79" name="矩形 78"/>
            <p:cNvSpPr/>
            <p:nvPr/>
          </p:nvSpPr>
          <p:spPr>
            <a:xfrm>
              <a:off x="4690844" y="3616201"/>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0" name="矩形 79"/>
            <p:cNvSpPr/>
            <p:nvPr/>
          </p:nvSpPr>
          <p:spPr>
            <a:xfrm>
              <a:off x="7007122" y="3615070"/>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1" name="矩形 80"/>
            <p:cNvSpPr/>
            <p:nvPr/>
          </p:nvSpPr>
          <p:spPr>
            <a:xfrm>
              <a:off x="8689149" y="3618017"/>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2" name="矩形 81"/>
            <p:cNvSpPr/>
            <p:nvPr/>
          </p:nvSpPr>
          <p:spPr>
            <a:xfrm>
              <a:off x="4298409" y="4163690"/>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3" name="矩形 82"/>
            <p:cNvSpPr/>
            <p:nvPr/>
          </p:nvSpPr>
          <p:spPr>
            <a:xfrm>
              <a:off x="5001845" y="4174371"/>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4" name="矩形 83"/>
            <p:cNvSpPr/>
            <p:nvPr/>
          </p:nvSpPr>
          <p:spPr>
            <a:xfrm>
              <a:off x="6298986" y="4144064"/>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5" name="矩形 84"/>
            <p:cNvSpPr/>
            <p:nvPr/>
          </p:nvSpPr>
          <p:spPr>
            <a:xfrm>
              <a:off x="9106851" y="4150146"/>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86" name="矩形 85"/>
            <p:cNvSpPr/>
            <p:nvPr/>
          </p:nvSpPr>
          <p:spPr>
            <a:xfrm>
              <a:off x="8705713" y="4144063"/>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87" name="矩形 86"/>
            <p:cNvSpPr/>
            <p:nvPr/>
          </p:nvSpPr>
          <p:spPr>
            <a:xfrm>
              <a:off x="5102482" y="4678009"/>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89" name="矩形 88"/>
            <p:cNvSpPr/>
            <p:nvPr/>
          </p:nvSpPr>
          <p:spPr>
            <a:xfrm>
              <a:off x="2297832" y="4697635"/>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90" name="矩形 89"/>
            <p:cNvSpPr/>
            <p:nvPr/>
          </p:nvSpPr>
          <p:spPr>
            <a:xfrm>
              <a:off x="2996466" y="4726210"/>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91" name="矩形 90"/>
            <p:cNvSpPr/>
            <p:nvPr/>
          </p:nvSpPr>
          <p:spPr>
            <a:xfrm>
              <a:off x="7011616" y="4707159"/>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92" name="矩形 91"/>
            <p:cNvSpPr/>
            <p:nvPr/>
          </p:nvSpPr>
          <p:spPr>
            <a:xfrm>
              <a:off x="8304576" y="4678008"/>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93" name="矩形 92"/>
            <p:cNvSpPr/>
            <p:nvPr/>
          </p:nvSpPr>
          <p:spPr>
            <a:xfrm>
              <a:off x="4298409" y="4697635"/>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94" name="矩形 93"/>
            <p:cNvSpPr/>
            <p:nvPr/>
          </p:nvSpPr>
          <p:spPr>
            <a:xfrm>
              <a:off x="5001845" y="4708316"/>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95" name="矩形 94"/>
            <p:cNvSpPr/>
            <p:nvPr/>
          </p:nvSpPr>
          <p:spPr>
            <a:xfrm>
              <a:off x="6298986" y="4678009"/>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96" name="矩形 95"/>
            <p:cNvSpPr/>
            <p:nvPr/>
          </p:nvSpPr>
          <p:spPr>
            <a:xfrm>
              <a:off x="9106851" y="4703141"/>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97" name="矩形 96"/>
            <p:cNvSpPr/>
            <p:nvPr/>
          </p:nvSpPr>
          <p:spPr>
            <a:xfrm>
              <a:off x="8999265" y="4706583"/>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98" name="矩形 97"/>
            <p:cNvSpPr/>
            <p:nvPr/>
          </p:nvSpPr>
          <p:spPr>
            <a:xfrm>
              <a:off x="5083432" y="5240211"/>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99" name="矩形 98"/>
            <p:cNvSpPr/>
            <p:nvPr/>
          </p:nvSpPr>
          <p:spPr>
            <a:xfrm>
              <a:off x="2297832" y="5259837"/>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100" name="矩形 99"/>
            <p:cNvSpPr/>
            <p:nvPr/>
          </p:nvSpPr>
          <p:spPr>
            <a:xfrm>
              <a:off x="2700661" y="5258569"/>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101" name="矩形 100"/>
            <p:cNvSpPr/>
            <p:nvPr/>
          </p:nvSpPr>
          <p:spPr>
            <a:xfrm>
              <a:off x="7011616" y="5269361"/>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102" name="矩形 101"/>
            <p:cNvSpPr/>
            <p:nvPr/>
          </p:nvSpPr>
          <p:spPr>
            <a:xfrm>
              <a:off x="8304576" y="5240210"/>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103" name="矩形 102"/>
            <p:cNvSpPr/>
            <p:nvPr/>
          </p:nvSpPr>
          <p:spPr>
            <a:xfrm>
              <a:off x="4298409" y="5259837"/>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104" name="矩形 103"/>
            <p:cNvSpPr/>
            <p:nvPr/>
          </p:nvSpPr>
          <p:spPr>
            <a:xfrm>
              <a:off x="4698479" y="5270518"/>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105" name="矩形 104"/>
            <p:cNvSpPr/>
            <p:nvPr/>
          </p:nvSpPr>
          <p:spPr>
            <a:xfrm>
              <a:off x="6298986" y="5240211"/>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106" name="矩形 105"/>
            <p:cNvSpPr/>
            <p:nvPr/>
          </p:nvSpPr>
          <p:spPr>
            <a:xfrm>
              <a:off x="9097326" y="5277718"/>
              <a:ext cx="492443" cy="461665"/>
            </a:xfrm>
            <a:prstGeom prst="rect">
              <a:avLst/>
            </a:prstGeom>
          </p:spPr>
          <p:txBody>
            <a:bodyPr wrap="none">
              <a:spAutoFit/>
            </a:bodyPr>
            <a:lstStyle/>
            <a:p>
              <a:r>
                <a:rPr lang="zh-CN" altLang="zh-CN" sz="2400" u="wavyHeavy" kern="100">
                  <a:uFill>
                    <a:solidFill>
                      <a:srgbClr val="FF0000"/>
                    </a:solidFill>
                  </a:uFill>
                  <a:latin typeface="Times New Roman" pitchFamily="18" charset="0"/>
                  <a:ea typeface="微软雅黑" pitchFamily="34" charset="-122"/>
                  <a:cs typeface="Times New Roman" panose="02020603050405020304" pitchFamily="18" charset="0"/>
                </a:rPr>
                <a:t>　</a:t>
              </a:r>
              <a:endParaRPr lang="zh-CN" altLang="en-US" sz="2400" u="wavyHeavy" kern="100">
                <a:uFill>
                  <a:solidFill>
                    <a:srgbClr val="FF0000"/>
                  </a:solidFill>
                </a:uFill>
                <a:latin typeface="Times New Roman" pitchFamily="18" charset="0"/>
                <a:ea typeface="微软雅黑" pitchFamily="34" charset="-122"/>
                <a:cs typeface="Times New Roman" panose="02020603050405020304" pitchFamily="18" charset="0"/>
              </a:endParaRPr>
            </a:p>
          </p:txBody>
        </p:sp>
        <p:sp>
          <p:nvSpPr>
            <p:cNvPr id="107" name="矩形 106"/>
            <p:cNvSpPr/>
            <p:nvPr/>
          </p:nvSpPr>
          <p:spPr>
            <a:xfrm>
              <a:off x="8687494" y="5268785"/>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sp>
          <p:nvSpPr>
            <p:cNvPr id="108" name="矩形 107"/>
            <p:cNvSpPr/>
            <p:nvPr/>
          </p:nvSpPr>
          <p:spPr>
            <a:xfrm>
              <a:off x="2703323" y="3617243"/>
              <a:ext cx="269626" cy="461665"/>
            </a:xfrm>
            <a:prstGeom prst="rect">
              <a:avLst/>
            </a:prstGeom>
          </p:spPr>
          <p:txBody>
            <a:bodyPr wrap="none">
              <a:spAutoFit/>
            </a:bodyPr>
            <a:lstStyle/>
            <a:p>
              <a:r>
                <a:rPr lang="en-US" altLang="zh-CN" sz="2400" kern="100">
                  <a:solidFill>
                    <a:srgbClr val="C00000"/>
                  </a:solidFill>
                  <a:latin typeface="Times New Roman" pitchFamily="18" charset="0"/>
                  <a:ea typeface="微软雅黑" pitchFamily="34" charset="-122"/>
                  <a:cs typeface="Courier New" panose="02070309020205020404" pitchFamily="49" charset="0"/>
                </a:rPr>
                <a:t>/</a:t>
              </a:r>
              <a:endParaRPr lang="zh-CN" altLang="en-US" sz="2400">
                <a:solidFill>
                  <a:srgbClr val="C00000"/>
                </a:solidFill>
              </a:endParaRPr>
            </a:p>
          </p:txBody>
        </p:sp>
      </p:grpSp>
      <p:sp>
        <p:nvSpPr>
          <p:cNvPr id="109" name="矩形 108"/>
          <p:cNvSpPr/>
          <p:nvPr/>
        </p:nvSpPr>
        <p:spPr>
          <a:xfrm>
            <a:off x="379370" y="5735791"/>
            <a:ext cx="2846077" cy="646331"/>
          </a:xfrm>
          <a:prstGeom prst="rect">
            <a:avLst/>
          </a:prstGeom>
        </p:spPr>
        <p:txBody>
          <a:bodyPr wrap="square">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押韵特点</a:t>
            </a:r>
            <a:endParaRPr lang="zh-CN" altLang="zh-CN" sz="1050" kern="100">
              <a:latin typeface="宋体" pitchFamily="2" charset="-122"/>
              <a:cs typeface="Courier New" panose="02070309020205020404" pitchFamily="49" charset="0"/>
            </a:endParaRPr>
          </a:p>
        </p:txBody>
      </p:sp>
      <p:sp>
        <p:nvSpPr>
          <p:cNvPr id="110" name="矩形 109"/>
          <p:cNvSpPr/>
          <p:nvPr/>
        </p:nvSpPr>
        <p:spPr>
          <a:xfrm>
            <a:off x="2038173" y="5742517"/>
            <a:ext cx="5323783" cy="577081"/>
          </a:xfrm>
          <a:prstGeom prst="rect">
            <a:avLst/>
          </a:prstGeom>
        </p:spPr>
        <p:txBody>
          <a:bodyPr>
            <a:spAutoFit/>
          </a:bodyPr>
          <a:lstStyle/>
          <a:p>
            <a:pPr algn="just">
              <a:lnSpc>
                <a:spcPct val="150000"/>
              </a:lnSpc>
              <a:spcAft>
                <a:spcPct val="0"/>
              </a:spcAft>
            </a:pPr>
            <a:r>
              <a:rPr lang="zh-CN" altLang="zh-CN" sz="2400" kern="100">
                <a:solidFill>
                  <a:srgbClr val="C00000"/>
                </a:solidFill>
                <a:latin typeface="Times New Roman" pitchFamily="18" charset="0"/>
                <a:ea typeface="微软雅黑" pitchFamily="34" charset="-122"/>
                <a:cs typeface="Times New Roman" panose="02020603050405020304" pitchFamily="18" charset="0"/>
              </a:rPr>
              <a:t>偶数句押韵，一韵到底</a:t>
            </a: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全押</a:t>
            </a:r>
            <a:r>
              <a:rPr lang="zh-CN" altLang="zh-CN" sz="2400" kern="100">
                <a:solidFill>
                  <a:srgbClr val="C00000"/>
                </a:solidFill>
                <a:latin typeface="宋体" pitchFamily="2" charset="-122"/>
                <a:ea typeface="微软雅黑" pitchFamily="34" charset="-122"/>
                <a:cs typeface="宋体" panose="02010600030101010101" pitchFamily="2" charset="-122"/>
              </a:rPr>
              <a:t>ɑ</a:t>
            </a:r>
            <a:r>
              <a:rPr lang="en-US" altLang="zh-CN" sz="2400" kern="100">
                <a:solidFill>
                  <a:srgbClr val="C00000"/>
                </a:solidFill>
                <a:latin typeface="Times New Roman" pitchFamily="18" charset="0"/>
                <a:ea typeface="微软雅黑" pitchFamily="34" charset="-122"/>
                <a:cs typeface="Courier New" panose="02070309020205020404" pitchFamily="49" charset="0"/>
              </a:rPr>
              <a:t>n</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韵</a:t>
            </a:r>
            <a:r>
              <a:rPr lang="en-US" altLang="zh-CN" sz="2400" kern="100">
                <a:solidFill>
                  <a:srgbClr val="C00000"/>
                </a:solidFill>
                <a:latin typeface="Times New Roman" pitchFamily="18" charset="0"/>
                <a:ea typeface="微软雅黑" pitchFamily="34" charset="-122"/>
                <a:cs typeface="Courier New" panose="02070309020205020404" pitchFamily="49"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
        <p:nvSpPr>
          <p:cNvPr id="3" name="矩形 2"/>
          <p:cNvSpPr/>
          <p:nvPr/>
        </p:nvSpPr>
        <p:spPr>
          <a:xfrm>
            <a:off x="253343" y="219976"/>
            <a:ext cx="11718832" cy="1753235"/>
          </a:xfrm>
          <a:prstGeom prst="rect">
            <a:avLst/>
          </a:prstGeom>
        </p:spPr>
        <p:txBody>
          <a:bodyPr wrap="square">
            <a:spAutoFit/>
          </a:bodyPr>
          <a:lstStyle/>
          <a:p>
            <a:pPr algn="just">
              <a:lnSpc>
                <a:spcPct val="150000"/>
              </a:lnSpc>
              <a:spcAft>
                <a:spcPct val="0"/>
              </a:spcAft>
            </a:pPr>
            <a:r>
              <a:rPr lang="zh-CN" altLang="zh-CN" sz="2400" b="1" kern="100">
                <a:latin typeface="Times New Roman" pitchFamily="18" charset="0"/>
                <a:ea typeface="微软雅黑" pitchFamily="34" charset="-122"/>
                <a:cs typeface="Times New Roman" panose="02020603050405020304" pitchFamily="18" charset="0"/>
              </a:rPr>
              <a:t>任务活动一　诵读全诗，理解大意，导图引路，概览全文</a:t>
            </a:r>
          </a:p>
          <a:p>
            <a:pPr algn="just">
              <a:lnSpc>
                <a:spcPct val="150000"/>
              </a:lnSpc>
              <a:spcAft>
                <a:spcPct val="0"/>
              </a:spcAft>
            </a:pPr>
            <a:r>
              <a:rPr lang="en-US" altLang="zh-CN" sz="2400" kern="100">
                <a:solidFill>
                  <a:srgbClr val="0070C0"/>
                </a:solidFill>
                <a:latin typeface="Times New Roman" pitchFamily="18" charset="0"/>
                <a:ea typeface="微软雅黑" pitchFamily="34" charset="-122"/>
                <a:cs typeface="Courier New" panose="02070309020205020404" pitchFamily="49" charset="0"/>
              </a:rPr>
              <a:t>(</a:t>
            </a:r>
            <a:r>
              <a:rPr lang="zh-CN" altLang="zh-CN" sz="2400" kern="100">
                <a:solidFill>
                  <a:srgbClr val="0070C0"/>
                </a:solidFill>
                <a:latin typeface="Times New Roman" pitchFamily="18" charset="0"/>
                <a:ea typeface="微软雅黑" pitchFamily="34" charset="-122"/>
                <a:cs typeface="Times New Roman" panose="02020603050405020304" pitchFamily="18" charset="0"/>
              </a:rPr>
              <a:t>一</a:t>
            </a:r>
            <a:r>
              <a:rPr lang="en-US" altLang="zh-CN" sz="2400" kern="100">
                <a:solidFill>
                  <a:srgbClr val="0070C0"/>
                </a:solidFill>
                <a:latin typeface="Times New Roman" pitchFamily="18" charset="0"/>
                <a:ea typeface="微软雅黑" pitchFamily="34" charset="-122"/>
                <a:cs typeface="Courier New" panose="02070309020205020404" pitchFamily="49" charset="0"/>
              </a:rPr>
              <a:t>)</a:t>
            </a:r>
            <a:r>
              <a:rPr lang="zh-CN" altLang="zh-CN" sz="2400" kern="100">
                <a:solidFill>
                  <a:srgbClr val="0070C0"/>
                </a:solidFill>
                <a:latin typeface="Times New Roman" pitchFamily="18" charset="0"/>
                <a:ea typeface="微软雅黑" pitchFamily="34" charset="-122"/>
                <a:cs typeface="Times New Roman" panose="02020603050405020304" pitchFamily="18" charset="0"/>
              </a:rPr>
              <a:t>诵读诗韵</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spc="-100">
                <a:latin typeface="Times New Roman" pitchFamily="18" charset="0"/>
                <a:ea typeface="微软雅黑" pitchFamily="34" charset="-122"/>
                <a:cs typeface="Courier New" panose="02070309020205020404" pitchFamily="49" charset="0"/>
              </a:rPr>
              <a:t>1.</a:t>
            </a:r>
            <a:r>
              <a:rPr lang="zh-CN" altLang="zh-CN" sz="2400" kern="100" spc="-100">
                <a:latin typeface="Times New Roman" pitchFamily="18" charset="0"/>
                <a:ea typeface="微软雅黑" pitchFamily="34" charset="-122"/>
                <a:cs typeface="Times New Roman" panose="02020603050405020304" pitchFamily="18" charset="0"/>
              </a:rPr>
              <a:t>边诵边读</a:t>
            </a:r>
            <a:r>
              <a:rPr lang="zh-CN" altLang="zh-CN" sz="2400" kern="100" spc="-1000">
                <a:latin typeface="Times New Roman" pitchFamily="18" charset="0"/>
                <a:ea typeface="微软雅黑" pitchFamily="34" charset="-122"/>
                <a:cs typeface="Times New Roman" panose="02020603050405020304" pitchFamily="18" charset="0"/>
              </a:rPr>
              <a:t>，</a:t>
            </a:r>
            <a:r>
              <a:rPr lang="zh-CN" altLang="zh-CN" sz="2400" kern="100" spc="-100">
                <a:latin typeface="Times New Roman" pitchFamily="18" charset="0"/>
                <a:ea typeface="微软雅黑" pitchFamily="34" charset="-122"/>
                <a:cs typeface="Times New Roman" panose="02020603050405020304" pitchFamily="18" charset="0"/>
              </a:rPr>
              <a:t>用</a:t>
            </a:r>
            <a:r>
              <a:rPr lang="en-US" altLang="zh-CN" sz="2400" kern="100" spc="-100">
                <a:latin typeface="宋体" pitchFamily="2" charset="-122"/>
                <a:ea typeface="微软雅黑" pitchFamily="34" charset="-122"/>
                <a:cs typeface="Times New Roman" panose="02020603050405020304" pitchFamily="18" charset="0"/>
              </a:rPr>
              <a:t>“</a:t>
            </a:r>
            <a:r>
              <a:rPr lang="en-US" altLang="zh-CN" sz="2400" kern="100" spc="-100">
                <a:latin typeface="Times New Roman" pitchFamily="18" charset="0"/>
                <a:ea typeface="微软雅黑" pitchFamily="34" charset="-122"/>
                <a:cs typeface="Courier New" panose="02070309020205020404" pitchFamily="49" charset="0"/>
              </a:rPr>
              <a:t>/</a:t>
            </a:r>
            <a:r>
              <a:rPr lang="en-US" altLang="zh-CN" sz="2400" kern="100" spc="-100">
                <a:latin typeface="宋体" pitchFamily="2" charset="-122"/>
                <a:ea typeface="微软雅黑" pitchFamily="34" charset="-122"/>
                <a:cs typeface="Times New Roman" panose="02020603050405020304" pitchFamily="18" charset="0"/>
              </a:rPr>
              <a:t>”</a:t>
            </a:r>
            <a:r>
              <a:rPr lang="zh-CN" altLang="zh-CN" sz="2400" kern="100" spc="-100">
                <a:latin typeface="Times New Roman" pitchFamily="18" charset="0"/>
                <a:ea typeface="微软雅黑" pitchFamily="34" charset="-122"/>
                <a:cs typeface="Times New Roman" panose="02020603050405020304" pitchFamily="18" charset="0"/>
              </a:rPr>
              <a:t>划分朗读节奏</a:t>
            </a:r>
            <a:r>
              <a:rPr lang="zh-CN" altLang="zh-CN" sz="2400" kern="100" spc="-1000">
                <a:latin typeface="Times New Roman" pitchFamily="18" charset="0"/>
                <a:ea typeface="微软雅黑" pitchFamily="34" charset="-122"/>
                <a:cs typeface="Times New Roman" panose="02020603050405020304" pitchFamily="18" charset="0"/>
              </a:rPr>
              <a:t>；</a:t>
            </a:r>
            <a:r>
              <a:rPr lang="zh-CN" altLang="zh-CN" sz="2400" kern="100" spc="-100">
                <a:latin typeface="Times New Roman" pitchFamily="18" charset="0"/>
                <a:ea typeface="微软雅黑" pitchFamily="34" charset="-122"/>
                <a:cs typeface="Times New Roman" panose="02020603050405020304" pitchFamily="18" charset="0"/>
              </a:rPr>
              <a:t>用</a:t>
            </a:r>
            <a:r>
              <a:rPr lang="en-US" altLang="zh-CN" sz="2400" kern="100" spc="-100">
                <a:latin typeface="宋体" pitchFamily="2" charset="-122"/>
                <a:ea typeface="微软雅黑" pitchFamily="34" charset="-122"/>
                <a:cs typeface="Times New Roman" panose="02020603050405020304" pitchFamily="18" charset="0"/>
              </a:rPr>
              <a:t>“</a:t>
            </a:r>
            <a:r>
              <a:rPr lang="zh-CN" altLang="zh-CN" sz="2400" u="wavy" kern="100" spc="-100">
                <a:latin typeface="Times New Roman" pitchFamily="18" charset="0"/>
                <a:ea typeface="微软雅黑" pitchFamily="34" charset="-122"/>
                <a:cs typeface="Times New Roman" panose="02020603050405020304" pitchFamily="18" charset="0"/>
              </a:rPr>
              <a:t>　</a:t>
            </a:r>
            <a:r>
              <a:rPr lang="en-US" altLang="zh-CN" sz="2400" kern="100" spc="-100">
                <a:latin typeface="宋体" pitchFamily="2" charset="-122"/>
                <a:ea typeface="微软雅黑" pitchFamily="34" charset="-122"/>
                <a:cs typeface="Times New Roman" panose="02020603050405020304" pitchFamily="18" charset="0"/>
              </a:rPr>
              <a:t>”</a:t>
            </a:r>
            <a:r>
              <a:rPr lang="zh-CN" altLang="zh-CN" sz="2400" kern="100" spc="-100">
                <a:latin typeface="Times New Roman" pitchFamily="18" charset="0"/>
                <a:ea typeface="微软雅黑" pitchFamily="34" charset="-122"/>
                <a:cs typeface="Times New Roman" panose="02020603050405020304" pitchFamily="18" charset="0"/>
              </a:rPr>
              <a:t>标出这首诗的韵脚</a:t>
            </a:r>
            <a:r>
              <a:rPr lang="zh-CN" altLang="zh-CN" sz="2400" kern="100" spc="-1000">
                <a:latin typeface="Times New Roman" pitchFamily="18" charset="0"/>
                <a:ea typeface="微软雅黑" pitchFamily="34" charset="-122"/>
                <a:cs typeface="Times New Roman" panose="02020603050405020304" pitchFamily="18" charset="0"/>
              </a:rPr>
              <a:t>，</a:t>
            </a:r>
            <a:r>
              <a:rPr lang="zh-CN" altLang="zh-CN" sz="2400" kern="100" spc="-100">
                <a:latin typeface="Times New Roman" pitchFamily="18" charset="0"/>
                <a:ea typeface="微软雅黑" pitchFamily="34" charset="-122"/>
                <a:cs typeface="Times New Roman" panose="02020603050405020304" pitchFamily="18" charset="0"/>
              </a:rPr>
              <a:t>并说说这首诗的押韵特点</a:t>
            </a:r>
            <a:r>
              <a:rPr lang="zh-CN" altLang="zh-CN" sz="2400" kern="100" spc="-1000">
                <a:latin typeface="Times New Roman" pitchFamily="18" charset="0"/>
                <a:ea typeface="微软雅黑" pitchFamily="34" charset="-122"/>
                <a:cs typeface="Times New Roman" panose="02020603050405020304" pitchFamily="18" charset="0"/>
              </a:rPr>
              <a:t>。</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110">
                                            <p:txEl>
                                              <p:pRg st="0" end="0"/>
                                            </p:txEl>
                                          </p:spTgt>
                                        </p:tgtEl>
                                        <p:attrNameLst>
                                          <p:attrName>style.visibility</p:attrName>
                                        </p:attrNameLst>
                                      </p:cBhvr>
                                      <p:to>
                                        <p:strVal val="visible"/>
                                      </p:to>
                                    </p:set>
                                    <p:animEffect transition="in" filter="blinds(horizontal)">
                                      <p:cBhvr>
                                        <p:cTn id="13" dur="500"/>
                                        <p:tgtEl>
                                          <p:spTgt spid="1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ct val="0"/>
              </a:spcAft>
              <a:buClrTx/>
              <a:buSzTx/>
              <a:buFontTx/>
              <a:buNone/>
              <a:defRPr/>
            </a:pPr>
            <a:r>
              <a:rPr kumimoji="0" lang="zh-CN" altLang="en-US" sz="2000" b="0" i="0" u="none" strike="noStrike" kern="100" cap="none" spc="0" normalizeH="0" baseline="0" noProof="0" smtClean="0">
                <a:ln>
                  <a:noFill/>
                </a:ln>
                <a:solidFill>
                  <a:prstClr val="black">
                    <a:lumMod val="75000"/>
                    <a:lumOff val="25000"/>
                  </a:prstClr>
                </a:solidFill>
                <a:effectLst/>
                <a:uLnTx/>
                <a:uFillTx/>
                <a:latin typeface="微软雅黑" pitchFamily="34" charset="-122"/>
                <a:ea typeface="微软雅黑" pitchFamily="34" charset="-122"/>
                <a:cs typeface="Times New Roman" panose="02020603050405020304"/>
              </a:rPr>
              <a:t>答 案</a:t>
            </a:r>
            <a:endParaRPr kumimoji="0" lang="zh-CN" altLang="en-US" sz="2000" b="0" i="0" u="none" strike="noStrike" kern="100" cap="none" spc="0" normalizeH="0" baseline="0" noProof="0" smtClean="0">
              <a:ln>
                <a:noFill/>
              </a:ln>
              <a:solidFill>
                <a:prstClr val="black">
                  <a:lumMod val="75000"/>
                  <a:lumOff val="25000"/>
                </a:prstClr>
              </a:solidFill>
              <a:effectLst/>
              <a:uLnTx/>
              <a:uFillTx/>
              <a:latin typeface="微软雅黑" pitchFamily="34" charset="-122"/>
              <a:ea typeface="微软雅黑" pitchFamily="34" charset="-122"/>
              <a:cs typeface="Times New Roman" panose="02020603050405020304"/>
            </a:endParaRPr>
          </a:p>
        </p:txBody>
      </p:sp>
      <p:sp>
        <p:nvSpPr>
          <p:cNvPr id="52" name="矩形 51"/>
          <p:cNvSpPr/>
          <p:nvPr/>
        </p:nvSpPr>
        <p:spPr>
          <a:xfrm>
            <a:off x="286331" y="188675"/>
            <a:ext cx="3680121"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kern="100" smtClean="0">
                <a:solidFill>
                  <a:srgbClr val="FF0000"/>
                </a:solidFill>
                <a:latin typeface="方正清刻本悦宋简体"/>
                <a:ea typeface="微软雅黑" pitchFamily="34" charset="-122"/>
                <a:cs typeface="Times New Roman" panose="02020603050405020304"/>
              </a:rPr>
              <a:t>导图引路，概览全文</a:t>
            </a:r>
          </a:p>
        </p:txBody>
      </p:sp>
      <p:sp>
        <p:nvSpPr>
          <p:cNvPr id="18" name="矩形 17"/>
          <p:cNvSpPr/>
          <p:nvPr/>
        </p:nvSpPr>
        <p:spPr>
          <a:xfrm>
            <a:off x="376468" y="764481"/>
            <a:ext cx="11412000" cy="1200329"/>
          </a:xfrm>
          <a:prstGeom prst="rect">
            <a:avLst/>
          </a:prstGeom>
        </p:spPr>
        <p:txBody>
          <a:bodyPr wrap="square">
            <a:spAutoFit/>
          </a:bodyPr>
          <a:lstStyle/>
          <a:p>
            <a:pPr algn="just">
              <a:lnSpc>
                <a:spcPct val="150000"/>
              </a:lnSpc>
              <a:spcAft>
                <a:spcPct val="0"/>
              </a:spcAft>
            </a:pPr>
            <a:r>
              <a:rPr lang="zh-CN" altLang="en-US" sz="2400" kern="100">
                <a:solidFill>
                  <a:srgbClr val="0070C0"/>
                </a:solidFill>
                <a:latin typeface="Times New Roman" pitchFamily="18" charset="0"/>
                <a:ea typeface="微软雅黑" pitchFamily="34" charset="-122"/>
                <a:cs typeface="Times New Roman" panose="02020603050405020304" pitchFamily="18" charset="0"/>
              </a:rPr>
              <a:t>在诵读全文的基础上，根据结构导图的提示，请分别用一个动词</a:t>
            </a:r>
            <a:r>
              <a:rPr lang="en-US" altLang="zh-CN" sz="2400" kern="100">
                <a:solidFill>
                  <a:srgbClr val="0070C0"/>
                </a:solidFill>
                <a:latin typeface="Times New Roman" pitchFamily="18" charset="0"/>
                <a:ea typeface="微软雅黑" pitchFamily="34" charset="-122"/>
                <a:cs typeface="Times New Roman" panose="02020603050405020304" pitchFamily="18" charset="0"/>
              </a:rPr>
              <a:t>(</a:t>
            </a:r>
            <a:r>
              <a:rPr lang="zh-CN" altLang="en-US" sz="2400" kern="100">
                <a:solidFill>
                  <a:srgbClr val="0070C0"/>
                </a:solidFill>
                <a:latin typeface="Times New Roman" pitchFamily="18" charset="0"/>
                <a:ea typeface="微软雅黑" pitchFamily="34" charset="-122"/>
                <a:cs typeface="Times New Roman" panose="02020603050405020304" pitchFamily="18" charset="0"/>
              </a:rPr>
              <a:t>限一字</a:t>
            </a:r>
            <a:r>
              <a:rPr lang="en-US" altLang="zh-CN" sz="2400" kern="100">
                <a:solidFill>
                  <a:srgbClr val="0070C0"/>
                </a:solidFill>
                <a:latin typeface="Times New Roman" pitchFamily="18" charset="0"/>
                <a:ea typeface="微软雅黑" pitchFamily="34" charset="-122"/>
                <a:cs typeface="Times New Roman" panose="02020603050405020304" pitchFamily="18" charset="0"/>
              </a:rPr>
              <a:t>)</a:t>
            </a:r>
            <a:r>
              <a:rPr lang="zh-CN" altLang="en-US" sz="2400" kern="100">
                <a:solidFill>
                  <a:srgbClr val="0070C0"/>
                </a:solidFill>
                <a:latin typeface="Times New Roman" pitchFamily="18" charset="0"/>
                <a:ea typeface="微软雅黑" pitchFamily="34" charset="-122"/>
                <a:cs typeface="Times New Roman" panose="02020603050405020304" pitchFamily="18" charset="0"/>
              </a:rPr>
              <a:t>概括出诗人内心情感的变化，填在图中圆圈内。</a:t>
            </a:r>
            <a:endParaRPr lang="zh-CN" altLang="zh-CN" sz="2400" kern="100">
              <a:solidFill>
                <a:srgbClr val="0070C0"/>
              </a:solidFill>
              <a:latin typeface="宋体" pitchFamily="2" charset="-122"/>
              <a:cs typeface="Courier New" panose="02070309020205020404" pitchFamily="49" charset="0"/>
            </a:endParaRPr>
          </a:p>
        </p:txBody>
      </p:sp>
      <p:pic>
        <p:nvPicPr>
          <p:cNvPr id="5122" name="Picture 2" descr="2-2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35023" y="2305787"/>
            <a:ext cx="8320366" cy="34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6538867" y="2421682"/>
            <a:ext cx="492443" cy="461665"/>
          </a:xfrm>
          <a:prstGeom prst="rect">
            <a:avLst/>
          </a:prstGeom>
        </p:spPr>
        <p:txBody>
          <a:bodyPr wrap="none">
            <a:spAutoFit/>
          </a:bodyPr>
          <a:lstStyle/>
          <a:p>
            <a:r>
              <a:rPr lang="zh-CN" altLang="zh-CN" sz="2400" kern="100">
                <a:solidFill>
                  <a:srgbClr val="C00000"/>
                </a:solidFill>
                <a:latin typeface="Times New Roman" pitchFamily="18" charset="0"/>
                <a:ea typeface="微软雅黑" pitchFamily="34" charset="-122"/>
                <a:cs typeface="Times New Roman" panose="02020603050405020304" pitchFamily="18" charset="0"/>
              </a:rPr>
              <a:t>忧</a:t>
            </a:r>
            <a:endParaRPr lang="zh-CN" altLang="en-US" sz="2400">
              <a:solidFill>
                <a:srgbClr val="C00000"/>
              </a:solidFill>
            </a:endParaRPr>
          </a:p>
        </p:txBody>
      </p:sp>
      <p:sp>
        <p:nvSpPr>
          <p:cNvPr id="8" name="矩形 7"/>
          <p:cNvSpPr/>
          <p:nvPr/>
        </p:nvSpPr>
        <p:spPr>
          <a:xfrm>
            <a:off x="6527254" y="3357786"/>
            <a:ext cx="492443" cy="461665"/>
          </a:xfrm>
          <a:prstGeom prst="rect">
            <a:avLst/>
          </a:prstGeom>
        </p:spPr>
        <p:txBody>
          <a:bodyPr wrap="none">
            <a:spAutoFit/>
          </a:bodyPr>
          <a:lstStyle/>
          <a:p>
            <a:r>
              <a:rPr lang="zh-CN" altLang="zh-CN" sz="2400" kern="100">
                <a:solidFill>
                  <a:srgbClr val="C00000"/>
                </a:solidFill>
                <a:latin typeface="Times New Roman" pitchFamily="18" charset="0"/>
                <a:ea typeface="微软雅黑" pitchFamily="34" charset="-122"/>
                <a:cs typeface="Times New Roman" panose="02020603050405020304" pitchFamily="18" charset="0"/>
              </a:rPr>
              <a:t>思</a:t>
            </a:r>
            <a:endParaRPr lang="zh-CN" altLang="en-US" sz="2400">
              <a:solidFill>
                <a:srgbClr val="C00000"/>
              </a:solidFill>
            </a:endParaRPr>
          </a:p>
        </p:txBody>
      </p:sp>
      <p:sp>
        <p:nvSpPr>
          <p:cNvPr id="10" name="矩形 9"/>
          <p:cNvSpPr/>
          <p:nvPr/>
        </p:nvSpPr>
        <p:spPr>
          <a:xfrm>
            <a:off x="6527254" y="4240932"/>
            <a:ext cx="492443" cy="461665"/>
          </a:xfrm>
          <a:prstGeom prst="rect">
            <a:avLst/>
          </a:prstGeom>
        </p:spPr>
        <p:txBody>
          <a:bodyPr wrap="none">
            <a:spAutoFit/>
          </a:bodyPr>
          <a:lstStyle/>
          <a:p>
            <a:r>
              <a:rPr lang="zh-CN" altLang="zh-CN" sz="2400" kern="100">
                <a:solidFill>
                  <a:srgbClr val="C00000"/>
                </a:solidFill>
                <a:latin typeface="Times New Roman" pitchFamily="18" charset="0"/>
                <a:ea typeface="微软雅黑" pitchFamily="34" charset="-122"/>
                <a:cs typeface="Times New Roman" panose="02020603050405020304" pitchFamily="18" charset="0"/>
              </a:rPr>
              <a:t>迎</a:t>
            </a:r>
            <a:endParaRPr lang="zh-CN" altLang="en-US" sz="2400">
              <a:solidFill>
                <a:srgbClr val="C00000"/>
              </a:solidFill>
            </a:endParaRPr>
          </a:p>
        </p:txBody>
      </p:sp>
      <p:sp>
        <p:nvSpPr>
          <p:cNvPr id="12" name="矩形 11"/>
          <p:cNvSpPr/>
          <p:nvPr/>
        </p:nvSpPr>
        <p:spPr>
          <a:xfrm>
            <a:off x="6538867" y="5128369"/>
            <a:ext cx="492443" cy="461665"/>
          </a:xfrm>
          <a:prstGeom prst="rect">
            <a:avLst/>
          </a:prstGeom>
        </p:spPr>
        <p:txBody>
          <a:bodyPr wrap="none">
            <a:spAutoFit/>
          </a:bodyPr>
          <a:lstStyle/>
          <a:p>
            <a:r>
              <a:rPr lang="zh-CN" altLang="zh-CN" sz="2400" kern="100">
                <a:solidFill>
                  <a:srgbClr val="C00000"/>
                </a:solidFill>
                <a:latin typeface="Times New Roman" pitchFamily="18" charset="0"/>
                <a:ea typeface="微软雅黑" pitchFamily="34" charset="-122"/>
                <a:cs typeface="Times New Roman" panose="02020603050405020304" pitchFamily="18" charset="0"/>
              </a:rPr>
              <a:t>盼</a:t>
            </a:r>
            <a:endParaRPr lang="zh-CN" altLang="en-US" sz="240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2"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4"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6"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10" presetClass="exit" presetSubtype="0" fill="hold" grpId="1" nodeType="click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par>
                                <p:cTn id="32" presetID="10" presetClass="exit" presetSubtype="0" fill="hold" grpId="3" nodeType="withEffect">
                                  <p:stCondLst>
                                    <p:cond delay="0"/>
                                  </p:stCondLst>
                                  <p:childTnLst>
                                    <p:animEffect transition="out" filter="fade">
                                      <p:cBhvr>
                                        <p:cTn id="33" dur="500"/>
                                        <p:tgtEl>
                                          <p:spTgt spid="8"/>
                                        </p:tgtEl>
                                      </p:cBhvr>
                                    </p:animEffect>
                                    <p:set>
                                      <p:cBhvr>
                                        <p:cTn id="34" dur="1" fill="hold">
                                          <p:stCondLst>
                                            <p:cond delay="499"/>
                                          </p:stCondLst>
                                        </p:cTn>
                                        <p:tgtEl>
                                          <p:spTgt spid="8"/>
                                        </p:tgtEl>
                                        <p:attrNameLst>
                                          <p:attrName>style.visibility</p:attrName>
                                        </p:attrNameLst>
                                      </p:cBhvr>
                                      <p:to>
                                        <p:strVal val="hidden"/>
                                      </p:to>
                                    </p:set>
                                  </p:childTnLst>
                                </p:cTn>
                              </p:par>
                              <p:par>
                                <p:cTn id="35" presetID="10" presetClass="exit" presetSubtype="0" fill="hold" grpId="5" nodeType="withEffect">
                                  <p:stCondLst>
                                    <p:cond delay="0"/>
                                  </p:stCondLst>
                                  <p:childTnLst>
                                    <p:animEffect transition="out" filter="fade">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par>
                                <p:cTn id="38" presetID="10" presetClass="exit" presetSubtype="0" fill="hold" grpId="7" nodeType="withEffect">
                                  <p:stCondLst>
                                    <p:cond delay="0"/>
                                  </p:stCondLst>
                                  <p:childTnLst>
                                    <p:animEffect transition="out" filter="fade">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5" grpId="0"/>
      <p:bldP spid="5" grpId="1"/>
      <p:bldP spid="8" grpId="2"/>
      <p:bldP spid="8" grpId="3"/>
      <p:bldP spid="10" grpId="4"/>
      <p:bldP spid="10" grpId="5"/>
      <p:bldP spid="12" grpId="6"/>
      <p:bldP spid="12" grpId="7"/>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ct val="0"/>
              </a:spcAft>
              <a:buClrTx/>
              <a:buSzTx/>
              <a:buFontTx/>
              <a:buNone/>
              <a:defRPr/>
            </a:pPr>
            <a:r>
              <a:rPr kumimoji="0" lang="zh-CN" altLang="en-US" sz="2000" b="0" i="0" u="none" strike="noStrike" kern="100" cap="none" spc="0" normalizeH="0" baseline="0" noProof="0" smtClean="0">
                <a:ln>
                  <a:noFill/>
                </a:ln>
                <a:solidFill>
                  <a:prstClr val="black">
                    <a:lumMod val="75000"/>
                    <a:lumOff val="25000"/>
                  </a:prstClr>
                </a:solidFill>
                <a:effectLst/>
                <a:uLnTx/>
                <a:uFillTx/>
                <a:latin typeface="微软雅黑" pitchFamily="34" charset="-122"/>
                <a:ea typeface="微软雅黑" pitchFamily="34" charset="-122"/>
                <a:cs typeface="Times New Roman" panose="02020603050405020304"/>
              </a:rPr>
              <a:t>答 案</a:t>
            </a:r>
            <a:endParaRPr kumimoji="0" lang="zh-CN" altLang="en-US" sz="2000" b="0" i="0" u="none" strike="noStrike" kern="100" cap="none" spc="0" normalizeH="0" baseline="0" noProof="0" smtClean="0">
              <a:ln>
                <a:noFill/>
              </a:ln>
              <a:solidFill>
                <a:prstClr val="black">
                  <a:lumMod val="75000"/>
                  <a:lumOff val="25000"/>
                </a:prstClr>
              </a:solidFill>
              <a:effectLst/>
              <a:uLnTx/>
              <a:uFillTx/>
              <a:latin typeface="微软雅黑" pitchFamily="34" charset="-122"/>
              <a:ea typeface="微软雅黑" pitchFamily="34" charset="-122"/>
              <a:cs typeface="Times New Roman" panose="02020603050405020304"/>
            </a:endParaRPr>
          </a:p>
        </p:txBody>
      </p:sp>
      <p:sp>
        <p:nvSpPr>
          <p:cNvPr id="18" name="矩形 17"/>
          <p:cNvSpPr/>
          <p:nvPr/>
        </p:nvSpPr>
        <p:spPr>
          <a:xfrm>
            <a:off x="376468" y="764481"/>
            <a:ext cx="11412000" cy="1131079"/>
          </a:xfrm>
          <a:prstGeom prst="rect">
            <a:avLst/>
          </a:prstGeom>
        </p:spPr>
        <p:txBody>
          <a:bodyPr wrap="square">
            <a:spAutoFit/>
          </a:bodyPr>
          <a:lstStyle/>
          <a:p>
            <a:pPr algn="just">
              <a:lnSpc>
                <a:spcPct val="150000"/>
              </a:lnSpc>
              <a:spcAft>
                <a:spcPct val="0"/>
              </a:spcAft>
            </a:pPr>
            <a:r>
              <a:rPr lang="zh-CN" altLang="en-US" sz="2400" kern="100">
                <a:solidFill>
                  <a:srgbClr val="0070C0"/>
                </a:solidFill>
                <a:latin typeface="Times New Roman" pitchFamily="18" charset="0"/>
                <a:ea typeface="微软雅黑" pitchFamily="34" charset="-122"/>
                <a:cs typeface="Times New Roman" panose="02020603050405020304" pitchFamily="18" charset="0"/>
              </a:rPr>
              <a:t>在诵读全文的基础上，根据结构导图的提示，概括诗人的心理状态，并将概括出的词语填入图中右下方的椭圆内，限四词。</a:t>
            </a:r>
            <a:endParaRPr lang="zh-CN" altLang="zh-CN" sz="2400" kern="100">
              <a:solidFill>
                <a:srgbClr val="0070C0"/>
              </a:solidFill>
              <a:latin typeface="宋体" pitchFamily="2" charset="-122"/>
              <a:cs typeface="Courier New" panose="02070309020205020404" pitchFamily="49" charset="0"/>
            </a:endParaRPr>
          </a:p>
        </p:txBody>
      </p:sp>
      <p:pic>
        <p:nvPicPr>
          <p:cNvPr id="7170" name="Picture 2" descr="2-2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21435" y="2188913"/>
            <a:ext cx="8347543" cy="365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728177" y="4615021"/>
            <a:ext cx="2031325" cy="830997"/>
          </a:xfrm>
          <a:prstGeom prst="rect">
            <a:avLst/>
          </a:prstGeom>
        </p:spPr>
        <p:txBody>
          <a:bodyPr wrap="none">
            <a:spAutoFit/>
          </a:bodyPr>
          <a:lstStyle/>
          <a:p>
            <a:r>
              <a:rPr lang="zh-CN" altLang="zh-CN" sz="2400" kern="100">
                <a:solidFill>
                  <a:srgbClr val="C00000"/>
                </a:solidFill>
                <a:latin typeface="Times New Roman" pitchFamily="18" charset="0"/>
                <a:ea typeface="微软雅黑" pitchFamily="34" charset="-122"/>
                <a:cs typeface="Times New Roman" panose="02020603050405020304" pitchFamily="18" charset="0"/>
              </a:rPr>
              <a:t>宁静　淡泊　</a:t>
            </a:r>
            <a:endParaRPr lang="en-US" altLang="zh-CN" sz="2400" kern="100" smtClean="0">
              <a:solidFill>
                <a:srgbClr val="C00000"/>
              </a:solidFill>
              <a:latin typeface="Times New Roman" pitchFamily="18" charset="0"/>
              <a:ea typeface="微软雅黑" pitchFamily="34" charset="-122"/>
              <a:cs typeface="Times New Roman" panose="02020603050405020304" pitchFamily="18" charset="0"/>
            </a:endParaRPr>
          </a:p>
          <a:p>
            <a:r>
              <a:rPr lang="zh-CN" altLang="zh-CN" sz="2400" kern="100" smtClean="0">
                <a:solidFill>
                  <a:srgbClr val="C00000"/>
                </a:solidFill>
                <a:latin typeface="Times New Roman" pitchFamily="18" charset="0"/>
                <a:ea typeface="微软雅黑" pitchFamily="34" charset="-122"/>
                <a:cs typeface="Times New Roman" panose="02020603050405020304" pitchFamily="18" charset="0"/>
              </a:rPr>
              <a:t>闲适</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　纯朴</a:t>
            </a:r>
            <a:endParaRPr lang="zh-CN" altLang="en-US" sz="2400">
              <a:solidFill>
                <a:srgbClr val="C00000"/>
              </a:solidFill>
            </a:endParaRPr>
          </a:p>
        </p:txBody>
      </p:sp>
      <p:sp>
        <p:nvSpPr>
          <p:cNvPr id="3" name="矩形 2"/>
          <p:cNvSpPr/>
          <p:nvPr/>
        </p:nvSpPr>
        <p:spPr>
          <a:xfrm>
            <a:off x="674951" y="188675"/>
            <a:ext cx="3680121" cy="576064"/>
          </a:xfrm>
          <a:prstGeom prst="rect">
            <a:avLst/>
          </a:prstGeom>
          <a:no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kern="100" smtClean="0">
                <a:solidFill>
                  <a:srgbClr val="FF0000"/>
                </a:solidFill>
                <a:latin typeface="方正清刻本悦宋简体"/>
                <a:ea typeface="微软雅黑" pitchFamily="34" charset="-122"/>
                <a:cs typeface="Times New Roman" panose="02020603050405020304"/>
              </a:rPr>
              <a:t>导图引路，概览全文</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0" presetClass="exit" presetSubtype="0" fill="hold" grpId="1" nodeType="clickEffect">
                                  <p:stCondLst>
                                    <p:cond delay="0"/>
                                  </p:stCondLst>
                                  <p:childTnLst>
                                    <p:animEffect transition="out" filter="fade">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847090" y="64135"/>
            <a:ext cx="1884680" cy="922020"/>
          </a:xfrm>
          <a:prstGeom prst="rect">
            <a:avLst/>
          </a:prstGeom>
          <a:noFill/>
        </p:spPr>
        <p:txBody>
          <a:bodyPr wrap="square" rtlCol="0" anchor="t">
            <a:spAutoFit/>
          </a:bodyPr>
          <a:lstStyle/>
          <a:p>
            <a:pPr algn="l" defTabSz="914400">
              <a:lnSpc>
                <a:spcPct val="150000"/>
              </a:lnSpc>
            </a:pPr>
            <a:r>
              <a:rPr lang="zh-CN" altLang="en-US" sz="3600" b="1" kern="100">
                <a:solidFill>
                  <a:srgbClr val="FF0000"/>
                </a:solidFill>
                <a:latin typeface="Times New Roman" pitchFamily="18" charset="0"/>
                <a:ea typeface="微软雅黑" pitchFamily="34" charset="-122"/>
                <a:cs typeface="Times New Roman" panose="02020603050405020304" pitchFamily="18" charset="0"/>
                <a:sym typeface="+mn-ea"/>
              </a:rPr>
              <a:t>思    议</a:t>
            </a:r>
          </a:p>
        </p:txBody>
      </p:sp>
      <p:sp>
        <p:nvSpPr>
          <p:cNvPr id="3" name="文本框 2"/>
          <p:cNvSpPr txBox="1"/>
          <p:nvPr/>
        </p:nvSpPr>
        <p:spPr>
          <a:xfrm>
            <a:off x="621665" y="2009775"/>
            <a:ext cx="3078480" cy="645160"/>
          </a:xfrm>
          <a:prstGeom prst="rect">
            <a:avLst/>
          </a:prstGeom>
          <a:noFill/>
        </p:spPr>
        <p:txBody>
          <a:bodyPr wrap="none" rtlCol="0" anchor="t">
            <a:spAutoFit/>
          </a:bodyPr>
          <a:lstStyle/>
          <a:p>
            <a:pPr algn="just" defTabSz="914400">
              <a:lnSpc>
                <a:spcPct val="150000"/>
              </a:lnSpc>
              <a:spcAft>
                <a:spcPct val="0"/>
              </a:spcAft>
            </a:pPr>
            <a:r>
              <a:rPr lang="en-US" altLang="zh-CN" sz="2400" b="1" kern="100">
                <a:latin typeface="Times New Roman" pitchFamily="18" charset="0"/>
                <a:ea typeface="微软雅黑" pitchFamily="34" charset="-122"/>
                <a:cs typeface="Times New Roman" panose="02020603050405020304" pitchFamily="18" charset="0"/>
                <a:sym typeface="+mn-ea"/>
              </a:rPr>
              <a:t>3</a:t>
            </a:r>
            <a:r>
              <a:rPr lang="zh-CN" altLang="zh-CN" sz="2400" b="1" kern="100">
                <a:latin typeface="Times New Roman" pitchFamily="18" charset="0"/>
                <a:ea typeface="微软雅黑" pitchFamily="34" charset="-122"/>
                <a:cs typeface="Times New Roman" panose="02020603050405020304" pitchFamily="18" charset="0"/>
                <a:sym typeface="+mn-ea"/>
              </a:rPr>
              <a:t>赏析技巧，体悟情感</a:t>
            </a:r>
            <a:endParaRPr lang="zh-CN" altLang="en-US"/>
          </a:p>
        </p:txBody>
      </p:sp>
      <p:sp>
        <p:nvSpPr>
          <p:cNvPr id="5" name="文本框 4"/>
          <p:cNvSpPr txBox="1"/>
          <p:nvPr/>
        </p:nvSpPr>
        <p:spPr>
          <a:xfrm>
            <a:off x="567690" y="2654935"/>
            <a:ext cx="11188700" cy="1198880"/>
          </a:xfrm>
          <a:prstGeom prst="rect">
            <a:avLst/>
          </a:prstGeom>
          <a:noFill/>
        </p:spPr>
        <p:txBody>
          <a:bodyPr wrap="square" rtlCol="0" anchor="t">
            <a:spAutoFit/>
          </a:bodyPr>
          <a:lstStyle/>
          <a:p>
            <a:pPr algn="l" defTabSz="914400">
              <a:lnSpc>
                <a:spcPct val="150000"/>
              </a:lnSpc>
            </a:pPr>
            <a:r>
              <a:rPr lang="en-US" altLang="zh-CN" sz="2400" kern="100">
                <a:latin typeface="Times New Roman" pitchFamily="18" charset="0"/>
                <a:ea typeface="微软雅黑" pitchFamily="34" charset="-122"/>
                <a:sym typeface="+mn-ea"/>
              </a:rPr>
              <a:t>A.</a:t>
            </a:r>
            <a:r>
              <a:rPr lang="zh-CN" altLang="zh-CN" sz="2400" kern="100">
                <a:latin typeface="Times New Roman" pitchFamily="18" charset="0"/>
                <a:ea typeface="微软雅黑" pitchFamily="34" charset="-122"/>
                <a:cs typeface="Times New Roman" panose="02020603050405020304" pitchFamily="18" charset="0"/>
                <a:sym typeface="+mn-ea"/>
              </a:rPr>
              <a:t>《短歌行》一诗淋漓尽致地表现出诗人的抱负，诗中引用了很多典故来表达诗人的决心。请找出诗中用典的诗句，并分析其表达效果。</a:t>
            </a:r>
            <a:endParaRPr lang="zh-CN" altLang="en-US"/>
          </a:p>
        </p:txBody>
      </p:sp>
      <p:sp>
        <p:nvSpPr>
          <p:cNvPr id="6" name="文本框 5"/>
          <p:cNvSpPr txBox="1"/>
          <p:nvPr/>
        </p:nvSpPr>
        <p:spPr>
          <a:xfrm>
            <a:off x="621665" y="3853815"/>
            <a:ext cx="11081385" cy="1198880"/>
          </a:xfrm>
          <a:prstGeom prst="rect">
            <a:avLst/>
          </a:prstGeom>
          <a:noFill/>
        </p:spPr>
        <p:txBody>
          <a:bodyPr wrap="square" rtlCol="0" anchor="t">
            <a:spAutoFit/>
          </a:bodyPr>
          <a:lstStyle/>
          <a:p>
            <a:pPr algn="just">
              <a:lnSpc>
                <a:spcPct val="150000"/>
              </a:lnSpc>
              <a:spcAft>
                <a:spcPct val="0"/>
              </a:spcAft>
              <a:tabLst>
                <a:tab pos="2070735"/>
              </a:tabLst>
            </a:pPr>
            <a:r>
              <a:rPr lang="en-US" altLang="zh-CN" sz="2400" kern="100">
                <a:latin typeface="Times New Roman" pitchFamily="18" charset="0"/>
                <a:ea typeface="微软雅黑" pitchFamily="34" charset="-122"/>
                <a:cs typeface="Times New Roman" panose="02020603050405020304" pitchFamily="18" charset="0"/>
                <a:sym typeface="+mn-ea"/>
              </a:rPr>
              <a:t>B</a:t>
            </a:r>
            <a:r>
              <a:rPr lang="zh-CN" altLang="zh-CN" sz="2400" kern="100">
                <a:latin typeface="Times New Roman" pitchFamily="18" charset="0"/>
                <a:ea typeface="微软雅黑" pitchFamily="34" charset="-122"/>
                <a:cs typeface="Times New Roman" panose="02020603050405020304" pitchFamily="18" charset="0"/>
                <a:sym typeface="+mn-ea"/>
              </a:rPr>
              <a:t>《短歌行》一诗还用到了比兴手法。请找出诗中运用比兴手法的诗句，并分析其表达效果。</a:t>
            </a:r>
            <a:endParaRPr lang="zh-CN" altLang="en-US"/>
          </a:p>
        </p:txBody>
      </p:sp>
      <p:sp>
        <p:nvSpPr>
          <p:cNvPr id="9" name="文本框 8"/>
          <p:cNvSpPr txBox="1"/>
          <p:nvPr/>
        </p:nvSpPr>
        <p:spPr>
          <a:xfrm>
            <a:off x="621665" y="1527175"/>
            <a:ext cx="9946640" cy="829945"/>
          </a:xfrm>
          <a:prstGeom prst="rect">
            <a:avLst/>
          </a:prstGeom>
          <a:noFill/>
        </p:spPr>
        <p:txBody>
          <a:bodyPr wrap="square" rtlCol="0" anchor="t">
            <a:spAutoFit/>
          </a:bodyPr>
          <a:lstStyle/>
          <a:p>
            <a:r>
              <a:rPr lang="en-US" altLang="zh-CN" sz="2400" b="1">
                <a:latin typeface="微软雅黑" pitchFamily="34" charset="-122"/>
                <a:ea typeface="微软雅黑" pitchFamily="34" charset="-122"/>
                <a:cs typeface="微软雅黑" panose="020b0503020204020204" pitchFamily="34" charset="-122"/>
              </a:rPr>
              <a:t>2</a:t>
            </a:r>
            <a:r>
              <a:rPr lang="zh-CN" altLang="en-US" sz="2400" b="1">
                <a:latin typeface="微软雅黑" pitchFamily="34" charset="-122"/>
                <a:ea typeface="微软雅黑" pitchFamily="34" charset="-122"/>
                <a:cs typeface="微软雅黑" panose="020b0503020204020204" pitchFamily="34" charset="-122"/>
              </a:rPr>
              <a:t>.这两首诗歌分别塑造了抒情主人公什么样的形象？</a:t>
            </a:r>
          </a:p>
          <a:p>
            <a:endParaRPr lang="zh-CN" altLang="en-US" sz="2400" b="1">
              <a:latin typeface="微软雅黑" pitchFamily="34" charset="-122"/>
              <a:ea typeface="微软雅黑" pitchFamily="34" charset="-122"/>
              <a:cs typeface="微软雅黑" panose="020b0503020204020204" pitchFamily="34" charset="-122"/>
            </a:endParaRPr>
          </a:p>
        </p:txBody>
      </p:sp>
      <p:sp>
        <p:nvSpPr>
          <p:cNvPr id="10" name="文本框 9"/>
          <p:cNvSpPr txBox="1"/>
          <p:nvPr/>
        </p:nvSpPr>
        <p:spPr>
          <a:xfrm>
            <a:off x="567690" y="5207635"/>
            <a:ext cx="11054080" cy="460375"/>
          </a:xfrm>
          <a:prstGeom prst="rect">
            <a:avLst/>
          </a:prstGeom>
          <a:noFill/>
        </p:spPr>
        <p:txBody>
          <a:bodyPr wrap="none" rtlCol="0" anchor="t">
            <a:spAutoFit/>
          </a:bodyPr>
          <a:lstStyle/>
          <a:p>
            <a:pPr algn="l"/>
            <a:r>
              <a:rPr lang="en-US" altLang="zh-CN" sz="2400" kern="100">
                <a:latin typeface="Times New Roman" pitchFamily="18" charset="0"/>
                <a:ea typeface="微软雅黑" pitchFamily="34" charset="-122"/>
                <a:cs typeface="Times New Roman" panose="02020603050405020304" pitchFamily="18" charset="0"/>
                <a:sym typeface="+mn-ea"/>
              </a:rPr>
              <a:t>C《归园田居》</a:t>
            </a:r>
            <a:r>
              <a:rPr lang="zh-CN" altLang="en-US" sz="2400" kern="100">
                <a:latin typeface="Times New Roman" pitchFamily="18" charset="0"/>
                <a:ea typeface="微软雅黑" pitchFamily="34" charset="-122"/>
                <a:cs typeface="Times New Roman" panose="02020603050405020304" pitchFamily="18" charset="0"/>
                <a:sym typeface="+mn-ea"/>
              </a:rPr>
              <a:t>中</a:t>
            </a:r>
            <a:r>
              <a:rPr lang="zh-CN" altLang="zh-CN" sz="2400" kern="100">
                <a:latin typeface="Times New Roman" pitchFamily="18" charset="0"/>
                <a:ea typeface="微软雅黑" pitchFamily="34" charset="-122"/>
                <a:cs typeface="Times New Roman" panose="02020603050405020304" pitchFamily="18" charset="0"/>
                <a:sym typeface="+mn-ea"/>
              </a:rPr>
              <a:t>诗人是如何描写田园美景的？请从写景顺序和艺术手法上分析。</a:t>
            </a:r>
            <a:endParaRPr lang="zh-CN" altLang="en-US"/>
          </a:p>
        </p:txBody>
      </p:sp>
      <p:sp>
        <p:nvSpPr>
          <p:cNvPr id="11" name="文本框 10"/>
          <p:cNvSpPr txBox="1"/>
          <p:nvPr/>
        </p:nvSpPr>
        <p:spPr>
          <a:xfrm>
            <a:off x="621665" y="797560"/>
            <a:ext cx="5516880" cy="645160"/>
          </a:xfrm>
          <a:prstGeom prst="rect">
            <a:avLst/>
          </a:prstGeom>
          <a:noFill/>
        </p:spPr>
        <p:txBody>
          <a:bodyPr wrap="none" rtlCol="0" anchor="t">
            <a:spAutoFit/>
          </a:bodyPr>
          <a:lstStyle/>
          <a:p>
            <a:pPr algn="l" defTabSz="914400">
              <a:lnSpc>
                <a:spcPct val="150000"/>
              </a:lnSpc>
            </a:pPr>
            <a:r>
              <a:rPr lang="en-US" altLang="zh-CN" sz="2400" b="1" kern="100">
                <a:latin typeface="Times New Roman" pitchFamily="18" charset="0"/>
                <a:ea typeface="微软雅黑" pitchFamily="34" charset="-122"/>
                <a:cs typeface="Times New Roman" panose="02020603050405020304" pitchFamily="18" charset="0"/>
                <a:sym typeface="+mn-ea"/>
              </a:rPr>
              <a:t>1</a:t>
            </a:r>
            <a:r>
              <a:rPr lang="zh-CN" altLang="zh-CN" sz="2400" b="1" kern="100">
                <a:latin typeface="Times New Roman" pitchFamily="18" charset="0"/>
                <a:ea typeface="微软雅黑" pitchFamily="34" charset="-122"/>
                <a:cs typeface="Times New Roman" panose="02020603050405020304" pitchFamily="18" charset="0"/>
                <a:sym typeface="+mn-ea"/>
              </a:rPr>
              <a:t>两首诗的诗眼是什么？其内涵是什么？</a:t>
            </a:r>
            <a:endParaRPr lang="zh-CN" altLang="en-US" b="1"/>
          </a:p>
        </p:txBody>
      </p:sp>
    </p:spTree>
  </p:cSld>
  <p:clrMapOvr>
    <a:masterClrMapping/>
  </p:clrMapOvr>
  <p:transition spd="slow" advClick="0">
    <p:push dir="u"/>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79681" y="205056"/>
            <a:ext cx="11412000" cy="887730"/>
          </a:xfrm>
          <a:prstGeom prst="rect">
            <a:avLst/>
          </a:prstGeom>
        </p:spPr>
        <p:txBody>
          <a:bodyPr>
            <a:spAutoFit/>
          </a:bodyPr>
          <a:lstStyle/>
          <a:p>
            <a:pPr algn="just">
              <a:lnSpc>
                <a:spcPct val="150000"/>
              </a:lnSpc>
              <a:spcAft>
                <a:spcPct val="0"/>
              </a:spcAft>
            </a:pPr>
            <a:endParaRPr lang="zh-CN" altLang="zh-CN" sz="1050" kern="100">
              <a:latin typeface="宋体" pitchFamily="2" charset="-122"/>
              <a:cs typeface="Courier New" panose="02070309020205020404" pitchFamily="49" charset="0"/>
            </a:endParaRPr>
          </a:p>
          <a:p>
            <a:pPr>
              <a:lnSpc>
                <a:spcPct val="150000"/>
              </a:lnSpc>
            </a:pPr>
            <a:r>
              <a:rPr lang="zh-CN" altLang="zh-CN" sz="2400" kern="100">
                <a:latin typeface="Times New Roman" pitchFamily="18" charset="0"/>
                <a:ea typeface="微软雅黑" pitchFamily="34" charset="-122"/>
                <a:cs typeface="Times New Roman" panose="02020603050405020304" pitchFamily="18" charset="0"/>
              </a:rPr>
              <a:t>《短歌行》一诗的诗眼是什么？其内涵是什么？</a:t>
            </a:r>
            <a:endParaRPr lang="zh-CN" altLang="zh-CN" sz="1050" kern="100">
              <a:latin typeface="宋体" pitchFamily="2" charset="-122"/>
              <a:cs typeface="Courier New" panose="02070309020205020404" pitchFamily="49" charset="0"/>
            </a:endParaRPr>
          </a:p>
        </p:txBody>
      </p:sp>
      <p:sp>
        <p:nvSpPr>
          <p:cNvPr id="3" name="矩形 2"/>
          <p:cNvSpPr/>
          <p:nvPr/>
        </p:nvSpPr>
        <p:spPr>
          <a:xfrm>
            <a:off x="379681" y="3809866"/>
            <a:ext cx="11412000" cy="577081"/>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答案　</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诗眼是</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忧</a:t>
            </a:r>
            <a:r>
              <a:rPr lang="en-US" altLang="zh-CN" sz="2400" kern="100">
                <a:solidFill>
                  <a:srgbClr val="C00000"/>
                </a:solidFill>
                <a:latin typeface="宋体" pitchFamily="2" charset="-122"/>
                <a:ea typeface="微软雅黑" pitchFamily="34" charset="-122"/>
                <a:cs typeface="Times New Roman" panose="02020603050405020304" pitchFamily="18" charset="0"/>
              </a:rPr>
              <a:t>”</a:t>
            </a:r>
            <a:r>
              <a:rPr lang="zh-CN" altLang="zh-CN" sz="2400" kern="100">
                <a:solidFill>
                  <a:srgbClr val="C00000"/>
                </a:solidFill>
                <a:latin typeface="Times New Roman" pitchFamily="18" charset="0"/>
                <a:ea typeface="微软雅黑" pitchFamily="34" charset="-122"/>
                <a:cs typeface="Times New Roman" panose="02020603050405020304" pitchFamily="18" charset="0"/>
              </a:rPr>
              <a:t>。诗人忧的是人生短暂，功业未就，人才难求。</a:t>
            </a:r>
            <a:endParaRPr lang="zh-CN" altLang="zh-CN" sz="1050" kern="100">
              <a:latin typeface="宋体" pitchFamily="2" charset="-122"/>
              <a:cs typeface="Courier New" panose="02070309020205020404" pitchFamily="49" charset="0"/>
            </a:endParaRPr>
          </a:p>
        </p:txBody>
      </p:sp>
      <p:sp>
        <p:nvSpPr>
          <p:cNvPr id="7" name="圆角矩形 6"/>
          <p:cNvSpPr/>
          <p:nvPr/>
        </p:nvSpPr>
        <p:spPr>
          <a:xfrm>
            <a:off x="334566" y="1295691"/>
            <a:ext cx="11521280" cy="2371176"/>
          </a:xfrm>
          <a:prstGeom prst="roundRect">
            <a:avLst>
              <a:gd name="adj" fmla="val 5340"/>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9494" y="1295404"/>
            <a:ext cx="11294265" cy="2339078"/>
          </a:xfrm>
          <a:prstGeom prst="rect">
            <a:avLst/>
          </a:prstGeom>
        </p:spPr>
        <p:txBody>
          <a:bodyPr wrap="square" lIns="121898" tIns="60948" rIns="121898" bIns="60948">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itchFamily="34" charset="-122"/>
                <a:cs typeface="Times New Roman" panose="02020603050405020304" pitchFamily="18" charset="0"/>
              </a:rPr>
              <a:t>相关链接</a:t>
            </a:r>
            <a:r>
              <a:rPr lang="en-US" altLang="zh-CN" sz="2400" b="1" kern="100">
                <a:solidFill>
                  <a:srgbClr val="0000FF"/>
                </a:solidFill>
                <a:latin typeface="Times New Roman" pitchFamily="18" charset="0"/>
                <a:ea typeface="微软雅黑" pitchFamily="34" charset="-122"/>
                <a:cs typeface="Times New Roman" panose="02020603050405020304" pitchFamily="18" charset="0"/>
              </a:rPr>
              <a:t>——</a:t>
            </a:r>
            <a:r>
              <a:rPr lang="zh-CN" altLang="zh-CN" sz="2400" b="1" kern="100">
                <a:solidFill>
                  <a:srgbClr val="0000FF"/>
                </a:solidFill>
                <a:latin typeface="Times New Roman" pitchFamily="18" charset="0"/>
                <a:ea typeface="微软雅黑" pitchFamily="34" charset="-122"/>
                <a:cs typeface="Times New Roman" panose="02020603050405020304" pitchFamily="18" charset="0"/>
              </a:rPr>
              <a:t>诗眼</a:t>
            </a:r>
          </a:p>
          <a:p>
            <a:pPr indent="541655">
              <a:lnSpc>
                <a:spcPct val="150000"/>
              </a:lnSpc>
            </a:pPr>
            <a:r>
              <a:rPr lang="zh-CN" altLang="zh-CN" sz="2400" kern="100">
                <a:latin typeface="Times New Roman" pitchFamily="18" charset="0"/>
                <a:ea typeface="楷体_GB2312" pitchFamily="49" charset="-122"/>
                <a:cs typeface="Times New Roman" panose="02020603050405020304" pitchFamily="18" charset="0"/>
              </a:rPr>
              <a:t>诗眼是一首诗中最能表现情感意味、精神内涵的字。或者说，诗眼就是指在诗歌中起画龙点睛作用的关键字。</a:t>
            </a:r>
            <a:r>
              <a:rPr lang="en-US" altLang="zh-CN" sz="2400" kern="100">
                <a:latin typeface="宋体" pitchFamily="2" charset="-122"/>
                <a:ea typeface="楷体_GB2312" pitchFamily="49" charset="-122"/>
                <a:cs typeface="Times New Roman" panose="02020603050405020304" pitchFamily="18" charset="0"/>
              </a:rPr>
              <a:t>“</a:t>
            </a:r>
            <a:r>
              <a:rPr lang="zh-CN" altLang="zh-CN" sz="2400" kern="100">
                <a:latin typeface="Times New Roman" pitchFamily="18" charset="0"/>
                <a:ea typeface="楷体_GB2312" pitchFamily="49" charset="-122"/>
                <a:cs typeface="Times New Roman" panose="02020603050405020304" pitchFamily="18" charset="0"/>
              </a:rPr>
              <a:t>诗眼</a:t>
            </a:r>
            <a:r>
              <a:rPr lang="en-US" altLang="zh-CN" sz="2400" kern="100">
                <a:latin typeface="宋体" pitchFamily="2" charset="-122"/>
                <a:ea typeface="楷体_GB2312" pitchFamily="49" charset="-122"/>
                <a:cs typeface="Times New Roman" panose="02020603050405020304" pitchFamily="18" charset="0"/>
              </a:rPr>
              <a:t>”</a:t>
            </a:r>
            <a:r>
              <a:rPr lang="zh-CN" altLang="zh-CN" sz="2400" kern="100">
                <a:latin typeface="Times New Roman" pitchFamily="18" charset="0"/>
                <a:ea typeface="楷体_GB2312" pitchFamily="49" charset="-122"/>
                <a:cs typeface="Times New Roman" panose="02020603050405020304" pitchFamily="18" charset="0"/>
              </a:rPr>
              <a:t>多为动词或形容词，其位置并不固定，可以在题目中，也可以在诗中。</a:t>
            </a:r>
            <a:endParaRPr lang="zh-CN" altLang="zh-CN" sz="1050" kern="100">
              <a:latin typeface="宋体" pitchFamily="2" charset="-122"/>
              <a:ea typeface="楷体_GB2312" pitchFamily="49" charset="-122"/>
              <a:cs typeface="Courier New" panose="02070309020205020404" pitchFamily="49" charset="0"/>
            </a:endParaRPr>
          </a:p>
        </p:txBody>
      </p:sp>
      <p:sp>
        <p:nvSpPr>
          <p:cNvPr id="9" name="矩形 8"/>
          <p:cNvSpPr/>
          <p:nvPr/>
        </p:nvSpPr>
        <p:spPr>
          <a:xfrm>
            <a:off x="379681" y="4523119"/>
            <a:ext cx="11412000" cy="1995805"/>
          </a:xfrm>
          <a:prstGeom prst="rect">
            <a:avLst/>
          </a:prstGeom>
        </p:spPr>
        <p:txBody>
          <a:bodyPr>
            <a:spAutoFit/>
          </a:bodyPr>
          <a:lstStyle/>
          <a:p>
            <a:pPr algn="just" defTabSz="914400">
              <a:lnSpc>
                <a:spcPct val="150000"/>
              </a:lnSpc>
              <a:spcAft>
                <a:spcPct val="0"/>
              </a:spcAft>
            </a:pPr>
            <a:r>
              <a:rPr lang="zh-CN" altLang="zh-CN" sz="2400" kern="100">
                <a:latin typeface="Times New Roman" pitchFamily="18" charset="0"/>
                <a:ea typeface="微软雅黑" pitchFamily="34" charset="-122"/>
                <a:cs typeface="Times New Roman" panose="02020603050405020304" pitchFamily="18" charset="0"/>
              </a:rPr>
              <a:t>这首诗每</a:t>
            </a:r>
            <a:r>
              <a:rPr lang="en-US" altLang="zh-CN" sz="2400" kern="100">
                <a:latin typeface="Times New Roman" pitchFamily="18" charset="0"/>
                <a:ea typeface="微软雅黑" pitchFamily="34" charset="-122"/>
                <a:cs typeface="Courier New" panose="02070309020205020404" pitchFamily="49" charset="0"/>
              </a:rPr>
              <a:t>8</a:t>
            </a:r>
            <a:r>
              <a:rPr lang="zh-CN" altLang="zh-CN" sz="2400" kern="100">
                <a:latin typeface="Times New Roman" pitchFamily="18" charset="0"/>
                <a:ea typeface="微软雅黑" pitchFamily="34" charset="-122"/>
                <a:cs typeface="Times New Roman" panose="02020603050405020304" pitchFamily="18" charset="0"/>
              </a:rPr>
              <a:t>句为一个部分，可分为四个部分。</a:t>
            </a:r>
            <a:r>
              <a:rPr lang="zh-CN" altLang="zh-CN" sz="2400" b="1" kern="100">
                <a:solidFill>
                  <a:srgbClr val="0000FF"/>
                </a:solidFill>
                <a:latin typeface="Times New Roman" pitchFamily="18" charset="0"/>
                <a:ea typeface="微软雅黑" pitchFamily="34" charset="-122"/>
                <a:cs typeface="Times New Roman" panose="02020603050405020304" pitchFamily="18" charset="0"/>
                <a:sym typeface="+mn-ea"/>
              </a:rPr>
              <a:t>　</a:t>
            </a:r>
            <a:r>
              <a:rPr lang="zh-CN" altLang="zh-CN" sz="2400" kern="100">
                <a:solidFill>
                  <a:srgbClr val="C00000"/>
                </a:solidFill>
                <a:latin typeface="Times New Roman" pitchFamily="18" charset="0"/>
                <a:ea typeface="微软雅黑" pitchFamily="34" charset="-122"/>
                <a:cs typeface="Times New Roman" panose="02020603050405020304" pitchFamily="18" charset="0"/>
                <a:sym typeface="+mn-ea"/>
              </a:rPr>
              <a:t>第一部分：时光易逝，人生苦短。第二部分：渴望贤才，礼遇嘉宾。第三部分：渴盼人才，忧思难解。第四部分：虚心纳士，竭尽诚心。</a:t>
            </a:r>
            <a:endParaRPr lang="zh-CN" altLang="zh-CN" sz="1050" kern="100">
              <a:latin typeface="宋体" pitchFamily="2" charset="-122"/>
              <a:cs typeface="Courier New" panose="02070309020205020404" pitchFamily="49" charset="0"/>
            </a:endParaRPr>
          </a:p>
          <a:p>
            <a:pPr algn="just">
              <a:lnSpc>
                <a:spcPct val="150000"/>
              </a:lnSpc>
              <a:spcAft>
                <a:spcPct val="0"/>
              </a:spcAft>
            </a:pPr>
            <a:endParaRPr lang="zh-CN" altLang="zh-CN" sz="1050" kern="100">
              <a:latin typeface="宋体" pitchFamily="2" charset="-122"/>
              <a:cs typeface="Courier New" panose="02070309020205020404" pitchFamily="49" charset="0"/>
            </a:endParaRPr>
          </a:p>
        </p:txBody>
      </p:sp>
      <p:sp>
        <p:nvSpPr>
          <p:cNvPr id="2" name="文本框 1"/>
          <p:cNvSpPr txBox="1"/>
          <p:nvPr/>
        </p:nvSpPr>
        <p:spPr>
          <a:xfrm>
            <a:off x="7073900" y="205105"/>
            <a:ext cx="1884680" cy="922020"/>
          </a:xfrm>
          <a:prstGeom prst="rect">
            <a:avLst/>
          </a:prstGeom>
          <a:noFill/>
        </p:spPr>
        <p:txBody>
          <a:bodyPr wrap="square" rtlCol="0" anchor="t">
            <a:spAutoFit/>
          </a:bodyPr>
          <a:lstStyle/>
          <a:p>
            <a:pPr algn="l" defTabSz="914400">
              <a:lnSpc>
                <a:spcPct val="150000"/>
              </a:lnSpc>
            </a:pPr>
            <a:r>
              <a:rPr lang="zh-CN" altLang="en-US" sz="3600" b="1" kern="100">
                <a:solidFill>
                  <a:srgbClr val="FF0000"/>
                </a:solidFill>
                <a:latin typeface="Times New Roman" pitchFamily="18" charset="0"/>
                <a:ea typeface="微软雅黑" pitchFamily="34" charset="-122"/>
                <a:cs typeface="Times New Roman" panose="02020603050405020304" pitchFamily="18" charset="0"/>
                <a:sym typeface="+mn-ea"/>
              </a:rPr>
              <a:t>展</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3175">
          <a:prstDash val="solid"/>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1_默认设计模板">
  <a:themeElements>
    <a:clrScheme name="1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1" fontAlgn="base" latinLnBrk="0" hangingPunct="1">
          <a:lnSpc>
            <a:spcPct val="150000"/>
          </a:lnSpc>
          <a:spcBef>
            <a:spcPct val="0"/>
          </a:spcBef>
          <a:spcAft>
            <a:spcPct val="0"/>
          </a:spcAft>
          <a:buClrTx/>
          <a:buSzTx/>
          <a:buFontTx/>
          <a:buNone/>
          <a:def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1" fontAlgn="base" latinLnBrk="0" hangingPunct="1">
          <a:lnSpc>
            <a:spcPct val="150000"/>
          </a:lnSpc>
          <a:spcBef>
            <a:spcPct val="0"/>
          </a:spcBef>
          <a:spcAft>
            <a:spcPct val="0"/>
          </a:spcAft>
          <a:buClrTx/>
          <a:buSzTx/>
          <a:buFontTx/>
          <a:buNone/>
          <a:def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defRPr>
        </a:defPPr>
      </a:lstStyle>
    </a:lnDef>
  </a:objectDefaults>
  <a:extraClrSchemeLst>
    <a:extraClrScheme>
      <a:clrScheme name="1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上海Nordri专业商务幻灯演示设计">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charset="-122"/>
        <a:cs typeface="Arial"/>
      </a:majorFont>
      <a:minorFont>
        <a:latin typeface="Arial"/>
        <a:ea typeface="黑体" charset="-122"/>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296</Paragraphs>
  <Slides>39</Slides>
  <Notes>24</Notes>
  <TotalTime>0</TotalTime>
  <HiddenSlides>0</HiddenSlides>
  <MMClips>0</MMClips>
  <ScaleCrop>0</ScaleCrop>
  <HeadingPairs>
    <vt:vector baseType="variant" size="4">
      <vt:variant>
        <vt:lpstr>Theme</vt:lpstr>
      </vt:variant>
      <vt:variant>
        <vt:i4>1</vt:i4>
      </vt:variant>
      <vt:variant>
        <vt:lpstr>Slide Titles</vt:lpstr>
      </vt:variant>
      <vt:variant>
        <vt:i4>39</vt:i4>
      </vt:variant>
    </vt:vector>
  </HeadingPairs>
  <TitlesOfParts>
    <vt:vector baseType="lpstr" size="40">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【高考链接】诗歌鉴赏——用典</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讨论：谈谈《短歌行》中曹操表露的思想感情有何现实意义。 </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2020-09-24T15:38:22.216</cp:lastPrinted>
  <dcterms:created xsi:type="dcterms:W3CDTF">2020-09-24T15:38:22Z</dcterms:created>
  <dcterms:modified xsi:type="dcterms:W3CDTF">2020-09-24T07:38:26Z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