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2"/>
  </p:handoutMasterIdLst>
  <p:sldIdLst>
    <p:sldId id="256" r:id="rId3"/>
    <p:sldId id="527" r:id="rId5"/>
    <p:sldId id="331" r:id="rId6"/>
    <p:sldId id="477" r:id="rId7"/>
    <p:sldId id="768" r:id="rId8"/>
    <p:sldId id="412" r:id="rId9"/>
    <p:sldId id="430" r:id="rId10"/>
    <p:sldId id="432" r:id="rId11"/>
    <p:sldId id="435" r:id="rId12"/>
    <p:sldId id="436" r:id="rId13"/>
    <p:sldId id="437" r:id="rId14"/>
    <p:sldId id="438" r:id="rId15"/>
    <p:sldId id="440" r:id="rId16"/>
    <p:sldId id="770" r:id="rId17"/>
    <p:sldId id="811" r:id="rId18"/>
    <p:sldId id="771" r:id="rId19"/>
    <p:sldId id="576" r:id="rId20"/>
    <p:sldId id="575" r:id="rId21"/>
    <p:sldId id="528" r:id="rId22"/>
    <p:sldId id="723" r:id="rId23"/>
    <p:sldId id="772" r:id="rId24"/>
    <p:sldId id="591" r:id="rId25"/>
    <p:sldId id="774" r:id="rId26"/>
    <p:sldId id="598" r:id="rId27"/>
    <p:sldId id="775" r:id="rId28"/>
    <p:sldId id="834" r:id="rId29"/>
    <p:sldId id="833" r:id="rId30"/>
    <p:sldId id="801" r:id="rId31"/>
    <p:sldId id="802" r:id="rId32"/>
    <p:sldId id="332" r:id="rId33"/>
    <p:sldId id="636" r:id="rId34"/>
    <p:sldId id="760" r:id="rId35"/>
    <p:sldId id="689" r:id="rId36"/>
    <p:sldId id="691" r:id="rId37"/>
    <p:sldId id="690" r:id="rId38"/>
    <p:sldId id="846" r:id="rId39"/>
    <p:sldId id="726" r:id="rId40"/>
    <p:sldId id="601" r:id="rId41"/>
  </p:sldIdLst>
  <p:sldSz cx="12192000" cy="6858000"/>
  <p:notesSz cx="7103745" cy="10234295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8" userDrawn="1">
          <p15:clr>
            <a:srgbClr val="A4A3A4"/>
          </p15:clr>
        </p15:guide>
        <p15:guide id="2" pos="377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00"/>
    <a:srgbClr val="000000"/>
    <a:srgbClr val="4F855D"/>
    <a:srgbClr val="007370"/>
    <a:srgbClr val="FBE5D6"/>
    <a:srgbClr val="009999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348"/>
        <p:guide pos="377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105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07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2770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481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55298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4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8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4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tags" Target="../tags/tag5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83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tags" Target="../tags/tag72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2.xml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00308" y="2595481"/>
            <a:ext cx="4024726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9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木兰诗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5841" name="文本框 3"/>
          <p:cNvSpPr txBox="1"/>
          <p:nvPr/>
        </p:nvSpPr>
        <p:spPr>
          <a:xfrm>
            <a:off x="1224915" y="2191385"/>
            <a:ext cx="9112250" cy="2084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万里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赴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戎机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zh-CN" sz="3600" b="1" u="sng" dirty="0">
                <a:latin typeface="黑体" panose="02010609060101010101" charset="-122"/>
                <a:ea typeface="黑体" panose="02010609060101010101" charset="-122"/>
              </a:rPr>
              <a:t>关山</a:t>
            </a:r>
            <a:r>
              <a:rPr lang="zh-CN" altLang="zh-CN" sz="36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度</a:t>
            </a:r>
            <a:r>
              <a:rPr lang="zh-CN" altLang="zh-CN" sz="3600" b="1" u="sng" dirty="0">
                <a:latin typeface="黑体" panose="02010609060101010101" charset="-122"/>
                <a:ea typeface="黑体" panose="02010609060101010101" charset="-122"/>
              </a:rPr>
              <a:t>若飞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朔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气传金柝，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寒光照铁衣。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将军百战死，壮士十年归。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578" name="文本框 5"/>
          <p:cNvSpPr txBox="1"/>
          <p:nvPr/>
        </p:nvSpPr>
        <p:spPr>
          <a:xfrm>
            <a:off x="7573010" y="1863408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北方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79" name="文本框 3"/>
          <p:cNvSpPr txBox="1"/>
          <p:nvPr/>
        </p:nvSpPr>
        <p:spPr>
          <a:xfrm>
            <a:off x="2916238" y="1863408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奔赴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1" name="文本框 1"/>
          <p:cNvSpPr txBox="1"/>
          <p:nvPr/>
        </p:nvSpPr>
        <p:spPr>
          <a:xfrm>
            <a:off x="5784850" y="1863408"/>
            <a:ext cx="9048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越过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3549015" y="2907030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战事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1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6865" name="文本框 3"/>
          <p:cNvSpPr txBox="1"/>
          <p:nvPr/>
        </p:nvSpPr>
        <p:spPr>
          <a:xfrm>
            <a:off x="1541463" y="1263650"/>
            <a:ext cx="9151937" cy="3691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归来见天子，天子坐明堂。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策勋</a:t>
            </a:r>
            <a:r>
              <a:rPr lang="zh-CN" altLang="zh-CN" sz="36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十二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转，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赏赐</a:t>
            </a:r>
            <a:r>
              <a:rPr lang="zh-CN" altLang="zh-CN" sz="36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百千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强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。可汗问所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欲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，木兰不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用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尚书郎，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6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愿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驰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千里足，送儿还故乡。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842" name="文本框 5"/>
          <p:cNvSpPr txBox="1"/>
          <p:nvPr/>
        </p:nvSpPr>
        <p:spPr>
          <a:xfrm>
            <a:off x="7972425" y="942340"/>
            <a:ext cx="3009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记功。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策</a:t>
            </a:r>
            <a:r>
              <a:rPr lang="en-US" altLang="zh-CN" sz="28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记录。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2" name="文本框 4"/>
          <p:cNvSpPr txBox="1"/>
          <p:nvPr/>
        </p:nvSpPr>
        <p:spPr>
          <a:xfrm>
            <a:off x="3306445" y="3362960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有余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6" name="文本框 7"/>
          <p:cNvSpPr txBox="1"/>
          <p:nvPr/>
        </p:nvSpPr>
        <p:spPr>
          <a:xfrm>
            <a:off x="1395413" y="3816350"/>
            <a:ext cx="11096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希望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8" name="文本框 8"/>
          <p:cNvSpPr txBox="1"/>
          <p:nvPr/>
        </p:nvSpPr>
        <p:spPr>
          <a:xfrm>
            <a:off x="2505075" y="2423478"/>
            <a:ext cx="9731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很多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8300085" y="3362643"/>
            <a:ext cx="11096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愿做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9043988" y="1901825"/>
            <a:ext cx="9731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很大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6002020" y="2423795"/>
            <a:ext cx="11096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想要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2062163" y="4805363"/>
            <a:ext cx="18589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赶马快跑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27652" grpId="0"/>
      <p:bldP spid="27656" grpId="0"/>
      <p:bldP spid="27658" grpId="0"/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7889" name="文本框 3"/>
          <p:cNvSpPr txBox="1"/>
          <p:nvPr/>
        </p:nvSpPr>
        <p:spPr>
          <a:xfrm>
            <a:off x="520065" y="925195"/>
            <a:ext cx="11181715" cy="5315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爷娘闻女来，出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郭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相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扶将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；阿姊闻妹来，当户理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红妆；小弟闻姊来，磨刀霍霍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向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猪羊。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开我东阁门，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坐我西阁床。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脱我战时袍，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著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我旧时裳。当窗理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云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鬓，</a:t>
            </a:r>
            <a:endParaRPr lang="zh-CN" altLang="zh-CN" sz="35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zh-CN" sz="35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对镜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帖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花黄。出门看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火伴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，火伴皆惊忙：同</a:t>
            </a:r>
            <a:r>
              <a:rPr lang="zh-CN" altLang="zh-CN" sz="35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行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十二年，</a:t>
            </a:r>
            <a:endParaRPr lang="zh-CN" altLang="zh-CN" sz="35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zh-CN" sz="35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不知木兰是女郎。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80243" y="1587183"/>
            <a:ext cx="10398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外城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699" name="文本框 4"/>
          <p:cNvSpPr txBox="1"/>
          <p:nvPr/>
        </p:nvSpPr>
        <p:spPr>
          <a:xfrm>
            <a:off x="6370003" y="1917065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对着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28640" y="654050"/>
            <a:ext cx="965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扶持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62" name="文本框 3"/>
          <p:cNvSpPr txBox="1"/>
          <p:nvPr/>
        </p:nvSpPr>
        <p:spPr>
          <a:xfrm>
            <a:off x="6031865" y="3509645"/>
            <a:ext cx="6651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穿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3" name="文本框 5"/>
          <p:cNvSpPr txBox="1"/>
          <p:nvPr/>
        </p:nvSpPr>
        <p:spPr>
          <a:xfrm>
            <a:off x="9611360" y="3509328"/>
            <a:ext cx="1654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像云那样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6000" y="3890010"/>
            <a:ext cx="23571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同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贴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粘贴</a:t>
            </a:r>
            <a:endParaRPr lang="zh-CN" altLang="en-US" sz="2800" b="1" dirty="0">
              <a:solidFill>
                <a:srgbClr val="0000FF"/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75455" y="4824730"/>
            <a:ext cx="20339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军中的同伴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699" grpId="0"/>
      <p:bldP spid="2" grpId="0"/>
      <p:bldP spid="40962" grpId="0"/>
      <p:bldP spid="37893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9937" name="文本框 3"/>
          <p:cNvSpPr txBox="1"/>
          <p:nvPr/>
        </p:nvSpPr>
        <p:spPr>
          <a:xfrm>
            <a:off x="1417320" y="1011555"/>
            <a:ext cx="911987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雄兔脚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扑朔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，雌兔眼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迷离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；双兔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傍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地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走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安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能辨我是雄雌？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TextBox 20"/>
          <p:cNvSpPr txBox="1"/>
          <p:nvPr/>
        </p:nvSpPr>
        <p:spPr>
          <a:xfrm>
            <a:off x="3855403" y="1775460"/>
            <a:ext cx="10096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动弹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3797" name="TextBox 21"/>
          <p:cNvSpPr txBox="1"/>
          <p:nvPr/>
        </p:nvSpPr>
        <p:spPr>
          <a:xfrm>
            <a:off x="6414770" y="1775460"/>
            <a:ext cx="12969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眯着眼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3798" name="TextBox 22"/>
          <p:cNvSpPr txBox="1"/>
          <p:nvPr/>
        </p:nvSpPr>
        <p:spPr>
          <a:xfrm>
            <a:off x="8669655" y="1775460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靠近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323" name="TextBox 22"/>
          <p:cNvSpPr txBox="1"/>
          <p:nvPr/>
        </p:nvSpPr>
        <p:spPr>
          <a:xfrm>
            <a:off x="9940925" y="1775460"/>
            <a:ext cx="5962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跑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3800" name="TextBox 22"/>
          <p:cNvSpPr txBox="1"/>
          <p:nvPr/>
        </p:nvSpPr>
        <p:spPr>
          <a:xfrm>
            <a:off x="1177608" y="3442970"/>
            <a:ext cx="12239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怎么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09140" y="4244975"/>
            <a:ext cx="2226310" cy="681990"/>
          </a:xfrm>
          <a:prstGeom prst="rect">
            <a:avLst/>
          </a:prstGeom>
        </p:spPr>
        <p:txBody>
          <a:bodyPr wrap="square">
            <a:spAutoFit/>
          </a:bodyPr>
          <a:p>
            <a:pPr lvl="1" indent="-279400">
              <a:lnSpc>
                <a:spcPct val="120000"/>
              </a:lnSpc>
            </a:pPr>
            <a:r>
              <a:rPr lang="zh-CN" altLang="en-US" sz="3200" b="1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</a:rPr>
              <a:t>扑朔迷离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endParaRPr lang="zh-CN" altLang="en-US" sz="3200" b="1" dirty="0">
              <a:solidFill>
                <a:srgbClr val="32323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71290" y="4343400"/>
            <a:ext cx="71945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lvl="2" indent="-279400" eaLnBrk="1" hangingPunct="1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形容事物错综复杂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难以辨别。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3285" y="5296535"/>
            <a:ext cx="112045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造句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这本侦探小说案情离奇曲折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扑朔迷离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但读者兴味无穷。</a:t>
            </a:r>
            <a:endParaRPr lang="zh-CN" altLang="en-US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/>
      <p:bldP spid="33797" grpId="0"/>
      <p:bldP spid="33798" grpId="0"/>
      <p:bldP spid="12323" grpId="0"/>
      <p:bldP spid="33800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426085" y="343535"/>
            <a:ext cx="2194560" cy="764540"/>
            <a:chOff x="2371" y="690"/>
            <a:chExt cx="3471" cy="1283"/>
          </a:xfrm>
        </p:grpSpPr>
        <p:sp>
          <p:nvSpPr>
            <p:cNvPr id="5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690"/>
              <a:ext cx="3470" cy="128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互文修辞意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648335" y="3534410"/>
            <a:ext cx="10430510" cy="156845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知识卡片</a:t>
            </a:r>
            <a:endParaRPr lang="zh-CN" altLang="en-US" sz="3200" b="1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互文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也叫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互文见义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古诗文中常用的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一种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修辞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手法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lang="en-US" altLang="zh-CN" sz="3200" b="1">
                <a:solidFill>
                  <a:srgbClr val="000000"/>
                </a:solidFill>
                <a:ea typeface="SimSun-ExtB" panose="02010609060101010101" charset="-122"/>
                <a:sym typeface="宋体" panose="02010600030101010101" pitchFamily="2" charset="-122"/>
              </a:rPr>
              <a:t>上下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文</a:t>
            </a:r>
            <a:r>
              <a:rPr lang="en-US" altLang="zh-CN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各有交错省却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ea typeface="SimSun-ExtB" panose="02010609060101010101" charset="-122"/>
                <a:sym typeface="宋体" panose="02010600030101010101" pitchFamily="2" charset="-122"/>
              </a:rPr>
              <a:t>而又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相互补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足、交互见义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3141345" y="2831465"/>
            <a:ext cx="5603875" cy="583565"/>
          </a:xfrm>
          <a:prstGeom prst="rect">
            <a:avLst/>
          </a:prstGeom>
          <a:noFill/>
          <a:ln w="12700" cap="flat" cmpd="sng">
            <a:noFill/>
            <a:prstDash val="sysDot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algn="l"/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秦汉时的明月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秦汉时的边关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704465" y="1263015"/>
            <a:ext cx="68167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defTabSz="71310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出塞</a:t>
            </a:r>
            <a:r>
              <a:rPr lang="en-US" altLang="zh-CN" sz="3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0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王昌龄</a:t>
            </a:r>
            <a:endParaRPr lang="zh-CN" altLang="en-US" sz="3200" b="1" spc="3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 defTabSz="71310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u="sng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秦时明月汉时关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万里长征人未还。但使龙城飞将在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不教胡马度阴山。</a:t>
            </a:r>
            <a:endParaRPr lang="zh-CN" altLang="en-US" sz="3200" b="1" spc="3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1" grpId="0" bldLvl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593725" y="1325245"/>
            <a:ext cx="9462770" cy="6572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东市买骏马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西市买鞍鞯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南市买辔头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北市买长鞭。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1121410" y="1921510"/>
            <a:ext cx="5901055" cy="583565"/>
          </a:xfrm>
          <a:prstGeom prst="rect">
            <a:avLst/>
          </a:prstGeom>
          <a:noFill/>
          <a:ln w="12700" cap="flat" cmpd="sng">
            <a:noFill/>
            <a:prstDash val="sysDot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木兰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在集市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各处购买了马具。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3725" y="273177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将军百战死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壮士十年归。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029970" y="3234055"/>
            <a:ext cx="10426065" cy="1076325"/>
          </a:xfrm>
          <a:prstGeom prst="rect">
            <a:avLst/>
          </a:prstGeom>
          <a:noFill/>
          <a:ln w="12700" cap="flat" cmpd="sng">
            <a:noFill/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将军壮士从军十年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经历了千百次残酷的战斗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有的战死了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en-US" altLang="zh-CN" sz="3200" b="1">
              <a:solidFill>
                <a:srgbClr val="FF0000"/>
              </a:solidFill>
              <a:ea typeface="SimSun-ExtB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木兰等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幸存者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胜利归来了。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93725" y="455612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开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我东阁门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坐我西阁床。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29970" y="5039360"/>
            <a:ext cx="8733790" cy="583565"/>
          </a:xfrm>
          <a:prstGeom prst="rect">
            <a:avLst/>
          </a:prstGeom>
          <a:noFill/>
          <a:ln w="12700" cap="flat" cmpd="sng">
            <a:noFill/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木兰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打开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东阁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西阁的房门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坐坐东阁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西阁的床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1"/>
          <p:cNvSpPr txBox="1"/>
          <p:nvPr>
            <p:custDataLst>
              <p:tags r:id="rId5"/>
            </p:custDataLst>
          </p:nvPr>
        </p:nvSpPr>
        <p:spPr>
          <a:xfrm>
            <a:off x="1316990" y="741045"/>
            <a:ext cx="6436995" cy="64516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lang="zh-CN" sz="3600" b="1" dirty="0">
                <a:latin typeface="黑体" panose="02010609060101010101" charset="-122"/>
                <a:ea typeface="黑体" panose="02010609060101010101" charset="-122"/>
              </a:rPr>
              <a:t>找出文中互文的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句子</a:t>
            </a:r>
            <a:r>
              <a:rPr lang="zh-CN" sz="3600" b="1" dirty="0">
                <a:latin typeface="黑体" panose="02010609060101010101" charset="-122"/>
                <a:ea typeface="黑体" panose="02010609060101010101" charset="-122"/>
              </a:rPr>
              <a:t>！！！</a:t>
            </a:r>
            <a:endParaRPr 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9" grpId="0"/>
      <p:bldP spid="13" grpId="0"/>
      <p:bldP spid="2" grpId="0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293495" y="72136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当窗理云鬓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对镜帖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花黄。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1650365" y="1229360"/>
            <a:ext cx="8620125" cy="583565"/>
          </a:xfrm>
          <a:prstGeom prst="rect">
            <a:avLst/>
          </a:prstGeom>
          <a:noFill/>
          <a:ln w="12700" cap="flat" cmpd="sng">
            <a:noFill/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木兰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当着窗户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对着镜子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先理云鬓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后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贴花黄。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94460" y="2176780"/>
            <a:ext cx="74955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71310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杜牧的《泊秦淮》中有互文的句子吗？</a:t>
            </a:r>
            <a:endParaRPr lang="zh-CN" altLang="en-US" sz="3200" b="1" spc="3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721485" y="3275330"/>
            <a:ext cx="6643370" cy="583565"/>
          </a:xfrm>
          <a:prstGeom prst="rect">
            <a:avLst/>
          </a:prstGeom>
          <a:noFill/>
          <a:ln w="12700" cap="flat" cmpd="sng">
            <a:noFill/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迷离月色和轻烟笼罩着寒水和白沙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50365" y="2760345"/>
            <a:ext cx="74955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71310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烟笼寒水月笼沙</a:t>
            </a:r>
            <a:endParaRPr lang="zh-CN" altLang="en-US" sz="3200" b="1" spc="3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96010" y="4119245"/>
            <a:ext cx="28416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71310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+mn-ea"/>
              </a:rPr>
              <a:t>互文</a:t>
            </a:r>
            <a:r>
              <a:rPr lang="en-US" altLang="zh-CN" sz="3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+mn-ea"/>
              </a:rPr>
              <a:t>小结：</a:t>
            </a:r>
            <a:endParaRPr lang="zh-CN" altLang="en-US" sz="3200" b="1" spc="3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51250" y="4119245"/>
            <a:ext cx="734060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互文句最主要的特点是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结构上互省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语义上互补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翻译时要瞻前顾后</a:t>
            </a:r>
            <a:r>
              <a:rPr lang="en-US" altLang="zh-CN" sz="3000" b="1">
                <a:solidFill>
                  <a:srgbClr val="00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不能偏向哪一方</a:t>
            </a:r>
            <a:r>
              <a:rPr lang="en-US" altLang="zh-CN" sz="3000" b="1">
                <a:solidFill>
                  <a:srgbClr val="00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也不能把它割裂开来理解。</a:t>
            </a:r>
            <a:endParaRPr lang="zh-CN" altLang="en-US" sz="30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6" grpId="0"/>
      <p:bldP spid="8" grpId="0"/>
      <p:bldP spid="2" grpId="0"/>
      <p:bldP spid="3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31520" y="2353945"/>
            <a:ext cx="902525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1</a:t>
            </a:r>
            <a:r>
              <a:rPr lang="en-US" altLang="zh-CN" sz="36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600" b="1" dirty="0">
                <a:latin typeface="宋体" panose="02010600030101010101" pitchFamily="2" charset="-122"/>
              </a:rPr>
              <a:t>找出通假字、一词多义和词类活用的词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并解释其意思</a:t>
            </a:r>
            <a:r>
              <a:rPr lang="en-US" altLang="en-US" sz="3600" b="1" dirty="0" smtClean="0">
                <a:latin typeface="宋体" panose="02010600030101010101" pitchFamily="2" charset="-122"/>
              </a:rPr>
              <a:t>。</a:t>
            </a:r>
            <a:endParaRPr lang="en-US" altLang="en-US" sz="36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en-US" altLang="zh-CN" sz="3600" b="1" dirty="0" smtClean="0">
                <a:latin typeface="宋体" panose="02010600030101010101" pitchFamily="2" charset="-122"/>
              </a:rPr>
              <a:t>.</a:t>
            </a:r>
            <a:r>
              <a:rPr lang="zh-CN" sz="3600" b="1" dirty="0" smtClean="0">
                <a:latin typeface="宋体" panose="02010600030101010101" pitchFamily="2" charset="-122"/>
              </a:rPr>
              <a:t>完成作业本预学一和任务二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26085" y="1108075"/>
            <a:ext cx="2194560" cy="764540"/>
            <a:chOff x="2371" y="690"/>
            <a:chExt cx="3471" cy="1283"/>
          </a:xfrm>
        </p:grpSpPr>
        <p:sp>
          <p:nvSpPr>
            <p:cNvPr id="5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690"/>
              <a:ext cx="3470" cy="128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布置作业意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26" y="234928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51489" y="1199765"/>
            <a:ext cx="1808480" cy="730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通假字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63892" y="1199293"/>
            <a:ext cx="2224405" cy="730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just"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对镜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帖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花黄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5840" y="1346835"/>
            <a:ext cx="23355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同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“贴”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粘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贴</a:t>
            </a:r>
            <a:endParaRPr lang="zh-CN" altLang="en-US" sz="3200"/>
          </a:p>
        </p:txBody>
      </p:sp>
      <p:sp>
        <p:nvSpPr>
          <p:cNvPr id="13" name="矩形 12"/>
          <p:cNvSpPr/>
          <p:nvPr/>
        </p:nvSpPr>
        <p:spPr>
          <a:xfrm>
            <a:off x="1166473" y="2247799"/>
            <a:ext cx="2216785" cy="780415"/>
          </a:xfrm>
          <a:prstGeom prst="rect">
            <a:avLst/>
          </a:prstGeom>
        </p:spPr>
        <p:txBody>
          <a:bodyPr wrap="none">
            <a:spAutoFit/>
          </a:bodyPr>
          <a:p>
            <a:pPr algn="just">
              <a:lnSpc>
                <a:spcPct val="14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一词多义</a:t>
            </a:r>
            <a:endParaRPr lang="en-US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397510" y="3190240"/>
            <a:ext cx="144780" cy="104648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010" name="文本框 8"/>
          <p:cNvSpPr txBox="1"/>
          <p:nvPr/>
        </p:nvSpPr>
        <p:spPr>
          <a:xfrm>
            <a:off x="397510" y="2929255"/>
            <a:ext cx="23876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愿为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鞍马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买骏马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3015" name="文本框 4"/>
          <p:cNvSpPr txBox="1"/>
          <p:nvPr/>
        </p:nvSpPr>
        <p:spPr>
          <a:xfrm>
            <a:off x="4422775" y="2942590"/>
            <a:ext cx="24695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愿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为市鞍马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愿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驰千里足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3019" name="文本框 4"/>
          <p:cNvSpPr txBox="1"/>
          <p:nvPr/>
        </p:nvSpPr>
        <p:spPr>
          <a:xfrm>
            <a:off x="8529955" y="3027998"/>
            <a:ext cx="22320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昨夜见军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帖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对镜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帖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花黄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81910" y="3152140"/>
            <a:ext cx="6902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买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81910" y="3829050"/>
            <a:ext cx="10001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集市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23050" y="3152140"/>
            <a:ext cx="9937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愿意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23050" y="3944620"/>
            <a:ext cx="9785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希望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6884" name="文本框 12"/>
          <p:cNvSpPr txBox="1"/>
          <p:nvPr/>
        </p:nvSpPr>
        <p:spPr>
          <a:xfrm>
            <a:off x="10967720" y="3190240"/>
            <a:ext cx="9607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文告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862945" y="3944620"/>
            <a:ext cx="13290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贴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粘</a:t>
            </a: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贴</a:t>
            </a:r>
            <a:endParaRPr lang="zh-CN" altLang="en-US"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4420235" y="3203575"/>
            <a:ext cx="144780" cy="104648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8529955" y="3335655"/>
            <a:ext cx="144780" cy="104648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5479" y="4796869"/>
            <a:ext cx="2216785" cy="780415"/>
          </a:xfrm>
          <a:prstGeom prst="rect">
            <a:avLst/>
          </a:prstGeom>
        </p:spPr>
        <p:txBody>
          <a:bodyPr wrap="none">
            <a:spAutoFit/>
          </a:bodyPr>
          <a:p>
            <a:pPr algn="just">
              <a:lnSpc>
                <a:spcPct val="14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词类活用</a:t>
            </a:r>
            <a:endParaRPr lang="en-US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99732" y="5523101"/>
            <a:ext cx="6096000" cy="1076325"/>
          </a:xfrm>
          <a:prstGeom prst="rect">
            <a:avLst/>
          </a:prstGeom>
        </p:spPr>
        <p:txBody>
          <a:bodyPr>
            <a:spAutoFit/>
          </a:bodyPr>
          <a:p>
            <a:pPr marL="0" lvl="1" algn="just" fontAlgn="auto">
              <a:lnSpc>
                <a:spcPct val="10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1.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策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勋十二转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endParaRPr lang="en-US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0" lvl="1" algn="just" fontAlgn="auto">
              <a:lnSpc>
                <a:spcPct val="10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当窗理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云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鬓</a:t>
            </a:r>
            <a:r>
              <a:rPr lang="zh-CN" altLang="en-US" sz="28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8130" name="文本框 7"/>
          <p:cNvSpPr txBox="1"/>
          <p:nvPr/>
        </p:nvSpPr>
        <p:spPr>
          <a:xfrm>
            <a:off x="4117340" y="5523230"/>
            <a:ext cx="32785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名词作动词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记录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48135" name="文本框 5"/>
          <p:cNvSpPr txBox="1"/>
          <p:nvPr/>
        </p:nvSpPr>
        <p:spPr>
          <a:xfrm>
            <a:off x="4117340" y="6046470"/>
            <a:ext cx="44735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名词作状语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像云那样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5450" y="343535"/>
            <a:ext cx="2194560" cy="764540"/>
            <a:chOff x="2371" y="690"/>
            <a:chExt cx="3471" cy="1283"/>
          </a:xfrm>
        </p:grpSpPr>
        <p:sp>
          <p:nvSpPr>
            <p:cNvPr id="15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690"/>
              <a:ext cx="3470" cy="128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分析作业意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" fill="hold"/>
                                        <p:tgtEl>
                                          <p:spTgt spid="368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19" grpId="0"/>
      <p:bldP spid="20" grpId="0"/>
      <p:bldP spid="21" grpId="0"/>
      <p:bldP spid="22" grpId="0"/>
      <p:bldP spid="36884" grpId="0"/>
      <p:bldP spid="23" grpId="0"/>
      <p:bldP spid="48130" grpId="0"/>
      <p:bldP spid="481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47775" y="1800860"/>
            <a:ext cx="906843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1</a:t>
            </a:r>
            <a:r>
              <a:rPr lang="en-US" altLang="zh-CN" sz="36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了解《木兰诗》有关的文学常识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ea typeface="SimSun-ExtB" panose="02010609060101010101" charset="-122"/>
                <a:sym typeface="宋体" panose="02010600030101010101" pitchFamily="2" charset="-122"/>
              </a:rPr>
              <a:t>了解文中出现的修辞手法</a:t>
            </a:r>
            <a:r>
              <a:rPr lang="en-US" altLang="en-US" sz="3600" b="1" dirty="0" smtClean="0">
                <a:latin typeface="宋体" panose="02010600030101010101" pitchFamily="2" charset="-122"/>
                <a:sym typeface="+mn-ea"/>
              </a:rPr>
              <a:t>。</a:t>
            </a:r>
            <a:endParaRPr lang="en-US" altLang="en-US" sz="3600" b="1" dirty="0" smtClean="0">
              <a:latin typeface="宋体" panose="02010600030101010101" pitchFamily="2" charset="-122"/>
              <a:sym typeface="+mn-ea"/>
            </a:endParaRPr>
          </a:p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en-US" altLang="zh-CN" sz="36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学会诵读和背诵这首古诗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ea typeface="SimSun-ExtB" panose="02010609060101010101" charset="-122"/>
                <a:sym typeface="宋体" panose="02010600030101010101" pitchFamily="2" charset="-122"/>
              </a:rPr>
              <a:t>感受诗歌的语言特点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ea typeface="SimSun-ExtB" panose="02010609060101010101" charset="-122"/>
                <a:sym typeface="宋体" panose="02010600030101010101" pitchFamily="2" charset="-122"/>
              </a:rPr>
              <a:t>领会课文的思想感情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。</a:t>
            </a:r>
            <a:endParaRPr lang="en-US" altLang="zh-CN" sz="3600" b="1" dirty="0" smtClean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600" b="1" dirty="0" smtClean="0">
                <a:latin typeface="宋体" panose="02010600030101010101" pitchFamily="2" charset="-122"/>
              </a:rPr>
              <a:t>3.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赏析</a:t>
            </a:r>
            <a:r>
              <a:rPr lang="zh-CN" altLang="en-US" sz="3600" b="1" dirty="0">
                <a:latin typeface="宋体" panose="02010600030101010101" pitchFamily="2" charset="-122"/>
              </a:rPr>
              <a:t>花木兰</a:t>
            </a:r>
            <a:r>
              <a:rPr lang="zh-CN" sz="3600" b="1" dirty="0">
                <a:latin typeface="宋体" panose="02010600030101010101" pitchFamily="2" charset="-122"/>
              </a:rPr>
              <a:t>这一</a:t>
            </a:r>
            <a:r>
              <a:rPr lang="zh-CN" altLang="en-US" sz="3600" b="1" dirty="0" smtClean="0">
                <a:latin typeface="宋体" panose="02010600030101010101" pitchFamily="2" charset="-122"/>
                <a:sym typeface="+mn-ea"/>
              </a:rPr>
              <a:t>人物形象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600" b="1" dirty="0">
                <a:latin typeface="宋体" panose="02010600030101010101" pitchFamily="2" charset="-122"/>
              </a:rPr>
              <a:t>探究主题</a:t>
            </a:r>
            <a:r>
              <a:rPr lang="zh-CN" altLang="en-US" sz="3600" b="1" dirty="0">
                <a:latin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0250" y="495935"/>
            <a:ext cx="2194560" cy="764540"/>
            <a:chOff x="2371" y="690"/>
            <a:chExt cx="3471" cy="1283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371" y="690"/>
              <a:ext cx="3470" cy="128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3" name="矩形 12"/>
          <p:cNvSpPr/>
          <p:nvPr/>
        </p:nvSpPr>
        <p:spPr>
          <a:xfrm>
            <a:off x="788966" y="380899"/>
            <a:ext cx="3983990" cy="780415"/>
          </a:xfrm>
          <a:prstGeom prst="rect">
            <a:avLst/>
          </a:prstGeom>
        </p:spPr>
        <p:txBody>
          <a:bodyPr wrap="none">
            <a:spAutoFit/>
          </a:bodyPr>
          <a:p>
            <a:pPr algn="just">
              <a:lnSpc>
                <a:spcPct val="14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预学一</a:t>
            </a:r>
            <a:r>
              <a:rPr lang="zh-CN" altLang="en-US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）</a:t>
            </a:r>
            <a:endParaRPr lang="zh-CN" altLang="en-US" sz="3200" b="1" dirty="0">
              <a:effectLst/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77758" y="1229568"/>
            <a:ext cx="10729383" cy="439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sz="3200" b="1"/>
              <a:t>⑴</a:t>
            </a:r>
            <a:r>
              <a:rPr lang="zh-CN" sz="3200" b="1"/>
              <a:t>卷卷有</a:t>
            </a:r>
            <a:r>
              <a:rPr lang="zh-CN" sz="3200" b="1">
                <a:solidFill>
                  <a:srgbClr val="FF0000"/>
                </a:solidFill>
              </a:rPr>
              <a:t>爷</a:t>
            </a:r>
            <a:r>
              <a:rPr lang="zh-CN" sz="3200" b="1"/>
              <a:t>名</a:t>
            </a:r>
            <a:endParaRPr sz="3200" b="1"/>
          </a:p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⑵愿为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市</a:t>
            </a:r>
            <a:r>
              <a:rPr lang="en-US" altLang="zh-CN" sz="3200" b="1" dirty="0">
                <a:latin typeface="宋体" panose="02010600030101010101" pitchFamily="2" charset="-122"/>
              </a:rPr>
              <a:t>鞍马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⑶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但</a:t>
            </a:r>
            <a:r>
              <a:rPr lang="en-US" altLang="zh-CN" sz="3200" b="1" dirty="0">
                <a:latin typeface="宋体" panose="02010600030101010101" pitchFamily="2" charset="-122"/>
              </a:rPr>
              <a:t>闻黄河流水鸣溅溅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⑷赏赐百千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强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⑸出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郭</a:t>
            </a:r>
            <a:r>
              <a:rPr lang="en-US" altLang="zh-CN" sz="3200" b="1" dirty="0">
                <a:latin typeface="宋体" panose="02010600030101010101" pitchFamily="2" charset="-122"/>
              </a:rPr>
              <a:t>相扶将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⑹双兔傍地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走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⑺</a:t>
            </a:r>
            <a:r>
              <a:rPr lang="zh-CN" altLang="en-US" sz="3200" b="1" dirty="0">
                <a:latin typeface="宋体" panose="02010600030101010101" pitchFamily="2" charset="-122"/>
              </a:rPr>
              <a:t>木兰当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户</a:t>
            </a:r>
            <a:r>
              <a:rPr lang="zh-CN" altLang="en-US" sz="3200" b="1" dirty="0">
                <a:latin typeface="宋体" panose="02010600030101010101" pitchFamily="2" charset="-122"/>
              </a:rPr>
              <a:t>织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60770" y="1809115"/>
            <a:ext cx="5914390" cy="304609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知识卡片：</a:t>
            </a:r>
            <a:endParaRPr lang="zh-CN" altLang="en-US" sz="3200" b="1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古今异义指古汉语中有一些字词随着词汇发展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词义发生了变化转移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其演变情形大致有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词义扩大、词义缩小、词义转移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这三种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en-US" altLang="zh-CN" sz="3200" b="1"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36010" y="1336675"/>
            <a:ext cx="12369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父亲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97605" y="1950720"/>
            <a:ext cx="6902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买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8585" y="2503805"/>
            <a:ext cx="6902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只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84245" y="3152140"/>
            <a:ext cx="1003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有余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84245" y="3766185"/>
            <a:ext cx="12884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外城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84245" y="4380230"/>
            <a:ext cx="6902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跑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84245" y="4994275"/>
            <a:ext cx="6902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门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/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425450" y="343535"/>
            <a:ext cx="2194560" cy="764540"/>
            <a:chOff x="2371" y="690"/>
            <a:chExt cx="3471" cy="1283"/>
          </a:xfrm>
        </p:grpSpPr>
        <p:sp>
          <p:nvSpPr>
            <p:cNvPr id="15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690"/>
              <a:ext cx="3470" cy="128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结构梳理意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Rectangle 1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31290" y="1181735"/>
            <a:ext cx="73831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仿照示例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用四字词语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概括文章情节。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80210" y="1786255"/>
            <a:ext cx="73831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停杼叹息</a:t>
            </a:r>
            <a:r>
              <a:rPr lang="en-US" altLang="zh-CN" sz="3200" b="1" u="sng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代父从军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n>
                <a:noFill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1680210" y="2390775"/>
            <a:ext cx="41579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准备出征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奔赴战场。</a:t>
            </a:r>
            <a:endParaRPr lang="zh-CN" altLang="en-US" sz="3200" b="1" dirty="0">
              <a:ln>
                <a:noFill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1680210" y="2995295"/>
            <a:ext cx="41579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征战沙场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凯旋回朝。</a:t>
            </a:r>
            <a:endParaRPr lang="zh-CN" altLang="en-US" sz="3200" b="1" dirty="0">
              <a:ln>
                <a:noFill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680210" y="3642360"/>
            <a:ext cx="41579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建功受封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还朝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辞官。</a:t>
            </a:r>
            <a:endParaRPr lang="zh-CN" altLang="en-US" sz="3200" b="1">
              <a:ln>
                <a:noFill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1680210" y="4288790"/>
            <a:ext cx="41579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解甲还乡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家人团聚。</a:t>
            </a:r>
            <a:endParaRPr lang="zh-CN" altLang="en-US" sz="3200" b="1">
              <a:ln>
                <a:noFill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1680210" y="4935220"/>
            <a:ext cx="73831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双兔难辨</a:t>
            </a:r>
            <a:r>
              <a:rPr lang="en-US" altLang="zh-CN" sz="3200" b="1" u="sng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隐喻作结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n>
                <a:noFill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1316990" y="1042670"/>
            <a:ext cx="989711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情节梳理：依据故事的发生、发展和结局划分层次。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1471930" y="1784350"/>
            <a:ext cx="954278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第一部分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、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、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：写木兰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代父从军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踏上征途。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SimSun-ExtB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1471930" y="2414270"/>
            <a:ext cx="1019175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第二部分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第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4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：写木兰</a:t>
            </a:r>
            <a:r>
              <a:rPr lang="zh-CN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经过长期激烈战斗胜利凯旋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SimSun-ExtB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471930" y="3145155"/>
            <a:ext cx="991743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第三部分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第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、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6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：写木兰</a:t>
            </a:r>
            <a:r>
              <a:rPr lang="zh-CN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还朝辞官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功成身退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返回</a:t>
            </a:r>
            <a:r>
              <a:rPr lang="en-US" altLang="zh-CN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en-US" altLang="zh-CN" sz="3200" b="1">
              <a:ln>
                <a:noFill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zh-CN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家乡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家人团聚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SimSun-ExtB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71930" y="4221480"/>
            <a:ext cx="991743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第四部分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7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：用比喻赞美木兰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SimSun-ExtB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51765" y="343535"/>
            <a:ext cx="2194560" cy="764540"/>
            <a:chOff x="2371" y="690"/>
            <a:chExt cx="3471" cy="1283"/>
          </a:xfrm>
        </p:grpSpPr>
        <p:sp>
          <p:nvSpPr>
            <p:cNvPr id="15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690"/>
              <a:ext cx="3470" cy="128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木兰形象意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Rectangle 1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48585" y="429895"/>
            <a:ext cx="94011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用词语概括木兰的人物形象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找出对应的原文语句。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2815" name="表格 32814"/>
          <p:cNvGraphicFramePr/>
          <p:nvPr>
            <p:custDataLst>
              <p:tags r:id="rId4"/>
            </p:custDataLst>
          </p:nvPr>
        </p:nvGraphicFramePr>
        <p:xfrm>
          <a:off x="151765" y="1108075"/>
          <a:ext cx="11897995" cy="4866640"/>
        </p:xfrm>
        <a:graphic>
          <a:graphicData uri="http://schemas.openxmlformats.org/drawingml/2006/table">
            <a:tbl>
              <a:tblPr/>
              <a:tblGrid>
                <a:gridCol w="2371090"/>
                <a:gridCol w="9526905"/>
              </a:tblGrid>
              <a:tr h="65151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木兰形象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课文语句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78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148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tx1"/>
                        </a:solidFill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44145" y="1729740"/>
            <a:ext cx="2405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勤劳孝顺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9"/>
          <p:cNvSpPr txBox="1"/>
          <p:nvPr>
            <p:custDataLst>
              <p:tags r:id="rId6"/>
            </p:custDataLst>
          </p:nvPr>
        </p:nvSpPr>
        <p:spPr>
          <a:xfrm>
            <a:off x="2549525" y="1777365"/>
            <a:ext cx="943419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唧唧复唧唧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木兰当户织。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不闻机杼声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唯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闻女叹息。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</a:pP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</a:pPr>
            <a:endParaRPr lang="zh-CN" altLang="zh-CN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</a:pP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151130" y="2360930"/>
            <a:ext cx="23977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勇敢坚毅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忠孝两全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9"/>
          <p:cNvSpPr txBox="1"/>
          <p:nvPr>
            <p:custDataLst>
              <p:tags r:id="rId8"/>
            </p:custDataLst>
          </p:nvPr>
        </p:nvSpPr>
        <p:spPr>
          <a:xfrm>
            <a:off x="2549525" y="2422525"/>
            <a:ext cx="47015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愿为市鞍马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从此替爷征。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2648585" y="2360930"/>
            <a:ext cx="94018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万里赴戎机</a:t>
            </a:r>
            <a:r>
              <a:rPr lang="en-US" altLang="zh-CN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关山度若飞。朔气传金柝</a:t>
            </a:r>
            <a:r>
              <a:rPr lang="en-US" altLang="zh-CN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寒光照铁衣。将军百战死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壮士十年归。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144780" y="3437255"/>
            <a:ext cx="2404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豪迈气概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2548890" y="3437255"/>
            <a:ext cx="94348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不闻爷娘唤女声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,但闻流水鸣溅溅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但闻胡骑鸣啾啾。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144145" y="4020820"/>
            <a:ext cx="2335530" cy="18129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不慕荣华富贵的纯真性格和高贵品质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眷恋家乡耕织生活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2548890" y="4140200"/>
            <a:ext cx="8390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木兰不用尚书郎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愿驰千里足</a:t>
            </a:r>
            <a:r>
              <a:rPr lang="en-US" altLang="zh-CN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送儿还故乡。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4"/>
            </p:custDataLst>
          </p:nvPr>
        </p:nvSpPr>
        <p:spPr>
          <a:xfrm>
            <a:off x="144780" y="5659755"/>
            <a:ext cx="2404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谨慎和机警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5"/>
            </p:custDataLst>
          </p:nvPr>
        </p:nvSpPr>
        <p:spPr>
          <a:xfrm>
            <a:off x="2548890" y="5739765"/>
            <a:ext cx="94348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出门看火伴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火伴皆惊忙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同行十二年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不知木兰是女郎。</a:t>
            </a:r>
            <a:endParaRPr lang="zh-CN" altLang="zh-CN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/>
      <p:bldP spid="2" grpId="0"/>
      <p:bldP spid="11" grpId="0"/>
      <p:bldP spid="8" grpId="0"/>
      <p:bldP spid="9" grpId="0"/>
      <p:bldP spid="17" grpId="0"/>
      <p:bldP spid="10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7335" y="949960"/>
            <a:ext cx="116579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你觉得用哪些词语来形容木兰最贴切？从文中找出依据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任务四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0658" name="文本框 8"/>
          <p:cNvSpPr txBox="1"/>
          <p:nvPr/>
        </p:nvSpPr>
        <p:spPr>
          <a:xfrm>
            <a:off x="374650" y="1401445"/>
            <a:ext cx="10163810" cy="3900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英姿飒爽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形容威武豪迈、精神焕发的样子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蕙心兰质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比喻女子纯洁的心地、高雅的品德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巾帼须眉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指有男子气概的女子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730" y="1979930"/>
            <a:ext cx="93916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万里赴戎机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关山度若飞。朔气传金柝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寒光照铁衣。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700405" y="3126740"/>
            <a:ext cx="101511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可汗问所欲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木兰不用尚书郎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愿驰千里足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送儿还故乡。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828675" y="4179253"/>
            <a:ext cx="80645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将军百战死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壮士十年归。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5454015" y="4179253"/>
            <a:ext cx="80645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策勋十二转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赏赐百千强。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8675" y="5113020"/>
            <a:ext cx="1023556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木兰</a:t>
            </a:r>
            <a:r>
              <a:rPr lang="zh-CN" altLang="en-US" sz="32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勤劳善良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坚毅勇敢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热爱亲人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又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报效国家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英勇善战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建立功勋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竭尽爱国之忠心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又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不慕高官厚禄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SimSun-ExtB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425450" y="343535"/>
            <a:ext cx="2194560" cy="764540"/>
            <a:chOff x="2371" y="690"/>
            <a:chExt cx="3471" cy="1283"/>
          </a:xfrm>
        </p:grpSpPr>
        <p:sp>
          <p:nvSpPr>
            <p:cNvPr id="15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690"/>
              <a:ext cx="3470" cy="128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详略得当意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0182" name="文本框 1"/>
          <p:cNvSpPr txBox="1"/>
          <p:nvPr>
            <p:custDataLst>
              <p:tags r:id="rId3"/>
            </p:custDataLst>
          </p:nvPr>
        </p:nvSpPr>
        <p:spPr>
          <a:xfrm>
            <a:off x="645160" y="1108075"/>
            <a:ext cx="112128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这首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叙事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诗怎样安排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详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略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试分析作者的意图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思考探究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一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25805" y="1691640"/>
            <a:ext cx="99402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从军缘由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   )</a:t>
            </a:r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→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行前准备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   )</a:t>
            </a:r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→</a:t>
            </a:r>
            <a:r>
              <a:rPr lang="en-US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征途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思亲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   )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→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战场生活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   )</a:t>
            </a:r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→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凯旋辞官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   )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→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家人团聚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   )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→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木兰改装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   )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20010" y="1917700"/>
            <a:ext cx="7118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sym typeface="+mn-ea"/>
              </a:rPr>
              <a:t>详</a:t>
            </a:r>
            <a:endParaRPr lang="zh-CN" altLang="en-US" sz="3200" b="1" dirty="0">
              <a:solidFill>
                <a:srgbClr val="3333FF"/>
              </a:solidFill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617845" y="1917700"/>
            <a:ext cx="7829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sym typeface="+mn-ea"/>
              </a:rPr>
              <a:t>详</a:t>
            </a:r>
            <a:endParaRPr lang="zh-CN" altLang="en-US" sz="3200" b="1" dirty="0">
              <a:solidFill>
                <a:srgbClr val="3333FF"/>
              </a:solidFill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8716645" y="1917700"/>
            <a:ext cx="6819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sym typeface="+mn-ea"/>
              </a:rPr>
              <a:t>详</a:t>
            </a:r>
            <a:endParaRPr lang="zh-CN" altLang="en-US" sz="3200" b="1" dirty="0">
              <a:solidFill>
                <a:srgbClr val="3333FF"/>
              </a:solidFill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3035300" y="2637790"/>
            <a:ext cx="6819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略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6109335" y="2637790"/>
            <a:ext cx="6819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sym typeface="+mn-ea"/>
              </a:rPr>
              <a:t>详</a:t>
            </a:r>
            <a:endParaRPr lang="zh-CN" altLang="en-US" sz="3200" b="1" dirty="0">
              <a:solidFill>
                <a:srgbClr val="3333FF"/>
              </a:solidFill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9183370" y="2637790"/>
            <a:ext cx="6819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sym typeface="+mn-ea"/>
              </a:rPr>
              <a:t>详</a:t>
            </a:r>
            <a:endParaRPr lang="zh-CN" altLang="en-US" sz="3200" b="1" dirty="0">
              <a:solidFill>
                <a:srgbClr val="3333FF"/>
              </a:solidFill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3035300" y="3357880"/>
            <a:ext cx="6819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sym typeface="+mn-ea"/>
              </a:rPr>
              <a:t>详</a:t>
            </a:r>
            <a:endParaRPr lang="zh-CN" altLang="en-US" sz="3200" b="1" dirty="0">
              <a:solidFill>
                <a:srgbClr val="3333FF"/>
              </a:solidFill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1096010" y="4119245"/>
            <a:ext cx="28416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71310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3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+mn-ea"/>
              </a:rPr>
              <a:t>详略</a:t>
            </a:r>
            <a:r>
              <a:rPr lang="zh-CN" altLang="en-US" sz="3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+mn-ea"/>
              </a:rPr>
              <a:t>的作用</a:t>
            </a:r>
            <a:r>
              <a:rPr lang="zh-CN" altLang="en-US" sz="3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+mn-ea"/>
              </a:rPr>
              <a:t>：</a:t>
            </a:r>
            <a:endParaRPr lang="zh-CN" altLang="en-US" sz="3200" b="1" spc="3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36645" y="4077970"/>
            <a:ext cx="73939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在内容上突出了木兰的儿女情态</a:t>
            </a:r>
            <a:r>
              <a:rPr lang="en-US" altLang="zh-CN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丰富了木兰的英雄性格</a:t>
            </a:r>
            <a:r>
              <a:rPr lang="en-US" altLang="zh-CN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使得人物形象真实感人；</a:t>
            </a:r>
            <a:endParaRPr lang="zh-CN" altLang="en-US" sz="3200" b="1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36645" y="5052060"/>
            <a:ext cx="74352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在结构上详略得当</a:t>
            </a:r>
            <a:r>
              <a:rPr lang="en-US" altLang="zh-CN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使全诗显得简洁紧凑。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/>
      <p:bldP spid="4" grpId="0"/>
      <p:bldP spid="7" grpId="0"/>
      <p:bldP spid="8" grpId="0"/>
      <p:bldP spid="11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50545" y="2031365"/>
            <a:ext cx="1121283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《木兰诗》创作目的是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略写多年征战的残酷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是因为诗歌主要</a:t>
            </a:r>
            <a:r>
              <a:rPr lang="en-US" altLang="zh-CN" sz="32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的优秀品质。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4756150" y="2031365"/>
            <a:ext cx="68999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突出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木兰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深明大义、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勇于担当的性格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7367905" y="2706370"/>
            <a:ext cx="38773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表现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木兰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忠君报国、孝顺父母、淡泊名利</a:t>
            </a:r>
            <a:endParaRPr 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425450" y="343535"/>
            <a:ext cx="2194560" cy="764540"/>
            <a:chOff x="2371" y="690"/>
            <a:chExt cx="3471" cy="1283"/>
          </a:xfrm>
        </p:grpSpPr>
        <p:sp>
          <p:nvSpPr>
            <p:cNvPr id="15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690"/>
              <a:ext cx="3470" cy="128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诗歌主题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149350" y="1584960"/>
            <a:ext cx="884174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通过对木兰</a:t>
            </a:r>
            <a:r>
              <a:rPr lang="zh-CN" altLang="en-US" sz="3200" b="1" u="sng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代父从军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沙场征战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和</a:t>
            </a:r>
            <a:r>
              <a:rPr lang="zh-CN" altLang="en-US" sz="3200" b="1" u="sng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辞官还乡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的叙述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塑造了木兰这一</a:t>
            </a:r>
            <a:r>
              <a:rPr lang="zh-CN" altLang="en-US" sz="3200" b="1" u="sng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爱家爱国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不慕名利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深明大义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的</a:t>
            </a:r>
            <a:r>
              <a:rPr lang="zh-CN" altLang="en-US" sz="3200" b="1" u="sng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巾帼英雄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的形象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集中体现了中华民族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勤劳善良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机智勇敢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刚毅淳朴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的优秀品质。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26418" y="235260"/>
            <a:ext cx="2346891" cy="713740"/>
            <a:chOff x="2371" y="690"/>
            <a:chExt cx="2917" cy="1124"/>
          </a:xfrm>
        </p:grpSpPr>
        <p:sp>
          <p:nvSpPr>
            <p:cNvPr id="2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917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4" name="TextBox 18"/>
            <p:cNvSpPr txBox="1"/>
            <p:nvPr/>
          </p:nvSpPr>
          <p:spPr>
            <a:xfrm>
              <a:off x="2393" y="741"/>
              <a:ext cx="2895" cy="1020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比较阅读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091180" y="2706370"/>
            <a:ext cx="1207135" cy="40259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4865" y="2775585"/>
            <a:ext cx="3082290" cy="36830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473950" y="2621915"/>
            <a:ext cx="225425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sù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逆流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88010" y="780415"/>
            <a:ext cx="110153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《木兰从军》与《木兰诗》都讲述了木兰代父从军的故事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在情节的安排方面有哪些异同之处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5365" y="1949450"/>
            <a:ext cx="96964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同：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异：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4505" y="1856740"/>
            <a:ext cx="601281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代父从军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市鞍马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征战沙场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屡建奇功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4000" y="4501515"/>
            <a:ext cx="10207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《木兰诗》停杼叹息、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4000" y="3917950"/>
            <a:ext cx="7699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《木兰从军》骑术精湛、</a:t>
            </a:r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1060" y="3919220"/>
            <a:ext cx="21215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女扮男装、      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54010" y="3917950"/>
            <a:ext cx="3649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巾帼不让须眉      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01970" y="4502785"/>
            <a:ext cx="23285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征途思家、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28560" y="4502785"/>
            <a:ext cx="2386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辞官还乡、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31350" y="4501515"/>
            <a:ext cx="1984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家人团聚、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70935" y="5086350"/>
            <a:ext cx="2179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火伴惊奇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26" y="234928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231" y="2357428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第三课时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4276" name="TextBox 7"/>
          <p:cNvSpPr txBox="1"/>
          <p:nvPr/>
        </p:nvSpPr>
        <p:spPr>
          <a:xfrm>
            <a:off x="601980" y="960755"/>
            <a:ext cx="1098804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在诵读这首诗时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通过高低疾徐的声调变化体现出情绪变化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反映人物形象。这首诗大部分要用轻快的节奏读；但也有部分诗句带有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愁绪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应该用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缓慢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的节奏读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试为下列诗句标注相应的节奏并简要说明理由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任务三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4975" y="176530"/>
            <a:ext cx="2367280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371" y="741"/>
              <a:ext cx="3471" cy="1020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品读探究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4277" name="文本框 2"/>
          <p:cNvSpPr txBox="1"/>
          <p:nvPr/>
        </p:nvSpPr>
        <p:spPr>
          <a:xfrm>
            <a:off x="601345" y="3021965"/>
            <a:ext cx="10988675" cy="2399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旦辞爷娘去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暮宿黄河边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不闻爷娘唤女声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但闻黄河流水鸣溅溅。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②万里赴戎机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关山度若飞。朔气传金柝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寒光照铁衣。将军百战死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壮士十年归。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4685" y="3510915"/>
            <a:ext cx="107022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我认为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应该读得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缓慢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因为此处描写在行军途中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木兰对家人的思念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表现木兰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内心的悲伤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601980" y="5279390"/>
            <a:ext cx="108908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我认为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应该读得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明快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因为此处描写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木兰在战争中的英勇表现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突显木兰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勇猛善战、巾帼不让须眉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的形象。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4277" name="文本框 2"/>
          <p:cNvSpPr txBox="1"/>
          <p:nvPr/>
        </p:nvSpPr>
        <p:spPr>
          <a:xfrm>
            <a:off x="1523365" y="630079"/>
            <a:ext cx="8241506" cy="5835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为《木兰诗》第一二段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做朗读设计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1991360" y="1313180"/>
            <a:ext cx="4641215" cy="107632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唧唧复唧唧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木兰当户织。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不闻机杼声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唯闻女叹息。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991360" y="1328420"/>
            <a:ext cx="4533900" cy="107632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唧唧复唧唧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木兰当户织。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不闻机杼声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唯闻</a:t>
            </a:r>
            <a:r>
              <a:rPr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女叹息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6632575" y="1313180"/>
            <a:ext cx="39592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语调</a:t>
            </a:r>
            <a:r>
              <a:rPr lang="zh-CN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语速</a:t>
            </a:r>
            <a:r>
              <a:rPr lang="zh-CN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缓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en-US" altLang="zh-CN" sz="3200" b="1">
              <a:ea typeface="SimSun-ExtB" panose="02010609060101010101" charset="-122"/>
              <a:sym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体现木兰的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忧心忡忡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1991360" y="2852420"/>
            <a:ext cx="4641215" cy="304609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问女何所思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问女何所忆。女亦无所思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女亦无所忆。昨夜见军帖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可汗大点兵，军书十二卷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卷卷有爷名。阿爷无大儿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木兰无长兄，愿为市鞍马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从此替爷征。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1991360" y="2852420"/>
            <a:ext cx="4533265" cy="304609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女何所思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女何所忆。女亦</a:t>
            </a:r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女亦</a:t>
            </a:r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所忆。昨夜见军帖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可汗</a:t>
            </a:r>
            <a:r>
              <a:rPr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点兵，军书</a:t>
            </a:r>
            <a:r>
              <a:rPr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十二卷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卷卷有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爷名。阿爷无大儿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木兰无长兄，</a:t>
            </a:r>
            <a:r>
              <a:rPr sz="3200" b="1">
                <a:solidFill>
                  <a:srgbClr val="0099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愿为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市鞍马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从此</a:t>
            </a:r>
            <a:r>
              <a:rPr sz="3200" b="1">
                <a:solidFill>
                  <a:srgbClr val="0099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替爷征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7023100" y="2852420"/>
            <a:ext cx="408432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问者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急切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en-US" altLang="zh-CN" sz="3200" b="1">
              <a:ea typeface="SimSun-ExtB" panose="02010609060101010101" charset="-122"/>
              <a:sym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答者</a:t>
            </a:r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沉稳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en-US" altLang="zh-CN" sz="3200" b="1">
              <a:ea typeface="SimSun-ExtB" panose="02010609060101010101" charset="-122"/>
              <a:sym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语速语调</a:t>
            </a:r>
            <a:endParaRPr lang="zh-CN" sz="3200" b="1">
              <a:latin typeface="宋体" panose="02010600030101010101" pitchFamily="2" charset="-122"/>
              <a:sym typeface="+mn-ea"/>
            </a:endParaRPr>
          </a:p>
          <a:p>
            <a:pPr>
              <a:spcBef>
                <a:spcPct val="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逐渐加快加高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en-US" altLang="zh-CN" sz="3200" b="1">
              <a:ea typeface="SimSun-ExtB" panose="02010609060101010101" charset="-122"/>
              <a:sym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由</a:t>
            </a:r>
            <a:r>
              <a:rPr lang="zh-CN" altLang="en-US" sz="3200" b="1">
                <a:solidFill>
                  <a:srgbClr val="0099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沉思到下定决心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en-US" altLang="zh-CN" sz="3200" b="1">
              <a:ea typeface="SimSun-ExtB" panose="02010609060101010101" charset="-122"/>
              <a:sym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由</a:t>
            </a:r>
            <a:r>
              <a:rPr lang="zh-CN" sz="3200" b="1">
                <a:solidFill>
                  <a:srgbClr val="0099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轻缓到重快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4276" name="TextBox 7"/>
          <p:cNvSpPr txBox="1"/>
          <p:nvPr/>
        </p:nvSpPr>
        <p:spPr>
          <a:xfrm>
            <a:off x="499110" y="1171575"/>
            <a:ext cx="110686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木兰诗》叙述了一个充满传奇色彩的故事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语言风格独特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被称为乐府诗中的一朵奇葩。看看乐府诗有哪些特点？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4840" y="2247900"/>
            <a:ext cx="11254740" cy="142049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知识卡片：</a:t>
            </a:r>
            <a:endParaRPr lang="zh-CN" altLang="en-US" sz="3200" b="1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乐府指可以入乐的诗歌和其他作品。保存至今的乐府民歌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较多地反映了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平民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喜怒哀乐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1170" y="3668395"/>
            <a:ext cx="113207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从内容上看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木兰诗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写的是农家女子花木兰代父从军的故事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江南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写的是采莲人劳作时观赏鱼戏莲叶的情景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十五从军征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写的是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</a:t>
            </a:r>
            <a:endParaRPr lang="zh-CN" altLang="en-US" sz="3200" b="1" u="sng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的故事。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可见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乐府诗在内容上以叙事为主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多表现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帝王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贵族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百姓）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的生活。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170" y="4643120"/>
            <a:ext cx="112490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     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一个多年在外征战的老兵返乡之后家中无人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生活孤苦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无所寄托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3630" y="5638165"/>
            <a:ext cx="450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05765" y="413385"/>
            <a:ext cx="2298065" cy="713740"/>
            <a:chOff x="2371" y="690"/>
            <a:chExt cx="3471" cy="1124"/>
          </a:xfrm>
        </p:grpSpPr>
        <p:sp>
          <p:nvSpPr>
            <p:cNvPr id="1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465" y="773"/>
              <a:ext cx="3178" cy="1020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课后拓展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56260" y="326390"/>
            <a:ext cx="11079480" cy="6043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从艺术手法上看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乐府诗运用大量的修辞手法描绘情节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   ①排比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如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江南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中也有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；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有②顶真(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上句结尾与下句开头使用相同的字或词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木兰诗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中也有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</a:t>
            </a:r>
            <a:r>
              <a:rPr lang="en-US" altLang="zh-CN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</a:t>
            </a:r>
            <a:endParaRPr lang="en-US" altLang="zh-CN" sz="3200" b="1" u="sng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有③对偶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木兰诗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中也有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还有④复沓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句子和句子之间更换少数词语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木兰诗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；⑤夸张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如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；⑥设问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如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</a:t>
            </a:r>
            <a:r>
              <a:rPr lang="en-US" altLang="zh-CN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en-US" sz="3200" b="1" u="sng">
                <a:ea typeface="SimSun-ExtB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3200" b="1" u="sng">
                <a:ea typeface="SimSun-ExtB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</a:t>
            </a:r>
            <a:endParaRPr lang="zh-CN" altLang="en-US" sz="3200" b="1" dirty="0">
              <a:latin typeface="宋体" panose="02010600030101010101" pitchFamily="2" charset="-122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1446" name="Rectangle 10"/>
          <p:cNvSpPr/>
          <p:nvPr/>
        </p:nvSpPr>
        <p:spPr>
          <a:xfrm>
            <a:off x="2433320" y="919480"/>
            <a:ext cx="90684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爷娘闻女来</a:t>
            </a:r>
            <a:r>
              <a:rPr lang="en-US" altLang="zh-CN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…</a:t>
            </a:r>
            <a:r>
              <a:rPr lang="zh-CN" altLang="en-US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阿姊闻妹来</a:t>
            </a:r>
            <a:r>
              <a:rPr lang="en-US" altLang="zh-CN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…</a:t>
            </a:r>
            <a:r>
              <a:rPr 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小弟闻姊来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磨刀霍霍向猪羊</a:t>
            </a:r>
            <a:endParaRPr lang="zh-CN" sz="2800" b="1" strike="noStrike" noProof="1" dirty="0">
              <a:solidFill>
                <a:schemeClr val="tx1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3526155" y="1450975"/>
            <a:ext cx="7702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鱼戏莲叶东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鱼戏莲叶西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鱼戏莲叶南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鱼戏莲叶北</a:t>
            </a:r>
            <a:endParaRPr lang="zh-CN" altLang="en-US" sz="2800" b="1" strike="noStrike" noProof="1" dirty="0">
              <a:solidFill>
                <a:schemeClr val="tx1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1853565" y="2449830"/>
            <a:ext cx="44278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30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军书十二</a:t>
            </a:r>
            <a:r>
              <a:rPr lang="zh-CN" altLang="en-US" sz="30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卷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0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卷</a:t>
            </a:r>
            <a:r>
              <a:rPr lang="zh-CN" sz="30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卷有爷名</a:t>
            </a:r>
            <a:endParaRPr lang="zh-CN" sz="3000" b="1" noProof="1" dirty="0">
              <a:solidFill>
                <a:srgbClr val="0000FF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617220" y="3038475"/>
            <a:ext cx="64617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30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壮士十年</a:t>
            </a:r>
            <a:r>
              <a:rPr lang="zh-CN" altLang="en-US" sz="30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归</a:t>
            </a:r>
            <a:r>
              <a:rPr lang="zh-CN" altLang="en-US" sz="30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r>
              <a:rPr lang="zh-CN" sz="30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归</a:t>
            </a:r>
            <a:r>
              <a:rPr lang="zh-CN" sz="30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来见</a:t>
            </a:r>
            <a:r>
              <a:rPr lang="zh-CN" sz="30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天子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0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天子</a:t>
            </a:r>
            <a:r>
              <a:rPr lang="zh-CN" sz="30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坐明堂</a:t>
            </a:r>
            <a:endParaRPr lang="zh-CN" sz="3000" b="1" noProof="1" dirty="0">
              <a:solidFill>
                <a:srgbClr val="0000FF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6995795" y="2449830"/>
            <a:ext cx="42329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30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出门看</a:t>
            </a:r>
            <a:r>
              <a:rPr lang="zh-CN" altLang="en-US" sz="30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火伴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0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火伴</a:t>
            </a:r>
            <a:r>
              <a:rPr lang="zh-CN" sz="30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皆惊忙</a:t>
            </a:r>
            <a:endParaRPr lang="zh-CN" sz="3000" b="1" noProof="1" dirty="0">
              <a:solidFill>
                <a:srgbClr val="0000FF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53565" y="3627120"/>
            <a:ext cx="43561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万里赴戎机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关山度若飞。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Rectangle 10"/>
          <p:cNvSpPr/>
          <p:nvPr/>
        </p:nvSpPr>
        <p:spPr>
          <a:xfrm>
            <a:off x="617220" y="4657090"/>
            <a:ext cx="108845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   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问女何所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问女何所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忆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。女亦无所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女亦无所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忆 </a:t>
            </a:r>
            <a:endParaRPr lang="zh-CN" altLang="en-US" sz="32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63385" y="3591560"/>
            <a:ext cx="433514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朔气传金柝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寒光照铁衣。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7220" y="4144645"/>
            <a:ext cx="44615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将军百战死,壮士十年归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Rectangle 10"/>
          <p:cNvSpPr/>
          <p:nvPr/>
        </p:nvSpPr>
        <p:spPr>
          <a:xfrm>
            <a:off x="6358255" y="5002530"/>
            <a:ext cx="9069070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策</a:t>
            </a:r>
            <a:r>
              <a:rPr lang="zh-CN" altLang="en-US" sz="3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勋十二转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赏赐百千强（对偶）</a:t>
            </a:r>
            <a:endParaRPr lang="zh-CN" altLang="en-US" sz="3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Rectangle 10"/>
          <p:cNvSpPr/>
          <p:nvPr/>
        </p:nvSpPr>
        <p:spPr>
          <a:xfrm>
            <a:off x="2272665" y="5647690"/>
            <a:ext cx="90690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问女何所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问女何所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忆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。女亦无所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女亦无所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忆</a:t>
            </a:r>
            <a:endParaRPr lang="zh-CN" altLang="en-US" sz="32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/>
      <p:bldP spid="4" grpId="0"/>
      <p:bldP spid="7" grpId="0"/>
      <p:bldP spid="8" grpId="0"/>
      <p:bldP spid="10" grpId="0"/>
      <p:bldP spid="15" grpId="0"/>
      <p:bldP spid="16" grpId="0"/>
      <p:bldP spid="2" grpId="0"/>
      <p:bldP spid="5" grpId="0"/>
      <p:bldP spid="9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7380" y="383540"/>
            <a:ext cx="103676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从语言风格上看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乐府诗朴实自然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多用口语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极富音乐性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以</a:t>
            </a:r>
            <a:r>
              <a:rPr lang="zh-CN" altLang="en-US" sz="3200" b="1" u="sng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口语化的问答刻画人物心理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以</a:t>
            </a:r>
            <a:r>
              <a:rPr lang="zh-CN" altLang="en-US" sz="3200" b="1" u="sng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铺陈排比描述行为情态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9590" y="2282190"/>
            <a:ext cx="1056386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3200" b="1" dirty="0" smtClean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三段运用排比的修辞方法</a:t>
            </a:r>
            <a:r>
              <a:rPr 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写了什么内容？</a:t>
            </a:r>
            <a:r>
              <a:rPr lang="zh-CN" alt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为什么不在一个地方买齐这些战具？</a:t>
            </a:r>
            <a:endParaRPr lang="zh-CN" altLang="zh-CN" sz="3200" b="1" dirty="0">
              <a:solidFill>
                <a:srgbClr val="20202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742315" y="3358515"/>
            <a:ext cx="103136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612775">
              <a:lnSpc>
                <a:spcPct val="100000"/>
              </a:lnSpc>
            </a:pPr>
            <a:r>
              <a:rPr lang="zh-CN" altLang="zh-CN" sz="3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运用排比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铺陈</a:t>
            </a:r>
            <a:r>
              <a:rPr lang="zh-CN" altLang="en-US" sz="30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地</a:t>
            </a:r>
            <a:r>
              <a:rPr lang="zh-CN" sz="3000" b="1" dirty="0">
                <a:solidFill>
                  <a:srgbClr val="FF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写出木兰紧张地购买战马和马具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表现了木兰准备出征的急切操办而又井然有序</a:t>
            </a:r>
            <a:r>
              <a:rPr lang="zh-CN" altLang="en-US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sz="3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612775">
              <a:lnSpc>
                <a:spcPct val="10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①渲染战前紧张的气氛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12775">
              <a:lnSpc>
                <a:spcPct val="10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②表明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战事紧迫；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612775">
              <a:lnSpc>
                <a:spcPct val="10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家人对木兰从军的重视；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12775">
              <a:lnSpc>
                <a:spcPct val="10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④这是乐府诗常用的写法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18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charRg st="18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398145" y="816610"/>
            <a:ext cx="1117219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“旦辞爷娘去……但闻燕山胡骑鸣啾啾”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运用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什么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修辞方法写了什么内容</a:t>
            </a:r>
            <a:r>
              <a:rPr lang="zh-CN" alt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zh-CN" sz="3200" b="1" dirty="0">
              <a:solidFill>
                <a:srgbClr val="20202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526415" y="1892935"/>
            <a:ext cx="1104392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612775">
              <a:lnSpc>
                <a:spcPct val="100000"/>
              </a:lnSpc>
            </a:pPr>
            <a:r>
              <a:rPr lang="en-US" altLang="zh-CN" sz="3000" b="1" dirty="0" smtClean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“旦辞爷娘去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,暮宿黄河边</a:t>
            </a:r>
            <a:r>
              <a:rPr lang="en-US" altLang="zh-CN" sz="3000" b="1" dirty="0" smtClean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 smtClean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和</a:t>
            </a:r>
            <a:r>
              <a:rPr lang="en-US" altLang="zh-CN" sz="3000" b="1" dirty="0" smtClean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旦辞黄河去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暮至黑山头</a:t>
            </a:r>
            <a:r>
              <a:rPr lang="en-US" altLang="zh-CN" sz="3000" b="1" dirty="0" smtClean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 smtClean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这两组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对偶</a:t>
            </a:r>
            <a:r>
              <a:rPr lang="zh-CN" altLang="en-US" sz="3000" b="1" dirty="0" smtClean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句之间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间隔反复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表现出木兰出征的路线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征途的遥远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行军的神速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点明了宿营的荒凉地点</a:t>
            </a:r>
            <a:r>
              <a:rPr lang="zh-CN" altLang="en-US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；</a:t>
            </a:r>
            <a:endParaRPr lang="zh-CN" sz="3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612775" algn="l">
              <a:lnSpc>
                <a:spcPct val="100000"/>
              </a:lnSpc>
            </a:pPr>
            <a:r>
              <a:rPr lang="en-US" altLang="zh-CN" sz="3000" b="1" dirty="0" smtClean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“不闻爷娘唤女声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,但闻黄河流水鸣溅溅</a:t>
            </a:r>
            <a:r>
              <a:rPr lang="en-US" altLang="zh-CN" sz="3000" b="1" dirty="0" smtClean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 smtClean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和</a:t>
            </a:r>
            <a:r>
              <a:rPr lang="en-US" altLang="zh-CN" sz="3000" b="1" dirty="0" smtClean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不闻爷娘唤女声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但闻燕山胡骑鸣啾啾</a:t>
            </a:r>
            <a:r>
              <a:rPr lang="en-US" altLang="zh-CN" sz="3000" b="1" dirty="0" smtClean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 smtClean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之间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间隔反复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紧相呼应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在荒凉夜间环境烘托中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揭示出木兰</a:t>
            </a:r>
            <a:r>
              <a:rPr lang="zh-CN" altLang="en-US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乍离家乡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思念亲人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离乡愈远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思亲愈切的心情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细腻地透露出木兰</a:t>
            </a:r>
            <a:r>
              <a:rPr lang="zh-CN" altLang="en-US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少女思亲</a:t>
            </a:r>
            <a:r>
              <a:rPr lang="zh-CN" altLang="en-US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的情怀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刻画了一位少女英雄的形象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形象地描写出木兰奔驰遥远征途的</a:t>
            </a:r>
            <a:r>
              <a:rPr lang="zh-CN" altLang="en-US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豪迈气概</a:t>
            </a:r>
            <a:r>
              <a:rPr lang="zh-CN" altLang="en-US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49910" y="843915"/>
            <a:ext cx="10563860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altLang="zh-CN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en-US" altLang="zh-CN" sz="30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sz="3000" b="1"/>
              <a:t>“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爷娘闻女来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出郭相扶将；阿姊闻妹来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当户理红妆；小弟闻姊来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磨刀霍霍向猪羊</a:t>
            </a:r>
            <a:r>
              <a:rPr sz="3000" b="1"/>
              <a:t>”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运用什么修辞方法写了什么内容？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9910" y="3536315"/>
            <a:ext cx="10563860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altLang="zh-CN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en-US" altLang="zh-CN" sz="30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sz="3000" b="1">
                <a:sym typeface="+mn-ea"/>
              </a:rPr>
              <a:t>“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开我东阁门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坐我西阁床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脱我战时袍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著我旧时裳。当窗理云鬓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对镜帖花黄</a:t>
            </a:r>
            <a:r>
              <a:rPr sz="3000" b="1">
                <a:sym typeface="+mn-ea"/>
              </a:rPr>
              <a:t>”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运用什么修辞方法写了什么内容？</a:t>
            </a:r>
            <a:endParaRPr lang="zh-CN" altLang="zh-CN" sz="3200" b="1" dirty="0">
              <a:solidFill>
                <a:srgbClr val="20202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549910" y="1858645"/>
            <a:ext cx="1056322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612775">
              <a:lnSpc>
                <a:spcPct val="10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排比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铺陈</a:t>
            </a:r>
            <a:r>
              <a:rPr lang="zh-CN" altLang="en-US" sz="30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地</a:t>
            </a:r>
            <a:r>
              <a:rPr lang="zh-CN" sz="3000" b="1" dirty="0">
                <a:solidFill>
                  <a:srgbClr val="FF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写出一家亲人因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木兰归来而各自产生的符合年龄、身份、性别特征的行动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富有浓郁的生活气息和亲切意味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表现出木兰胜利归来给全家亲人带来了</a:t>
            </a:r>
            <a:r>
              <a:rPr 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一片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欢乐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TextBox 7"/>
          <p:cNvSpPr txBox="1"/>
          <p:nvPr>
            <p:custDataLst>
              <p:tags r:id="rId1"/>
            </p:custDataLst>
          </p:nvPr>
        </p:nvSpPr>
        <p:spPr>
          <a:xfrm>
            <a:off x="550545" y="4625340"/>
            <a:ext cx="105632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612775">
              <a:lnSpc>
                <a:spcPct val="10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排比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铺陈</a:t>
            </a:r>
            <a:r>
              <a:rPr lang="zh-CN" altLang="en-US" sz="30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地</a:t>
            </a:r>
            <a:r>
              <a:rPr lang="zh-CN" sz="3000" b="1" dirty="0">
                <a:solidFill>
                  <a:srgbClr val="FF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写出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木兰一连串富有年轻女性特征的换装梳妆动作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表现出木兰久征胜利归来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恢复女装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欣喜兴奋的心情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62894" y="327970"/>
            <a:ext cx="2792615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作业布置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814070" y="1198245"/>
            <a:ext cx="10337800" cy="4954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现代汉语词典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解释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“巾和帼是古代妇女戴的头巾和发饰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巾帼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借指妇女。”巾帼英雄即女中豪杰。那么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除了代父从军的花木兰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还有哪些女性称得上巾帼英雄呢？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endParaRPr lang="en-US" altLang="zh-CN" sz="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商王武丁的妻子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妇好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是中国历史上有据可查的军事统帅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她是一位巾帼英雄。李渊之女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平阳公主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她统帅</a:t>
            </a:r>
            <a:r>
              <a:rPr lang="zh-CN" altLang="zh-CN" sz="2800" b="1" dirty="0" smtClean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娘子军</a:t>
            </a:r>
            <a:r>
              <a:rPr lang="zh-CN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为大唐的建立立下汗马功劳。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梁红玉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是南宋抗金女英雄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多次随夫出征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在建炎四年黄天荡之战中亲执桴鼓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和韩世忠共同指挥作战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将金军阻击在长江南岸达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48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天之久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从此名震天下。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秋瑾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孙中山赞她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2800" b="1" dirty="0" smtClean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江户矢丹忱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感君首赞同盟会；轩亭洒碧血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愧我今招侠女魂。</a:t>
            </a:r>
            <a:r>
              <a:rPr lang="zh-CN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宋庆龄对她的评价也很高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2800" b="1" dirty="0" smtClean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秋瑾攻诗文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‘秋风秋雨愁煞人’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名句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能跨马携枪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曾东渡日本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志在革命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千秋万代传侠名。</a:t>
            </a:r>
            <a:r>
              <a:rPr lang="zh-CN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80415" y="2008505"/>
            <a:ext cx="1076769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rgbClr val="20202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《木兰诗》又叫《</a:t>
            </a:r>
            <a:r>
              <a:rPr lang="zh-CN" altLang="en-US" sz="3200" b="1" u="sng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木兰辞</a:t>
            </a:r>
            <a:r>
              <a:rPr lang="zh-CN" altLang="en-US" sz="3200" b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0202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选自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北宋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郭茂倩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编的《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乐府诗集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这</a:t>
            </a:r>
            <a:r>
              <a:rPr lang="zh-CN" altLang="en-US" sz="3200" b="1">
                <a:solidFill>
                  <a:srgbClr val="20202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南北朝时北方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的一首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民歌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北朝民歌以《乐府诗集》所载的</a:t>
            </a:r>
            <a:r>
              <a:rPr lang="en-US" altLang="zh-CN" sz="3200" b="1">
                <a:solidFill>
                  <a:srgbClr val="00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梁鼓角横吹曲</a:t>
            </a:r>
            <a:r>
              <a:rPr lang="en-US" altLang="zh-CN" sz="3200" b="1">
                <a:solidFill>
                  <a:srgbClr val="00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为主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是当时北方民族一种在马上演奏的军乐。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《木兰诗》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北朝民歌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的代表作。</a:t>
            </a:r>
            <a:r>
              <a:rPr lang="zh-CN" altLang="en-US" sz="3200" b="1"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《木兰诗》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汉乐府诗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孔雀东南飞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》被誉为</a:t>
            </a:r>
            <a:r>
              <a:rPr lang="en-US" altLang="zh-CN" sz="3200" b="1">
                <a:solidFill>
                  <a:srgbClr val="00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乐府双璧</a:t>
            </a:r>
            <a:r>
              <a:rPr lang="en-US" altLang="zh-CN" sz="3200" b="1">
                <a:solidFill>
                  <a:srgbClr val="00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5125" y="800100"/>
            <a:ext cx="2194560" cy="764540"/>
            <a:chOff x="2371" y="690"/>
            <a:chExt cx="3471" cy="1283"/>
          </a:xfrm>
        </p:grpSpPr>
        <p:sp>
          <p:nvSpPr>
            <p:cNvPr id="2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690"/>
              <a:ext cx="3470" cy="128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文学常识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78815" y="1207135"/>
            <a:ext cx="1059497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rgbClr val="20202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乐府诗集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20202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最完备的一部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乐府歌辞总集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0202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其中的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民歌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较生动地反映了当时的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社会生活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风土人情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分南歌、北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歌两大部分。北歌即北方民族民歌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题材广泛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格调雄奇、热烈、质朴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400"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3200" b="1"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这首诗一般都认为产生在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北朝北魏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的统治期间</a:t>
            </a:r>
            <a:r>
              <a:rPr sz="3200">
                <a:uFillTx/>
                <a:ea typeface="楷体" panose="02010609060101010101" pitchFamily="49" charset="-122"/>
              </a:rPr>
              <a:t>(386—557)</a:t>
            </a:r>
            <a:r>
              <a:rPr sz="3200" b="1">
                <a:uFillTx/>
                <a:ea typeface="楷体" panose="02010609060101010101" pitchFamily="49" charset="-122"/>
              </a:rPr>
              <a:t>。北魏</a:t>
            </a:r>
            <a:r>
              <a:rPr sz="3200">
                <a:uFillTx/>
                <a:ea typeface="楷体" panose="02010609060101010101" pitchFamily="49" charset="-122"/>
              </a:rPr>
              <a:t>(</a:t>
            </a:r>
            <a:r>
              <a:rPr sz="3200" b="1">
                <a:uFillTx/>
                <a:ea typeface="楷体" panose="02010609060101010101" pitchFamily="49" charset="-122"/>
              </a:rPr>
              <a:t>又称“后魏”</a:t>
            </a:r>
            <a:r>
              <a:rPr sz="3200">
                <a:uFillTx/>
                <a:ea typeface="楷体" panose="02010609060101010101" pitchFamily="49" charset="-122"/>
              </a:rPr>
              <a:t>)</a:t>
            </a:r>
            <a:r>
              <a:rPr sz="3200" b="1">
                <a:uFillTx/>
                <a:ea typeface="楷体" panose="02010609060101010101" pitchFamily="49" charset="-122"/>
              </a:rPr>
              <a:t>曾跟当时北方的柔然族多次交战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uFillTx/>
                <a:ea typeface="楷体" panose="02010609060101010101" pitchFamily="49" charset="-122"/>
              </a:rPr>
              <a:t>诗中提到的“黑山”“燕山”正是作战的地点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uFillTx/>
                <a:ea typeface="楷体" panose="02010609060101010101" pitchFamily="49" charset="-122"/>
              </a:rPr>
              <a:t>在魏太武帝期间战争尤为惨酷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uFillTx/>
                <a:ea typeface="楷体" panose="02010609060101010101" pitchFamily="49" charset="-122"/>
              </a:rPr>
              <a:t>至</a:t>
            </a:r>
            <a:r>
              <a:rPr sz="3200">
                <a:uFillTx/>
                <a:ea typeface="楷体" panose="02010609060101010101" pitchFamily="49" charset="-122"/>
              </a:rPr>
              <a:t>449</a:t>
            </a:r>
            <a:r>
              <a:rPr sz="3200" b="1">
                <a:uFillTx/>
                <a:ea typeface="楷体" panose="02010609060101010101" pitchFamily="49" charset="-122"/>
              </a:rPr>
              <a:t>年才彻底击败</a:t>
            </a:r>
            <a:r>
              <a:rPr sz="3200" b="1">
                <a:solidFill>
                  <a:srgbClr val="0000FF"/>
                </a:solidFill>
                <a:uFillTx/>
                <a:ea typeface="楷体" panose="02010609060101010101" pitchFamily="49" charset="-122"/>
              </a:rPr>
              <a:t>柔然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968338" y="1108304"/>
            <a:ext cx="431482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给下列</a:t>
            </a:r>
            <a:r>
              <a:rPr lang="zh-CN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色</a:t>
            </a:r>
            <a:r>
              <a:rPr lang="zh-CN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注音。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87095" y="1753235"/>
            <a:ext cx="10681970" cy="334581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zh-CN" sz="35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机</a:t>
            </a:r>
            <a:r>
              <a:rPr lang="zh-CN" altLang="zh-CN" sz="35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杼</a:t>
            </a:r>
            <a:r>
              <a:rPr lang="en-US" altLang="zh-CN" sz="35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zh-CN" altLang="zh-CN" sz="35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en-US" altLang="zh-CN" sz="35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军</a:t>
            </a:r>
            <a:r>
              <a:rPr lang="en-US" altLang="zh-CN" sz="35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帖        </a:t>
            </a:r>
            <a:r>
              <a:rPr lang="zh-CN" altLang="zh-CN" sz="35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可</a:t>
            </a:r>
            <a:r>
              <a:rPr lang="zh-CN" altLang="zh-CN" sz="35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汗</a:t>
            </a:r>
            <a:r>
              <a:rPr lang="en-US" altLang="zh-CN" sz="35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</a:t>
            </a:r>
            <a:r>
              <a:rPr lang="zh-CN" altLang="zh-CN" sz="35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鞍</a:t>
            </a:r>
            <a:r>
              <a:rPr lang="zh-CN" altLang="zh-CN" sz="35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鞯</a:t>
            </a:r>
            <a:endParaRPr lang="zh-CN" altLang="zh-CN" sz="35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5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辔</a:t>
            </a:r>
            <a:r>
              <a:rPr lang="zh-CN" altLang="zh-CN" sz="35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头</a:t>
            </a:r>
            <a:r>
              <a:rPr lang="en-US" altLang="zh-CN" sz="35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r>
              <a:rPr lang="zh-CN" altLang="zh-CN" sz="35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鸣</a:t>
            </a:r>
            <a:r>
              <a:rPr lang="zh-CN" altLang="zh-CN" sz="35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溅</a:t>
            </a:r>
            <a:r>
              <a:rPr lang="zh-CN" altLang="zh-CN" sz="35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溅</a:t>
            </a:r>
            <a:r>
              <a:rPr lang="en-US" altLang="zh-CN" sz="35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</a:t>
            </a:r>
            <a:r>
              <a:rPr lang="zh-CN" altLang="zh-CN" sz="35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燕</a:t>
            </a:r>
            <a:r>
              <a:rPr lang="zh-CN" altLang="zh-CN" sz="35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山</a:t>
            </a:r>
            <a:r>
              <a:rPr lang="en-US" altLang="zh-CN" sz="35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zh-CN" altLang="zh-CN" sz="35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胡</a:t>
            </a:r>
            <a:r>
              <a:rPr lang="zh-CN" altLang="zh-CN" sz="35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骑 </a:t>
            </a:r>
            <a:r>
              <a:rPr lang="zh-CN" altLang="zh-CN" sz="35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  </a:t>
            </a:r>
            <a:r>
              <a:rPr lang="zh-CN" altLang="zh-CN" sz="35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</a:t>
            </a:r>
            <a:r>
              <a:rPr lang="zh-CN" altLang="zh-CN" sz="35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鸣</a:t>
            </a:r>
            <a:r>
              <a:rPr lang="zh-CN" altLang="zh-CN" sz="35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啾</a:t>
            </a:r>
            <a:r>
              <a:rPr lang="zh-CN" altLang="zh-CN" sz="35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啾      </a:t>
            </a:r>
            <a:r>
              <a:rPr lang="zh-CN" altLang="zh-CN" sz="35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戎</a:t>
            </a:r>
            <a:r>
              <a:rPr lang="zh-CN" altLang="zh-CN" sz="35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机       </a:t>
            </a:r>
            <a:r>
              <a:rPr lang="en-US" altLang="zh-CN" sz="35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zh-CN" sz="35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朔</a:t>
            </a:r>
            <a:r>
              <a:rPr lang="zh-CN" altLang="zh-CN" sz="35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气</a:t>
            </a:r>
            <a:r>
              <a:rPr lang="en-US" altLang="zh-CN" sz="35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zh-CN" altLang="zh-CN" sz="35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金</a:t>
            </a:r>
            <a:r>
              <a:rPr lang="zh-CN" altLang="zh-CN" sz="35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柝        </a:t>
            </a:r>
            <a:r>
              <a:rPr lang="zh-CN" altLang="zh-CN" sz="35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十二</a:t>
            </a:r>
            <a:r>
              <a:rPr lang="zh-CN" altLang="zh-CN" sz="35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转      </a:t>
            </a:r>
            <a:r>
              <a:rPr lang="en-US" altLang="zh-CN" sz="35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zh-CN" sz="35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扶</a:t>
            </a:r>
            <a:r>
              <a:rPr lang="zh-CN" altLang="zh-CN" sz="35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将  </a:t>
            </a:r>
            <a:r>
              <a:rPr lang="en-US" altLang="zh-CN" sz="35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</a:t>
            </a:r>
            <a:r>
              <a:rPr lang="zh-CN" altLang="zh-CN" sz="35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阿</a:t>
            </a:r>
            <a:r>
              <a:rPr lang="zh-CN" altLang="zh-CN" sz="35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姊</a:t>
            </a:r>
            <a:r>
              <a:rPr lang="en-US" altLang="zh-CN" sz="35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lang="zh-CN" altLang="zh-CN" sz="35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旧时</a:t>
            </a:r>
            <a:r>
              <a:rPr lang="zh-CN" altLang="zh-CN" sz="35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裳</a:t>
            </a:r>
            <a:r>
              <a:rPr lang="zh-CN" altLang="zh-CN" sz="36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</a:t>
            </a:r>
            <a:r>
              <a:rPr lang="en-US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2800" err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           </a:t>
            </a:r>
            <a:endParaRPr lang="zh-CN" altLang="zh-CN" sz="32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283" name="矩形 11282"/>
          <p:cNvSpPr/>
          <p:nvPr/>
        </p:nvSpPr>
        <p:spPr>
          <a:xfrm>
            <a:off x="10545763" y="2650173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18446" y="3692851"/>
            <a:ext cx="309880" cy="583565"/>
          </a:xfrm>
          <a:prstGeom prst="rect">
            <a:avLst/>
          </a:prstGeom>
        </p:spPr>
        <p:txBody>
          <a:bodyPr wrap="none">
            <a:spAutoFit/>
          </a:bodyPr>
          <a:p>
            <a:endParaRPr lang="zh-CN" altLang="en-US" sz="3200" dirty="0">
              <a:solidFill>
                <a:srgbClr val="FF3300"/>
              </a:solidFill>
            </a:endParaRPr>
          </a:p>
        </p:txBody>
      </p:sp>
      <p:sp>
        <p:nvSpPr>
          <p:cNvPr id="2" name="Text Box 4"/>
          <p:cNvSpPr txBox="1"/>
          <p:nvPr>
            <p:custDataLst>
              <p:tags r:id="rId1"/>
            </p:custDataLst>
          </p:nvPr>
        </p:nvSpPr>
        <p:spPr>
          <a:xfrm>
            <a:off x="1776095" y="1753235"/>
            <a:ext cx="9792970" cy="3380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en-US" altLang="zh-CN" sz="3500" b="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charset="-122"/>
              </a:rPr>
              <a:t>zhù</a:t>
            </a:r>
            <a:r>
              <a:rPr lang="en-US" altLang="zh-CN" sz="3500">
                <a:solidFill>
                  <a:srgbClr val="FF0000"/>
                </a:solidFill>
                <a:latin typeface="宋体" panose="02010600030101010101" pitchFamily="2" charset="-122"/>
                <a:sym typeface="黑体" panose="02010609060101010101" charset="-122"/>
              </a:rPr>
              <a:t>         </a:t>
            </a:r>
            <a:r>
              <a:rPr lang="en-US" altLang="zh-CN" sz="35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tiě                  </a:t>
            </a:r>
            <a:r>
              <a:rPr lang="zh-CN" altLang="en-US" sz="35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kè</a:t>
            </a:r>
            <a:r>
              <a:rPr lang="en-US" altLang="zh-CN" sz="35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en-US" sz="35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zh-CN" altLang="en-US" sz="35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50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charset="-122"/>
              </a:rPr>
              <a:t>             </a:t>
            </a:r>
            <a:r>
              <a:rPr lang="zh-CN" altLang="en-US" sz="35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ji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zh-CN" altLang="en-US" sz="35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50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charset="-122"/>
              </a:rPr>
              <a:t>                            </a:t>
            </a:r>
            <a:endParaRPr lang="zh-CN" altLang="en-US" sz="35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p</a:t>
            </a:r>
            <a:r>
              <a:rPr lang="zh-CN" altLang="en-US" sz="35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è</a:t>
            </a:r>
            <a:r>
              <a:rPr lang="en-US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i                     </a:t>
            </a:r>
            <a:r>
              <a:rPr lang="zh-CN" altLang="en-US" sz="35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ji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zh-CN" altLang="en-US" sz="35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5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</a:t>
            </a:r>
            <a:r>
              <a:rPr lang="en-US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y</a:t>
            </a:r>
            <a:r>
              <a:rPr lang="zh-CN" altLang="zh-CN" sz="35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     </a:t>
            </a:r>
            <a:r>
              <a:rPr lang="zh-CN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jì                           </a:t>
            </a:r>
            <a:endParaRPr lang="en-US" altLang="zh-CN" sz="3500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altLang="zh-CN" sz="35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jiū</a:t>
            </a:r>
            <a:r>
              <a:rPr lang="en-US" altLang="zh-CN" sz="35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        </a:t>
            </a:r>
            <a:r>
              <a:rPr lang="en-US" altLang="zh-CN" sz="35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róng              </a:t>
            </a:r>
            <a:r>
              <a:rPr lang="en-US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shuò            tuò                       </a:t>
            </a:r>
            <a:endParaRPr lang="en-US" altLang="zh-CN" sz="3500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    zhu</a:t>
            </a:r>
            <a:r>
              <a:rPr lang="en-US" altLang="zh-CN" sz="3500" b="1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ǎ</a:t>
            </a:r>
            <a:r>
              <a:rPr lang="en-US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n            </a:t>
            </a:r>
            <a:r>
              <a:rPr lang="zh-CN" altLang="en-US" sz="35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ji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zh-CN" altLang="en-US" sz="35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5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               zǐ</a:t>
            </a:r>
            <a:r>
              <a:rPr lang="en-US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                </a:t>
            </a:r>
            <a:r>
              <a:rPr lang="en-US" altLang="zh-CN" sz="35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ch</a:t>
            </a:r>
            <a:r>
              <a:rPr lang="en-US" altLang="zh-CN" sz="3500" b="1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án</a:t>
            </a:r>
            <a:r>
              <a:rPr lang="en-US" altLang="zh-CN" sz="35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g         </a:t>
            </a:r>
            <a:r>
              <a:rPr lang="zh-CN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35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  </a:t>
            </a:r>
            <a:r>
              <a:rPr lang="en-US" altLang="zh-CN" sz="35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       </a:t>
            </a: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 </a:t>
            </a:r>
            <a:endParaRPr lang="en-US" altLang="zh-CN" sz="3000" b="0" dirty="0">
              <a:solidFill>
                <a:srgbClr val="FF33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45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                </a:t>
            </a:r>
            <a:endParaRPr lang="zh-CN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26085" y="343535"/>
            <a:ext cx="2194560" cy="764540"/>
            <a:chOff x="2371" y="690"/>
            <a:chExt cx="3471" cy="1283"/>
          </a:xfrm>
        </p:grpSpPr>
        <p:sp>
          <p:nvSpPr>
            <p:cNvPr id="3" name="MH_Entry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>
              <p:custDataLst>
                <p:tags r:id="rId3"/>
              </p:custDataLst>
            </p:nvPr>
          </p:nvSpPr>
          <p:spPr>
            <a:xfrm>
              <a:off x="2371" y="690"/>
              <a:ext cx="3470" cy="128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课前预学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9697" name="文本框 9"/>
          <p:cNvSpPr txBox="1"/>
          <p:nvPr/>
        </p:nvSpPr>
        <p:spPr>
          <a:xfrm>
            <a:off x="1476375" y="2741930"/>
            <a:ext cx="97161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唧唧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复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唧唧，木兰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当</a:t>
            </a:r>
            <a:r>
              <a:rPr lang="zh-CN" altLang="zh-CN" sz="36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户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织。不闻机杼声，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唯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闻女叹息。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698" name="文本框 1"/>
          <p:cNvSpPr txBox="1"/>
          <p:nvPr/>
        </p:nvSpPr>
        <p:spPr>
          <a:xfrm>
            <a:off x="800735" y="1468120"/>
            <a:ext cx="10240010" cy="64516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结合注释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翻译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将不理解的句子勾画出来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讨论交流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39" name="文本框 5"/>
          <p:cNvSpPr txBox="1"/>
          <p:nvPr/>
        </p:nvSpPr>
        <p:spPr>
          <a:xfrm>
            <a:off x="5944235" y="3266123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对着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47495" y="4394835"/>
            <a:ext cx="5794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只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3492500" y="3266123"/>
            <a:ext cx="530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又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6569710" y="2363470"/>
            <a:ext cx="669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门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26085" y="343535"/>
            <a:ext cx="2194560" cy="764540"/>
            <a:chOff x="2371" y="690"/>
            <a:chExt cx="3471" cy="1283"/>
          </a:xfrm>
        </p:grpSpPr>
        <p:sp>
          <p:nvSpPr>
            <p:cNvPr id="3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690"/>
              <a:ext cx="3470" cy="128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疏通文意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1745" name="文本框 9"/>
          <p:cNvSpPr txBox="1"/>
          <p:nvPr/>
        </p:nvSpPr>
        <p:spPr>
          <a:xfrm>
            <a:off x="988060" y="1269365"/>
            <a:ext cx="1028763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5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问女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何所</a:t>
            </a:r>
            <a:r>
              <a:rPr lang="zh-CN" altLang="zh-CN" sz="35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思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，问女</a:t>
            </a:r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</a:rPr>
              <a:t>何所</a:t>
            </a:r>
            <a:r>
              <a:rPr lang="zh-CN" altLang="zh-CN" sz="35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忆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。女亦无所思，女亦</a:t>
            </a:r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无所忆。昨夜见军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帖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，可汗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大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点兵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，军书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十二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卷，</a:t>
            </a:r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卷卷有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爷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名。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阿爷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无大儿，木兰无长兄，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愿</a:t>
            </a:r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  <a:sym typeface="+mn-ea"/>
              </a:rPr>
              <a:t>为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市</a:t>
            </a:r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  <a:sym typeface="+mn-ea"/>
              </a:rPr>
              <a:t>鞍</a:t>
            </a:r>
            <a:endParaRPr lang="zh-CN" altLang="zh-CN" sz="3500" b="1" u="sng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3500" b="1" u="sng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  <a:sym typeface="+mn-ea"/>
              </a:rPr>
              <a:t>马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，从此替爷征。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35070" y="845185"/>
            <a:ext cx="679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想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50940" y="874395"/>
            <a:ext cx="9677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思念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8" name="文本框 4"/>
          <p:cNvSpPr txBox="1"/>
          <p:nvPr/>
        </p:nvSpPr>
        <p:spPr>
          <a:xfrm>
            <a:off x="4414203" y="3374073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文告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9" name="文本框 7"/>
          <p:cNvSpPr txBox="1"/>
          <p:nvPr/>
        </p:nvSpPr>
        <p:spPr>
          <a:xfrm>
            <a:off x="5550218" y="3374073"/>
            <a:ext cx="16684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大规模地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0" name="文本框 8"/>
          <p:cNvSpPr txBox="1"/>
          <p:nvPr/>
        </p:nvSpPr>
        <p:spPr>
          <a:xfrm>
            <a:off x="9233218" y="3374390"/>
            <a:ext cx="9731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很多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69883" y="4481830"/>
            <a:ext cx="1450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指父亲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8003" name="文本框 7"/>
          <p:cNvSpPr txBox="1"/>
          <p:nvPr/>
        </p:nvSpPr>
        <p:spPr>
          <a:xfrm>
            <a:off x="2610168" y="1832610"/>
            <a:ext cx="48053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即“所思何”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所忆何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疑问代词作宾语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宾语前置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28485" y="2462213"/>
            <a:ext cx="9636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征兵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2" name="文本框 7"/>
          <p:cNvSpPr txBox="1"/>
          <p:nvPr/>
        </p:nvSpPr>
        <p:spPr>
          <a:xfrm>
            <a:off x="8753475" y="4481513"/>
            <a:ext cx="9223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愿意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4" name="文本框 7"/>
          <p:cNvSpPr txBox="1"/>
          <p:nvPr/>
        </p:nvSpPr>
        <p:spPr>
          <a:xfrm>
            <a:off x="10033000" y="4481513"/>
            <a:ext cx="5762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买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7416165" y="4928870"/>
            <a:ext cx="46145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即“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愿为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市鞍马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意思是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愿意为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此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去买鞍马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6388" grpId="0"/>
      <p:bldP spid="16389" grpId="0"/>
      <p:bldP spid="16390" grpId="0"/>
      <p:bldP spid="10" grpId="0"/>
      <p:bldP spid="128003" grpId="0"/>
      <p:bldP spid="5" grpId="0"/>
      <p:bldP spid="16392" grpId="0"/>
      <p:bldP spid="1639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3793" name="文本框 9"/>
          <p:cNvSpPr txBox="1"/>
          <p:nvPr/>
        </p:nvSpPr>
        <p:spPr>
          <a:xfrm>
            <a:off x="1593215" y="549275"/>
            <a:ext cx="9258935" cy="5666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东</a:t>
            </a:r>
            <a:r>
              <a:rPr lang="zh-CN" altLang="zh-CN" sz="35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市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买骏马，西市买鞍鞯，南市买辔头，</a:t>
            </a:r>
            <a:endParaRPr lang="en-US" altLang="zh-CN" sz="35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5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北市买长鞭。</a:t>
            </a:r>
            <a:r>
              <a:rPr lang="zh-CN" altLang="zh-CN" sz="35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旦</a:t>
            </a:r>
            <a:r>
              <a:rPr lang="zh-CN" altLang="zh-CN" sz="3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辞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爷娘</a:t>
            </a:r>
            <a:r>
              <a:rPr lang="zh-CN" altLang="zh-CN" sz="35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去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zh-CN" altLang="zh-CN" sz="35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暮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宿黄河边，不闻</a:t>
            </a: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爷娘唤女声，</a:t>
            </a:r>
            <a:r>
              <a:rPr lang="zh-CN" altLang="zh-CN" sz="35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但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闻黄河流水鸣</a:t>
            </a:r>
            <a:r>
              <a:rPr lang="zh-CN" altLang="zh-CN" sz="35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溅溅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。旦辞黄河</a:t>
            </a: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去，暮</a:t>
            </a:r>
            <a:r>
              <a:rPr lang="zh-CN" altLang="zh-CN" sz="35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至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黑山头，不闻爷娘唤女声，但闻燕山</a:t>
            </a: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胡</a:t>
            </a:r>
            <a:r>
              <a:rPr lang="zh-CN" altLang="zh-CN" sz="35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骑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鸣</a:t>
            </a:r>
            <a:r>
              <a:rPr lang="zh-CN" altLang="zh-CN" sz="35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啾啾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endParaRPr lang="en-US" altLang="zh-CN" sz="35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74148" y="2338388"/>
            <a:ext cx="94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早晨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71" name="文本框 1"/>
          <p:cNvSpPr txBox="1"/>
          <p:nvPr/>
        </p:nvSpPr>
        <p:spPr>
          <a:xfrm>
            <a:off x="1789113" y="6024880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战马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5" name="文本框 1"/>
          <p:cNvSpPr txBox="1"/>
          <p:nvPr/>
        </p:nvSpPr>
        <p:spPr>
          <a:xfrm>
            <a:off x="4341178" y="3575685"/>
            <a:ext cx="5762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只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2726055" y="201613"/>
            <a:ext cx="94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集市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6055995" y="2338388"/>
            <a:ext cx="94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离开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4760278" y="2338705"/>
            <a:ext cx="94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告辞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98970" y="2338388"/>
            <a:ext cx="94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晚上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8"/>
          <p:cNvSpPr txBox="1">
            <a:spLocks noChangeArrowheads="1"/>
          </p:cNvSpPr>
          <p:nvPr/>
        </p:nvSpPr>
        <p:spPr bwMode="auto">
          <a:xfrm>
            <a:off x="7418705" y="3575685"/>
            <a:ext cx="13849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  <a:sym typeface="宋体" panose="02010600030101010101" pitchFamily="2" charset="-122"/>
              </a:rPr>
              <a:t>水流</a:t>
            </a:r>
            <a:r>
              <a:rPr lang="zh-CN" altLang="en-US" sz="2800" b="1" dirty="0" smtClean="0">
                <a:solidFill>
                  <a:srgbClr val="0000FF"/>
                </a:solidFill>
                <a:latin typeface="+mj-ea"/>
                <a:ea typeface="+mj-ea"/>
                <a:sym typeface="宋体" panose="02010600030101010101" pitchFamily="2" charset="-122"/>
              </a:rPr>
              <a:t>声</a:t>
            </a:r>
            <a:endParaRPr lang="zh-CN" altLang="en-US" sz="2800" b="1" dirty="0">
              <a:solidFill>
                <a:srgbClr val="0000FF"/>
              </a:solidFill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055620" y="6024880"/>
            <a:ext cx="214503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马叫的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声音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2951798" y="4768850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到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771" grpId="0"/>
      <p:bldP spid="18445" grpId="0"/>
      <p:bldP spid="4" grpId="0"/>
      <p:bldP spid="5" grpId="0"/>
      <p:bldP spid="6" grpId="0"/>
      <p:bldP spid="7" grpId="0"/>
      <p:bldP spid="3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PECIAL_SOURCE" val="bdnull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SPECIAL_SOURCE" val="bdnull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SPECIAL_SOURCE" val="bdnull"/>
</p:tagLst>
</file>

<file path=ppt/tags/tag104.xml><?xml version="1.0" encoding="utf-8"?>
<p:tagLst xmlns:p="http://schemas.openxmlformats.org/presentationml/2006/main">
  <p:tag name="KSO_WM_SPECIAL_SOURCE" val="bdnull"/>
</p:tagLst>
</file>

<file path=ppt/tags/tag105.xml><?xml version="1.0" encoding="utf-8"?>
<p:tagLst xmlns:p="http://schemas.openxmlformats.org/presentationml/2006/main">
  <p:tag name="KSO_DOCER_TEMPLATE_OPEN_ONCE_MARK" val="1"/>
  <p:tag name="COMMONDATA" val="eyJoZGlkIjoiZjM1MDU3MjRkMGIzNjliNDRhNmZhZDFlNDFkYmY5MmUifQ=="/>
  <p:tag name="KSO_WPP_MARK_KEY" val="a6eed0a9-bf25-4f11-8bb6-03c6865dd692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SPECIAL_SOURCE" val="bdnull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KSO_WM_SPECIAL_SOURCE" val="bdnull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959*364"/>
  <p:tag name="TABLE_ENDDRAG_RECT" val="0*87*960*364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SPECIAL_SOURCE" val="bdnull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SPECIAL_SOURCE" val="bdnull"/>
</p:tagLst>
</file>

<file path=ppt/tags/tag71.xml><?xml version="1.0" encoding="utf-8"?>
<p:tagLst xmlns:p="http://schemas.openxmlformats.org/presentationml/2006/main">
  <p:tag name="KSO_WM_SPECIAL_SOURCE" val="bdnull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SPECIAL_SOURCE" val="bdnull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SPECIAL_SOURCE" val="bdnull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SPECIAL_SOURCE" val="bdnull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SPECIAL_SOURCE" val="bdnull"/>
</p:tagLst>
</file>

<file path=ppt/tags/tag92.xml><?xml version="1.0" encoding="utf-8"?>
<p:tagLst xmlns:p="http://schemas.openxmlformats.org/presentationml/2006/main">
  <p:tag name="KSO_WM_SPECIAL_SOURCE" val="bdnull"/>
</p:tagLst>
</file>

<file path=ppt/tags/tag93.xml><?xml version="1.0" encoding="utf-8"?>
<p:tagLst xmlns:p="http://schemas.openxmlformats.org/presentationml/2006/main">
  <p:tag name="KSO_WM_SPECIAL_SOURCE" val="bdnull"/>
</p:tagLst>
</file>

<file path=ppt/tags/tag94.xml><?xml version="1.0" encoding="utf-8"?>
<p:tagLst xmlns:p="http://schemas.openxmlformats.org/presentationml/2006/main">
  <p:tag name="KSO_WM_SPECIAL_SOURCE" val="bdnull"/>
</p:tagLst>
</file>

<file path=ppt/tags/tag95.xml><?xml version="1.0" encoding="utf-8"?>
<p:tagLst xmlns:p="http://schemas.openxmlformats.org/presentationml/2006/main">
  <p:tag name="KSO_WM_SPECIAL_SOURCE" val="bdnull"/>
</p:tagLst>
</file>

<file path=ppt/tags/tag96.xml><?xml version="1.0" encoding="utf-8"?>
<p:tagLst xmlns:p="http://schemas.openxmlformats.org/presentationml/2006/main">
  <p:tag name="KSO_WM_SPECIAL_SOURCE" val="bdnull"/>
</p:tagLst>
</file>

<file path=ppt/tags/tag97.xml><?xml version="1.0" encoding="utf-8"?>
<p:tagLst xmlns:p="http://schemas.openxmlformats.org/presentationml/2006/main">
  <p:tag name="KSO_WM_SPECIAL_SOURCE" val="bdnull"/>
</p:tagLst>
</file>

<file path=ppt/tags/tag98.xml><?xml version="1.0" encoding="utf-8"?>
<p:tagLst xmlns:p="http://schemas.openxmlformats.org/presentationml/2006/main">
  <p:tag name="KSO_WM_SPECIAL_SOURCE" val="bdnull"/>
</p:tagLst>
</file>

<file path=ppt/tags/tag9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lang="zh-CN" altLang="en-US" sz="2800" b="1">
            <a:solidFill>
              <a:srgbClr val="FF0000"/>
            </a:solidFill>
            <a:latin typeface="黑体" panose="02010609060101010101" charset="-122"/>
            <a:ea typeface="黑体" panose="02010609060101010101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6056</Words>
  <Application>WPS 演示</Application>
  <PresentationFormat>自定义</PresentationFormat>
  <Paragraphs>562</Paragraphs>
  <Slides>38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5" baseType="lpstr">
      <vt:lpstr>Arial</vt:lpstr>
      <vt:lpstr>宋体</vt:lpstr>
      <vt:lpstr>Wingdings</vt:lpstr>
      <vt:lpstr>黑体</vt:lpstr>
      <vt:lpstr>思源黑体 CN Bold</vt:lpstr>
      <vt:lpstr>SimSun-ExtB</vt:lpstr>
      <vt:lpstr>Calibri</vt:lpstr>
      <vt:lpstr>思源宋体 CN SemiBold</vt:lpstr>
      <vt:lpstr>楷体</vt:lpstr>
      <vt:lpstr>新宋体</vt:lpstr>
      <vt:lpstr>方正楷体_GBK</vt:lpstr>
      <vt:lpstr>微软雅黑</vt:lpstr>
      <vt:lpstr>Times New Roman</vt:lpstr>
      <vt:lpstr>Arial Unicode MS</vt:lpstr>
      <vt:lpstr>等线</vt:lpstr>
      <vt:lpstr>楷体_GB2312</vt:lpstr>
      <vt:lpstr>Office 主题​​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黄红政</cp:lastModifiedBy>
  <cp:revision>712</cp:revision>
  <dcterms:created xsi:type="dcterms:W3CDTF">2017-08-03T09:01:00Z</dcterms:created>
  <dcterms:modified xsi:type="dcterms:W3CDTF">2022-12-27T12:28:50Z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B44E8BE1C0664925912FC8E651B86514</vt:lpwstr>
  </property>
</Properties>
</file>