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4" r:id="rId2"/>
    <p:sldId id="256" r:id="rId3"/>
    <p:sldId id="285" r:id="rId4"/>
    <p:sldId id="257" r:id="rId5"/>
    <p:sldId id="287" r:id="rId6"/>
    <p:sldId id="286" r:id="rId7"/>
    <p:sldId id="288" r:id="rId8"/>
    <p:sldId id="300" r:id="rId9"/>
    <p:sldId id="304" r:id="rId10"/>
    <p:sldId id="305" r:id="rId11"/>
    <p:sldId id="266" r:id="rId12"/>
    <p:sldId id="301" r:id="rId13"/>
    <p:sldId id="303" r:id="rId14"/>
    <p:sldId id="331" r:id="rId15"/>
    <p:sldId id="332" r:id="rId16"/>
    <p:sldId id="302" r:id="rId17"/>
    <p:sldId id="306" r:id="rId18"/>
    <p:sldId id="308" r:id="rId19"/>
    <p:sldId id="309" r:id="rId20"/>
    <p:sldId id="310" r:id="rId21"/>
    <p:sldId id="311" r:id="rId22"/>
    <p:sldId id="312" r:id="rId23"/>
    <p:sldId id="307" r:id="rId24"/>
    <p:sldId id="313" r:id="rId25"/>
    <p:sldId id="275" r:id="rId26"/>
    <p:sldId id="315" r:id="rId27"/>
    <p:sldId id="314" r:id="rId28"/>
    <p:sldId id="276" r:id="rId29"/>
    <p:sldId id="329" r:id="rId30"/>
    <p:sldId id="328" r:id="rId31"/>
    <p:sldId id="330" r:id="rId32"/>
    <p:sldId id="351" r:id="rId33"/>
    <p:sldId id="352" r:id="rId34"/>
    <p:sldId id="353" r:id="rId35"/>
    <p:sldId id="355" r:id="rId36"/>
    <p:sldId id="354" r:id="rId37"/>
    <p:sldId id="350" r:id="rId38"/>
    <p:sldId id="356" r:id="rId3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E9B1C"/>
    <a:srgbClr val="FEFE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-150" y="-120"/>
      </p:cViewPr>
      <p:guideLst>
        <p:guide orient="horz" pos="2072"/>
        <p:guide pos="39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29579;&#20029;&#21335;\Desktop\zmj-6781-20343.mp3" TargetMode="External"/><Relationship Id="rId1" Type="http://schemas.microsoft.com/office/2007/relationships/media" Target="file:///C:\Users\&#29579;&#20029;&#21335;\Desktop\zmj-6781-20343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97a04a70c79944d6eec6160d31c65cf"/>
          <p:cNvPicPr>
            <a:picLocks noChangeAspect="1"/>
          </p:cNvPicPr>
          <p:nvPr/>
        </p:nvPicPr>
        <p:blipFill>
          <a:blip r:embed="rId2"/>
          <a:srcRect l="33432" b="9034"/>
          <a:stretch>
            <a:fillRect/>
          </a:stretch>
        </p:blipFill>
        <p:spPr>
          <a:xfrm>
            <a:off x="9962515" y="-22225"/>
            <a:ext cx="2237740" cy="7761605"/>
          </a:xfrm>
          <a:prstGeom prst="rect">
            <a:avLst/>
          </a:prstGeom>
        </p:spPr>
      </p:pic>
      <p:pic>
        <p:nvPicPr>
          <p:cNvPr id="4" name="图片 3" descr="bb5b7eff3ed074364ad1f22648b6e08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116205" y="-22225"/>
            <a:ext cx="3218180" cy="24530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02229" y="969422"/>
            <a:ext cx="7388352" cy="4584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+mn-ea"/>
              </a:rPr>
              <a:t>沁园春</a:t>
            </a:r>
            <a:r>
              <a:rPr lang="en-US" altLang="zh-CN" sz="3200" dirty="0">
                <a:latin typeface="+mn-ea"/>
              </a:rPr>
              <a:t>·</a:t>
            </a:r>
            <a:r>
              <a:rPr lang="zh-CN" altLang="en-US" sz="3200" dirty="0">
                <a:latin typeface="+mn-ea"/>
              </a:rPr>
              <a:t>雪 </a:t>
            </a:r>
            <a:endParaRPr lang="en-US" altLang="zh-CN" sz="3200" dirty="0" smtClean="0">
              <a:latin typeface="+mn-ea"/>
            </a:endParaRPr>
          </a:p>
          <a:p>
            <a:pPr algn="ctr"/>
            <a:endParaRPr lang="en-US" altLang="zh-CN" sz="3200" dirty="0">
              <a:latin typeface="+mn-ea"/>
            </a:endParaRPr>
          </a:p>
          <a:p>
            <a:pPr algn="ctr"/>
            <a:r>
              <a:rPr lang="zh-CN" altLang="en-US" sz="3200" dirty="0" smtClean="0">
                <a:latin typeface="+mn-ea"/>
              </a:rPr>
              <a:t> </a:t>
            </a:r>
            <a:r>
              <a:rPr lang="zh-CN" altLang="en-US" sz="2800" dirty="0">
                <a:latin typeface="+mn-ea"/>
              </a:rPr>
              <a:t>北国风光，千里冰封，万里雪飘。 </a:t>
            </a:r>
            <a:endParaRPr lang="en-US" altLang="zh-CN" sz="2800" dirty="0" smtClean="0">
              <a:latin typeface="+mn-ea"/>
            </a:endParaRPr>
          </a:p>
          <a:p>
            <a:pPr algn="ctr"/>
            <a:r>
              <a:rPr lang="zh-CN" altLang="en-US" sz="2800" dirty="0" smtClean="0">
                <a:latin typeface="+mn-ea"/>
              </a:rPr>
              <a:t>望</a:t>
            </a:r>
            <a:r>
              <a:rPr lang="zh-CN" altLang="en-US" sz="2800" dirty="0">
                <a:latin typeface="+mn-ea"/>
              </a:rPr>
              <a:t>长城内外，惟余莽莽</a:t>
            </a:r>
            <a:r>
              <a:rPr lang="zh-CN" altLang="en-US" sz="2800" dirty="0" smtClean="0">
                <a:latin typeface="+mn-ea"/>
              </a:rPr>
              <a:t>；大河</a:t>
            </a:r>
            <a:r>
              <a:rPr lang="zh-CN" altLang="en-US" sz="2800" dirty="0">
                <a:latin typeface="+mn-ea"/>
              </a:rPr>
              <a:t>上下，顿失滔滔。 山舞银蛇，原驰蜡象，欲与天公试比高。 </a:t>
            </a:r>
            <a:endParaRPr lang="en-US" altLang="zh-CN" sz="2800" dirty="0" smtClean="0">
              <a:latin typeface="+mn-ea"/>
            </a:endParaRPr>
          </a:p>
          <a:p>
            <a:pPr algn="ctr"/>
            <a:r>
              <a:rPr lang="zh-CN" altLang="en-US" sz="2800" dirty="0" smtClean="0">
                <a:latin typeface="+mn-ea"/>
              </a:rPr>
              <a:t>须</a:t>
            </a:r>
            <a:r>
              <a:rPr lang="zh-CN" altLang="en-US" sz="2800" dirty="0">
                <a:latin typeface="+mn-ea"/>
              </a:rPr>
              <a:t>晴日，看红装素裹，分外妖娆。 </a:t>
            </a:r>
            <a:endParaRPr lang="en-US" altLang="zh-CN" sz="2800" dirty="0" smtClean="0">
              <a:latin typeface="+mn-ea"/>
            </a:endParaRPr>
          </a:p>
          <a:p>
            <a:pPr algn="ctr"/>
            <a:r>
              <a:rPr lang="zh-CN" altLang="en-US" sz="2800" dirty="0" smtClean="0">
                <a:latin typeface="+mn-ea"/>
              </a:rPr>
              <a:t>江山</a:t>
            </a:r>
            <a:r>
              <a:rPr lang="zh-CN" altLang="en-US" sz="2800" dirty="0">
                <a:latin typeface="+mn-ea"/>
              </a:rPr>
              <a:t>如此多娇，引无数英雄竞折腰。 </a:t>
            </a:r>
            <a:endParaRPr lang="en-US" altLang="zh-CN" sz="2800" dirty="0" smtClean="0">
              <a:latin typeface="+mn-ea"/>
            </a:endParaRPr>
          </a:p>
          <a:p>
            <a:pPr algn="ctr"/>
            <a:r>
              <a:rPr lang="zh-CN" altLang="en-US" sz="2800" dirty="0" smtClean="0">
                <a:latin typeface="+mn-ea"/>
              </a:rPr>
              <a:t>惜</a:t>
            </a:r>
            <a:r>
              <a:rPr lang="zh-CN" altLang="en-US" sz="2800" dirty="0">
                <a:latin typeface="+mn-ea"/>
              </a:rPr>
              <a:t>秦皇汉武，略输文采</a:t>
            </a:r>
            <a:r>
              <a:rPr lang="zh-CN" altLang="en-US" sz="2800" dirty="0" smtClean="0">
                <a:latin typeface="+mn-ea"/>
              </a:rPr>
              <a:t>；唐</a:t>
            </a:r>
            <a:r>
              <a:rPr lang="zh-CN" altLang="en-US" sz="2800" dirty="0">
                <a:latin typeface="+mn-ea"/>
              </a:rPr>
              <a:t>宗宋祖，稍逊风骚。一代天骄，成吉思汗，只识弯弓射大雕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pPr algn="ctr"/>
            <a:r>
              <a:rPr lang="zh-CN" altLang="en-US" sz="2800" dirty="0" smtClean="0">
                <a:latin typeface="+mn-ea"/>
              </a:rPr>
              <a:t>俱</a:t>
            </a:r>
            <a:r>
              <a:rPr lang="zh-CN" altLang="en-US" sz="2800" dirty="0">
                <a:latin typeface="+mn-ea"/>
              </a:rPr>
              <a:t>往矣，数风流人物，还看今朝。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201353" y="3014028"/>
            <a:ext cx="551815" cy="226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base"/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+mn-cs"/>
              </a:rPr>
              <a:t>沁园春 </a:t>
            </a:r>
            <a:r>
              <a:rPr lang="en-US" altLang="zh-CN" sz="2400" b="1" strike="noStrike" noProof="1">
                <a:latin typeface="黑体" panose="02010609060101010101" charset="-122"/>
                <a:ea typeface="黑体" panose="02010609060101010101" charset="-122"/>
                <a:cs typeface="+mn-cs"/>
              </a:rPr>
              <a:t>.</a:t>
            </a:r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+mn-cs"/>
              </a:rPr>
              <a:t> 长沙</a:t>
            </a:r>
            <a:endParaRPr sz="1350" strike="noStrike" noProof="1"/>
          </a:p>
        </p:txBody>
      </p:sp>
      <p:sp>
        <p:nvSpPr>
          <p:cNvPr id="5" name="AutoShape 3"/>
          <p:cNvSpPr/>
          <p:nvPr/>
        </p:nvSpPr>
        <p:spPr bwMode="auto">
          <a:xfrm>
            <a:off x="4038600" y="2774315"/>
            <a:ext cx="487680" cy="2509520"/>
          </a:xfrm>
          <a:prstGeom prst="leftBrace">
            <a:avLst>
              <a:gd name="adj1" fmla="val 86601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724400" y="2183130"/>
            <a:ext cx="551815" cy="831850"/>
          </a:xfrm>
          <a:prstGeom prst="rect">
            <a:avLst/>
          </a:prstGeom>
          <a:solidFill>
            <a:srgbClr val="FE9B1C"/>
          </a:solidFill>
          <a:ln w="9525">
            <a:solidFill>
              <a:schemeClr val="accent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base"/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+mn-cs"/>
              </a:rPr>
              <a:t>上阕</a:t>
            </a:r>
            <a:endParaRPr sz="1350" strike="noStrike" noProof="1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11395" y="4888230"/>
            <a:ext cx="551815" cy="852170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base"/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+mn-cs"/>
              </a:rPr>
              <a:t>下阕</a:t>
            </a:r>
            <a:endParaRPr sz="1350" strike="noStrike" noProof="1"/>
          </a:p>
        </p:txBody>
      </p:sp>
      <p:sp>
        <p:nvSpPr>
          <p:cNvPr id="8" name="AutoShape 6"/>
          <p:cNvSpPr/>
          <p:nvPr/>
        </p:nvSpPr>
        <p:spPr bwMode="auto">
          <a:xfrm>
            <a:off x="5474970" y="1869758"/>
            <a:ext cx="292100" cy="1674813"/>
          </a:xfrm>
          <a:prstGeom prst="leftBrace">
            <a:avLst>
              <a:gd name="adj1" fmla="val 86152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AutoShape 7"/>
          <p:cNvSpPr/>
          <p:nvPr/>
        </p:nvSpPr>
        <p:spPr bwMode="auto">
          <a:xfrm>
            <a:off x="5650865" y="4741545"/>
            <a:ext cx="195580" cy="1171575"/>
          </a:xfrm>
          <a:prstGeom prst="leftBrace">
            <a:avLst>
              <a:gd name="adj1" fmla="val 156159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846445" y="1725613"/>
            <a:ext cx="1908175" cy="457200"/>
          </a:xfrm>
          <a:prstGeom prst="rect">
            <a:avLst/>
          </a:prstGeom>
          <a:solidFill>
            <a:srgbClr val="FE9B1C"/>
          </a:solidFill>
          <a:ln w="9525">
            <a:solidFill>
              <a:schemeClr val="accent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base"/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+mn-cs"/>
              </a:rPr>
              <a:t>独立寒秋图</a:t>
            </a:r>
            <a:endParaRPr sz="1350" strike="noStrike" noProof="1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846128" y="3300730"/>
            <a:ext cx="1908175" cy="457200"/>
          </a:xfrm>
          <a:prstGeom prst="rect">
            <a:avLst/>
          </a:prstGeom>
          <a:solidFill>
            <a:srgbClr val="FE9B1C"/>
          </a:solidFill>
          <a:ln w="9525">
            <a:solidFill>
              <a:schemeClr val="accent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base"/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+mn-cs"/>
              </a:rPr>
              <a:t>湘江秋景图</a:t>
            </a:r>
            <a:endParaRPr sz="1350" strike="noStrike" noProof="1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945505" y="4430395"/>
            <a:ext cx="1909763" cy="457200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base"/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+mn-cs"/>
              </a:rPr>
              <a:t>峥嵘岁月图</a:t>
            </a:r>
            <a:endParaRPr sz="1350" strike="noStrike" noProof="1"/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947093" y="5559743"/>
            <a:ext cx="1908175" cy="457200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base"/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+mn-cs"/>
              </a:rPr>
              <a:t>中流击水图</a:t>
            </a:r>
            <a:endParaRPr sz="1350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1139190" y="699770"/>
            <a:ext cx="10629900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这首诗描述了几幅画面？给每一幅画拟一个小标题？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198880" y="1750060"/>
            <a:ext cx="1020064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独立寒秋，湘江北去，橘子洲头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 descr="381432739b01ac6d4752b035fff6e05e"/>
          <p:cNvPicPr>
            <a:picLocks noChangeAspect="1"/>
          </p:cNvPicPr>
          <p:nvPr/>
        </p:nvPicPr>
        <p:blipFill>
          <a:blip r:embed="rId2"/>
          <a:srcRect t="65435" b="8032"/>
          <a:stretch>
            <a:fillRect/>
          </a:stretch>
        </p:blipFill>
        <p:spPr>
          <a:xfrm>
            <a:off x="3373755" y="5155565"/>
            <a:ext cx="9170035" cy="1720850"/>
          </a:xfrm>
          <a:prstGeom prst="rect">
            <a:avLst/>
          </a:prstGeom>
        </p:spPr>
      </p:pic>
      <p:sp>
        <p:nvSpPr>
          <p:cNvPr id="11" name="椭圆形标注 10"/>
          <p:cNvSpPr/>
          <p:nvPr/>
        </p:nvSpPr>
        <p:spPr>
          <a:xfrm>
            <a:off x="2937510" y="812800"/>
            <a:ext cx="3395345" cy="929005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点明时间，地点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4720" y="3526790"/>
            <a:ext cx="9696450" cy="8299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思考：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独立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能不能换成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站立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、联系社会背景，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除了点明时间，还有什么深刻寓意？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0335" y="271145"/>
            <a:ext cx="292608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4000" dirty="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独立寒秋图</a:t>
            </a:r>
            <a:endParaRPr lang="en-US" altLang="zh-CN" sz="4000" strike="noStrike" noProof="1">
              <a:solidFill>
                <a:schemeClr val="accent4"/>
              </a:solidFill>
              <a:latin typeface="字酷堂清楷体" panose="02010601030101010101" charset="-122"/>
              <a:ea typeface="字酷堂清楷体" panose="02010601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21625" y="1529080"/>
            <a:ext cx="2709545" cy="11988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在深秋一个秋高气爽的日子里，我独自伫立在橘子洲头，眺望着湘江碧水缓缓北流。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ocer搜索：半想象现实   http://chn.docer.com/works/?userid=199927538" descr="1-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31915" y="-15240"/>
            <a:ext cx="5770880" cy="1844675"/>
          </a:xfrm>
          <a:prstGeom prst="rect">
            <a:avLst/>
          </a:prstGeom>
        </p:spPr>
      </p:pic>
      <p:pic>
        <p:nvPicPr>
          <p:cNvPr id="102" name="图片 101"/>
          <p:cNvPicPr/>
          <p:nvPr/>
        </p:nvPicPr>
        <p:blipFill>
          <a:blip r:embed="rId4"/>
          <a:stretch>
            <a:fillRect/>
          </a:stretch>
        </p:blipFill>
        <p:spPr>
          <a:xfrm>
            <a:off x="734060" y="1520190"/>
            <a:ext cx="3060700" cy="1907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5"/>
          <a:stretch>
            <a:fillRect/>
          </a:stretch>
        </p:blipFill>
        <p:spPr>
          <a:xfrm>
            <a:off x="878840" y="3779520"/>
            <a:ext cx="1840230" cy="258254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1775460" y="646430"/>
            <a:ext cx="6320155" cy="5219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1、“独立”能不能换成“站立”？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09745" y="2413000"/>
            <a:ext cx="685800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 fontAlgn="auto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答：不能。</a:t>
            </a:r>
          </a:p>
          <a:p>
            <a:pPr indent="-457200" fontAlgn="auto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站立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意思是直立，难以体现诗人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的形象。</a:t>
            </a:r>
          </a:p>
          <a:p>
            <a:pPr indent="-457200" fontAlgn="auto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独立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意思是单独地站立，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独立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突出主人公卓然而立的形象；突出词人中流砥柱的气概，诗人处于险恶的乱世却能独立寒秋，十分坦荡从容。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ocer搜索：半想象现实   http://chn.docer.com/works/?userid=199927538" descr="1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51325"/>
            <a:ext cx="2879725" cy="25190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71315" y="450215"/>
            <a:ext cx="37287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✮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>
                <a:solidFill>
                  <a:srgbClr val="FF0000"/>
                </a:solidFill>
              </a:rPr>
              <a:t>炼字解题技巧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70580" y="2279015"/>
            <a:ext cx="7381240" cy="278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lang="zh-CN" altLang="en-US" sz="2800"/>
              <a:t>1、解释该字的本义，语境义</a:t>
            </a:r>
          </a:p>
          <a:p>
            <a:pPr algn="l" fontAlgn="auto">
              <a:lnSpc>
                <a:spcPct val="125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、赏析修辞手法 </a:t>
            </a:r>
          </a:p>
          <a:p>
            <a:pPr algn="l" fontAlgn="auto">
              <a:lnSpc>
                <a:spcPct val="125000"/>
              </a:lnSpc>
            </a:pPr>
            <a:r>
              <a:rPr lang="en-US" altLang="zh-CN" sz="2800"/>
              <a:t>3</a:t>
            </a:r>
            <a:r>
              <a:rPr lang="zh-CN" altLang="en-US" sz="2800"/>
              <a:t>、把该字放到原句中，展开联想，描述景象 </a:t>
            </a:r>
          </a:p>
          <a:p>
            <a:pPr algn="l" fontAlgn="auto">
              <a:lnSpc>
                <a:spcPct val="125000"/>
              </a:lnSpc>
            </a:pPr>
            <a:r>
              <a:rPr lang="en-US" altLang="zh-CN" sz="2800"/>
              <a:t>4</a:t>
            </a:r>
            <a:r>
              <a:rPr lang="zh-CN" altLang="en-US" sz="2800"/>
              <a:t>、分析意境或感情</a:t>
            </a:r>
          </a:p>
          <a:p>
            <a:pPr algn="l" fontAlgn="auto">
              <a:lnSpc>
                <a:spcPct val="125000"/>
              </a:lnSpc>
            </a:pPr>
            <a:r>
              <a:rPr lang="en-US" altLang="zh-CN" sz="2800"/>
              <a:t>5</a:t>
            </a:r>
            <a:r>
              <a:rPr lang="zh-CN" altLang="en-US" sz="2800"/>
              <a:t>、分析其在结构上的作用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382510" y="1228090"/>
            <a:ext cx="3527425" cy="4603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/>
              <a:t>动词、形容词、数量词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6728" y="248905"/>
            <a:ext cx="11081982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贾岛推敲</a:t>
            </a:r>
            <a:endParaRPr lang="en-US" altLang="zh-CN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ea"/>
            </a:endParaRPr>
          </a:p>
          <a:p>
            <a:pPr algn="ctr"/>
            <a:endParaRPr lang="en-US" altLang="zh-CN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唐朝</a:t>
            </a:r>
            <a:r>
              <a:rPr lang="zh-CN" altLang="en-US" sz="2000" dirty="0">
                <a:latin typeface="+mn-ea"/>
              </a:rPr>
              <a:t>的贾岛是著名的苦吟派诗人</a:t>
            </a:r>
            <a:r>
              <a:rPr lang="zh-CN" altLang="en-US" sz="2000" dirty="0" smtClean="0">
                <a:latin typeface="+mn-ea"/>
              </a:rPr>
              <a:t>。有</a:t>
            </a:r>
            <a:r>
              <a:rPr lang="zh-CN" altLang="en-US" sz="2000" dirty="0">
                <a:latin typeface="+mn-ea"/>
              </a:rPr>
              <a:t>一次，贾岛骑驴闯了官道。他正琢磨着一句诗，名叫</a:t>
            </a:r>
            <a:r>
              <a:rPr lang="en-US" altLang="zh-CN" sz="2000" dirty="0">
                <a:latin typeface="+mn-ea"/>
              </a:rPr>
              <a:t>《</a:t>
            </a:r>
            <a:r>
              <a:rPr lang="zh-CN" altLang="en-US" sz="2000" dirty="0">
                <a:latin typeface="+mn-ea"/>
              </a:rPr>
              <a:t>题李凝幽居</a:t>
            </a:r>
            <a:r>
              <a:rPr lang="en-US" altLang="zh-CN" sz="2000" dirty="0" smtClean="0">
                <a:latin typeface="+mn-ea"/>
              </a:rPr>
              <a:t>》</a:t>
            </a:r>
            <a:r>
              <a:rPr lang="zh-CN" altLang="en-US" sz="2000" dirty="0" smtClean="0">
                <a:latin typeface="+mn-ea"/>
              </a:rPr>
              <a:t>，但</a:t>
            </a:r>
            <a:r>
              <a:rPr lang="zh-CN" altLang="en-US" sz="2000" dirty="0">
                <a:latin typeface="+mn-ea"/>
              </a:rPr>
              <a:t>他有一处拿不定主意，那就是觉得第二句中的“鸟宿池边树，僧推月下门”的“推”应换成“敲”。可他又觉着“敲”也有点不太合适，不如“推”好。不知是“敲”还是“推”好。手一边做着“推”的姿势，一边做着“敲”的姿势，反复斟酌。不知不觉地，就骑着毛驴闯进了大官韩愈（唐宋八大家之一）的仪仗队的第三节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韩愈问贾岛为什么闯进自己的仪仗队。贾岛就把</a:t>
            </a:r>
            <a:r>
              <a:rPr lang="zh-CN" altLang="en-US" sz="2000" dirty="0" smtClean="0">
                <a:latin typeface="+mn-ea"/>
              </a:rPr>
              <a:t>自己作的</a:t>
            </a:r>
            <a:r>
              <a:rPr lang="zh-CN" altLang="en-US" sz="2000" dirty="0">
                <a:latin typeface="+mn-ea"/>
              </a:rPr>
              <a:t>那首诗念给韩愈听，但是其中一句拿不定主意是用“推”好，还是用“</a:t>
            </a:r>
            <a:r>
              <a:rPr lang="en-US" altLang="zh-CN" sz="2000" dirty="0">
                <a:latin typeface="+mn-ea"/>
              </a:rPr>
              <a:t>"</a:t>
            </a:r>
            <a:r>
              <a:rPr lang="zh-CN" altLang="en-US" sz="2000" dirty="0">
                <a:latin typeface="+mn-ea"/>
              </a:rPr>
              <a:t>敲”好的事说了一遍。韩愈听了，对贾岛说：“</a:t>
            </a:r>
            <a:r>
              <a:rPr lang="zh-CN" altLang="en-US" sz="2000" dirty="0">
                <a:solidFill>
                  <a:srgbClr val="FF0000"/>
                </a:solidFill>
                <a:latin typeface="+mn-ea"/>
              </a:rPr>
              <a:t>我看还是用‘敲’好，即使是在夜深人静，拜访友人，还敲门代表你是一个有礼貌的人。而且一个‘敲’字，使夜静更深之时，多了几分声响。再说，读起来也响亮些</a:t>
            </a:r>
            <a:r>
              <a:rPr lang="zh-CN" altLang="en-US" sz="2000" dirty="0">
                <a:latin typeface="+mn-ea"/>
              </a:rPr>
              <a:t>”贾岛听了连连点头称赞。两个人并排骑着自己的坐骑回到了韩愈的家，后来二人还成了很要好的朋友。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推敲从此也就成为了脍炙人口的常用词，用来比喻做文章或做事时，反复琢磨，反复斟酌</a:t>
            </a:r>
            <a:r>
              <a:rPr lang="zh-CN" altLang="en-US" sz="2000" dirty="0" smtClean="0">
                <a:latin typeface="+mn-ea"/>
              </a:rPr>
              <a:t>。</a:t>
            </a:r>
            <a:endParaRPr lang="zh-CN" altLang="en-US" sz="20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18615" y="746961"/>
          <a:ext cx="11286699" cy="4616609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501254"/>
                <a:gridCol w="2074460"/>
                <a:gridCol w="2251881"/>
                <a:gridCol w="2702256"/>
                <a:gridCol w="2756848"/>
              </a:tblGrid>
              <a:tr h="54957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类型</a:t>
                      </a:r>
                      <a:endParaRPr lang="en-US" altLang="zh-CN" sz="2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炼动词</a:t>
                      </a:r>
                      <a:endParaRPr lang="zh-CN" altLang="en-US" sz="2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炼形容词</a:t>
                      </a:r>
                      <a:endParaRPr lang="zh-CN" altLang="en-US" sz="2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炼数量词</a:t>
                      </a:r>
                      <a:endParaRPr lang="zh-CN" altLang="en-US" sz="2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练叠词</a:t>
                      </a:r>
                      <a:endParaRPr lang="zh-CN" alt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54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举例诗句</a:t>
                      </a:r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羌笛何须</a:t>
                      </a:r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</a:rPr>
                        <a:t>怨</a:t>
                      </a:r>
                      <a:r>
                        <a:rPr lang="zh-CN" altLang="en-US" sz="2000" dirty="0" smtClean="0"/>
                        <a:t>杨柳 ，春风不度玉门关。</a:t>
                      </a:r>
                      <a:endParaRPr lang="en-US" altLang="zh-CN" sz="2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大漠孤烟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</a:rPr>
                        <a:t>直</a:t>
                      </a:r>
                      <a:r>
                        <a:rPr lang="zh-CN" altLang="en-US" sz="2400" dirty="0" smtClean="0"/>
                        <a:t>，</a:t>
                      </a:r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长河落日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</a:rPr>
                        <a:t>圆</a:t>
                      </a:r>
                      <a:r>
                        <a:rPr lang="zh-CN" altLang="en-US" sz="2400" dirty="0" smtClean="0"/>
                        <a:t>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前村深雪里，</a:t>
                      </a:r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 昨夜</a:t>
                      </a: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</a:rPr>
                        <a:t>一</a:t>
                      </a:r>
                      <a:r>
                        <a:rPr lang="zh-CN" altLang="en-US" sz="2400" dirty="0" smtClean="0"/>
                        <a:t>枝开。</a:t>
                      </a:r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</a:rPr>
                        <a:t>迢迢</a:t>
                      </a:r>
                      <a:r>
                        <a:rPr lang="zh-CN" altLang="en-US" sz="2400" dirty="0" smtClean="0"/>
                        <a:t>牵牛星，</a:t>
                      </a:r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</a:rPr>
                        <a:t>皎皎</a:t>
                      </a:r>
                      <a:r>
                        <a:rPr lang="zh-CN" altLang="en-US" sz="2400" dirty="0" smtClean="0"/>
                        <a:t>河汉女。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0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举例解析</a:t>
                      </a:r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/>
                        <a:t>动词“怨”运用了拟人的修辞，既是曲中之情，又是吹笛人之心。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/>
                        <a:t>“直”字可见孤烟之劲拔，“圆”字把落日的浑圆柔和描写得惟妙惟肖。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/>
                        <a:t>“一枝”表明梅花开于百花前，且又先于众梅，突出“早”字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/>
                        <a:t>“迢迢”写出牵牛星之远，“皎皎”写出织女星之明。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748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作用</a:t>
                      </a:r>
                      <a:endParaRPr lang="zh-CN" alt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/>
                        <a:t>巧用动词，</a:t>
                      </a:r>
                      <a:endParaRPr lang="en-US" altLang="zh-CN" sz="2000" dirty="0" smtClean="0"/>
                    </a:p>
                    <a:p>
                      <a:pPr algn="l"/>
                      <a:r>
                        <a:rPr lang="zh-CN" altLang="en-US" sz="2000" dirty="0" smtClean="0"/>
                        <a:t>化静为动，</a:t>
                      </a:r>
                      <a:endParaRPr lang="en-US" altLang="zh-CN" sz="2000" dirty="0" smtClean="0"/>
                    </a:p>
                    <a:p>
                      <a:pPr algn="l"/>
                      <a:r>
                        <a:rPr lang="zh-CN" altLang="en-US" sz="2000" dirty="0" smtClean="0"/>
                        <a:t>形象生动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/>
                        <a:t>绘景摹状，化抽象为具体，变无形为有形，生动形象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/>
                        <a:t>给人以直观感受，</a:t>
                      </a:r>
                      <a:endParaRPr lang="en-US" altLang="zh-CN" sz="2000" dirty="0" smtClean="0"/>
                    </a:p>
                    <a:p>
                      <a:pPr algn="l"/>
                      <a:r>
                        <a:rPr lang="zh-CN" altLang="en-US" sz="2000" dirty="0" smtClean="0"/>
                        <a:t>具有强烈的对比，</a:t>
                      </a:r>
                      <a:endParaRPr lang="en-US" altLang="zh-CN" sz="2000" dirty="0" smtClean="0"/>
                    </a:p>
                    <a:p>
                      <a:pPr algn="l"/>
                      <a:r>
                        <a:rPr lang="zh-CN" altLang="en-US" sz="2000" dirty="0" smtClean="0"/>
                        <a:t>画龙点睛，丰富诗情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/>
                        <a:t>①增强韵律感、节奏感</a:t>
                      </a:r>
                      <a:endParaRPr lang="en-US" altLang="zh-CN" sz="2000" dirty="0" smtClean="0"/>
                    </a:p>
                    <a:p>
                      <a:pPr algn="l"/>
                      <a:r>
                        <a:rPr lang="zh-CN" altLang="en-US" sz="2000" dirty="0" smtClean="0"/>
                        <a:t>②摹拟声音，生动形象</a:t>
                      </a:r>
                      <a:endParaRPr lang="en-US" altLang="zh-CN" sz="2000" dirty="0" smtClean="0"/>
                    </a:p>
                    <a:p>
                      <a:pPr algn="l"/>
                      <a:r>
                        <a:rPr lang="zh-CN" altLang="en-US" sz="2000" dirty="0" smtClean="0"/>
                        <a:t>③加强感情的表达效果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ocer搜索：半想象现实   http://chn.docer.com/works/?userid=199927538" descr="1-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31915" y="-15240"/>
            <a:ext cx="5770880" cy="18446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1670" y="911860"/>
            <a:ext cx="10232390" cy="5219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2</a:t>
            </a:r>
            <a:r>
              <a:rPr lang="zh-CN" altLang="en-US" sz="2800"/>
              <a:t>、联系社会背景，“</a:t>
            </a:r>
            <a:r>
              <a:rPr lang="zh-CN" altLang="en-US" sz="2800">
                <a:solidFill>
                  <a:srgbClr val="FF0000"/>
                </a:solidFill>
              </a:rPr>
              <a:t>寒</a:t>
            </a:r>
            <a:r>
              <a:rPr lang="zh-CN" altLang="en-US" sz="2800"/>
              <a:t>秋”除了点明时间，还有什么深刻寓意？</a:t>
            </a:r>
          </a:p>
        </p:txBody>
      </p:sp>
      <p:pic>
        <p:nvPicPr>
          <p:cNvPr id="104" name="图片 103"/>
          <p:cNvPicPr/>
          <p:nvPr/>
        </p:nvPicPr>
        <p:blipFill>
          <a:blip r:embed="rId4"/>
          <a:stretch>
            <a:fillRect/>
          </a:stretch>
        </p:blipFill>
        <p:spPr>
          <a:xfrm>
            <a:off x="502285" y="2452370"/>
            <a:ext cx="3734435" cy="2258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920615" y="2651125"/>
            <a:ext cx="67119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一方面写出了深秋的寒意，</a:t>
            </a:r>
          </a:p>
          <a:p>
            <a:r>
              <a:rPr lang="zh-CN" altLang="en-US" sz="2800"/>
              <a:t>一方面暗示了当是社会环境的险恶以及斗争形势的严峻。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ocer搜索：半想象现实   http://chn.docer.com/works/?userid=199927538" descr="1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915" y="-15240"/>
            <a:ext cx="5770880" cy="1844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6265" y="1156970"/>
            <a:ext cx="4157345" cy="5307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看</a:t>
            </a:r>
            <a:r>
              <a:rPr lang="zh-CN" altLang="en-US" sz="2800" b="1">
                <a:sym typeface="+mn-ea"/>
              </a:rPr>
              <a:t>万山红遍，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层林尽染；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漫江碧透，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百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舸</a:t>
            </a:r>
            <a:r>
              <a:rPr lang="zh-CN" altLang="en-US" sz="2800" b="1">
                <a:sym typeface="+mn-ea"/>
              </a:rPr>
              <a:t>争流。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鹰击长空，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鱼翔浅底，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万类霜天竞自由</a:t>
            </a:r>
            <a:r>
              <a:rPr lang="zh-CN" altLang="en-US" sz="2800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。</a:t>
            </a:r>
            <a:endParaRPr lang="zh-CN" altLang="en-US" sz="2800" b="1">
              <a:sym typeface="+mn-ea"/>
            </a:endParaRPr>
          </a:p>
          <a:p>
            <a:pPr algn="ctr" fontAlgn="auto">
              <a:lnSpc>
                <a:spcPct val="100000"/>
              </a:lnSpc>
              <a:spcBef>
                <a:spcPts val="600"/>
              </a:spcBef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300" y="28638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/>
            <a:r>
              <a:rPr lang="zh-CN" altLang="en-US" sz="4000" dirty="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湘江秋景图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53610" y="1303020"/>
            <a:ext cx="6252845" cy="11988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600"/>
              </a:spcBef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看万千山峰全都变成了红色，一层层树林好像染过颜色一样，江水清澈澄碧，一艘艘大船乘风破浪，争先恐后。鹰在广阔的天空里鹰在矫健有力地飞，鱼在清澈的水里轻快地游着，万物都在秋光中争着过自由自在的生活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3610" y="3037205"/>
            <a:ext cx="6252845" cy="9531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字，诗人看到了什么？写了哪些意象？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127625" y="4217670"/>
            <a:ext cx="5001260" cy="4603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/>
              <a:t>万山、层林、漫江、百舸、鹰、鱼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bldLvl="0" animBg="1"/>
      <p:bldP spid="9" grpId="1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ocer搜索：半想象现实   http://chn.docer.com/works/?userid=199927538" descr="1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915" y="-15240"/>
            <a:ext cx="5770880" cy="1844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87750" y="1727835"/>
            <a:ext cx="4157345" cy="4923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看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万</a:t>
            </a:r>
            <a:r>
              <a:rPr lang="zh-CN" altLang="en-US" sz="2800" b="1">
                <a:sym typeface="+mn-ea"/>
              </a:rPr>
              <a:t>山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红</a:t>
            </a:r>
            <a:r>
              <a:rPr lang="zh-CN" altLang="en-US" sz="2800" b="1">
                <a:sym typeface="+mn-ea"/>
              </a:rPr>
              <a:t>遍，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层林尽染；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漫江碧透，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百舸争流。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鹰击长空，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鱼翔浅底，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万类霜天竞自由</a:t>
            </a:r>
            <a:r>
              <a:rPr lang="zh-CN" altLang="en-US" sz="2800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。</a:t>
            </a:r>
            <a:endParaRPr lang="zh-CN" altLang="en-US" sz="2800" b="1"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300" y="28638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/>
            <a:r>
              <a:rPr lang="zh-CN" altLang="en-US" sz="40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湘江秋景图</a:t>
            </a:r>
          </a:p>
        </p:txBody>
      </p:sp>
      <p:sp>
        <p:nvSpPr>
          <p:cNvPr id="2" name="矩形标注 1"/>
          <p:cNvSpPr/>
          <p:nvPr/>
        </p:nvSpPr>
        <p:spPr>
          <a:xfrm>
            <a:off x="3587750" y="1138555"/>
            <a:ext cx="1633220" cy="589280"/>
          </a:xfrm>
          <a:prstGeom prst="wedgeRectCallout">
            <a:avLst>
              <a:gd name="adj1" fmla="val 42822"/>
              <a:gd name="adj2" fmla="val 7601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层峦叠嶂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5912485" y="993775"/>
            <a:ext cx="2883535" cy="734060"/>
          </a:xfrm>
          <a:prstGeom prst="wedgeRectCallout">
            <a:avLst>
              <a:gd name="adj1" fmla="val -47357"/>
              <a:gd name="adj2" fmla="val 7223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火热的革命情怀</a:t>
            </a:r>
          </a:p>
        </p:txBody>
      </p:sp>
      <p:pic>
        <p:nvPicPr>
          <p:cNvPr id="106" name="图片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495300" y="2214245"/>
            <a:ext cx="3274060" cy="24301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ocer搜索：半想象现实   http://chn.docer.com/works/?userid=199927538" descr="1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915" y="-15240"/>
            <a:ext cx="5770880" cy="1844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41390" y="1829435"/>
            <a:ext cx="4157345" cy="4923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sym typeface="+mn-ea"/>
              </a:rPr>
              <a:t>看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万山红</a:t>
            </a:r>
            <a:r>
              <a:rPr lang="zh-CN" altLang="en-US" sz="2800" b="1" dirty="0">
                <a:sym typeface="+mn-ea"/>
              </a:rPr>
              <a:t>遍，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层</a:t>
            </a:r>
            <a:r>
              <a:rPr lang="zh-CN" altLang="en-US" sz="2800" b="1" dirty="0">
                <a:sym typeface="+mn-ea"/>
              </a:rPr>
              <a:t>林尽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染</a:t>
            </a:r>
            <a:r>
              <a:rPr lang="zh-CN" altLang="en-US" sz="2800" b="1" dirty="0">
                <a:sym typeface="+mn-ea"/>
              </a:rPr>
              <a:t>；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sym typeface="+mn-ea"/>
              </a:rPr>
              <a:t>漫江碧透，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sym typeface="+mn-ea"/>
              </a:rPr>
              <a:t>百舸争流。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鹰击长空，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鱼翔浅底，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万类霜天竞自由</a:t>
            </a:r>
            <a:r>
              <a:rPr lang="zh-CN" altLang="en-US" sz="2800" dirty="0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。</a:t>
            </a:r>
            <a:endParaRPr lang="zh-CN" altLang="en-US" sz="2800" b="1" dirty="0"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300" y="28638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/>
            <a:r>
              <a:rPr lang="zh-CN" altLang="en-US" sz="40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湘江秋景图</a:t>
            </a:r>
          </a:p>
        </p:txBody>
      </p:sp>
      <p:pic>
        <p:nvPicPr>
          <p:cNvPr id="108" name="图片 107"/>
          <p:cNvPicPr/>
          <p:nvPr/>
        </p:nvPicPr>
        <p:blipFill>
          <a:blip r:embed="rId3"/>
          <a:stretch>
            <a:fillRect/>
          </a:stretch>
        </p:blipFill>
        <p:spPr>
          <a:xfrm>
            <a:off x="1209675" y="3480435"/>
            <a:ext cx="3778250" cy="2840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标注 6"/>
          <p:cNvSpPr/>
          <p:nvPr/>
        </p:nvSpPr>
        <p:spPr>
          <a:xfrm>
            <a:off x="4205605" y="2035810"/>
            <a:ext cx="2707005" cy="787400"/>
          </a:xfrm>
          <a:prstGeom prst="wedgeRectCallout">
            <a:avLst>
              <a:gd name="adj1" fmla="val 59969"/>
              <a:gd name="adj2" fmla="val 5411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树林重重叠叠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9387840" y="1943100"/>
            <a:ext cx="2339975" cy="734060"/>
          </a:xfrm>
          <a:prstGeom prst="wedgeRectCallout">
            <a:avLst>
              <a:gd name="adj1" fmla="val -74559"/>
              <a:gd name="adj2" fmla="val 6323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颜色浓烈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534e864fa9642896c181385e24c7c4a"/>
          <p:cNvPicPr>
            <a:picLocks noChangeAspect="1"/>
          </p:cNvPicPr>
          <p:nvPr/>
        </p:nvPicPr>
        <p:blipFill>
          <a:blip r:embed="rId2">
            <a:lum bright="12000"/>
          </a:blip>
          <a:srcRect l="50486" t="11586" b="66323"/>
          <a:stretch>
            <a:fillRect/>
          </a:stretch>
        </p:blipFill>
        <p:spPr>
          <a:xfrm>
            <a:off x="8628380" y="1988820"/>
            <a:ext cx="3561080" cy="1400810"/>
          </a:xfrm>
          <a:prstGeom prst="rect">
            <a:avLst/>
          </a:prstGeom>
        </p:spPr>
      </p:pic>
      <p:pic>
        <p:nvPicPr>
          <p:cNvPr id="5" name="图片 4" descr="30483d33a1f64254b2b52f989ddafa5d"/>
          <p:cNvPicPr>
            <a:picLocks noChangeAspect="1"/>
          </p:cNvPicPr>
          <p:nvPr/>
        </p:nvPicPr>
        <p:blipFill>
          <a:blip r:embed="rId3"/>
          <a:srcRect b="5732"/>
          <a:stretch>
            <a:fillRect/>
          </a:stretch>
        </p:blipFill>
        <p:spPr>
          <a:xfrm>
            <a:off x="-34925" y="-111125"/>
            <a:ext cx="8072755" cy="6964680"/>
          </a:xfrm>
          <a:prstGeom prst="rect">
            <a:avLst/>
          </a:prstGeom>
        </p:spPr>
      </p:pic>
      <p:pic>
        <p:nvPicPr>
          <p:cNvPr id="6" name="图片 5" descr="1534e864fa9642896c181385e24c7c4a"/>
          <p:cNvPicPr>
            <a:picLocks noChangeAspect="1"/>
          </p:cNvPicPr>
          <p:nvPr/>
        </p:nvPicPr>
        <p:blipFill>
          <a:blip r:embed="rId2">
            <a:lum bright="36000"/>
          </a:blip>
          <a:srcRect l="7435" t="17253" r="72006" b="64859"/>
          <a:stretch>
            <a:fillRect/>
          </a:stretch>
        </p:blipFill>
        <p:spPr>
          <a:xfrm>
            <a:off x="1232535" y="951230"/>
            <a:ext cx="1048385" cy="912495"/>
          </a:xfrm>
          <a:prstGeom prst="rect">
            <a:avLst/>
          </a:prstGeom>
        </p:spPr>
      </p:pic>
      <p:pic>
        <p:nvPicPr>
          <p:cNvPr id="4" name="图片 3" descr="1534e864fa9642896c181385e24c7c4a"/>
          <p:cNvPicPr>
            <a:picLocks noChangeAspect="1"/>
          </p:cNvPicPr>
          <p:nvPr/>
        </p:nvPicPr>
        <p:blipFill>
          <a:blip r:embed="rId2">
            <a:lum bright="-18000"/>
          </a:blip>
          <a:srcRect l="51934" t="15570" r="36347" b="75239"/>
          <a:stretch>
            <a:fillRect/>
          </a:stretch>
        </p:blipFill>
        <p:spPr>
          <a:xfrm>
            <a:off x="10779760" y="168910"/>
            <a:ext cx="1133475" cy="889000"/>
          </a:xfrm>
          <a:prstGeom prst="ellipse">
            <a:avLst/>
          </a:prstGeom>
        </p:spPr>
      </p:pic>
      <p:pic>
        <p:nvPicPr>
          <p:cNvPr id="7" name="图片 6" descr="82d16a560ba4ecb139f0e0cd4e812482"/>
          <p:cNvPicPr>
            <a:picLocks noChangeAspect="1"/>
          </p:cNvPicPr>
          <p:nvPr/>
        </p:nvPicPr>
        <p:blipFill>
          <a:blip r:embed="rId4"/>
          <a:srcRect t="12215" b="3499"/>
          <a:stretch>
            <a:fillRect/>
          </a:stretch>
        </p:blipFill>
        <p:spPr>
          <a:xfrm flipH="1">
            <a:off x="7085965" y="916305"/>
            <a:ext cx="5473065" cy="46139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89955" y="13970"/>
            <a:ext cx="1096010" cy="64630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6600">
                <a:latin typeface="宋体" panose="02010600030101010101" pitchFamily="2" charset="-122"/>
                <a:ea typeface="宋体" panose="02010600030101010101" pitchFamily="2" charset="-122"/>
              </a:rPr>
              <a:t>沁园春</a:t>
            </a:r>
            <a:r>
              <a:rPr lang="en-US" altLang="zh-CN" sz="66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6600">
                <a:latin typeface="宋体" panose="02010600030101010101" pitchFamily="2" charset="-122"/>
                <a:ea typeface="宋体" panose="02010600030101010101" pitchFamily="2" charset="-122"/>
              </a:rPr>
              <a:t>长沙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93255" y="4209415"/>
            <a:ext cx="613410" cy="1490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字酷堂板桥体(个人非商业)" panose="02010609030101010101" charset="-122"/>
                <a:ea typeface="字酷堂板桥体(个人非商业)" panose="02010609030101010101" charset="-122"/>
              </a:rPr>
              <a:t>毛泽东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ocer搜索：半想象现实   http://chn.docer.com/works/?userid=199927538" descr="1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915" y="-15240"/>
            <a:ext cx="5770880" cy="1844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49290" y="1318895"/>
            <a:ext cx="4157345" cy="4923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看万山红遍，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层林尽染；</a:t>
            </a:r>
            <a:endParaRPr lang="zh-CN" altLang="en-US" sz="2800" b="1"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漫</a:t>
            </a:r>
            <a:r>
              <a:rPr lang="zh-CN" altLang="en-US" sz="2800" b="1">
                <a:sym typeface="+mn-ea"/>
              </a:rPr>
              <a:t>江碧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透</a:t>
            </a:r>
            <a:r>
              <a:rPr lang="zh-CN" altLang="en-US" sz="2800" b="1">
                <a:sym typeface="+mn-ea"/>
              </a:rPr>
              <a:t>，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百舸争流。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鹰击长空，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鱼翔浅底，</a:t>
            </a:r>
            <a:endParaRPr lang="zh-CN" altLang="en-US" sz="2800" b="1">
              <a:latin typeface="苏新诗柳楷简" panose="02010600000101010101" charset="-122"/>
              <a:ea typeface="苏新诗柳楷简" panose="0201060000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万类霜天竞自由</a:t>
            </a:r>
            <a:r>
              <a:rPr lang="zh-CN" altLang="en-US" sz="2800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。</a:t>
            </a:r>
            <a:endParaRPr lang="zh-CN" altLang="en-US" sz="2800" b="1"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300" y="28638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/>
            <a:r>
              <a:rPr lang="zh-CN" altLang="en-US" sz="40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湘江秋景图</a:t>
            </a:r>
          </a:p>
        </p:txBody>
      </p:sp>
      <p:pic>
        <p:nvPicPr>
          <p:cNvPr id="109" name="图片 108"/>
          <p:cNvPicPr/>
          <p:nvPr/>
        </p:nvPicPr>
        <p:blipFill>
          <a:blip r:embed="rId3"/>
          <a:stretch>
            <a:fillRect/>
          </a:stretch>
        </p:blipFill>
        <p:spPr>
          <a:xfrm>
            <a:off x="1038225" y="3740150"/>
            <a:ext cx="3709035" cy="250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标注 1"/>
          <p:cNvSpPr/>
          <p:nvPr/>
        </p:nvSpPr>
        <p:spPr>
          <a:xfrm>
            <a:off x="4245610" y="2232025"/>
            <a:ext cx="2348865" cy="787400"/>
          </a:xfrm>
          <a:prstGeom prst="wedgeRectCallout">
            <a:avLst>
              <a:gd name="adj1" fmla="val 59969"/>
              <a:gd name="adj2" fmla="val 5411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江水满溢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8980805" y="2125980"/>
            <a:ext cx="1924050" cy="787400"/>
          </a:xfrm>
          <a:prstGeom prst="wedgeRectCallout">
            <a:avLst>
              <a:gd name="adj1" fmla="val -75742"/>
              <a:gd name="adj2" fmla="val 575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江水清澈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ocer搜索：半想象现实   http://chn.docer.com/works/?userid=199927538" descr="1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915" y="-15240"/>
            <a:ext cx="5770880" cy="1844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87595" y="1550670"/>
            <a:ext cx="4157345" cy="4923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看万山红遍，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层林尽染；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漫江碧透，</a:t>
            </a:r>
            <a:r>
              <a:rPr lang="zh-CN" altLang="en-US" sz="2800" b="1">
                <a:sym typeface="+mn-ea"/>
              </a:rPr>
              <a:t>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百舸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争</a:t>
            </a:r>
            <a:r>
              <a:rPr lang="zh-CN" altLang="en-US" sz="2800" b="1">
                <a:sym typeface="+mn-ea"/>
              </a:rPr>
              <a:t>流。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鹰</a:t>
            </a:r>
            <a:r>
              <a:rPr lang="zh-CN" altLang="en-US" sz="2800" b="1">
                <a:solidFill>
                  <a:schemeClr val="tx1"/>
                </a:solidFill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击长空，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鱼翔浅</a:t>
            </a: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底，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万类霜天竞自由</a:t>
            </a:r>
            <a:r>
              <a:rPr lang="zh-CN" altLang="en-US" sz="2800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。</a:t>
            </a:r>
            <a:endParaRPr lang="zh-CN" altLang="en-US" sz="2800" b="1"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300" y="28638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/>
            <a:r>
              <a:rPr lang="zh-CN" altLang="en-US" sz="40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湘江秋景图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8021955" y="2472690"/>
            <a:ext cx="3400425" cy="1158240"/>
          </a:xfrm>
          <a:prstGeom prst="wedgeRectCallout">
            <a:avLst>
              <a:gd name="adj1" fmla="val -79913"/>
              <a:gd name="adj2" fmla="val 6321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千帆竞发、激流勇渡的热闹场面</a:t>
            </a:r>
          </a:p>
        </p:txBody>
      </p:sp>
      <p:pic>
        <p:nvPicPr>
          <p:cNvPr id="112" name="图片 111"/>
          <p:cNvPicPr/>
          <p:nvPr/>
        </p:nvPicPr>
        <p:blipFill>
          <a:blip r:embed="rId3"/>
          <a:stretch>
            <a:fillRect/>
          </a:stretch>
        </p:blipFill>
        <p:spPr>
          <a:xfrm>
            <a:off x="957580" y="3103245"/>
            <a:ext cx="3486150" cy="2337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ocer搜索：半想象现实   http://chn.docer.com/works/?userid=199927538" descr="1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915" y="-15240"/>
            <a:ext cx="5770880" cy="1844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24985" y="1640840"/>
            <a:ext cx="4157345" cy="4923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看万山红遍，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层林尽染；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漫江碧透，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百舸争流。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鹰</a:t>
            </a:r>
            <a:r>
              <a:rPr lang="zh-CN" altLang="en-US" sz="2800" b="1">
                <a:solidFill>
                  <a:srgbClr val="FF0000"/>
                </a:solidFill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击</a:t>
            </a: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长空，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鱼</a:t>
            </a:r>
            <a:r>
              <a:rPr lang="zh-CN" altLang="en-US" sz="2800" b="1">
                <a:solidFill>
                  <a:srgbClr val="FF0000"/>
                </a:solidFill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翔</a:t>
            </a: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浅底，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万类霜天竞自由</a:t>
            </a:r>
            <a:r>
              <a:rPr lang="zh-CN" altLang="en-US" sz="2800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。</a:t>
            </a:r>
            <a:endParaRPr lang="zh-CN" altLang="en-US" sz="2800" b="1"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300" y="28638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/>
            <a:r>
              <a:rPr lang="zh-CN" altLang="en-US" sz="40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湘江秋景图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2216150" y="3648710"/>
            <a:ext cx="2719705" cy="907415"/>
          </a:xfrm>
          <a:prstGeom prst="wedgeRectCallout">
            <a:avLst>
              <a:gd name="adj1" fmla="val 86936"/>
              <a:gd name="adj2" fmla="val 2669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雄鹰矫健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7517130" y="4197985"/>
            <a:ext cx="2339975" cy="734060"/>
          </a:xfrm>
          <a:prstGeom prst="wedgeRectCallout">
            <a:avLst>
              <a:gd name="adj1" fmla="val -97815"/>
              <a:gd name="adj2" fmla="val 6323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轻快自如</a:t>
            </a:r>
          </a:p>
        </p:txBody>
      </p:sp>
      <p:pic>
        <p:nvPicPr>
          <p:cNvPr id="113" name="图片 112"/>
          <p:cNvPicPr/>
          <p:nvPr/>
        </p:nvPicPr>
        <p:blipFill>
          <a:blip r:embed="rId3"/>
          <a:stretch>
            <a:fillRect/>
          </a:stretch>
        </p:blipFill>
        <p:spPr>
          <a:xfrm>
            <a:off x="1572260" y="1371918"/>
            <a:ext cx="2838450" cy="1876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" name="图片 113"/>
          <p:cNvPicPr/>
          <p:nvPr/>
        </p:nvPicPr>
        <p:blipFill>
          <a:blip r:embed="rId4"/>
          <a:stretch>
            <a:fillRect/>
          </a:stretch>
        </p:blipFill>
        <p:spPr>
          <a:xfrm>
            <a:off x="8114665" y="1640840"/>
            <a:ext cx="2838450" cy="18999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49158"/>
          <p:cNvSpPr txBox="1">
            <a:spLocks noChangeArrowheads="1"/>
          </p:cNvSpPr>
          <p:nvPr/>
        </p:nvSpPr>
        <p:spPr bwMode="auto">
          <a:xfrm>
            <a:off x="9633903" y="3102293"/>
            <a:ext cx="16129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2800" b="1" strike="noStrike" noProof="1">
                <a:solidFill>
                  <a:schemeClr val="accent4"/>
                </a:solidFill>
                <a:effectLst/>
                <a:latin typeface="宋体" panose="02010600030101010101" pitchFamily="2" charset="-122"/>
                <a:cs typeface="+mn-ea"/>
              </a:rPr>
              <a:t>生机勃勃</a:t>
            </a:r>
            <a:endParaRPr lang="en-US" altLang="zh-CN" sz="2800" b="1" strike="noStrike" noProof="1">
              <a:solidFill>
                <a:schemeClr val="accent4"/>
              </a:solidFill>
              <a:effectLst/>
              <a:latin typeface="宋体" panose="02010600030101010101" pitchFamily="2" charset="-122"/>
            </a:endParaRPr>
          </a:p>
          <a:p>
            <a:pPr eaLnBrk="1" fontAlgn="base" hangingPunct="1"/>
            <a:r>
              <a:rPr lang="zh-CN" altLang="en-US" sz="2800" b="1" strike="noStrike" noProof="1">
                <a:solidFill>
                  <a:schemeClr val="accent4"/>
                </a:solidFill>
                <a:effectLst/>
                <a:latin typeface="宋体" panose="02010600030101010101" pitchFamily="2" charset="-122"/>
                <a:cs typeface="+mn-ea"/>
              </a:rPr>
              <a:t>壮丽开阔</a:t>
            </a:r>
          </a:p>
        </p:txBody>
      </p:sp>
      <p:sp>
        <p:nvSpPr>
          <p:cNvPr id="11" name="文本框 49159"/>
          <p:cNvSpPr txBox="1">
            <a:spLocks noChangeArrowheads="1"/>
          </p:cNvSpPr>
          <p:nvPr/>
        </p:nvSpPr>
        <p:spPr bwMode="auto">
          <a:xfrm>
            <a:off x="3936365" y="2025968"/>
            <a:ext cx="64198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</a:t>
            </a:r>
          </a:p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林</a:t>
            </a:r>
          </a:p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江</a:t>
            </a:r>
          </a:p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舸</a:t>
            </a:r>
          </a:p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鹰</a:t>
            </a:r>
          </a:p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鱼</a:t>
            </a:r>
          </a:p>
        </p:txBody>
      </p:sp>
      <p:sp>
        <p:nvSpPr>
          <p:cNvPr id="16" name="右大括号 15"/>
          <p:cNvSpPr/>
          <p:nvPr/>
        </p:nvSpPr>
        <p:spPr bwMode="auto">
          <a:xfrm>
            <a:off x="6347460" y="2212340"/>
            <a:ext cx="158750" cy="1211580"/>
          </a:xfrm>
          <a:prstGeom prst="rightBrace">
            <a:avLst>
              <a:gd name="adj1" fmla="val 141588"/>
              <a:gd name="adj2" fmla="val 50000"/>
            </a:avLst>
          </a:prstGeom>
          <a:noFill/>
          <a:ln w="28575">
            <a:solidFill>
              <a:srgbClr val="00206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/>
            <a:endParaRPr lang="zh-CN" altLang="en-US" sz="14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右箭头 19"/>
          <p:cNvSpPr>
            <a:spLocks noChangeArrowheads="1"/>
          </p:cNvSpPr>
          <p:nvPr/>
        </p:nvSpPr>
        <p:spPr bwMode="auto">
          <a:xfrm>
            <a:off x="4667250" y="2959735"/>
            <a:ext cx="342900" cy="8382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fontAlgn="base"/>
            <a:endParaRPr lang="zh-CN" altLang="en-US" sz="14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右箭头 20"/>
          <p:cNvSpPr>
            <a:spLocks noChangeArrowheads="1"/>
          </p:cNvSpPr>
          <p:nvPr/>
        </p:nvSpPr>
        <p:spPr bwMode="auto">
          <a:xfrm flipV="1">
            <a:off x="4641850" y="5081588"/>
            <a:ext cx="342900" cy="5715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fontAlgn="base"/>
            <a:endParaRPr lang="zh-CN" altLang="en-US" sz="14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右箭头 21"/>
          <p:cNvSpPr>
            <a:spLocks noChangeArrowheads="1"/>
          </p:cNvSpPr>
          <p:nvPr/>
        </p:nvSpPr>
        <p:spPr bwMode="auto">
          <a:xfrm>
            <a:off x="4641850" y="4490403"/>
            <a:ext cx="342900" cy="5715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fontAlgn="base"/>
            <a:endParaRPr lang="zh-CN" altLang="en-US" sz="14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7" name="文本框 49171"/>
          <p:cNvSpPr txBox="1"/>
          <p:nvPr/>
        </p:nvSpPr>
        <p:spPr>
          <a:xfrm>
            <a:off x="5099050" y="2816543"/>
            <a:ext cx="45720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49172"/>
          <p:cNvSpPr txBox="1">
            <a:spLocks noChangeArrowheads="1"/>
          </p:cNvSpPr>
          <p:nvPr/>
        </p:nvSpPr>
        <p:spPr bwMode="auto">
          <a:xfrm>
            <a:off x="5170805" y="2026285"/>
            <a:ext cx="72771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红染碧争击翔</a:t>
            </a:r>
          </a:p>
        </p:txBody>
      </p:sp>
      <p:sp>
        <p:nvSpPr>
          <p:cNvPr id="25" name="右大括号 24"/>
          <p:cNvSpPr/>
          <p:nvPr/>
        </p:nvSpPr>
        <p:spPr bwMode="auto">
          <a:xfrm>
            <a:off x="6389370" y="3829685"/>
            <a:ext cx="109220" cy="1309370"/>
          </a:xfrm>
          <a:prstGeom prst="rightBrace">
            <a:avLst>
              <a:gd name="adj1" fmla="val 141588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/>
            <a:endParaRPr lang="zh-CN" altLang="en-US" sz="14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3351530" y="2212340"/>
            <a:ext cx="521335" cy="3110230"/>
          </a:xfrm>
          <a:prstGeom prst="leftBrace">
            <a:avLst>
              <a:gd name="adj1" fmla="val 8591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zh-CN" sz="2000">
              <a:solidFill>
                <a:srgbClr val="00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右箭头 31"/>
          <p:cNvSpPr>
            <a:spLocks noChangeArrowheads="1"/>
          </p:cNvSpPr>
          <p:nvPr/>
        </p:nvSpPr>
        <p:spPr bwMode="auto">
          <a:xfrm>
            <a:off x="4652645" y="2321243"/>
            <a:ext cx="342900" cy="5715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fontAlgn="base"/>
            <a:endParaRPr lang="zh-CN" altLang="en-US" sz="14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右箭头 32"/>
          <p:cNvSpPr>
            <a:spLocks noChangeArrowheads="1"/>
          </p:cNvSpPr>
          <p:nvPr/>
        </p:nvSpPr>
        <p:spPr bwMode="auto">
          <a:xfrm>
            <a:off x="4641850" y="3423603"/>
            <a:ext cx="342900" cy="5715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fontAlgn="base"/>
            <a:endParaRPr lang="zh-CN" altLang="en-US" sz="14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右箭头 33"/>
          <p:cNvSpPr>
            <a:spLocks noChangeArrowheads="1"/>
          </p:cNvSpPr>
          <p:nvPr/>
        </p:nvSpPr>
        <p:spPr bwMode="auto">
          <a:xfrm>
            <a:off x="4641850" y="3957003"/>
            <a:ext cx="342900" cy="5715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fontAlgn="base"/>
            <a:endParaRPr lang="zh-CN" altLang="en-US" sz="1400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49160"/>
          <p:cNvSpPr txBox="1">
            <a:spLocks noChangeArrowheads="1"/>
          </p:cNvSpPr>
          <p:nvPr/>
        </p:nvSpPr>
        <p:spPr bwMode="auto">
          <a:xfrm>
            <a:off x="8240395" y="2609533"/>
            <a:ext cx="811213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2400" b="1" strike="noStrike" noProof="1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静景</a:t>
            </a:r>
            <a:endParaRPr lang="zh-CN" altLang="en-US" sz="2400" b="1" strike="noStrike" noProof="1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fontAlgn="base" hangingPunct="1"/>
            <a:endParaRPr lang="en-US" altLang="zh-CN" sz="2400" b="1" strike="noStrike" noProof="1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fontAlgn="base" hangingPunct="1"/>
            <a:endParaRPr lang="en-US" altLang="zh-CN" sz="2400" b="1" strike="noStrike" noProof="1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fontAlgn="base" hangingPunct="1"/>
            <a:endParaRPr lang="zh-CN" altLang="en-US" sz="2400" b="1" strike="noStrike" noProof="1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fontAlgn="base" hangingPunct="1"/>
            <a:r>
              <a:rPr lang="zh-CN" altLang="en-US" sz="2400" b="1" strike="noStrike" noProof="1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动景</a:t>
            </a:r>
          </a:p>
        </p:txBody>
      </p:sp>
      <p:sp>
        <p:nvSpPr>
          <p:cNvPr id="3" name="文本框 49161"/>
          <p:cNvSpPr txBox="1">
            <a:spLocks noChangeArrowheads="1"/>
          </p:cNvSpPr>
          <p:nvPr/>
        </p:nvSpPr>
        <p:spPr bwMode="auto">
          <a:xfrm>
            <a:off x="6708458" y="2292033"/>
            <a:ext cx="79502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2400" b="1" strike="noStrike" noProof="1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远景</a:t>
            </a:r>
            <a:endParaRPr lang="zh-CN" altLang="en-US" sz="2400" b="1" strike="noStrike" noProof="1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fontAlgn="base" hangingPunct="1"/>
            <a:endParaRPr lang="zh-CN" altLang="en-US" sz="2400" b="1" strike="noStrike" noProof="1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fontAlgn="base" hangingPunct="1"/>
            <a:r>
              <a:rPr lang="zh-CN" altLang="en-US" sz="2400" b="1" strike="noStrike" noProof="1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近景</a:t>
            </a:r>
          </a:p>
        </p:txBody>
      </p:sp>
      <p:sp>
        <p:nvSpPr>
          <p:cNvPr id="4" name="右大括号 3"/>
          <p:cNvSpPr/>
          <p:nvPr/>
        </p:nvSpPr>
        <p:spPr bwMode="auto">
          <a:xfrm>
            <a:off x="7843203" y="2405698"/>
            <a:ext cx="57150" cy="971550"/>
          </a:xfrm>
          <a:prstGeom prst="rightBrace">
            <a:avLst>
              <a:gd name="adj1" fmla="val 141588"/>
              <a:gd name="adj2" fmla="val 50000"/>
            </a:avLst>
          </a:prstGeom>
          <a:noFill/>
          <a:ln w="28575">
            <a:solidFill>
              <a:srgbClr val="00206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/>
            <a:endParaRPr lang="zh-CN" altLang="en-US" sz="1350" b="1" strike="noStrike" noProof="1"/>
          </a:p>
        </p:txBody>
      </p:sp>
      <p:sp>
        <p:nvSpPr>
          <p:cNvPr id="5" name="右大括号 4"/>
          <p:cNvSpPr/>
          <p:nvPr/>
        </p:nvSpPr>
        <p:spPr bwMode="auto">
          <a:xfrm>
            <a:off x="9202420" y="2981325"/>
            <a:ext cx="76200" cy="1195070"/>
          </a:xfrm>
          <a:prstGeom prst="rightBrace">
            <a:avLst>
              <a:gd name="adj1" fmla="val 141588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/>
            <a:endParaRPr lang="zh-CN" altLang="en-US" sz="1350" strike="noStrike" noProof="1"/>
          </a:p>
        </p:txBody>
      </p:sp>
      <p:sp>
        <p:nvSpPr>
          <p:cNvPr id="6" name="文本框 49175"/>
          <p:cNvSpPr txBox="1">
            <a:spLocks noChangeArrowheads="1"/>
          </p:cNvSpPr>
          <p:nvPr/>
        </p:nvSpPr>
        <p:spPr bwMode="auto">
          <a:xfrm>
            <a:off x="6775450" y="4011930"/>
            <a:ext cx="103568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</a:pPr>
            <a:r>
              <a:rPr lang="zh-CN" altLang="en-US" sz="2400" b="1" strike="noStrike" noProof="1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仰视</a:t>
            </a:r>
            <a:endParaRPr lang="zh-CN" altLang="en-US" sz="2400" b="1" strike="noStrike" noProof="1">
              <a:solidFill>
                <a:srgbClr val="FF3399"/>
              </a:solidFill>
              <a:latin typeface="Times New Roman" panose="02020603050405020304" pitchFamily="18" charset="0"/>
            </a:endParaRPr>
          </a:p>
          <a:p>
            <a:pPr eaLnBrk="1" fontAlgn="base" hangingPunct="1">
              <a:spcBef>
                <a:spcPct val="50000"/>
              </a:spcBef>
            </a:pPr>
            <a:r>
              <a:rPr lang="zh-CN" altLang="en-US" sz="2400" b="1" strike="noStrike" noProof="1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俯视</a:t>
            </a:r>
          </a:p>
        </p:txBody>
      </p:sp>
      <p:sp>
        <p:nvSpPr>
          <p:cNvPr id="7" name="右大括号 6"/>
          <p:cNvSpPr/>
          <p:nvPr/>
        </p:nvSpPr>
        <p:spPr bwMode="auto">
          <a:xfrm>
            <a:off x="7902893" y="3957320"/>
            <a:ext cx="57150" cy="971550"/>
          </a:xfrm>
          <a:prstGeom prst="rightBrace">
            <a:avLst>
              <a:gd name="adj1" fmla="val 141588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/>
            <a:endParaRPr lang="zh-CN" altLang="en-US" sz="1350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747395" y="3423920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湘江秋景图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 bldLvl="0" animBg="1"/>
      <p:bldP spid="20" grpId="0" bldLvl="0" animBg="1"/>
      <p:bldP spid="21" grpId="0" bldLvl="0" animBg="1"/>
      <p:bldP spid="22" grpId="0" bldLvl="0" animBg="1"/>
      <p:bldP spid="24" grpId="0"/>
      <p:bldP spid="25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2" grpId="0"/>
      <p:bldP spid="3" grpId="0"/>
      <p:bldP spid="4" grpId="0" bldLvl="0" animBg="1"/>
      <p:bldP spid="5" grpId="0" bldLvl="0" animBg="1"/>
      <p:bldP spid="6" grpId="0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55725" y="1816735"/>
            <a:ext cx="2540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sym typeface="+mn-ea"/>
              </a:rPr>
              <a:t>怅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寥廓</a:t>
            </a:r>
            <a:r>
              <a:rPr lang="zh-CN" altLang="en-US" sz="3200">
                <a:sym typeface="+mn-ea"/>
              </a:rPr>
              <a:t>， </a:t>
            </a:r>
            <a:endParaRPr lang="zh-CN" altLang="en-US" sz="3200"/>
          </a:p>
          <a:p>
            <a:pPr algn="ctr"/>
            <a:r>
              <a:rPr lang="zh-CN" altLang="en-US" sz="3200">
                <a:sym typeface="+mn-ea"/>
              </a:rPr>
              <a:t>问苍茫大地， </a:t>
            </a:r>
            <a:endParaRPr lang="zh-CN" altLang="en-US" sz="3200"/>
          </a:p>
          <a:p>
            <a:pPr algn="ctr"/>
            <a:r>
              <a:rPr lang="zh-CN" altLang="en-US" sz="3200">
                <a:sym typeface="+mn-ea"/>
              </a:rPr>
              <a:t>谁</a:t>
            </a:r>
            <a:r>
              <a:rPr lang="zh-CN" altLang="en-US" sz="3200" u="sng">
                <a:solidFill>
                  <a:srgbClr val="FF0000"/>
                </a:solidFill>
                <a:sym typeface="+mn-ea"/>
              </a:rPr>
              <a:t>主沉浮</a:t>
            </a:r>
            <a:r>
              <a:rPr lang="zh-CN" altLang="en-US" sz="3200">
                <a:sym typeface="+mn-ea"/>
              </a:rPr>
              <a:t>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5300" y="28638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/>
            <a:r>
              <a:rPr lang="zh-CN" altLang="en-US" sz="4000" dirty="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湘江秋景图</a:t>
            </a:r>
          </a:p>
        </p:txBody>
      </p:sp>
      <p:sp>
        <p:nvSpPr>
          <p:cNvPr id="3" name="文本框 49158"/>
          <p:cNvSpPr txBox="1">
            <a:spLocks noChangeArrowheads="1"/>
          </p:cNvSpPr>
          <p:nvPr/>
        </p:nvSpPr>
        <p:spPr bwMode="auto">
          <a:xfrm>
            <a:off x="4515168" y="1326833"/>
            <a:ext cx="7067550" cy="9531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2800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面对绚丽多彩的湘江秋景图，作者为什么感到“怅”？最后的发问有什么深刻的含义？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26000" y="2829560"/>
            <a:ext cx="56146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答：</a:t>
            </a:r>
            <a:r>
              <a:rPr lang="en-US" altLang="zh-CN" sz="2400">
                <a:solidFill>
                  <a:srgbClr val="FF0000"/>
                </a:solidFill>
              </a:rPr>
              <a:t>“</a:t>
            </a:r>
            <a:r>
              <a:rPr lang="zh-CN" altLang="en-US" sz="2400">
                <a:solidFill>
                  <a:srgbClr val="FF0000"/>
                </a:solidFill>
              </a:rPr>
              <a:t>怅</a:t>
            </a:r>
            <a:r>
              <a:rPr lang="en-US" altLang="zh-CN" sz="2400">
                <a:solidFill>
                  <a:srgbClr val="FF0000"/>
                </a:solidFill>
              </a:rPr>
              <a:t>”</a:t>
            </a:r>
            <a:r>
              <a:rPr lang="zh-CN" altLang="en-US" sz="2400"/>
              <a:t>字引出感叹，词人</a:t>
            </a:r>
            <a:r>
              <a:rPr lang="zh-CN" altLang="en-US" sz="2400">
                <a:solidFill>
                  <a:srgbClr val="FF0000"/>
                </a:solidFill>
              </a:rPr>
              <a:t>触景生情</a:t>
            </a:r>
            <a:r>
              <a:rPr lang="zh-CN" altLang="en-US" sz="2400"/>
              <a:t>，面对竞争的万物，作者想到了被压迫的人民和祖国的命运，于是感到惆怅。</a:t>
            </a:r>
          </a:p>
          <a:p>
            <a:r>
              <a:rPr lang="en-US" altLang="zh-CN" sz="2400">
                <a:solidFill>
                  <a:srgbClr val="FF0000"/>
                </a:solidFill>
              </a:rPr>
              <a:t>“</a:t>
            </a:r>
            <a:r>
              <a:rPr lang="zh-CN" altLang="en-US" sz="2400">
                <a:solidFill>
                  <a:srgbClr val="FF0000"/>
                </a:solidFill>
              </a:rPr>
              <a:t>主沉浮</a:t>
            </a:r>
            <a:r>
              <a:rPr lang="en-US" altLang="zh-CN" sz="2400">
                <a:solidFill>
                  <a:srgbClr val="FF0000"/>
                </a:solidFill>
              </a:rPr>
              <a:t>”</a:t>
            </a:r>
            <a:r>
              <a:rPr lang="zh-CN" altLang="en-US" sz="2400"/>
              <a:t>的深刻含义是主宰国家的命运，掌握民族的前途。从而引出下阙对该发文的回答与抒情。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2025" y="3751580"/>
            <a:ext cx="2540000" cy="1476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/>
              <a:t>面对着无边无际的宇宙，（千万种思绪一齐涌上心头）我要问：这苍茫大地的盛衰兴废由谁来决定主宰呢？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/>
      <p:bldP spid="6" grpId="1"/>
      <p:bldP spid="7" grpId="0" animBg="1"/>
      <p:bldP spid="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107e27c6cbf40dc379d53e3fd4f3f43"/>
          <p:cNvPicPr>
            <a:picLocks noChangeAspect="1"/>
          </p:cNvPicPr>
          <p:nvPr/>
        </p:nvPicPr>
        <p:blipFill>
          <a:blip r:embed="rId2">
            <a:lum bright="24000"/>
          </a:blip>
          <a:stretch>
            <a:fillRect/>
          </a:stretch>
        </p:blipFill>
        <p:spPr>
          <a:xfrm>
            <a:off x="4714875" y="-1098550"/>
            <a:ext cx="7562215" cy="75622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46125" y="1753235"/>
            <a:ext cx="46888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携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来百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侣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曾游，</a:t>
            </a:r>
          </a:p>
          <a:p>
            <a:pPr>
              <a:lnSpc>
                <a:spcPct val="150000"/>
              </a:lnSpc>
            </a:pPr>
            <a:r>
              <a:rPr lang="zh-CN" altLang="en-US" sz="3200" b="1" u="wavyHeavy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忆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往昔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峥嵘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岁月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稠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u="sng">
              <a:latin typeface="苏新诗柳楷简" panose="02010600000101010101" charset="-122"/>
              <a:ea typeface="苏新诗柳楷简" panose="0201060000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0860" y="482600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/>
            <a:r>
              <a:rPr lang="zh-CN" altLang="en-US" sz="4000" dirty="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峥嵘岁月图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06595" y="1753235"/>
            <a:ext cx="7498080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这两句在全诗中有什么作用？如何理解？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30860" y="3656965"/>
            <a:ext cx="3696970" cy="9220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回想过去，我和我的同学，经常携手结伴来到这里游玩。那无数不平凡的岁月至今还萦绕在我的心头。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986338" y="3518535"/>
            <a:ext cx="7018338" cy="1383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zh-CN" altLang="en-US"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承上启下；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zh-CN" altLang="en-US"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即景抒情，提出了苍茫大地由谁来主宰的问题，引出了下文的回忆。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4720" y="762635"/>
            <a:ext cx="9043670" cy="504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 fontAlgn="auto">
              <a:lnSpc>
                <a:spcPct val="80000"/>
              </a:lnSpc>
              <a:spcAft>
                <a:spcPts val="600"/>
              </a:spcAft>
            </a:pPr>
            <a:r>
              <a:rPr lang="en-US" altLang="zh-CN" sz="36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“</a:t>
            </a:r>
            <a:r>
              <a:rPr lang="zh-CN" altLang="en-US" sz="36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峥嵘岁月”补充资料</a:t>
            </a:r>
          </a:p>
          <a:p>
            <a:pPr indent="0" algn="ctr" fontAlgn="auto">
              <a:lnSpc>
                <a:spcPct val="80000"/>
              </a:lnSpc>
              <a:spcAft>
                <a:spcPts val="600"/>
              </a:spcAft>
            </a:pPr>
            <a:endParaRPr lang="zh-CN" altLang="en-US" sz="2400" dirty="0">
              <a:solidFill>
                <a:schemeClr val="tx1"/>
              </a:solidFill>
            </a:endParaRPr>
          </a:p>
          <a:p>
            <a:pPr marL="457200" indent="0" fontAlgn="auto">
              <a:lnSpc>
                <a:spcPct val="80000"/>
              </a:lnSpc>
              <a:spcAft>
                <a:spcPts val="1200"/>
              </a:spcAft>
              <a:buFont typeface="Wingdings" panose="05000000000000000000" charset="0"/>
              <a:buChar char="Ø"/>
            </a:pP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1911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年，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18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岁的毛泽东来到长沙，开始了他在此地长达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13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年之久的求学和革命斗争生活。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marL="457200" indent="0" fontAlgn="auto">
              <a:lnSpc>
                <a:spcPct val="80000"/>
              </a:lnSpc>
              <a:spcAft>
                <a:spcPts val="1200"/>
              </a:spcAft>
              <a:buFont typeface="Wingdings" panose="05000000000000000000" charset="0"/>
              <a:buChar char="Ø"/>
            </a:pPr>
            <a:r>
              <a:rPr lang="en-US" altLang="zh-CN" sz="2800">
                <a:solidFill>
                  <a:schemeClr val="tx1"/>
                </a:solidFill>
                <a:sym typeface="+mn-ea"/>
              </a:rPr>
              <a:t>1913—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1918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年，他在湖南一师读书，常和同学在橘子洲一带游览游泳； 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marL="457200" indent="0" fontAlgn="auto">
              <a:lnSpc>
                <a:spcPct val="80000"/>
              </a:lnSpc>
              <a:spcAft>
                <a:spcPts val="1200"/>
              </a:spcAft>
              <a:buFont typeface="Wingdings" panose="05000000000000000000" charset="0"/>
              <a:buChar char="Ø"/>
            </a:pP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1915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年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9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月，诗人印发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反袁称帝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的小册子； 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marL="457200" indent="0" fontAlgn="auto">
              <a:lnSpc>
                <a:spcPct val="80000"/>
              </a:lnSpc>
              <a:spcAft>
                <a:spcPts val="1200"/>
              </a:spcAft>
              <a:buFont typeface="Wingdings" panose="05000000000000000000" charset="0"/>
              <a:buChar char="Ø"/>
            </a:pP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1918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年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月，与何叔衡创立以改造中国和世界为奋斗目标的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新民学会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；</a:t>
            </a:r>
            <a:r>
              <a:rPr lang="en-US" altLang="zh-CN" sz="2800" dirty="0">
                <a:solidFill>
                  <a:schemeClr val="tx1"/>
                </a:solidFill>
                <a:sym typeface="+mn-ea"/>
              </a:rPr>
              <a:t>1919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年底组织和领导湖南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驱逐军阀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张敬尧的运动。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marL="457200" indent="0" fontAlgn="auto">
              <a:lnSpc>
                <a:spcPct val="80000"/>
              </a:lnSpc>
              <a:spcAft>
                <a:spcPts val="1200"/>
              </a:spcAft>
              <a:buFont typeface="Wingdings" panose="05000000000000000000" charset="0"/>
              <a:buChar char="Ø"/>
            </a:pP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五四时期，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主编</a:t>
            </a: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湘江评论</a:t>
            </a: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》</a:t>
            </a:r>
            <a:r>
              <a:rPr lang="zh-CN" altLang="en-US" sz="2800" dirty="0">
                <a:solidFill>
                  <a:schemeClr val="tx1"/>
                </a:solidFill>
                <a:sym typeface="+mn-ea"/>
              </a:rPr>
              <a:t>，发表了一系列重要论文，引起了全国进步思想界的重视。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93800" y="932815"/>
            <a:ext cx="71774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恰同学少年，风华正茂；</a:t>
            </a: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书生意气，挥斥方遒。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指点江山，激扬文字，粪土当年万户侯。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42555" y="661670"/>
            <a:ext cx="4184650" cy="11988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同学们正值青春年少，风华正茂；大家踌躇满志，意气奔放，正强劲有力。</a:t>
            </a:r>
          </a:p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评论国家大事，写出这些激浊扬清的文章，把当时那些军阀官僚看得如同粪土。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8215" y="2551430"/>
            <a:ext cx="8047990" cy="5219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这一层塑造了怎样的人物形象（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同学少年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8180" y="3395345"/>
            <a:ext cx="110102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恰同学少年，风华正茂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，表明他们青春年少，风华正茂；</a:t>
            </a: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书生意气，挥斥方遒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，表明他们有火一样的革命热情，以天下为己任</a:t>
            </a: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指点江山，激扬文字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，表明他们关心国家命运并积极参加变革社会的实践</a:t>
            </a: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粪土当年万户侯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，表明他们蔑视权贵，敢于斗争，追求高远</a:t>
            </a:r>
          </a:p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所以这是一群有雄心、有才华、有胆识的革命青年。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animBg="1"/>
      <p:bldP spid="3" grpId="1" animBg="1"/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14400" y="1407160"/>
            <a:ext cx="354139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曾记否，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到中流击水，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浪遏飞舟？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Docer搜索：半想象现实   http://chn.docer.com/works/?userid=199927538" descr="1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915" y="-15240"/>
            <a:ext cx="5770880" cy="18446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89610" y="3655060"/>
            <a:ext cx="2723515" cy="11988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>
                <a:latin typeface="苏新诗柳楷简" panose="02010600000101010101" charset="-122"/>
                <a:ea typeface="苏新诗柳楷简" panose="02010600000101010101" charset="-122"/>
                <a:sym typeface="+mn-ea"/>
              </a:rPr>
              <a:t>大家是否记得,当年我们在江水中游泳,那激起的浪花几乎挡住了疾驶而来的船?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30860" y="482600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 fontAlgn="base"/>
            <a:r>
              <a:rPr lang="zh-CN" altLang="en-US" sz="4000" dirty="0">
                <a:solidFill>
                  <a:schemeClr val="accent4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中流击水图</a:t>
            </a:r>
          </a:p>
        </p:txBody>
      </p:sp>
      <p:sp>
        <p:nvSpPr>
          <p:cNvPr id="14" name="Text Box 8"/>
          <p:cNvSpPr txBox="1"/>
          <p:nvPr/>
        </p:nvSpPr>
        <p:spPr>
          <a:xfrm>
            <a:off x="4946650" y="1215390"/>
            <a:ext cx="6463665" cy="6140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anchor="t" anchorCtr="0"/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结合整首词，谈谈这几句的深刻含义。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55160" y="2329180"/>
            <a:ext cx="73660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和上阕“谁主沉浮”相呼应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。主宰国家命运的，是以天下为己任、蔑视反动统治者的青年。</a:t>
            </a:r>
          </a:p>
          <a:p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象征意义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：要敢于斗争，勇为革命的中流砥柱，在革命的风浪中力挽狂澜，才能掌握祖国命运，把中国革命的航船引向胜利的彼岸。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/>
      <p:bldP spid="1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7"/>
          <p:cNvSpPr txBox="1"/>
          <p:nvPr/>
        </p:nvSpPr>
        <p:spPr>
          <a:xfrm>
            <a:off x="629920" y="966470"/>
            <a:ext cx="11127740" cy="6166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思考：这首词融情于景、情景交融的特点是怎么体现出来的？</a:t>
            </a:r>
          </a:p>
        </p:txBody>
      </p:sp>
      <p:sp>
        <p:nvSpPr>
          <p:cNvPr id="11" name="矩形 10"/>
          <p:cNvSpPr/>
          <p:nvPr/>
        </p:nvSpPr>
        <p:spPr>
          <a:xfrm>
            <a:off x="988695" y="1948815"/>
            <a:ext cx="1001649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上阕在写景，却处处寓情。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山红遍，层林尽染”，既是四周枫林如火的写照，又寄寓着诗人火热的革命情怀。红色象征革命，象征烈火，象征光明，“万山红遍”正是作者“星火燎原”思想的形象化表现，是对革命与祖国前途的乐观主义的憧憬。“鹰击长空，鱼翔浅底，万类霜天竞自由”，则是作者对自由解放的向往与追求。</a:t>
            </a:r>
          </a:p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下阕在抒情，但也绘景。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忆往昔峥嵘岁月稠”，以峥嵘形容岁月，新颖，形象，将无形的不平凡的岁月，化为一座座有形的峥嵘的山峰，给人以巍峨奇丽的崇高美。“中流击水，浪遏飞舟”，也是一幅奋勇进击、劈波斩浪的宏伟画面。</a:t>
            </a:r>
          </a:p>
          <a:p>
            <a:r>
              <a:rPr lang="zh-CN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整首词以情为经线，以景为纬线，有景到情，由实到虚，逐层推进，步步深入，情感得到了淋漓尽致的表达。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97a04a70c79944d6eec6160d31c65cf"/>
          <p:cNvPicPr>
            <a:picLocks noChangeAspect="1"/>
          </p:cNvPicPr>
          <p:nvPr/>
        </p:nvPicPr>
        <p:blipFill>
          <a:blip r:embed="rId2"/>
          <a:srcRect l="33432" b="9034"/>
          <a:stretch>
            <a:fillRect/>
          </a:stretch>
        </p:blipFill>
        <p:spPr>
          <a:xfrm flipH="1">
            <a:off x="-4445" y="-6350"/>
            <a:ext cx="2070100" cy="7179945"/>
          </a:xfrm>
          <a:prstGeom prst="rect">
            <a:avLst/>
          </a:prstGeom>
        </p:spPr>
      </p:pic>
      <p:pic>
        <p:nvPicPr>
          <p:cNvPr id="4" name="图片 3" descr="bb5b7eff3ed074364ad1f22648b6e08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527667" y="136271"/>
            <a:ext cx="2664333" cy="2030530"/>
          </a:xfrm>
          <a:prstGeom prst="rect">
            <a:avLst/>
          </a:prstGeom>
        </p:spPr>
      </p:pic>
      <p:sp>
        <p:nvSpPr>
          <p:cNvPr id="37" name="文本框 4"/>
          <p:cNvSpPr txBox="1"/>
          <p:nvPr/>
        </p:nvSpPr>
        <p:spPr>
          <a:xfrm>
            <a:off x="611902" y="283465"/>
            <a:ext cx="4888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基础知识：词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01002" y="1287485"/>
            <a:ext cx="9389953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+mn-ea"/>
              </a:rPr>
              <a:t>词，兴起于唐，盛于宋，最初称为“曲词”或“曲子词”，是配乐的。后来</a:t>
            </a:r>
            <a:r>
              <a:rPr lang="zh-CN" altLang="en-US" sz="2800" dirty="0" smtClean="0">
                <a:latin typeface="+mn-ea"/>
              </a:rPr>
              <a:t>词逐渐</a:t>
            </a:r>
            <a:r>
              <a:rPr lang="zh-CN" altLang="en-US" sz="2800" dirty="0">
                <a:latin typeface="+mn-ea"/>
              </a:rPr>
              <a:t>与音乐分离，成为诗的别体，所以又称为“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诗余</a:t>
            </a:r>
            <a:r>
              <a:rPr lang="zh-CN" altLang="en-US" sz="2800" dirty="0">
                <a:latin typeface="+mn-ea"/>
              </a:rPr>
              <a:t>”。因句子长短不一，又称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长短句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+mn-ea"/>
              </a:rPr>
              <a:t>“词有定格，句有定数。”每首词都有一个曲词名称，叫“词牌”。可以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分上下两段，叫“片”或“阕”</a:t>
            </a:r>
            <a:r>
              <a:rPr lang="zh-CN" altLang="en-US" sz="2800" dirty="0">
                <a:latin typeface="+mn-ea"/>
              </a:rPr>
              <a:t>。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+mn-ea"/>
              </a:rPr>
              <a:t>词按字数分为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小令、中调、长调</a:t>
            </a:r>
            <a:r>
              <a:rPr lang="zh-CN" altLang="en-US" sz="2800" dirty="0">
                <a:latin typeface="+mn-ea"/>
              </a:rPr>
              <a:t>。小令字数在</a:t>
            </a:r>
            <a:r>
              <a:rPr lang="en-US" altLang="zh-CN" sz="2800" dirty="0">
                <a:latin typeface="+mn-ea"/>
              </a:rPr>
              <a:t>58</a:t>
            </a:r>
            <a:r>
              <a:rPr lang="zh-CN" altLang="en-US" sz="2800" dirty="0">
                <a:latin typeface="+mn-ea"/>
              </a:rPr>
              <a:t>字以内，中调在</a:t>
            </a:r>
            <a:r>
              <a:rPr lang="en-US" altLang="zh-CN" sz="2800" dirty="0">
                <a:latin typeface="+mn-ea"/>
              </a:rPr>
              <a:t>59</a:t>
            </a:r>
            <a:r>
              <a:rPr lang="zh-CN" altLang="en-US" sz="2800" dirty="0">
                <a:latin typeface="+mn-ea"/>
              </a:rPr>
              <a:t>至</a:t>
            </a:r>
            <a:r>
              <a:rPr lang="en-US" altLang="zh-CN" sz="2800" dirty="0">
                <a:latin typeface="+mn-ea"/>
              </a:rPr>
              <a:t>90</a:t>
            </a:r>
            <a:r>
              <a:rPr lang="zh-CN" altLang="en-US" sz="2800" dirty="0">
                <a:latin typeface="+mn-ea"/>
              </a:rPr>
              <a:t>字，长调在</a:t>
            </a:r>
            <a:r>
              <a:rPr lang="en-US" altLang="zh-CN" sz="2800" dirty="0">
                <a:latin typeface="+mn-ea"/>
              </a:rPr>
              <a:t>91</a:t>
            </a:r>
            <a:r>
              <a:rPr lang="zh-CN" altLang="en-US" sz="2800" dirty="0">
                <a:latin typeface="+mn-ea"/>
              </a:rPr>
              <a:t>字以上。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zh-CN" altLang="en-US" sz="2800" dirty="0" smtClean="0">
                <a:latin typeface="+mn-ea"/>
              </a:rPr>
              <a:t>词按照风格可以分为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婉约词派</a:t>
            </a:r>
            <a:r>
              <a:rPr lang="zh-CN" altLang="en-US" sz="2800" dirty="0" smtClean="0">
                <a:latin typeface="+mn-ea"/>
              </a:rPr>
              <a:t>和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豪放词派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l"/>
            </a:pPr>
            <a:r>
              <a:rPr lang="zh-CN" altLang="en-US" sz="2800" dirty="0" smtClean="0">
                <a:latin typeface="+mn-ea"/>
              </a:rPr>
              <a:t>词一般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上阕写景，下阙抒情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/>
          <p:nvPr/>
        </p:nvSpPr>
        <p:spPr>
          <a:xfrm>
            <a:off x="2500630" y="892175"/>
            <a:ext cx="2051685" cy="47307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独立寒秋图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092518" y="2565400"/>
            <a:ext cx="613410" cy="1265238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rgbClr val="969696"/>
            </a:solidFill>
            <a:prstDash val="sysDot"/>
            <a:miter lim="800000"/>
          </a:ln>
          <a:effectLst/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noProof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</a:rPr>
              <a:t>小  结</a:t>
            </a:r>
          </a:p>
        </p:txBody>
      </p:sp>
      <p:sp>
        <p:nvSpPr>
          <p:cNvPr id="7" name="Text Box 4"/>
          <p:cNvSpPr txBox="1"/>
          <p:nvPr/>
        </p:nvSpPr>
        <p:spPr>
          <a:xfrm>
            <a:off x="2471420" y="2475865"/>
            <a:ext cx="2033270" cy="47307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湘江秋景图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2475230" y="4164330"/>
            <a:ext cx="2037715" cy="474345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峥嵘岁月图</a:t>
            </a:r>
          </a:p>
        </p:txBody>
      </p:sp>
      <p:sp>
        <p:nvSpPr>
          <p:cNvPr id="9" name="Text Box 4"/>
          <p:cNvSpPr txBox="1"/>
          <p:nvPr/>
        </p:nvSpPr>
        <p:spPr>
          <a:xfrm>
            <a:off x="2487930" y="5415915"/>
            <a:ext cx="2064385" cy="473075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中流击水图</a:t>
            </a:r>
          </a:p>
        </p:txBody>
      </p:sp>
      <p:sp>
        <p:nvSpPr>
          <p:cNvPr id="10" name="Text Box 4"/>
          <p:cNvSpPr txBox="1"/>
          <p:nvPr/>
        </p:nvSpPr>
        <p:spPr>
          <a:xfrm>
            <a:off x="4722495" y="892175"/>
            <a:ext cx="3926205" cy="473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独立寒秋 橘子洲头</a:t>
            </a:r>
          </a:p>
        </p:txBody>
      </p:sp>
      <p:sp>
        <p:nvSpPr>
          <p:cNvPr id="11" name="Text Box 4"/>
          <p:cNvSpPr txBox="1"/>
          <p:nvPr/>
        </p:nvSpPr>
        <p:spPr>
          <a:xfrm>
            <a:off x="4770438" y="1725613"/>
            <a:ext cx="893762" cy="2365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远眺</a:t>
            </a:r>
          </a:p>
        </p:txBody>
      </p:sp>
      <p:sp>
        <p:nvSpPr>
          <p:cNvPr id="12" name="Text Box 4"/>
          <p:cNvSpPr txBox="1"/>
          <p:nvPr/>
        </p:nvSpPr>
        <p:spPr>
          <a:xfrm>
            <a:off x="4770755" y="2488565"/>
            <a:ext cx="893445" cy="407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近观</a:t>
            </a:r>
          </a:p>
        </p:txBody>
      </p:sp>
      <p:sp>
        <p:nvSpPr>
          <p:cNvPr id="13" name="Text Box 4"/>
          <p:cNvSpPr txBox="1"/>
          <p:nvPr/>
        </p:nvSpPr>
        <p:spPr>
          <a:xfrm>
            <a:off x="4770438" y="3084513"/>
            <a:ext cx="893762" cy="2365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仰视</a:t>
            </a:r>
          </a:p>
        </p:txBody>
      </p:sp>
      <p:sp>
        <p:nvSpPr>
          <p:cNvPr id="14" name="Text Box 4"/>
          <p:cNvSpPr txBox="1"/>
          <p:nvPr/>
        </p:nvSpPr>
        <p:spPr>
          <a:xfrm>
            <a:off x="4770438" y="3530600"/>
            <a:ext cx="893762" cy="2365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俯瞰</a:t>
            </a:r>
          </a:p>
        </p:txBody>
      </p:sp>
      <p:sp>
        <p:nvSpPr>
          <p:cNvPr id="15" name="Text Box 4"/>
          <p:cNvSpPr txBox="1"/>
          <p:nvPr/>
        </p:nvSpPr>
        <p:spPr>
          <a:xfrm>
            <a:off x="5790565" y="1496695"/>
            <a:ext cx="1622425" cy="72263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/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万山红遍</a:t>
            </a:r>
            <a:r>
              <a:rPr lang="en-US" altLang="zh-CN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algn="just"/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层林尽染</a:t>
            </a:r>
          </a:p>
        </p:txBody>
      </p:sp>
      <p:sp>
        <p:nvSpPr>
          <p:cNvPr id="16" name="Text Box 4"/>
          <p:cNvSpPr txBox="1"/>
          <p:nvPr/>
        </p:nvSpPr>
        <p:spPr>
          <a:xfrm>
            <a:off x="5721350" y="2305050"/>
            <a:ext cx="1757045" cy="69342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/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漫江碧透 </a:t>
            </a:r>
            <a:endParaRPr lang="en-US" altLang="zh-CN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/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百舸争流</a:t>
            </a:r>
          </a:p>
        </p:txBody>
      </p:sp>
      <p:sp>
        <p:nvSpPr>
          <p:cNvPr id="17" name="Text Box 4"/>
          <p:cNvSpPr txBox="1"/>
          <p:nvPr/>
        </p:nvSpPr>
        <p:spPr>
          <a:xfrm>
            <a:off x="5717223" y="3114358"/>
            <a:ext cx="1439862" cy="303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鹰击长空</a:t>
            </a:r>
          </a:p>
        </p:txBody>
      </p:sp>
      <p:sp>
        <p:nvSpPr>
          <p:cNvPr id="18" name="Text Box 4"/>
          <p:cNvSpPr txBox="1"/>
          <p:nvPr/>
        </p:nvSpPr>
        <p:spPr>
          <a:xfrm>
            <a:off x="5717223" y="3535998"/>
            <a:ext cx="1439862" cy="3476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鱼翔浅底</a:t>
            </a:r>
          </a:p>
        </p:txBody>
      </p:sp>
      <p:sp>
        <p:nvSpPr>
          <p:cNvPr id="19" name="Text Box 4"/>
          <p:cNvSpPr txBox="1"/>
          <p:nvPr/>
        </p:nvSpPr>
        <p:spPr>
          <a:xfrm>
            <a:off x="7850188" y="1946275"/>
            <a:ext cx="534987" cy="3746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静</a:t>
            </a:r>
          </a:p>
        </p:txBody>
      </p:sp>
      <p:sp>
        <p:nvSpPr>
          <p:cNvPr id="20" name="Text Box 4"/>
          <p:cNvSpPr txBox="1"/>
          <p:nvPr/>
        </p:nvSpPr>
        <p:spPr>
          <a:xfrm>
            <a:off x="7849870" y="3236595"/>
            <a:ext cx="534988" cy="3762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动</a:t>
            </a:r>
          </a:p>
        </p:txBody>
      </p:sp>
      <p:sp>
        <p:nvSpPr>
          <p:cNvPr id="21" name="Text Box 4"/>
          <p:cNvSpPr txBox="1"/>
          <p:nvPr/>
        </p:nvSpPr>
        <p:spPr>
          <a:xfrm>
            <a:off x="4787265" y="4078605"/>
            <a:ext cx="3110865" cy="30353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书生意气  挥斥方遒</a:t>
            </a:r>
          </a:p>
        </p:txBody>
      </p:sp>
      <p:sp>
        <p:nvSpPr>
          <p:cNvPr id="22" name="Text Box 4"/>
          <p:cNvSpPr txBox="1"/>
          <p:nvPr/>
        </p:nvSpPr>
        <p:spPr>
          <a:xfrm>
            <a:off x="4787265" y="4605655"/>
            <a:ext cx="2969895" cy="448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指点江山  激扬文字</a:t>
            </a:r>
          </a:p>
        </p:txBody>
      </p:sp>
      <p:sp>
        <p:nvSpPr>
          <p:cNvPr id="23" name="Text Box 4"/>
          <p:cNvSpPr txBox="1"/>
          <p:nvPr/>
        </p:nvSpPr>
        <p:spPr>
          <a:xfrm>
            <a:off x="4722495" y="5539740"/>
            <a:ext cx="3208020" cy="349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中流击水 浪遏飞舟</a:t>
            </a:r>
          </a:p>
        </p:txBody>
      </p:sp>
      <p:sp>
        <p:nvSpPr>
          <p:cNvPr id="24" name="Text Box 4"/>
          <p:cNvSpPr txBox="1"/>
          <p:nvPr/>
        </p:nvSpPr>
        <p:spPr>
          <a:xfrm>
            <a:off x="8728710" y="2568575"/>
            <a:ext cx="1890395" cy="5384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问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谁主沉浮</a:t>
            </a:r>
          </a:p>
        </p:txBody>
      </p:sp>
      <p:sp>
        <p:nvSpPr>
          <p:cNvPr id="25" name="Text Box 4"/>
          <p:cNvSpPr txBox="1"/>
          <p:nvPr/>
        </p:nvSpPr>
        <p:spPr>
          <a:xfrm>
            <a:off x="8810625" y="4387215"/>
            <a:ext cx="2094865" cy="52451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同学少年</a:t>
            </a:r>
          </a:p>
        </p:txBody>
      </p:sp>
      <p:sp>
        <p:nvSpPr>
          <p:cNvPr id="26" name="左大括号 25"/>
          <p:cNvSpPr/>
          <p:nvPr/>
        </p:nvSpPr>
        <p:spPr>
          <a:xfrm>
            <a:off x="4560570" y="1806893"/>
            <a:ext cx="217488" cy="2055813"/>
          </a:xfrm>
          <a:prstGeom prst="leftBrace">
            <a:avLst>
              <a:gd name="adj1" fmla="val 8333"/>
              <a:gd name="adj2" fmla="val 4876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2066290" y="1276985"/>
            <a:ext cx="411480" cy="430403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4612005" y="4152900"/>
            <a:ext cx="76200" cy="758825"/>
          </a:xfrm>
          <a:prstGeom prst="leftBrace">
            <a:avLst>
              <a:gd name="adj1" fmla="val 8333"/>
              <a:gd name="adj2" fmla="val 4876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5610543" y="1658938"/>
            <a:ext cx="114300" cy="485775"/>
          </a:xfrm>
          <a:prstGeom prst="leftBrace">
            <a:avLst>
              <a:gd name="adj1" fmla="val 8333"/>
              <a:gd name="adj2" fmla="val 4876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5610860" y="2492058"/>
            <a:ext cx="114300" cy="484188"/>
          </a:xfrm>
          <a:prstGeom prst="leftBrace">
            <a:avLst>
              <a:gd name="adj1" fmla="val 8333"/>
              <a:gd name="adj2" fmla="val 4876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31" name="左大括号 30"/>
          <p:cNvSpPr/>
          <p:nvPr/>
        </p:nvSpPr>
        <p:spPr>
          <a:xfrm flipH="1">
            <a:off x="7313295" y="1659255"/>
            <a:ext cx="226060" cy="1068705"/>
          </a:xfrm>
          <a:prstGeom prst="leftBrace">
            <a:avLst>
              <a:gd name="adj1" fmla="val 8333"/>
              <a:gd name="adj2" fmla="val 4876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33" name="左大括号 32"/>
          <p:cNvSpPr/>
          <p:nvPr/>
        </p:nvSpPr>
        <p:spPr>
          <a:xfrm flipH="1">
            <a:off x="7356475" y="2886075"/>
            <a:ext cx="106045" cy="881380"/>
          </a:xfrm>
          <a:prstGeom prst="leftBrace">
            <a:avLst>
              <a:gd name="adj1" fmla="val 8333"/>
              <a:gd name="adj2" fmla="val 4876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34" name="左大括号 33"/>
          <p:cNvSpPr/>
          <p:nvPr/>
        </p:nvSpPr>
        <p:spPr>
          <a:xfrm flipH="1">
            <a:off x="8475980" y="1946275"/>
            <a:ext cx="161925" cy="1884363"/>
          </a:xfrm>
          <a:prstGeom prst="leftBrace">
            <a:avLst>
              <a:gd name="adj1" fmla="val 8333"/>
              <a:gd name="adj2" fmla="val 4876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35" name="左大括号 34"/>
          <p:cNvSpPr/>
          <p:nvPr/>
        </p:nvSpPr>
        <p:spPr>
          <a:xfrm flipH="1">
            <a:off x="8402320" y="4164330"/>
            <a:ext cx="235585" cy="805180"/>
          </a:xfrm>
          <a:prstGeom prst="leftBrace">
            <a:avLst>
              <a:gd name="adj1" fmla="val 8333"/>
              <a:gd name="adj2" fmla="val 48761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36" name="左大括号 35"/>
          <p:cNvSpPr/>
          <p:nvPr/>
        </p:nvSpPr>
        <p:spPr>
          <a:xfrm flipH="1">
            <a:off x="10657205" y="979805"/>
            <a:ext cx="173990" cy="490918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37" name="Text Box 4"/>
          <p:cNvSpPr txBox="1"/>
          <p:nvPr/>
        </p:nvSpPr>
        <p:spPr>
          <a:xfrm flipH="1">
            <a:off x="10881995" y="2475865"/>
            <a:ext cx="536575" cy="133604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借景抒情</a:t>
            </a:r>
          </a:p>
        </p:txBody>
      </p:sp>
      <p:cxnSp>
        <p:nvCxnSpPr>
          <p:cNvPr id="41" name="直接箭头连接符 40"/>
          <p:cNvCxnSpPr/>
          <p:nvPr/>
        </p:nvCxnSpPr>
        <p:spPr>
          <a:xfrm>
            <a:off x="8095615" y="2350135"/>
            <a:ext cx="0" cy="792163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06340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492750" y="391795"/>
            <a:ext cx="4542790" cy="2738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七绝·改诗赠父亲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孩儿立志出乡关，</a:t>
            </a:r>
          </a:p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学不成名誓不还。</a:t>
            </a:r>
          </a:p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埋骨何须桑梓地，</a:t>
            </a:r>
          </a:p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人生无处不青山。</a:t>
            </a:r>
          </a:p>
        </p:txBody>
      </p:sp>
      <p:sp>
        <p:nvSpPr>
          <p:cNvPr id="6" name="Docer搜索：半想象现实   http://chn.docer.com/works/?userid=199927538"/>
          <p:cNvSpPr/>
          <p:nvPr/>
        </p:nvSpPr>
        <p:spPr>
          <a:xfrm>
            <a:off x="5006340" y="3429317"/>
            <a:ext cx="5536432" cy="3488690"/>
          </a:xfrm>
          <a:prstGeom prst="rect">
            <a:avLst/>
          </a:prstGeom>
          <a:blipFill rotWithShape="1">
            <a:blip r:embed="rId3"/>
            <a:srcRect/>
            <a:stretch>
              <a:fillRect l="-39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 rot="20931420">
            <a:off x="8627699" y="3029700"/>
            <a:ext cx="25822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立志</a:t>
            </a:r>
            <a:endParaRPr lang="zh-CN" altLang="en-US" sz="8000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31640" y="291465"/>
            <a:ext cx="37287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✮</a:t>
            </a:r>
            <a:r>
              <a:rPr lang="en-US" altLang="zh-CN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意象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25930" y="1204595"/>
            <a:ext cx="9065895" cy="48936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zh-CN" altLang="en-US" sz="2800" dirty="0">
                <a:sym typeface="+mn-ea"/>
              </a:rPr>
              <a:t>定义：</a:t>
            </a:r>
            <a:r>
              <a:rPr lang="en-US" altLang="zh-CN" sz="2800" dirty="0" err="1">
                <a:sym typeface="+mn-ea"/>
              </a:rPr>
              <a:t>意象即表达主观情感的客观外物。诗歌的意象是诗人心中之“意”与外在之“象”的结合体</a:t>
            </a:r>
            <a:r>
              <a:rPr lang="en-US" altLang="zh-CN" sz="2800" dirty="0" smtClean="0">
                <a:sym typeface="+mn-ea"/>
              </a:rPr>
              <a:t>。</a:t>
            </a:r>
            <a:endParaRPr lang="en-US" altLang="zh-CN" sz="2800" dirty="0">
              <a:sym typeface="+mn-ea"/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en-US" altLang="zh-CN" sz="2800" dirty="0">
                <a:sym typeface="+mn-ea"/>
              </a:rPr>
              <a:t>           </a:t>
            </a:r>
            <a:r>
              <a:rPr lang="zh-CN" altLang="en-US" sz="3200" dirty="0">
                <a:solidFill>
                  <a:srgbClr val="FF0066"/>
                </a:solidFill>
                <a:sym typeface="+mn-ea"/>
              </a:rPr>
              <a:t>松梅竹菊</a:t>
            </a:r>
            <a:r>
              <a:rPr lang="zh-CN" altLang="en-US" sz="3200" dirty="0">
                <a:sym typeface="+mn-ea"/>
              </a:rPr>
              <a:t>寓</a:t>
            </a:r>
            <a:r>
              <a:rPr lang="zh-CN" altLang="en-US" sz="3200" dirty="0">
                <a:solidFill>
                  <a:srgbClr val="002060"/>
                </a:solidFill>
                <a:sym typeface="+mn-ea"/>
              </a:rPr>
              <a:t>高洁</a:t>
            </a:r>
            <a:r>
              <a:rPr lang="zh-CN" altLang="en-US" sz="3200" dirty="0">
                <a:sym typeface="+mn-ea"/>
              </a:rPr>
              <a:t>，</a:t>
            </a:r>
            <a:endParaRPr lang="zh-CN" altLang="en-US" sz="3200" dirty="0"/>
          </a:p>
          <a:p>
            <a:pPr>
              <a:defRPr/>
            </a:pPr>
            <a:r>
              <a:rPr lang="zh-CN" altLang="en-US" sz="3200" dirty="0">
                <a:sym typeface="+mn-ea"/>
              </a:rPr>
              <a:t>　　 借</a:t>
            </a:r>
            <a:r>
              <a:rPr lang="zh-CN" altLang="en-US" sz="3200" dirty="0">
                <a:solidFill>
                  <a:srgbClr val="FF0066"/>
                </a:solidFill>
                <a:sym typeface="+mn-ea"/>
              </a:rPr>
              <a:t>月</a:t>
            </a:r>
            <a:r>
              <a:rPr lang="zh-CN" altLang="en-US" sz="3200" dirty="0">
                <a:sym typeface="+mn-ea"/>
              </a:rPr>
              <a:t>托</a:t>
            </a:r>
            <a:r>
              <a:rPr lang="zh-CN" altLang="en-US" sz="3200" dirty="0">
                <a:solidFill>
                  <a:srgbClr val="FF0066"/>
                </a:solidFill>
                <a:sym typeface="+mn-ea"/>
              </a:rPr>
              <a:t>雁</a:t>
            </a:r>
            <a:r>
              <a:rPr lang="zh-CN" altLang="en-US" sz="3200" dirty="0">
                <a:sym typeface="+mn-ea"/>
              </a:rPr>
              <a:t>寄</a:t>
            </a:r>
            <a:r>
              <a:rPr lang="zh-CN" altLang="en-US" sz="3200" dirty="0">
                <a:solidFill>
                  <a:srgbClr val="002060"/>
                </a:solidFill>
                <a:sym typeface="+mn-ea"/>
              </a:rPr>
              <a:t>乡思</a:t>
            </a:r>
            <a:r>
              <a:rPr lang="zh-CN" altLang="en-US" sz="3200" dirty="0" smtClean="0">
                <a:sym typeface="+mn-ea"/>
              </a:rPr>
              <a:t>。</a:t>
            </a:r>
            <a:endParaRPr lang="en-US" altLang="zh-CN" sz="3200" dirty="0" smtClean="0">
              <a:sym typeface="+mn-ea"/>
            </a:endParaRPr>
          </a:p>
          <a:p>
            <a:pPr>
              <a:defRPr/>
            </a:pPr>
            <a:r>
              <a:rPr lang="zh-CN" altLang="en-US" sz="3200" dirty="0">
                <a:sym typeface="+mn-ea"/>
              </a:rPr>
              <a:t>　　 </a:t>
            </a:r>
            <a:r>
              <a:rPr lang="zh-CN" altLang="en-US" sz="3200" dirty="0">
                <a:solidFill>
                  <a:srgbClr val="FF0066"/>
                </a:solidFill>
                <a:sym typeface="+mn-ea"/>
              </a:rPr>
              <a:t>杜鹃鹧鸪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啼</a:t>
            </a:r>
            <a:r>
              <a:rPr lang="zh-CN" altLang="en-US" sz="3200" dirty="0">
                <a:solidFill>
                  <a:srgbClr val="002060"/>
                </a:solidFill>
                <a:sym typeface="+mn-ea"/>
              </a:rPr>
              <a:t>凄凄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，</a:t>
            </a:r>
            <a:endParaRPr lang="zh-CN" altLang="en-US" sz="3200" dirty="0">
              <a:solidFill>
                <a:schemeClr val="tx1"/>
              </a:solidFill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3200" dirty="0">
                <a:solidFill>
                  <a:srgbClr val="FF0066"/>
                </a:solidFill>
                <a:sym typeface="+mn-ea"/>
              </a:rPr>
              <a:t>梧桐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叶落透</a:t>
            </a:r>
            <a:r>
              <a:rPr lang="zh-CN" altLang="en-US" sz="3200" dirty="0">
                <a:solidFill>
                  <a:srgbClr val="002060"/>
                </a:solidFill>
                <a:sym typeface="+mn-ea"/>
              </a:rPr>
              <a:t>悲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意。</a:t>
            </a:r>
            <a:endParaRPr lang="zh-CN" altLang="en-US" sz="3200" dirty="0">
              <a:solidFill>
                <a:schemeClr val="tx1"/>
              </a:solidFill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　　 </a:t>
            </a:r>
            <a:r>
              <a:rPr lang="zh-CN" altLang="en-US" sz="3200" dirty="0">
                <a:solidFill>
                  <a:srgbClr val="002060"/>
                </a:solidFill>
                <a:sym typeface="+mn-ea"/>
              </a:rPr>
              <a:t>别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时</a:t>
            </a:r>
            <a:r>
              <a:rPr lang="zh-CN" altLang="en-US" sz="3200" dirty="0">
                <a:solidFill>
                  <a:srgbClr val="FF0066"/>
                </a:solidFill>
                <a:sym typeface="+mn-ea"/>
              </a:rPr>
              <a:t>长亭柳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依依，</a:t>
            </a:r>
            <a:endParaRPr lang="zh-CN" altLang="en-US" sz="3200" dirty="0">
              <a:solidFill>
                <a:schemeClr val="tx1"/>
              </a:solidFill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　　 </a:t>
            </a:r>
            <a:r>
              <a:rPr lang="zh-CN" altLang="en-US" sz="3200" dirty="0">
                <a:solidFill>
                  <a:srgbClr val="FF0066"/>
                </a:solidFill>
                <a:sym typeface="+mn-ea"/>
              </a:rPr>
              <a:t>落花流水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传</a:t>
            </a:r>
            <a:r>
              <a:rPr lang="zh-CN" altLang="en-US" sz="3200" dirty="0">
                <a:solidFill>
                  <a:srgbClr val="002060"/>
                </a:solidFill>
                <a:sym typeface="+mn-ea"/>
              </a:rPr>
              <a:t>愁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绪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　　 </a:t>
            </a:r>
            <a:r>
              <a:rPr lang="zh-CN" altLang="en-US" sz="3200" dirty="0">
                <a:solidFill>
                  <a:srgbClr val="FF0066"/>
                </a:solidFill>
                <a:sym typeface="+mn-ea"/>
              </a:rPr>
              <a:t>乌鸦燕子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系</a:t>
            </a:r>
            <a:r>
              <a:rPr lang="zh-CN" altLang="en-US" sz="3200" dirty="0">
                <a:solidFill>
                  <a:srgbClr val="002060"/>
                </a:solidFill>
                <a:sym typeface="+mn-ea"/>
              </a:rPr>
              <a:t>兴衰</a:t>
            </a:r>
            <a:r>
              <a:rPr lang="zh-CN" altLang="en-US" sz="3200" dirty="0">
                <a:sym typeface="+mn-ea"/>
              </a:rPr>
              <a:t>，</a:t>
            </a:r>
            <a:endParaRPr lang="zh-CN" altLang="en-US" sz="3200" dirty="0"/>
          </a:p>
          <a:p>
            <a:pPr marL="0" indent="0" algn="l">
              <a:buFont typeface="Wingdings" panose="05000000000000000000" pitchFamily="2" charset="2"/>
              <a:buNone/>
              <a:defRPr/>
            </a:pPr>
            <a:r>
              <a:rPr lang="zh-CN" altLang="en-US" sz="3200" dirty="0">
                <a:sym typeface="+mn-ea"/>
              </a:rPr>
              <a:t>　　 </a:t>
            </a:r>
            <a:r>
              <a:rPr lang="zh-CN" altLang="en-US" sz="3200" dirty="0">
                <a:solidFill>
                  <a:srgbClr val="FF0066"/>
                </a:solidFill>
                <a:sym typeface="+mn-ea"/>
              </a:rPr>
              <a:t>草木</a:t>
            </a:r>
            <a:r>
              <a:rPr lang="zh-CN" altLang="en-US" sz="3200" dirty="0">
                <a:sym typeface="+mn-ea"/>
              </a:rPr>
              <a:t>仍在</a:t>
            </a:r>
            <a:r>
              <a:rPr lang="zh-CN" altLang="en-US" sz="3200" dirty="0">
                <a:solidFill>
                  <a:srgbClr val="002060"/>
                </a:solidFill>
                <a:sym typeface="+mn-ea"/>
              </a:rPr>
              <a:t>人事移</a:t>
            </a:r>
            <a:r>
              <a:rPr lang="zh-CN" altLang="en-US" sz="3200" dirty="0">
                <a:sym typeface="+mn-ea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96000" y="2049145"/>
            <a:ext cx="54711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/>
              <a:t>“不是花中偏爱菊，此花开尽更无花”</a:t>
            </a:r>
          </a:p>
        </p:txBody>
      </p:sp>
      <p:sp>
        <p:nvSpPr>
          <p:cNvPr id="4" name="矩形 3"/>
          <p:cNvSpPr/>
          <p:nvPr/>
        </p:nvSpPr>
        <p:spPr>
          <a:xfrm>
            <a:off x="6258877" y="2509520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“乡书何处达？归雁洛阳边”</a:t>
            </a:r>
          </a:p>
        </p:txBody>
      </p:sp>
      <p:sp>
        <p:nvSpPr>
          <p:cNvPr id="5" name="矩形 4"/>
          <p:cNvSpPr/>
          <p:nvPr/>
        </p:nvSpPr>
        <p:spPr>
          <a:xfrm>
            <a:off x="6096000" y="3059668"/>
            <a:ext cx="54857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“宫女如花满春殿， 只今惟有鹧鸪</a:t>
            </a:r>
            <a:r>
              <a:rPr lang="zh-CN" altLang="en-US" sz="2400" dirty="0" smtClean="0"/>
              <a:t>飞”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6164929" y="3541805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“铺床</a:t>
            </a:r>
            <a:r>
              <a:rPr lang="zh-CN" altLang="en-US" sz="2400" dirty="0"/>
              <a:t>凉满梧桐月，月在梧桐缺处</a:t>
            </a:r>
            <a:r>
              <a:rPr lang="zh-CN" altLang="en-US" sz="2400" dirty="0" smtClean="0"/>
              <a:t>明”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6258877" y="4027776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“昔</a:t>
            </a:r>
            <a:r>
              <a:rPr lang="zh-CN" altLang="en-US" sz="2400" dirty="0"/>
              <a:t>我往矣，杨柳</a:t>
            </a:r>
            <a:r>
              <a:rPr lang="zh-CN" altLang="en-US" sz="2400" dirty="0" smtClean="0"/>
              <a:t>依依”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6164929" y="4489441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“春花秋月何时了，往事知多少”</a:t>
            </a:r>
          </a:p>
        </p:txBody>
      </p:sp>
      <p:sp>
        <p:nvSpPr>
          <p:cNvPr id="10" name="矩形 9"/>
          <p:cNvSpPr/>
          <p:nvPr/>
        </p:nvSpPr>
        <p:spPr>
          <a:xfrm>
            <a:off x="6011041" y="5578100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“玉辇升天人已尽，故宫惟有树</a:t>
            </a:r>
            <a:r>
              <a:rPr lang="zh-CN" altLang="en-US" sz="2400" dirty="0" smtClean="0"/>
              <a:t>长生”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6164929" y="5059486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“旧时</a:t>
            </a:r>
            <a:r>
              <a:rPr lang="zh-CN" altLang="en-US" sz="2400" dirty="0"/>
              <a:t>王谢堂前燕，飞入寻常百姓</a:t>
            </a:r>
            <a:r>
              <a:rPr lang="zh-CN" altLang="en-US" sz="2400" dirty="0" smtClean="0"/>
              <a:t>家”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1"/>
          </p:nvPr>
        </p:nvSpPr>
        <p:spPr>
          <a:xfrm>
            <a:off x="838200" y="830580"/>
            <a:ext cx="10515600" cy="545528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意象内涵也可以是丰富的</a:t>
            </a:r>
          </a:p>
        </p:txBody>
      </p:sp>
      <p:pic>
        <p:nvPicPr>
          <p:cNvPr id="28674" name="内容占位符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9288" y="1776730"/>
            <a:ext cx="6405562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文本框 5"/>
          <p:cNvSpPr txBox="1">
            <a:spLocks noChangeArrowheads="1"/>
          </p:cNvSpPr>
          <p:nvPr/>
        </p:nvSpPr>
        <p:spPr bwMode="auto">
          <a:xfrm>
            <a:off x="12432983" y="-2043113"/>
            <a:ext cx="11988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4000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  <a:sym typeface="+mn-ea"/>
              </a:rPr>
              <a:t>流水</a:t>
            </a:r>
          </a:p>
        </p:txBody>
      </p:sp>
      <p:sp>
        <p:nvSpPr>
          <p:cNvPr id="2" name="矩形 1"/>
          <p:cNvSpPr/>
          <p:nvPr/>
        </p:nvSpPr>
        <p:spPr>
          <a:xfrm>
            <a:off x="9026049" y="3626168"/>
            <a:ext cx="1554480" cy="9220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流水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40105" y="1016635"/>
            <a:ext cx="929767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、友情：</a:t>
            </a:r>
            <a:r>
              <a:rPr lang="zh-CN" altLang="en-US" sz="2800" b="1" dirty="0">
                <a:solidFill>
                  <a:srgbClr val="0066FF"/>
                </a:solidFill>
                <a:cs typeface="+mn-ea"/>
                <a:sym typeface="+mn-ea"/>
              </a:rPr>
              <a:t>绵绵不尽的流水如诗人对友人不舍的情怀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83753" y="3581083"/>
            <a:ext cx="4243387" cy="435610"/>
          </a:xfrm>
          <a:prstGeom prst="rect">
            <a:avLst/>
          </a:prstGeom>
          <a:solidFill>
            <a:srgbClr val="FFFFCC"/>
          </a:solidFill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仍怜故乡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水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，万里送行舟。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02130" y="1763395"/>
            <a:ext cx="9768205" cy="43561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孤帆远影碧空尽，唯见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长江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天际流。 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——《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黄鹤楼送孟浩然之广陵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endParaRPr lang="en-US" altLang="zh-CN" sz="2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6540" y="5226050"/>
            <a:ext cx="9791700" cy="43561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过尽千帆皆不是，斜晖脉脉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水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悠悠。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——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温庭筠《望江南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50353" y="4543108"/>
            <a:ext cx="751268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3、爱情：</a:t>
            </a:r>
            <a:r>
              <a:rPr lang="zh-CN" altLang="en-US" sz="2800" b="1" dirty="0">
                <a:solidFill>
                  <a:srgbClr val="0066FF"/>
                </a:solidFill>
                <a:sym typeface="+mn-ea"/>
              </a:rPr>
              <a:t>水成为阻断男女引起无限相思的意象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26540" y="2780030"/>
            <a:ext cx="321500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2、乡情：</a:t>
            </a:r>
            <a:r>
              <a:rPr lang="zh-CN" altLang="en-US" sz="2800" dirty="0">
                <a:solidFill>
                  <a:srgbClr val="0066FF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故乡之水</a:t>
            </a:r>
          </a:p>
        </p:txBody>
      </p:sp>
      <p:sp>
        <p:nvSpPr>
          <p:cNvPr id="14" name="矩形 13"/>
          <p:cNvSpPr/>
          <p:nvPr/>
        </p:nvSpPr>
        <p:spPr>
          <a:xfrm>
            <a:off x="247650" y="260033"/>
            <a:ext cx="1554480" cy="9220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流水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78660" y="978218"/>
            <a:ext cx="518985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4、豪情 </a:t>
            </a:r>
            <a:r>
              <a:rPr lang="zh-CN" altLang="en-US" sz="2800" b="1" dirty="0">
                <a:solidFill>
                  <a:srgbClr val="0066FF"/>
                </a:solidFill>
                <a:cs typeface="+mn-ea"/>
                <a:sym typeface="+mn-ea"/>
              </a:rPr>
              <a:t>水势气豪迈，波涛汹涌</a:t>
            </a:r>
            <a:endParaRPr lang="zh-CN" altLang="en-US" sz="28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8343" y="1623695"/>
            <a:ext cx="5902960" cy="435610"/>
          </a:xfrm>
          <a:prstGeom prst="rect">
            <a:avLst/>
          </a:prstGeom>
          <a:solidFill>
            <a:srgbClr val="FFFFCC"/>
          </a:solidFill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飞流直下三千尺，疑是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银河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落九天。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16760" y="3310255"/>
            <a:ext cx="6273165" cy="52197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抽刀断水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水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更流，举杯消愁愁更愁。</a:t>
            </a:r>
            <a:r>
              <a:rPr lang="zh-CN" altLang="en-US" b="1" i="1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  <a:cs typeface="+mn-ea"/>
                <a:sym typeface="+mn-ea"/>
              </a:rPr>
              <a:t>                               </a:t>
            </a:r>
            <a:endParaRPr lang="zh-CN" altLang="en-US" sz="2000" b="1" i="1" dirty="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charset="-122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72615" y="2689225"/>
            <a:ext cx="81648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5、愁情  </a:t>
            </a:r>
            <a:r>
              <a:rPr lang="zh-CN" altLang="en-US" sz="2800" b="1" dirty="0">
                <a:solidFill>
                  <a:srgbClr val="0066FF"/>
                </a:solidFill>
                <a:cs typeface="+mn-ea"/>
                <a:sym typeface="+mn-ea"/>
              </a:rPr>
              <a:t>水的连绵不断，恰如愁情挥之不去</a:t>
            </a:r>
            <a:endParaRPr lang="zh-CN" altLang="en-US" sz="28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29460" y="4399915"/>
            <a:ext cx="508762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6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、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喻时间 </a:t>
            </a:r>
            <a:r>
              <a:rPr lang="zh-CN" altLang="en-US" sz="2800" b="1" dirty="0">
                <a:solidFill>
                  <a:srgbClr val="0066FF"/>
                </a:solidFill>
                <a:cs typeface="+mn-ea"/>
                <a:sym typeface="+mn-ea"/>
              </a:rPr>
              <a:t>水的长流，有如岁月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72615" y="5083175"/>
            <a:ext cx="6238875" cy="521970"/>
          </a:xfrm>
          <a:prstGeom prst="rect">
            <a:avLst/>
          </a:prstGeom>
          <a:solidFill>
            <a:srgbClr val="FFFFCC"/>
          </a:solidFill>
        </p:spPr>
        <p:txBody>
          <a:bodyPr wrap="none">
            <a:spAutoFit/>
          </a:bodyPr>
          <a:lstStyle/>
          <a:p>
            <a:pPr algn="just" eaLnBrk="0" hangingPunct="0">
              <a:defRPr/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子在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川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上曰：逝者</a:t>
            </a:r>
            <a:r>
              <a:rPr lang="zh-CN" altLang="en-US" sz="2800" b="1" dirty="0">
                <a:solidFill>
                  <a:srgbClr val="0033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如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斯</a:t>
            </a:r>
            <a:r>
              <a:rPr lang="zh-CN" altLang="en-US" sz="2800" b="1" dirty="0">
                <a:solidFill>
                  <a:srgbClr val="0033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夫，不舍昼夜。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153988"/>
            <a:ext cx="1554480" cy="9220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流水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7" name="图片 245766" descr="bpojkoj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99" t="11111" b="7777"/>
          <a:stretch>
            <a:fillRect/>
          </a:stretch>
        </p:blipFill>
        <p:spPr bwMode="auto">
          <a:xfrm>
            <a:off x="2339975" y="2492375"/>
            <a:ext cx="71247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31950" y="188913"/>
            <a:ext cx="7239000" cy="10033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✮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描绘意境  把握情感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63900" y="3491230"/>
            <a:ext cx="5277485" cy="204152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4800" b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隶书" panose="02010509060101010101" charset="-122"/>
                <a:sym typeface="+mn-ea"/>
              </a:rPr>
              <a:t>意境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隶书" panose="02010509060101010101" charset="-122"/>
                <a:sym typeface="+mn-ea"/>
              </a:rPr>
              <a:t>若干意象组成的包含作者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隶书" panose="02010509060101010101" charset="-122"/>
                <a:sym typeface="+mn-ea"/>
              </a:rPr>
              <a:t>情思的境界。</a:t>
            </a:r>
          </a:p>
          <a:p>
            <a:pPr lvl="1"/>
            <a:endParaRPr lang="zh-CN" altLang="en-US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4" name="文本框 99"/>
          <p:cNvSpPr txBox="1">
            <a:spLocks noChangeArrowheads="1"/>
          </p:cNvSpPr>
          <p:nvPr/>
        </p:nvSpPr>
        <p:spPr bwMode="auto">
          <a:xfrm>
            <a:off x="2098675" y="1338580"/>
            <a:ext cx="76073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意象</a:t>
            </a:r>
            <a:r>
              <a:rPr lang="en-US" altLang="zh-CN" sz="3600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+</a:t>
            </a:r>
            <a:r>
              <a:rPr lang="zh-CN" altLang="en-US" sz="3600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意象</a:t>
            </a:r>
            <a:r>
              <a:rPr lang="en-US" altLang="zh-CN" sz="3600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+</a:t>
            </a:r>
            <a:r>
              <a:rPr lang="zh-CN" altLang="en-US" sz="3600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意象</a:t>
            </a:r>
            <a:r>
              <a:rPr lang="en-US" altLang="zh-CN" sz="3600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+</a:t>
            </a:r>
            <a:r>
              <a:rPr lang="zh-CN" altLang="en-US" sz="3600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意象···</a:t>
            </a:r>
            <a:r>
              <a:rPr lang="en-US" altLang="zh-CN" sz="3600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=</a:t>
            </a:r>
            <a:r>
              <a:rPr lang="zh-CN" altLang="en-US" sz="3600">
                <a:solidFill>
                  <a:schemeClr val="accent6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？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ocer搜索：半想象现实   http://chn.docer.com/works/?userid=199927538" descr="1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51325"/>
            <a:ext cx="2879725" cy="25190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48380" y="452755"/>
            <a:ext cx="54267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✮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描绘意境  把握情感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1750" y="1736725"/>
            <a:ext cx="738060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lang="zh-CN" altLang="en-US" sz="2800"/>
              <a:t>恬淡闲适，雄浑壮丽，清新自然，慷慨激昂，</a:t>
            </a:r>
          </a:p>
          <a:p>
            <a:pPr algn="l" fontAlgn="auto">
              <a:lnSpc>
                <a:spcPct val="125000"/>
              </a:lnSpc>
            </a:pPr>
            <a:r>
              <a:rPr lang="zh-CN" altLang="en-US" sz="2800"/>
              <a:t>寂静肃穆，宁静幽深 ，悲壮</a:t>
            </a:r>
            <a:r>
              <a:rPr lang="zh-CN" altLang="en-US" sz="2800">
                <a:sym typeface="+mn-ea"/>
              </a:rPr>
              <a:t>苍凉</a:t>
            </a:r>
            <a:r>
              <a:rPr lang="zh-CN" altLang="en-US" sz="2800"/>
              <a:t>，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悠闲宁静，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70580" y="3543935"/>
            <a:ext cx="747268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宏阔</a:t>
            </a:r>
            <a:r>
              <a:rPr lang="en-US" altLang="zh-CN" sz="2800"/>
              <a:t>——</a:t>
            </a:r>
            <a:r>
              <a:rPr lang="zh-CN" altLang="en-US" sz="2800"/>
              <a:t>苍凉、雄浑、高远、壮阔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细腻</a:t>
            </a:r>
            <a:r>
              <a:rPr lang="en-US" altLang="zh-CN" sz="2800"/>
              <a:t>——</a:t>
            </a:r>
            <a:r>
              <a:rPr lang="zh-CN" altLang="en-US" sz="2800"/>
              <a:t>空寂、幽静、明净、朦胧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繁复</a:t>
            </a:r>
            <a:r>
              <a:rPr lang="zh-CN" altLang="en-US">
                <a:solidFill>
                  <a:srgbClr val="FF0000"/>
                </a:solidFill>
              </a:rPr>
              <a:t>（多而复杂）</a:t>
            </a:r>
            <a:r>
              <a:rPr lang="en-US" altLang="zh-CN" sz="2800"/>
              <a:t>——</a:t>
            </a:r>
            <a:r>
              <a:rPr lang="zh-CN" altLang="en-US" sz="2800"/>
              <a:t>热烈、繁华、绚丽、喧闹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清冷</a:t>
            </a:r>
            <a:r>
              <a:rPr lang="en-US" altLang="zh-CN" sz="2800"/>
              <a:t>——</a:t>
            </a:r>
            <a:r>
              <a:rPr lang="zh-CN" altLang="en-US" sz="2800"/>
              <a:t>寥落、萧条、荒凉、冷寂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ocer搜索：半想象现实   http://chn.docer.com/works/?userid=199927538" descr="1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51325"/>
            <a:ext cx="2879725" cy="25190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48380" y="452755"/>
            <a:ext cx="54267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✮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描绘意境  把握情感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860" y="1682750"/>
            <a:ext cx="738060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5000"/>
              </a:lnSpc>
            </a:pPr>
            <a:r>
              <a:rPr lang="zh-CN" altLang="en-US" sz="3200">
                <a:sym typeface="+mn-ea"/>
              </a:rPr>
              <a:t>我们可以这样描绘意境······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79725" y="2552700"/>
            <a:ext cx="74726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、找意象，绘图景；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、概括营造氛围的特点；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、简述作者表达的情感。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97a04a70c79944d6eec6160d31c65cf"/>
          <p:cNvPicPr>
            <a:picLocks noChangeAspect="1"/>
          </p:cNvPicPr>
          <p:nvPr/>
        </p:nvPicPr>
        <p:blipFill>
          <a:blip r:embed="rId2"/>
          <a:srcRect l="33432" b="9034"/>
          <a:stretch>
            <a:fillRect/>
          </a:stretch>
        </p:blipFill>
        <p:spPr>
          <a:xfrm flipH="1">
            <a:off x="-4445" y="-6350"/>
            <a:ext cx="2070100" cy="7179945"/>
          </a:xfrm>
          <a:prstGeom prst="rect">
            <a:avLst/>
          </a:prstGeom>
        </p:spPr>
      </p:pic>
      <p:pic>
        <p:nvPicPr>
          <p:cNvPr id="4" name="图片 3" descr="bb5b7eff3ed074364ad1f22648b6e08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527667" y="136271"/>
            <a:ext cx="2664333" cy="2030530"/>
          </a:xfrm>
          <a:prstGeom prst="rect">
            <a:avLst/>
          </a:prstGeom>
        </p:spPr>
      </p:pic>
      <p:sp>
        <p:nvSpPr>
          <p:cNvPr id="37" name="文本框 4"/>
          <p:cNvSpPr txBox="1"/>
          <p:nvPr/>
        </p:nvSpPr>
        <p:spPr>
          <a:xfrm>
            <a:off x="611902" y="283465"/>
            <a:ext cx="4888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知人论世：毛泽东</a:t>
            </a:r>
            <a:endParaRPr lang="zh-CN" altLang="en-US" sz="4000" b="1" dirty="0"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02" y="1628799"/>
            <a:ext cx="2505075" cy="32161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3280751" y="1435251"/>
            <a:ext cx="77602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毛泽东（</a:t>
            </a:r>
            <a:r>
              <a:rPr lang="en-US" altLang="zh-CN" sz="2800" dirty="0" smtClean="0">
                <a:latin typeface="+mn-ea"/>
              </a:rPr>
              <a:t>1893.12.26-1976.9.9</a:t>
            </a:r>
            <a:r>
              <a:rPr lang="zh-CN" altLang="en-US" sz="2800" dirty="0" smtClean="0">
                <a:latin typeface="+mn-ea"/>
              </a:rPr>
              <a:t>），字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润之</a:t>
            </a:r>
            <a:r>
              <a:rPr lang="zh-CN" altLang="en-US" sz="2800" dirty="0">
                <a:latin typeface="+mn-ea"/>
              </a:rPr>
              <a:t>（原作咏芝，后改润芝），笔名子任。湖南湘潭人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r>
              <a:rPr lang="zh-CN" altLang="en-US" sz="2800" dirty="0" smtClean="0">
                <a:latin typeface="+mn-ea"/>
              </a:rPr>
              <a:t>中国人民</a:t>
            </a:r>
            <a:r>
              <a:rPr lang="zh-CN" altLang="en-US" sz="2800" dirty="0">
                <a:latin typeface="+mn-ea"/>
              </a:rPr>
              <a:t>的领袖，伟大的马克思主义者，无产阶级革命家、</a:t>
            </a:r>
            <a:r>
              <a:rPr lang="zh-CN" altLang="en-US" sz="2800" dirty="0" smtClean="0">
                <a:latin typeface="+mn-ea"/>
              </a:rPr>
              <a:t>战略家</a:t>
            </a:r>
            <a:r>
              <a:rPr lang="zh-CN" altLang="en-US" sz="2800" dirty="0">
                <a:latin typeface="+mn-ea"/>
              </a:rPr>
              <a:t>、</a:t>
            </a:r>
            <a:r>
              <a:rPr lang="zh-CN" altLang="en-US" sz="2800" dirty="0" smtClean="0">
                <a:latin typeface="+mn-ea"/>
              </a:rPr>
              <a:t>理论家</a:t>
            </a:r>
            <a:r>
              <a:rPr lang="zh-CN" altLang="en-US" sz="2800" dirty="0">
                <a:latin typeface="+mn-ea"/>
              </a:rPr>
              <a:t>，中国共产党、中国人民解放军和中华人民共和国的主要缔造者和领导人，政治家，军事家，</a:t>
            </a:r>
            <a:r>
              <a:rPr lang="zh-CN" altLang="en-US" sz="2800" dirty="0" smtClean="0">
                <a:latin typeface="+mn-ea"/>
              </a:rPr>
              <a:t>诗人，书法家。   </a:t>
            </a:r>
            <a:endParaRPr lang="en-US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1949</a:t>
            </a:r>
            <a:r>
              <a:rPr lang="zh-CN" altLang="en-US" sz="2800" dirty="0">
                <a:latin typeface="+mn-ea"/>
              </a:rPr>
              <a:t>至</a:t>
            </a:r>
            <a:r>
              <a:rPr lang="en-US" altLang="zh-CN" sz="2800" dirty="0">
                <a:latin typeface="+mn-ea"/>
              </a:rPr>
              <a:t>1976</a:t>
            </a:r>
            <a:r>
              <a:rPr lang="zh-CN" altLang="en-US" sz="2800" dirty="0">
                <a:latin typeface="+mn-ea"/>
              </a:rPr>
              <a:t>年，毛泽东担任中华人民共和国最高</a:t>
            </a:r>
            <a:r>
              <a:rPr lang="zh-CN" altLang="en-US" sz="2800" dirty="0" smtClean="0">
                <a:latin typeface="+mn-ea"/>
              </a:rPr>
              <a:t>领导人，被</a:t>
            </a:r>
            <a:r>
              <a:rPr lang="zh-CN" altLang="en-US" sz="2800" dirty="0">
                <a:latin typeface="+mn-ea"/>
              </a:rPr>
              <a:t>人们尊称为“毛主席”。</a:t>
            </a:r>
          </a:p>
          <a:p>
            <a:r>
              <a:rPr lang="zh-CN" altLang="en-US" sz="2800" dirty="0" smtClean="0">
                <a:latin typeface="+mn-ea"/>
              </a:rPr>
              <a:t>毛泽东</a:t>
            </a:r>
            <a:r>
              <a:rPr lang="zh-CN" altLang="en-US" sz="2800" dirty="0">
                <a:latin typeface="+mn-ea"/>
              </a:rPr>
              <a:t>被</a:t>
            </a:r>
            <a:r>
              <a:rPr lang="zh-CN" altLang="en-US" sz="2800" dirty="0" smtClean="0">
                <a:latin typeface="+mn-ea"/>
              </a:rPr>
              <a:t>视为世界</a:t>
            </a:r>
            <a:r>
              <a:rPr lang="zh-CN" altLang="en-US" sz="2800" dirty="0">
                <a:latin typeface="+mn-ea"/>
              </a:rPr>
              <a:t>历史中最重要的人物之一，</a:t>
            </a:r>
            <a:r>
              <a:rPr lang="en-US" altLang="zh-CN" sz="2800" dirty="0">
                <a:latin typeface="+mn-ea"/>
              </a:rPr>
              <a:t>《</a:t>
            </a:r>
            <a:r>
              <a:rPr lang="zh-CN" altLang="en-US" sz="2800" dirty="0">
                <a:latin typeface="+mn-ea"/>
              </a:rPr>
              <a:t>时代</a:t>
            </a:r>
            <a:r>
              <a:rPr lang="en-US" altLang="zh-CN" sz="2800" dirty="0" smtClean="0">
                <a:latin typeface="+mn-ea"/>
              </a:rPr>
              <a:t>》</a:t>
            </a:r>
            <a:r>
              <a:rPr lang="zh-CN" altLang="en-US" sz="2800" dirty="0" smtClean="0">
                <a:latin typeface="+mn-ea"/>
              </a:rPr>
              <a:t>将</a:t>
            </a:r>
            <a:r>
              <a:rPr lang="zh-CN" altLang="en-US" sz="2800" dirty="0">
                <a:latin typeface="+mn-ea"/>
              </a:rPr>
              <a:t>他评为</a:t>
            </a:r>
            <a:r>
              <a:rPr lang="en-US" altLang="zh-CN" sz="2800" dirty="0">
                <a:latin typeface="+mn-ea"/>
              </a:rPr>
              <a:t>20</a:t>
            </a:r>
            <a:r>
              <a:rPr lang="zh-CN" altLang="en-US" sz="2800" dirty="0">
                <a:latin typeface="+mn-ea"/>
              </a:rPr>
              <a:t>世纪最具影响</a:t>
            </a:r>
            <a:r>
              <a:rPr lang="en-US" altLang="zh-CN" sz="2800" dirty="0">
                <a:latin typeface="+mn-ea"/>
              </a:rPr>
              <a:t>100</a:t>
            </a:r>
            <a:r>
              <a:rPr lang="zh-CN" altLang="en-US" sz="2800" dirty="0">
                <a:latin typeface="+mn-ea"/>
              </a:rPr>
              <a:t>人之一。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4"/>
          <p:cNvSpPr txBox="1"/>
          <p:nvPr/>
        </p:nvSpPr>
        <p:spPr>
          <a:xfrm>
            <a:off x="611902" y="283465"/>
            <a:ext cx="6416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知人论世：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诗人</a:t>
            </a:r>
            <a:r>
              <a:rPr lang="zh-CN" altLang="en-US" sz="4000" b="1" dirty="0" smtClean="0">
                <a:latin typeface="+mn-ea"/>
              </a:rPr>
              <a:t>毛泽东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902" y="1390823"/>
            <a:ext cx="10479313" cy="30315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300" dirty="0">
                <a:latin typeface="+mn-ea"/>
              </a:rPr>
              <a:t>敌人围的困万千重，我自</a:t>
            </a:r>
            <a:r>
              <a:rPr lang="zh-CN" altLang="en-US" sz="2300" dirty="0">
                <a:solidFill>
                  <a:srgbClr val="FF0000"/>
                </a:solidFill>
                <a:latin typeface="+mn-ea"/>
              </a:rPr>
              <a:t>岿然不动</a:t>
            </a:r>
            <a:r>
              <a:rPr lang="zh-CN" altLang="en-US" sz="2300" dirty="0">
                <a:latin typeface="+mn-ea"/>
              </a:rPr>
              <a:t>。（</a:t>
            </a:r>
            <a:r>
              <a:rPr lang="en-US" altLang="zh-CN" sz="2300" dirty="0">
                <a:latin typeface="+mn-ea"/>
              </a:rPr>
              <a:t>《</a:t>
            </a:r>
            <a:r>
              <a:rPr lang="zh-CN" altLang="en-US" sz="2300" dirty="0">
                <a:latin typeface="+mn-ea"/>
              </a:rPr>
              <a:t>西江月</a:t>
            </a:r>
            <a:r>
              <a:rPr lang="en-US" altLang="zh-CN" sz="2300" dirty="0">
                <a:latin typeface="+mn-ea"/>
              </a:rPr>
              <a:t>·</a:t>
            </a:r>
            <a:r>
              <a:rPr lang="zh-CN" altLang="en-US" sz="2300" dirty="0">
                <a:latin typeface="+mn-ea"/>
              </a:rPr>
              <a:t>井冈山</a:t>
            </a:r>
            <a:r>
              <a:rPr lang="en-US" altLang="zh-CN" sz="2300" dirty="0">
                <a:latin typeface="+mn-ea"/>
              </a:rPr>
              <a:t>》</a:t>
            </a:r>
            <a:r>
              <a:rPr lang="zh-CN" altLang="en-US" sz="2300" dirty="0">
                <a:latin typeface="+mn-ea"/>
              </a:rPr>
              <a:t>）</a:t>
            </a:r>
          </a:p>
          <a:p>
            <a:pPr>
              <a:spcAft>
                <a:spcPts val="600"/>
              </a:spcAft>
            </a:pPr>
            <a:r>
              <a:rPr lang="zh-CN" altLang="en-US" sz="2300" dirty="0" smtClean="0">
                <a:latin typeface="+mn-ea"/>
              </a:rPr>
              <a:t>钟</a:t>
            </a:r>
            <a:r>
              <a:rPr lang="zh-CN" altLang="en-US" sz="2300" dirty="0">
                <a:latin typeface="+mn-ea"/>
              </a:rPr>
              <a:t>山风雨起苍黄，百万</a:t>
            </a:r>
            <a:r>
              <a:rPr lang="zh-CN" altLang="en-US" sz="2300" dirty="0">
                <a:solidFill>
                  <a:srgbClr val="FF0000"/>
                </a:solidFill>
                <a:latin typeface="+mn-ea"/>
              </a:rPr>
              <a:t>雄师</a:t>
            </a:r>
            <a:r>
              <a:rPr lang="zh-CN" altLang="en-US" sz="2300" dirty="0">
                <a:latin typeface="+mn-ea"/>
              </a:rPr>
              <a:t>过大江。（</a:t>
            </a:r>
            <a:r>
              <a:rPr lang="en-US" altLang="zh-CN" sz="2300" dirty="0">
                <a:latin typeface="+mn-ea"/>
              </a:rPr>
              <a:t>《</a:t>
            </a:r>
            <a:r>
              <a:rPr lang="zh-CN" altLang="en-US" sz="2300" dirty="0">
                <a:latin typeface="+mn-ea"/>
              </a:rPr>
              <a:t>七律</a:t>
            </a:r>
            <a:r>
              <a:rPr lang="en-US" altLang="zh-CN" sz="2300" dirty="0">
                <a:latin typeface="+mn-ea"/>
              </a:rPr>
              <a:t>·</a:t>
            </a:r>
            <a:r>
              <a:rPr lang="zh-CN" altLang="en-US" sz="2300" dirty="0">
                <a:latin typeface="+mn-ea"/>
              </a:rPr>
              <a:t>人民解放军占领南京</a:t>
            </a:r>
            <a:r>
              <a:rPr lang="en-US" altLang="zh-CN" sz="2300" dirty="0">
                <a:latin typeface="+mn-ea"/>
              </a:rPr>
              <a:t>》</a:t>
            </a:r>
            <a:r>
              <a:rPr lang="zh-CN" altLang="en-US" sz="2300" dirty="0">
                <a:latin typeface="+mn-ea"/>
              </a:rPr>
              <a:t>）</a:t>
            </a:r>
          </a:p>
          <a:p>
            <a:pPr>
              <a:spcAft>
                <a:spcPts val="600"/>
              </a:spcAft>
            </a:pPr>
            <a:r>
              <a:rPr lang="zh-CN" altLang="en-US" sz="2300" dirty="0" smtClean="0">
                <a:latin typeface="+mn-ea"/>
              </a:rPr>
              <a:t>今日</a:t>
            </a:r>
            <a:r>
              <a:rPr lang="zh-CN" altLang="en-US" sz="2300" dirty="0">
                <a:solidFill>
                  <a:srgbClr val="FF0000"/>
                </a:solidFill>
                <a:latin typeface="+mn-ea"/>
              </a:rPr>
              <a:t>长缨</a:t>
            </a:r>
            <a:r>
              <a:rPr lang="zh-CN" altLang="en-US" sz="2300" dirty="0">
                <a:latin typeface="+mn-ea"/>
              </a:rPr>
              <a:t>在手，何时缚住</a:t>
            </a:r>
            <a:r>
              <a:rPr lang="zh-CN" altLang="en-US" sz="2300" dirty="0">
                <a:solidFill>
                  <a:srgbClr val="FF0000"/>
                </a:solidFill>
                <a:latin typeface="+mn-ea"/>
              </a:rPr>
              <a:t>苍龙</a:t>
            </a:r>
            <a:r>
              <a:rPr lang="zh-CN" altLang="en-US" sz="2300" dirty="0">
                <a:latin typeface="+mn-ea"/>
              </a:rPr>
              <a:t>？（</a:t>
            </a:r>
            <a:r>
              <a:rPr lang="en-US" altLang="zh-CN" sz="2300" dirty="0">
                <a:latin typeface="+mn-ea"/>
              </a:rPr>
              <a:t>《</a:t>
            </a:r>
            <a:r>
              <a:rPr lang="zh-CN" altLang="en-US" sz="2300" dirty="0">
                <a:latin typeface="+mn-ea"/>
              </a:rPr>
              <a:t>清平乐</a:t>
            </a:r>
            <a:r>
              <a:rPr lang="en-US" altLang="zh-CN" sz="2300" dirty="0">
                <a:latin typeface="+mn-ea"/>
              </a:rPr>
              <a:t>·</a:t>
            </a:r>
            <a:r>
              <a:rPr lang="zh-CN" altLang="en-US" sz="2300" dirty="0">
                <a:latin typeface="+mn-ea"/>
              </a:rPr>
              <a:t>六盘山</a:t>
            </a:r>
            <a:r>
              <a:rPr lang="en-US" altLang="zh-CN" sz="2300" dirty="0">
                <a:latin typeface="+mn-ea"/>
              </a:rPr>
              <a:t>》</a:t>
            </a:r>
            <a:r>
              <a:rPr lang="zh-CN" altLang="en-US" sz="2300" dirty="0">
                <a:latin typeface="+mn-ea"/>
              </a:rPr>
              <a:t>）</a:t>
            </a:r>
          </a:p>
          <a:p>
            <a:pPr>
              <a:spcAft>
                <a:spcPts val="600"/>
              </a:spcAft>
            </a:pPr>
            <a:r>
              <a:rPr lang="zh-CN" altLang="en-US" sz="2300" dirty="0" smtClean="0">
                <a:latin typeface="+mn-ea"/>
              </a:rPr>
              <a:t>赣</a:t>
            </a:r>
            <a:r>
              <a:rPr lang="zh-CN" altLang="en-US" sz="2300" dirty="0">
                <a:latin typeface="+mn-ea"/>
              </a:rPr>
              <a:t>水苍茫闽山碧，</a:t>
            </a:r>
            <a:r>
              <a:rPr lang="zh-CN" altLang="en-US" sz="2300" dirty="0">
                <a:solidFill>
                  <a:srgbClr val="FF0000"/>
                </a:solidFill>
                <a:latin typeface="+mn-ea"/>
              </a:rPr>
              <a:t>横扫千军</a:t>
            </a:r>
            <a:r>
              <a:rPr lang="zh-CN" altLang="en-US" sz="2300" dirty="0">
                <a:latin typeface="+mn-ea"/>
              </a:rPr>
              <a:t>如卷席。（</a:t>
            </a:r>
            <a:r>
              <a:rPr lang="en-US" altLang="zh-CN" sz="2300" dirty="0">
                <a:latin typeface="+mn-ea"/>
              </a:rPr>
              <a:t>《</a:t>
            </a:r>
            <a:r>
              <a:rPr lang="zh-CN" altLang="en-US" sz="2300" dirty="0">
                <a:latin typeface="+mn-ea"/>
              </a:rPr>
              <a:t>渔家傲</a:t>
            </a:r>
            <a:r>
              <a:rPr lang="en-US" altLang="zh-CN" sz="2300" dirty="0">
                <a:latin typeface="+mn-ea"/>
              </a:rPr>
              <a:t>·</a:t>
            </a:r>
            <a:r>
              <a:rPr lang="zh-CN" altLang="en-US" sz="2300" dirty="0">
                <a:latin typeface="+mn-ea"/>
              </a:rPr>
              <a:t>反第二次大“围剿”</a:t>
            </a:r>
            <a:r>
              <a:rPr lang="en-US" altLang="zh-CN" sz="2300" dirty="0">
                <a:latin typeface="+mn-ea"/>
              </a:rPr>
              <a:t>》</a:t>
            </a:r>
            <a:r>
              <a:rPr lang="zh-CN" altLang="en-US" sz="2300" dirty="0">
                <a:latin typeface="+mn-ea"/>
              </a:rPr>
              <a:t>）</a:t>
            </a:r>
          </a:p>
          <a:p>
            <a:pPr>
              <a:spcAft>
                <a:spcPts val="600"/>
              </a:spcAft>
            </a:pPr>
            <a:r>
              <a:rPr lang="zh-CN" altLang="en-US" sz="2300" dirty="0" smtClean="0">
                <a:latin typeface="+mn-ea"/>
              </a:rPr>
              <a:t>不</a:t>
            </a:r>
            <a:r>
              <a:rPr lang="zh-CN" altLang="en-US" sz="2300" dirty="0">
                <a:latin typeface="+mn-ea"/>
              </a:rPr>
              <a:t>到长城非好汉，屈指行程二万。（</a:t>
            </a:r>
            <a:r>
              <a:rPr lang="en-US" altLang="zh-CN" sz="2300" dirty="0">
                <a:latin typeface="+mn-ea"/>
              </a:rPr>
              <a:t>《</a:t>
            </a:r>
            <a:r>
              <a:rPr lang="zh-CN" altLang="en-US" sz="2300" dirty="0">
                <a:latin typeface="+mn-ea"/>
              </a:rPr>
              <a:t>清平乐</a:t>
            </a:r>
            <a:r>
              <a:rPr lang="en-US" altLang="zh-CN" sz="2300" dirty="0">
                <a:latin typeface="+mn-ea"/>
              </a:rPr>
              <a:t>·</a:t>
            </a:r>
            <a:r>
              <a:rPr lang="zh-CN" altLang="en-US" sz="2300" dirty="0">
                <a:latin typeface="+mn-ea"/>
              </a:rPr>
              <a:t>六盘山</a:t>
            </a:r>
            <a:r>
              <a:rPr lang="en-US" altLang="zh-CN" sz="2300" dirty="0">
                <a:latin typeface="+mn-ea"/>
              </a:rPr>
              <a:t>》</a:t>
            </a:r>
            <a:r>
              <a:rPr lang="zh-CN" altLang="en-US" sz="2300" dirty="0">
                <a:latin typeface="+mn-ea"/>
              </a:rPr>
              <a:t>）</a:t>
            </a:r>
          </a:p>
          <a:p>
            <a:pPr>
              <a:spcAft>
                <a:spcPts val="600"/>
              </a:spcAft>
            </a:pPr>
            <a:r>
              <a:rPr lang="zh-CN" altLang="en-US" sz="2300" dirty="0" smtClean="0">
                <a:latin typeface="+mn-ea"/>
              </a:rPr>
              <a:t>红军</a:t>
            </a:r>
            <a:r>
              <a:rPr lang="zh-CN" altLang="en-US" sz="2300" dirty="0">
                <a:latin typeface="+mn-ea"/>
              </a:rPr>
              <a:t>不怕远征难，万水千山只等闲。（</a:t>
            </a:r>
            <a:r>
              <a:rPr lang="en-US" altLang="zh-CN" sz="2300" dirty="0">
                <a:latin typeface="+mn-ea"/>
              </a:rPr>
              <a:t>《</a:t>
            </a:r>
            <a:r>
              <a:rPr lang="zh-CN" altLang="en-US" sz="2300" dirty="0">
                <a:latin typeface="+mn-ea"/>
              </a:rPr>
              <a:t>七律</a:t>
            </a:r>
            <a:r>
              <a:rPr lang="en-US" altLang="zh-CN" sz="2300" dirty="0">
                <a:latin typeface="+mn-ea"/>
              </a:rPr>
              <a:t>·</a:t>
            </a:r>
            <a:r>
              <a:rPr lang="zh-CN" altLang="en-US" sz="2300" dirty="0">
                <a:latin typeface="+mn-ea"/>
              </a:rPr>
              <a:t>长征</a:t>
            </a:r>
            <a:r>
              <a:rPr lang="en-US" altLang="zh-CN" sz="2300" dirty="0">
                <a:latin typeface="+mn-ea"/>
              </a:rPr>
              <a:t>》</a:t>
            </a:r>
            <a:r>
              <a:rPr lang="zh-CN" altLang="en-US" sz="2300" dirty="0">
                <a:latin typeface="+mn-ea"/>
              </a:rPr>
              <a:t>）</a:t>
            </a:r>
          </a:p>
          <a:p>
            <a:pPr>
              <a:spcAft>
                <a:spcPts val="600"/>
              </a:spcAft>
            </a:pPr>
            <a:r>
              <a:rPr lang="zh-CN" altLang="en-US" sz="2300" dirty="0" smtClean="0">
                <a:latin typeface="+mn-ea"/>
              </a:rPr>
              <a:t>一年一度</a:t>
            </a:r>
            <a:r>
              <a:rPr lang="zh-CN" altLang="en-US" sz="2300" dirty="0">
                <a:latin typeface="+mn-ea"/>
              </a:rPr>
              <a:t>秋风劲，不似春光。胜似春光，寥廓江天万里霜。（</a:t>
            </a:r>
            <a:r>
              <a:rPr lang="en-US" altLang="zh-CN" sz="2300" dirty="0">
                <a:latin typeface="+mn-ea"/>
              </a:rPr>
              <a:t>《</a:t>
            </a:r>
            <a:r>
              <a:rPr lang="zh-CN" altLang="en-US" sz="2300" dirty="0">
                <a:latin typeface="+mn-ea"/>
              </a:rPr>
              <a:t>采桑子</a:t>
            </a:r>
            <a:r>
              <a:rPr lang="en-US" altLang="zh-CN" sz="2300" dirty="0">
                <a:latin typeface="+mn-ea"/>
              </a:rPr>
              <a:t>·</a:t>
            </a:r>
            <a:r>
              <a:rPr lang="zh-CN" altLang="en-US" sz="2300" dirty="0">
                <a:latin typeface="+mn-ea"/>
              </a:rPr>
              <a:t>重阳</a:t>
            </a:r>
            <a:r>
              <a:rPr lang="en-US" altLang="zh-CN" sz="2300" dirty="0">
                <a:latin typeface="+mn-ea"/>
              </a:rPr>
              <a:t>》</a:t>
            </a:r>
            <a:r>
              <a:rPr lang="zh-CN" altLang="en-US" sz="2300" dirty="0" smtClean="0">
                <a:latin typeface="+mn-ea"/>
              </a:rPr>
              <a:t>）</a:t>
            </a:r>
            <a:endParaRPr lang="en-US" altLang="zh-CN" sz="2300" dirty="0">
              <a:latin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1665" y="160728"/>
            <a:ext cx="2209927" cy="2483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563906" y="3172895"/>
            <a:ext cx="6364238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境界壮阔，气魄宏大，乐观豪迈</a:t>
            </a:r>
          </a:p>
        </p:txBody>
      </p:sp>
      <p:sp>
        <p:nvSpPr>
          <p:cNvPr id="6" name="云形标注 5"/>
          <p:cNvSpPr/>
          <p:nvPr/>
        </p:nvSpPr>
        <p:spPr>
          <a:xfrm>
            <a:off x="1507020" y="4583541"/>
            <a:ext cx="10325589" cy="1827193"/>
          </a:xfrm>
          <a:prstGeom prst="cloudCallout">
            <a:avLst>
              <a:gd name="adj1" fmla="val -56729"/>
              <a:gd name="adj2" fmla="val -33853"/>
            </a:avLst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/>
              <a:t>臧克家说“毛泽东诗词是伟大的篇章”。</a:t>
            </a:r>
          </a:p>
          <a:p>
            <a:r>
              <a:rPr lang="zh-CN" altLang="en-US" sz="2400" dirty="0" smtClean="0"/>
              <a:t>美国</a:t>
            </a:r>
            <a:r>
              <a:rPr lang="zh-CN" altLang="en-US" sz="2400" dirty="0"/>
              <a:t>作家罗斯</a:t>
            </a:r>
            <a:r>
              <a:rPr lang="en-US" altLang="zh-CN" sz="2400" dirty="0"/>
              <a:t>·</a:t>
            </a:r>
            <a:r>
              <a:rPr lang="zh-CN" altLang="en-US" sz="2400" dirty="0"/>
              <a:t>特里尔评价毛泽东是“狂放的浪漫主义诗人”。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97a04a70c79944d6eec6160d31c65cf"/>
          <p:cNvPicPr>
            <a:picLocks noChangeAspect="1"/>
          </p:cNvPicPr>
          <p:nvPr/>
        </p:nvPicPr>
        <p:blipFill>
          <a:blip r:embed="rId2"/>
          <a:srcRect l="33432" b="9034"/>
          <a:stretch>
            <a:fillRect/>
          </a:stretch>
        </p:blipFill>
        <p:spPr>
          <a:xfrm flipH="1">
            <a:off x="-4445" y="-6350"/>
            <a:ext cx="2070100" cy="7179945"/>
          </a:xfrm>
          <a:prstGeom prst="rect">
            <a:avLst/>
          </a:prstGeom>
        </p:spPr>
      </p:pic>
      <p:pic>
        <p:nvPicPr>
          <p:cNvPr id="4" name="图片 3" descr="bb5b7eff3ed074364ad1f22648b6e08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527667" y="136271"/>
            <a:ext cx="2664333" cy="2030530"/>
          </a:xfrm>
          <a:prstGeom prst="rect">
            <a:avLst/>
          </a:prstGeom>
        </p:spPr>
      </p:pic>
      <p:sp>
        <p:nvSpPr>
          <p:cNvPr id="37" name="文本框 4"/>
          <p:cNvSpPr txBox="1"/>
          <p:nvPr/>
        </p:nvSpPr>
        <p:spPr>
          <a:xfrm>
            <a:off x="611902" y="283465"/>
            <a:ext cx="4888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知人论世：写作背景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6180" y="1649095"/>
            <a:ext cx="9350375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这首词写于</a:t>
            </a:r>
            <a:r>
              <a:rPr lang="en-US" altLang="zh-CN" sz="2800" dirty="0">
                <a:latin typeface="+mn-ea"/>
              </a:rPr>
              <a:t>1925</a:t>
            </a:r>
            <a:r>
              <a:rPr lang="zh-CN" altLang="en-US" sz="2800" dirty="0" smtClean="0">
                <a:latin typeface="+mn-ea"/>
              </a:rPr>
              <a:t>年，</a:t>
            </a:r>
            <a:r>
              <a:rPr lang="zh-CN" altLang="en-US" sz="2800" dirty="0">
                <a:latin typeface="+mn-ea"/>
              </a:rPr>
              <a:t>是北伐战争开始的前一年，农民运动蓬勃开展。毛泽东直接领导了湖南的农运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en-US" altLang="zh-CN" sz="2800" dirty="0" smtClean="0">
                <a:latin typeface="+mn-ea"/>
              </a:rPr>
              <a:t>1925</a:t>
            </a:r>
            <a:r>
              <a:rPr lang="zh-CN" altLang="en-US" sz="2800" dirty="0">
                <a:latin typeface="+mn-ea"/>
              </a:rPr>
              <a:t>年</a:t>
            </a:r>
            <a:r>
              <a:rPr lang="en-US" altLang="zh-CN" sz="2800" dirty="0">
                <a:latin typeface="+mn-ea"/>
              </a:rPr>
              <a:t>10</a:t>
            </a:r>
            <a:r>
              <a:rPr lang="zh-CN" altLang="en-US" sz="2800" dirty="0">
                <a:latin typeface="+mn-ea"/>
              </a:rPr>
              <a:t>月，毛泽东从韶山前往广州创办全国农民运动讲习所，途经早年求学和从事革命活动的地方长沙，重游橘子洲，面对绚丽的秋景，回忆往昔的岁月，写下了这首气势磅礴的词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1048385" y="4552315"/>
            <a:ext cx="2324100" cy="1714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" name="图片 101"/>
          <p:cNvPicPr/>
          <p:nvPr/>
        </p:nvPicPr>
        <p:blipFill>
          <a:blip r:embed="rId5"/>
          <a:stretch>
            <a:fillRect/>
          </a:stretch>
        </p:blipFill>
        <p:spPr>
          <a:xfrm>
            <a:off x="4610517" y="4552315"/>
            <a:ext cx="2219325" cy="1714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7801" y="4552315"/>
            <a:ext cx="2199731" cy="1714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97a04a70c79944d6eec6160d31c65cf"/>
          <p:cNvPicPr>
            <a:picLocks noChangeAspect="1"/>
          </p:cNvPicPr>
          <p:nvPr/>
        </p:nvPicPr>
        <p:blipFill>
          <a:blip r:embed="rId2"/>
          <a:srcRect l="33432" b="9034"/>
          <a:stretch>
            <a:fillRect/>
          </a:stretch>
        </p:blipFill>
        <p:spPr>
          <a:xfrm>
            <a:off x="9962515" y="-22225"/>
            <a:ext cx="2237740" cy="7761605"/>
          </a:xfrm>
          <a:prstGeom prst="rect">
            <a:avLst/>
          </a:prstGeom>
        </p:spPr>
      </p:pic>
      <p:pic>
        <p:nvPicPr>
          <p:cNvPr id="4" name="图片 3" descr="bb5b7eff3ed074364ad1f22648b6e08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116205" y="-22225"/>
            <a:ext cx="1846580" cy="14071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48485" y="1287145"/>
            <a:ext cx="832675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qìn</a:t>
            </a:r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     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zhēnɡ rónɡ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  <a:sym typeface="+mn-ea"/>
              </a:rPr>
              <a:t>      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sym typeface="+mn-ea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sym typeface="+mn-ea"/>
              </a:rPr>
              <a:t>ɡě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沁</a:t>
            </a:r>
            <a:r>
              <a:rPr lang="zh-CN" altLang="en-US" sz="3200" dirty="0">
                <a:latin typeface="+mn-ea"/>
              </a:rPr>
              <a:t>园春   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峥嵘</a:t>
            </a:r>
            <a:r>
              <a:rPr lang="zh-CN" altLang="en-US" sz="3200" dirty="0" smtClean="0">
                <a:latin typeface="+mn-ea"/>
              </a:rPr>
              <a:t>岁月</a:t>
            </a:r>
            <a:r>
              <a:rPr lang="zh-CN" altLang="en-US" sz="3200" dirty="0">
                <a:latin typeface="+mn-ea"/>
              </a:rPr>
              <a:t>   </a:t>
            </a:r>
            <a:r>
              <a:rPr lang="zh-CN" altLang="en-US" sz="3200" dirty="0" smtClean="0">
                <a:latin typeface="+mn-ea"/>
              </a:rPr>
              <a:t>百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舸</a:t>
            </a:r>
            <a:r>
              <a:rPr lang="zh-CN" altLang="en-US" sz="3200" dirty="0" smtClean="0">
                <a:latin typeface="+mn-ea"/>
              </a:rPr>
              <a:t>争流</a:t>
            </a:r>
            <a:r>
              <a:rPr lang="zh-CN" altLang="en-US" sz="3200" dirty="0">
                <a:latin typeface="+mn-ea"/>
              </a:rPr>
              <a:t> 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dirty="0">
                <a:latin typeface="+mn-ea"/>
              </a:rPr>
              <a:t> </a:t>
            </a:r>
          </a:p>
          <a:p>
            <a:pPr algn="l" fontAlgn="auto">
              <a:lnSpc>
                <a:spcPct val="10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liáo kuò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        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qiú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</a:rPr>
              <a:t>    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è</a:t>
            </a:r>
          </a:p>
          <a:p>
            <a:pPr algn="l" fontAlgn="auto">
              <a:lnSpc>
                <a:spcPct val="100000"/>
              </a:lnSpc>
            </a:pPr>
            <a:r>
              <a:rPr lang="zh-CN" altLang="en-US" sz="3200" dirty="0" smtClean="0">
                <a:latin typeface="+mn-ea"/>
              </a:rPr>
              <a:t>怅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寥廓</a:t>
            </a:r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    </a:t>
            </a:r>
            <a:r>
              <a:rPr lang="zh-CN" altLang="en-US" sz="3200" dirty="0" smtClean="0">
                <a:latin typeface="+mn-ea"/>
              </a:rPr>
              <a:t>挥斥</a:t>
            </a:r>
            <a:r>
              <a:rPr lang="zh-CN" altLang="en-US" sz="3200" dirty="0">
                <a:latin typeface="+mn-ea"/>
              </a:rPr>
              <a:t>方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遒</a:t>
            </a:r>
            <a:r>
              <a:rPr lang="zh-CN" altLang="en-US" sz="3200" dirty="0">
                <a:latin typeface="+mn-ea"/>
              </a:rPr>
              <a:t> </a:t>
            </a:r>
            <a:r>
              <a:rPr lang="en-US" altLang="zh-CN" sz="3200" dirty="0">
                <a:latin typeface="+mn-ea"/>
              </a:rPr>
              <a:t>   </a:t>
            </a:r>
            <a:r>
              <a:rPr lang="zh-CN" altLang="en-US" sz="3200" dirty="0" smtClean="0">
                <a:latin typeface="+mn-ea"/>
              </a:rPr>
              <a:t>浪</a:t>
            </a: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遏</a:t>
            </a:r>
            <a:r>
              <a:rPr lang="zh-CN" altLang="en-US" sz="3200" dirty="0">
                <a:latin typeface="+mn-ea"/>
              </a:rPr>
              <a:t>飞舟</a:t>
            </a:r>
          </a:p>
          <a:p>
            <a:pPr algn="l" fontAlgn="auto">
              <a:lnSpc>
                <a:spcPct val="100000"/>
              </a:lnSpc>
            </a:pPr>
            <a:endParaRPr lang="zh-CN" altLang="en-US" sz="3200" dirty="0">
              <a:latin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3200" dirty="0">
                <a:latin typeface="+mn-ea"/>
              </a:rPr>
              <a:t>        </a:t>
            </a:r>
            <a:r>
              <a:rPr lang="zh-CN" altLang="en-US" sz="3200" dirty="0">
                <a:latin typeface="+mn-ea"/>
                <a:sym typeface="+mn-ea"/>
              </a:rPr>
              <a:t>fǒu</a:t>
            </a:r>
            <a:r>
              <a:rPr lang="en-US" altLang="zh-CN" sz="3200" dirty="0">
                <a:latin typeface="+mn-ea"/>
                <a:sym typeface="+mn-ea"/>
              </a:rPr>
              <a:t> </a:t>
            </a:r>
            <a:r>
              <a:rPr lang="zh-CN" altLang="en-US" sz="3200" dirty="0">
                <a:latin typeface="+mn-ea"/>
                <a:sym typeface="+mn-ea"/>
              </a:rPr>
              <a:t>否则</a:t>
            </a:r>
            <a:r>
              <a:rPr lang="en-US" altLang="zh-CN" sz="3200" dirty="0">
                <a:latin typeface="+mn-ea"/>
                <a:sym typeface="+mn-ea"/>
              </a:rPr>
              <a:t> </a:t>
            </a:r>
            <a:r>
              <a:rPr lang="zh-CN" altLang="en-US" sz="3200" dirty="0">
                <a:latin typeface="+mn-ea"/>
                <a:sym typeface="+mn-ea"/>
              </a:rPr>
              <a:t>是否</a:t>
            </a:r>
            <a:endParaRPr lang="zh-CN" altLang="en-US" sz="3200" dirty="0">
              <a:latin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3200" dirty="0">
                <a:latin typeface="+mn-ea"/>
              </a:rPr>
              <a:t>    </a:t>
            </a:r>
            <a:r>
              <a:rPr lang="zh-CN" altLang="en-US" sz="3200" dirty="0">
                <a:latin typeface="+mn-ea"/>
              </a:rPr>
              <a:t>否</a:t>
            </a:r>
          </a:p>
          <a:p>
            <a:pPr algn="l" fontAlgn="auto">
              <a:lnSpc>
                <a:spcPct val="100000"/>
              </a:lnSpc>
            </a:pPr>
            <a:r>
              <a:rPr lang="en-US" altLang="zh-CN" sz="3200" dirty="0">
                <a:latin typeface="+mn-ea"/>
              </a:rPr>
              <a:t>        </a:t>
            </a:r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pǐ </a:t>
            </a:r>
            <a:r>
              <a:rPr lang="en-US" altLang="zh-CN" sz="3200" dirty="0">
                <a:latin typeface="+mn-ea"/>
              </a:rPr>
              <a:t> </a:t>
            </a:r>
            <a:r>
              <a:rPr lang="zh-CN" altLang="en-US" sz="3200" dirty="0">
                <a:latin typeface="+mn-ea"/>
              </a:rPr>
              <a:t>否极泰来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3347720" y="4368165"/>
            <a:ext cx="101600" cy="135318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97a04a70c79944d6eec6160d31c65cf"/>
          <p:cNvPicPr>
            <a:picLocks noChangeAspect="1"/>
          </p:cNvPicPr>
          <p:nvPr/>
        </p:nvPicPr>
        <p:blipFill>
          <a:blip r:embed="rId4"/>
          <a:srcRect l="33432" b="9034"/>
          <a:stretch>
            <a:fillRect/>
          </a:stretch>
        </p:blipFill>
        <p:spPr>
          <a:xfrm>
            <a:off x="9962515" y="-22225"/>
            <a:ext cx="2237740" cy="7761605"/>
          </a:xfrm>
          <a:prstGeom prst="rect">
            <a:avLst/>
          </a:prstGeom>
        </p:spPr>
      </p:pic>
      <p:pic>
        <p:nvPicPr>
          <p:cNvPr id="4" name="图片 3" descr="bb5b7eff3ed074364ad1f22648b6e08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16205" y="-22225"/>
            <a:ext cx="2044065" cy="1557655"/>
          </a:xfrm>
          <a:prstGeom prst="rect">
            <a:avLst/>
          </a:prstGeom>
        </p:spPr>
      </p:pic>
      <p:sp>
        <p:nvSpPr>
          <p:cNvPr id="37" name="文本框 4"/>
          <p:cNvSpPr txBox="1"/>
          <p:nvPr/>
        </p:nvSpPr>
        <p:spPr>
          <a:xfrm>
            <a:off x="1383427" y="124715"/>
            <a:ext cx="4888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朗读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55290" y="582295"/>
            <a:ext cx="331597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/>
              <a:t>独立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寒秋，</a:t>
            </a:r>
          </a:p>
          <a:p>
            <a:pPr algn="ctr"/>
            <a:r>
              <a:rPr lang="zh-CN" altLang="en-US" sz="2800"/>
              <a:t> 湘江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北去， </a:t>
            </a:r>
          </a:p>
          <a:p>
            <a:pPr algn="ctr"/>
            <a:r>
              <a:rPr lang="zh-CN" altLang="en-US" sz="2800">
                <a:solidFill>
                  <a:srgbClr val="FF0066"/>
                </a:solidFill>
              </a:rPr>
              <a:t>橘</a:t>
            </a:r>
            <a:r>
              <a:rPr lang="zh-CN" altLang="en-US" sz="2800"/>
              <a:t>子洲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头。 </a:t>
            </a:r>
          </a:p>
          <a:p>
            <a:pPr algn="ctr"/>
            <a:r>
              <a:rPr lang="zh-CN" altLang="en-US" sz="2800"/>
              <a:t>看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万山红遍， </a:t>
            </a:r>
          </a:p>
          <a:p>
            <a:pPr algn="ctr"/>
            <a:r>
              <a:rPr lang="zh-CN" altLang="en-US" sz="2800"/>
              <a:t>层林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尽染； </a:t>
            </a:r>
          </a:p>
          <a:p>
            <a:pPr algn="ctr"/>
            <a:r>
              <a:rPr lang="zh-CN" altLang="en-US" sz="2800"/>
              <a:t>漫江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碧透， </a:t>
            </a:r>
          </a:p>
          <a:p>
            <a:pPr algn="ctr"/>
            <a:r>
              <a:rPr lang="zh-CN" altLang="en-US" sz="2800"/>
              <a:t>百</a:t>
            </a:r>
            <a:r>
              <a:rPr lang="zh-CN" altLang="en-US" sz="2800">
                <a:solidFill>
                  <a:srgbClr val="FF0066"/>
                </a:solidFill>
              </a:rPr>
              <a:t>舸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争流。 </a:t>
            </a:r>
          </a:p>
          <a:p>
            <a:pPr algn="ctr"/>
            <a:r>
              <a:rPr lang="zh-CN" altLang="en-US" sz="2800">
                <a:solidFill>
                  <a:srgbClr val="FF0066"/>
                </a:solidFill>
              </a:rPr>
              <a:t>鹰</a:t>
            </a:r>
            <a:r>
              <a:rPr lang="zh-CN" altLang="en-US" sz="2800"/>
              <a:t>击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长空， </a:t>
            </a:r>
          </a:p>
          <a:p>
            <a:pPr algn="ctr"/>
            <a:r>
              <a:rPr lang="zh-CN" altLang="en-US" sz="2800"/>
              <a:t>鱼翔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浅底， </a:t>
            </a:r>
          </a:p>
          <a:p>
            <a:pPr algn="ctr"/>
            <a:r>
              <a:rPr lang="zh-CN" altLang="en-US" sz="2800"/>
              <a:t>万类/霜天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竞自由。 </a:t>
            </a:r>
          </a:p>
          <a:p>
            <a:pPr algn="ctr"/>
            <a:r>
              <a:rPr lang="zh-CN" altLang="en-US" sz="2800"/>
              <a:t>怅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>
                <a:solidFill>
                  <a:srgbClr val="FF0066"/>
                </a:solidFill>
              </a:rPr>
              <a:t>寥廓</a:t>
            </a:r>
            <a:r>
              <a:rPr lang="zh-CN" altLang="en-US" sz="2800"/>
              <a:t>， </a:t>
            </a:r>
          </a:p>
          <a:p>
            <a:pPr algn="ctr"/>
            <a:r>
              <a:rPr lang="zh-CN" altLang="en-US" sz="2800"/>
              <a:t>问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苍茫大地， </a:t>
            </a:r>
          </a:p>
          <a:p>
            <a:pPr algn="ctr"/>
            <a:r>
              <a:rPr lang="zh-CN" altLang="en-US" sz="2800"/>
              <a:t>谁主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沉浮？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37325" y="582295"/>
            <a:ext cx="301688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>
                <a:solidFill>
                  <a:srgbClr val="FF0066"/>
                </a:solidFill>
              </a:rPr>
              <a:t>携</a:t>
            </a:r>
            <a:r>
              <a:rPr lang="zh-CN" altLang="en-US" sz="2800"/>
              <a:t>来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百侣/曾游， 忆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往昔， </a:t>
            </a:r>
          </a:p>
          <a:p>
            <a:pPr algn="ctr"/>
            <a:r>
              <a:rPr lang="zh-CN" altLang="en-US" sz="2800">
                <a:solidFill>
                  <a:srgbClr val="FF0066"/>
                </a:solidFill>
              </a:rPr>
              <a:t>峥嵘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岁月稠。</a:t>
            </a:r>
          </a:p>
          <a:p>
            <a:pPr algn="ctr"/>
            <a:r>
              <a:rPr lang="zh-CN" altLang="en-US" sz="2800"/>
              <a:t> 恰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同学少年，</a:t>
            </a:r>
          </a:p>
          <a:p>
            <a:pPr algn="ctr"/>
            <a:r>
              <a:rPr lang="zh-CN" altLang="en-US" sz="2800"/>
              <a:t> 风华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正茂； </a:t>
            </a:r>
          </a:p>
          <a:p>
            <a:pPr algn="ctr"/>
            <a:r>
              <a:rPr lang="zh-CN" altLang="en-US" sz="2800"/>
              <a:t>书生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意气， </a:t>
            </a:r>
          </a:p>
          <a:p>
            <a:pPr algn="ctr"/>
            <a:r>
              <a:rPr lang="zh-CN" altLang="en-US" sz="2800"/>
              <a:t>挥斥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方</a:t>
            </a:r>
            <a:r>
              <a:rPr lang="zh-CN" altLang="en-US" sz="2800">
                <a:solidFill>
                  <a:srgbClr val="FF0066"/>
                </a:solidFill>
              </a:rPr>
              <a:t>遒</a:t>
            </a:r>
            <a:r>
              <a:rPr lang="zh-CN" altLang="en-US" sz="2800"/>
              <a:t>。 </a:t>
            </a:r>
          </a:p>
          <a:p>
            <a:pPr algn="ctr"/>
            <a:r>
              <a:rPr lang="zh-CN" altLang="en-US" sz="2800"/>
              <a:t>指点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江山， </a:t>
            </a:r>
          </a:p>
          <a:p>
            <a:pPr algn="ctr"/>
            <a:r>
              <a:rPr lang="zh-CN" altLang="en-US" sz="2800"/>
              <a:t>激扬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文字， </a:t>
            </a:r>
          </a:p>
          <a:p>
            <a:pPr algn="ctr"/>
            <a:r>
              <a:rPr lang="zh-CN" altLang="en-US" sz="2800"/>
              <a:t>粪土当年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万户</a:t>
            </a:r>
            <a:r>
              <a:rPr lang="zh-CN" altLang="en-US" sz="2800">
                <a:solidFill>
                  <a:srgbClr val="FF0066"/>
                </a:solidFill>
              </a:rPr>
              <a:t>侯</a:t>
            </a:r>
            <a:r>
              <a:rPr lang="zh-CN" altLang="en-US" sz="2800"/>
              <a:t>。 曾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记否， </a:t>
            </a:r>
          </a:p>
          <a:p>
            <a:pPr algn="ctr"/>
            <a:r>
              <a:rPr lang="zh-CN" altLang="en-US" sz="2800"/>
              <a:t>到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中流击水，</a:t>
            </a:r>
          </a:p>
          <a:p>
            <a:pPr algn="ctr"/>
            <a:r>
              <a:rPr lang="zh-CN" altLang="en-US" sz="2800"/>
              <a:t>浪</a:t>
            </a:r>
            <a:r>
              <a:rPr lang="zh-CN" altLang="en-US" sz="2800">
                <a:solidFill>
                  <a:srgbClr val="FF0066"/>
                </a:solidFill>
              </a:rPr>
              <a:t>遏</a:t>
            </a:r>
            <a:r>
              <a:rPr lang="zh-CN" altLang="en-US" sz="2800">
                <a:solidFill>
                  <a:srgbClr val="FF0000"/>
                </a:solidFill>
              </a:rPr>
              <a:t>/</a:t>
            </a:r>
            <a:r>
              <a:rPr lang="zh-CN" altLang="en-US" sz="2800"/>
              <a:t>飞舟？</a:t>
            </a:r>
          </a:p>
        </p:txBody>
      </p:sp>
      <p:pic>
        <p:nvPicPr>
          <p:cNvPr id="8" name="zmj-6781-2034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3620" y="488378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73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0425" y="705485"/>
            <a:ext cx="9688195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200"/>
              <a:t>1</a:t>
            </a:r>
            <a:r>
              <a:rPr lang="zh-CN" altLang="en-US" sz="3200"/>
              <a:t>、上阕主要写什么内容？下阕主要写什么内容？</a:t>
            </a:r>
          </a:p>
        </p:txBody>
      </p:sp>
      <p:sp>
        <p:nvSpPr>
          <p:cNvPr id="14338" name="文本占位符 9218"/>
          <p:cNvSpPr>
            <a:spLocks noGrp="1"/>
          </p:cNvSpPr>
          <p:nvPr/>
        </p:nvSpPr>
        <p:spPr>
          <a:xfrm>
            <a:off x="2393315" y="2690495"/>
            <a:ext cx="7406005" cy="12636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上阕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：描绘湘江绚烂多彩的秋色图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spcBef>
                <a:spcPct val="500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下阕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抒情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：抒发凌云壮志、革命豪情。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None/>
            </a:pP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905,&quot;width&quot;:908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905,&quot;width&quot;:908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3297</Words>
  <Application>Microsoft Office PowerPoint</Application>
  <PresentationFormat>自定义</PresentationFormat>
  <Paragraphs>342</Paragraphs>
  <Slides>38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✮描绘意境  把握情感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lfjt</dc:creator>
  <cp:lastModifiedBy>王王丽南</cp:lastModifiedBy>
  <cp:revision>30</cp:revision>
  <dcterms:created xsi:type="dcterms:W3CDTF">2019-04-08T03:24:00Z</dcterms:created>
  <dcterms:modified xsi:type="dcterms:W3CDTF">2021-09-03T14:01:03Z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8A89E961F2164F34966E9DC7979A79AE</vt:lpwstr>
  </property>
</Properties>
</file>