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65" r:id="rId3"/>
    <p:sldId id="352" r:id="rId4"/>
    <p:sldId id="380" r:id="rId5"/>
    <p:sldId id="495" r:id="rId6"/>
    <p:sldId id="431" r:id="rId7"/>
    <p:sldId id="348" r:id="rId8"/>
    <p:sldId id="302" r:id="rId9"/>
    <p:sldId id="349" r:id="rId10"/>
    <p:sldId id="271" r:id="rId11"/>
    <p:sldId id="407" r:id="rId12"/>
    <p:sldId id="434" r:id="rId13"/>
    <p:sldId id="351" r:id="rId14"/>
    <p:sldId id="354" r:id="rId15"/>
    <p:sldId id="353" r:id="rId16"/>
    <p:sldId id="350" r:id="rId17"/>
    <p:sldId id="432" r:id="rId18"/>
    <p:sldId id="433" r:id="rId19"/>
    <p:sldId id="460" r:id="rId20"/>
    <p:sldId id="461" r:id="rId21"/>
    <p:sldId id="478" r:id="rId22"/>
    <p:sldId id="462" r:id="rId23"/>
    <p:sldId id="463" r:id="rId24"/>
    <p:sldId id="468" r:id="rId25"/>
    <p:sldId id="464" r:id="rId26"/>
    <p:sldId id="465" r:id="rId27"/>
    <p:sldId id="466" r:id="rId28"/>
    <p:sldId id="470" r:id="rId29"/>
    <p:sldId id="469" r:id="rId30"/>
    <p:sldId id="471" r:id="rId31"/>
    <p:sldId id="472" r:id="rId32"/>
    <p:sldId id="496" r:id="rId33"/>
    <p:sldId id="474" r:id="rId34"/>
    <p:sldId id="491" r:id="rId35"/>
    <p:sldId id="492" r:id="rId36"/>
    <p:sldId id="473" r:id="rId3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华文新魏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006699"/>
    <a:srgbClr val="FF9900"/>
    <a:srgbClr val="660033"/>
    <a:srgbClr val="FFFF66"/>
    <a:srgbClr val="00CC66"/>
    <a:srgbClr val="9966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-768" y="-96"/>
      </p:cViewPr>
      <p:guideLst>
        <p:guide orient="horz" pos="2170"/>
        <p:guide pos="28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5842" name="页眉占位符 3584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>
              <a:ea typeface="华文新魏" pitchFamily="2" charset="-122"/>
            </a:endParaRPr>
          </a:p>
        </p:txBody>
      </p:sp>
      <p:sp>
        <p:nvSpPr>
          <p:cNvPr id="35843" name="日期占位符 35842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>
              <a:ea typeface="华文新魏" pitchFamily="2" charset="-122"/>
            </a:endParaRPr>
          </a:p>
        </p:txBody>
      </p:sp>
      <p:sp>
        <p:nvSpPr>
          <p:cNvPr id="35844" name="幻灯片图像占位符 35843"/>
          <p:cNvSpPr>
            <a:spLocks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5845" name="文本占位符 35844"/>
          <p:cNvSpPr>
            <a:spLocks noGrp="1"/>
          </p:cNvSpPr>
          <p:nvPr>
            <p:ph type="body" sz="quarter" idx="3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5846" name="页脚占位符 35845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>
              <a:ea typeface="华文新魏" pitchFamily="2" charset="-122"/>
            </a:endParaRPr>
          </a:p>
        </p:txBody>
      </p:sp>
      <p:sp>
        <p:nvSpPr>
          <p:cNvPr id="35847" name="灯片编号占位符 35846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ea typeface="华文新魏" pitchFamily="2" charset="-122"/>
              </a:rPr>
            </a:fld>
            <a:endParaRPr lang="zh-CN" altLang="en-US" sz="1200" dirty="0">
              <a:ea typeface="华文新魏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华文新魏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华文新魏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华文新魏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华文新魏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华文新魏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华文新魏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华文新魏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华文新魏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../CSCBK/3691.EXE" TargetMode="Externa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microsoft.com/office/2007/relationships/media" Target="../media/audio1.wav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2530" name="图片 22529" descr="qw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00" y="-533400"/>
            <a:ext cx="7620000" cy="8709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22530"/>
          <p:cNvSpPr txBox="1"/>
          <p:nvPr/>
        </p:nvSpPr>
        <p:spPr>
          <a:xfrm>
            <a:off x="6096000" y="8382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6324600" y="0"/>
            <a:ext cx="1016000" cy="6324600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6600FF"/>
                </a:solidFill>
                <a:latin typeface="Times New Roman" panose="02020603050405020304" pitchFamily="18" charset="0"/>
                <a:ea typeface="华文新魏" pitchFamily="2" charset="-122"/>
              </a:rPr>
              <a:t>    </a:t>
            </a:r>
            <a:r>
              <a:rPr lang="zh-CN" altLang="en-US" sz="5400" dirty="0">
                <a:solidFill>
                  <a:srgbClr val="6600FF"/>
                </a:solidFill>
                <a:latin typeface="Times New Roman" panose="02020603050405020304" pitchFamily="18" charset="0"/>
                <a:ea typeface="华文新魏" pitchFamily="2" charset="-122"/>
              </a:rPr>
              <a:t>念奴娇  </a:t>
            </a:r>
            <a:r>
              <a:rPr lang="en-US" altLang="zh-CN" sz="5400">
                <a:solidFill>
                  <a:srgbClr val="6600FF"/>
                </a:solidFill>
                <a:latin typeface="Times New Roman" panose="02020603050405020304" pitchFamily="18" charset="0"/>
                <a:ea typeface="华文新魏" pitchFamily="2" charset="-122"/>
              </a:rPr>
              <a:t>·</a:t>
            </a:r>
            <a:r>
              <a:rPr lang="en-US" altLang="zh-CN" sz="5400" dirty="0">
                <a:solidFill>
                  <a:srgbClr val="6600FF"/>
                </a:solidFill>
                <a:latin typeface="Times New Roman" panose="02020603050405020304" pitchFamily="18" charset="0"/>
                <a:ea typeface="华文新魏" pitchFamily="2" charset="-122"/>
              </a:rPr>
              <a:t> </a:t>
            </a:r>
            <a:r>
              <a:rPr lang="zh-CN" altLang="en-US" sz="5400" dirty="0">
                <a:solidFill>
                  <a:srgbClr val="6600FF"/>
                </a:solidFill>
                <a:latin typeface="Times New Roman" panose="02020603050405020304" pitchFamily="18" charset="0"/>
                <a:ea typeface="华文新魏" pitchFamily="2" charset="-122"/>
              </a:rPr>
              <a:t>赤壁怀古  </a:t>
            </a:r>
            <a:endParaRPr lang="zh-CN" altLang="en-US" sz="5400" dirty="0">
              <a:solidFill>
                <a:srgbClr val="6600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2534" name="动作按钮: 自定义 22533">
            <a:hlinkClick r:id="rId2" action="ppaction://hlinkfile"/>
          </p:cNvPr>
          <p:cNvSpPr/>
          <p:nvPr/>
        </p:nvSpPr>
        <p:spPr>
          <a:xfrm>
            <a:off x="8610600" y="6400800"/>
            <a:ext cx="1042988" cy="1042988"/>
          </a:xfrm>
          <a:prstGeom prst="actionButtonBlank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1610" y="168910"/>
            <a:ext cx="8276590" cy="6553200"/>
          </a:xfrm>
        </p:spPr>
        <p:txBody>
          <a:bodyPr/>
          <a:p>
            <a:pPr marL="0" indent="0">
              <a:buNone/>
            </a:pP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品读一：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</a:t>
            </a:r>
            <a:r>
              <a:rPr lang="en-US" altLang="zh-CN"/>
              <a:t>“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大江东去，浪淘尽，千古风流人物</a:t>
            </a:r>
            <a:r>
              <a:rPr lang="en-US" altLang="zh-CN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/>
              <a:t>写景有何特点？</a:t>
            </a:r>
            <a:endParaRPr lang="zh-CN" altLang="en-US"/>
          </a:p>
          <a:p>
            <a:pPr marL="0" indent="0">
              <a:buNone/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①境界阔大</a:t>
            </a:r>
            <a:r>
              <a:rPr lang="zh-CN" altLang="en-US" sz="2800"/>
              <a:t>：“大”“千古”包容着</a:t>
            </a:r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时间</a:t>
            </a:r>
            <a:r>
              <a:rPr lang="zh-CN" altLang="en-US" sz="2800"/>
              <a:t>和</a:t>
            </a:r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空间</a:t>
            </a:r>
            <a:r>
              <a:rPr lang="zh-CN" altLang="en-US" sz="2800"/>
              <a:t>的广泛内涵；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②风格雄浑</a:t>
            </a:r>
            <a:r>
              <a:rPr lang="zh-CN" altLang="en-US" sz="2800"/>
              <a:t>：“东去”二字势不可挡，“淘尽”二字势不可回；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③显示了长江的非凡气象；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④与对历史、人生的反思结合起来</a:t>
            </a:r>
            <a:r>
              <a:rPr lang="zh-CN" altLang="en-US" sz="2800"/>
              <a:t>。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        </a:t>
            </a:r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固一世之雄也，而今安在哉？</a:t>
            </a:r>
            <a:r>
              <a:rPr lang="zh-CN" altLang="en-US" sz="2800"/>
              <a:t>——历史的长河带走了一切，就是风流人物也不能幸免。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           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对历史的咏叹</a:t>
            </a:r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升华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为哲理的咏叹。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900" y="169545"/>
            <a:ext cx="8919845" cy="6599555"/>
          </a:xfrm>
        </p:spPr>
        <p:txBody>
          <a:bodyPr/>
          <a:p>
            <a:pPr marL="0" indent="0">
              <a:spcBef>
                <a:spcPct val="50000"/>
              </a:spcBef>
              <a:buNone/>
            </a:pPr>
            <a:endParaRPr lang="zh-CN" altLang="en-US" dirty="0">
              <a:solidFill>
                <a:srgbClr val="006699"/>
              </a:solidFill>
              <a:latin typeface="Times New Roman" panose="02020603050405020304" pitchFamily="18" charset="0"/>
              <a:ea typeface="华文新魏" pitchFamily="2" charset="-122"/>
              <a:sym typeface="+mn-ea"/>
            </a:endParaRPr>
          </a:p>
          <a:p>
            <a:pPr marL="0" indent="0">
              <a:spcBef>
                <a:spcPct val="50000"/>
              </a:spcBef>
              <a:buNone/>
            </a:pPr>
            <a:endParaRPr lang="zh-CN" altLang="en-US" dirty="0">
              <a:solidFill>
                <a:srgbClr val="006699"/>
              </a:solidFill>
              <a:latin typeface="Times New Roman" panose="02020603050405020304" pitchFamily="18" charset="0"/>
              <a:ea typeface="华文新魏" pitchFamily="2" charset="-122"/>
              <a:sym typeface="+mn-ea"/>
            </a:endParaRPr>
          </a:p>
          <a:p>
            <a:pPr marL="0" indent="0">
              <a:spcBef>
                <a:spcPct val="50000"/>
              </a:spcBef>
              <a:buNone/>
            </a:pPr>
            <a:endParaRPr lang="zh-CN" altLang="en-US" dirty="0">
              <a:solidFill>
                <a:srgbClr val="006699"/>
              </a:solidFill>
              <a:latin typeface="Times New Roman" panose="02020603050405020304" pitchFamily="18" charset="0"/>
              <a:ea typeface="华文新魏" pitchFamily="2" charset="-122"/>
              <a:sym typeface="+mn-ea"/>
            </a:endParaRPr>
          </a:p>
          <a:p>
            <a:pPr marL="0" indent="0">
              <a:spcBef>
                <a:spcPct val="50000"/>
              </a:spcBef>
              <a:buNone/>
            </a:pPr>
            <a:endParaRPr lang="zh-CN" altLang="en-US" dirty="0">
              <a:solidFill>
                <a:srgbClr val="006699"/>
              </a:solidFill>
              <a:latin typeface="Times New Roman" panose="02020603050405020304" pitchFamily="18" charset="0"/>
              <a:ea typeface="华文新魏" pitchFamily="2" charset="-122"/>
              <a:sym typeface="+mn-ea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zh-CN" altLang="en-US" dirty="0">
                <a:solidFill>
                  <a:srgbClr val="006699"/>
                </a:solidFill>
                <a:latin typeface="Times New Roman" panose="02020603050405020304" pitchFamily="18" charset="0"/>
                <a:ea typeface="华文新魏" pitchFamily="2" charset="-122"/>
                <a:sym typeface="+mn-ea"/>
              </a:rPr>
              <a:t>         化抽象为具体，变无形为有形，</a:t>
            </a:r>
            <a:endParaRPr lang="zh-CN" altLang="en-US" dirty="0">
              <a:solidFill>
                <a:srgbClr val="006699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zh-CN" altLang="en-US" dirty="0">
                <a:solidFill>
                  <a:srgbClr val="006699"/>
                </a:solidFill>
                <a:latin typeface="Times New Roman" panose="02020603050405020304" pitchFamily="18" charset="0"/>
                <a:ea typeface="华文新魏" pitchFamily="2" charset="-122"/>
                <a:sym typeface="+mn-ea"/>
              </a:rPr>
              <a:t>         由江水而岁月。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华文新魏" pitchFamily="2" charset="-122"/>
                <a:sym typeface="+mn-ea"/>
              </a:rPr>
              <a:t>形象生动传神。</a:t>
            </a:r>
            <a:endParaRPr lang="zh-CN" altLang="en-US"/>
          </a:p>
        </p:txBody>
      </p:sp>
      <p:sp>
        <p:nvSpPr>
          <p:cNvPr id="28674" name="标题 28673"/>
          <p:cNvSpPr>
            <a:spLocks noGrp="1"/>
          </p:cNvSpPr>
          <p:nvPr>
            <p:ph type="title"/>
          </p:nvPr>
        </p:nvSpPr>
        <p:spPr>
          <a:xfrm>
            <a:off x="676275" y="230505"/>
            <a:ext cx="7790815" cy="1207770"/>
          </a:xfrm>
          <a:solidFill>
            <a:schemeClr val="accent1"/>
          </a:solidFill>
        </p:spPr>
        <p:txBody>
          <a:bodyPr anchor="ctr"/>
          <a:p>
            <a:pPr algn="ctr"/>
            <a:r>
              <a:rPr lang="zh-CN" altLang="en-US" sz="3600" dirty="0">
                <a:solidFill>
                  <a:srgbClr val="0000FF"/>
                </a:solidFill>
              </a:rPr>
              <a:t>朗读：</a:t>
            </a:r>
            <a:br>
              <a:rPr lang="zh-CN" altLang="en-US" sz="3600" dirty="0">
                <a:solidFill>
                  <a:srgbClr val="0000FF"/>
                </a:solidFill>
              </a:rPr>
            </a:b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大江东去，浪淘尽，千古风流人物。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145" y="169545"/>
            <a:ext cx="8836660" cy="6477635"/>
          </a:xfrm>
        </p:spPr>
        <p:txBody>
          <a:bodyPr/>
          <a:p>
            <a:pPr marL="0" indent="0">
              <a:buNone/>
            </a:pP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品读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/>
              <a:t>        故垒西边，人道是，三国周郎赤壁。乱石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崩</a:t>
            </a:r>
            <a:r>
              <a:rPr lang="zh-CN" altLang="en-US"/>
              <a:t>云，惊涛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裂</a:t>
            </a:r>
            <a:r>
              <a:rPr lang="zh-CN" altLang="en-US"/>
              <a:t>岸，卷起千堆雪。江山如画，一时多少豪杰。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</a:t>
            </a:r>
            <a:r>
              <a:rPr lang="en-US" altLang="zh-CN"/>
              <a:t>——</a:t>
            </a:r>
            <a:r>
              <a:rPr lang="zh-CN" altLang="en-US"/>
              <a:t>《唐宋词鉴赏辞典》</a:t>
            </a:r>
            <a:r>
              <a:rPr lang="zh-CN" altLang="en-US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（上海辞书出版社）</a:t>
            </a:r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r>
              <a:rPr lang="zh-CN" altLang="en-US"/>
              <a:t>      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你想象中“乱石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崩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云，惊涛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裂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岸，卷起千堆雪。”这一句所描绘的图景，与课文比较，你觉得哪一种版本更能体现豪放的特点？</a:t>
            </a:r>
            <a:endParaRPr lang="zh-CN" altLang="en-US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endParaRPr lang="en-US" altLang="zh-CN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025" y="76835"/>
            <a:ext cx="8855075" cy="6654165"/>
          </a:xfrm>
        </p:spPr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    “乱石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穿</a:t>
            </a:r>
            <a:r>
              <a:rPr lang="zh-CN" altLang="en-US"/>
              <a:t>空,惊涛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拍</a:t>
            </a:r>
            <a:r>
              <a:rPr lang="zh-CN" altLang="en-US"/>
              <a:t>岸”“穿”和“拍”是一组动词,直写动作，使整个画面充满了动感和力度感,极富冲击力；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而“乱石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崩</a:t>
            </a:r>
            <a:r>
              <a:rPr lang="zh-CN" altLang="en-US"/>
              <a:t>云,惊涛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裂</a:t>
            </a:r>
            <a:r>
              <a:rPr lang="zh-CN" altLang="en-US"/>
              <a:t>岸”的“崩”和“裂”,则强调了这种力量所带来的效果：乱石直插云霄,使云霞崩开了；惊涛怒卷江岸,使土石裂碎了,这些明显带有夸张想象的成分。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豪放词特点</a:t>
            </a:r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  </a:t>
            </a:r>
            <a:r>
              <a:rPr lang="en-US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写景</a:t>
            </a:r>
            <a:r>
              <a:rPr lang="en-US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气势磅礴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，境界阔大</a:t>
            </a:r>
            <a:endParaRPr lang="en-US" altLang="zh-CN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7490" y="188595"/>
            <a:ext cx="8706485" cy="6625590"/>
          </a:xfrm>
        </p:spPr>
        <p:txBody>
          <a:bodyPr/>
          <a:p>
            <a:pPr marL="0" indent="0">
              <a:buNone/>
            </a:pPr>
            <a:r>
              <a:rPr lang="en-US" altLang="zh-CN"/>
              <a:t>  </a:t>
            </a:r>
            <a:endParaRPr lang="en-US" altLang="zh-CN"/>
          </a:p>
          <a:p>
            <a:pPr marL="0" indent="0">
              <a:buNone/>
            </a:pP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品读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</a:t>
            </a:r>
            <a:r>
              <a:rPr lang="en-US" altLang="zh-CN"/>
              <a:t> </a:t>
            </a:r>
            <a:endParaRPr lang="en-US" altLang="zh-CN"/>
          </a:p>
          <a:p>
            <a:pPr marL="0" indent="0">
              <a:buNone/>
            </a:pPr>
            <a:r>
              <a:rPr lang="zh-CN" altLang="en-US"/>
              <a:t>      </a:t>
            </a:r>
            <a:r>
              <a:rPr lang="zh-CN" altLang="en-US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遥想公瑾当年，小乔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初嫁</a:t>
            </a:r>
            <a:r>
              <a:rPr lang="zh-CN" altLang="en-US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了，雄姿英发。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“小乔初嫁”时周瑜</a:t>
            </a:r>
            <a:r>
              <a:rPr lang="en-US" altLang="zh-CN"/>
              <a:t>24</a:t>
            </a:r>
            <a:r>
              <a:rPr lang="zh-CN" altLang="en-US"/>
              <a:t>岁。赤壁之战，周瑜</a:t>
            </a:r>
            <a:r>
              <a:rPr lang="en-US" altLang="zh-CN"/>
              <a:t>34</a:t>
            </a:r>
            <a:r>
              <a:rPr lang="zh-CN" altLang="en-US"/>
              <a:t>岁。显然，苏轼有意为之，这是为何？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</a:t>
            </a:r>
            <a:r>
              <a:rPr lang="zh-CN" altLang="en-US">
                <a:solidFill>
                  <a:srgbClr val="FF0000"/>
                </a:solidFill>
              </a:rPr>
              <a:t>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——周公瑾青春年少，意气风发，外有明主知遇，内有娇妻相伴。人生如此，夫复何求！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       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——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以绝世美人为英雄作陪衬，使人物不仅有“雄姿英发”的一面，也有温柔缠绵的一面；使人物形象更加丰满。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315" y="114300"/>
            <a:ext cx="8938895" cy="6663690"/>
          </a:xfrm>
        </p:spPr>
        <p:txBody>
          <a:bodyPr/>
          <a:p>
            <a:pPr marL="0" indent="0">
              <a:buNone/>
            </a:pPr>
            <a:r>
              <a:rPr lang="en-US" altLang="zh-CN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altLang="en-US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羽扇纶巾，谈笑间，樯橹灰飞烟灭。</a:t>
            </a:r>
            <a:endParaRPr lang="zh-CN" altLang="en-US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/>
              <a:t>       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b="1">
                <a:solidFill>
                  <a:srgbClr val="FF0000"/>
                </a:solidFill>
              </a:rPr>
              <a:t>“羽扇纶巾”</a:t>
            </a:r>
            <a:r>
              <a:rPr lang="zh-CN" altLang="en-US"/>
              <a:t>，描写周瑜束装儒雅。纶巾是三国以来儒将常有的打扮，反映出作为指挥官的周瑜临战潇洒从容，说明他对这次战争早已成竹在胸、稳操胜券。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/>
              <a:t>“谈笑间、樯橹灰飞烟灭”：抓住了火攻水战的特点，精切地概括了整个战争的胜利场景。“灰飞烟灭”四字，就将曹军的惨败情景形容殆尽。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</a:t>
            </a:r>
            <a:r>
              <a:rPr lang="en-US" altLang="zh-CN">
                <a:solidFill>
                  <a:srgbClr val="FF0000"/>
                </a:solidFill>
              </a:rPr>
              <a:t>——</a:t>
            </a:r>
            <a:r>
              <a:rPr lang="zh-CN" altLang="en-US">
                <a:solidFill>
                  <a:srgbClr val="FF0000"/>
                </a:solidFill>
              </a:rPr>
              <a:t>在滚滚奔流的大江上，一位卓异不凡的青年将军，谈笑自若地指挥水军，抗御横江而来不可一世的强敌，使对方的万艘战船，顿时化为灰烬，这是何等的气势。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950" y="140335"/>
            <a:ext cx="8732520" cy="6524625"/>
          </a:xfrm>
        </p:spPr>
        <p:txBody>
          <a:bodyPr/>
          <a:p>
            <a:pPr marL="0" indent="0">
              <a:buNone/>
            </a:pP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豪放词特点</a:t>
            </a:r>
            <a:r>
              <a:rPr lang="zh-CN" altLang="en-US"/>
              <a:t>2：有战争场面和英雄形象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375" y="160020"/>
            <a:ext cx="9003665" cy="6570980"/>
          </a:xfrm>
        </p:spPr>
        <p:txBody>
          <a:bodyPr/>
          <a:p>
            <a:pPr marL="0" indent="0">
              <a:buNone/>
            </a:pPr>
            <a:r>
              <a:rPr lang="en-US" altLang="zh-CN"/>
              <a:t> </a:t>
            </a:r>
            <a:r>
              <a:rPr lang="zh-CN" altLang="en-US"/>
              <a:t>品读</a:t>
            </a:r>
            <a:r>
              <a:rPr lang="en-US" altLang="zh-CN"/>
              <a:t>4</a:t>
            </a:r>
            <a:r>
              <a:rPr lang="en-US" altLang="zh-CN"/>
              <a:t>                     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                         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咏 赤 壁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/>
              <a:t>                                             </a:t>
            </a:r>
            <a:r>
              <a:rPr lang="zh-CN" altLang="en-US" sz="3600" b="1"/>
              <a:t>李白</a:t>
            </a:r>
            <a:endParaRPr lang="zh-CN" altLang="en-US" sz="3600" b="1"/>
          </a:p>
          <a:p>
            <a:pPr marL="0" indent="0">
              <a:buNone/>
            </a:pPr>
            <a:r>
              <a:rPr lang="zh-CN" altLang="en-US" sz="3600" b="1"/>
              <a:t>        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二龙争战决</a:t>
            </a:r>
            <a:r>
              <a:rPr lang="zh-CN" altLang="en-US" sz="3600" b="1"/>
              <a:t>雌雄，赤壁楼船扫地空。</a:t>
            </a:r>
            <a:endParaRPr lang="zh-CN" altLang="en-US" sz="3600" b="1"/>
          </a:p>
          <a:p>
            <a:pPr marL="0" indent="0">
              <a:buNone/>
            </a:pPr>
            <a:r>
              <a:rPr lang="zh-CN" altLang="en-US" sz="3600" b="1"/>
              <a:t>        烈火张天照云海，周瑜于此破曹公。</a:t>
            </a:r>
            <a:endParaRPr lang="zh-CN" altLang="en-US" sz="3600" b="1"/>
          </a:p>
          <a:p>
            <a:endParaRPr lang="zh-CN" altLang="en-US" sz="3600" b="1"/>
          </a:p>
          <a:p>
            <a:pPr marL="0" indent="0">
              <a:buNone/>
            </a:pPr>
            <a:r>
              <a:rPr lang="zh-CN" altLang="en-US"/>
              <a:t>        和苏轼的《</a:t>
            </a:r>
            <a:r>
              <a:rPr lang="zh-CN" altLang="en-US">
                <a:solidFill>
                  <a:srgbClr val="FF0000"/>
                </a:solidFill>
              </a:rPr>
              <a:t>念奴娇·赤壁怀古</a:t>
            </a:r>
            <a:r>
              <a:rPr lang="zh-CN" altLang="en-US"/>
              <a:t>》相比，你发现有什么不同？</a:t>
            </a:r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790" y="131445"/>
            <a:ext cx="8967470" cy="6561455"/>
          </a:xfrm>
        </p:spPr>
        <p:txBody>
          <a:bodyPr/>
          <a:p>
            <a:pPr marL="0" indent="0">
              <a:buNone/>
            </a:pPr>
            <a:r>
              <a:rPr lang="en-US" altLang="zh-CN">
                <a:sym typeface="+mn-ea"/>
              </a:rPr>
              <a:t>       </a:t>
            </a:r>
            <a:endParaRPr lang="en-US" altLang="zh-CN">
              <a:sym typeface="+mn-ea"/>
            </a:endParaRPr>
          </a:p>
          <a:p>
            <a:pPr marL="0" indent="0">
              <a:buNone/>
            </a:pPr>
            <a:endParaRPr lang="en-US" altLang="zh-CN">
              <a:sym typeface="+mn-ea"/>
            </a:endParaRPr>
          </a:p>
          <a:p>
            <a:pPr marL="0" indent="0">
              <a:buNone/>
            </a:pPr>
            <a:endParaRPr lang="en-US" altLang="zh-CN">
              <a:sym typeface="+mn-ea"/>
            </a:endParaRPr>
          </a:p>
          <a:p>
            <a:pPr marL="0" indent="0">
              <a:buNone/>
            </a:pPr>
            <a:endParaRPr lang="en-US" altLang="zh-CN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       </a:t>
            </a:r>
            <a:r>
              <a:rPr lang="zh-CN" altLang="en-US" b="1">
                <a:sym typeface="+mn-ea"/>
              </a:rPr>
              <a:t>《念奴娇·赤壁怀古》在写周瑜的时候突然把笔锋一转，引出词人自己。这也正是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咏史</a:t>
            </a:r>
            <a:r>
              <a:rPr lang="zh-CN" altLang="en-US" b="1">
                <a:sym typeface="+mn-ea"/>
              </a:rPr>
              <a:t>和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怀古</a:t>
            </a:r>
            <a:r>
              <a:rPr lang="zh-CN" altLang="en-US" b="1">
                <a:sym typeface="+mn-ea"/>
              </a:rPr>
              <a:t>的区别。题是赤壁，心实为己而发。</a:t>
            </a: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赞美周瑜，实际是为了和诗人自己进行对比。无论是写景，还是英雄形象的塑造，都是为了作者能更充分地抒发自己的情怀。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730" y="131445"/>
            <a:ext cx="8901430" cy="6637020"/>
          </a:xfrm>
        </p:spPr>
        <p:txBody>
          <a:bodyPr/>
          <a:p>
            <a:pPr marL="0" indent="0">
              <a:buNone/>
            </a:pP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探究一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对于“多情应笑我早生华发”的断句和理解，学术界一直有不同的意见。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1、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多情应笑我，早生华发。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/>
              <a:t>      “故国神游”的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主语是苏轼</a:t>
            </a:r>
            <a:r>
              <a:rPr lang="zh-CN" altLang="en-US"/>
              <a:t>， “多情应笑我”是“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应笑我多情</a:t>
            </a:r>
            <a:r>
              <a:rPr lang="zh-CN" altLang="en-US"/>
              <a:t>”的倒装。整句话是指诗人自笑在青春不复的时候，还怀想“风流人物”，太多情了。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体现了苏轼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在人生失意时的自我嘲解。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780" y="170180"/>
            <a:ext cx="8910320" cy="6569710"/>
          </a:xfrm>
        </p:spPr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一、交流热身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        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我所知道的苏轼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4620" y="74930"/>
            <a:ext cx="8902065" cy="6628130"/>
          </a:xfrm>
        </p:spPr>
        <p:txBody>
          <a:bodyPr/>
          <a:p>
            <a:pPr marL="0" indent="0">
              <a:buNone/>
            </a:pPr>
            <a:r>
              <a:rPr lang="en-US" altLang="zh-CN"/>
              <a:t> 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  </a:t>
            </a:r>
            <a:endParaRPr lang="en-US" altLang="zh-CN"/>
          </a:p>
          <a:p>
            <a:pPr marL="0" indent="0">
              <a:buNone/>
            </a:pP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“多情”</a:t>
            </a:r>
            <a:r>
              <a:rPr lang="zh-CN" altLang="en-US"/>
              <a:t>的含义是什么？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/>
              <a:t>苏轼对周瑜的仰慕；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/>
              <a:t>渴望建功立业，施展自己的政治才干。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2560" y="187960"/>
            <a:ext cx="8799195" cy="6505575"/>
          </a:xfrm>
        </p:spPr>
        <p:txBody>
          <a:bodyPr/>
          <a:p>
            <a:pPr marL="0" indent="0">
              <a:buNone/>
            </a:pPr>
            <a:endParaRPr lang="zh-CN" altLang="en-US">
              <a:sym typeface="+mn-ea"/>
            </a:endParaRPr>
          </a:p>
          <a:p>
            <a:pPr marL="0" indent="0">
              <a:buNone/>
            </a:pPr>
            <a:endParaRPr lang="zh-CN" altLang="en-US">
              <a:sym typeface="+mn-ea"/>
            </a:endParaRPr>
          </a:p>
          <a:p>
            <a:pPr marL="0" indent="0">
              <a:buNone/>
            </a:pPr>
            <a:endParaRPr lang="zh-CN" altLang="en-US">
              <a:sym typeface="+mn-ea"/>
            </a:endParaRPr>
          </a:p>
          <a:p>
            <a:pPr marL="0" indent="0">
              <a:buNone/>
            </a:pP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2、多情应</a:t>
            </a:r>
            <a:r>
              <a:rPr lang="zh-CN" altLang="en-US" sz="4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笑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，我早生华发。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       “故国神游”的主语是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周瑜</a:t>
            </a:r>
            <a:r>
              <a:rPr lang="zh-CN" altLang="en-US">
                <a:sym typeface="+mn-ea"/>
              </a:rPr>
              <a:t>，“多情”实际是“多情人”，“多情人”指的是“周瑜”。周瑜之笑，饱含着诗人对自己身世的深沉感慨。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69215" y="20320"/>
            <a:ext cx="9218930" cy="6786245"/>
          </a:xfrm>
        </p:spPr>
        <p:txBody>
          <a:bodyPr/>
          <a:p>
            <a:pPr marL="0" indent="0">
              <a:buNone/>
            </a:pPr>
            <a:endParaRPr lang="zh-CN" altLang="en-US">
              <a:sym typeface="+mn-ea"/>
            </a:endParaRPr>
          </a:p>
          <a:p>
            <a:pPr marL="0" indent="0">
              <a:buNone/>
            </a:pPr>
            <a:endParaRPr lang="zh-CN" altLang="en-US">
              <a:sym typeface="+mn-ea"/>
            </a:endParaRPr>
          </a:p>
          <a:p>
            <a:pPr marL="0" indent="0">
              <a:buNone/>
            </a:pP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资料链接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         1、建安三年（公元198年），东吴孙策亲自迎请周瑜,授予他“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建威中郎将</a:t>
            </a:r>
            <a:r>
              <a:rPr lang="zh-CN" altLang="en-US">
                <a:sym typeface="+mn-ea"/>
              </a:rPr>
              <a:t>"的职衔, 瑜时年二十四，吴中皆呼为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周郎</a:t>
            </a:r>
            <a:r>
              <a:rPr lang="zh-CN" altLang="en-US">
                <a:sym typeface="+mn-ea"/>
              </a:rPr>
              <a:t>。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        同年，周瑜迎娶天姿国色的小乔。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        建安十三年（公元208年）周瑜在赤壁大败曹操。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3670" y="149860"/>
            <a:ext cx="8789670" cy="6674485"/>
          </a:xfrm>
        </p:spPr>
        <p:txBody>
          <a:bodyPr/>
          <a:p>
            <a:pPr marL="0" indent="0">
              <a:buNone/>
            </a:pPr>
            <a:r>
              <a:rPr lang="en-US" altLang="zh-CN" dirty="0">
                <a:sym typeface="+mn-ea"/>
              </a:rPr>
              <a:t> </a:t>
            </a:r>
            <a:endParaRPr lang="en-US" altLang="zh-CN" dirty="0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  <a:p>
            <a:pPr marL="0" indent="0">
              <a:buNone/>
            </a:pPr>
            <a:endParaRPr lang="en-US" altLang="zh-CN" dirty="0">
              <a:sym typeface="+mn-ea"/>
            </a:endParaRPr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2.1079</a:t>
            </a:r>
            <a:r>
              <a:rPr lang="zh-CN" altLang="en-US" dirty="0">
                <a:sym typeface="+mn-ea"/>
              </a:rPr>
              <a:t>年，苏轼因“乌台诗案”而被捕下狱，自被捕到结案，历时五个月，不论在朝在野，政见同与不同，营救者络绎不绝，最后，宋神宗才决定不杀苏轼，而以贬谪苏轼到黄州做团练副使了事。</a:t>
            </a:r>
            <a:r>
              <a:rPr lang="en-US" altLang="zh-CN" dirty="0">
                <a:sym typeface="+mn-ea"/>
              </a:rPr>
              <a:t>1082</a:t>
            </a:r>
            <a:r>
              <a:rPr lang="zh-CN" altLang="en-US" dirty="0">
                <a:sym typeface="+mn-ea"/>
              </a:rPr>
              <a:t>年，苏轼</a:t>
            </a:r>
            <a:r>
              <a:rPr lang="en-US" altLang="zh-CN" dirty="0">
                <a:sym typeface="+mn-ea"/>
              </a:rPr>
              <a:t>47</a:t>
            </a:r>
            <a:r>
              <a:rPr lang="zh-CN" altLang="en-US" dirty="0">
                <a:sym typeface="+mn-ea"/>
              </a:rPr>
              <a:t>岁，在心情极其复杂的情况下，他游赤壁时写下了这首词。</a:t>
            </a:r>
            <a:endParaRPr lang="zh-CN" altLang="en-US" dirty="0"/>
          </a:p>
          <a:p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6680" y="85090"/>
            <a:ext cx="8902065" cy="6636385"/>
          </a:xfrm>
        </p:spPr>
        <p:txBody>
          <a:bodyPr/>
          <a:p>
            <a:pPr marL="0" indent="0">
              <a:buNone/>
            </a:pPr>
            <a:endParaRPr lang="zh-CN" altLang="en-US">
              <a:sym typeface="+mn-ea"/>
            </a:endParaRPr>
          </a:p>
          <a:p>
            <a:pPr marL="0" indent="0">
              <a:buNone/>
            </a:pPr>
            <a:endParaRPr lang="zh-CN" altLang="en-US">
              <a:sym typeface="+mn-ea"/>
            </a:endParaRPr>
          </a:p>
          <a:p>
            <a:pPr marL="0" indent="0">
              <a:buNone/>
            </a:pP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3</a:t>
            </a:r>
            <a:r>
              <a:rPr lang="en-US" altLang="zh-CN">
                <a:sym typeface="+mn-ea"/>
              </a:rPr>
              <a:t>.</a:t>
            </a:r>
            <a:r>
              <a:rPr lang="zh-CN" altLang="en-US">
                <a:sym typeface="+mn-ea"/>
              </a:rPr>
              <a:t>这一切，使苏东坡经历了一次整体意义上的脱胎换骨，也使他的艺术才情获得了一次蒸馏和升华。他，真正地成熟了－－与古往今来许多大家一样，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成熟于一场灾难之后</a:t>
            </a:r>
            <a:r>
              <a:rPr lang="zh-CN" altLang="en-US">
                <a:sym typeface="+mn-ea"/>
              </a:rPr>
              <a:t>，成熟于灭寂后的再生，成熟于穷乡僻壤，成熟于几乎没有人在他身边的时刻。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ym typeface="+mn-ea"/>
              </a:rPr>
              <a:t>             ——</a:t>
            </a:r>
            <a:r>
              <a:rPr lang="zh-CN" altLang="en-US">
                <a:sym typeface="+mn-ea"/>
              </a:rPr>
              <a:t>余秋雨《苏东坡突围》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5570" y="74930"/>
            <a:ext cx="8865870" cy="6675120"/>
          </a:xfrm>
        </p:spPr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探究二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/>
              <a:t>     “</a:t>
            </a:r>
            <a:r>
              <a:rPr lang="zh-CN" altLang="en-US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人生如梦，一樽还酹江月</a:t>
            </a:r>
            <a:r>
              <a:rPr lang="zh-CN" altLang="en-US"/>
              <a:t>”所流露的是一种怎样的感情？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1610" y="160020"/>
            <a:ext cx="8790305" cy="6570980"/>
          </a:xfrm>
        </p:spPr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     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哀吾生之须臾，羡长江之无穷。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                                            </a:t>
            </a: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——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《赤壁赋》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1610" y="76200"/>
            <a:ext cx="8799195" cy="6654800"/>
          </a:xfrm>
        </p:spPr>
        <p:txBody>
          <a:bodyPr/>
          <a:p>
            <a:pPr marL="0" indent="0">
              <a:buNone/>
            </a:pPr>
            <a:r>
              <a:rPr lang="en-US" altLang="zh-CN" dirty="0">
                <a:solidFill>
                  <a:srgbClr val="6600FF"/>
                </a:solidFill>
                <a:ea typeface="华文行楷" pitchFamily="2" charset="-122"/>
                <a:sym typeface="+mn-ea"/>
              </a:rPr>
              <a:t>                         </a:t>
            </a:r>
            <a:endParaRPr lang="en-US" altLang="zh-CN" dirty="0">
              <a:solidFill>
                <a:srgbClr val="6600FF"/>
              </a:solidFill>
              <a:ea typeface="华文行楷" pitchFamily="2" charset="-122"/>
              <a:sym typeface="+mn-ea"/>
            </a:endParaRPr>
          </a:p>
          <a:p>
            <a:pPr marL="0" indent="0">
              <a:buNone/>
            </a:pPr>
            <a:endParaRPr lang="en-US" altLang="zh-CN" dirty="0">
              <a:solidFill>
                <a:srgbClr val="6600FF"/>
              </a:solidFill>
              <a:ea typeface="华文行楷" pitchFamily="2" charset="-122"/>
              <a:sym typeface="+mn-ea"/>
            </a:endParaRPr>
          </a:p>
          <a:p>
            <a:pPr marL="0" indent="0">
              <a:buNone/>
            </a:pPr>
            <a:endParaRPr lang="en-US" altLang="zh-CN" dirty="0">
              <a:solidFill>
                <a:srgbClr val="6600FF"/>
              </a:solidFill>
              <a:ea typeface="华文行楷" pitchFamily="2" charset="-122"/>
              <a:sym typeface="+mn-ea"/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rgbClr val="6600FF"/>
                </a:solidFill>
                <a:ea typeface="华文行楷" pitchFamily="2" charset="-122"/>
                <a:sym typeface="+mn-ea"/>
              </a:rPr>
              <a:t>                 </a:t>
            </a:r>
            <a:r>
              <a:rPr lang="en-US" altLang="zh-CN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华文行楷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华文行楷" pitchFamily="2" charset="-122"/>
                <a:sym typeface="+mn-ea"/>
              </a:rPr>
              <a:t>春江花月夜（节选）</a:t>
            </a:r>
            <a:endParaRPr lang="zh-CN" altLang="en-US" dirty="0">
              <a:solidFill>
                <a:srgbClr val="6600FF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/>
              <a:t>                                                    张若虚</a:t>
            </a:r>
            <a:endParaRPr lang="zh-CN" altLang="en-US"/>
          </a:p>
          <a:p>
            <a:pPr marL="0" indent="0">
              <a:spcBef>
                <a:spcPct val="20000"/>
              </a:spcBef>
              <a:buNone/>
            </a:pP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华文行楷" pitchFamily="2" charset="-122"/>
                <a:sym typeface="+mn-ea"/>
              </a:rPr>
              <a:t>          江天一色无纤尘，皎皎空中孤月轮。</a:t>
            </a:r>
            <a:endParaRPr lang="zh-CN" altLang="en-US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华文行楷" pitchFamily="2" charset="-122"/>
            </a:endParaRPr>
          </a:p>
          <a:p>
            <a:pPr marL="0" indent="0">
              <a:spcBef>
                <a:spcPct val="20000"/>
              </a:spcBef>
              <a:buNone/>
            </a:pP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华文行楷" pitchFamily="2" charset="-122"/>
                <a:sym typeface="+mn-ea"/>
              </a:rPr>
              <a:t>          江畔何人初见月，江月何年初照人？</a:t>
            </a:r>
            <a:endParaRPr lang="zh-CN" altLang="en-US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华文行楷" pitchFamily="2" charset="-122"/>
            </a:endParaRPr>
          </a:p>
          <a:p>
            <a:pPr marL="0" indent="0">
              <a:spcBef>
                <a:spcPct val="20000"/>
              </a:spcBef>
              <a:buNone/>
            </a:pP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华文行楷" pitchFamily="2" charset="-122"/>
                <a:sym typeface="+mn-ea"/>
              </a:rPr>
              <a:t>         人生代代无穷已，江月年年只相似。</a:t>
            </a:r>
            <a:endParaRPr lang="zh-CN" altLang="en-US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华文行楷" pitchFamily="2" charset="-122"/>
                <a:sym typeface="+mn-ea"/>
              </a:rPr>
              <a:t>         不知江月照何人，但见长江送流水。</a:t>
            </a:r>
            <a:endParaRPr lang="zh-CN" altLang="en-US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华文行楷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730" y="57150"/>
            <a:ext cx="8855075" cy="6645275"/>
          </a:xfrm>
        </p:spPr>
        <p:txBody>
          <a:bodyPr/>
          <a:p>
            <a:pPr marL="0" indent="0">
              <a:buNone/>
            </a:pPr>
            <a:r>
              <a:rPr lang="en-US" altLang="zh-CN"/>
              <a:t>        </a:t>
            </a:r>
            <a:r>
              <a:rPr lang="zh-CN" altLang="en-US"/>
              <a:t>这是苏轼对人生的无限感慨，有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大彻大悟、超脱尘俗</a:t>
            </a:r>
            <a:r>
              <a:rPr lang="zh-CN" altLang="en-US"/>
              <a:t>的味道。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人生真的犹如一场空梦，辉煌像周瑜那样是一生，郁闷像我苏轼一样也是一生，在滚滚不息的长江面前，在圆缺循环的月亮面前，一切的失意潦倒，迫害挫折，郁闷愁苦又算得了什么呢？“大江东去，浪涛尽千古风流人物”，放得下，才能拿得起，看得开，才能出得来，因此，苏轼才会情不自禁倒一杯酒祭奠江水和月亮。</a:t>
            </a:r>
            <a:endParaRPr lang="zh-CN" altLang="en-US"/>
          </a:p>
          <a:p>
            <a:pPr marL="0" indent="0">
              <a:spcBef>
                <a:spcPct val="50000"/>
              </a:spcBef>
              <a:buNone/>
            </a:pPr>
            <a:r>
              <a:rPr lang="zh-CN" altLang="en-US"/>
              <a:t>        这就是苏轼的生存智慧，这就是苏轼的达观态度，这也就是苏轼的诗意人生。</a:t>
            </a:r>
            <a:endParaRPr lang="zh-CN" altLang="en-US"/>
          </a:p>
          <a:p>
            <a:pPr marL="0" indent="0">
              <a:spcBef>
                <a:spcPct val="50000"/>
              </a:spcBef>
              <a:buNone/>
            </a:pPr>
            <a:r>
              <a:rPr lang="zh-CN" altLang="en-US"/>
              <a:t>        </a:t>
            </a:r>
            <a:r>
              <a:rPr lang="en-US" altLang="zh-CN"/>
              <a:t>——</a:t>
            </a:r>
            <a:r>
              <a:rPr lang="zh-CN" altLang="en-US" dirty="0">
                <a:solidFill>
                  <a:schemeClr val="accent2"/>
                </a:solidFill>
                <a:latin typeface="Times New Roman" panose="02020603050405020304" pitchFamily="18" charset="0"/>
                <a:ea typeface="华文新魏" pitchFamily="2" charset="-122"/>
                <a:sym typeface="+mn-ea"/>
              </a:rPr>
              <a:t>精神情感的自由，洒脱旷达的情怀。</a:t>
            </a:r>
            <a:endParaRPr lang="zh-CN" altLang="en-US" dirty="0">
              <a:solidFill>
                <a:schemeClr val="accent2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pPr marL="0" indent="0">
              <a:buNone/>
            </a:pPr>
            <a:r>
              <a:rPr lang="zh-CN" altLang="en-US"/>
              <a:t>  </a:t>
            </a:r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790" y="160020"/>
            <a:ext cx="8893175" cy="6590030"/>
          </a:xfrm>
        </p:spPr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豪放词特点</a:t>
            </a:r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</a:t>
            </a:r>
            <a:r>
              <a:rPr lang="zh-CN" altLang="en-US"/>
              <a:t>要表功业志  ，要抒苍凉的情  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14" name="文本框 25613"/>
          <p:cNvSpPr txBox="1"/>
          <p:nvPr/>
        </p:nvSpPr>
        <p:spPr>
          <a:xfrm>
            <a:off x="4859338" y="1628775"/>
            <a:ext cx="3743325" cy="347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一门三父子，</a:t>
            </a:r>
            <a:endParaRPr lang="zh-CN" altLang="en-US" sz="4000" dirty="0">
              <a:latin typeface="Arial" panose="020B0604020202020204" pitchFamily="34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都是大文豪，</a:t>
            </a:r>
            <a:endParaRPr lang="zh-CN" altLang="en-US" sz="4000" dirty="0">
              <a:latin typeface="Arial" panose="020B0604020202020204" pitchFamily="34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诗赋传千古，</a:t>
            </a:r>
            <a:endParaRPr lang="zh-CN" altLang="en-US" sz="4000" dirty="0">
              <a:latin typeface="Arial" panose="020B0604020202020204" pitchFamily="34" charset="0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隶书" pitchFamily="49" charset="-122"/>
              </a:rPr>
              <a:t>峨眉共比高。</a:t>
            </a:r>
            <a:endParaRPr lang="zh-CN" altLang="en-US" sz="4000" dirty="0">
              <a:latin typeface="Arial" panose="020B0604020202020204" pitchFamily="34" charset="0"/>
              <a:ea typeface="隶书" pitchFamily="49" charset="-122"/>
            </a:endParaRPr>
          </a:p>
        </p:txBody>
      </p:sp>
      <p:pic>
        <p:nvPicPr>
          <p:cNvPr id="25617" name="内容占位符 25616" descr="图片1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755650" y="549275"/>
            <a:ext cx="3384550" cy="5732463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3670" y="66040"/>
            <a:ext cx="8855075" cy="6664960"/>
          </a:xfrm>
        </p:spPr>
        <p:txBody>
          <a:bodyPr/>
          <a:p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豪放词特点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</a:t>
            </a:r>
            <a:r>
              <a:rPr lang="en-US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1.写景</a:t>
            </a:r>
            <a:r>
              <a:rPr lang="en-US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气势磅礴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，境界阔大</a:t>
            </a:r>
            <a:endParaRPr lang="zh-CN" altLang="en-US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</a:t>
            </a:r>
            <a:r>
              <a:rPr lang="en-US" altLang="zh-CN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有战争场面和英雄形象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marL="0" indent="0">
              <a:buNone/>
            </a:pP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              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3.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要表功业志  ，要抒苍凉的情</a:t>
            </a: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</a:t>
            </a:r>
            <a:endParaRPr lang="en-US" altLang="zh-CN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1450" y="226060"/>
            <a:ext cx="8771890" cy="6490970"/>
          </a:xfrm>
        </p:spPr>
        <p:txBody>
          <a:bodyPr/>
          <a:p>
            <a:pPr>
              <a:buNone/>
            </a:pPr>
            <a:r>
              <a:rPr lang="en-US" altLang="zh-CN" b="1" dirty="0">
                <a:latin typeface="华文新魏" pitchFamily="2" charset="-122"/>
                <a:ea typeface="华文新魏" pitchFamily="2" charset="-122"/>
                <a:sym typeface="+mn-ea"/>
              </a:rPr>
              <a:t>     </a:t>
            </a:r>
            <a:endParaRPr lang="en-US" altLang="zh-CN" b="1" dirty="0">
              <a:latin typeface="华文新魏" pitchFamily="2" charset="-122"/>
              <a:ea typeface="华文新魏" pitchFamily="2" charset="-122"/>
              <a:sym typeface="+mn-ea"/>
            </a:endParaRPr>
          </a:p>
          <a:p>
            <a:pPr>
              <a:buNone/>
            </a:pPr>
            <a:r>
              <a:rPr lang="en-US" altLang="zh-CN" b="1" dirty="0">
                <a:latin typeface="华文新魏" pitchFamily="2" charset="-122"/>
                <a:ea typeface="华文新魏" pitchFamily="2" charset="-122"/>
                <a:sym typeface="+mn-ea"/>
              </a:rPr>
              <a:t>     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  <a:sym typeface="+mn-ea"/>
              </a:rPr>
              <a:t>东坡在玉堂（官署名）日，有幕士善歌，（苏轼）因问：“我词何如柳七（柳永）？”对曰：“柳郎中 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  <a:sym typeface="+mn-ea"/>
              </a:rPr>
              <a:t>(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  <a:sym typeface="+mn-ea"/>
              </a:rPr>
              <a:t>柳永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  <a:sym typeface="+mn-ea"/>
              </a:rPr>
              <a:t>) 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  <a:sym typeface="+mn-ea"/>
              </a:rPr>
              <a:t>词，只合十七八女郎，执红牙板，歌‘杨柳岸晓风残月’；</a:t>
            </a:r>
            <a:r>
              <a:rPr lang="zh-CN" alt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新魏" pitchFamily="2" charset="-122"/>
                <a:ea typeface="华文新魏" pitchFamily="2" charset="-122"/>
                <a:sym typeface="+mn-ea"/>
              </a:rPr>
              <a:t>学士（苏轼）词须关西大汉，铜琵琶，铁绰板，唱‘大江东去’”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  <a:sym typeface="+mn-ea"/>
              </a:rPr>
              <a:t>东坡为之绝倒。</a:t>
            </a:r>
            <a:endParaRPr lang="zh-CN" altLang="en-US" b="1" dirty="0"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r>
              <a:rPr lang="zh-CN" altLang="en-US" b="1" dirty="0">
                <a:latin typeface="华文新魏" pitchFamily="2" charset="-122"/>
                <a:ea typeface="华文新魏" pitchFamily="2" charset="-122"/>
                <a:sym typeface="+mn-ea"/>
              </a:rPr>
              <a:t>                  </a:t>
            </a:r>
            <a:r>
              <a:rPr lang="en-US" altLang="zh-CN" b="1">
                <a:latin typeface="Arial" panose="020B0604020202020204" pitchFamily="34" charset="0"/>
                <a:ea typeface="华文新魏" pitchFamily="2" charset="-122"/>
                <a:sym typeface="+mn-ea"/>
              </a:rPr>
              <a:t>——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  <a:sym typeface="+mn-ea"/>
              </a:rPr>
              <a:t>俞文豹</a:t>
            </a:r>
            <a:r>
              <a:rPr lang="en-US" altLang="zh-CN" b="1" dirty="0">
                <a:latin typeface="华文新魏" pitchFamily="2" charset="-122"/>
                <a:ea typeface="华文新魏" pitchFamily="2" charset="-122"/>
                <a:sym typeface="+mn-ea"/>
              </a:rPr>
              <a:t>《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  <a:sym typeface="+mn-ea"/>
              </a:rPr>
              <a:t>吹剑录</a:t>
            </a:r>
            <a:r>
              <a:rPr lang="en-US" altLang="zh-CN" b="1">
                <a:latin typeface="华文新魏" pitchFamily="2" charset="-122"/>
                <a:ea typeface="华文新魏" pitchFamily="2" charset="-122"/>
                <a:sym typeface="+mn-ea"/>
              </a:rPr>
              <a:t>》</a:t>
            </a:r>
            <a:endParaRPr lang="en-US" altLang="zh-CN" b="1">
              <a:latin typeface="华文新魏" pitchFamily="2" charset="-122"/>
              <a:ea typeface="华文新魏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4620" y="168910"/>
            <a:ext cx="8921115" cy="6553200"/>
          </a:xfrm>
        </p:spPr>
        <p:txBody>
          <a:bodyPr/>
          <a:p>
            <a:pPr marL="0" indent="0">
              <a:buNone/>
            </a:pP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marL="0" indent="0">
              <a:buNone/>
            </a:pP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总结：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（做好笔记）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/>
              <a:t>   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>
                <a:sym typeface="+mn-ea"/>
              </a:rPr>
              <a:t>诗人创作怀古诗词，并非单纯为了抒发“思古之情”，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而是站在现实的岸边，去体察历史。</a:t>
            </a:r>
            <a:r>
              <a:rPr lang="zh-CN" altLang="en-US">
                <a:sym typeface="+mn-ea"/>
              </a:rPr>
              <a:t>在历史中衬托现实，在现实中反观历史，这就是“历史的回声”，这也是怀古词的精髓所在。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</a:t>
            </a:r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630" y="103505"/>
            <a:ext cx="8978265" cy="6776720"/>
          </a:xfrm>
        </p:spPr>
        <p:txBody>
          <a:bodyPr/>
          <a:p>
            <a:pPr marL="0" indent="0">
              <a:buNone/>
            </a:pPr>
            <a:r>
              <a:rPr lang="en-US" altLang="zh-CN" b="1" dirty="0">
                <a:sym typeface="+mn-ea"/>
              </a:rPr>
              <a:t>2.</a:t>
            </a:r>
            <a:r>
              <a:rPr lang="zh-CN" altLang="en-US" b="1" dirty="0">
                <a:sym typeface="+mn-ea"/>
              </a:rPr>
              <a:t>阅读和欣赏怀古诗词应注意的几个问题</a:t>
            </a:r>
            <a:endParaRPr lang="zh-CN" altLang="en-US" b="1" dirty="0">
              <a:sym typeface="+mn-ea"/>
            </a:endParaRPr>
          </a:p>
          <a:p>
            <a:pPr marL="0" indent="0">
              <a:buNone/>
            </a:pPr>
            <a:r>
              <a:rPr lang="zh-CN" altLang="en-US" b="1" dirty="0">
                <a:sym typeface="+mn-ea"/>
              </a:rPr>
              <a:t>第一、</a:t>
            </a:r>
            <a:r>
              <a:rPr lang="zh-CN" altLang="en-US" dirty="0">
                <a:sym typeface="+mn-ea"/>
              </a:rPr>
              <a:t>怀古诗词是诗词而不是史，不能用读史的眼光去读它。 </a:t>
            </a:r>
            <a:endParaRPr lang="zh-CN" altLang="en-US" dirty="0">
              <a:sym typeface="+mn-ea"/>
            </a:endParaRPr>
          </a:p>
          <a:p>
            <a:pPr marL="0" indent="0">
              <a:buNone/>
            </a:pPr>
            <a:r>
              <a:rPr lang="zh-CN" altLang="en-US" dirty="0">
                <a:sym typeface="+mn-ea"/>
              </a:rPr>
              <a:t>第二、要弄清怀古诗词怀古的目的是什么。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怀古诗词，是用古事来反映今世，反映诗人自己的生活；用古人写今人，写诗人自己，怀古诗词抒发的是时代之情和个人之情。</a:t>
            </a:r>
            <a:endParaRPr lang="zh-CN" altLang="en-US" dirty="0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  <a:sym typeface="+mn-ea"/>
              </a:rPr>
              <a:t>第三、</a:t>
            </a:r>
            <a:r>
              <a:rPr lang="zh-CN" altLang="en-US" dirty="0">
                <a:sym typeface="+mn-ea"/>
              </a:rPr>
              <a:t>怀古诗词是如何把“古”和“今”联系起来的。用比喻最多。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以古事喻今世，以古人喻今人，喻自己，借对古事的看法来表达对今事的看法，借古人的遭遇来抒发自己的情怀。古人古事和今人今事之间有相同点或相似点，这是联系它们之间的纽带。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b="1" dirty="0"/>
          </a:p>
          <a:p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495" y="85090"/>
            <a:ext cx="8976995" cy="6637020"/>
          </a:xfrm>
        </p:spPr>
        <p:txBody>
          <a:bodyPr/>
          <a:p>
            <a:pPr marL="0" indent="0">
              <a:buNone/>
            </a:pPr>
            <a:endParaRPr lang="zh-CN" altLang="en-US" dirty="0">
              <a:sym typeface="+mn-ea"/>
            </a:endParaRPr>
          </a:p>
          <a:p>
            <a:pPr marL="0" indent="0">
              <a:buNone/>
            </a:pPr>
            <a:endParaRPr lang="zh-CN" altLang="en-US" dirty="0">
              <a:sym typeface="+mn-ea"/>
            </a:endParaRPr>
          </a:p>
          <a:p>
            <a:pPr marL="0" indent="0">
              <a:buNone/>
            </a:pPr>
            <a:r>
              <a:rPr lang="zh-CN" altLang="en-US" dirty="0">
                <a:sym typeface="+mn-ea"/>
              </a:rPr>
              <a:t>第四，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历史内容如何引出</a:t>
            </a:r>
            <a:r>
              <a:rPr lang="zh-CN" altLang="en-US" dirty="0">
                <a:sym typeface="+mn-ea"/>
              </a:rPr>
              <a:t>。历史不是凭空就想起来的。一般说来怀古诗词多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开篇写眼前之景，景乃与历史事件和历史人物有关联，这就很自然地引出对历史的追怀。</a:t>
            </a:r>
            <a:r>
              <a:rPr lang="zh-CN" altLang="en-US" dirty="0">
                <a:sym typeface="+mn-ea"/>
              </a:rPr>
              <a:t>如苏轼的</a:t>
            </a:r>
            <a:r>
              <a:rPr lang="en-US" altLang="zh-CN" dirty="0">
                <a:sym typeface="+mn-ea"/>
              </a:rPr>
              <a:t>《</a:t>
            </a:r>
            <a:r>
              <a:rPr lang="zh-CN" altLang="en-US" dirty="0">
                <a:sym typeface="+mn-ea"/>
              </a:rPr>
              <a:t>赤壁怀古</a:t>
            </a:r>
            <a:r>
              <a:rPr lang="en-US" altLang="zh-CN" dirty="0">
                <a:sym typeface="+mn-ea"/>
              </a:rPr>
              <a:t>》</a:t>
            </a:r>
            <a:r>
              <a:rPr lang="zh-CN" altLang="en-US" dirty="0">
                <a:sym typeface="+mn-ea"/>
              </a:rPr>
              <a:t>，开篇写赤壁的雄奇壮丽景色，赤壁很让人想起曾经在此发生的一场著名战役，而这场战役的主角是周瑜，因此由景引出所怀之人就水到渠成。我们在阅读时，要从景色中去寻找人物生活的痕迹，从对环境的描写中理解对感情的烘托。</a:t>
            </a:r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2560" y="103505"/>
            <a:ext cx="8875395" cy="6711950"/>
          </a:xfrm>
        </p:spPr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课外作业：</a:t>
            </a:r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r>
              <a:rPr lang="zh-CN" altLang="en-US"/>
              <a:t>      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阅读余秋雨</a:t>
            </a:r>
            <a:r>
              <a:rPr lang="zh-CN" altLang="en-US" sz="40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《东坡突围》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，完成读书笔记。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35841" descr="苏东坡像"/>
          <p:cNvPicPr>
            <a:picLocks noChangeAspect="1"/>
          </p:cNvPicPr>
          <p:nvPr/>
        </p:nvPicPr>
        <p:blipFill>
          <a:blip r:embed="rId1"/>
          <a:srcRect r="19307"/>
          <a:stretch>
            <a:fillRect/>
          </a:stretch>
        </p:blipFill>
        <p:spPr>
          <a:xfrm>
            <a:off x="0" y="0"/>
            <a:ext cx="165290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椭圆 35842"/>
          <p:cNvSpPr/>
          <p:nvPr/>
        </p:nvSpPr>
        <p:spPr>
          <a:xfrm>
            <a:off x="7631113" y="1557338"/>
            <a:ext cx="1512887" cy="863600"/>
          </a:xfrm>
          <a:prstGeom prst="ellipse">
            <a:avLst/>
          </a:prstGeom>
          <a:solidFill>
            <a:srgbClr val="CCECFF"/>
          </a:solidFill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latin typeface="Times New Roman" panose="02020603050405020304" pitchFamily="18" charset="0"/>
                <a:ea typeface="楷体_GB2312" pitchFamily="49" charset="-122"/>
              </a:rPr>
              <a:t>文</a:t>
            </a:r>
            <a:endParaRPr lang="zh-CN" altLang="en-US" sz="5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844" name="椭圆 35843"/>
          <p:cNvSpPr/>
          <p:nvPr/>
        </p:nvSpPr>
        <p:spPr>
          <a:xfrm>
            <a:off x="7380288" y="2852738"/>
            <a:ext cx="1512887" cy="863600"/>
          </a:xfrm>
          <a:prstGeom prst="ellipse">
            <a:avLst/>
          </a:prstGeom>
          <a:solidFill>
            <a:srgbClr val="CCECFF"/>
          </a:solidFill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latin typeface="Times New Roman" panose="02020603050405020304" pitchFamily="18" charset="0"/>
                <a:ea typeface="楷体_GB2312" pitchFamily="49" charset="-122"/>
              </a:rPr>
              <a:t>艺</a:t>
            </a:r>
            <a:endParaRPr lang="zh-CN" altLang="en-US" sz="5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845" name="椭圆 35844"/>
          <p:cNvSpPr/>
          <p:nvPr/>
        </p:nvSpPr>
        <p:spPr>
          <a:xfrm>
            <a:off x="7631113" y="4076700"/>
            <a:ext cx="1512887" cy="863600"/>
          </a:xfrm>
          <a:prstGeom prst="ellipse">
            <a:avLst/>
          </a:prstGeom>
          <a:solidFill>
            <a:srgbClr val="CCECFF"/>
          </a:solidFill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latin typeface="Times New Roman" panose="02020603050405020304" pitchFamily="18" charset="0"/>
                <a:ea typeface="楷体_GB2312" pitchFamily="49" charset="-122"/>
              </a:rPr>
              <a:t>全</a:t>
            </a:r>
            <a:endParaRPr lang="zh-CN" altLang="en-US" sz="5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846" name="椭圆 35845"/>
          <p:cNvSpPr/>
          <p:nvPr/>
        </p:nvSpPr>
        <p:spPr>
          <a:xfrm>
            <a:off x="7308850" y="5373688"/>
            <a:ext cx="1512888" cy="863600"/>
          </a:xfrm>
          <a:prstGeom prst="ellipse">
            <a:avLst/>
          </a:prstGeom>
          <a:solidFill>
            <a:srgbClr val="CCECFF"/>
          </a:solidFill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latin typeface="Times New Roman" panose="02020603050405020304" pitchFamily="18" charset="0"/>
                <a:ea typeface="楷体_GB2312" pitchFamily="49" charset="-122"/>
              </a:rPr>
              <a:t>才</a:t>
            </a:r>
            <a:endParaRPr lang="zh-CN" altLang="en-US" sz="5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847" name="文本框 35846"/>
          <p:cNvSpPr txBox="1"/>
          <p:nvPr/>
        </p:nvSpPr>
        <p:spPr>
          <a:xfrm>
            <a:off x="2339975" y="333375"/>
            <a:ext cx="59328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散文：</a:t>
            </a:r>
            <a:r>
              <a:rPr lang="zh-CN" altLang="en-US" sz="3200" b="1" dirty="0">
                <a:latin typeface="Times New Roman" panose="02020603050405020304" pitchFamily="18" charset="0"/>
              </a:rPr>
              <a:t>与欧阳修并称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“欧苏”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8" name="文本框 35847"/>
          <p:cNvSpPr txBox="1"/>
          <p:nvPr/>
        </p:nvSpPr>
        <p:spPr>
          <a:xfrm>
            <a:off x="2277110" y="1229995"/>
            <a:ext cx="55549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诗歌：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与江西诗派的开创者黄庭坚并称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“苏黄”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849" name="文本框 35848"/>
          <p:cNvSpPr txBox="1"/>
          <p:nvPr/>
        </p:nvSpPr>
        <p:spPr>
          <a:xfrm>
            <a:off x="2339975" y="2708275"/>
            <a:ext cx="46799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词：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与辛弃疾并称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“苏辛”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850" name="文本框 35849"/>
          <p:cNvSpPr txBox="1"/>
          <p:nvPr/>
        </p:nvSpPr>
        <p:spPr>
          <a:xfrm>
            <a:off x="2124075" y="4797425"/>
            <a:ext cx="482441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书法：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与蔡襄、黄庭坚、米芾并称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“宋四家”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851" name="文本框 35850"/>
          <p:cNvSpPr txBox="1"/>
          <p:nvPr/>
        </p:nvSpPr>
        <p:spPr>
          <a:xfrm>
            <a:off x="2051050" y="3716338"/>
            <a:ext cx="56165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绘画：善画竹，论画主张神似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5852" name="文本框 35851"/>
          <p:cNvSpPr txBox="1"/>
          <p:nvPr/>
        </p:nvSpPr>
        <p:spPr>
          <a:xfrm>
            <a:off x="1476375" y="5911850"/>
            <a:ext cx="59055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苏门四学士：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秦观、黄庭坚、张耒、晁补之</a:t>
            </a:r>
            <a:endParaRPr lang="zh-CN" altLang="en-US" sz="2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584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ldLvl="0" animBg="1"/>
      <p:bldP spid="35844" grpId="0" bldLvl="0" animBg="1"/>
      <p:bldP spid="35845" grpId="0" bldLvl="0" animBg="1"/>
      <p:bldP spid="35846" grpId="0" bldLvl="0" animBg="1"/>
      <p:bldP spid="35848" grpId="0"/>
      <p:bldP spid="35849" grpId="0"/>
      <p:bldP spid="35850" grpId="0"/>
      <p:bldP spid="35851" grpId="0"/>
      <p:bldP spid="358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0658" name="图片 706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0" name="文本框 70659"/>
          <p:cNvSpPr txBox="1"/>
          <p:nvPr/>
        </p:nvSpPr>
        <p:spPr>
          <a:xfrm>
            <a:off x="3276600" y="5943600"/>
            <a:ext cx="4648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4240"/>
                </a:solidFill>
                <a:latin typeface="Times New Roman" panose="02020603050405020304" pitchFamily="18" charset="0"/>
                <a:ea typeface="楷体_GB2312" pitchFamily="49" charset="-122"/>
              </a:rPr>
              <a:t>苏轼</a:t>
            </a:r>
            <a:r>
              <a:rPr lang="en-US" altLang="zh-CN" sz="3600" b="1" dirty="0">
                <a:solidFill>
                  <a:srgbClr val="004240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3600" b="1" dirty="0">
                <a:solidFill>
                  <a:srgbClr val="004240"/>
                </a:solidFill>
                <a:latin typeface="Times New Roman" panose="02020603050405020304" pitchFamily="18" charset="0"/>
                <a:ea typeface="楷体_GB2312" pitchFamily="49" charset="-122"/>
              </a:rPr>
              <a:t>赤壁赋</a:t>
            </a:r>
            <a:r>
              <a:rPr lang="en-US" altLang="zh-CN" sz="3600" b="1" dirty="0">
                <a:solidFill>
                  <a:srgbClr val="004240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3600" b="1" dirty="0">
                <a:solidFill>
                  <a:srgbClr val="004240"/>
                </a:solidFill>
                <a:latin typeface="Times New Roman" panose="02020603050405020304" pitchFamily="18" charset="0"/>
                <a:ea typeface="楷体_GB2312" pitchFamily="49" charset="-122"/>
              </a:rPr>
              <a:t>墨迹</a:t>
            </a:r>
            <a:endParaRPr lang="zh-CN" altLang="en-US" sz="3600" b="1" dirty="0">
              <a:solidFill>
                <a:srgbClr val="00424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70664" name="图片 70663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404813"/>
            <a:ext cx="4038600" cy="550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5" name="图片 70664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7600" y="395288"/>
            <a:ext cx="3965575" cy="541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0025" y="169545"/>
            <a:ext cx="8761730" cy="6532880"/>
          </a:xfrm>
        </p:spPr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二、 </a:t>
            </a:r>
            <a:r>
              <a:rPr lang="zh-CN" altLang="en-US" sz="3600" b="1">
                <a:solidFill>
                  <a:srgbClr val="FF0000"/>
                </a:solidFill>
              </a:rPr>
              <a:t>初步感知豪放词的特点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这首词历来被认为是豪放词的代表作，你觉得“</a:t>
            </a:r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豪放</a:t>
            </a:r>
            <a:r>
              <a:rPr lang="zh-CN" altLang="en-US"/>
              <a:t>”体现在哪里？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5905" y="133350"/>
            <a:ext cx="8650605" cy="6504305"/>
          </a:xfrm>
        </p:spPr>
        <p:txBody>
          <a:bodyPr/>
          <a:p>
            <a:pPr marL="0" indent="0">
              <a:buNone/>
            </a:pPr>
            <a:r>
              <a:rPr lang="en-US" altLang="zh-CN" dirty="0">
                <a:sym typeface="+mn-ea"/>
              </a:rPr>
              <a:t>                    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念奴娇·赤壁怀古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                                 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          苏轼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大江东去，浪淘尽，千古风流人物。故垒西边，人道是，三国周郎赤壁。乱石穿空，惊涛拍岸，卷起千堆雪。江山如画，一时多少豪杰。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遥想公瑾当年，小乔初嫁了，雄姿英发。羽扇纶巾，谈笑间，樯橹灰飞烟灭。故国神游，多情应笑我，早生华发。人生如梦，一尊还酹江月。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5" name="zmj-4325-12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102860" y="5380355"/>
            <a:ext cx="2559685" cy="1092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1770" y="179705"/>
            <a:ext cx="8733155" cy="6513830"/>
          </a:xfrm>
        </p:spPr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</a:rPr>
              <a:t>字斟句酌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，深入领会豪放词的特色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念奴娇</a:t>
            </a:r>
            <a:r>
              <a:rPr lang="en-US" altLang="zh-CN">
                <a:latin typeface="Times New Roman" panose="02020603050405020304" pitchFamily="18" charset="0"/>
              </a:rPr>
              <a:t>·</a:t>
            </a:r>
            <a:r>
              <a:rPr lang="zh-CN" altLang="en-US" dirty="0"/>
              <a:t>赤壁怀古</a:t>
            </a:r>
            <a:endParaRPr lang="zh-CN" altLang="en-US"/>
          </a:p>
        </p:txBody>
      </p:sp>
      <p:sp>
        <p:nvSpPr>
          <p:cNvPr id="30723" name="文本框 30722"/>
          <p:cNvSpPr txBox="1"/>
          <p:nvPr/>
        </p:nvSpPr>
        <p:spPr>
          <a:xfrm>
            <a:off x="1371600" y="2667000"/>
            <a:ext cx="1676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6600FF"/>
                </a:solidFill>
                <a:latin typeface="Times New Roman" panose="02020603050405020304" pitchFamily="18" charset="0"/>
                <a:ea typeface="华文新魏" pitchFamily="2" charset="-122"/>
              </a:rPr>
              <a:t>上阕：</a:t>
            </a:r>
            <a:endParaRPr lang="zh-CN" altLang="en-US" sz="4400">
              <a:solidFill>
                <a:srgbClr val="6600FF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5410200" y="25908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6600FF"/>
                </a:solidFill>
                <a:latin typeface="Times New Roman" panose="02020603050405020304" pitchFamily="18" charset="0"/>
                <a:ea typeface="华文新魏" pitchFamily="2" charset="-122"/>
              </a:rPr>
              <a:t>下阕：</a:t>
            </a:r>
            <a:r>
              <a:rPr lang="zh-CN" altLang="en-US" sz="4000" dirty="0">
                <a:latin typeface="Times New Roman" panose="02020603050405020304" pitchFamily="18" charset="0"/>
                <a:ea typeface="华文新魏" pitchFamily="2" charset="-122"/>
              </a:rPr>
              <a:t>   </a:t>
            </a:r>
            <a:endParaRPr lang="zh-CN" altLang="en-US" sz="400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0727" name="直接连接符 30726"/>
          <p:cNvSpPr/>
          <p:nvPr/>
        </p:nvSpPr>
        <p:spPr>
          <a:xfrm>
            <a:off x="2133600" y="3429000"/>
            <a:ext cx="0" cy="15240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728" name="直接连接符 30727"/>
          <p:cNvSpPr/>
          <p:nvPr/>
        </p:nvSpPr>
        <p:spPr>
          <a:xfrm>
            <a:off x="6096000" y="3352800"/>
            <a:ext cx="0" cy="15240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730" name="文本框 30729"/>
          <p:cNvSpPr txBox="1"/>
          <p:nvPr/>
        </p:nvSpPr>
        <p:spPr>
          <a:xfrm>
            <a:off x="1752600" y="4953000"/>
            <a:ext cx="793750" cy="823913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华文新魏" pitchFamily="2" charset="-122"/>
              </a:rPr>
              <a:t>景</a:t>
            </a:r>
            <a:endParaRPr lang="zh-CN" alt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0731" name="文本框 30730"/>
          <p:cNvSpPr txBox="1"/>
          <p:nvPr/>
        </p:nvSpPr>
        <p:spPr>
          <a:xfrm>
            <a:off x="5715000" y="4953000"/>
            <a:ext cx="838200" cy="771525"/>
          </a:xfrm>
          <a:prstGeom prst="rect">
            <a:avLst/>
          </a:prstGeom>
          <a:solidFill>
            <a:schemeClr val="hlink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情</a:t>
            </a:r>
            <a:endParaRPr lang="zh-CN" altLang="en-US" sz="4400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0733" name="直接连接符 30732"/>
          <p:cNvSpPr/>
          <p:nvPr/>
        </p:nvSpPr>
        <p:spPr>
          <a:xfrm>
            <a:off x="2590800" y="5334000"/>
            <a:ext cx="29718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 bldLvl="0" animBg="1"/>
      <p:bldP spid="30731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3936</Words>
  <Application>WPS 演示</Application>
  <PresentationFormat>在屏幕上显示</PresentationFormat>
  <Paragraphs>242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8" baseType="lpstr">
      <vt:lpstr>Arial</vt:lpstr>
      <vt:lpstr>宋体</vt:lpstr>
      <vt:lpstr>Wingdings</vt:lpstr>
      <vt:lpstr>Times New Roman</vt:lpstr>
      <vt:lpstr>华文新魏</vt:lpstr>
      <vt:lpstr>隶书</vt:lpstr>
      <vt:lpstr>微软雅黑</vt:lpstr>
      <vt:lpstr>楷体_GB2312</vt:lpstr>
      <vt:lpstr>新宋体</vt:lpstr>
      <vt:lpstr>黑体</vt:lpstr>
      <vt:lpstr>Arial Unicode MS</vt:lpstr>
      <vt:lpstr>华文行楷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念奴娇·赤壁怀古</vt:lpstr>
      <vt:lpstr>PowerPoint 演示文稿</vt:lpstr>
      <vt:lpstr>朗读： 大江东去，浪淘尽，千古风流人物。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zlzx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xyz</dc:creator>
  <cp:lastModifiedBy>mi</cp:lastModifiedBy>
  <cp:revision>58</cp:revision>
  <dcterms:created xsi:type="dcterms:W3CDTF">2001-11-06T18:27:00Z</dcterms:created>
  <dcterms:modified xsi:type="dcterms:W3CDTF">2019-04-12T07:38:22Z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2052-11.1.0.8567</vt:lpwstr>
  </property>
</Properties>
</file>