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373" r:id="rId4"/>
    <p:sldId id="394" r:id="rId5"/>
    <p:sldId id="288" r:id="rId6"/>
    <p:sldId id="406" r:id="rId7"/>
    <p:sldId id="450" r:id="rId8"/>
    <p:sldId id="408" r:id="rId9"/>
    <p:sldId id="410" r:id="rId10"/>
    <p:sldId id="452" r:id="rId11"/>
    <p:sldId id="426" r:id="rId12"/>
    <p:sldId id="456" r:id="rId13"/>
    <p:sldId id="458" r:id="rId14"/>
    <p:sldId id="460" r:id="rId15"/>
    <p:sldId id="462" r:id="rId16"/>
    <p:sldId id="464" r:id="rId17"/>
    <p:sldId id="466" r:id="rId18"/>
    <p:sldId id="468" r:id="rId19"/>
    <p:sldId id="470" r:id="rId20"/>
    <p:sldId id="424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3399"/>
    <a:srgbClr val="3333FF"/>
    <a:srgbClr val="008000"/>
    <a:srgbClr val="0000FF"/>
    <a:srgbClr val="A50021"/>
    <a:srgbClr val="6600FF"/>
    <a:srgbClr val="0000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-1164" y="-96"/>
      </p:cViewPr>
      <p:guideLst>
        <p:guide orient="horz" pos="2150"/>
        <p:guide pos="2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en-US" sz="1400" dirty="0"/>
              <a:pPr lvl="0" algn="r" eaLnBrk="1" hangingPunct="1"/>
              <a:t>‹#›</a:t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 b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en-US" sz="1400" b="1" dirty="0"/>
              <a:pPr lvl="0" algn="r" eaLnBrk="1" hangingPunct="1"/>
              <a:t>‹#›</a:t>
            </a:fld>
            <a:endParaRPr lang="zh-CN" altLang="en-US" sz="14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536" y="1556792"/>
            <a:ext cx="97210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楼兰未破 </a:t>
            </a:r>
            <a:r>
              <a:rPr lang="en-US" altLang="zh-CN" sz="7200" b="1" dirty="0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, </a:t>
            </a:r>
            <a:r>
              <a:rPr lang="zh-CN" altLang="en-US" sz="7200" b="1" dirty="0" smtClean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逆行</a:t>
            </a:r>
            <a:r>
              <a:rPr lang="zh-CN" altLang="en-US" sz="7200" b="1" dirty="0" smtClean="0">
                <a:solidFill>
                  <a:srgbClr val="80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楷体_GB2312" pitchFamily="49" charset="-122"/>
              </a:rPr>
              <a:t>岂止</a:t>
            </a:r>
            <a:endParaRPr lang="zh-CN" altLang="en-US" sz="72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-1620688" y="3429000"/>
            <a:ext cx="11089109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4800" b="1" dirty="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          </a:t>
            </a:r>
            <a:r>
              <a:rPr lang="en-US" altLang="zh-CN" sz="4800" b="1" dirty="0" smtClean="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  </a:t>
            </a:r>
            <a:r>
              <a:rPr lang="en-US" altLang="zh-CN" sz="5400" b="1" dirty="0" smtClean="0">
                <a:latin typeface="华文楷体" pitchFamily="2" charset="-122"/>
                <a:ea typeface="华文楷体" pitchFamily="2" charset="-122"/>
                <a:sym typeface="Arial" panose="020B0604020202020204" pitchFamily="34" charset="0"/>
              </a:rPr>
              <a:t>—</a:t>
            </a:r>
            <a:r>
              <a:rPr lang="en-US" altLang="zh-CN" sz="5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2020</a:t>
            </a:r>
            <a:r>
              <a:rPr lang="zh-CN" altLang="en-US" sz="5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年中国</a:t>
            </a:r>
            <a:r>
              <a:rPr lang="zh-CN" altLang="en-US" sz="54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抗“疫”</a:t>
            </a:r>
            <a:r>
              <a:rPr lang="zh-CN" altLang="en-US" sz="5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直</a:t>
            </a:r>
            <a:r>
              <a:rPr lang="zh-CN" altLang="en-US" sz="5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击</a:t>
            </a:r>
            <a:endParaRPr lang="en-US" altLang="zh-CN" sz="54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Arial" panose="020B0604020202020204" pitchFamily="34" charset="0"/>
            </a:endParaRPr>
          </a:p>
          <a:p>
            <a:pPr lvl="0"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         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  <a:sym typeface="Arial" panose="020B0604020202020204" pitchFamily="34" charset="0"/>
            </a:endParaRPr>
          </a:p>
          <a:p>
            <a:pPr lvl="0" eaLnBrk="1" hangingPunct="1"/>
            <a:endParaRPr lang="en-US" altLang="zh-CN" sz="3600" b="1" dirty="0" smtClean="0">
              <a:latin typeface="楷体" pitchFamily="49" charset="-122"/>
              <a:ea typeface="楷体" pitchFamily="49" charset="-122"/>
              <a:sym typeface="Arial" panose="020B0604020202020204" pitchFamily="34" charset="0"/>
            </a:endParaRPr>
          </a:p>
          <a:p>
            <a:pPr lvl="0"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              乌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中旗一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anose="020B0604020202020204" pitchFamily="34" charset="0"/>
              </a:rPr>
              <a:t>中     敖春霞</a:t>
            </a:r>
            <a:endParaRPr lang="zh-CN" altLang="en-US" sz="3600" b="1" dirty="0">
              <a:latin typeface="楷体" pitchFamily="49" charset="-122"/>
              <a:ea typeface="楷体" pitchFamily="49" charset="-122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14290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创意语文工作室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  <p:bldP spid="409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" y="-160337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396875" y="260350"/>
            <a:ext cx="3743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主题解读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50825" y="1142984"/>
            <a:ext cx="8893175" cy="75713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主题一：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防控疫情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展现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坚守与奉献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的力量。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传统佳节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坚守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而动人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防控疫情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用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奋战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来回应。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战胜疫情是我们共同的目标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互帮互助、共同发力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形成一个防控疫情共同体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凝聚起打赢疫情防控阻击战的强大合力。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广大党员干部、医护人员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等奋战在防控疫情斗争第一线。</a:t>
            </a:r>
            <a:r>
              <a:rPr lang="zh-CN" altLang="en-US" sz="32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各行各业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都有人在坚守岗位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为防控疫情提供保障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为万家团圆提供守护。这些最美“逆行者”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用他们的坚守与奉献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为人们构筑起一道健康防线。</a:t>
            </a:r>
            <a:endParaRPr lang="zh-CN" altLang="en-US" sz="2400" dirty="0" smtClean="0">
              <a:latin typeface="楷体" pitchFamily="49" charset="-122"/>
              <a:ea typeface="楷体" pitchFamily="49" charset="-122"/>
            </a:endParaRPr>
          </a:p>
          <a:p>
            <a:pPr lvl="0"/>
            <a:endParaRPr lang="en-US" altLang="zh-CN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1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主题解读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14283" y="928670"/>
            <a:ext cx="8929718" cy="79406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主题二：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防控疫情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展现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责任与担当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面对肆虐的疫情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不管是奋战在一线的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医护人员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还是在幕后保障物资运输畅通的“摆渡人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",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不管身处何方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不管从事何种工作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都朝着防控疫情的中心点发力施策。这是防控疫情的需要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也是使命担当。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中国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同世卫组织保持良好沟通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同有关国家分享防疫经验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加强抗病毒药物及疫苗研发国际合作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向其他出现疫情扩散的国家和地区提供力所能及的援助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凝聚起防控疫情的全球力量。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中国战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疫”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体现了一个负责任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大国的勇气和担当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</a:p>
          <a:p>
            <a:pPr lvl="0"/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诠释了人类命运共同体的理念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endParaRPr lang="en-US" altLang="zh-CN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由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个人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到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国家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再到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全人类</a:t>
            </a:r>
            <a:endParaRPr lang="en-US" altLang="zh-CN" sz="36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endParaRPr lang="zh-CN" altLang="en-US" sz="3600" b="1" dirty="0" smtClean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1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主题解读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14283" y="928670"/>
            <a:ext cx="8929718" cy="54784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主题三：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防控疫情启示我们要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敬畏自然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尊重生命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自然纷繁复杂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但也有其内在秩序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变幻莫测同时又充满力量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而人类却常常忽视自然蕴藏的神奇且强大的力量。抗击疫情是人类与病毒的较量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这场较量之所以如此艰难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也是因为我们对自然的了解和认识不足。正因为这样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我们才更应该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心有敬畏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行有底线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endParaRPr lang="en-US" altLang="zh-CN" sz="1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主题解读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14283" y="928670"/>
            <a:ext cx="8929718" cy="60939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主题四：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防控疫情启示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我们：比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疫情更可怕就是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谣言频飞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理性缺失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在面对来源模糊、事实不清的信息时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切忌一味地盲目转发与情绪发泄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应当多一些理性思考和冷静判断。疫情汹涌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国家在挫折中奋进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无数工作人员为之尽己所能、不屈不挠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此时正是需要我们凝聚共识、统一行动的关键时刻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每一位网民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更应该擦亮辨别是非的双眼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理解配合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共同面对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。人人都应从自身做起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承担一份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网络社会的公共责任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为打赢这场没有硝烟的战争贡献一己之力。</a:t>
            </a:r>
            <a:endParaRPr lang="en-US" altLang="zh-CN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主题解读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14283" y="928670"/>
            <a:ext cx="8929718" cy="4770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主题五：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▲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多难兴邦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我们坚信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中华民族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必将涅槃重生。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每一粒熬过冬天的种子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都有一个关于春天的梦想。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我们扎根于这一个伟大的国度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无畏一切考验的淬炼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因为这是我们的梦想之地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哪怕荆棘仍在，依然通向山顶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值得我们不停脚步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值得我们咬牙坚持。愿在新的十年里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我们彼此约定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相互温暖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相依前行。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优秀例文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85720" y="928670"/>
            <a:ext cx="8858280" cy="65248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        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楼兰未破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逆行岂止</a:t>
            </a:r>
            <a:endParaRPr lang="en-US" altLang="zh-CN" sz="4000" b="1" dirty="0" smtClean="0">
              <a:solidFill>
                <a:srgbClr val="0000FF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_GB2312"/>
              </a:rPr>
              <a:t>                   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文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/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耿晓轩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3200" b="1" dirty="0" smtClean="0">
                <a:latin typeface="楷体" pitchFamily="49" charset="-122"/>
                <a:ea typeface="楷体_GB2312"/>
              </a:rPr>
              <a:t>  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“哪有什么岁月静好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不过是有人在替我们负重前行。”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2020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年初春战“疫”的沙场上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有一群孩子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 担起一份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学着前辈的样子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和死神抢病人。</a:t>
            </a:r>
            <a:endParaRPr lang="en-US" altLang="zh-CN" sz="2400" b="1" dirty="0" smtClean="0">
              <a:latin typeface="楷体" pitchFamily="49" charset="-122"/>
              <a:ea typeface="楷体_GB2312"/>
            </a:endParaRPr>
          </a:p>
          <a:p>
            <a:pPr lvl="0"/>
            <a:r>
              <a:rPr lang="en-US" altLang="zh-CN" sz="2400" b="1" dirty="0" smtClean="0">
                <a:latin typeface="楷体" pitchFamily="49" charset="-122"/>
                <a:ea typeface="楷体_GB2312"/>
              </a:rPr>
              <a:t>    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为了节约穿脱防护衣帽的时间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武汉大学人民医院东院区神经内科“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90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后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”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护士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单霞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毅然剪掉了自己的长发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;“95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后”小护士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李慧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在医院征集志愿者的时候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她给护理部发了一段话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要求到任务较重的呼吸二病区参与一线工作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并要求不要告知家人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;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在援助武汉启程仪式上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苏州市立医院重症医学科“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90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后”男护土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霍仁超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向妈妈不停鞠躬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latin typeface="楷体" pitchFamily="49" charset="-122"/>
                <a:ea typeface="楷体_GB2312"/>
              </a:rPr>
              <a:t>这一幕让在场的很多人泪目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……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年纪轻轻又怎样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?</a:t>
            </a:r>
            <a:r>
              <a:rPr lang="zh-CN" altLang="en-US" sz="2400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因为有着“不破楼兰终不还”的坚定信念</a:t>
            </a:r>
            <a:r>
              <a:rPr lang="en-US" altLang="zh-CN" sz="24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“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90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后”奋战在抗击疫情第一线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用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书写青春之歌。</a:t>
            </a:r>
            <a:endParaRPr lang="en-US" altLang="zh-CN" sz="2400" b="1" dirty="0" smtClean="0">
              <a:solidFill>
                <a:srgbClr val="C00000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1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优秀例文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85720" y="1000108"/>
            <a:ext cx="8858280" cy="59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latin typeface="楷体" pitchFamily="49" charset="-122"/>
                <a:ea typeface="楷体_GB231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武汉市金银潭医院院长</a:t>
            </a:r>
            <a:r>
              <a:rPr lang="zh-CN" altLang="en-US" b="1" dirty="0" smtClean="0">
                <a:solidFill>
                  <a:srgbClr val="0070C0"/>
                </a:solidFill>
                <a:latin typeface="楷体" pitchFamily="49" charset="-122"/>
                <a:ea typeface="楷体_GB2312"/>
              </a:rPr>
              <a:t>张定宇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,2018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年被确诊为渐冻症。这个病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不可逆。可身为院长的他在特殊时期挺身而出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带领医护人员与病魔作斗争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没有休息过一天。妻子不幸被感染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他却没有充足的时间陪妻子。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身患绝症又怎样</a:t>
            </a:r>
            <a:r>
              <a:rPr lang="en-US" altLang="zh-CN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?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因为有着“不破楼兰终不还”的坚定信念</a:t>
            </a:r>
            <a:r>
              <a:rPr lang="en-US" altLang="zh-CN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院长日夜不停地与两种病魔作斗争</a:t>
            </a:r>
            <a:r>
              <a:rPr lang="en-US" altLang="zh-CN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用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书写生命礼赞。</a:t>
            </a:r>
            <a:endParaRPr lang="en-US" altLang="zh-CN" b="1" dirty="0" smtClean="0">
              <a:solidFill>
                <a:srgbClr val="C00000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b="1" dirty="0" smtClean="0">
                <a:latin typeface="楷体" pitchFamily="49" charset="-122"/>
                <a:ea typeface="楷体_GB2312"/>
              </a:rPr>
              <a:t>    听闻疫情蔓延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,84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岁高龄的</a:t>
            </a:r>
            <a:r>
              <a:rPr lang="zh-CN" altLang="en-US" b="1" dirty="0" smtClean="0">
                <a:solidFill>
                  <a:srgbClr val="0070C0"/>
                </a:solidFill>
                <a:latin typeface="楷体" pitchFamily="49" charset="-122"/>
                <a:ea typeface="楷体_GB2312"/>
              </a:rPr>
              <a:t>钟南山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院士毅然踏上逆行的征途。他不顾家人劝阻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因为心中有大爱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因为肩上有责任。他逆行而上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护万家灯火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守生命之光。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耄耋已至又怎样</a:t>
            </a:r>
            <a:r>
              <a:rPr lang="en-US" altLang="zh-CN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?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因为有着“不破楼兰终不还”的坚定信念</a:t>
            </a:r>
            <a:r>
              <a:rPr lang="en-US" altLang="zh-CN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钟老坐上通往武汉的列车</a:t>
            </a:r>
            <a:r>
              <a:rPr lang="en-US" altLang="zh-CN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用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书写不朽篇章。</a:t>
            </a:r>
            <a:endParaRPr lang="en-US" altLang="zh-CN" b="1" dirty="0" smtClean="0">
              <a:solidFill>
                <a:srgbClr val="C00000"/>
              </a:solidFill>
              <a:latin typeface="楷体" pitchFamily="49" charset="-122"/>
              <a:ea typeface="楷体_GB2312"/>
            </a:endParaRPr>
          </a:p>
          <a:p>
            <a:pPr lvl="0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优秀例文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85720" y="1000108"/>
            <a:ext cx="8858280" cy="60631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 smtClean="0">
                <a:latin typeface="楷体" pitchFamily="49" charset="-122"/>
                <a:ea typeface="楷体_GB2312"/>
              </a:rPr>
              <a:t>    中国人自古就不缺少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感。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“苟利国家生死以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岂因祸福避趋之”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是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林则徐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的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感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;“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先天下之忧而忧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后天下之乐而乐”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是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范仲淹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的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感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;“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我以我血荐轩辕”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是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鲁迅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的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感</a:t>
            </a:r>
            <a:r>
              <a:rPr lang="en-US" altLang="zh-CN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;“</a:t>
            </a:r>
            <a:r>
              <a:rPr lang="zh-CN" altLang="en-US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为中华之崛起而读书”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是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周恩来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的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感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……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伟大皆出自平凡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伟人之所以成为伟人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是因为他们能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挑起肩上的责任</a:t>
            </a:r>
            <a:r>
              <a:rPr lang="en-US" altLang="zh-CN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_GB2312"/>
              </a:rPr>
              <a:t>做逆行者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做守夜人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护国泰民安。</a:t>
            </a:r>
            <a:endParaRPr lang="en-US" altLang="zh-CN" b="1" dirty="0" smtClean="0">
              <a:latin typeface="楷体" pitchFamily="49" charset="-122"/>
              <a:ea typeface="楷体_GB2312"/>
            </a:endParaRPr>
          </a:p>
          <a:p>
            <a:pPr lvl="0"/>
            <a:r>
              <a:rPr lang="en-US" altLang="zh-CN" b="1" dirty="0" smtClean="0">
                <a:latin typeface="楷体" pitchFamily="49" charset="-122"/>
                <a:ea typeface="楷体_GB2312"/>
              </a:rPr>
              <a:t>    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“这是我的使命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辉煌终将落幕。”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楼兰未破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逆行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的脚步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岂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能停</a:t>
            </a:r>
            <a:r>
              <a:rPr lang="zh-CN" altLang="en-US" sz="36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止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相信有了这些平凡人的担当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这冬的严寒会尽早过去。待春暖花开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让你我摘下口罩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重新拥抱这因</a:t>
            </a:r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责任</a:t>
            </a:r>
            <a:r>
              <a:rPr lang="zh-CN" altLang="en-US" b="1" dirty="0" smtClean="0">
                <a:latin typeface="楷体" pitchFamily="49" charset="-122"/>
                <a:ea typeface="楷体_GB2312"/>
              </a:rPr>
              <a:t>而美好的世界</a:t>
            </a:r>
            <a:r>
              <a:rPr lang="en-US" altLang="zh-CN" b="1" dirty="0" smtClean="0">
                <a:latin typeface="楷体" pitchFamily="49" charset="-122"/>
                <a:ea typeface="楷体_GB2312"/>
              </a:rPr>
              <a:t>! </a:t>
            </a: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名师点评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85720" y="1000108"/>
            <a:ext cx="8858280" cy="5016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 smtClean="0">
                <a:latin typeface="楷体" pitchFamily="49" charset="-122"/>
                <a:ea typeface="楷体_GB2312"/>
              </a:rPr>
              <a:t>   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(1)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写作指向明确。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本篇文章侧重于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奉献与担当</a:t>
            </a:r>
            <a:r>
              <a:rPr lang="en-US" altLang="zh-CN" sz="32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写作导向明确的文章</a:t>
            </a:r>
            <a:r>
              <a:rPr lang="en-US" altLang="zh-CN" sz="32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才会让阅卷老师在最短的时间内捕捉你的关键信息。</a:t>
            </a:r>
            <a:endParaRPr lang="en-US" altLang="zh-CN" sz="3200" b="1" dirty="0" smtClean="0">
              <a:latin typeface="楷体" pitchFamily="49" charset="-122"/>
              <a:ea typeface="楷体_GB2312"/>
            </a:endParaRPr>
          </a:p>
          <a:p>
            <a:pPr lvl="0"/>
            <a:r>
              <a:rPr lang="en-US" altLang="zh-CN" sz="3200" b="1" dirty="0" smtClean="0">
                <a:latin typeface="楷体" pitchFamily="49" charset="-122"/>
                <a:ea typeface="楷体_GB2312"/>
              </a:rPr>
              <a:t>  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(2)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紧扣材料提供的关键信息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拟写生动的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_GB2312"/>
              </a:rPr>
              <a:t>标题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。第一则材料中的关键词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“逆行”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就是最好的切入角度。作者以“逆行”为中心词拟写一个深情而富有号召力的标题。</a:t>
            </a:r>
            <a:endParaRPr lang="en-US" altLang="zh-CN" sz="3200" b="1" dirty="0" smtClean="0">
              <a:latin typeface="楷体" pitchFamily="49" charset="-122"/>
              <a:ea typeface="楷体_GB2312"/>
            </a:endParaRPr>
          </a:p>
          <a:p>
            <a:pPr lvl="0"/>
            <a:r>
              <a:rPr lang="en-US" altLang="zh-CN" sz="3200" b="1" dirty="0" smtClean="0">
                <a:latin typeface="楷体" pitchFamily="49" charset="-122"/>
                <a:ea typeface="楷体_GB2312"/>
              </a:rPr>
              <a:t>  </a:t>
            </a:r>
            <a:r>
              <a:rPr lang="en-US" altLang="zh-CN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(3)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_GB2312"/>
              </a:rPr>
              <a:t>立意高远。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歌颂伟大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逆行者</a:t>
            </a:r>
            <a:r>
              <a:rPr lang="en-US" altLang="zh-CN" sz="32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赞美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坚守岗位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的医务工作者并讴歌赞扬历代中华儿女的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_GB2312"/>
              </a:rPr>
              <a:t>家国情怀</a:t>
            </a:r>
            <a:r>
              <a:rPr lang="en-US" altLang="zh-CN" sz="32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站位高远</a:t>
            </a:r>
            <a:r>
              <a:rPr lang="en-US" altLang="zh-CN" sz="3200" b="1" dirty="0" smtClean="0">
                <a:latin typeface="楷体" pitchFamily="49" charset="-122"/>
                <a:ea typeface="楷体_GB231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_GB2312"/>
              </a:rPr>
              <a:t>立论深刻。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4338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500034" y="214290"/>
            <a:ext cx="3638827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A50021"/>
                </a:solidFill>
                <a:latin typeface="楷体" pitchFamily="49" charset="-122"/>
                <a:ea typeface="楷体_GB2312"/>
              </a:rPr>
              <a:t>写作训练</a:t>
            </a:r>
            <a:endParaRPr lang="en-US" altLang="zh-CN" sz="4400" b="1" dirty="0">
              <a:solidFill>
                <a:srgbClr val="A50021"/>
              </a:solidFill>
              <a:latin typeface="楷体" pitchFamily="49" charset="-122"/>
              <a:ea typeface="楷体_GB231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50825" y="1341438"/>
            <a:ext cx="8893175" cy="17235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357298"/>
            <a:ext cx="8964488" cy="8340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请根据以上材料写一篇不少于</a:t>
            </a:r>
            <a:r>
              <a:rPr lang="en-US" altLang="zh-CN" sz="44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800</a:t>
            </a:r>
            <a:r>
              <a:rPr lang="zh-CN" altLang="en-US" sz="4400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字的文章。</a:t>
            </a:r>
            <a:endParaRPr lang="en-US" altLang="zh-CN" sz="4400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要求：</a:t>
            </a:r>
            <a:endParaRPr lang="en-US" altLang="zh-CN" sz="32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参考以上几种角度，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任选其一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，确定立意。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自拟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黄金标题，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仿照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例文格式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（并列式），</a:t>
            </a:r>
            <a:endParaRPr lang="en-US" altLang="zh-CN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师说</a:t>
            </a:r>
            <a:r>
              <a:rPr lang="en-US" altLang="zh-CN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（正反对比式）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或</a:t>
            </a:r>
            <a:r>
              <a:rPr lang="en-US" altLang="zh-CN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劝学</a:t>
            </a:r>
            <a:r>
              <a:rPr lang="en-US" altLang="zh-CN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》 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（比喻式） 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完成一篇</a:t>
            </a:r>
            <a:r>
              <a:rPr lang="en-US" altLang="zh-CN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800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字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议论文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不要套作，不得抄袭，不得透露个人信息。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" y="-160020"/>
            <a:ext cx="9204325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" y="-160337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101" name="Text Box 5"/>
          <p:cNvSpPr txBox="1"/>
          <p:nvPr/>
        </p:nvSpPr>
        <p:spPr>
          <a:xfrm>
            <a:off x="396875" y="260350"/>
            <a:ext cx="37433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学习目标</a:t>
            </a:r>
            <a:endParaRPr lang="en-US" altLang="zh-CN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323528" y="1225689"/>
            <a:ext cx="8424862" cy="563231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lvl="0" eaLnBrk="1" hangingPunct="1"/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阅读</a:t>
            </a: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2020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年</a:t>
            </a:r>
            <a:r>
              <a:rPr lang="zh-CN" altLang="en-US" sz="3600" b="1" dirty="0" smtClean="0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新冠肺炎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最新素材，直击中国抗“疫”新动态。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、重点训练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多则材料间组合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的作文类型的审题立意，通过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多主题解读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范文引领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的方式，指导学生完成一篇</a:t>
            </a:r>
            <a:r>
              <a:rPr lang="zh-CN" altLang="en-US" sz="3600" b="1" dirty="0" smtClean="0">
                <a:solidFill>
                  <a:srgbClr val="00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议论文</a:t>
            </a:r>
            <a:r>
              <a:rPr lang="zh-CN" altLang="en-US" sz="36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b="1" dirty="0" smtClean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en-US" altLang="zh-CN" sz="3600" b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、培养</a:t>
            </a:r>
            <a:r>
              <a:rPr lang="zh-CN" altLang="en-US" sz="3600" b="1" dirty="0" smtClean="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审辨式思维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和民族责任感。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28652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285720" y="0"/>
            <a:ext cx="3709125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审</a:t>
            </a:r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辩式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思维</a:t>
            </a:r>
            <a:endParaRPr lang="en-US" altLang="zh-CN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51520" y="785794"/>
            <a:ext cx="8892480" cy="104020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  审：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仔细思考，反复分析、推究。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辩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：说明是非或争论真假。在一个人的经验范围内，有意愿对问题和事物进行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全方位的、多维度的考虑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不是“简单性”思考，而是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“精细化”思考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不是“服从权威或他说”，而是“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创造性地思考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不是“零散思维”，而是“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条分缕析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”；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不是“不加质疑”，而是“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先质疑再下结论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”。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质疑解疑的过程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是在寻找</a:t>
            </a:r>
            <a:r>
              <a:rPr lang="zh-CN" altLang="en-US" b="1" dirty="0" smtClean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观点成立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的具体条件。</a:t>
            </a:r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观点的成立是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有条件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的。</a:t>
            </a:r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高考命题导向：</a:t>
            </a:r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侧重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逻辑思维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能力，重理性、重评论、重表达。其核心是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审辩式思维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，包括：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有思想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（深刻独到）、</a:t>
            </a:r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有眼光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（选材新颖）、</a:t>
            </a:r>
            <a:r>
              <a:rPr lang="zh-CN" altLang="en-US" b="1" dirty="0" smtClean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有个性</a:t>
            </a:r>
            <a:r>
              <a:rPr lang="zh-CN" altLang="en-US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（语言有内涵）。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dirty="0" smtClean="0"/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lvl="0"/>
            <a:endParaRPr lang="zh-CN" altLang="en-US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zh-CN" altLang="en-US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/>
            <a:r>
              <a:rPr lang="zh-CN" altLang="en-US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b="1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" y="-160337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285721" y="260350"/>
            <a:ext cx="385448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直击抗“疫”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50825" y="1285860"/>
            <a:ext cx="8893175" cy="596973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刚步入</a:t>
            </a:r>
            <a:r>
              <a:rPr lang="en-US" altLang="zh-CN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年，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新型冠状病毒感染的肺炎疫情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席卷而来。我们来不及好好过年，便被逼迫着面对这次暴风骤雨般的大灾难。灾难面前，伟大的中国人民再一次挺起了胸膛，默默地积聚力量，负重前行。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多少人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默默在为武汉祈福，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多少人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听从号召把自己关在家里，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多少人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默默拿出手机捐款，</a:t>
            </a:r>
            <a:r>
              <a:rPr lang="zh-CN" altLang="en-US" sz="32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多少人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前仆后继地奔向抗疫前线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pPr lvl="0" eaLnBrk="1" hangingPunct="1"/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每一个中国人，在这一刻，都用自己的实际行动来支持武汉，支持中国，打赢这一场没有硝烟的战争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00090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28596" y="0"/>
            <a:ext cx="3711604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考前必刷题</a:t>
            </a:r>
            <a:endParaRPr lang="zh-CN" altLang="en-US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14282" y="785794"/>
            <a:ext cx="9110246" cy="66787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学习报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·2020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年高考考前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en-US" altLang="zh-CN" sz="3600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 》</a:t>
            </a:r>
          </a:p>
          <a:p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阅读下面的材料，根据要求写作。</a:t>
            </a:r>
          </a:p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材料一：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在新型冠状病毒蔓延的当下，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84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岁的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终南山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建议公众“没什么特殊情况，不要去武汉”，但他却第一时间乘坐高铁逆行冲往武汉防疫第一线。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材料二：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武汉市金银潭医院院长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张定宇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隐瞒了身患渐冻症的病情，顾不上被新型冠状病毒感染的妻子，坚守在抗击疫情最前沿，他说：“我必须跑得更快，才能跑赢时间；我必须跑得更快，才能从病毒手里抢回更多病人。”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en-US" altLang="zh-CN" sz="1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5214950"/>
            <a:ext cx="8858280" cy="1887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材料三：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“非典”时你们保护“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后”，这时换“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后”保护你们，我们“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后”成长起来了，抗击疫情，这是我们的使命。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这是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新时代“</a:t>
            </a:r>
            <a:r>
              <a:rPr lang="en-US" altLang="zh-CN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后”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的誓言铮铮。</a:t>
            </a:r>
            <a:endParaRPr lang="zh-CN" altLang="en-US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00090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1331640" y="260648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285720" y="0"/>
            <a:ext cx="3854480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zh-CN" altLang="en-US" sz="4400" b="1" dirty="0">
                <a:solidFill>
                  <a:srgbClr val="800000"/>
                </a:solidFill>
                <a:latin typeface="Arial" panose="020B0604020202020204" pitchFamily="34" charset="0"/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考前必刷题</a:t>
            </a:r>
            <a:endParaRPr lang="zh-CN" altLang="en-US" sz="4400" b="1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126" name="Text Box 6"/>
          <p:cNvSpPr txBox="1"/>
          <p:nvPr/>
        </p:nvSpPr>
        <p:spPr>
          <a:xfrm>
            <a:off x="285720" y="857233"/>
            <a:ext cx="8858280" cy="91409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材料四：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“我儿子也是学医的，我要用实际行动，教会他比任何专业课更重要的一课。”这是湖北医疗队一位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党员父亲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对党组织提出的特殊申请。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材料五：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“你在哪儿”，“我在家”，这个春节，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每一个人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都守在家，守住了自己的幸福，“出门一定戴口罩”也守护了他人的健康和社会的安宁。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材料六：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君送我“风月同天”，我报君以“道不远人”。严峻的疫情让中、日、韩三国更加紧密地团结在一起，休戚与共，携手应对。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在这个特殊的时期，你看见了什么？你记住了什么？你为什么感动？你又有什么思考？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请根据材料写一篇不少于</a:t>
            </a:r>
            <a:r>
              <a:rPr lang="en-US" altLang="zh-CN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800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字的文章。</a:t>
            </a:r>
            <a:r>
              <a:rPr lang="zh-CN" altLang="en-US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要求：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选好角度，确定立意，明确文体，自拟标题；不要套作，不得抄袭，不得透露个人信息。</a:t>
            </a:r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dirty="0" smtClean="0"/>
          </a:p>
          <a:p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endParaRPr lang="en-US" altLang="zh-CN" sz="18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87424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323528" y="0"/>
            <a:ext cx="3815333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   </a:t>
            </a:r>
            <a:r>
              <a:rPr lang="zh-CN" altLang="en-US" sz="4400" b="1" dirty="0" smtClean="0">
                <a:solidFill>
                  <a:srgbClr val="C00000"/>
                </a:solidFill>
                <a:ea typeface="楷体_GB2312" pitchFamily="49" charset="-122"/>
              </a:rPr>
              <a:t>写作指导</a:t>
            </a:r>
            <a:endParaRPr lang="en-US" altLang="zh-CN" sz="4400" b="1" dirty="0">
              <a:solidFill>
                <a:srgbClr val="C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50825" y="1341438"/>
            <a:ext cx="8893175" cy="17235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844" y="1357298"/>
            <a:ext cx="90011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这是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2020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年最不容回避的一个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热点话题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审题时我们要抓住材料导读中的关键句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：在中国，在这个特殊的时期，你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看见了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什么？你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记住了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什么？你为什么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感动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？你又有什么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思考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也就是说，我们最终的写作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落脚点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“为什么感动”“有什么思考”。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这是整篇文章的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写作重心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32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87424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611560" y="0"/>
            <a:ext cx="352730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   立意点拨</a:t>
            </a:r>
            <a:endParaRPr lang="en-US" altLang="zh-CN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50825" y="1341438"/>
            <a:ext cx="8893175" cy="17235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980728"/>
            <a:ext cx="8712968" cy="723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“雁阵组合”：</a:t>
            </a:r>
            <a:endParaRPr lang="en-US" altLang="zh-CN" sz="32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以一个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关键词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为核心，选择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相似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zh-CN" altLang="en-US" sz="32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相近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的关键词组合立意方阵。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具体分析：</a:t>
            </a:r>
            <a:endParaRPr lang="en-US" altLang="zh-CN" sz="32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终南山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为代表的“</a:t>
            </a:r>
            <a:r>
              <a:rPr lang="zh-CN" altLang="en-US" b="1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最美逆行者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”角度立意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爱国、责任与担当</a:t>
            </a:r>
            <a:r>
              <a:rPr lang="en-US" altLang="zh-CN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……</a:t>
            </a: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武汉本地的张定宇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为代表的角度立意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春节期间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坚守岗位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，用自己的行动，承载了多少人的健康；用自己的舍弃，换来了多少家庭的团圆，这不仅体现着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敬业与奉献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的价值追求，更体现出一种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超越“小家”、成就“大家”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的高尚境界。</a:t>
            </a:r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4800"/>
            <a:ext cx="9383713" cy="716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图片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87424"/>
            <a:ext cx="4248150" cy="135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Text Box 4"/>
          <p:cNvSpPr txBox="1"/>
          <p:nvPr/>
        </p:nvSpPr>
        <p:spPr>
          <a:xfrm>
            <a:off x="1619250" y="333375"/>
            <a:ext cx="3529013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1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9" name="Text Box 5"/>
          <p:cNvSpPr txBox="1"/>
          <p:nvPr/>
        </p:nvSpPr>
        <p:spPr>
          <a:xfrm>
            <a:off x="611560" y="0"/>
            <a:ext cx="352730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800000"/>
                </a:solidFill>
                <a:ea typeface="楷体_GB2312" pitchFamily="49" charset="-122"/>
              </a:rPr>
              <a:t>   立意点拨</a:t>
            </a:r>
            <a:endParaRPr lang="en-US" altLang="zh-CN" sz="4400" b="1" dirty="0">
              <a:solidFill>
                <a:srgbClr val="8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250825" y="1341438"/>
            <a:ext cx="8893175" cy="172354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 sz="18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071546"/>
            <a:ext cx="8712968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90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后”誓言铮铮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青年一代已经成长起来，“</a:t>
            </a:r>
            <a:r>
              <a:rPr lang="en-US" altLang="zh-CN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后”不是垮掉的一代，他们正成为祖国的脊梁。</a:t>
            </a:r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党员父亲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共产党员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在危难时刻挺身而出，这是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不忘本色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，是</a:t>
            </a:r>
            <a:r>
              <a:rPr lang="zh-CN" altLang="en-US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坚守初心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；给儿子做榜样，这是最好的教育，</a:t>
            </a:r>
            <a:r>
              <a:rPr lang="zh-CN" altLang="en-US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父亲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就是榜样，这样的</a:t>
            </a:r>
            <a:r>
              <a:rPr lang="zh-CN" altLang="en-US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家风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才是最美的传承。</a:t>
            </a:r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守在家的每一个人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懂得怎样</a:t>
            </a:r>
            <a:r>
              <a:rPr lang="zh-CN" altLang="en-US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珍爱生命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是人生的一堂必修课；戴口罩是懂得</a:t>
            </a:r>
            <a:r>
              <a:rPr lang="zh-CN" altLang="en-US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自律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，也是</a:t>
            </a:r>
            <a:r>
              <a:rPr lang="zh-CN" altLang="en-US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社会公德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</a:rPr>
              <a:t>社会文明意识</a:t>
            </a:r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的体现。</a:t>
            </a:r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zh-CN" altLang="en-US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中、日、韩三国休戚与共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的角度立意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——</a:t>
            </a:r>
          </a:p>
          <a:p>
            <a:r>
              <a:rPr lang="zh-CN" altLang="en-US" b="1" dirty="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   守望相助、人类命运共同体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solidFill>
                <a:srgbClr val="7030A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b="1" dirty="0" smtClean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2525</Words>
  <Application>Microsoft Office PowerPoint</Application>
  <PresentationFormat>全屏显示(4:3)</PresentationFormat>
  <Paragraphs>175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默认设计模板_2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swb</cp:lastModifiedBy>
  <cp:revision>539</cp:revision>
  <dcterms:created xsi:type="dcterms:W3CDTF">2010-03-21T08:58:00Z</dcterms:created>
  <dcterms:modified xsi:type="dcterms:W3CDTF">2020-03-27T01:25:19Z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