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88" r:id="rId5"/>
    <p:sldId id="345" r:id="rId6"/>
    <p:sldId id="289" r:id="rId7"/>
    <p:sldId id="264" r:id="rId8"/>
    <p:sldId id="335" r:id="rId9"/>
    <p:sldId id="290" r:id="rId10"/>
    <p:sldId id="291" r:id="rId11"/>
    <p:sldId id="337" r:id="rId12"/>
    <p:sldId id="292" r:id="rId13"/>
    <p:sldId id="295" r:id="rId14"/>
    <p:sldId id="339" r:id="rId15"/>
    <p:sldId id="343" r:id="rId16"/>
    <p:sldId id="296" r:id="rId17"/>
    <p:sldId id="298" r:id="rId18"/>
    <p:sldId id="297" r:id="rId19"/>
    <p:sldId id="409" r:id="rId20"/>
    <p:sldId id="303" r:id="rId21"/>
    <p:sldId id="304" r:id="rId22"/>
    <p:sldId id="305" r:id="rId23"/>
    <p:sldId id="368" r:id="rId24"/>
    <p:sldId id="367" r:id="rId25"/>
    <p:sldId id="306" r:id="rId26"/>
    <p:sldId id="374" r:id="rId27"/>
    <p:sldId id="392" r:id="rId28"/>
    <p:sldId id="376" r:id="rId29"/>
    <p:sldId id="372" r:id="rId30"/>
    <p:sldId id="379" r:id="rId31"/>
    <p:sldId id="384" r:id="rId32"/>
    <p:sldId id="385" r:id="rId33"/>
    <p:sldId id="386" r:id="rId34"/>
    <p:sldId id="388" r:id="rId35"/>
    <p:sldId id="373" r:id="rId36"/>
    <p:sldId id="396" r:id="rId37"/>
    <p:sldId id="390" r:id="rId38"/>
    <p:sldId id="398" r:id="rId39"/>
    <p:sldId id="270" r:id="rId40"/>
    <p:sldId id="412" r:id="rId41"/>
    <p:sldId id="413" r:id="rId42"/>
    <p:sldId id="322" r:id="rId43"/>
    <p:sldId id="323" r:id="rId44"/>
    <p:sldId id="324" r:id="rId45"/>
    <p:sldId id="325" r:id="rId46"/>
    <p:sldId id="327" r:id="rId47"/>
    <p:sldId id="326" r:id="rId48"/>
    <p:sldId id="415" r:id="rId49"/>
    <p:sldId id="416" r:id="rId50"/>
    <p:sldId id="328" r:id="rId51"/>
    <p:sldId id="400" r:id="rId52"/>
    <p:sldId id="329" r:id="rId53"/>
    <p:sldId id="403" r:id="rId54"/>
    <p:sldId id="405" r:id="rId55"/>
    <p:sldId id="330" r:id="rId56"/>
    <p:sldId id="331" r:id="rId57"/>
    <p:sldId id="332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0" clrIdx="0"/>
  <p:cmAuthor id="2" name="Administrator" initials="A" lastIdx="0" clrIdx="1"/>
  <p:cmAuthor id="0" name="wangli" initials="wli" lastIdx="0" clrIdx="0"/>
  <p:cmAuthor id="3" name="lenovo" initials="l" lastIdx="0" clrIdx="2"/>
  <p:cmAuthor id="4" name="admin" initials="a" lastIdx="0" clrIdx="3"/>
  <p:cmAuthor id="7" name="1206988966@qq.com" initials="1" lastIdx="0" clrIdx="2"/>
  <p:cmAuthor id="8" name="姜伟光" initials="姜" lastIdx="0" clrIdx="0"/>
  <p:cmAuthor id="5" name="宋洁然" initials="宋" lastIdx="0" clrIdx="1"/>
  <p:cmAuthor id="6" name="ming qiu" initials="m" lastIdx="0" clrIdx="1"/>
  <p:cmAuthor id="10" name="weijia" initials="w" lastIdx="1" clrIdx="9"/>
  <p:cmAuthor id="11" name="86187" initials="8" lastIdx="1" clrIdx="10"/>
  <p:cmAuthor id="12" name="zhaoqingju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0DF"/>
    <a:srgbClr val="C69F6A"/>
    <a:srgbClr val="F0BD34"/>
    <a:srgbClr val="132249"/>
    <a:srgbClr val="E2C172"/>
    <a:srgbClr val="AD8E56"/>
    <a:srgbClr val="405A8A"/>
    <a:srgbClr val="394D76"/>
    <a:srgbClr val="C4CAD8"/>
    <a:srgbClr val="B4B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6" y="156"/>
      </p:cViewPr>
      <p:guideLst>
        <p:guide orient="horz" pos="222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2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CF6F2-E855-4C26-B172-1C349BA304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D021F-6F8E-4465-B002-907A0860BA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2025</a:t>
            </a:r>
            <a:r>
              <a:rPr lang="zh-CN" altLang="en-US" smtClean="0"/>
              <a:t>年人教版八年级语文下册教学课件★★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D021F-6F8E-4465-B002-907A0860BA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62955"/>
            <a:ext cx="1068070" cy="1059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47450" y="6000750"/>
            <a:ext cx="796925" cy="857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D6F97-D7D2-4E1A-94DE-805724C98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6B751-FFDA-49A3-BC13-7B9243A331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4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Off x="0" y="0"/>
            <a:chExt cx="19200" cy="108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9200" cy="108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180" y="5671"/>
              <a:ext cx="12839" cy="1598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pc="3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</a:t>
              </a:r>
              <a:r>
                <a:rPr lang="en-US" altLang="zh-CN" sz="6000" b="1" spc="3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6000" b="1" spc="3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探究：演讲</a:t>
              </a:r>
              <a:endParaRPr lang="zh-CN" altLang="en-US" sz="6000" b="1" spc="3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384" y="2945"/>
              <a:ext cx="13984" cy="1598"/>
              <a:chOff x="1447930" y="1488387"/>
              <a:chExt cx="8879710" cy="101473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194815" y="1488387"/>
                <a:ext cx="5270500" cy="1014730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0" b="1" spc="600" dirty="0"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八下第四单元</a:t>
                </a:r>
                <a:endParaRPr lang="zh-CN" altLang="en-US" sz="6000" b="1" spc="6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8092440" y="2088551"/>
                <a:ext cx="2235200" cy="0"/>
              </a:xfrm>
              <a:prstGeom prst="line">
                <a:avLst/>
              </a:prstGeom>
              <a:ln w="9525">
                <a:solidFill>
                  <a:srgbClr val="F0BD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447930" y="2088551"/>
                <a:ext cx="2235200" cy="0"/>
              </a:xfrm>
              <a:prstGeom prst="line">
                <a:avLst/>
              </a:prstGeom>
              <a:ln w="9525">
                <a:solidFill>
                  <a:srgbClr val="F0BD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81965" y="702310"/>
            <a:ext cx="11249660" cy="5481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四、模拟演讲，体悟情感。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1.演讲任务。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找出文中演讲者针对特务、青年学生和各界人士进行演讲的文段。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针对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特务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进行演讲的文段：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针对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青年学生和各界人士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进行演讲的文段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2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演讲者的情绪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口吻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怎么样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震怒、激动、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悲愤、痛恨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3.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听众的反应怎么样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悲愤、振奋。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599305" y="1247140"/>
            <a:ext cx="6800850" cy="40614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作业：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通读《应有格物致知精神》《我一生中的重要抉择》《庆祝奥林匹克运动复兴25周年》这三篇演讲词，思考：这三篇演讲词的作者分别“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讲了什么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目的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听众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身份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为什么要讲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背景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演讲者情绪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听众反应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550" y="1247140"/>
            <a:ext cx="3131820" cy="425958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终止 1"/>
          <p:cNvSpPr/>
          <p:nvPr>
            <p:custDataLst>
              <p:tags r:id="rId1"/>
            </p:custDataLst>
          </p:nvPr>
        </p:nvSpPr>
        <p:spPr>
          <a:xfrm>
            <a:off x="0" y="532765"/>
            <a:ext cx="2470785" cy="642620"/>
          </a:xfrm>
          <a:prstGeom prst="flowChartTerminato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rgbClr val="FFFFFF"/>
          </a:lnRef>
          <a:fillRef idx="1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字词清单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2"/>
            </p:custDataLst>
          </p:nvPr>
        </p:nvSpPr>
        <p:spPr>
          <a:xfrm>
            <a:off x="455295" y="1453515"/>
            <a:ext cx="10831195" cy="197548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劣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altLang="zh-CN" sz="3200" b="1">
                <a:ea typeface="宋体" panose="02010600030101010101" pitchFamily="2" charset="-122"/>
                <a:sym typeface="宋体" panose="02010600030101010101" pitchFamily="2" charset="-122"/>
              </a:rPr>
              <a:t>无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耻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wū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蔑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捶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击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卑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鄙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  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蛮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横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altLang="zh-CN" sz="3200" b="1">
                <a:ea typeface="宋体" panose="02010600030101010101" pitchFamily="2" charset="-122"/>
                <a:sym typeface="宋体" panose="02010600030101010101" pitchFamily="2" charset="-122"/>
              </a:rPr>
              <a:t>挑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bō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altLang="zh-CN" sz="3200" b="1">
                <a:ea typeface="宋体" panose="02010600030101010101" pitchFamily="2" charset="-122"/>
                <a:sym typeface="宋体" panose="02010600030101010101" pitchFamily="2" charset="-122"/>
              </a:rPr>
              <a:t>离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间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tú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 b="1">
                <a:latin typeface="+mj-lt"/>
                <a:ea typeface="宋体" panose="02010600030101010101" pitchFamily="2" charset="-122"/>
                <a:cs typeface="+mj-lt"/>
                <a:sym typeface="宋体" panose="02010600030101010101" pitchFamily="2" charset="-122"/>
              </a:rPr>
              <a:t>恐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bù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250950" y="1453515"/>
            <a:ext cx="9483725" cy="1974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                 诬  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endParaRPr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拨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屠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怖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41"/>
          <p:cNvSpPr txBox="1"/>
          <p:nvPr>
            <p:custDataLst>
              <p:tags r:id="rId4"/>
            </p:custDataLst>
          </p:nvPr>
        </p:nvSpPr>
        <p:spPr>
          <a:xfrm>
            <a:off x="455083" y="3867574"/>
            <a:ext cx="10830984" cy="245364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瞭</a:t>
            </a:r>
            <a:r>
              <a:rPr altLang="zh-CN" sz="3200" b="1">
                <a:ea typeface="宋体" panose="02010600030101010101" pitchFamily="2" charset="-122"/>
                <a:sym typeface="宋体" panose="02010600030101010101" pitchFamily="2" charset="-122"/>
              </a:rPr>
              <a:t>望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誉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缅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怀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儒</a:t>
            </a:r>
            <a:r>
              <a:rPr lang="zh-CN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家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种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p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nɡ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徨     </a:t>
            </a:r>
            <a:r>
              <a:rPr lang="zh-CN" altLang="en-US" sz="3200" b="1">
                <a:ea typeface="宋体" panose="02010600030101010101" pitchFamily="2" charset="-122"/>
                <a:cs typeface="+mn-lt"/>
                <a:sym typeface="宋体" panose="02010600030101010101" pitchFamily="2" charset="-122"/>
              </a:rPr>
              <a:t>实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yì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力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xiù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手旁观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不知所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pitchFamily="34" charset="-122"/>
              </a:rPr>
              <a:t>cuò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910590" y="5013113"/>
            <a:ext cx="9628293" cy="1399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彷                       践               </a:t>
            </a:r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毅</a:t>
            </a:r>
            <a:endParaRPr lang="zh-CN" altLang="en-US"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袖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措</a:t>
            </a:r>
            <a:endParaRPr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14450" y="1453515"/>
            <a:ext cx="9839960" cy="1865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liè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chǐ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           miè           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chuí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bǐ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hènɡ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ji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1162" y="3867573"/>
            <a:ext cx="9795933" cy="13089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zh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                 li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yù         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mi</a:t>
            </a:r>
            <a:r>
              <a:rPr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  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rú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z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i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22534"/>
          <p:cNvSpPr/>
          <p:nvPr/>
        </p:nvSpPr>
        <p:spPr>
          <a:xfrm>
            <a:off x="4337051" y="1399117"/>
            <a:ext cx="3098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标题 8193"/>
          <p:cNvSpPr>
            <a:spLocks noGrp="1"/>
          </p:cNvSpPr>
          <p:nvPr/>
        </p:nvSpPr>
        <p:spPr>
          <a:xfrm>
            <a:off x="611717" y="243417"/>
            <a:ext cx="2840567" cy="1155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90000"/>
              </a:lnSpc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35457" y="635001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1"/>
            </p:custDataLst>
          </p:nvPr>
        </p:nvSpPr>
        <p:spPr>
          <a:xfrm>
            <a:off x="611293" y="1398694"/>
            <a:ext cx="10830984" cy="235585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浩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劫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</a:t>
            </a:r>
            <a:r>
              <a:rPr lang="en-US" altLang="zh-CN" sz="3200">
                <a:latin typeface="方正楷体_GBK" charset="0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sym typeface="微软雅黑" panose="020B0503020204020204" pitchFamily="34" charset="-122"/>
              </a:rPr>
              <a:t>)        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襁褓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劣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爱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yínɡ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绕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锁  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di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定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ea typeface="宋体" panose="02010600030101010101" pitchFamily="2" charset="-122"/>
                <a:sym typeface="微软雅黑" panose="020B0503020204020204" pitchFamily="34" charset="-122"/>
              </a:rPr>
              <a:t>分</a:t>
            </a:r>
            <a:r>
              <a:rPr lang="en-US" altLang="zh-CN" sz="32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bēng</a:t>
            </a:r>
            <a:r>
              <a:rPr lang="en-US" altLang="zh-CN" sz="3200">
                <a:latin typeface="方正楷体_GBK" charset="0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ea typeface="宋体" panose="02010600030101010101" pitchFamily="2" charset="-122"/>
                <a:sym typeface="微软雅黑" panose="020B0503020204020204" pitchFamily="34" charset="-122"/>
              </a:rPr>
              <a:t>离析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</a:t>
            </a:r>
            <a:endParaRPr lang="en-US" altLang="zh-CN" sz="3200">
              <a:latin typeface="方正楷体_GBK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暴风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pitchFamily="34" charset="-122"/>
              </a:rPr>
              <a:t>zhòu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雨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相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pitchFamily="34" charset="-122"/>
              </a:rPr>
              <a:t>fǔ</a:t>
            </a:r>
            <a:r>
              <a:rPr lang="en-US" altLang="zh-CN" sz="3200">
                <a:latin typeface="方正楷体_GBK" charset="0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相成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流程图: 终止 1"/>
          <p:cNvSpPr/>
          <p:nvPr>
            <p:custDataLst>
              <p:tags r:id="rId2"/>
            </p:custDataLst>
          </p:nvPr>
        </p:nvSpPr>
        <p:spPr>
          <a:xfrm>
            <a:off x="0" y="532765"/>
            <a:ext cx="2470785" cy="642620"/>
          </a:xfrm>
          <a:prstGeom prst="flowChartTerminato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rgbClr val="FFFFFF"/>
          </a:lnRef>
          <a:fillRef idx="1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字词清单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433830" y="1327150"/>
            <a:ext cx="9796145" cy="128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jié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zh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i                   qi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nɡ  b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                    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zhuō                   </a:t>
            </a:r>
            <a:r>
              <a:rPr altLang="zh-CN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zhì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7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56920" y="1962150"/>
            <a:ext cx="9850755" cy="1893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                         萦                   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枷                         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奠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崩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</a:t>
            </a:r>
            <a:endParaRPr 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骤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辅</a:t>
            </a:r>
            <a:endParaRPr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1"/>
          <p:cNvSpPr txBox="1"/>
          <p:nvPr>
            <p:custDataLst>
              <p:tags r:id="rId5"/>
            </p:custDataLst>
          </p:nvPr>
        </p:nvSpPr>
        <p:spPr>
          <a:xfrm>
            <a:off x="611293" y="3978064"/>
            <a:ext cx="10830984" cy="235585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阻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碍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altLang="zh-CN" sz="32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趋</a:t>
            </a:r>
            <a:r>
              <a:rPr altLang="zh-CN" sz="3200" b="1">
                <a:ea typeface="宋体" panose="02010600030101010101" pitchFamily="2" charset="-122"/>
                <a:sym typeface="宋体" panose="02010600030101010101" pitchFamily="2" charset="-122"/>
              </a:rPr>
              <a:t>势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落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崭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新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逸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词夺理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jué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择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干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yù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辩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shǔ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出类拔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pitchFamily="34" charset="-122"/>
              </a:rPr>
              <a:t>cuì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不修边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pitchFamily="34" charset="-122"/>
              </a:rPr>
              <a:t>fú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2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433830" y="3978275"/>
            <a:ext cx="8922385" cy="1308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i                    qū                    duò  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zh</a:t>
            </a:r>
            <a:r>
              <a:rPr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ì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qi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ng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101725" y="5121275"/>
            <a:ext cx="9850755" cy="1399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抉                     预                    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狡</a:t>
            </a:r>
            <a:endParaRPr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署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萃</a:t>
            </a:r>
            <a:r>
              <a:rPr 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幅</a:t>
            </a:r>
            <a:endParaRPr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8890" y="0"/>
            <a:ext cx="12192000" cy="6858000"/>
            <a:chOff x="-14" y="0"/>
            <a:chExt cx="19200" cy="10800"/>
          </a:xfrm>
        </p:grpSpPr>
        <p:grpSp>
          <p:nvGrpSpPr>
            <p:cNvPr id="31" name="组合 30"/>
            <p:cNvGrpSpPr/>
            <p:nvPr/>
          </p:nvGrpSpPr>
          <p:grpSpPr>
            <a:xfrm>
              <a:off x="-14" y="0"/>
              <a:ext cx="19200" cy="10800"/>
              <a:chOff x="0" y="0"/>
              <a:chExt cx="12192000" cy="68580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41" t="11362" r="2307" b="12036"/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7" name="圆角矩形 6"/>
              <p:cNvSpPr/>
              <p:nvPr/>
            </p:nvSpPr>
            <p:spPr>
              <a:xfrm>
                <a:off x="876935" y="1668780"/>
                <a:ext cx="10456545" cy="3723640"/>
              </a:xfrm>
              <a:prstGeom prst="roundRect">
                <a:avLst/>
              </a:prstGeom>
              <a:solidFill>
                <a:schemeClr val="bg1">
                  <a:alpha val="9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367" y="3724"/>
              <a:ext cx="16466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课时</a:t>
              </a:r>
              <a:r>
                <a:rPr lang="en-US" altLang="zh-CN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梳理基本信息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39470" y="1318260"/>
            <a:ext cx="10547985" cy="40614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一、回顾旧知，引入新课。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通过剖析《最后一次讲演》可知，读一篇演讲词，需要读出演讲者“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讲了什么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目的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听众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身份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为什么要讲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背景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演讲者情绪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听众反应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”这六个方面的内容。本课时将围绕以上六个方面继续学习《应有格物致知精神》《我一生中的重要抉择》《庆祝奥林匹克运动复兴25周年》这三篇演讲词。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95935" y="534670"/>
            <a:ext cx="11176000" cy="59950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二、小组合作，梳理内容。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全班分为三个小组，每组重点阅读其中一篇文章，独立阅读，筛选相关信息，进行圈点勾画，组内交流、讨论，整合意见。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以表格形式</a:t>
            </a:r>
            <a:r>
              <a:rPr lang="en-US" altLang="zh-CN" sz="2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见下页</a:t>
            </a:r>
            <a:r>
              <a:rPr lang="en-US" altLang="zh-CN" sz="2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呈现这三篇演讲词的演讲者分别“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讲了什么</a:t>
            </a:r>
            <a:r>
              <a:rPr lang="en-US" altLang="zh-CN" sz="2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6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观点、目的</a:t>
            </a:r>
            <a:r>
              <a:rPr lang="en-US" altLang="zh-CN" sz="2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身份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听众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为什么要讲</a:t>
            </a:r>
            <a:r>
              <a:rPr lang="en-US" altLang="zh-CN" sz="2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6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背景</a:t>
            </a:r>
            <a:r>
              <a:rPr lang="en-US" altLang="zh-CN" sz="26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“梳理观点”的方法。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(1)有的演讲词观点集中，直接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在文中勾画、筛选出表达演讲者态度或看法的句子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即可，如《应有格物致知精神》。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(2)有的演讲词观点较散，需要根据演讲者“讲给谁听"来进行概括，如《最后一次讲演》。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(3)有的演讲词没有集中的观点，需要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根据内容进行整合提炼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，如《庆祝奥林匹克运动复兴25周年》。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0" y="133350"/>
          <a:ext cx="12191365" cy="640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2845"/>
                <a:gridCol w="1515745"/>
                <a:gridCol w="1851025"/>
                <a:gridCol w="3886835"/>
                <a:gridCol w="1601470"/>
                <a:gridCol w="1209040"/>
                <a:gridCol w="944405"/>
              </a:tblGrid>
              <a:tr h="426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身份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背景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讲了什么</a:t>
                      </a:r>
                      <a:r>
                        <a:rPr lang="en-US" altLang="zh-CN" sz="2800">
                          <a:effectLst/>
                          <a:latin typeface="方正楷体_GBK" charset="0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2800" b="1">
                          <a:effectLst/>
                          <a:latin typeface="楷体" panose="02010609060101010101" charset="-122"/>
                          <a:ea typeface="楷体" panose="02010609060101010101" charset="-122"/>
                          <a:sym typeface="微软雅黑" panose="020B0503020204020204" pitchFamily="34" charset="-122"/>
                        </a:rPr>
                        <a:t>目的</a:t>
                      </a:r>
                      <a:r>
                        <a:rPr lang="en-US" altLang="zh-CN" sz="2800">
                          <a:effectLst/>
                          <a:latin typeface="方正楷体_GBK" charset="0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)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现场听众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演讲者情绪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听众反应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《应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有格物致知精神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1" dirty="0"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物理学家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被授予</a:t>
                      </a:r>
                      <a:r>
                        <a:rPr lang="en-US" altLang="zh-CN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情系中华</a:t>
                      </a:r>
                      <a:r>
                        <a:rPr lang="en-US" altLang="zh-CN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宋体" panose="02010600030101010101" pitchFamily="2" charset="-122"/>
                        </a:rPr>
                        <a:t>征文特别荣誉奖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800" b="1" dirty="0">
                          <a:uFillTx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参加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情系中华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大会的各界人士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 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深受启发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75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《我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一生中的重要抉择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开怀大笑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872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《庆祝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奥林匹克运动复兴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25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周年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536440" y="953770"/>
            <a:ext cx="391985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向学习自然科学的中国学生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介绍应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该怎样了解自然科学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有格物致知精神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26015" y="1169670"/>
            <a:ext cx="12007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愉悦、郑重、殷切</a:t>
            </a:r>
            <a:endParaRPr lang="zh-CN" altLang="en-US" sz="28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13485" y="2689225"/>
            <a:ext cx="1517015" cy="1727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计算机文字信息处理专家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30500" y="2953385"/>
            <a:ext cx="18059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受北京大学邀请做演讲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8456295" y="3300095"/>
            <a:ext cx="156908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青年学子</a:t>
            </a:r>
            <a:endParaRPr lang="zh-CN" altLang="en-US" sz="27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36440" y="2689225"/>
            <a:ext cx="38938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给青年学生树立信心，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为其人生选择提供指导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26015" y="2689225"/>
            <a:ext cx="124142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谦和亲</a:t>
            </a:r>
            <a:endParaRPr lang="zh-CN" altLang="en-US" sz="27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切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真诚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恳切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幽默</a:t>
            </a:r>
            <a:endParaRPr lang="zh-CN" altLang="en-US" sz="27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50620" y="4751070"/>
            <a:ext cx="1579880" cy="1274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7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现代奥林匹克运动创始人</a:t>
            </a:r>
            <a:endParaRPr lang="zh-CN" altLang="en-US" sz="27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48585" y="4611370"/>
            <a:ext cx="188785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en-US" altLang="zh-CN" sz="2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1916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第六届奥运会因第一次世界大战而停办</a:t>
            </a:r>
            <a:endParaRPr lang="zh-CN" altLang="en-US" sz="2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4536440" y="4507230"/>
            <a:ext cx="3919220" cy="2027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1919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月，一战结束仅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个月，顾拜旦在洛桑国际奥委会发表演讲，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希望借此机会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再次弘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扬奥林匹克精神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8430260" y="4751070"/>
            <a:ext cx="156908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洛桑国际奥委会全体委员</a:t>
            </a:r>
            <a:endParaRPr lang="zh-CN" altLang="en-US" sz="27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24745" y="4417060"/>
            <a:ext cx="12439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喜悦自豪自信、郑重平和</a:t>
            </a:r>
            <a:endParaRPr lang="zh-CN" altLang="en-US" sz="27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25530" y="5130165"/>
            <a:ext cx="954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自豪</a:t>
            </a:r>
            <a:endParaRPr lang="zh-CN" altLang="en-US" sz="28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8" grpId="0"/>
      <p:bldP spid="15" grpId="0"/>
      <p:bldP spid="20" grpId="0"/>
      <p:bldP spid="22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85800" y="266700"/>
            <a:ext cx="11176000" cy="1764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三、讨论归纳，总结特点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回顾第1、2课时的学习内容，思考：这四篇演讲词有何共同特点?请大家先独立思考，再进行小组交流、讨论。 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410" y="2031365"/>
            <a:ext cx="7786370" cy="417258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8890" y="0"/>
            <a:ext cx="12192000" cy="6858000"/>
            <a:chOff x="-14" y="0"/>
            <a:chExt cx="19200" cy="10800"/>
          </a:xfrm>
        </p:grpSpPr>
        <p:grpSp>
          <p:nvGrpSpPr>
            <p:cNvPr id="31" name="组合 30"/>
            <p:cNvGrpSpPr/>
            <p:nvPr/>
          </p:nvGrpSpPr>
          <p:grpSpPr>
            <a:xfrm>
              <a:off x="-14" y="0"/>
              <a:ext cx="19200" cy="10800"/>
              <a:chOff x="0" y="0"/>
              <a:chExt cx="12192000" cy="68580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41" t="11362" r="2307" b="12036"/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7" name="圆角矩形 6"/>
              <p:cNvSpPr/>
              <p:nvPr/>
            </p:nvSpPr>
            <p:spPr>
              <a:xfrm>
                <a:off x="876935" y="1668780"/>
                <a:ext cx="10456545" cy="3723640"/>
              </a:xfrm>
              <a:prstGeom prst="roundRect">
                <a:avLst/>
              </a:prstGeom>
              <a:solidFill>
                <a:schemeClr val="bg1">
                  <a:alpha val="9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366" y="3791"/>
              <a:ext cx="16468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课时</a:t>
              </a:r>
              <a:r>
                <a:rPr lang="en-US" altLang="zh-CN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理清行文思路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889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802005" y="1318260"/>
              <a:ext cx="10456545" cy="4489450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0595" y="1318260"/>
            <a:ext cx="10299700" cy="455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学习演讲词</a:t>
            </a:r>
            <a:r>
              <a:rPr lang="en-US" altLang="zh-CN" sz="4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课时</a:t>
            </a:r>
            <a:r>
              <a:rPr lang="en-US" altLang="zh-CN" sz="4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1.理解演讲者的观点，理清演讲词的思路</a:t>
            </a:r>
            <a:r>
              <a:rPr lang="en-US" altLang="zh-CN" sz="4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重难点</a:t>
            </a:r>
            <a:r>
              <a:rPr lang="en-US" altLang="zh-CN" sz="4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2.把握演讲词观点鲜明、思路清晰、有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针对性和感染力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的特点</a:t>
            </a:r>
            <a:r>
              <a:rPr lang="en-US" altLang="zh-CN" sz="4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重难点</a:t>
            </a:r>
            <a:r>
              <a:rPr lang="en-US" altLang="zh-CN" sz="4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3.感受演讲词的不同风格</a:t>
            </a:r>
            <a:r>
              <a:rPr lang="en-US" altLang="zh-CN" sz="4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重难点</a:t>
            </a:r>
            <a:r>
              <a:rPr lang="en-US" altLang="zh-CN" sz="4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85800" y="328930"/>
            <a:ext cx="1117600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一、整体感知，理清思路。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演讲词不仅要有针对性，还要有明确的观点和充实的内容。此外，演讲者还需要以清晰的脉络层次来呈现自己的观点。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一般演讲词的行文逻辑有两种组织方式：一种是并列或对比式，一种是递进式。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010" y="2510790"/>
            <a:ext cx="9745980" cy="40189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972820"/>
            <a:ext cx="11428730" cy="484695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685800" y="198120"/>
            <a:ext cx="11176000" cy="1247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一、整体感知，理清思路。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1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梳理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《最后一次讲演》的脉络层次。 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0" y="1538605"/>
            <a:ext cx="9578975" cy="49117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30200" y="855345"/>
            <a:ext cx="11298555" cy="5297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2.分组合作，自读梳理。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(1)全班分为三个小组，每组分别重点阅读《应有格物致知精神》《我一生中的重要抉择》《庆祝奥林匹克运动复兴25周年》这三篇文章中的一篇。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(2)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小组合作，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通过勾画关键句，圈画关联词等方式，每组画出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三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ea"/>
              </a:rPr>
              <a:t>篇课文的思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路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图。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3.班级展示，修改完善。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每个小组派一名代表进行分享展示，其他小组修正、补充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，修改完善课文的思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路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图。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843915"/>
            <a:ext cx="9302750" cy="521398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" y="900430"/>
            <a:ext cx="10251440" cy="530733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98425" y="842645"/>
          <a:ext cx="11943080" cy="5527040"/>
        </p:xfrm>
        <a:graphic>
          <a:graphicData uri="http://schemas.openxmlformats.org/drawingml/2006/table">
            <a:tbl>
              <a:tblPr/>
              <a:tblGrid>
                <a:gridCol w="4843780"/>
                <a:gridCol w="7099300"/>
              </a:tblGrid>
              <a:tr h="519430"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28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观点</a:t>
                      </a:r>
                      <a:endParaRPr lang="zh-CN" altLang="en-US" sz="28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材料</a:t>
                      </a:r>
                      <a:r>
                        <a:rPr lang="en-US" altLang="zh-CN" sz="2800" b="0">
                          <a:effectLst/>
                          <a:latin typeface="方正楷体_GBK" charset="0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</a:rPr>
                        <a:t>如何论证</a:t>
                      </a:r>
                      <a:r>
                        <a:rPr lang="en-US" altLang="zh-CN" sz="2800" b="0">
                          <a:effectLst/>
                          <a:latin typeface="方正楷体_GBK" charset="0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)</a:t>
                      </a:r>
                      <a:endParaRPr lang="en-US" altLang="zh-CN" sz="2800" b="0">
                        <a:effectLst/>
                        <a:latin typeface="方正楷体_GBK" charset="0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705">
                <a:tc>
                  <a:txBody>
                    <a:bodyPr/>
                    <a:p>
                      <a:pPr lvl="0" indent="0" algn="l" defTabSz="1219200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28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扶植年轻人是一种历史的规律</a:t>
                      </a:r>
                      <a:endParaRPr lang="zh-CN" altLang="en-US" sz="28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楷体" panose="02010609060101010101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165">
                <a:tc>
                  <a:txBody>
                    <a:bodyPr/>
                    <a:p>
                      <a:pPr lvl="0" indent="0" algn="ctr" defTabSz="1219200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28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自</a:t>
                      </a: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己</a:t>
                      </a:r>
                      <a:r>
                        <a:rPr lang="zh-CN" altLang="zh-CN" sz="28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宋体" panose="02010600030101010101" pitchFamily="2" charset="-122"/>
                        </a:rPr>
                        <a:t>年轻时和成为院士后</a:t>
                      </a:r>
                      <a:r>
                        <a:rPr lang="zh-CN" sz="2800" b="1">
                          <a:effectLst/>
                          <a:latin typeface="楷体" panose="02010609060101010101" charset="-122"/>
                          <a:ea typeface="楷体" panose="02010609060101010101" charset="-122"/>
                          <a:sym typeface="微软雅黑" panose="020B0503020204020204" pitchFamily="34" charset="-122"/>
                        </a:rPr>
                        <a:t>的不同经历</a:t>
                      </a:r>
                      <a:endParaRPr lang="zh-CN" sz="2800" b="1">
                        <a:effectLst/>
                        <a:latin typeface="楷体" panose="02010609060101010101" charset="-122"/>
                        <a:ea typeface="楷体" panose="02010609060101010101" charset="-122"/>
                        <a:sym typeface="微软雅黑" panose="020B0503020204020204" pitchFamily="34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295">
                <a:tc>
                  <a:txBody>
                    <a:bodyPr/>
                    <a:p>
                      <a:pPr lvl="0" indent="0" algn="l" defTabSz="1219200" fontAlgn="auto">
                        <a:lnSpc>
                          <a:spcPct val="10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28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人们把</a:t>
                      </a:r>
                      <a:r>
                        <a:rPr lang="en-US" altLang="zh-CN" sz="28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8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SimSun-ExtB" panose="02010609060101010101" charset="-122"/>
                          <a:sym typeface="+mn-ea"/>
                        </a:rPr>
                        <a:t>我</a:t>
                      </a:r>
                      <a:r>
                        <a:rPr lang="en-US" altLang="zh-CN" sz="28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28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看成权威是错误的</a:t>
                      </a:r>
                      <a:endParaRPr lang="zh-CN" altLang="en-US" sz="28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楷体" panose="02010609060101010101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980">
                <a:tc>
                  <a:txBody>
                    <a:bodyPr/>
                    <a:p>
                      <a:pPr lvl="0" indent="0" algn="l" defTabSz="1219200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28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列举国内外知名的创业者、发明家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760">
                <a:tc>
                  <a:txBody>
                    <a:bodyPr/>
                    <a:p>
                      <a:pPr lvl="0" indent="0" algn="l" defTabSz="1219200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28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真心实意扶植年轻人需要努力</a:t>
                      </a:r>
                      <a:endParaRPr lang="zh-CN" altLang="en-US" sz="28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defTabSz="1219200">
                        <a:lnSpc>
                          <a:spcPct val="120000"/>
                        </a:lnSpc>
                        <a:spcBef>
                          <a:spcPts val="100"/>
                        </a:spcBef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楷体" panose="02010609060101010101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8030">
                <a:tc>
                  <a:txBody>
                    <a:bodyPr/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28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marL="0" lvl="0" indent="0" algn="l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31" name="Rectangle 62"/>
          <p:cNvSpPr/>
          <p:nvPr>
            <p:custDataLst>
              <p:tags r:id="rId2"/>
            </p:custDataLst>
          </p:nvPr>
        </p:nvSpPr>
        <p:spPr>
          <a:xfrm>
            <a:off x="4995545" y="1529080"/>
            <a:ext cx="7196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简述英国卡文迪许实验室培养年轻人的传统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Rectangle 62"/>
          <p:cNvSpPr/>
          <p:nvPr>
            <p:custDataLst>
              <p:tags r:id="rId3"/>
            </p:custDataLst>
          </p:nvPr>
        </p:nvSpPr>
        <p:spPr>
          <a:xfrm>
            <a:off x="98425" y="2170430"/>
            <a:ext cx="4806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楷体" panose="02010609060101010101" charset="-122"/>
                <a:ea typeface="楷体" panose="02010609060101010101" charset="-122"/>
              </a:rPr>
              <a:t>人们对小人物往往不重视</a:t>
            </a:r>
            <a:endParaRPr lang="zh-CN" altLang="en-US" sz="2800" b="1" dirty="0">
              <a:solidFill>
                <a:srgbClr val="0F20C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Rectangle 62"/>
          <p:cNvSpPr/>
          <p:nvPr>
            <p:custDataLst>
              <p:tags r:id="rId4"/>
            </p:custDataLst>
          </p:nvPr>
        </p:nvSpPr>
        <p:spPr>
          <a:xfrm>
            <a:off x="4995545" y="2800985"/>
            <a:ext cx="6283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以靠卖狗皮膏药为生为喻进行自谦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Rectangle 62"/>
          <p:cNvSpPr/>
          <p:nvPr>
            <p:custDataLst>
              <p:tags r:id="rId5"/>
            </p:custDataLst>
          </p:nvPr>
        </p:nvSpPr>
        <p:spPr>
          <a:xfrm>
            <a:off x="98425" y="3724275"/>
            <a:ext cx="48069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创业的都是年轻人</a:t>
            </a:r>
            <a:r>
              <a:rPr lang="zh-CN" altLang="zh-CN" sz="2800" b="1" dirty="0">
                <a:solidFill>
                  <a:srgbClr val="0F20C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F20C9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我们应该支持年轻创业者</a:t>
            </a:r>
            <a:endParaRPr lang="zh-CN" altLang="en-US" sz="2800" b="1" dirty="0">
              <a:solidFill>
                <a:srgbClr val="0F20C9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Rectangle 62"/>
          <p:cNvSpPr/>
          <p:nvPr>
            <p:custDataLst>
              <p:tags r:id="rId6"/>
            </p:custDataLst>
          </p:nvPr>
        </p:nvSpPr>
        <p:spPr>
          <a:xfrm>
            <a:off x="4995545" y="4819015"/>
            <a:ext cx="5866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指出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中国还存在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论资排辈的现象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Rectangle 62"/>
          <p:cNvSpPr/>
          <p:nvPr>
            <p:custDataLst>
              <p:tags r:id="rId7"/>
            </p:custDataLst>
          </p:nvPr>
        </p:nvSpPr>
        <p:spPr>
          <a:xfrm>
            <a:off x="98425" y="5416550"/>
            <a:ext cx="48075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要保持一个良好的心态</a:t>
            </a:r>
            <a:r>
              <a:rPr lang="zh-CN" altLang="zh-CN" sz="2800" b="1" dirty="0">
                <a:solidFill>
                  <a:srgbClr val="0F20C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F20C9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认识到自己是一个非常普通的人</a:t>
            </a:r>
            <a:endParaRPr lang="zh-CN" altLang="en-US" sz="2800" b="1" dirty="0">
              <a:solidFill>
                <a:srgbClr val="0F20C9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Rectangle 62"/>
          <p:cNvSpPr/>
          <p:nvPr>
            <p:custDataLst>
              <p:tags r:id="rId8"/>
            </p:custDataLst>
          </p:nvPr>
        </p:nvSpPr>
        <p:spPr>
          <a:xfrm>
            <a:off x="4995545" y="5709285"/>
            <a:ext cx="5866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列举名人和凡人的差别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1" grpId="0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220" y="642620"/>
            <a:ext cx="10280650" cy="536702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85800" y="359410"/>
            <a:ext cx="11176000" cy="12909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二、讨论归纳，总结特点。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回顾</a:t>
            </a:r>
            <a:r>
              <a:rPr 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课时的学习内容，思考：这四篇演讲词有何共同特点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535" y="1650365"/>
            <a:ext cx="6173470" cy="478409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85800" y="359410"/>
            <a:ext cx="11176000" cy="15436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三、布置作业。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品读《最后一次讲演》，从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句式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词语的感情色彩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修辞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等四方面，体会这篇演讲词的语言风格。 </a:t>
            </a:r>
            <a:r>
              <a:rPr lang="zh-CN" altLang="en-US" sz="26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544830" y="1969135"/>
          <a:ext cx="10993755" cy="426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8230"/>
                <a:gridCol w="1623060"/>
                <a:gridCol w="5990590"/>
                <a:gridCol w="2301875"/>
              </a:tblGrid>
              <a:tr h="2857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角度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例句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表达效果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 rowSpan="3">
                  <a:txBody>
                    <a:bodyPr/>
                    <a:p>
                      <a:pPr indent="0" algn="ctr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人称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你、你们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我们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他们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 rowSpan="3">
                  <a:txBody>
                    <a:bodyPr/>
                    <a:p>
                      <a:pPr indent="0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句式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设问句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反问句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感叹句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786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词语的感情色彩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褒义词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贬义词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6905" y="1778000"/>
            <a:ext cx="10732770" cy="4318635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smtClean="0">
                <a:solidFill>
                  <a:srgbClr val="FF0000"/>
                </a:solidFill>
                <a:latin typeface="+mn-ea"/>
                <a:cs typeface="+mn-ea"/>
              </a:rPr>
              <a:t>    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演讲词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也叫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讲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演词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演说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词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是指在</a:t>
            </a:r>
            <a:r>
              <a:rPr lang="zh-CN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公众场合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就某一</a:t>
            </a:r>
            <a:r>
              <a:rPr lang="zh-CN" altLang="zh-CN" sz="3200" b="1" dirty="0">
                <a:solidFill>
                  <a:srgbClr val="132BDD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问题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或某一</a:t>
            </a:r>
            <a:r>
              <a:rPr lang="zh-CN" altLang="zh-CN" sz="3200" b="1" dirty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事件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等公开发表自己的</a:t>
            </a:r>
            <a:r>
              <a:rPr lang="zh-CN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观点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见解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主张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的讲话文稿。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与其他文体相比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，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演讲词具有</a:t>
            </a:r>
            <a:r>
              <a:rPr lang="zh-CN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鼓动性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针对性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启发性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等特点。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可以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把演讲者的</a:t>
            </a:r>
            <a:r>
              <a:rPr lang="zh-CN" altLang="en-US" sz="3200" b="1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观点、主张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与</a:t>
            </a:r>
            <a:r>
              <a:rPr lang="zh-CN" altLang="en-US" sz="3200" b="1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思想感情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传达给听众或读者，使他们</a:t>
            </a:r>
            <a:r>
              <a:rPr lang="zh-CN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信服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，并在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思想感情上产生共鸣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2" name="流程图: 终止 1"/>
          <p:cNvSpPr/>
          <p:nvPr>
            <p:custDataLst>
              <p:tags r:id="rId1"/>
            </p:custDataLst>
          </p:nvPr>
        </p:nvSpPr>
        <p:spPr>
          <a:xfrm>
            <a:off x="278130" y="841375"/>
            <a:ext cx="2470785" cy="642620"/>
          </a:xfrm>
          <a:prstGeom prst="flowChartTerminato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rgbClr val="FFFFFF"/>
          </a:lnRef>
          <a:fillRef idx="1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文体知识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8890" y="0"/>
            <a:ext cx="12192000" cy="6858000"/>
            <a:chOff x="-14" y="0"/>
            <a:chExt cx="19200" cy="10800"/>
          </a:xfrm>
        </p:grpSpPr>
        <p:grpSp>
          <p:nvGrpSpPr>
            <p:cNvPr id="31" name="组合 30"/>
            <p:cNvGrpSpPr/>
            <p:nvPr/>
          </p:nvGrpSpPr>
          <p:grpSpPr>
            <a:xfrm>
              <a:off x="-14" y="0"/>
              <a:ext cx="19200" cy="10800"/>
              <a:chOff x="0" y="0"/>
              <a:chExt cx="12192000" cy="68580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41" t="11362" r="2307" b="12036"/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7" name="圆角矩形 6"/>
              <p:cNvSpPr/>
              <p:nvPr/>
            </p:nvSpPr>
            <p:spPr>
              <a:xfrm>
                <a:off x="876935" y="1668780"/>
                <a:ext cx="10456545" cy="3723640"/>
              </a:xfrm>
              <a:prstGeom prst="roundRect">
                <a:avLst/>
              </a:prstGeom>
              <a:solidFill>
                <a:schemeClr val="bg1">
                  <a:alpha val="9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367" y="3826"/>
              <a:ext cx="16467" cy="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6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6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lang="zh-CN" altLang="en-US" sz="6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、</a:t>
              </a:r>
              <a:r>
                <a:rPr lang="en-US" altLang="zh-CN" sz="6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en-US" sz="6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课时</a:t>
              </a:r>
              <a:r>
                <a:rPr lang="en-US" altLang="zh-CN" sz="6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6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体会</a:t>
              </a:r>
              <a:r>
                <a:rPr lang="zh-CN" altLang="en-US" sz="66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语言风格</a:t>
              </a:r>
              <a:endParaRPr lang="zh-CN" altLang="en-US" sz="6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76935" y="1596390"/>
            <a:ext cx="6645910" cy="35299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一、复习巩固，引入新课。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复习巩固演讲词的一般特点：有针对性、观点鲜明、内容充实、思路清晰。本节课是从语言表达的角度体会每篇演讲词的不同情感，探讨演讲者是如何借助语言表达技巧吸引听众、引起共鸣的。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25035" r="23580"/>
          <a:stretch>
            <a:fillRect/>
          </a:stretch>
        </p:blipFill>
        <p:spPr>
          <a:xfrm>
            <a:off x="7846060" y="1532255"/>
            <a:ext cx="3322320" cy="3594100"/>
          </a:xfrm>
          <a:prstGeom prst="ellips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763270" y="1531620"/>
            <a:ext cx="10665460" cy="3276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二、品读语言，体会风格。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1.品读《最后一次讲演》。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(1)小组交流：根据课前所填写的表格内容在组内进行分享、讨论。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(2)分配任务：组长根据表格内容给每个组员分配发言任务。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(3)班级分享：小组代表按照分工进行分享展示，其他小组修正补充。  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1440" y="567690"/>
          <a:ext cx="12010390" cy="5162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6780"/>
                <a:gridCol w="1488440"/>
                <a:gridCol w="2506345"/>
                <a:gridCol w="5676900"/>
                <a:gridCol w="1431925"/>
              </a:tblGrid>
              <a:tr h="513080">
                <a:tc>
                  <a:txBody>
                    <a:bodyPr/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角度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例句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表达效果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语言风格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2880">
                <a:tc rowSpan="3">
                  <a:txBody>
                    <a:bodyPr/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人称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你、你们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541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我们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118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他们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20000"/>
                        </a:lnSpc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62"/>
          <p:cNvSpPr/>
          <p:nvPr>
            <p:custDataLst>
              <p:tags r:id="rId2"/>
            </p:custDataLst>
          </p:nvPr>
        </p:nvSpPr>
        <p:spPr>
          <a:xfrm>
            <a:off x="2522855" y="1118870"/>
            <a:ext cx="2324100" cy="394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你站出来！</a:t>
            </a:r>
            <a:endParaRPr lang="zh-CN" altLang="en-US" sz="2800" b="1" dirty="0">
              <a:solidFill>
                <a:srgbClr val="0F20C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62"/>
          <p:cNvSpPr/>
          <p:nvPr>
            <p:custDataLst>
              <p:tags r:id="rId3"/>
            </p:custDataLst>
          </p:nvPr>
        </p:nvSpPr>
        <p:spPr>
          <a:xfrm>
            <a:off x="2522855" y="1854200"/>
            <a:ext cx="2487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你们还有几天？</a:t>
            </a:r>
            <a:endParaRPr lang="zh-CN" altLang="en-US" sz="2800" b="1" dirty="0">
              <a:solidFill>
                <a:srgbClr val="0F20C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10785" y="1089660"/>
            <a:ext cx="571119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7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对敌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人正面指</a:t>
            </a:r>
            <a:r>
              <a:rPr lang="zh-CN" altLang="en-US" sz="27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斥、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揭露</a:t>
            </a:r>
            <a:r>
              <a:rPr lang="zh-CN" altLang="zh-CN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时用</a:t>
            </a:r>
            <a:r>
              <a: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你、你们</a:t>
            </a:r>
            <a:r>
              <a: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7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显示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出演讲者</a:t>
            </a:r>
            <a:r>
              <a:rPr lang="zh-CN" altLang="en-US" sz="27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毫无畏惧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7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直接向敌人发起挑战和攻击的英勇姿态。</a:t>
            </a:r>
            <a:endParaRPr lang="zh-CN" altLang="en-US" sz="27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Rectangle 62"/>
          <p:cNvSpPr/>
          <p:nvPr>
            <p:custDataLst>
              <p:tags r:id="rId4"/>
            </p:custDataLst>
          </p:nvPr>
        </p:nvSpPr>
        <p:spPr>
          <a:xfrm>
            <a:off x="2454910" y="2502535"/>
            <a:ext cx="25552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我们不怕死，我们有牺牲的精神！</a:t>
            </a:r>
            <a:endParaRPr lang="zh-CN" altLang="en-US" sz="2800" b="1" dirty="0">
              <a:solidFill>
                <a:srgbClr val="0F20C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0785" y="2527935"/>
            <a:ext cx="56280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鼓动人们团结斗争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时用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我们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表现出演讲者与群众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战友般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亲密无间的感情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Rectangle 62"/>
          <p:cNvSpPr/>
          <p:nvPr>
            <p:custDataLst>
              <p:tags r:id="rId5"/>
            </p:custDataLst>
          </p:nvPr>
        </p:nvSpPr>
        <p:spPr>
          <a:xfrm>
            <a:off x="2522855" y="3915410"/>
            <a:ext cx="24872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不知他们是怎么想法，他们的心理是什么状态，他们的心怎样长的！</a:t>
            </a:r>
            <a:endParaRPr lang="zh-CN" altLang="en-US" sz="2800" b="1" dirty="0">
              <a:solidFill>
                <a:srgbClr val="0F20C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0785" y="3915410"/>
            <a:ext cx="568261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向听众揭露敌人的罪行或揭穿其用心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时用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他们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 smtClean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流露出极其愤怒的感情和轻蔑的态度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富有针对性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06735" y="2633980"/>
            <a:ext cx="148463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巧妙转换人称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爱憎分明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6" grpId="0"/>
      <p:bldP spid="7" grpId="0"/>
      <p:bldP spid="8" grpId="0"/>
      <p:bldP spid="9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0" y="1197610"/>
          <a:ext cx="12191365" cy="4244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5660"/>
                <a:gridCol w="1499870"/>
                <a:gridCol w="4046855"/>
                <a:gridCol w="4314190"/>
                <a:gridCol w="1494790"/>
              </a:tblGrid>
              <a:tr h="4476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角度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例句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表达效果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语言风格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1440">
                <a:tc rowSpan="3">
                  <a:txBody>
                    <a:bodyPr/>
                    <a:p>
                      <a:pPr indent="0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句式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设问句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345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反问句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24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感叹句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62"/>
          <p:cNvSpPr/>
          <p:nvPr>
            <p:custDataLst>
              <p:tags r:id="rId2"/>
            </p:custDataLst>
          </p:nvPr>
        </p:nvSpPr>
        <p:spPr>
          <a:xfrm>
            <a:off x="2358390" y="1640840"/>
            <a:ext cx="39985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李先生究竟犯了什么罪，竟遭此毒手？他只不过</a:t>
            </a:r>
            <a:r>
              <a:rPr lang="en-US" altLang="zh-CN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8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6985" y="1640840"/>
            <a:ext cx="43510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设问句比一般陈述句更能表达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愤怒和斥责之情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引起听众注意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产生感情共鸣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Rectangle 62"/>
          <p:cNvSpPr/>
          <p:nvPr>
            <p:custDataLst>
              <p:tags r:id="rId3"/>
            </p:custDataLst>
          </p:nvPr>
        </p:nvSpPr>
        <p:spPr>
          <a:xfrm>
            <a:off x="2358390" y="3274060"/>
            <a:ext cx="45358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凭什么要杀死李先生？</a:t>
            </a:r>
            <a:endParaRPr lang="zh-CN" altLang="en-US" sz="28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62"/>
          <p:cNvSpPr/>
          <p:nvPr>
            <p:custDataLst>
              <p:tags r:id="rId4"/>
            </p:custDataLst>
          </p:nvPr>
        </p:nvSpPr>
        <p:spPr>
          <a:xfrm>
            <a:off x="2358390" y="4542155"/>
            <a:ext cx="39979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我们有力量打破这个黑暗，争到光明</a:t>
            </a:r>
            <a:r>
              <a:rPr lang="en-US" altLang="zh-CN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en-US" altLang="zh-CN" sz="28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6985" y="3075940"/>
            <a:ext cx="43510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反问句揭露卑劣无耻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语气凌厉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使敌人处于被控诉的位置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10960" y="4511040"/>
            <a:ext cx="42970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感叹句一方面能激发听众的感情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另一方面也是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演讲者感情的自然流露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06735" y="1783080"/>
            <a:ext cx="14846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短促犀利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句式多变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强化爱憎情感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感叹号、问号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激发愤怒情感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6" grpId="0"/>
      <p:bldP spid="7" grpId="0"/>
      <p:bldP spid="8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84785" y="1197610"/>
          <a:ext cx="11822430" cy="28054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910"/>
                <a:gridCol w="1750695"/>
                <a:gridCol w="3935730"/>
                <a:gridCol w="3275330"/>
                <a:gridCol w="1929765"/>
              </a:tblGrid>
              <a:tr h="5759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角度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例句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表达效果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语言风格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3475">
                <a:tc rowSpan="2">
                  <a:txBody>
                    <a:bodyPr/>
                    <a:p>
                      <a:pPr indent="0" algn="ctr"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词语的感情色彩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zh-CN" altLang="en-US" sz="1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褒义词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30000"/>
                        </a:lnSpc>
                        <a:buNone/>
                      </a:pPr>
                      <a:endParaRPr lang="zh-CN" altLang="en-US" sz="1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601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贬义词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62"/>
          <p:cNvSpPr/>
          <p:nvPr>
            <p:custDataLst>
              <p:tags r:id="rId2"/>
            </p:custDataLst>
          </p:nvPr>
        </p:nvSpPr>
        <p:spPr>
          <a:xfrm>
            <a:off x="2885440" y="1721485"/>
            <a:ext cx="40513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光荣、正义、骄傲、光明正大</a:t>
            </a:r>
            <a:endParaRPr lang="en-US" altLang="zh-CN" sz="32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62"/>
          <p:cNvSpPr/>
          <p:nvPr>
            <p:custDataLst>
              <p:tags r:id="rId3"/>
            </p:custDataLst>
          </p:nvPr>
        </p:nvSpPr>
        <p:spPr>
          <a:xfrm>
            <a:off x="2885440" y="2921635"/>
            <a:ext cx="41109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卑劣、无耻、偷偷摸摸、污蔑、挑拨离间、卑鄙、疯狂、恐怖</a:t>
            </a:r>
            <a:endParaRPr lang="en-US" altLang="zh-CN" sz="32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1330" y="1804035"/>
            <a:ext cx="32270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一褒一贬，对比鲜明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突出了国民党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反动派手段之卑劣无耻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富有鼓动性、感染力</a:t>
            </a:r>
            <a:r>
              <a:rPr lang="en-US" altLang="zh-CN" sz="32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58400" y="1906905"/>
            <a:ext cx="200025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语言感情</a:t>
            </a:r>
            <a:endParaRPr lang="zh-CN" altLang="en-US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色彩浓烈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endParaRPr lang="zh-CN" altLang="en-US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慷慨激昂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endParaRPr lang="zh-CN" altLang="en-US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立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场坚定、爱憎分明</a:t>
            </a:r>
            <a:endParaRPr lang="zh-CN" altLang="en-US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35" y="663575"/>
          <a:ext cx="12191365" cy="5945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5660"/>
                <a:gridCol w="1499870"/>
                <a:gridCol w="4221480"/>
                <a:gridCol w="4139565"/>
                <a:gridCol w="1494790"/>
              </a:tblGrid>
              <a:tr h="4476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角度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例句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表达效果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语言风格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9370">
                <a:tc rowSpan="4">
                  <a:txBody>
                    <a:bodyPr/>
                    <a:p>
                      <a:pPr indent="0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修辞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反问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282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反复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0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023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排比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760"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对比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0" marR="0" marT="0" marB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62"/>
          <p:cNvSpPr/>
          <p:nvPr>
            <p:custDataLst>
              <p:tags r:id="rId2"/>
            </p:custDataLst>
          </p:nvPr>
        </p:nvSpPr>
        <p:spPr>
          <a:xfrm>
            <a:off x="2358390" y="1153795"/>
            <a:ext cx="41833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你们以为打伤几个，杀死几个，就可以了事，就可以把人民吓倒了吗？</a:t>
            </a:r>
            <a:endParaRPr lang="en-US" altLang="zh-CN" sz="28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en-US" altLang="zh-CN" sz="28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1135" y="1153795"/>
            <a:ext cx="41656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揭露了反动派的凶残与愚蠢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语气更坚决、态度更鲜明、批判更有力量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Rectangle 62"/>
          <p:cNvSpPr/>
          <p:nvPr>
            <p:custDataLst>
              <p:tags r:id="rId3"/>
            </p:custDataLst>
          </p:nvPr>
        </p:nvSpPr>
        <p:spPr>
          <a:xfrm>
            <a:off x="2358390" y="2752725"/>
            <a:ext cx="4183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你们完了，快完了</a:t>
            </a:r>
            <a:r>
              <a:rPr lang="en-US" altLang="zh-CN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en-US" altLang="zh-CN" sz="28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1930" y="2475865"/>
            <a:ext cx="41548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揭露了敌人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虚弱本质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表达对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敌人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的憎恨和蔑视。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18800" y="3060065"/>
            <a:ext cx="14846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巧用修辞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表达强烈愤慨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增强效果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Rectangle 62"/>
          <p:cNvSpPr/>
          <p:nvPr>
            <p:custDataLst>
              <p:tags r:id="rId4"/>
            </p:custDataLst>
          </p:nvPr>
        </p:nvSpPr>
        <p:spPr>
          <a:xfrm>
            <a:off x="2356485" y="3490595"/>
            <a:ext cx="41960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心里想，这些无耻的东西，不知他们是怎么想法，他们的心理是什么状态，他们的心怎</a:t>
            </a:r>
            <a:r>
              <a:rPr lang="zh-CN" altLang="en-US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么</a:t>
            </a:r>
            <a:r>
              <a:rPr lang="zh-CN" altLang="en-US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长的</a:t>
            </a:r>
            <a:r>
              <a:rPr lang="en-US" altLang="zh-CN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en-US" altLang="zh-CN" sz="28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40500" y="3813175"/>
            <a:ext cx="41662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句式整齐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语势强烈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表达了对反动派的痛恨。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Rectangle 62"/>
          <p:cNvSpPr/>
          <p:nvPr>
            <p:custDataLst>
              <p:tags r:id="rId5"/>
            </p:custDataLst>
          </p:nvPr>
        </p:nvSpPr>
        <p:spPr>
          <a:xfrm>
            <a:off x="2356485" y="5367020"/>
            <a:ext cx="4184015" cy="1270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F20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你们杀死一个李公朴，会有千百万个李公朴站起来！</a:t>
            </a:r>
            <a:endParaRPr lang="zh-CN" altLang="en-US" sz="28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 b="1" dirty="0">
              <a:solidFill>
                <a:srgbClr val="0F20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52565" y="5305425"/>
            <a:ext cx="41541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突出人民的力量之大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既打击了敌人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又使听众对未来充满信心。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14" grpId="0"/>
      <p:bldP spid="11" grpId="0"/>
      <p:bldP spid="12" grpId="0"/>
      <p:bldP spid="6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-9271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976900" y="988547"/>
            <a:ext cx="299614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rgbClr val="132249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</a:defRPr>
            </a:lvl1pPr>
          </a:lstStyle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小结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1715" y="1772285"/>
            <a:ext cx="10474960" cy="30149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通过品味《最后一次讲演》的语言，我们感受到了这篇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即兴演讲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独有的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“慷慨激昂”的风格：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作者通过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多种语言技巧</a:t>
            </a:r>
            <a:r>
              <a:rPr lang="en-US" altLang="zh-CN" sz="3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变换人称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简短而多变的句式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综合运用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感情色彩浓烈的词语言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多种修辞手法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等</a:t>
            </a:r>
            <a:r>
              <a:rPr lang="en-US" altLang="zh-CN" sz="30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来表达自己强烈的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爱憎之情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，读来铿锵有力，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激情昂扬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，具有极强的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鼓动性和感染力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终止 2"/>
          <p:cNvSpPr/>
          <p:nvPr>
            <p:custDataLst>
              <p:tags r:id="rId1"/>
            </p:custDataLst>
          </p:nvPr>
        </p:nvSpPr>
        <p:spPr>
          <a:xfrm>
            <a:off x="164465" y="158115"/>
            <a:ext cx="3526790" cy="645160"/>
          </a:xfrm>
          <a:prstGeom prst="flowChartTerminato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rgbClr val="FFFFFF"/>
          </a:lnRef>
          <a:fillRef idx="1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想象表情动作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892" name="文本框 18"/>
          <p:cNvSpPr txBox="1"/>
          <p:nvPr/>
        </p:nvSpPr>
        <p:spPr>
          <a:xfrm>
            <a:off x="244475" y="888365"/>
            <a:ext cx="11605895" cy="5539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这篇演讲词的语言富有感染力和激励性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每一句话好像都能点着火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请仿照示例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摘录一句进行赏析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,并试着想象闻一多先生当时的表情、动作等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示例：我心里想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这些无耻的东西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不知他们是怎么想法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他们的心理是什么状态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他们的心怎样长的!其实很简单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他们这样疯狂地来制造恐怖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正是他们自己在慌啊!在害怕啊!所以他们制造恐怖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其实是他们自己在恐怖啊!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赏析：闻一多先生对敌人进行了尖锐的</a:t>
            </a:r>
            <a:r>
              <a:rPr lang="zh-CN" altLang="zh-CN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心里剖析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一针见血地戳穿敌人的虚弱本质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,向人们证明敌人不过只是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纸老虎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,给敌人以压力,鼓舞士气。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想象：闻一多先生的脸上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充满了嘲讽与愤怒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,激动地捶击桌子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文本框 18"/>
          <p:cNvSpPr txBox="1"/>
          <p:nvPr/>
        </p:nvSpPr>
        <p:spPr>
          <a:xfrm>
            <a:off x="465455" y="1159510"/>
            <a:ext cx="1123505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摘录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zh-CN" sz="3200" b="1">
                <a:ea typeface="宋体" panose="02010600030101010101" pitchFamily="2" charset="-122"/>
                <a:sym typeface="宋体" panose="02010600030101010101" pitchFamily="2" charset="-122"/>
              </a:rPr>
              <a:t>我们不怕死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ea typeface="宋体" panose="02010600030101010101" pitchFamily="2" charset="-122"/>
                <a:sym typeface="宋体" panose="02010600030101010101" pitchFamily="2" charset="-122"/>
              </a:rPr>
              <a:t>我们有牺牲的精神！我们随时像李先生一样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ea typeface="宋体" panose="02010600030101010101" pitchFamily="2" charset="-122"/>
                <a:sym typeface="宋体" panose="02010600030101010101" pitchFamily="2" charset="-122"/>
              </a:rPr>
              <a:t>前脚跨出大门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ea typeface="宋体" panose="02010600030101010101" pitchFamily="2" charset="-122"/>
                <a:sym typeface="宋体" panose="02010600030101010101" pitchFamily="2" charset="-122"/>
              </a:rPr>
              <a:t>后脚就不准备再跨进大门！</a:t>
            </a:r>
            <a:endParaRPr lang="zh-CN" altLang="zh-CN" sz="3200" b="1"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赏析：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想象：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630" y="2128520"/>
            <a:ext cx="11235055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连续用“我们”的称呼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表明闻一多先生此刻热切期盼所有民众团结一心、众志成城；用脚跨出大门的决绝比喻无惧生死的勇气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更体现了先生的凛然正气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3705" y="4047490"/>
            <a:ext cx="1114298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闻一多先生用近乎嘶哑的声音疾呼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他头颅上昂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紧握拳头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有力地挥动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斩钉截铁。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8890" y="0"/>
            <a:ext cx="12192000" cy="6858000"/>
            <a:chOff x="-14" y="0"/>
            <a:chExt cx="19200" cy="10800"/>
          </a:xfrm>
        </p:grpSpPr>
        <p:grpSp>
          <p:nvGrpSpPr>
            <p:cNvPr id="31" name="组合 30"/>
            <p:cNvGrpSpPr/>
            <p:nvPr/>
          </p:nvGrpSpPr>
          <p:grpSpPr>
            <a:xfrm>
              <a:off x="-14" y="0"/>
              <a:ext cx="19200" cy="10800"/>
              <a:chOff x="0" y="0"/>
              <a:chExt cx="12192000" cy="68580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41" t="11362" r="2307" b="12036"/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7" name="圆角矩形 6"/>
              <p:cNvSpPr/>
              <p:nvPr/>
            </p:nvSpPr>
            <p:spPr>
              <a:xfrm>
                <a:off x="876935" y="1668780"/>
                <a:ext cx="10456545" cy="3723640"/>
              </a:xfrm>
              <a:prstGeom prst="roundRect">
                <a:avLst/>
              </a:prstGeom>
              <a:solidFill>
                <a:schemeClr val="bg1">
                  <a:alpha val="9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367" y="3467"/>
              <a:ext cx="16335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课时</a:t>
              </a:r>
              <a:r>
                <a:rPr lang="en-US" altLang="zh-CN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了解构成要素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15975" y="1567180"/>
            <a:ext cx="10665460" cy="19380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2.品读《应有格物致知精神》《我一生中的重要抉择》《庆祝奥林匹克运动复兴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25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周年》，体会不同类型演讲词的语言风格。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44830" y="932815"/>
            <a:ext cx="10991215" cy="52590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《应有格物致知精神》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例1:中国学生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大都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偏向于理论而轻视实验，偏向于抽象的思维而不愿动手。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明确：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“大都”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指大部分，从范围上限制，指多数学生偏向于理论而轻视实验，不是全部体现了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论述性语言的准确与严谨。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例2:中国学生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往往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念功课成绩很好，考试都得近一百分，但是在研究工作中需要拿主意时，就常常不知所措了。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明确：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“往往”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表示一般规律、通常情况，指的是中国学生通常情况下功课成绩好，考试分数高，但不排除特殊情况，体现了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论述性语言的准确和严谨。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28650" y="1269365"/>
            <a:ext cx="10991215" cy="39693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风格：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这篇演讲词在遣词造句上运用了很多表限制的词语，表现出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准确、严谨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的特点;同时，因为是在庄重的大会上的演讲，知识性、逻辑性较强，用语准确、严谨。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效果：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准确、严谨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，具有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较强的说服力和指导性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98475" y="1241425"/>
            <a:ext cx="11278870" cy="43351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 fontAlgn="auto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《我一生中的重要抉择》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例1:我怎么形容自己呢?我觉得我是“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努力奋斗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曾经取得过成绩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现在高峰已过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跟不上新技术发展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一个过时的科学家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。(掌声)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明确：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此句中演讲者运用“努力奋斗"“曾经取得过成绩”“现在高峰已过”“跟不上新技术发展"“一个过时的科学家"一连五个短语来概括自己的一生，表现作者的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谦虚幽默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造成一种诙谐幽默的效果。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84200" y="1008380"/>
            <a:ext cx="10991215" cy="52590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例2:名人和凡人差别在什么地方呢?名人用过的东西，就是文物了，凡人用过的就是废物;名人做一点错事，写起来叫名人逸事，凡人呢，就是犯傻;名人强词夺理，叫作雄辩，凡人是狡辩了：名人跟人握握手，叫作平易近人，凡人就是巴结别人了;名人打扮得不修边幅，有艺术家的气质，凡人呢，就是流里流气的;名人喝酒，叫豪饮，凡人就叫贪杯;名人老了，称呼变成王老，凡人就只能叫老王。(笑声、学声不断)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明确：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演讲者以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调侃的语气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一系列风趣的对比，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揭示了名人和凡人在很多方面并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没有实质性的差别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，但人们却给予他们截然不同的称谓和态度，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见解深刻，语言幽默风趣。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727710" y="1170305"/>
            <a:ext cx="10991215" cy="52622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风格：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这篇演讲词的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语言表达打破惯有的语言逻辑，出人意料，造成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幽默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;运用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风趣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的对比，让人深刻印象。文中还巧妙运用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过去时态、现在时态、将来时态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以及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诙谐幽默的调侃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马马虎虎、卖狗皮膏药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等语言技巧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说明事理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，使氛围轻松活泼，笑声不断，更好地拉近了演讲者与年轻人之间的距离。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效果：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轻松愉快，风趣幽默，富有感染力和指导性。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9755" y="968375"/>
            <a:ext cx="1078166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小文：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我发现这篇演讲词和前面的《最后一次讲演》一样</a:t>
            </a: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也是记录稿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。那些括号里的内容是什么？有什么作用吗？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小语：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  <a:p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小文：这样的括号共有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11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处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都和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笑声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掌声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有关。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小语：我们梳理一下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看看王选的演讲赢得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笑声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掌声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的原因分别有哪些？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小文：我来研究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笑声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”,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我发现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915" y="1922145"/>
            <a:ext cx="108642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括号里的内容是记录演讲现场演讲者的动作、声调或者听众的反应的。它能让读者通过记录稿更好地感受到现场的氛围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流程图: 终止 1"/>
          <p:cNvSpPr/>
          <p:nvPr>
            <p:custDataLst>
              <p:tags r:id="rId1"/>
            </p:custDataLst>
          </p:nvPr>
        </p:nvSpPr>
        <p:spPr>
          <a:xfrm>
            <a:off x="164465" y="158115"/>
            <a:ext cx="3526790" cy="645160"/>
          </a:xfrm>
          <a:prstGeom prst="flowChartTerminator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0">
            <a:srgbClr val="FFFFFF"/>
          </a:lnRef>
          <a:fillRef idx="1">
            <a:schemeClr val="accent4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体会动作反应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755" y="4877435"/>
            <a:ext cx="11219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赢得笑声的地方往往都是王选用了幽默的比喻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甚至是对自己进行调侃、自嘲的地方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这些表达极大地拉近了演讲者与听众的距离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5115" y="1193800"/>
            <a:ext cx="1145921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小语：那我来说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掌声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,我发现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小文：看来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王选的演讲虽然很长,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语言看似平淡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但却有着不错的现场效应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富有感染力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,这也是演讲者精心设计的结果。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小语：演讲语言的平淡也是有理由的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,从演讲的听众角度去考虑,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480" y="1193800"/>
            <a:ext cx="117017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</a:t>
            </a:r>
            <a:r>
              <a:rPr lang="zh-CN" sz="3200" b="1" u="sng">
                <a:solidFill>
                  <a:srgbClr val="FF0000"/>
                </a:solidFill>
                <a:ea typeface="宋体" panose="02010600030101010101" pitchFamily="2" charset="-122"/>
              </a:rPr>
              <a:t>赢得掌声的地方是因为演讲者的观点、表达得到了大家的高度认同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u="sng">
                <a:solidFill>
                  <a:srgbClr val="FF0000"/>
                </a:solidFill>
                <a:ea typeface="宋体" panose="02010600030101010101" pitchFamily="2" charset="-122"/>
              </a:rPr>
              <a:t>比如王选关于名人和凡人差别的观点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6395" y="4199255"/>
            <a:ext cx="114776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演讲的对象都是比自己年幼许多的大学生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与演讲者的年龄差距更像是祖孙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因而王选的语言就显得非常平和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他循循善诱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非常耐心地诉说自己的人生经历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00710" y="972820"/>
            <a:ext cx="10991215" cy="4912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《庆祝奥林匹克运动复兴25周年》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例1:自信与它的姊妹平和总是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携手并进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相辅相成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明确：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“携手并进"“相辅相成”这两个词语，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简洁凝练，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表现了“自信”与“平和”缺一不可，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美好而融洽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，揭示了奥林匹克主义的实质。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例2:然而今天，我的印象反而是我正目睹它再次含苞欲放。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明确：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将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奥林匹克主义历经浩劫后再次复兴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比作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花朵再次含苞欲放一样，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带来美与希望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00710" y="972820"/>
            <a:ext cx="10991215" cy="37077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40000"/>
              </a:lnSpc>
            </a:pP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例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:本次庆典是在欢乐祥和的气氛下举行的。古老的赫尔维蒂联邦最高委员会及其尊敬的主席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，为这次盛会赋予了历史自觉性、公民精神、自然性、青春以及艺术性等五重声誉。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明确：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正式的称呼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庄重的用语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，表达出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出席大会的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来宾的敬意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，体现出一种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庄重和仪式感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713740" y="1638300"/>
            <a:ext cx="5259705" cy="3415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一、观看视频，引入情境。</a:t>
            </a:r>
            <a:endParaRPr lang="zh-CN" altLang="en-US" sz="3200" b="1" dirty="0">
              <a:solidFill>
                <a:srgbClr val="132249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132249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观看影视作品中闻一多先生发表《最后一次讲演》的视频片段，体会闻一多先生演讲的现场氛围和表达效果。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120" y="902970"/>
            <a:ext cx="5105400" cy="5052060"/>
          </a:xfrm>
          <a:prstGeom prst="round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20395" y="1038225"/>
            <a:ext cx="10991215" cy="46158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风格：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这篇演讲词站位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高、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格局广，特别是书面语言和修辞手法的使用，使其显得格外庄重、典雅。而且，这篇演讲词是在国际奥委会全体委员大会上的一次演讲，场合重大，因而称呼正式，有仪式感，更显其庄重、典雅的语言风格。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效果：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庄重、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典雅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，能打动人和感染人。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0" y="1600200"/>
          <a:ext cx="12190095" cy="4638040"/>
        </p:xfrm>
        <a:graphic>
          <a:graphicData uri="http://schemas.openxmlformats.org/drawingml/2006/table">
            <a:tbl>
              <a:tblPr/>
              <a:tblGrid>
                <a:gridCol w="2204085"/>
                <a:gridCol w="1421130"/>
                <a:gridCol w="4348480"/>
                <a:gridCol w="4216400"/>
              </a:tblGrid>
              <a:tr h="59944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篇目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类型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特点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语言风格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《最后一次讲演》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4585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《应有格物致知精神》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831850" y="925830"/>
            <a:ext cx="104419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结合上述内容，总结四篇演讲词的不同特点和语言风格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2174875" y="2885440"/>
            <a:ext cx="1445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鼓动型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2174875" y="4899660"/>
            <a:ext cx="1445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哲理型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3620770" y="2348865"/>
            <a:ext cx="44157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抒情性演讲</a:t>
            </a:r>
            <a:r>
              <a:rPr lang="zh-CN" altLang="en-US" sz="3200" b="1">
                <a:solidFill>
                  <a:srgbClr val="0000F6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。它是在特定情境下的一次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即兴演讲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F6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极强的针对性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SimSun-ExtB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3639185" y="4288790"/>
            <a:ext cx="43973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议论性演讲</a:t>
            </a:r>
            <a:r>
              <a:rPr lang="zh-CN" altLang="en-US" sz="3200" b="1">
                <a:solidFill>
                  <a:srgbClr val="0000F6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。它是在庄重场合的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正式演讲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  <a:sym typeface="+mn-ea"/>
              </a:rPr>
              <a:t>抽象理性严肃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  <a:sym typeface="+mn-ea"/>
              </a:rPr>
              <a:t>针对性、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知识性、逻辑性较强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SimSun-ExtB" panose="0201060906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7947025" y="2195195"/>
            <a:ext cx="42322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慷慨激昂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</a:rPr>
              <a:t>表达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短促犀利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爱憎分明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</a:rPr>
              <a:t>直刺心灵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极富鼓动性和感染力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7947660" y="4256405"/>
            <a:ext cx="4142740" cy="20142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准确严谨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表达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侧重论述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思路清晰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层层推进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现身说法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真实亲切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1905" y="900430"/>
          <a:ext cx="12190095" cy="5622290"/>
        </p:xfrm>
        <a:graphic>
          <a:graphicData uri="http://schemas.openxmlformats.org/drawingml/2006/table">
            <a:tbl>
              <a:tblPr/>
              <a:tblGrid>
                <a:gridCol w="2355850"/>
                <a:gridCol w="1497330"/>
                <a:gridCol w="4533265"/>
                <a:gridCol w="3803650"/>
              </a:tblGrid>
              <a:tr h="59944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篇目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类型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特点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语言风格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4585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《我一生中的重要抉择》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973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《庆祝奥林匹克运动复兴25周年》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2370455" y="2211070"/>
            <a:ext cx="15328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幽默型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370455" y="3689350"/>
            <a:ext cx="15328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庆典型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903345" y="1479550"/>
            <a:ext cx="44157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叙述性演讲</a:t>
            </a:r>
            <a:r>
              <a:rPr lang="zh-CN" altLang="en-US" sz="3200" b="1">
                <a:solidFill>
                  <a:srgbClr val="0000F6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。大量举例论</a:t>
            </a:r>
            <a:r>
              <a:rPr lang="zh-CN" altLang="en-US" sz="3200" b="1" smtClean="0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证观点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真实可信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具体感性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坦诚谦逊幽默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SimSun-ExtB" panose="0201060906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8392795" y="1553845"/>
            <a:ext cx="37985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幽默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风趣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</a:rPr>
              <a:t>表达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侧重叙述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见解精辟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通俗易懂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轻松活泼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903345" y="3196590"/>
            <a:ext cx="44157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阐释性演讲</a:t>
            </a:r>
            <a:r>
              <a:rPr lang="zh-CN" altLang="en-US" sz="3200" b="1">
                <a:solidFill>
                  <a:srgbClr val="0000F6"/>
                </a:solidFill>
                <a:latin typeface="楷体" panose="02010609060101010101" charset="-122"/>
                <a:ea typeface="楷体" panose="02010609060101010101" charset="-122"/>
                <a:cs typeface="SimSun-ExtB" panose="02010609060101010101" charset="-122"/>
              </a:rPr>
              <a:t>。格局宏大，立意高远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SimSun-ExtB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8393430" y="3196590"/>
            <a:ext cx="37985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庄重典雅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</a:rPr>
              <a:t>表达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凝练坚定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绮丽灵秀</a:t>
            </a:r>
            <a:r>
              <a:rPr lang="en-US" altLang="zh-CN" sz="3200" b="1" smtClean="0">
                <a:solidFill>
                  <a:srgbClr val="1330D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豪放大气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谦逊有礼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10" grpId="0"/>
      <p:bldP spid="1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609090" y="943610"/>
            <a:ext cx="5553075" cy="24104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三、模拟演讲，感受风采。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在四篇演讲词中，选择语言风格上各自最具有代表性的片段，模拟演讲。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演讲展示，互评共赏。  </a:t>
            </a:r>
            <a:endParaRPr lang="zh-CN" altLang="en-US" sz="2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585" y="3563620"/>
            <a:ext cx="4998720" cy="249936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077335" y="1040765"/>
            <a:ext cx="7324725" cy="40900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四、总结。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通过对本单元四篇演讲词的学习，我们了解到好的演讲词，既要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有针对性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，也要做到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观点鲜明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内容充实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思路清晰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，同时，演讲词的语言表达还要与其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内容和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情感保持一致，从而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增强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演讲的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感染力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吸引听众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引起共鸣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，这也正是演讲词最独特的魅力!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011555"/>
            <a:ext cx="3284220" cy="4678680"/>
          </a:xfrm>
          <a:prstGeom prst="round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300480" y="2996565"/>
            <a:ext cx="1093470" cy="7308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小结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275" y="743585"/>
            <a:ext cx="7632700" cy="537146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闻一多最后一次讲演视频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4330" y="220980"/>
            <a:ext cx="11532235" cy="621538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video>
              <p:cMediaNode vol="67000"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75310" y="264795"/>
            <a:ext cx="11083290" cy="60420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二、补充资料，了解缘由。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1946年7月11日，著名爱国民主战士李公朴先生在昆明遇害。7月15日，各界人士在云南大学礼堂召开追悼大会。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10点钟，李公朴先生治丧委员会在云南大学至公堂开会，请李夫人张曼筠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y</a:t>
            </a:r>
            <a:r>
              <a:rPr lang="en-US" altLang="en-US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ú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n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报告李公朴遇难经过。……今天的大会，只有一个教授参加，这就是闻一多。会场里已坐满了一千多个昆明青年和各界人士，洋溢着严肃而悲愤的气氛。……可是，不少特务有的翘着腿抽烟，有的在做鬼脸，有的在说笑，甚至打闹。张曼筠越是悲痛得讲不下去，他们越是高声说笑。闻一多见了，脸都气白了。本来，为了防止出事，事前说好不请他演讲。这时候，他不顾一切地跳上台，即席发表了气壮山河的最后一次讲演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	                     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刘烜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xu</a:t>
            </a:r>
            <a:r>
              <a:rPr lang="en-US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n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《闻一多遇害始末》 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-635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131310" y="979805"/>
            <a:ext cx="7585710" cy="51288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7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从以上闻一多先生进行“最后一次讲演”的背景资料中，我们可以获得哪些信息?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1.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演讲者“为什么”讲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演讲背景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?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国民党特务暗杀了</a:t>
            </a:r>
            <a:r>
              <a:rPr lang="en-US" sz="2800" b="1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爱国民主人士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李公朴先生，并在李公朴</a:t>
            </a:r>
            <a:r>
              <a:rPr lang="zh-CN" altLang="en-US" sz="2800" b="1" dirty="0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先生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的追悼会上捣乱。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 fontAlgn="auto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演讲者是怎样的身份？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1330DF"/>
                </a:solidFill>
                <a:latin typeface="楷体" panose="02010609060101010101" charset="-122"/>
                <a:ea typeface="楷体" panose="02010609060101010101" charset="-122"/>
              </a:rPr>
              <a:t>诗人、学者、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民主战士。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.演讲者讲给谁听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现场听众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青年学生、各界人士，也包括现场的特务。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385" y="1210945"/>
            <a:ext cx="3267075" cy="4352290"/>
          </a:xfrm>
          <a:prstGeom prst="ellips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1" t="11362" r="2307" b="1203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/>
          </p:nvSpPr>
          <p:spPr>
            <a:xfrm>
              <a:off x="330200" y="328613"/>
              <a:ext cx="11531600" cy="6200775"/>
            </a:xfrm>
            <a:prstGeom prst="roundRect">
              <a:avLst/>
            </a:prstGeom>
            <a:solidFill>
              <a:schemeClr val="bg1">
                <a:alpha val="9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36905" y="934720"/>
            <a:ext cx="10918190" cy="46424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三、结合背景，把握内容。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面对残忍杀害了李公朴且还在现场捣乱的特务，面对到会的一千多名青年学生和各界人士，闻一多先生对这两类人各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讲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了什么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观点、目的</a:t>
            </a:r>
            <a:r>
              <a:rPr lang="en-US" altLang="zh-CN" sz="2800">
                <a:effectLst/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对特务：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揭露国民党反动派的无耻暴行和虚弱本质。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对青年学生和各界人士：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颂扬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李公朴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的斗争和牺牲精神，号召人民与敌人斗争到底。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692"/>
</p:tagLst>
</file>

<file path=ppt/tags/tag10.xml><?xml version="1.0" encoding="utf-8"?>
<p:tagLst xmlns:p="http://schemas.openxmlformats.org/presentationml/2006/main">
  <p:tag name="AS_UNIQUEID" val="1316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  <p:tag name="KSO_WM_DIAGRAM_VIRTUALLY_FRAME" val="{&quot;height&quot;:408.95,&quot;left&quot;:48.133307086614174,&quot;top&quot;:104.5,&quot;width&quot;:852.8333858267717}"/>
</p:tagLst>
</file>

<file path=ppt/tags/tag16.xml><?xml version="1.0" encoding="utf-8"?>
<p:tagLst xmlns:p="http://schemas.openxmlformats.org/presentationml/2006/main">
  <p:tag name="AS_UNIQUEID" val="1316"/>
  <p:tag name="KSO_WM_BEAUTIFY_FLAG" val=""/>
</p:tagLst>
</file>

<file path=ppt/tags/tag17.xml><?xml version="1.0" encoding="utf-8"?>
<p:tagLst xmlns:p="http://schemas.openxmlformats.org/presentationml/2006/main">
  <p:tag name="KSO_WM_DIAGRAM_VIRTUALLY_FRAME" val="{&quot;height&quot;:408.95,&quot;left&quot;:48.133307086614174,&quot;top&quot;:104.5,&quot;width&quot;:852.8333858267717}"/>
</p:tagLst>
</file>

<file path=ppt/tags/tag18.xml><?xml version="1.0" encoding="utf-8"?>
<p:tagLst xmlns:p="http://schemas.openxmlformats.org/presentationml/2006/main">
  <p:tag name="KSO_WM_BEAUTIFY_FLAG" val=""/>
  <p:tag name="KSO_WM_DIAGRAM_VIRTUALLY_FRAME" val="{&quot;height&quot;:408.95,&quot;left&quot;:48.133307086614174,&quot;top&quot;:104.5,&quot;width&quot;:852.8333858267717}"/>
</p:tagLst>
</file>

<file path=ppt/tags/tag19.xml><?xml version="1.0" encoding="utf-8"?>
<p:tagLst xmlns:p="http://schemas.openxmlformats.org/presentationml/2006/main">
  <p:tag name="KSO_WM_BEAUTIFY_FLAG" val=""/>
  <p:tag name="KSO_WM_DIAGRAM_VIRTUALLY_FRAME" val="{&quot;height&quot;:408.95,&quot;left&quot;:48.133307086614174,&quot;top&quot;:104.5,&quot;width&quot;:852.8333858267717}"/>
</p:tagLst>
</file>

<file path=ppt/tags/tag2.xml><?xml version="1.0" encoding="utf-8"?>
<p:tagLst xmlns:p="http://schemas.openxmlformats.org/presentationml/2006/main">
  <p:tag name="AS_UNIQUEID" val="1693"/>
</p:tagLst>
</file>

<file path=ppt/tags/tag20.xml><?xml version="1.0" encoding="utf-8"?>
<p:tagLst xmlns:p="http://schemas.openxmlformats.org/presentationml/2006/main">
  <p:tag name="KSO_WM_DIAGRAM_VIRTUALLY_FRAME" val="{&quot;height&quot;:408.95,&quot;left&quot;:48.133307086614174,&quot;top&quot;:104.5,&quot;width&quot;:852.8333858267717}"/>
</p:tagLst>
</file>

<file path=ppt/tags/tag21.xml><?xml version="1.0" encoding="utf-8"?>
<p:tagLst xmlns:p="http://schemas.openxmlformats.org/presentationml/2006/main">
  <p:tag name="KSO_WM_DIAGRAM_VIRTUALLY_FRAME" val="{&quot;height&quot;:408.95,&quot;left&quot;:48.133307086614174,&quot;top&quot;:104.5,&quot;width&quot;:852.8333858267717}"/>
</p:tagLst>
</file>

<file path=ppt/tags/tag22.xml><?xml version="1.0" encoding="utf-8"?>
<p:tagLst xmlns:p="http://schemas.openxmlformats.org/presentationml/2006/main">
  <p:tag name="KSO_WM_UNIT_TABLE_BEAUTIFY" val="smartTable{ffa35039-20cd-4e3e-9e47-b50a5976add0}"/>
  <p:tag name="TABLE_ENDDRAG_ORIGIN_RECT" val="959*475"/>
  <p:tag name="TABLE_ENDDRAG_RECT" val="0*22*959*475"/>
</p:tagLst>
</file>

<file path=ppt/tags/tag23.xml><?xml version="1.0" encoding="utf-8"?>
<p:tagLst xmlns:p="http://schemas.openxmlformats.org/presentationml/2006/main">
  <p:tag name="KSO_WM_DIAGRAM_VIRTUALLY_FRAME" val="{&quot;height&quot;:459.25,&quot;left&quot;:188.1,&quot;top&quot;:66.7,&quot;width&quot;:536.35}"/>
</p:tagLst>
</file>

<file path=ppt/tags/tag24.xml><?xml version="1.0" encoding="utf-8"?>
<p:tagLst xmlns:p="http://schemas.openxmlformats.org/presentationml/2006/main">
  <p:tag name="KSO_WM_DIAGRAM_VIRTUALLY_FRAME" val="{&quot;height&quot;:459.25,&quot;left&quot;:188.1,&quot;top&quot;:66.7,&quot;width&quot;:536.35}"/>
</p:tagLst>
</file>

<file path=ppt/tags/tag25.xml><?xml version="1.0" encoding="utf-8"?>
<p:tagLst xmlns:p="http://schemas.openxmlformats.org/presentationml/2006/main">
  <p:tag name="KSO_WM_DIAGRAM_VIRTUALLY_FRAME" val="{&quot;height&quot;:459.25,&quot;left&quot;:188.1,&quot;top&quot;:66.7,&quot;width&quot;:536.35}"/>
</p:tagLst>
</file>

<file path=ppt/tags/tag26.xml><?xml version="1.0" encoding="utf-8"?>
<p:tagLst xmlns:p="http://schemas.openxmlformats.org/presentationml/2006/main">
  <p:tag name="TABLE_ENDDRAG_ORIGIN_RECT" val="940*373"/>
  <p:tag name="TABLE_ENDDRAG_RECT" val="7*66*940*373"/>
</p:tagLst>
</file>

<file path=ppt/tags/tag27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783.5666666666666}"/>
</p:tagLst>
</file>

<file path=ppt/tags/tag28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29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3.xml><?xml version="1.0" encoding="utf-8"?>
<p:tagLst xmlns:p="http://schemas.openxmlformats.org/presentationml/2006/main">
  <p:tag name="AS_UNIQUEID" val="1694"/>
</p:tagLst>
</file>

<file path=ppt/tags/tag30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31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32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33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34.xml><?xml version="1.0" encoding="utf-8"?>
<p:tagLst xmlns:p="http://schemas.openxmlformats.org/presentationml/2006/main">
  <p:tag name="KSO_WM_UNIT_TABLE_BEAUTIFY" val="smartTable{7dc0f72f-e708-4ca2-aaa9-181340fa0aec}"/>
  <p:tag name="TABLE_ENDDRAG_ORIGIN_RECT" val="865*369"/>
  <p:tag name="TABLE_ENDDRAG_RECT" val="42*144*865*369"/>
</p:tagLst>
</file>

<file path=ppt/tags/tag35.xml><?xml version="1.0" encoding="utf-8"?>
<p:tagLst xmlns:p="http://schemas.openxmlformats.org/presentationml/2006/main">
  <p:tag name="KSO_WM_UNIT_TABLE_BEAUTIFY" val="smartTable{c94ae27c-6342-43c0-bd13-97e033b0e738}"/>
  <p:tag name="TABLE_ENDDRAG_ORIGIN_RECT" val="945*406"/>
  <p:tag name="TABLE_ENDDRAG_RECT" val="7*44*945*406"/>
</p:tagLst>
</file>

<file path=ppt/tags/tag36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37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38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39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4.xml><?xml version="1.0" encoding="utf-8"?>
<p:tagLst xmlns:p="http://schemas.openxmlformats.org/presentationml/2006/main">
  <p:tag name="AS_UNIQUEID" val="1695"/>
</p:tagLst>
</file>

<file path=ppt/tags/tag40.xml><?xml version="1.0" encoding="utf-8"?>
<p:tagLst xmlns:p="http://schemas.openxmlformats.org/presentationml/2006/main">
  <p:tag name="KSO_WM_UNIT_TABLE_BEAUTIFY" val="smartTable{e27a7002-5050-49f2-8aa4-3b230c367d91}"/>
  <p:tag name="TABLE_ENDDRAG_ORIGIN_RECT" val="959*338"/>
  <p:tag name="TABLE_ENDDRAG_RECT" val="0*94*959*338"/>
</p:tagLst>
</file>

<file path=ppt/tags/tag41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42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43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44.xml><?xml version="1.0" encoding="utf-8"?>
<p:tagLst xmlns:p="http://schemas.openxmlformats.org/presentationml/2006/main">
  <p:tag name="KSO_WM_UNIT_TABLE_BEAUTIFY" val="smartTable{d62a6ef8-f261-440b-b27a-790553f68652}"/>
  <p:tag name="TABLE_ENDDRAG_ORIGIN_RECT" val="930*220"/>
  <p:tag name="TABLE_ENDDRAG_RECT" val="18*94*930*220"/>
</p:tagLst>
</file>

<file path=ppt/tags/tag45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46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47.xml><?xml version="1.0" encoding="utf-8"?>
<p:tagLst xmlns:p="http://schemas.openxmlformats.org/presentationml/2006/main">
  <p:tag name="KSO_WM_UNIT_TABLE_BEAUTIFY" val="smartTable{56e82eca-6322-4eb0-aa5f-ac523eab8e29}"/>
  <p:tag name="TABLE_ENDDRAG_ORIGIN_RECT" val="959*338"/>
  <p:tag name="TABLE_ENDDRAG_RECT" val="0*94*959*338"/>
</p:tagLst>
</file>

<file path=ppt/tags/tag48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49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5.xml><?xml version="1.0" encoding="utf-8"?>
<p:tagLst xmlns:p="http://schemas.openxmlformats.org/presentationml/2006/main">
  <p:tag name="AS_UNIQUEID" val="1697"/>
</p:tagLst>
</file>

<file path=ppt/tags/tag50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51.xml><?xml version="1.0" encoding="utf-8"?>
<p:tagLst xmlns:p="http://schemas.openxmlformats.org/presentationml/2006/main">
  <p:tag name="KSO_WM_DIAGRAM_VIRTUALLY_FRAME" val="{&quot;height&quot;:520.25,&quot;left&quot;:-15.73328083989502,&quot;top&quot;:99.96671916010499,&quot;width&quot;:903.8832808398951}"/>
</p:tagLst>
</file>

<file path=ppt/tags/tag52.xml><?xml version="1.0" encoding="utf-8"?>
<p:tagLst xmlns:p="http://schemas.openxmlformats.org/presentationml/2006/main">
  <p:tag name="AS_UNIQUEID" val="1316"/>
  <p:tag name="KSO_WM_BEAUTIFY_FLAG" val=""/>
</p:tagLst>
</file>

<file path=ppt/tags/tag53.xml><?xml version="1.0" encoding="utf-8"?>
<p:tagLst xmlns:p="http://schemas.openxmlformats.org/presentationml/2006/main">
  <p:tag name="AS_UNIQUEID" val="2185"/>
</p:tagLst>
</file>

<file path=ppt/tags/tag54.xml><?xml version="1.0" encoding="utf-8"?>
<p:tagLst xmlns:p="http://schemas.openxmlformats.org/presentationml/2006/main">
  <p:tag name="AS_UNIQUEID" val="2186"/>
</p:tagLst>
</file>

<file path=ppt/tags/tag55.xml><?xml version="1.0" encoding="utf-8"?>
<p:tagLst xmlns:p="http://schemas.openxmlformats.org/presentationml/2006/main">
  <p:tag name="AS_UNIQUEID" val="2187"/>
</p:tagLst>
</file>

<file path=ppt/tags/tag56.xml><?xml version="1.0" encoding="utf-8"?>
<p:tagLst xmlns:p="http://schemas.openxmlformats.org/presentationml/2006/main">
  <p:tag name="AS_UNIQUEID" val="2185"/>
</p:tagLst>
</file>

<file path=ppt/tags/tag57.xml><?xml version="1.0" encoding="utf-8"?>
<p:tagLst xmlns:p="http://schemas.openxmlformats.org/presentationml/2006/main">
  <p:tag name="AS_UNIQUEID" val="2186"/>
</p:tagLst>
</file>

<file path=ppt/tags/tag58.xml><?xml version="1.0" encoding="utf-8"?>
<p:tagLst xmlns:p="http://schemas.openxmlformats.org/presentationml/2006/main">
  <p:tag name="AS_UNIQUEID" val="2187"/>
</p:tagLst>
</file>

<file path=ppt/tags/tag59.xml><?xml version="1.0" encoding="utf-8"?>
<p:tagLst xmlns:p="http://schemas.openxmlformats.org/presentationml/2006/main">
  <p:tag name="AS_UNIQUEID" val="1316"/>
  <p:tag name="KSO_WM_BEAUTIFY_FLAG" val=""/>
</p:tagLst>
</file>

<file path=ppt/tags/tag6.xml><?xml version="1.0" encoding="utf-8"?>
<p:tagLst xmlns:p="http://schemas.openxmlformats.org/presentationml/2006/main">
  <p:tag name="AS_UNIQUEID" val="1698"/>
</p:tagLst>
</file>

<file path=ppt/tags/tag60.xml><?xml version="1.0" encoding="utf-8"?>
<p:tagLst xmlns:p="http://schemas.openxmlformats.org/presentationml/2006/main">
  <p:tag name="TABLE_ENDDRAG_ORIGIN_RECT" val="959*442"/>
  <p:tag name="TABLE_ENDDRAG_RECT" val="0*76*959*442"/>
</p:tagLst>
</file>

<file path=ppt/tags/tag61.xml><?xml version="1.0" encoding="utf-8"?>
<p:tagLst xmlns:p="http://schemas.openxmlformats.org/presentationml/2006/main">
  <p:tag name="KSO_WM_DIAGRAM_VIRTUALLY_FRAME" val="{&quot;height&quot;:365.9,&quot;left&quot;:171.25,&quot;top&quot;:172.85,&quot;width&quot;:787.75}"/>
</p:tagLst>
</file>

<file path=ppt/tags/tag62.xml><?xml version="1.0" encoding="utf-8"?>
<p:tagLst xmlns:p="http://schemas.openxmlformats.org/presentationml/2006/main">
  <p:tag name="KSO_WM_DIAGRAM_VIRTUALLY_FRAME" val="{&quot;height&quot;:365.9,&quot;left&quot;:171.25,&quot;top&quot;:172.85,&quot;width&quot;:787.75}"/>
</p:tagLst>
</file>

<file path=ppt/tags/tag63.xml><?xml version="1.0" encoding="utf-8"?>
<p:tagLst xmlns:p="http://schemas.openxmlformats.org/presentationml/2006/main">
  <p:tag name="KSO_WM_DIAGRAM_VIRTUALLY_FRAME" val="{&quot;height&quot;:365.9,&quot;left&quot;:171.25,&quot;top&quot;:172.85,&quot;width&quot;:787.75}"/>
</p:tagLst>
</file>

<file path=ppt/tags/tag64.xml><?xml version="1.0" encoding="utf-8"?>
<p:tagLst xmlns:p="http://schemas.openxmlformats.org/presentationml/2006/main">
  <p:tag name="KSO_WM_DIAGRAM_VIRTUALLY_FRAME" val="{&quot;height&quot;:365.9,&quot;left&quot;:171.25,&quot;top&quot;:172.85,&quot;width&quot;:787.75}"/>
</p:tagLst>
</file>

<file path=ppt/tags/tag65.xml><?xml version="1.0" encoding="utf-8"?>
<p:tagLst xmlns:p="http://schemas.openxmlformats.org/presentationml/2006/main">
  <p:tag name="KSO_WM_DIAGRAM_VIRTUALLY_FRAME" val="{&quot;height&quot;:365.9,&quot;left&quot;:171.25,&quot;top&quot;:172.85,&quot;width&quot;:787.75}"/>
</p:tagLst>
</file>

<file path=ppt/tags/tag66.xml><?xml version="1.0" encoding="utf-8"?>
<p:tagLst xmlns:p="http://schemas.openxmlformats.org/presentationml/2006/main">
  <p:tag name="KSO_WM_DIAGRAM_VIRTUALLY_FRAME" val="{&quot;height&quot;:365.9,&quot;left&quot;:171.25,&quot;top&quot;:172.85,&quot;width&quot;:787.75}"/>
</p:tagLst>
</file>

<file path=ppt/tags/tag67.xml><?xml version="1.0" encoding="utf-8"?>
<p:tagLst xmlns:p="http://schemas.openxmlformats.org/presentationml/2006/main">
  <p:tag name="TABLE_ENDDRAG_ORIGIN_RECT" val="959*442"/>
  <p:tag name="TABLE_ENDDRAG_RECT" val="0*76*959*442"/>
</p:tagLst>
</file>

<file path=ppt/tags/tag68.xml><?xml version="1.0" encoding="utf-8"?>
<p:tagLst xmlns:p="http://schemas.openxmlformats.org/presentationml/2006/main">
  <p:tag name="KSO_WM_DIAGRAM_VIRTUALLY_FRAME" val="{&quot;height&quot;:377.25,&quot;left&quot;:171.25,&quot;top&quot;:116.5,&quot;width&quot;:788.75}"/>
</p:tagLst>
</file>

<file path=ppt/tags/tag69.xml><?xml version="1.0" encoding="utf-8"?>
<p:tagLst xmlns:p="http://schemas.openxmlformats.org/presentationml/2006/main">
  <p:tag name="KSO_WM_DIAGRAM_VIRTUALLY_FRAME" val="{&quot;height&quot;:377.25,&quot;left&quot;:171.25,&quot;top&quot;:116.5,&quot;width&quot;:788.75}"/>
</p:tagLst>
</file>

<file path=ppt/tags/tag7.xml><?xml version="1.0" encoding="utf-8"?>
<p:tagLst xmlns:p="http://schemas.openxmlformats.org/presentationml/2006/main">
  <p:tag name="AS_UNIQUEID" val="1699"/>
</p:tagLst>
</file>

<file path=ppt/tags/tag70.xml><?xml version="1.0" encoding="utf-8"?>
<p:tagLst xmlns:p="http://schemas.openxmlformats.org/presentationml/2006/main">
  <p:tag name="KSO_WM_DIAGRAM_VIRTUALLY_FRAME" val="{&quot;height&quot;:377.25,&quot;left&quot;:171.25,&quot;top&quot;:116.5,&quot;width&quot;:788.75}"/>
</p:tagLst>
</file>

<file path=ppt/tags/tag71.xml><?xml version="1.0" encoding="utf-8"?>
<p:tagLst xmlns:p="http://schemas.openxmlformats.org/presentationml/2006/main">
  <p:tag name="KSO_WM_DIAGRAM_VIRTUALLY_FRAME" val="{&quot;height&quot;:377.25,&quot;left&quot;:171.25,&quot;top&quot;:116.5,&quot;width&quot;:788.75}"/>
</p:tagLst>
</file>

<file path=ppt/tags/tag72.xml><?xml version="1.0" encoding="utf-8"?>
<p:tagLst xmlns:p="http://schemas.openxmlformats.org/presentationml/2006/main">
  <p:tag name="KSO_WM_DIAGRAM_VIRTUALLY_FRAME" val="{&quot;height&quot;:377.25,&quot;left&quot;:171.25,&quot;top&quot;:116.5,&quot;width&quot;:788.75}"/>
</p:tagLst>
</file>

<file path=ppt/tags/tag73.xml><?xml version="1.0" encoding="utf-8"?>
<p:tagLst xmlns:p="http://schemas.openxmlformats.org/presentationml/2006/main">
  <p:tag name="KSO_WM_DIAGRAM_VIRTUALLY_FRAME" val="{&quot;height&quot;:377.25,&quot;left&quot;:171.25,&quot;top&quot;:116.5,&quot;width&quot;:788.75}"/>
</p:tagLst>
</file>

<file path=ppt/tags/tag8.xml><?xml version="1.0" encoding="utf-8"?>
<p:tagLst xmlns:p="http://schemas.openxmlformats.org/presentationml/2006/main">
  <p:tag name="AS_UNIQUEID" val="1700"/>
</p:tagLst>
</file>

<file path=ppt/tags/tag9.xml><?xml version="1.0" encoding="utf-8"?>
<p:tagLst xmlns:p="http://schemas.openxmlformats.org/presentationml/2006/main">
  <p:tag name="AS_UNIQUEID" val="1316"/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8741</Words>
  <Application>WPS 演示</Application>
  <PresentationFormat>宽屏</PresentationFormat>
  <Paragraphs>645</Paragraphs>
  <Slides>55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楷体</vt:lpstr>
      <vt:lpstr>方正楷体_GBK</vt:lpstr>
      <vt:lpstr>Times New Roman</vt:lpstr>
      <vt:lpstr>SimSun-ExtB</vt:lpstr>
      <vt:lpstr>Arial Unicode MS</vt:lpstr>
      <vt:lpstr>Calibri</vt:lpstr>
      <vt:lpstr>黑体</vt:lpstr>
      <vt:lpstr>Aa润行体 (非商业使用)</vt:lpstr>
      <vt:lpstr>Calibri Light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黄红政</cp:lastModifiedBy>
  <cp:revision>52</cp:revision>
  <dcterms:created xsi:type="dcterms:W3CDTF">2021-06-21T14:53:00Z</dcterms:created>
  <dcterms:modified xsi:type="dcterms:W3CDTF">2025-05-11T07:40:33Z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5EC18ECCC133486387D21AD05D735FF2_12</vt:lpwstr>
  </property>
</Properties>
</file>