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23" r:id="rId70"/>
    <p:sldId id="324" r:id="rId71"/>
    <p:sldId id="325" r:id="rId72"/>
    <p:sldId id="326" r:id="rId73"/>
    <p:sldId id="327" r:id="rId74"/>
    <p:sldId id="328" r:id="rId75"/>
    <p:sldId id="329" r:id="rId76"/>
    <p:sldId id="330" r:id="rId77"/>
    <p:sldId id="331" r:id="rId78"/>
    <p:sldId id="332" r:id="rId79"/>
    <p:sldId id="333" r:id="rId80"/>
    <p:sldId id="334" r:id="rId81"/>
    <p:sldId id="335" r:id="rId82"/>
    <p:sldId id="336" r:id="rId8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6" Type="http://schemas.openxmlformats.org/officeDocument/2006/relationships/tableStyles" Target="tableStyles.xml"/><Relationship Id="rId85" Type="http://schemas.openxmlformats.org/officeDocument/2006/relationships/viewProps" Target="viewProps.xml"/><Relationship Id="rId84" Type="http://schemas.openxmlformats.org/officeDocument/2006/relationships/presProps" Target="presProps.xml"/><Relationship Id="rId83" Type="http://schemas.openxmlformats.org/officeDocument/2006/relationships/slide" Target="slides/slide81.xml"/><Relationship Id="rId82" Type="http://schemas.openxmlformats.org/officeDocument/2006/relationships/slide" Target="slides/slide80.xml"/><Relationship Id="rId81" Type="http://schemas.openxmlformats.org/officeDocument/2006/relationships/slide" Target="slides/slide79.xml"/><Relationship Id="rId80" Type="http://schemas.openxmlformats.org/officeDocument/2006/relationships/slide" Target="slides/slide78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3E72B-3D70-4DA7-8106-BCC2754FB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5E6EE-D245-4E38-A255-8A7445C786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3E72B-3D70-4DA7-8106-BCC2754FB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5E6EE-D245-4E38-A255-8A7445C786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3E72B-3D70-4DA7-8106-BCC2754FB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5E6EE-D245-4E38-A255-8A7445C786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3E72B-3D70-4DA7-8106-BCC2754FB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5E6EE-D245-4E38-A255-8A7445C786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3E72B-3D70-4DA7-8106-BCC2754FB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5E6EE-D245-4E38-A255-8A7445C786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3E72B-3D70-4DA7-8106-BCC2754FB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5E6EE-D245-4E38-A255-8A7445C786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3E72B-3D70-4DA7-8106-BCC2754FB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5E6EE-D245-4E38-A255-8A7445C786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3E72B-3D70-4DA7-8106-BCC2754FB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5E6EE-D245-4E38-A255-8A7445C786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3E72B-3D70-4DA7-8106-BCC2754FB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5E6EE-D245-4E38-A255-8A7445C786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3E72B-3D70-4DA7-8106-BCC2754FB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5E6EE-D245-4E38-A255-8A7445C786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3E72B-3D70-4DA7-8106-BCC2754FB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5E6EE-D245-4E38-A255-8A7445C786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13E72B-3D70-4DA7-8106-BCC2754FB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C5E6EE-D245-4E38-A255-8A7445C7867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97646" y="1482333"/>
            <a:ext cx="913661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0" i="0" dirty="0" smtClean="0">
                <a:solidFill>
                  <a:srgbClr val="000000"/>
                </a:solidFill>
                <a:effectLst/>
                <a:latin typeface="Helvetica Neue"/>
              </a:rPr>
              <a:t>80</a:t>
            </a:r>
            <a:r>
              <a:rPr lang="zh-CN" altLang="en-US" sz="5400" b="0" i="0" dirty="0" smtClean="0">
                <a:solidFill>
                  <a:srgbClr val="000000"/>
                </a:solidFill>
                <a:effectLst/>
                <a:latin typeface="Helvetica Neue"/>
              </a:rPr>
              <a:t>个既经典又有趣的国学题，        你能答对多少？</a:t>
            </a:r>
            <a:endParaRPr lang="zh-CN" altLang="en-US" sz="5400" b="0" i="0" dirty="0">
              <a:solidFill>
                <a:srgbClr val="000000"/>
              </a:solidFill>
              <a:effectLst/>
              <a:latin typeface="Helvetica Neue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210310" y="911860"/>
            <a:ext cx="9836785" cy="3754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9.“月上柳梢头，人约黄昏后”描写的是哪个传统节日？</a:t>
            </a:r>
            <a:r>
              <a:rPr lang="en-US" altLang="zh-CN" sz="4000"/>
              <a:t>(       </a:t>
            </a:r>
            <a:r>
              <a:rPr lang="en-US" altLang="zh-CN" sz="4000">
                <a:solidFill>
                  <a:srgbClr val="FF0000"/>
                </a:solidFill>
              </a:rPr>
              <a:t> </a:t>
            </a:r>
            <a:r>
              <a:rPr lang="en-US" altLang="zh-CN" sz="4000"/>
              <a:t>)</a:t>
            </a:r>
            <a:endParaRPr lang="en-US" altLang="zh-CN" sz="4000"/>
          </a:p>
          <a:p>
            <a:r>
              <a:rPr lang="zh-CN" altLang="en-US" sz="4000"/>
              <a:t>　　A、中秋节</a:t>
            </a:r>
            <a:endParaRPr lang="zh-CN" altLang="en-US" sz="4000"/>
          </a:p>
          <a:p>
            <a:r>
              <a:rPr lang="zh-CN" altLang="en-US" sz="4000"/>
              <a:t>　　B、元宵节</a:t>
            </a:r>
            <a:endParaRPr lang="zh-CN" altLang="en-US" sz="4000"/>
          </a:p>
          <a:p>
            <a:r>
              <a:rPr lang="zh-CN" altLang="en-US" sz="4000"/>
              <a:t>　　C、端午节</a:t>
            </a:r>
            <a:endParaRPr lang="zh-CN" altLang="en-US" sz="4000"/>
          </a:p>
          <a:p>
            <a:r>
              <a:rPr lang="zh-CN" altLang="en-US" sz="4000"/>
              <a:t>　　D、七夕节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4153535" y="1191895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B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89965" y="855980"/>
            <a:ext cx="10146665" cy="3145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10.我国古代有很多计量单位，比如诗句“黄河远上白云间，一片孤城万仞山”中的“仞”，一仞约相当于：</a:t>
            </a:r>
            <a:r>
              <a:rPr lang="en-US" altLang="zh-CN" sz="4000"/>
              <a:t>( </a:t>
            </a:r>
            <a:r>
              <a:rPr lang="en-US" altLang="zh-CN" sz="4000">
                <a:solidFill>
                  <a:srgbClr val="FF0000"/>
                </a:solidFill>
              </a:rPr>
              <a:t>     </a:t>
            </a:r>
            <a:r>
              <a:rPr lang="en-US" altLang="zh-CN" sz="4000">
                <a:solidFill>
                  <a:srgbClr val="FF0000"/>
                </a:solidFill>
              </a:rPr>
              <a:t> </a:t>
            </a:r>
            <a:r>
              <a:rPr lang="en-US" altLang="zh-CN" sz="4000"/>
              <a:t>)</a:t>
            </a:r>
            <a:endParaRPr lang="en-US" altLang="zh-CN" sz="4000"/>
          </a:p>
          <a:p>
            <a:r>
              <a:rPr lang="zh-CN" altLang="en-US" sz="4000"/>
              <a:t>　　A、一个成年人的高度</a:t>
            </a:r>
            <a:endParaRPr lang="zh-CN" altLang="en-US" sz="4000"/>
          </a:p>
          <a:p>
            <a:r>
              <a:rPr lang="zh-CN" altLang="en-US" sz="4000"/>
              <a:t>　　B、成年人一臂的长度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6375400" y="176784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B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209675" y="826770"/>
            <a:ext cx="9811385" cy="3754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11.下列哪一句诗描写的场景最适合采用水墨画来表现？</a:t>
            </a:r>
            <a:r>
              <a:rPr lang="en-US" altLang="zh-CN" sz="4000"/>
              <a:t>( </a:t>
            </a:r>
            <a:r>
              <a:rPr lang="en-US" altLang="zh-CN" sz="4000">
                <a:solidFill>
                  <a:srgbClr val="FF0000"/>
                </a:solidFill>
              </a:rPr>
              <a:t>      </a:t>
            </a:r>
            <a:r>
              <a:rPr lang="en-US" altLang="zh-CN" sz="4000">
                <a:solidFill>
                  <a:srgbClr val="FF0000"/>
                </a:solidFill>
              </a:rPr>
              <a:t> </a:t>
            </a:r>
            <a:r>
              <a:rPr lang="en-US" altLang="zh-CN" sz="4000"/>
              <a:t>)</a:t>
            </a:r>
            <a:endParaRPr lang="en-US" altLang="zh-CN" sz="4000"/>
          </a:p>
          <a:p>
            <a:r>
              <a:rPr lang="zh-CN" altLang="en-US" sz="4000"/>
              <a:t>　　A、落霞与孤鹜齐飞，秋水共长天一色</a:t>
            </a:r>
            <a:endParaRPr lang="zh-CN" altLang="en-US" sz="4000"/>
          </a:p>
          <a:p>
            <a:r>
              <a:rPr lang="zh-CN" altLang="en-US" sz="4000"/>
              <a:t>　　B、返景入深林，复照青苔上</a:t>
            </a:r>
            <a:endParaRPr lang="zh-CN" altLang="en-US" sz="4000"/>
          </a:p>
          <a:p>
            <a:r>
              <a:rPr lang="zh-CN" altLang="en-US" sz="4000"/>
              <a:t>　　C、孤舟蓑笠翁，独钓寒江雪</a:t>
            </a:r>
            <a:endParaRPr lang="zh-CN" altLang="en-US" sz="4000"/>
          </a:p>
          <a:p>
            <a:r>
              <a:rPr lang="zh-CN" altLang="en-US" sz="4000"/>
              <a:t>　　D、接天莲叶无穷碧，映日荷花别样红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4115435" y="1076325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C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25195" y="1022985"/>
            <a:ext cx="10275570" cy="3145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12.下列哪个成语典故与项羽有关？</a:t>
            </a:r>
            <a:r>
              <a:rPr lang="en-US" altLang="zh-CN" sz="4000"/>
              <a:t>( </a:t>
            </a:r>
            <a:r>
              <a:rPr lang="en-US" altLang="zh-CN" sz="4000" b="1">
                <a:solidFill>
                  <a:srgbClr val="FF0000"/>
                </a:solidFill>
              </a:rPr>
              <a:t>      </a:t>
            </a:r>
            <a:r>
              <a:rPr lang="en-US" altLang="zh-CN" sz="4000" b="1">
                <a:solidFill>
                  <a:srgbClr val="FF0000"/>
                </a:solidFill>
              </a:rPr>
              <a:t> </a:t>
            </a:r>
            <a:r>
              <a:rPr lang="en-US" altLang="zh-CN" sz="4000"/>
              <a:t>)</a:t>
            </a:r>
            <a:endParaRPr lang="en-US" altLang="zh-CN" sz="4000"/>
          </a:p>
          <a:p>
            <a:r>
              <a:rPr lang="zh-CN" altLang="en-US" sz="4000"/>
              <a:t>　　A、隔岸观火</a:t>
            </a:r>
            <a:endParaRPr lang="zh-CN" altLang="en-US" sz="4000"/>
          </a:p>
          <a:p>
            <a:r>
              <a:rPr lang="zh-CN" altLang="en-US" sz="4000"/>
              <a:t>　　B、暗度陈仓</a:t>
            </a:r>
            <a:endParaRPr lang="zh-CN" altLang="en-US" sz="4000"/>
          </a:p>
          <a:p>
            <a:r>
              <a:rPr lang="zh-CN" altLang="en-US" sz="4000"/>
              <a:t>　　C、背水一战</a:t>
            </a:r>
            <a:endParaRPr lang="zh-CN" altLang="en-US" sz="4000"/>
          </a:p>
          <a:p>
            <a:r>
              <a:rPr lang="zh-CN" altLang="en-US" sz="4000"/>
              <a:t>　　D、破釜沉舟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8712835" y="72771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D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00430" y="932180"/>
            <a:ext cx="10211435" cy="3145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13.《百家姓》中没有下面哪个姓？</a:t>
            </a:r>
            <a:r>
              <a:rPr lang="en-US" altLang="zh-CN" sz="4000"/>
              <a:t>( </a:t>
            </a:r>
            <a:r>
              <a:rPr lang="en-US" altLang="zh-CN" sz="4000">
                <a:solidFill>
                  <a:srgbClr val="FF0000"/>
                </a:solidFill>
              </a:rPr>
              <a:t>      </a:t>
            </a:r>
            <a:r>
              <a:rPr lang="en-US" altLang="zh-CN" sz="4000">
                <a:solidFill>
                  <a:srgbClr val="FF0000"/>
                </a:solidFill>
              </a:rPr>
              <a:t> </a:t>
            </a:r>
            <a:r>
              <a:rPr lang="en-US" altLang="zh-CN" sz="4000"/>
              <a:t>)</a:t>
            </a:r>
            <a:endParaRPr lang="en-US" altLang="zh-CN" sz="4000"/>
          </a:p>
          <a:p>
            <a:r>
              <a:rPr lang="zh-CN" altLang="en-US" sz="4000"/>
              <a:t>　　A、乌</a:t>
            </a:r>
            <a:endParaRPr lang="zh-CN" altLang="en-US" sz="4000"/>
          </a:p>
          <a:p>
            <a:r>
              <a:rPr lang="zh-CN" altLang="en-US" sz="4000"/>
              <a:t>　　B、巫</a:t>
            </a:r>
            <a:endParaRPr lang="zh-CN" altLang="en-US" sz="4000"/>
          </a:p>
          <a:p>
            <a:r>
              <a:rPr lang="zh-CN" altLang="en-US" sz="4000"/>
              <a:t>　　C、肖</a:t>
            </a:r>
            <a:endParaRPr lang="zh-CN" altLang="en-US" sz="4000"/>
          </a:p>
          <a:p>
            <a:r>
              <a:rPr lang="zh-CN" altLang="en-US" sz="4000"/>
              <a:t>　　D、萧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8557895" y="67564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C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170940" y="1262380"/>
            <a:ext cx="10327640" cy="2535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14.“生旦净末丑”是京剧的行当，其中“净”是：</a:t>
            </a:r>
            <a:r>
              <a:rPr lang="en-US" altLang="zh-CN" sz="4000"/>
              <a:t>(</a:t>
            </a:r>
            <a:r>
              <a:rPr lang="en-US" altLang="zh-CN" sz="4000">
                <a:solidFill>
                  <a:srgbClr val="FF0000"/>
                </a:solidFill>
              </a:rPr>
              <a:t>      </a:t>
            </a:r>
            <a:r>
              <a:rPr lang="en-US" altLang="zh-CN" sz="4000"/>
              <a:t> )</a:t>
            </a:r>
            <a:endParaRPr lang="en-US" altLang="zh-CN" sz="4000"/>
          </a:p>
          <a:p>
            <a:r>
              <a:rPr lang="zh-CN" altLang="en-US" sz="4000"/>
              <a:t>　　A、男角</a:t>
            </a:r>
            <a:endParaRPr lang="zh-CN" altLang="en-US" sz="4000"/>
          </a:p>
          <a:p>
            <a:r>
              <a:rPr lang="zh-CN" altLang="en-US" sz="4000"/>
              <a:t>　　B、女角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2009775" y="1566545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A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02665" y="988060"/>
            <a:ext cx="10017760" cy="2535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15.我们常说的“十八般武艺”最初指的是什么？</a:t>
            </a:r>
            <a:r>
              <a:rPr lang="en-US" altLang="zh-CN" sz="4000"/>
              <a:t>(     </a:t>
            </a:r>
            <a:r>
              <a:rPr lang="en-US" altLang="zh-CN" sz="4000">
                <a:solidFill>
                  <a:srgbClr val="FF0000"/>
                </a:solidFill>
              </a:rPr>
              <a:t> </a:t>
            </a:r>
            <a:r>
              <a:rPr lang="en-US" altLang="zh-CN" sz="4000"/>
              <a:t>  )</a:t>
            </a:r>
            <a:endParaRPr lang="en-US" altLang="zh-CN" sz="4000"/>
          </a:p>
          <a:p>
            <a:r>
              <a:rPr lang="zh-CN" altLang="en-US" sz="4000"/>
              <a:t>　　A、使用十八种兵器的技能</a:t>
            </a:r>
            <a:endParaRPr lang="zh-CN" altLang="en-US" sz="4000"/>
          </a:p>
          <a:p>
            <a:r>
              <a:rPr lang="zh-CN" altLang="en-US" sz="4000"/>
              <a:t>　　B、十八种武术动作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1868170" y="128270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A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89965" y="859155"/>
            <a:ext cx="9965690" cy="3754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16.假如你的一首五绝诗被杂志社采用，按照正文部分每字5元来计算，你应得多少稿费？</a:t>
            </a:r>
            <a:r>
              <a:rPr lang="en-US" altLang="zh-CN" sz="4000"/>
              <a:t>(  </a:t>
            </a:r>
            <a:r>
              <a:rPr lang="en-US" altLang="zh-CN" sz="4000">
                <a:solidFill>
                  <a:srgbClr val="FF0000"/>
                </a:solidFill>
              </a:rPr>
              <a:t>   </a:t>
            </a:r>
            <a:r>
              <a:rPr lang="en-US" altLang="zh-CN" sz="4000"/>
              <a:t>  )</a:t>
            </a:r>
            <a:endParaRPr lang="en-US" altLang="zh-CN" sz="4000"/>
          </a:p>
          <a:p>
            <a:r>
              <a:rPr lang="zh-CN" altLang="en-US" sz="4000"/>
              <a:t>　　A、50元</a:t>
            </a:r>
            <a:endParaRPr lang="zh-CN" altLang="en-US" sz="4000"/>
          </a:p>
          <a:p>
            <a:r>
              <a:rPr lang="zh-CN" altLang="en-US" sz="4000"/>
              <a:t>　　B、100元</a:t>
            </a:r>
            <a:endParaRPr lang="zh-CN" altLang="en-US" sz="4000"/>
          </a:p>
          <a:p>
            <a:r>
              <a:rPr lang="zh-CN" altLang="en-US" sz="4000"/>
              <a:t>　　C、200元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1815465" y="176022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B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06120" y="1043940"/>
            <a:ext cx="10727055" cy="2535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17.下面哪个字常用作表示顺序的第五位？</a:t>
            </a:r>
            <a:r>
              <a:rPr lang="en-US" altLang="zh-CN" sz="4000"/>
              <a:t>( </a:t>
            </a:r>
            <a:r>
              <a:rPr lang="en-US" altLang="zh-CN" sz="4000">
                <a:solidFill>
                  <a:srgbClr val="FF0000"/>
                </a:solidFill>
              </a:rPr>
              <a:t>    </a:t>
            </a:r>
            <a:r>
              <a:rPr lang="en-US" altLang="zh-CN" sz="4000"/>
              <a:t>  )</a:t>
            </a:r>
            <a:endParaRPr lang="en-US" altLang="zh-CN" sz="4000"/>
          </a:p>
          <a:p>
            <a:r>
              <a:rPr lang="zh-CN" altLang="en-US" sz="4000"/>
              <a:t>　　A、戊</a:t>
            </a:r>
            <a:endParaRPr lang="zh-CN" altLang="en-US" sz="4000"/>
          </a:p>
          <a:p>
            <a:r>
              <a:rPr lang="zh-CN" altLang="en-US" sz="4000"/>
              <a:t>　　B、戍</a:t>
            </a:r>
            <a:endParaRPr lang="zh-CN" altLang="en-US" sz="4000"/>
          </a:p>
          <a:p>
            <a:r>
              <a:rPr lang="zh-CN" altLang="en-US" sz="4000"/>
              <a:t>　　C、戌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9784715" y="74041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A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80135" y="1113155"/>
            <a:ext cx="10120630" cy="2535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18.诸子百家中名家的特点是注重逻辑辩证，以下哪个典故能体现名家的这一特点？</a:t>
            </a:r>
            <a:r>
              <a:rPr lang="en-US" altLang="zh-CN" sz="4000"/>
              <a:t>( </a:t>
            </a:r>
            <a:r>
              <a:rPr lang="en-US" altLang="zh-CN" sz="4000">
                <a:solidFill>
                  <a:srgbClr val="FF0000"/>
                </a:solidFill>
              </a:rPr>
              <a:t>    </a:t>
            </a:r>
            <a:r>
              <a:rPr lang="en-US" altLang="zh-CN" sz="4000">
                <a:solidFill>
                  <a:srgbClr val="FF0000"/>
                </a:solidFill>
              </a:rPr>
              <a:t> </a:t>
            </a:r>
            <a:r>
              <a:rPr lang="en-US" altLang="zh-CN" sz="4000"/>
              <a:t>)</a:t>
            </a:r>
            <a:endParaRPr lang="en-US" altLang="zh-CN" sz="4000"/>
          </a:p>
          <a:p>
            <a:r>
              <a:rPr lang="zh-CN" altLang="en-US" sz="4000"/>
              <a:t>　　A、“白马非马”</a:t>
            </a:r>
            <a:endParaRPr lang="zh-CN" altLang="en-US" sz="4000"/>
          </a:p>
          <a:p>
            <a:r>
              <a:rPr lang="zh-CN" altLang="en-US" sz="4000"/>
              <a:t>　　B、“指鹿为马”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9474835" y="1476375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A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84244" y="1198819"/>
            <a:ext cx="9793356" cy="3181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1.“</a:t>
            </a:r>
            <a:r>
              <a:rPr lang="zh-CN" altLang="en-US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但愿人长久，千里共婵娟”，其中婵娟指的是什么？（      ）</a:t>
            </a:r>
            <a:br>
              <a:rPr lang="zh-CN" altLang="en-US" sz="4000" b="0" i="0" dirty="0" smtClean="0">
                <a:solidFill>
                  <a:srgbClr val="555555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4000" b="0" i="0" dirty="0" smtClean="0">
              <a:solidFill>
                <a:srgbClr val="3E3E3E"/>
              </a:solidFill>
              <a:effectLst/>
              <a:latin typeface="Hiragino Sans GB"/>
            </a:endParaRPr>
          </a:p>
          <a:p>
            <a:r>
              <a:rPr lang="zh-CN" altLang="en-US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、月亮</a:t>
            </a:r>
            <a:endParaRPr lang="zh-CN" altLang="en-US" sz="4000" b="0" i="0" dirty="0" smtClean="0">
              <a:solidFill>
                <a:srgbClr val="3E3E3E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、姻缘</a:t>
            </a:r>
            <a:endParaRPr lang="zh-CN" altLang="en-US" sz="4000" b="0" i="0" dirty="0">
              <a:solidFill>
                <a:srgbClr val="3E3E3E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96460" y="150241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A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02030" y="913765"/>
            <a:ext cx="10004425" cy="2535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19.古人的婚礼在什么时间举行？</a:t>
            </a:r>
            <a:r>
              <a:rPr lang="en-US" altLang="zh-CN" sz="4000"/>
              <a:t>( </a:t>
            </a:r>
            <a:r>
              <a:rPr lang="en-US" altLang="zh-CN" sz="4000">
                <a:solidFill>
                  <a:srgbClr val="FF0000"/>
                </a:solidFill>
              </a:rPr>
              <a:t>    </a:t>
            </a:r>
            <a:r>
              <a:rPr lang="en-US" altLang="zh-CN" sz="4000"/>
              <a:t>   )</a:t>
            </a:r>
            <a:endParaRPr lang="en-US" altLang="zh-CN" sz="4000"/>
          </a:p>
          <a:p>
            <a:r>
              <a:rPr lang="zh-CN" altLang="en-US" sz="4000"/>
              <a:t>　　A、早上</a:t>
            </a:r>
            <a:endParaRPr lang="zh-CN" altLang="en-US" sz="4000"/>
          </a:p>
          <a:p>
            <a:r>
              <a:rPr lang="zh-CN" altLang="en-US" sz="4000"/>
              <a:t>　　B、中午</a:t>
            </a:r>
            <a:endParaRPr lang="zh-CN" altLang="en-US" sz="4000"/>
          </a:p>
          <a:p>
            <a:r>
              <a:rPr lang="zh-CN" altLang="en-US" sz="4000"/>
              <a:t>　　C、傍晚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8196580" y="624205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C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96925" y="868045"/>
            <a:ext cx="10314305" cy="3145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20.“近朱者赤，近墨者黑”所蕴含的道理和下列哪句话最相似？</a:t>
            </a:r>
            <a:r>
              <a:rPr lang="en-US" altLang="zh-CN" sz="4000"/>
              <a:t>( </a:t>
            </a:r>
            <a:r>
              <a:rPr lang="en-US" altLang="zh-CN" sz="4000">
                <a:solidFill>
                  <a:srgbClr val="FF0000"/>
                </a:solidFill>
              </a:rPr>
              <a:t>     </a:t>
            </a:r>
            <a:r>
              <a:rPr lang="en-US" altLang="zh-CN" sz="4000"/>
              <a:t>  )</a:t>
            </a:r>
            <a:endParaRPr lang="en-US" altLang="zh-CN" sz="4000"/>
          </a:p>
          <a:p>
            <a:r>
              <a:rPr lang="zh-CN" altLang="en-US" sz="4000"/>
              <a:t>　　A、青出于蓝，而胜于蓝</a:t>
            </a:r>
            <a:endParaRPr lang="zh-CN" altLang="en-US" sz="4000"/>
          </a:p>
          <a:p>
            <a:r>
              <a:rPr lang="zh-CN" altLang="en-US" sz="4000"/>
              <a:t>　　B、蓬生麻中，不扶而直</a:t>
            </a:r>
            <a:endParaRPr lang="zh-CN" altLang="en-US" sz="4000"/>
          </a:p>
          <a:p>
            <a:r>
              <a:rPr lang="zh-CN" altLang="en-US" sz="4000"/>
              <a:t>　　C、公生明，偏生暗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5320665" y="1204595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B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57555" y="1141095"/>
            <a:ext cx="10570845" cy="2535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21、“天时不如地利，地利不如人和”出自：</a:t>
            </a:r>
            <a:r>
              <a:rPr lang="en-US" altLang="zh-CN" sz="4000"/>
              <a:t>(   </a:t>
            </a:r>
            <a:r>
              <a:rPr lang="en-US" altLang="zh-CN" sz="4000">
                <a:solidFill>
                  <a:srgbClr val="FF0000"/>
                </a:solidFill>
              </a:rPr>
              <a:t>  </a:t>
            </a:r>
            <a:r>
              <a:rPr lang="en-US" altLang="zh-CN" sz="4000"/>
              <a:t>   )</a:t>
            </a:r>
            <a:endParaRPr lang="en-US" altLang="zh-CN" sz="4000"/>
          </a:p>
          <a:p>
            <a:r>
              <a:rPr lang="zh-CN" altLang="en-US" sz="4000"/>
              <a:t>　　A、《孟子》</a:t>
            </a:r>
            <a:endParaRPr lang="zh-CN" altLang="en-US" sz="4000"/>
          </a:p>
          <a:p>
            <a:r>
              <a:rPr lang="zh-CN" altLang="en-US" sz="4000"/>
              <a:t>　　B、《庄子》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537845" y="1348105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A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82955" y="746125"/>
            <a:ext cx="10069195" cy="2535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22、我国书法艺术博大精深，请问“欧体”是指谁的字体？</a:t>
            </a:r>
            <a:r>
              <a:rPr lang="en-US" altLang="zh-CN" sz="4000"/>
              <a:t>( </a:t>
            </a:r>
            <a:r>
              <a:rPr lang="en-US" altLang="zh-CN" sz="4000">
                <a:solidFill>
                  <a:srgbClr val="FF0000"/>
                </a:solidFill>
              </a:rPr>
              <a:t>       </a:t>
            </a:r>
            <a:r>
              <a:rPr lang="en-US" altLang="zh-CN" sz="4000"/>
              <a:t> )</a:t>
            </a:r>
            <a:endParaRPr lang="en-US" altLang="zh-CN" sz="4000"/>
          </a:p>
          <a:p>
            <a:r>
              <a:rPr lang="zh-CN" altLang="en-US" sz="4000"/>
              <a:t>　　A、欧阳修</a:t>
            </a:r>
            <a:endParaRPr lang="zh-CN" altLang="en-US" sz="4000"/>
          </a:p>
          <a:p>
            <a:r>
              <a:rPr lang="zh-CN" altLang="en-US" sz="4000"/>
              <a:t>　　B、欧阳洵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4231005" y="107569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B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25195" y="759460"/>
            <a:ext cx="10121265" cy="2535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23、文学史上被称作“小李杜”的是杜牧和谁？</a:t>
            </a:r>
            <a:r>
              <a:rPr lang="en-US" altLang="zh-CN" sz="4000"/>
              <a:t>( </a:t>
            </a:r>
            <a:r>
              <a:rPr lang="en-US" altLang="zh-CN" sz="4000">
                <a:solidFill>
                  <a:srgbClr val="FF0000"/>
                </a:solidFill>
              </a:rPr>
              <a:t>     </a:t>
            </a:r>
            <a:r>
              <a:rPr lang="en-US" altLang="zh-CN" sz="4000"/>
              <a:t> )</a:t>
            </a:r>
            <a:endParaRPr lang="en-US" altLang="zh-CN" sz="4000"/>
          </a:p>
          <a:p>
            <a:r>
              <a:rPr lang="zh-CN" altLang="en-US" sz="4000"/>
              <a:t>　　A、李贺</a:t>
            </a:r>
            <a:endParaRPr lang="zh-CN" altLang="en-US" sz="4000"/>
          </a:p>
          <a:p>
            <a:r>
              <a:rPr lang="zh-CN" altLang="en-US" sz="4000"/>
              <a:t>　　B、李商隐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1777365" y="110109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B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16000" y="913765"/>
            <a:ext cx="10263505" cy="2535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24、“大禹治水”的故事家喻户晓，大禹治理的是哪个流域的洪水？</a:t>
            </a:r>
            <a:r>
              <a:rPr lang="en-US" altLang="zh-CN" sz="4000"/>
              <a:t>(  </a:t>
            </a:r>
            <a:r>
              <a:rPr lang="en-US" altLang="zh-CN" sz="4000">
                <a:solidFill>
                  <a:srgbClr val="FF0000"/>
                </a:solidFill>
              </a:rPr>
              <a:t>    </a:t>
            </a:r>
            <a:r>
              <a:rPr lang="en-US" altLang="zh-CN" sz="4000"/>
              <a:t>   )</a:t>
            </a:r>
            <a:endParaRPr lang="en-US" altLang="zh-CN" sz="4000"/>
          </a:p>
          <a:p>
            <a:r>
              <a:rPr lang="zh-CN" altLang="en-US" sz="4000"/>
              <a:t>　　A、长江流域</a:t>
            </a:r>
            <a:endParaRPr lang="zh-CN" altLang="en-US" sz="4000"/>
          </a:p>
          <a:p>
            <a:r>
              <a:rPr lang="zh-CN" altLang="en-US" sz="4000"/>
              <a:t>　　B、黄河流域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6620510" y="1282065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B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35660" y="1128395"/>
            <a:ext cx="10908665" cy="1925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25、古代宫殿大门前成对的石狮一般都是：</a:t>
            </a:r>
            <a:r>
              <a:rPr lang="en-US" altLang="zh-CN" sz="4000"/>
              <a:t>( </a:t>
            </a:r>
            <a:r>
              <a:rPr lang="en-US" altLang="zh-CN" sz="4000">
                <a:solidFill>
                  <a:srgbClr val="FF0000"/>
                </a:solidFill>
              </a:rPr>
              <a:t>    </a:t>
            </a:r>
            <a:r>
              <a:rPr lang="en-US" altLang="zh-CN" sz="4000"/>
              <a:t>  )</a:t>
            </a:r>
            <a:endParaRPr lang="en-US" altLang="zh-CN" sz="4000"/>
          </a:p>
          <a:p>
            <a:r>
              <a:rPr lang="zh-CN" altLang="en-US" sz="4000"/>
              <a:t>　　A、左雄右雌</a:t>
            </a:r>
            <a:endParaRPr lang="zh-CN" altLang="en-US" sz="4000"/>
          </a:p>
          <a:p>
            <a:r>
              <a:rPr lang="zh-CN" altLang="en-US" sz="4000"/>
              <a:t>　　B、左雌右雄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10250170" y="86995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A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89965" y="902335"/>
            <a:ext cx="10121265" cy="2535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26、“结发”在古时是指结婚时：</a:t>
            </a:r>
            <a:r>
              <a:rPr lang="en-US" altLang="zh-CN" sz="4000"/>
              <a:t>( </a:t>
            </a:r>
            <a:r>
              <a:rPr lang="en-US" altLang="zh-CN" sz="4000">
                <a:solidFill>
                  <a:srgbClr val="FF0000"/>
                </a:solidFill>
              </a:rPr>
              <a:t>      </a:t>
            </a:r>
            <a:r>
              <a:rPr lang="en-US" altLang="zh-CN" sz="4000"/>
              <a:t> )</a:t>
            </a:r>
            <a:endParaRPr lang="en-US" altLang="zh-CN" sz="4000"/>
          </a:p>
          <a:p>
            <a:r>
              <a:rPr lang="zh-CN" altLang="en-US" sz="4000"/>
              <a:t>　　A、丈夫把头发束起来</a:t>
            </a:r>
            <a:endParaRPr lang="zh-CN" altLang="en-US" sz="4000"/>
          </a:p>
          <a:p>
            <a:r>
              <a:rPr lang="zh-CN" altLang="en-US" sz="4000"/>
              <a:t>　　B、妻子把头发束起来</a:t>
            </a:r>
            <a:endParaRPr lang="zh-CN" altLang="en-US" sz="4000"/>
          </a:p>
          <a:p>
            <a:r>
              <a:rPr lang="zh-CN" altLang="en-US" sz="4000"/>
              <a:t>　　C、把夫妻头发束在一起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8454390" y="611505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C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90600" y="885190"/>
            <a:ext cx="11102340" cy="3145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27、“鄂尔多斯”在蒙古语中是什么意思？</a:t>
            </a:r>
            <a:r>
              <a:rPr lang="en-US" altLang="zh-CN" sz="4000"/>
              <a:t>( </a:t>
            </a:r>
            <a:r>
              <a:rPr lang="en-US" altLang="zh-CN" sz="4000">
                <a:solidFill>
                  <a:srgbClr val="FF0000"/>
                </a:solidFill>
              </a:rPr>
              <a:t>    </a:t>
            </a:r>
            <a:r>
              <a:rPr lang="en-US" altLang="zh-CN" sz="4000"/>
              <a:t>  )</a:t>
            </a:r>
            <a:endParaRPr lang="en-US" altLang="zh-CN" sz="4000"/>
          </a:p>
          <a:p>
            <a:r>
              <a:rPr lang="zh-CN" altLang="en-US" sz="4000"/>
              <a:t>　　A、大草原</a:t>
            </a:r>
            <a:endParaRPr lang="zh-CN" altLang="en-US" sz="4000"/>
          </a:p>
          <a:p>
            <a:r>
              <a:rPr lang="zh-CN" altLang="en-US" sz="4000"/>
              <a:t>　　B、盛产羊毛的地方</a:t>
            </a:r>
            <a:endParaRPr lang="zh-CN" altLang="en-US" sz="4000"/>
          </a:p>
          <a:p>
            <a:r>
              <a:rPr lang="zh-CN" altLang="en-US" sz="4000"/>
              <a:t>　　C 、众多宫殿</a:t>
            </a:r>
            <a:endParaRPr lang="zh-CN" altLang="en-US" sz="4000"/>
          </a:p>
          <a:p>
            <a:r>
              <a:rPr lang="zh-CN" altLang="en-US" sz="4000"/>
              <a:t>　　D、美丽的地方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10559415" y="67564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C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12495" y="793115"/>
            <a:ext cx="10186035" cy="1925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28、《西游记》中唐僧的原型是：</a:t>
            </a:r>
            <a:r>
              <a:rPr lang="en-US" altLang="zh-CN" sz="4000"/>
              <a:t>( </a:t>
            </a:r>
            <a:r>
              <a:rPr lang="en-US" altLang="zh-CN" sz="4000">
                <a:solidFill>
                  <a:srgbClr val="FF0000"/>
                </a:solidFill>
              </a:rPr>
              <a:t>    </a:t>
            </a:r>
            <a:r>
              <a:rPr lang="en-US" altLang="zh-CN" sz="4000"/>
              <a:t>  )</a:t>
            </a:r>
            <a:endParaRPr lang="en-US" altLang="zh-CN" sz="4000"/>
          </a:p>
          <a:p>
            <a:r>
              <a:rPr lang="zh-CN" altLang="en-US" sz="4000"/>
              <a:t>　　A、玄奘</a:t>
            </a:r>
            <a:endParaRPr lang="zh-CN" altLang="en-US" sz="4000"/>
          </a:p>
          <a:p>
            <a:r>
              <a:rPr lang="zh-CN" altLang="en-US" sz="4000"/>
              <a:t>　　B、鉴真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8326120" y="49530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A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27652" y="617020"/>
            <a:ext cx="10323444" cy="3852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王先生的</a:t>
            </a:r>
            <a:r>
              <a:rPr lang="en-US" altLang="zh-CN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签名档最近改成了“庆祝弄璋之喜”，王先生近来的喜事是</a:t>
            </a:r>
            <a:r>
              <a:rPr lang="en-US" altLang="zh-CN" sz="4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( </a:t>
            </a:r>
            <a:r>
              <a:rPr lang="en-US" altLang="zh-CN" sz="4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     </a:t>
            </a:r>
            <a:r>
              <a:rPr lang="en-US" altLang="zh-CN" sz="4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 </a:t>
            </a:r>
            <a:r>
              <a:rPr lang="en-US" altLang="zh-CN" sz="4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)</a:t>
            </a:r>
            <a:endParaRPr lang="zh-CN" altLang="en-US" sz="4000" b="0" i="0" dirty="0" smtClean="0">
              <a:solidFill>
                <a:srgbClr val="3E3E3E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、新婚</a:t>
            </a:r>
            <a:endParaRPr lang="zh-CN" altLang="en-US" sz="4000" b="0" i="0" dirty="0" smtClean="0">
              <a:solidFill>
                <a:srgbClr val="3E3E3E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、搬家</a:t>
            </a:r>
            <a:endParaRPr lang="zh-CN" altLang="en-US" sz="4000" b="0" i="0" dirty="0" smtClean="0">
              <a:solidFill>
                <a:srgbClr val="3E3E3E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、妻子生了个男孩</a:t>
            </a:r>
            <a:endParaRPr lang="zh-CN" altLang="en-US" sz="4000" b="0" i="0" dirty="0" smtClean="0">
              <a:solidFill>
                <a:srgbClr val="3E3E3E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、考试通过</a:t>
            </a:r>
            <a:endParaRPr lang="zh-CN" altLang="en-US" sz="4000" b="0" i="0" dirty="0">
              <a:solidFill>
                <a:srgbClr val="3E3E3E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28255" y="105029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C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99160" y="1027430"/>
            <a:ext cx="10534015" cy="2535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29、唐代诗人贾岛“二句三年得，一吟双泪流”的诗句是：</a:t>
            </a:r>
            <a:r>
              <a:rPr lang="en-US" altLang="zh-CN" sz="4000"/>
              <a:t>(  </a:t>
            </a:r>
            <a:r>
              <a:rPr lang="en-US" altLang="zh-CN" sz="4000">
                <a:solidFill>
                  <a:srgbClr val="FF0000"/>
                </a:solidFill>
              </a:rPr>
              <a:t>     </a:t>
            </a:r>
            <a:r>
              <a:rPr lang="en-US" altLang="zh-CN" sz="4000"/>
              <a:t> )</a:t>
            </a:r>
            <a:endParaRPr lang="en-US" altLang="zh-CN" sz="4000"/>
          </a:p>
          <a:p>
            <a:r>
              <a:rPr lang="zh-CN" altLang="en-US" sz="4000"/>
              <a:t>　　A 、独行潭底影，数息树边身。</a:t>
            </a:r>
            <a:endParaRPr lang="zh-CN" altLang="en-US" sz="4000"/>
          </a:p>
          <a:p>
            <a:r>
              <a:rPr lang="zh-CN" altLang="en-US" sz="4000"/>
              <a:t>　　B、鸟宿池边树，僧敲月下门。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3249930" y="133477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A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54735" y="810260"/>
            <a:ext cx="9850120" cy="2535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30、我国传统表示次序的“天干”共有几个字？</a:t>
            </a:r>
            <a:r>
              <a:rPr lang="en-US" altLang="zh-CN" sz="4000"/>
              <a:t>( </a:t>
            </a:r>
            <a:r>
              <a:rPr lang="en-US" altLang="zh-CN" sz="4000">
                <a:solidFill>
                  <a:srgbClr val="FF0000"/>
                </a:solidFill>
              </a:rPr>
              <a:t>     </a:t>
            </a:r>
            <a:r>
              <a:rPr lang="en-US" altLang="zh-CN" sz="4000"/>
              <a:t>  )</a:t>
            </a:r>
            <a:endParaRPr lang="en-US" altLang="zh-CN" sz="4000"/>
          </a:p>
          <a:p>
            <a:r>
              <a:rPr lang="zh-CN" altLang="en-US" sz="4000"/>
              <a:t>　　A、十个</a:t>
            </a:r>
            <a:endParaRPr lang="zh-CN" altLang="en-US" sz="4000"/>
          </a:p>
          <a:p>
            <a:r>
              <a:rPr lang="zh-CN" altLang="en-US" sz="4000"/>
              <a:t>　　B、十二个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1945005" y="117983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A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223010" y="1025525"/>
            <a:ext cx="10055860" cy="1925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/>
              <a:t>3</a:t>
            </a:r>
            <a:r>
              <a:rPr lang="zh-CN" altLang="en-US" sz="4000"/>
              <a:t>1、被誉为“万国之园”的是：</a:t>
            </a:r>
            <a:r>
              <a:rPr lang="en-US" altLang="zh-CN" sz="4000"/>
              <a:t>(  </a:t>
            </a:r>
            <a:r>
              <a:rPr lang="en-US" altLang="zh-CN" sz="4000">
                <a:solidFill>
                  <a:srgbClr val="FF0000"/>
                </a:solidFill>
              </a:rPr>
              <a:t>    </a:t>
            </a:r>
            <a:r>
              <a:rPr lang="en-US" altLang="zh-CN" sz="4000"/>
              <a:t>  )</a:t>
            </a:r>
            <a:endParaRPr lang="en-US" altLang="zh-CN" sz="4000"/>
          </a:p>
          <a:p>
            <a:r>
              <a:rPr lang="zh-CN" altLang="en-US" sz="4000"/>
              <a:t>　　A、颐和园</a:t>
            </a:r>
            <a:endParaRPr lang="zh-CN" altLang="en-US" sz="4000"/>
          </a:p>
          <a:p>
            <a:r>
              <a:rPr lang="zh-CN" altLang="en-US" sz="4000"/>
              <a:t>　　B、圆明园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8299450" y="84328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B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61060" y="973455"/>
            <a:ext cx="10766425" cy="2535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32、“水”字属于下列哪种汉字构成方式？</a:t>
            </a:r>
            <a:r>
              <a:rPr lang="en-US" altLang="zh-CN" sz="4000"/>
              <a:t>( </a:t>
            </a:r>
            <a:r>
              <a:rPr lang="en-US" altLang="zh-CN" sz="4000">
                <a:solidFill>
                  <a:srgbClr val="FF0000"/>
                </a:solidFill>
              </a:rPr>
              <a:t>     </a:t>
            </a:r>
            <a:r>
              <a:rPr lang="en-US" altLang="zh-CN" sz="4000"/>
              <a:t>  )</a:t>
            </a:r>
            <a:endParaRPr lang="en-US" altLang="zh-CN" sz="4000"/>
          </a:p>
          <a:p>
            <a:r>
              <a:rPr lang="zh-CN" altLang="en-US" sz="4000"/>
              <a:t>　　A、象形字</a:t>
            </a:r>
            <a:endParaRPr lang="zh-CN" altLang="en-US" sz="4000"/>
          </a:p>
          <a:p>
            <a:r>
              <a:rPr lang="zh-CN" altLang="en-US" sz="4000"/>
              <a:t>　　B 、表意字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731520" y="128270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A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18820" y="709295"/>
            <a:ext cx="10805795" cy="3754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33、现在我们常用“阳春白雪”和“下里巴人”指代高雅和通俗的文艺作品，请问这两个成语最初指的是什么？</a:t>
            </a:r>
            <a:r>
              <a:rPr lang="en-US" altLang="zh-CN" sz="4000"/>
              <a:t>( </a:t>
            </a:r>
            <a:r>
              <a:rPr lang="en-US" altLang="zh-CN" sz="4000">
                <a:solidFill>
                  <a:srgbClr val="FF0000"/>
                </a:solidFill>
              </a:rPr>
              <a:t>    </a:t>
            </a:r>
            <a:r>
              <a:rPr lang="en-US" altLang="zh-CN" sz="4000">
                <a:solidFill>
                  <a:srgbClr val="FF0000"/>
                </a:solidFill>
              </a:rPr>
              <a:t> </a:t>
            </a:r>
            <a:r>
              <a:rPr lang="en-US" altLang="zh-CN" sz="4000"/>
              <a:t>  )</a:t>
            </a:r>
            <a:endParaRPr lang="en-US" altLang="zh-CN" sz="4000"/>
          </a:p>
          <a:p>
            <a:r>
              <a:rPr lang="zh-CN" altLang="en-US" sz="4000"/>
              <a:t>　　A、文章</a:t>
            </a:r>
            <a:endParaRPr lang="zh-CN" altLang="en-US" sz="4000"/>
          </a:p>
          <a:p>
            <a:r>
              <a:rPr lang="zh-CN" altLang="en-US" sz="4000"/>
              <a:t>　　B、画作</a:t>
            </a:r>
            <a:endParaRPr lang="zh-CN" altLang="en-US" sz="4000"/>
          </a:p>
          <a:p>
            <a:r>
              <a:rPr lang="zh-CN" altLang="en-US" sz="4000"/>
              <a:t>　　C、乐曲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4683760" y="1656715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C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99795" y="729615"/>
            <a:ext cx="10160000" cy="3754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34、京剧《贵妃醉酒》是根据哪部古代戏曲改编而成的？</a:t>
            </a:r>
            <a:r>
              <a:rPr lang="en-US" altLang="zh-CN" sz="4000"/>
              <a:t>(  </a:t>
            </a:r>
            <a:r>
              <a:rPr lang="en-US" altLang="zh-CN" sz="4000">
                <a:solidFill>
                  <a:srgbClr val="FF0000"/>
                </a:solidFill>
              </a:rPr>
              <a:t>    </a:t>
            </a:r>
            <a:r>
              <a:rPr lang="en-US" altLang="zh-CN" sz="4000">
                <a:solidFill>
                  <a:srgbClr val="FF0000"/>
                </a:solidFill>
              </a:rPr>
              <a:t> </a:t>
            </a:r>
            <a:r>
              <a:rPr lang="en-US" altLang="zh-CN" sz="4000"/>
              <a:t> )</a:t>
            </a:r>
            <a:endParaRPr lang="en-US" altLang="zh-CN" sz="4000"/>
          </a:p>
          <a:p>
            <a:r>
              <a:rPr lang="zh-CN" altLang="en-US" sz="4000"/>
              <a:t>　　A、《桃花扇》</a:t>
            </a:r>
            <a:endParaRPr lang="zh-CN" altLang="en-US" sz="4000"/>
          </a:p>
          <a:p>
            <a:r>
              <a:rPr lang="zh-CN" altLang="en-US" sz="4000"/>
              <a:t>　　B、《长生殿》</a:t>
            </a:r>
            <a:endParaRPr lang="zh-CN" altLang="en-US" sz="4000"/>
          </a:p>
          <a:p>
            <a:r>
              <a:rPr lang="zh-CN" altLang="en-US" sz="4000"/>
              <a:t>　　C、《牡丹亭》</a:t>
            </a:r>
            <a:endParaRPr lang="zh-CN" altLang="en-US" sz="4000"/>
          </a:p>
          <a:p>
            <a:r>
              <a:rPr lang="zh-CN" altLang="en-US" sz="4000"/>
              <a:t>　　D、《南柯梦》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3848735" y="1115695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B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61060" y="579755"/>
            <a:ext cx="10946765" cy="3754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35、道家思想在我国影响深远，请问历史中的哪一时期最接近道家所主张的无为而治？</a:t>
            </a:r>
            <a:r>
              <a:rPr lang="en-US" altLang="zh-CN" sz="4000"/>
              <a:t>(  </a:t>
            </a:r>
            <a:r>
              <a:rPr lang="en-US" altLang="zh-CN" sz="4000">
                <a:solidFill>
                  <a:srgbClr val="FF0000"/>
                </a:solidFill>
              </a:rPr>
              <a:t>     </a:t>
            </a:r>
            <a:r>
              <a:rPr lang="en-US" altLang="zh-CN" sz="4000"/>
              <a:t>  )</a:t>
            </a:r>
            <a:endParaRPr lang="en-US" altLang="zh-CN" sz="4000"/>
          </a:p>
          <a:p>
            <a:r>
              <a:rPr lang="zh-CN" altLang="en-US" sz="4000"/>
              <a:t>　　A 、文景之治</a:t>
            </a:r>
            <a:endParaRPr lang="zh-CN" altLang="en-US" sz="4000"/>
          </a:p>
          <a:p>
            <a:r>
              <a:rPr lang="zh-CN" altLang="en-US" sz="4000"/>
              <a:t>　　B、光武中兴</a:t>
            </a:r>
            <a:endParaRPr lang="zh-CN" altLang="en-US" sz="4000"/>
          </a:p>
          <a:p>
            <a:r>
              <a:rPr lang="zh-CN" altLang="en-US" sz="4000"/>
              <a:t>　　C、贞观之治</a:t>
            </a:r>
            <a:endParaRPr lang="zh-CN" altLang="en-US" sz="4000"/>
          </a:p>
          <a:p>
            <a:r>
              <a:rPr lang="zh-CN" altLang="en-US" sz="4000"/>
              <a:t>　　D、开元盛世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9411335" y="99822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A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12495" y="537845"/>
            <a:ext cx="10301605" cy="3145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36、下面哪句话出自《孟子》？</a:t>
            </a:r>
            <a:r>
              <a:rPr lang="en-US" altLang="zh-CN" sz="4000"/>
              <a:t>( </a:t>
            </a:r>
            <a:r>
              <a:rPr lang="en-US" altLang="zh-CN" sz="4000">
                <a:solidFill>
                  <a:srgbClr val="FF0000"/>
                </a:solidFill>
              </a:rPr>
              <a:t>     </a:t>
            </a:r>
            <a:r>
              <a:rPr lang="en-US" altLang="zh-CN" sz="4000"/>
              <a:t>  ) </a:t>
            </a:r>
            <a:endParaRPr lang="en-US" altLang="zh-CN" sz="4000"/>
          </a:p>
          <a:p>
            <a:r>
              <a:rPr lang="zh-CN" altLang="en-US" sz="4000"/>
              <a:t>　　A、水能载舟，亦能覆舟</a:t>
            </a:r>
            <a:endParaRPr lang="zh-CN" altLang="en-US" sz="4000"/>
          </a:p>
          <a:p>
            <a:r>
              <a:rPr lang="zh-CN" altLang="en-US" sz="4000"/>
              <a:t>　　B、先天下之忧而忧，后天下之乐而乐</a:t>
            </a:r>
            <a:endParaRPr lang="zh-CN" altLang="en-US" sz="4000"/>
          </a:p>
          <a:p>
            <a:r>
              <a:rPr lang="zh-CN" altLang="en-US" sz="4000"/>
              <a:t>　　C、民惟邦本，本固邦宁</a:t>
            </a:r>
            <a:endParaRPr lang="zh-CN" altLang="en-US" sz="4000"/>
          </a:p>
          <a:p>
            <a:r>
              <a:rPr lang="zh-CN" altLang="en-US" sz="4000"/>
              <a:t>　　D 、独乐乐，与人乐乐，熟乐？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8028305" y="18542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D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35025" y="583565"/>
            <a:ext cx="10288905" cy="3145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37、下列哪个不是北京的别称？</a:t>
            </a:r>
            <a:r>
              <a:rPr lang="en-US" altLang="zh-CN" sz="4000"/>
              <a:t>(  </a:t>
            </a:r>
            <a:r>
              <a:rPr lang="en-US" altLang="zh-CN" sz="4000">
                <a:solidFill>
                  <a:srgbClr val="FF0000"/>
                </a:solidFill>
              </a:rPr>
              <a:t>    </a:t>
            </a:r>
            <a:r>
              <a:rPr lang="en-US" altLang="zh-CN" sz="4000"/>
              <a:t>  )</a:t>
            </a:r>
            <a:endParaRPr lang="en-US" altLang="zh-CN" sz="4000"/>
          </a:p>
          <a:p>
            <a:r>
              <a:rPr lang="zh-CN" altLang="en-US" sz="4000"/>
              <a:t>　　A、大都</a:t>
            </a:r>
            <a:endParaRPr lang="zh-CN" altLang="en-US" sz="4000"/>
          </a:p>
          <a:p>
            <a:r>
              <a:rPr lang="zh-CN" altLang="en-US" sz="4000"/>
              <a:t>　　B、中都</a:t>
            </a:r>
            <a:endParaRPr lang="zh-CN" altLang="en-US" sz="4000"/>
          </a:p>
          <a:p>
            <a:r>
              <a:rPr lang="zh-CN" altLang="en-US" sz="4000"/>
              <a:t>　　C 、上都</a:t>
            </a:r>
            <a:endParaRPr lang="zh-CN" altLang="en-US" sz="4000"/>
          </a:p>
          <a:p>
            <a:r>
              <a:rPr lang="zh-CN" altLang="en-US" sz="4000"/>
              <a:t>　　D、南京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7950835" y="365125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C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99110" y="676275"/>
            <a:ext cx="10688955" cy="1925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38、“讳疾忌医”典故中的君王是：</a:t>
            </a:r>
            <a:r>
              <a:rPr lang="en-US" altLang="zh-CN" sz="4000"/>
              <a:t>( </a:t>
            </a:r>
            <a:r>
              <a:rPr lang="en-US" altLang="zh-CN" sz="4000">
                <a:solidFill>
                  <a:srgbClr val="FF0000"/>
                </a:solidFill>
              </a:rPr>
              <a:t>    </a:t>
            </a:r>
            <a:r>
              <a:rPr lang="en-US" altLang="zh-CN" sz="4000"/>
              <a:t>  )</a:t>
            </a:r>
            <a:endParaRPr lang="en-US" altLang="zh-CN" sz="4000"/>
          </a:p>
          <a:p>
            <a:r>
              <a:rPr lang="zh-CN" altLang="en-US" sz="4000"/>
              <a:t>　　A、齐桓公</a:t>
            </a:r>
            <a:endParaRPr lang="zh-CN" altLang="en-US" sz="4000"/>
          </a:p>
          <a:p>
            <a:r>
              <a:rPr lang="zh-CN" altLang="en-US" sz="4000"/>
              <a:t>　　B、蔡桓公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8454390" y="48133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B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60174" y="656776"/>
            <a:ext cx="10098156" cy="379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3.“</a:t>
            </a:r>
            <a:r>
              <a:rPr lang="zh-CN" altLang="en-US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爆竹声中一岁除，春风送暖入屠苏”，这里的“屠苏”指的是</a:t>
            </a:r>
            <a:r>
              <a:rPr lang="zh-CN" altLang="en-US" sz="4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（</a:t>
            </a:r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     </a:t>
            </a:r>
            <a:r>
              <a:rPr lang="zh-CN" altLang="en-US" sz="4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）</a:t>
            </a:r>
            <a:endParaRPr lang="zh-CN" altLang="en-US" sz="4000" b="0" i="0" dirty="0" smtClean="0">
              <a:solidFill>
                <a:srgbClr val="3E3E3E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、苏州</a:t>
            </a:r>
            <a:endParaRPr lang="zh-CN" altLang="en-US" sz="4000" b="0" i="0" dirty="0" smtClean="0">
              <a:solidFill>
                <a:srgbClr val="3E3E3E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、房屋</a:t>
            </a:r>
            <a:endParaRPr lang="zh-CN" altLang="en-US" sz="4000" b="0" i="0" dirty="0" smtClean="0">
              <a:solidFill>
                <a:srgbClr val="3E3E3E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、酒</a:t>
            </a:r>
            <a:endParaRPr lang="zh-CN" altLang="en-US" sz="4000" b="0" i="0" dirty="0" smtClean="0">
              <a:solidFill>
                <a:srgbClr val="3E3E3E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、庄稼</a:t>
            </a:r>
            <a:endParaRPr lang="zh-CN" altLang="en-US" sz="4000" b="0" i="0" dirty="0">
              <a:solidFill>
                <a:srgbClr val="3E3E3E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88100" y="1024255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C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22325" y="823595"/>
            <a:ext cx="10418445" cy="2535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39、“桃花潭水深千尺，不及汪伦送我情”诗中的“我”指的是谁？</a:t>
            </a:r>
            <a:r>
              <a:rPr lang="en-US" altLang="zh-CN" sz="4000"/>
              <a:t>(  </a:t>
            </a:r>
            <a:r>
              <a:rPr lang="en-US" altLang="zh-CN" sz="4000">
                <a:solidFill>
                  <a:srgbClr val="FF0000"/>
                </a:solidFill>
              </a:rPr>
              <a:t>    </a:t>
            </a:r>
            <a:r>
              <a:rPr lang="en-US" altLang="zh-CN" sz="4000"/>
              <a:t>  )</a:t>
            </a:r>
            <a:endParaRPr lang="en-US" altLang="zh-CN" sz="4000"/>
          </a:p>
          <a:p>
            <a:r>
              <a:rPr lang="zh-CN" altLang="en-US" sz="4000"/>
              <a:t>　　A、杜甫</a:t>
            </a:r>
            <a:endParaRPr lang="zh-CN" altLang="en-US" sz="4000"/>
          </a:p>
          <a:p>
            <a:r>
              <a:rPr lang="zh-CN" altLang="en-US" sz="4000"/>
              <a:t>　　B 、李白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5883910" y="117856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B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7845" y="577850"/>
            <a:ext cx="10638155" cy="2535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40、我们熟悉的《百家姓》是按照什么方式排列的？</a:t>
            </a:r>
            <a:r>
              <a:rPr lang="en-US" altLang="zh-CN" sz="4000"/>
              <a:t>( </a:t>
            </a:r>
            <a:r>
              <a:rPr lang="en-US" altLang="zh-CN" sz="4000">
                <a:solidFill>
                  <a:srgbClr val="FF0000"/>
                </a:solidFill>
              </a:rPr>
              <a:t>     </a:t>
            </a:r>
            <a:r>
              <a:rPr lang="en-US" altLang="zh-CN" sz="4000"/>
              <a:t>  )</a:t>
            </a:r>
            <a:endParaRPr lang="en-US" altLang="zh-CN" sz="4000"/>
          </a:p>
          <a:p>
            <a:r>
              <a:rPr lang="zh-CN" altLang="en-US" sz="4000"/>
              <a:t>　　A、人口数量</a:t>
            </a:r>
            <a:endParaRPr lang="zh-CN" altLang="en-US" sz="4000"/>
          </a:p>
          <a:p>
            <a:r>
              <a:rPr lang="zh-CN" altLang="en-US" sz="4000"/>
              <a:t>　　B 、政治地位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2009775" y="84328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B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08940" y="383540"/>
            <a:ext cx="10728325" cy="3145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41、“一门父子三词客，千古文章八大家”这幅对联中提到的“三父子”是：</a:t>
            </a:r>
            <a:r>
              <a:rPr lang="en-US" altLang="zh-CN" sz="4000"/>
              <a:t>( </a:t>
            </a:r>
            <a:r>
              <a:rPr lang="en-US" altLang="zh-CN" sz="4000">
                <a:solidFill>
                  <a:srgbClr val="FF0000"/>
                </a:solidFill>
              </a:rPr>
              <a:t>     </a:t>
            </a:r>
            <a:r>
              <a:rPr lang="en-US" altLang="zh-CN" sz="4000"/>
              <a:t>  )</a:t>
            </a:r>
            <a:endParaRPr lang="en-US" altLang="zh-CN" sz="4000"/>
          </a:p>
          <a:p>
            <a:r>
              <a:rPr lang="zh-CN" altLang="en-US" sz="4000"/>
              <a:t>　　A、曹操、曹丕、曹植</a:t>
            </a:r>
            <a:endParaRPr lang="zh-CN" altLang="en-US" sz="4000"/>
          </a:p>
          <a:p>
            <a:r>
              <a:rPr lang="zh-CN" altLang="en-US" sz="4000"/>
              <a:t>　　B、苏洵、苏轼、苏辙</a:t>
            </a:r>
            <a:endParaRPr lang="zh-CN" altLang="en-US" sz="4000"/>
          </a:p>
          <a:p>
            <a:r>
              <a:rPr lang="zh-CN" altLang="en-US" sz="4000"/>
              <a:t>　　C 、班彪、班固、班超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7407910" y="75311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B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67385" y="733425"/>
            <a:ext cx="10624820" cy="2535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42、孔子提倡中庸之道的理论基础是：</a:t>
            </a:r>
            <a:r>
              <a:rPr lang="en-US" altLang="zh-CN" sz="4000"/>
              <a:t>(  </a:t>
            </a:r>
            <a:r>
              <a:rPr lang="en-US" altLang="zh-CN" sz="4000">
                <a:solidFill>
                  <a:srgbClr val="FF0000"/>
                </a:solidFill>
              </a:rPr>
              <a:t>      </a:t>
            </a:r>
            <a:r>
              <a:rPr lang="en-US" altLang="zh-CN" sz="4000"/>
              <a:t> )</a:t>
            </a:r>
            <a:endParaRPr lang="en-US" altLang="zh-CN" sz="4000"/>
          </a:p>
          <a:p>
            <a:r>
              <a:rPr lang="zh-CN" altLang="en-US" sz="4000"/>
              <a:t>　　A、阴阳五行</a:t>
            </a:r>
            <a:endParaRPr lang="zh-CN" altLang="en-US" sz="4000"/>
          </a:p>
          <a:p>
            <a:r>
              <a:rPr lang="zh-CN" altLang="en-US" sz="4000"/>
              <a:t>　　B、天人合一</a:t>
            </a:r>
            <a:endParaRPr lang="zh-CN" altLang="en-US" sz="4000"/>
          </a:p>
          <a:p>
            <a:r>
              <a:rPr lang="zh-CN" altLang="en-US" sz="4000"/>
              <a:t>　　C、道法自然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9281160" y="48133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B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67385" y="605790"/>
            <a:ext cx="10767060" cy="2535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43、拍电影时常用的“杀青”来表示拍摄完成，“杀青”原指什么？</a:t>
            </a:r>
            <a:r>
              <a:rPr lang="en-US" altLang="zh-CN" sz="4000"/>
              <a:t>(     </a:t>
            </a:r>
            <a:r>
              <a:rPr lang="en-US" altLang="zh-CN" sz="4000">
                <a:solidFill>
                  <a:srgbClr val="FF0000"/>
                </a:solidFill>
              </a:rPr>
              <a:t> </a:t>
            </a:r>
            <a:r>
              <a:rPr lang="en-US" altLang="zh-CN" sz="4000"/>
              <a:t>  )</a:t>
            </a:r>
            <a:endParaRPr lang="en-US" altLang="zh-CN" sz="4000"/>
          </a:p>
          <a:p>
            <a:r>
              <a:rPr lang="zh-CN" altLang="en-US" sz="4000"/>
              <a:t>　　A、制作竹筒的一道工序</a:t>
            </a:r>
            <a:endParaRPr lang="zh-CN" altLang="en-US" sz="4000"/>
          </a:p>
          <a:p>
            <a:r>
              <a:rPr lang="zh-CN" altLang="en-US" sz="4000"/>
              <a:t>　　B、加工新茶的一种方法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5070475" y="96012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A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02615" y="598805"/>
            <a:ext cx="10599420" cy="1925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44、下面哪个成语和曹操有关？</a:t>
            </a:r>
            <a:r>
              <a:rPr lang="en-US" altLang="zh-CN" sz="4000"/>
              <a:t>(  </a:t>
            </a:r>
            <a:r>
              <a:rPr lang="en-US" altLang="zh-CN" sz="4000">
                <a:solidFill>
                  <a:srgbClr val="FF0000"/>
                </a:solidFill>
              </a:rPr>
              <a:t>    </a:t>
            </a:r>
            <a:r>
              <a:rPr lang="en-US" altLang="zh-CN" sz="4000"/>
              <a:t>   )</a:t>
            </a:r>
            <a:endParaRPr lang="en-US" altLang="zh-CN" sz="4000"/>
          </a:p>
          <a:p>
            <a:r>
              <a:rPr lang="zh-CN" altLang="en-US" sz="4000"/>
              <a:t>　　A、画饼充饥</a:t>
            </a:r>
            <a:endParaRPr lang="zh-CN" altLang="en-US" sz="4000"/>
          </a:p>
          <a:p>
            <a:r>
              <a:rPr lang="zh-CN" altLang="en-US" sz="4000"/>
              <a:t>　　B、望梅止渴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7705090" y="32639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B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06120" y="741045"/>
            <a:ext cx="10546715" cy="1925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45、成语“白驹过隙”比喻：</a:t>
            </a:r>
            <a:r>
              <a:rPr lang="en-US" altLang="zh-CN" sz="4000"/>
              <a:t>(  </a:t>
            </a:r>
            <a:r>
              <a:rPr lang="en-US" altLang="zh-CN" sz="4000">
                <a:solidFill>
                  <a:srgbClr val="FF0000"/>
                </a:solidFill>
              </a:rPr>
              <a:t>    </a:t>
            </a:r>
            <a:r>
              <a:rPr lang="en-US" altLang="zh-CN" sz="4000"/>
              <a:t>  )</a:t>
            </a:r>
            <a:endParaRPr lang="en-US" altLang="zh-CN" sz="4000"/>
          </a:p>
          <a:p>
            <a:r>
              <a:rPr lang="zh-CN" altLang="en-US" sz="4000"/>
              <a:t>　　A、速度飞快</a:t>
            </a:r>
            <a:endParaRPr lang="zh-CN" altLang="en-US" sz="4000"/>
          </a:p>
          <a:p>
            <a:r>
              <a:rPr lang="zh-CN" altLang="en-US" sz="4000"/>
              <a:t>　　B、时光飞逝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7162800" y="48133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B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18820" y="657225"/>
            <a:ext cx="10546715" cy="3754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46、墨子的主要思想是“兼爱”，他所反对的“爱有差等”这一观点是哪家学派的？</a:t>
            </a:r>
            <a:r>
              <a:rPr lang="en-US" altLang="zh-CN" sz="4000"/>
              <a:t>(  </a:t>
            </a:r>
            <a:r>
              <a:rPr lang="en-US" altLang="zh-CN" sz="4000">
                <a:solidFill>
                  <a:srgbClr val="FF0000"/>
                </a:solidFill>
              </a:rPr>
              <a:t>     </a:t>
            </a:r>
            <a:r>
              <a:rPr lang="en-US" altLang="zh-CN" sz="4000"/>
              <a:t>  )</a:t>
            </a:r>
            <a:endParaRPr lang="en-US" altLang="zh-CN" sz="4000"/>
          </a:p>
          <a:p>
            <a:r>
              <a:rPr lang="zh-CN" altLang="en-US" sz="4000"/>
              <a:t>　　A 、儒家</a:t>
            </a:r>
            <a:endParaRPr lang="zh-CN" altLang="en-US" sz="4000"/>
          </a:p>
          <a:p>
            <a:r>
              <a:rPr lang="zh-CN" altLang="en-US" sz="4000"/>
              <a:t>　　B、法家</a:t>
            </a:r>
            <a:endParaRPr lang="zh-CN" altLang="en-US" sz="4000"/>
          </a:p>
          <a:p>
            <a:r>
              <a:rPr lang="zh-CN" altLang="en-US" sz="4000"/>
              <a:t>　　C、道家</a:t>
            </a:r>
            <a:endParaRPr lang="zh-CN" altLang="en-US" sz="4000"/>
          </a:p>
          <a:p>
            <a:r>
              <a:rPr lang="zh-CN" altLang="en-US" sz="4000"/>
              <a:t>　　D、名家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9293860" y="102489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A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19455" y="529590"/>
            <a:ext cx="10198100" cy="3754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47、下列选项中与“亡羊补牢”意思最接近的是：</a:t>
            </a:r>
            <a:r>
              <a:rPr lang="en-US" altLang="zh-CN" sz="4000"/>
              <a:t>( </a:t>
            </a:r>
            <a:r>
              <a:rPr lang="en-US" altLang="zh-CN" sz="4000">
                <a:solidFill>
                  <a:srgbClr val="FF0000"/>
                </a:solidFill>
              </a:rPr>
              <a:t>     </a:t>
            </a:r>
            <a:r>
              <a:rPr lang="en-US" altLang="zh-CN" sz="4000"/>
              <a:t> )</a:t>
            </a:r>
            <a:endParaRPr lang="en-US" altLang="zh-CN" sz="4000"/>
          </a:p>
          <a:p>
            <a:r>
              <a:rPr lang="zh-CN" altLang="en-US" sz="4000"/>
              <a:t>　　A、人无远虑，必有近忧</a:t>
            </a:r>
            <a:endParaRPr lang="zh-CN" altLang="en-US" sz="4000"/>
          </a:p>
          <a:p>
            <a:r>
              <a:rPr lang="zh-CN" altLang="en-US" sz="4000"/>
              <a:t>　　B、祸兮，福之所倚，福兮，祝之所伏</a:t>
            </a:r>
            <a:endParaRPr lang="zh-CN" altLang="en-US" sz="4000"/>
          </a:p>
          <a:p>
            <a:r>
              <a:rPr lang="zh-CN" altLang="en-US" sz="4000"/>
              <a:t>　　C、往者不可谏，来者犹可追</a:t>
            </a:r>
            <a:endParaRPr lang="zh-CN" altLang="en-US" sz="4000"/>
          </a:p>
          <a:p>
            <a:r>
              <a:rPr lang="zh-CN" altLang="en-US" sz="4000"/>
              <a:t>　　D、失之东隅，收之桑榆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2306955" y="856615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C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80720" y="636270"/>
            <a:ext cx="10585450" cy="43643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48、王羲之对一种动物十分偏爱，并从它的体态姿势上领悟到书法执笔运笔的道理，这是什么动物？</a:t>
            </a:r>
            <a:r>
              <a:rPr lang="en-US" altLang="zh-CN" sz="4000"/>
              <a:t>(   </a:t>
            </a:r>
            <a:r>
              <a:rPr lang="en-US" altLang="zh-CN" sz="4000">
                <a:solidFill>
                  <a:srgbClr val="FF0000"/>
                </a:solidFill>
              </a:rPr>
              <a:t>     </a:t>
            </a:r>
            <a:r>
              <a:rPr lang="en-US" altLang="zh-CN" sz="4000"/>
              <a:t> )</a:t>
            </a:r>
            <a:endParaRPr lang="en-US" altLang="zh-CN" sz="4000"/>
          </a:p>
          <a:p>
            <a:r>
              <a:rPr lang="zh-CN" altLang="en-US" sz="4000"/>
              <a:t>　　A、鹤</a:t>
            </a:r>
            <a:endParaRPr lang="zh-CN" altLang="en-US" sz="4000"/>
          </a:p>
          <a:p>
            <a:r>
              <a:rPr lang="zh-CN" altLang="en-US" sz="4000"/>
              <a:t>　　B 、鹅</a:t>
            </a:r>
            <a:endParaRPr lang="zh-CN" altLang="en-US" sz="4000"/>
          </a:p>
          <a:p>
            <a:r>
              <a:rPr lang="zh-CN" altLang="en-US" sz="4000"/>
              <a:t>　　C、鸡</a:t>
            </a:r>
            <a:endParaRPr lang="zh-CN" altLang="en-US" sz="4000"/>
          </a:p>
          <a:p>
            <a:r>
              <a:rPr lang="zh-CN" altLang="en-US" sz="4000"/>
              <a:t>　　D、鱼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2680970" y="1579245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B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35865" y="845489"/>
            <a:ext cx="9972540" cy="2572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4.“</a:t>
            </a:r>
            <a:r>
              <a:rPr lang="zh-CN" altLang="en-US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拱手而立”表示对长者的尊敬，一般来说，男子行拱手礼时应该：</a:t>
            </a:r>
            <a:r>
              <a:rPr lang="en-US" altLang="zh-CN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     </a:t>
            </a:r>
            <a:r>
              <a:rPr lang="en-US" altLang="zh-CN" sz="4000" b="0" i="0" dirty="0" smtClean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4000" b="0" i="0" dirty="0" smtClean="0">
              <a:solidFill>
                <a:srgbClr val="3E3E3E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、左手在外</a:t>
            </a:r>
            <a:endParaRPr lang="zh-CN" altLang="en-US" sz="4000" b="0" i="0" dirty="0" smtClean="0">
              <a:solidFill>
                <a:srgbClr val="3E3E3E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、右手在外</a:t>
            </a:r>
            <a:endParaRPr lang="zh-CN" altLang="en-US" sz="4000" b="0" i="0" dirty="0">
              <a:solidFill>
                <a:srgbClr val="3E3E3E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40220" y="114046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A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86410" y="480695"/>
            <a:ext cx="10715625" cy="3145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49、“美”字最初的含义是：</a:t>
            </a:r>
            <a:r>
              <a:rPr lang="en-US" altLang="zh-CN" sz="4000"/>
              <a:t>(   </a:t>
            </a:r>
            <a:r>
              <a:rPr lang="en-US" altLang="zh-CN" sz="4000">
                <a:solidFill>
                  <a:srgbClr val="FF0000"/>
                </a:solidFill>
              </a:rPr>
              <a:t>     </a:t>
            </a:r>
            <a:r>
              <a:rPr lang="en-US" altLang="zh-CN" sz="4000"/>
              <a:t>   )</a:t>
            </a:r>
            <a:endParaRPr lang="en-US" altLang="zh-CN" sz="4000"/>
          </a:p>
          <a:p>
            <a:r>
              <a:rPr lang="zh-CN" altLang="en-US" sz="4000"/>
              <a:t>　　A、羊大即为美</a:t>
            </a:r>
            <a:endParaRPr lang="zh-CN" altLang="en-US" sz="4000"/>
          </a:p>
          <a:p>
            <a:r>
              <a:rPr lang="zh-CN" altLang="en-US" sz="4000"/>
              <a:t>　　B、戴着头饰站立的人</a:t>
            </a:r>
            <a:endParaRPr lang="zh-CN" altLang="en-US" sz="4000"/>
          </a:p>
          <a:p>
            <a:r>
              <a:rPr lang="zh-CN" altLang="en-US" sz="4000"/>
              <a:t>　　C、土地里生长的花朵</a:t>
            </a:r>
            <a:endParaRPr lang="zh-CN" altLang="en-US" sz="4000"/>
          </a:p>
          <a:p>
            <a:r>
              <a:rPr lang="zh-CN" altLang="en-US" sz="4000"/>
              <a:t>　　D、远方茂盛的森林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7137400" y="274955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B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18820" y="652780"/>
            <a:ext cx="10546715" cy="2535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50、孔子为自己的教学定睛“孔门四教”，具体指的是：</a:t>
            </a:r>
            <a:r>
              <a:rPr lang="en-US" altLang="zh-CN" sz="4000"/>
              <a:t>(  </a:t>
            </a:r>
            <a:r>
              <a:rPr lang="en-US" altLang="zh-CN" sz="4000">
                <a:solidFill>
                  <a:srgbClr val="FF0000"/>
                </a:solidFill>
              </a:rPr>
              <a:t>     </a:t>
            </a:r>
            <a:r>
              <a:rPr lang="en-US" altLang="zh-CN" sz="4000"/>
              <a:t> )</a:t>
            </a:r>
            <a:endParaRPr lang="en-US" altLang="zh-CN" sz="4000"/>
          </a:p>
          <a:p>
            <a:r>
              <a:rPr lang="zh-CN" altLang="en-US" sz="4000"/>
              <a:t>　　A、修身、齐家、治国、平天下</a:t>
            </a:r>
            <a:endParaRPr lang="zh-CN" altLang="en-US" sz="4000"/>
          </a:p>
          <a:p>
            <a:r>
              <a:rPr lang="zh-CN" altLang="en-US" sz="4000"/>
              <a:t>　　B、文、行、忠、信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3159125" y="946785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B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02615" y="560705"/>
            <a:ext cx="10675620" cy="1925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51、以下两位谁曾经中过状元?    </a:t>
            </a:r>
            <a:r>
              <a:rPr lang="en-US" altLang="zh-CN" sz="4000"/>
              <a:t>(        )</a:t>
            </a:r>
            <a:endParaRPr lang="en-US" altLang="zh-CN" sz="4000"/>
          </a:p>
          <a:p>
            <a:r>
              <a:rPr lang="zh-CN" altLang="en-US" sz="4000"/>
              <a:t>A、范仲淹 </a:t>
            </a:r>
            <a:endParaRPr lang="zh-CN" altLang="en-US" sz="4000"/>
          </a:p>
          <a:p>
            <a:r>
              <a:rPr lang="zh-CN" altLang="en-US" sz="4000"/>
              <a:t>B、文天祥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7821930" y="352425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B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93420" y="777240"/>
            <a:ext cx="10546715" cy="2535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52、俗语说“化干戈为玉帛”，干戈都是兵器，其中哪个指的是防御武器?  </a:t>
            </a:r>
            <a:r>
              <a:rPr lang="en-US" altLang="zh-CN" sz="4000"/>
              <a:t>( </a:t>
            </a:r>
            <a:r>
              <a:rPr lang="en-US" altLang="zh-CN" sz="4000">
                <a:solidFill>
                  <a:srgbClr val="FF0000"/>
                </a:solidFill>
              </a:rPr>
              <a:t>        </a:t>
            </a:r>
            <a:r>
              <a:rPr lang="en-US" altLang="zh-CN" sz="4000"/>
              <a:t> )</a:t>
            </a:r>
            <a:endParaRPr lang="en-US" altLang="zh-CN" sz="4000"/>
          </a:p>
          <a:p>
            <a:r>
              <a:rPr lang="zh-CN" altLang="en-US" sz="4000"/>
              <a:t>A 、干 </a:t>
            </a:r>
            <a:endParaRPr lang="zh-CN" altLang="en-US" sz="4000"/>
          </a:p>
          <a:p>
            <a:r>
              <a:rPr lang="zh-CN" altLang="en-US" sz="4000"/>
              <a:t>B、戈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6827520" y="1089025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A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34340" y="332740"/>
            <a:ext cx="11076940" cy="2535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53、《霸王别姬》是京剧中的名段，“虞姬”这一角色在京剧中属于：</a:t>
            </a:r>
            <a:r>
              <a:rPr lang="en-US" altLang="zh-CN" sz="4000"/>
              <a:t>(   </a:t>
            </a:r>
            <a:r>
              <a:rPr lang="en-US" altLang="zh-CN" sz="4000">
                <a:solidFill>
                  <a:srgbClr val="FF0000"/>
                </a:solidFill>
              </a:rPr>
              <a:t>    </a:t>
            </a:r>
            <a:r>
              <a:rPr lang="en-US" altLang="zh-CN" sz="4000">
                <a:solidFill>
                  <a:srgbClr val="FF0000"/>
                </a:solidFill>
              </a:rPr>
              <a:t> </a:t>
            </a:r>
            <a:r>
              <a:rPr lang="en-US" altLang="zh-CN" sz="4000"/>
              <a:t>  )</a:t>
            </a:r>
            <a:endParaRPr lang="en-US" altLang="zh-CN" sz="4000"/>
          </a:p>
          <a:p>
            <a:r>
              <a:rPr lang="zh-CN" altLang="en-US" sz="4000"/>
              <a:t>A、花旦 </a:t>
            </a:r>
            <a:endParaRPr lang="zh-CN" altLang="en-US" sz="4000"/>
          </a:p>
          <a:p>
            <a:r>
              <a:rPr lang="zh-CN" altLang="en-US" sz="4000"/>
              <a:t>B、青衣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5561330" y="662305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B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41350" y="617220"/>
            <a:ext cx="10599420" cy="2535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54、《尚书》中的“尚”是什么意思?  </a:t>
            </a:r>
            <a:r>
              <a:rPr lang="en-US" altLang="zh-CN" sz="4000"/>
              <a:t>(  </a:t>
            </a:r>
            <a:r>
              <a:rPr lang="en-US" altLang="zh-CN" sz="4000">
                <a:solidFill>
                  <a:srgbClr val="FF0000"/>
                </a:solidFill>
              </a:rPr>
              <a:t>     </a:t>
            </a:r>
            <a:r>
              <a:rPr lang="en-US" altLang="zh-CN" sz="4000"/>
              <a:t>  )</a:t>
            </a:r>
            <a:endParaRPr lang="en-US" altLang="zh-CN" sz="4000"/>
          </a:p>
          <a:p>
            <a:r>
              <a:rPr lang="zh-CN" altLang="en-US" sz="4000"/>
              <a:t>A、上古 </a:t>
            </a:r>
            <a:endParaRPr lang="zh-CN" altLang="en-US" sz="4000"/>
          </a:p>
          <a:p>
            <a:r>
              <a:rPr lang="zh-CN" altLang="en-US" sz="4000"/>
              <a:t>B、崇尚 </a:t>
            </a:r>
            <a:endParaRPr lang="zh-CN" altLang="en-US" sz="4000"/>
          </a:p>
          <a:p>
            <a:r>
              <a:rPr lang="zh-CN" altLang="en-US" sz="4000"/>
              <a:t>C、官名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9177655" y="35306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A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76580" y="579755"/>
            <a:ext cx="10817860" cy="3754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55、“勿以恶小而为之，勿以善小而不为”语出《三国志》，这是谁说的?</a:t>
            </a:r>
            <a:r>
              <a:rPr lang="en-US" altLang="zh-CN" sz="4000"/>
              <a:t>( </a:t>
            </a:r>
            <a:r>
              <a:rPr lang="en-US" altLang="zh-CN" sz="4000">
                <a:solidFill>
                  <a:srgbClr val="FF0000"/>
                </a:solidFill>
              </a:rPr>
              <a:t>    </a:t>
            </a:r>
            <a:r>
              <a:rPr lang="en-US" altLang="zh-CN" sz="4000">
                <a:solidFill>
                  <a:srgbClr val="FF0000"/>
                </a:solidFill>
              </a:rPr>
              <a:t> </a:t>
            </a:r>
            <a:r>
              <a:rPr lang="en-US" altLang="zh-CN" sz="4000"/>
              <a:t>  )</a:t>
            </a:r>
            <a:endParaRPr lang="en-US" altLang="zh-CN" sz="4000"/>
          </a:p>
          <a:p>
            <a:r>
              <a:rPr lang="zh-CN" altLang="en-US" sz="4000"/>
              <a:t>A、诸葛亮 </a:t>
            </a:r>
            <a:endParaRPr lang="zh-CN" altLang="en-US" sz="4000"/>
          </a:p>
          <a:p>
            <a:r>
              <a:rPr lang="zh-CN" altLang="en-US" sz="4000"/>
              <a:t>B、曹操 </a:t>
            </a:r>
            <a:endParaRPr lang="zh-CN" altLang="en-US" sz="4000"/>
          </a:p>
          <a:p>
            <a:r>
              <a:rPr lang="zh-CN" altLang="en-US" sz="4000"/>
              <a:t>C、刘备 </a:t>
            </a:r>
            <a:endParaRPr lang="zh-CN" altLang="en-US" sz="4000"/>
          </a:p>
          <a:p>
            <a:r>
              <a:rPr lang="zh-CN" altLang="en-US" sz="4000"/>
              <a:t>D、周瑜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6865620" y="869315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C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80720" y="528320"/>
            <a:ext cx="11179810" cy="3754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56、如果在华佗去世后不久，曹操还想寻找一位名医为自己治病，他可以找下列的哪一位?</a:t>
            </a:r>
            <a:r>
              <a:rPr lang="en-US" altLang="zh-CN" sz="4000"/>
              <a:t>(  </a:t>
            </a:r>
            <a:r>
              <a:rPr lang="en-US" altLang="zh-CN" sz="4000">
                <a:solidFill>
                  <a:srgbClr val="FF0000"/>
                </a:solidFill>
              </a:rPr>
              <a:t>     </a:t>
            </a:r>
            <a:r>
              <a:rPr lang="en-US" altLang="zh-CN" sz="4000"/>
              <a:t>  )</a:t>
            </a:r>
            <a:endParaRPr lang="en-US" altLang="zh-CN" sz="4000"/>
          </a:p>
          <a:p>
            <a:r>
              <a:rPr lang="zh-CN" altLang="en-US" sz="4000"/>
              <a:t>A、扁鹊 </a:t>
            </a:r>
            <a:endParaRPr lang="zh-CN" altLang="en-US" sz="4000"/>
          </a:p>
          <a:p>
            <a:r>
              <a:rPr lang="zh-CN" altLang="en-US" sz="4000"/>
              <a:t>B、孙思邈 </a:t>
            </a:r>
            <a:endParaRPr lang="zh-CN" altLang="en-US" sz="4000"/>
          </a:p>
          <a:p>
            <a:r>
              <a:rPr lang="zh-CN" altLang="en-US" sz="4000"/>
              <a:t>C、李时珍 </a:t>
            </a:r>
            <a:endParaRPr lang="zh-CN" altLang="en-US" sz="4000"/>
          </a:p>
          <a:p>
            <a:r>
              <a:rPr lang="zh-CN" altLang="en-US" sz="4000"/>
              <a:t>D 、张仲景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10107930" y="856615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D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28650" y="558800"/>
            <a:ext cx="10715625" cy="43643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57、在我国风俗中，常常避讳73和84这两个岁数，因为这是两位历史人物去世的年龄，他们是：</a:t>
            </a:r>
            <a:r>
              <a:rPr lang="en-US" altLang="zh-CN" sz="4000"/>
              <a:t>(  </a:t>
            </a:r>
            <a:r>
              <a:rPr lang="en-US" altLang="zh-CN" sz="4000">
                <a:solidFill>
                  <a:srgbClr val="FF0000"/>
                </a:solidFill>
              </a:rPr>
              <a:t>     </a:t>
            </a:r>
            <a:r>
              <a:rPr lang="en-US" altLang="zh-CN" sz="4000"/>
              <a:t>  )</a:t>
            </a:r>
            <a:endParaRPr lang="en-US" altLang="zh-CN" sz="4000"/>
          </a:p>
          <a:p>
            <a:r>
              <a:rPr lang="zh-CN" altLang="en-US" sz="4000"/>
              <a:t>A、孔子和孟子 </a:t>
            </a:r>
            <a:endParaRPr lang="zh-CN" altLang="en-US" sz="4000"/>
          </a:p>
          <a:p>
            <a:r>
              <a:rPr lang="zh-CN" altLang="en-US" sz="4000"/>
              <a:t>B、老子和庄子</a:t>
            </a:r>
            <a:endParaRPr lang="zh-CN" altLang="en-US" sz="4000"/>
          </a:p>
          <a:p>
            <a:r>
              <a:rPr lang="zh-CN" altLang="en-US" sz="4000"/>
              <a:t>C、汉高祖和汉武帝 </a:t>
            </a:r>
            <a:endParaRPr lang="zh-CN" altLang="en-US" sz="4000"/>
          </a:p>
          <a:p>
            <a:r>
              <a:rPr lang="zh-CN" altLang="en-US" sz="4000"/>
              <a:t>D、周武王和周文王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1532255" y="136017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A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0375" y="662305"/>
            <a:ext cx="10895965" cy="3388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/>
              <a:t>58、“一问三不知”出自《左传》，说的是哪“三不知”?                             </a:t>
            </a:r>
            <a:r>
              <a:rPr lang="en-US" altLang="zh-CN" sz="3600"/>
              <a:t>(  </a:t>
            </a:r>
            <a:r>
              <a:rPr lang="en-US" altLang="zh-CN" sz="3600">
                <a:solidFill>
                  <a:srgbClr val="FF0000"/>
                </a:solidFill>
              </a:rPr>
              <a:t>      </a:t>
            </a:r>
            <a:r>
              <a:rPr lang="en-US" altLang="zh-CN" sz="3600"/>
              <a:t> )</a:t>
            </a:r>
            <a:endParaRPr lang="en-US" altLang="zh-CN" sz="3600"/>
          </a:p>
          <a:p>
            <a:r>
              <a:rPr lang="zh-CN" altLang="en-US" sz="3600"/>
              <a:t>A、天文、地理、文学 </a:t>
            </a:r>
            <a:endParaRPr lang="zh-CN" altLang="en-US" sz="3600"/>
          </a:p>
          <a:p>
            <a:r>
              <a:rPr lang="zh-CN" altLang="en-US" sz="3600"/>
              <a:t>B、事情的开始、经过、结果</a:t>
            </a:r>
            <a:endParaRPr lang="zh-CN" altLang="en-US" sz="3600"/>
          </a:p>
          <a:p>
            <a:r>
              <a:rPr lang="zh-CN" altLang="en-US" sz="3600"/>
              <a:t>C 、孔子、孟子、老子 </a:t>
            </a:r>
            <a:endParaRPr lang="zh-CN" altLang="en-US" sz="3600"/>
          </a:p>
          <a:p>
            <a:r>
              <a:rPr lang="zh-CN" altLang="en-US" sz="3600"/>
              <a:t>D、自己的姓名、籍贯、生辰八字</a:t>
            </a:r>
            <a:endParaRPr lang="zh-CN" altLang="en-US" sz="3600"/>
          </a:p>
        </p:txBody>
      </p:sp>
      <p:sp>
        <p:nvSpPr>
          <p:cNvPr id="2" name="文本框 1"/>
          <p:cNvSpPr txBox="1"/>
          <p:nvPr/>
        </p:nvSpPr>
        <p:spPr>
          <a:xfrm>
            <a:off x="4463415" y="946785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B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42681" y="858369"/>
            <a:ext cx="10603605" cy="3181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我国的京剧脸谱色彩含义丰富，红色一般表示忠勇侠义，白色一般表示阴险奸诈，那么黑色一般表示：</a:t>
            </a:r>
            <a:r>
              <a:rPr lang="en-US" altLang="zh-CN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      )</a:t>
            </a:r>
            <a:endParaRPr lang="zh-CN" altLang="en-US" sz="4000" b="0" i="0" dirty="0" smtClean="0">
              <a:solidFill>
                <a:srgbClr val="3E3E3E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、忠耿正直</a:t>
            </a:r>
            <a:endParaRPr lang="zh-CN" altLang="en-US" sz="4000" b="0" i="0" dirty="0" smtClean="0">
              <a:solidFill>
                <a:srgbClr val="3E3E3E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4000" b="0" i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、刚愎自用</a:t>
            </a:r>
            <a:endParaRPr lang="zh-CN" altLang="en-US" sz="4000" b="0" i="0" dirty="0">
              <a:solidFill>
                <a:srgbClr val="3E3E3E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37280" y="1788795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A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08940" y="513715"/>
            <a:ext cx="11153775" cy="2535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59、“不以物喜，不以己悲”出自哪篇目哪篇古文?          </a:t>
            </a:r>
            <a:r>
              <a:rPr lang="en-US" altLang="zh-CN" sz="4000"/>
              <a:t>(  </a:t>
            </a:r>
            <a:r>
              <a:rPr lang="en-US" altLang="zh-CN" sz="4000">
                <a:solidFill>
                  <a:srgbClr val="FF0000"/>
                </a:solidFill>
              </a:rPr>
              <a:t>     </a:t>
            </a:r>
            <a:r>
              <a:rPr lang="en-US" altLang="zh-CN" sz="4000"/>
              <a:t>  )</a:t>
            </a:r>
            <a:endParaRPr lang="en-US" altLang="zh-CN" sz="4000"/>
          </a:p>
          <a:p>
            <a:r>
              <a:rPr lang="zh-CN" altLang="en-US" sz="4000"/>
              <a:t>A、《醉翁亭记》</a:t>
            </a:r>
            <a:endParaRPr lang="zh-CN" altLang="en-US" sz="4000"/>
          </a:p>
          <a:p>
            <a:r>
              <a:rPr lang="zh-CN" altLang="en-US" sz="4000"/>
              <a:t>B、《岳阳楼记》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2268220" y="76581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B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47675" y="908685"/>
            <a:ext cx="11063605" cy="1925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60、“水则载舟，水则覆舟”是谁的名言?   </a:t>
            </a:r>
            <a:r>
              <a:rPr lang="en-US" altLang="zh-CN" sz="4000"/>
              <a:t>(  </a:t>
            </a:r>
            <a:r>
              <a:rPr lang="en-US" altLang="zh-CN" sz="4000">
                <a:solidFill>
                  <a:srgbClr val="FF0000"/>
                </a:solidFill>
              </a:rPr>
              <a:t>     </a:t>
            </a:r>
            <a:r>
              <a:rPr lang="en-US" altLang="zh-CN" sz="4000"/>
              <a:t> )</a:t>
            </a:r>
            <a:endParaRPr lang="en-US" altLang="zh-CN" sz="4000"/>
          </a:p>
          <a:p>
            <a:r>
              <a:rPr lang="zh-CN" altLang="en-US" sz="4000"/>
              <a:t>A、老子 </a:t>
            </a:r>
            <a:endParaRPr lang="zh-CN" altLang="en-US" sz="4000"/>
          </a:p>
          <a:p>
            <a:r>
              <a:rPr lang="zh-CN" altLang="en-US" sz="4000"/>
              <a:t>B、荀子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10029825" y="62357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B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15950" y="642620"/>
            <a:ext cx="10740390" cy="2535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61、篆刻分为阴文印和阳文印，北京奥运会徽“中国印”是：</a:t>
            </a:r>
            <a:r>
              <a:rPr lang="en-US" altLang="zh-CN" sz="4000"/>
              <a:t>(  </a:t>
            </a:r>
            <a:r>
              <a:rPr lang="en-US" altLang="zh-CN" sz="4000">
                <a:solidFill>
                  <a:srgbClr val="FF0000"/>
                </a:solidFill>
              </a:rPr>
              <a:t>     </a:t>
            </a:r>
            <a:r>
              <a:rPr lang="en-US" altLang="zh-CN" sz="4000"/>
              <a:t>  )</a:t>
            </a:r>
            <a:endParaRPr lang="en-US" altLang="zh-CN" sz="4000"/>
          </a:p>
          <a:p>
            <a:r>
              <a:rPr lang="zh-CN" altLang="en-US" sz="4000"/>
              <a:t>A、阴文印 </a:t>
            </a:r>
            <a:endParaRPr lang="zh-CN" altLang="en-US" sz="4000"/>
          </a:p>
          <a:p>
            <a:r>
              <a:rPr lang="zh-CN" altLang="en-US" sz="4000"/>
              <a:t>B、阳文印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4076065" y="90805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A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15265" y="556895"/>
            <a:ext cx="11076940" cy="2535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62、向别人介绍自己的弟弟妹妹应该用下面哪种称谓?    </a:t>
            </a:r>
            <a:r>
              <a:rPr lang="en-US" altLang="zh-CN" sz="4000"/>
              <a:t>( </a:t>
            </a:r>
            <a:r>
              <a:rPr lang="en-US" altLang="zh-CN" sz="4000">
                <a:solidFill>
                  <a:srgbClr val="FF0000"/>
                </a:solidFill>
              </a:rPr>
              <a:t>     </a:t>
            </a:r>
            <a:r>
              <a:rPr lang="en-US" altLang="zh-CN" sz="4000"/>
              <a:t>  )</a:t>
            </a:r>
            <a:endParaRPr lang="en-US" altLang="zh-CN" sz="4000"/>
          </a:p>
          <a:p>
            <a:r>
              <a:rPr lang="zh-CN" altLang="en-US" sz="4000"/>
              <a:t>A、家弟家妹 </a:t>
            </a:r>
            <a:endParaRPr lang="zh-CN" altLang="en-US" sz="4000"/>
          </a:p>
          <a:p>
            <a:r>
              <a:rPr lang="zh-CN" altLang="en-US" sz="4000"/>
              <a:t>B、舍弟舍妹、息弟息妹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1802765" y="894715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B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93420" y="678815"/>
            <a:ext cx="10779125" cy="2535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63、“揭竿为旗，斩木为兵”形容的是哪一场起义?      </a:t>
            </a:r>
            <a:r>
              <a:rPr lang="en-US" altLang="zh-CN" sz="4000"/>
              <a:t>( </a:t>
            </a:r>
            <a:r>
              <a:rPr lang="en-US" altLang="zh-CN" sz="4000">
                <a:solidFill>
                  <a:srgbClr val="FF0000"/>
                </a:solidFill>
              </a:rPr>
              <a:t>       </a:t>
            </a:r>
            <a:r>
              <a:rPr lang="en-US" altLang="zh-CN" sz="4000"/>
              <a:t> )</a:t>
            </a:r>
            <a:endParaRPr lang="en-US" altLang="zh-CN" sz="4000"/>
          </a:p>
          <a:p>
            <a:r>
              <a:rPr lang="zh-CN" altLang="en-US" sz="4000"/>
              <a:t>A、赤眉起义、陈胜吴广起义 </a:t>
            </a:r>
            <a:endParaRPr lang="zh-CN" altLang="en-US" sz="4000"/>
          </a:p>
          <a:p>
            <a:r>
              <a:rPr lang="zh-CN" altLang="en-US" sz="4000"/>
              <a:t>B、绿林起义、黄巾起义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2577465" y="98552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B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25145" y="598805"/>
            <a:ext cx="10921365" cy="1925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64、下面哪位诗人是“初唐四杰”之一?   </a:t>
            </a:r>
            <a:r>
              <a:rPr lang="en-US" altLang="zh-CN" sz="4000"/>
              <a:t>( </a:t>
            </a:r>
            <a:r>
              <a:rPr lang="en-US" altLang="zh-CN" sz="4000">
                <a:solidFill>
                  <a:srgbClr val="FF0000"/>
                </a:solidFill>
              </a:rPr>
              <a:t>      </a:t>
            </a:r>
            <a:r>
              <a:rPr lang="en-US" altLang="zh-CN" sz="4000"/>
              <a:t>  )</a:t>
            </a:r>
            <a:endParaRPr lang="en-US" altLang="zh-CN" sz="4000"/>
          </a:p>
          <a:p>
            <a:r>
              <a:rPr lang="zh-CN" altLang="en-US" sz="4000"/>
              <a:t>A、王维 </a:t>
            </a:r>
            <a:endParaRPr lang="zh-CN" altLang="en-US" sz="4000"/>
          </a:p>
          <a:p>
            <a:r>
              <a:rPr lang="zh-CN" altLang="en-US" sz="4000"/>
              <a:t>B、王勃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9668510" y="40386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B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12445" y="688975"/>
            <a:ext cx="10909300" cy="1925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65、古代战争中指挥军队撤退时要敲击：</a:t>
            </a:r>
            <a:r>
              <a:rPr lang="en-US" altLang="zh-CN" sz="4000"/>
              <a:t>(  </a:t>
            </a:r>
            <a:r>
              <a:rPr lang="en-US" altLang="zh-CN" sz="4000">
                <a:solidFill>
                  <a:srgbClr val="FF0000"/>
                </a:solidFill>
              </a:rPr>
              <a:t>       </a:t>
            </a:r>
            <a:r>
              <a:rPr lang="en-US" altLang="zh-CN" sz="4000"/>
              <a:t>  )</a:t>
            </a:r>
            <a:endParaRPr lang="en-US" altLang="zh-CN" sz="4000"/>
          </a:p>
          <a:p>
            <a:r>
              <a:rPr lang="zh-CN" altLang="en-US" sz="4000"/>
              <a:t>A、鼓 </a:t>
            </a:r>
            <a:endParaRPr lang="zh-CN" altLang="en-US" sz="4000"/>
          </a:p>
          <a:p>
            <a:r>
              <a:rPr lang="zh-CN" altLang="en-US" sz="4000"/>
              <a:t>B、锣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9732645" y="37846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B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89915" y="678180"/>
            <a:ext cx="10688955" cy="3145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66、“词苑千载，群芳竞秀，盛开一枝女儿花”说的是哪位历史上的哪位才女？（</a:t>
            </a:r>
            <a:r>
              <a:rPr lang="zh-CN" altLang="en-US" sz="4000">
                <a:solidFill>
                  <a:srgbClr val="FF0000"/>
                </a:solidFill>
              </a:rPr>
              <a:t>      </a:t>
            </a:r>
            <a:r>
              <a:rPr lang="zh-CN" altLang="en-US" sz="4000"/>
              <a:t>）</a:t>
            </a:r>
            <a:endParaRPr lang="zh-CN" altLang="en-US" sz="4000"/>
          </a:p>
          <a:p>
            <a:r>
              <a:rPr lang="zh-CN" altLang="en-US" sz="4000"/>
              <a:t>　　A、朱淑真</a:t>
            </a:r>
            <a:endParaRPr lang="zh-CN" altLang="en-US" sz="4000"/>
          </a:p>
          <a:p>
            <a:r>
              <a:rPr lang="zh-CN" altLang="en-US" sz="4000"/>
              <a:t>　　B、秦良玉</a:t>
            </a:r>
            <a:endParaRPr lang="zh-CN" altLang="en-US" sz="4000"/>
          </a:p>
          <a:p>
            <a:r>
              <a:rPr lang="zh-CN" altLang="en-US" sz="4000"/>
              <a:t>　　C 、李清照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7769860" y="998855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C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47675" y="708660"/>
            <a:ext cx="10946130" cy="3145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67、古人用“父母教，须敬听；父母责，须顺承”来劝谕人们要尊敬父母，这句话出自：（ </a:t>
            </a:r>
            <a:r>
              <a:rPr lang="zh-CN" altLang="en-US" sz="4000">
                <a:solidFill>
                  <a:srgbClr val="FF0000"/>
                </a:solidFill>
              </a:rPr>
              <a:t>     </a:t>
            </a:r>
            <a:r>
              <a:rPr lang="zh-CN" altLang="en-US" sz="4000"/>
              <a:t> ）</a:t>
            </a:r>
            <a:endParaRPr lang="zh-CN" altLang="en-US" sz="4000"/>
          </a:p>
          <a:p>
            <a:r>
              <a:rPr lang="zh-CN" altLang="en-US" sz="4000"/>
              <a:t>　　A、《弟子规》</a:t>
            </a:r>
            <a:endParaRPr lang="zh-CN" altLang="en-US" sz="4000"/>
          </a:p>
          <a:p>
            <a:r>
              <a:rPr lang="zh-CN" altLang="en-US" sz="4000"/>
              <a:t>　　B 、《三字经》</a:t>
            </a:r>
            <a:endParaRPr lang="zh-CN" altLang="en-US" sz="4000"/>
          </a:p>
          <a:p>
            <a:r>
              <a:rPr lang="zh-CN" altLang="en-US" sz="4000"/>
              <a:t>　　C、《千字文》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9190990" y="1011555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A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54000" y="427990"/>
            <a:ext cx="11244580" cy="3145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68、下列哪项不是端午节的习俗？（     ）</a:t>
            </a:r>
            <a:endParaRPr lang="zh-CN" altLang="en-US" sz="4000"/>
          </a:p>
          <a:p>
            <a:r>
              <a:rPr lang="zh-CN" altLang="en-US" sz="4000"/>
              <a:t>　　A、挂香包</a:t>
            </a:r>
            <a:endParaRPr lang="zh-CN" altLang="en-US" sz="4000"/>
          </a:p>
          <a:p>
            <a:r>
              <a:rPr lang="zh-CN" altLang="en-US" sz="4000"/>
              <a:t>　　B、插艾蒿</a:t>
            </a:r>
            <a:endParaRPr lang="zh-CN" altLang="en-US" sz="4000"/>
          </a:p>
          <a:p>
            <a:r>
              <a:rPr lang="zh-CN" altLang="en-US" sz="4000"/>
              <a:t>　　C、登高采菊</a:t>
            </a:r>
            <a:endParaRPr lang="zh-CN" altLang="en-US" sz="4000"/>
          </a:p>
          <a:p>
            <a:r>
              <a:rPr lang="zh-CN" altLang="en-US" sz="4000"/>
              <a:t>　　D 、喝雄黄酒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7963535" y="107315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C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209675" y="967740"/>
            <a:ext cx="10211435" cy="43643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6.《三十六计》是体现我国古代卓越军事思想的一部兵书，下列不属于《三十六计》的是：</a:t>
            </a:r>
            <a:r>
              <a:rPr lang="en-US" altLang="zh-CN" sz="4000"/>
              <a:t>(     </a:t>
            </a:r>
            <a:r>
              <a:rPr lang="en-US" altLang="zh-CN" sz="4000">
                <a:solidFill>
                  <a:srgbClr val="FF0000"/>
                </a:solidFill>
              </a:rPr>
              <a:t> </a:t>
            </a:r>
            <a:r>
              <a:rPr lang="en-US" altLang="zh-CN" sz="4000"/>
              <a:t>)</a:t>
            </a:r>
            <a:endParaRPr lang="en-US" altLang="zh-CN" sz="4000"/>
          </a:p>
          <a:p>
            <a:r>
              <a:rPr lang="zh-CN" altLang="en-US" sz="4000"/>
              <a:t>　　A、浑水摸鱼</a:t>
            </a:r>
            <a:endParaRPr lang="zh-CN" altLang="en-US" sz="4000"/>
          </a:p>
          <a:p>
            <a:r>
              <a:rPr lang="zh-CN" altLang="en-US" sz="4000"/>
              <a:t>　　B、反戈一击</a:t>
            </a:r>
            <a:endParaRPr lang="zh-CN" altLang="en-US" sz="4000"/>
          </a:p>
          <a:p>
            <a:r>
              <a:rPr lang="zh-CN" altLang="en-US" sz="4000"/>
              <a:t>　　C、笑里藏刀</a:t>
            </a:r>
            <a:endParaRPr lang="zh-CN" altLang="en-US" sz="4000"/>
          </a:p>
          <a:p>
            <a:r>
              <a:rPr lang="zh-CN" altLang="en-US" sz="4000"/>
              <a:t>　　D、反客为主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2023110" y="1903095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B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8480" y="657860"/>
            <a:ext cx="10856595" cy="3754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69、“态生两靥之愁，娇袭一身之病”是对黛玉的第一印象，其中“靥”是指：（        ）</a:t>
            </a:r>
            <a:endParaRPr lang="zh-CN" altLang="en-US" sz="4000"/>
          </a:p>
          <a:p>
            <a:r>
              <a:rPr lang="zh-CN" altLang="en-US" sz="4000"/>
              <a:t>　　A、酒窝</a:t>
            </a:r>
            <a:endParaRPr lang="zh-CN" altLang="en-US" sz="4000"/>
          </a:p>
          <a:p>
            <a:r>
              <a:rPr lang="zh-CN" altLang="en-US" sz="4000"/>
              <a:t>　　B、眼睛</a:t>
            </a:r>
            <a:endParaRPr lang="zh-CN" altLang="en-US" sz="4000"/>
          </a:p>
          <a:p>
            <a:r>
              <a:rPr lang="zh-CN" altLang="en-US" sz="4000"/>
              <a:t>　　C 、嘴角</a:t>
            </a:r>
            <a:endParaRPr lang="zh-CN" altLang="en-US" sz="4000"/>
          </a:p>
          <a:p>
            <a:r>
              <a:rPr lang="zh-CN" altLang="en-US" sz="4000"/>
              <a:t>　　D 、腮帮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8300085" y="97282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A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15315" y="663575"/>
            <a:ext cx="10714355" cy="1925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70、“弱冠”指的是男子多少岁？（        ）</a:t>
            </a:r>
            <a:endParaRPr lang="zh-CN" altLang="en-US" sz="4000"/>
          </a:p>
          <a:p>
            <a:r>
              <a:rPr lang="zh-CN" altLang="en-US" sz="4000"/>
              <a:t>　　A、十五岁</a:t>
            </a:r>
            <a:endParaRPr lang="zh-CN" altLang="en-US" sz="4000"/>
          </a:p>
          <a:p>
            <a:r>
              <a:rPr lang="zh-CN" altLang="en-US" sz="4000"/>
              <a:t>　　B、二十岁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8389620" y="30099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B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7845" y="591185"/>
            <a:ext cx="10844530" cy="2535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71“入木三分”这个成语原本是用来形容什么的？    </a:t>
            </a:r>
            <a:r>
              <a:rPr lang="en-US" altLang="zh-CN" sz="4000"/>
              <a:t>(          )</a:t>
            </a:r>
            <a:endParaRPr lang="en-US" altLang="zh-CN" sz="4000"/>
          </a:p>
          <a:p>
            <a:r>
              <a:rPr lang="zh-CN" altLang="en-US" sz="4000"/>
              <a:t>　　A、文章</a:t>
            </a:r>
            <a:endParaRPr lang="zh-CN" altLang="en-US" sz="4000"/>
          </a:p>
          <a:p>
            <a:r>
              <a:rPr lang="zh-CN" altLang="en-US" sz="4000"/>
              <a:t>　　B、书法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2061210" y="907415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B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82905" y="374650"/>
            <a:ext cx="11129010" cy="1925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72、河姆渡遗址位于：     </a:t>
            </a:r>
            <a:r>
              <a:rPr lang="en-US" altLang="zh-CN" sz="4000"/>
              <a:t>(         )</a:t>
            </a:r>
            <a:endParaRPr lang="en-US" altLang="zh-CN" sz="4000"/>
          </a:p>
          <a:p>
            <a:r>
              <a:rPr lang="zh-CN" altLang="en-US" sz="4000"/>
              <a:t>　　A、黄河流域</a:t>
            </a:r>
            <a:endParaRPr lang="zh-CN" altLang="en-US" sz="4000"/>
          </a:p>
          <a:p>
            <a:r>
              <a:rPr lang="zh-CN" altLang="en-US" sz="4000"/>
              <a:t>　　B、长江流域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5935345" y="42545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B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54685" y="591185"/>
            <a:ext cx="10638155" cy="2535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73、《诗经》是我国第一部诗歌总集，《诗经》里面包括多少首诗？  </a:t>
            </a:r>
            <a:r>
              <a:rPr lang="en-US" altLang="zh-CN" sz="4000"/>
              <a:t>(         )</a:t>
            </a:r>
            <a:endParaRPr lang="en-US" altLang="zh-CN" sz="4000"/>
          </a:p>
          <a:p>
            <a:r>
              <a:rPr lang="zh-CN" altLang="en-US" sz="4000"/>
              <a:t>　　A、三百首</a:t>
            </a:r>
            <a:endParaRPr lang="zh-CN" altLang="en-US" sz="4000"/>
          </a:p>
          <a:p>
            <a:r>
              <a:rPr lang="zh-CN" altLang="en-US" sz="4000"/>
              <a:t>　　B、三百零五首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5561330" y="959485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B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32155" y="741680"/>
            <a:ext cx="10353675" cy="1925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74、《孙子兵法》的作者是：  </a:t>
            </a:r>
            <a:r>
              <a:rPr lang="en-US" altLang="zh-CN" sz="4000"/>
              <a:t>(         )</a:t>
            </a:r>
            <a:endParaRPr lang="en-US" altLang="zh-CN" sz="4000"/>
          </a:p>
          <a:p>
            <a:r>
              <a:rPr lang="zh-CN" altLang="en-US" sz="4000"/>
              <a:t>　　A、孙武</a:t>
            </a:r>
            <a:endParaRPr lang="zh-CN" altLang="en-US" sz="4000"/>
          </a:p>
          <a:p>
            <a:r>
              <a:rPr lang="zh-CN" altLang="en-US" sz="4000"/>
              <a:t>　　B、孙膑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7486015" y="43180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A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80085" y="771525"/>
            <a:ext cx="10624820" cy="2535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75、算盘是中国传统计算工具，利用算盘能进行开平方的运算吗？   </a:t>
            </a:r>
            <a:r>
              <a:rPr lang="en-US" altLang="zh-CN" sz="4000"/>
              <a:t>(        )</a:t>
            </a:r>
            <a:endParaRPr lang="en-US" altLang="zh-CN" sz="4000"/>
          </a:p>
          <a:p>
            <a:r>
              <a:rPr lang="zh-CN" altLang="en-US" sz="4000"/>
              <a:t>　　A、能</a:t>
            </a:r>
            <a:endParaRPr lang="zh-CN" altLang="en-US" sz="4000"/>
          </a:p>
          <a:p>
            <a:r>
              <a:rPr lang="zh-CN" altLang="en-US" sz="4000"/>
              <a:t>　　B、不能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5462905" y="111506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A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28650" y="694690"/>
            <a:ext cx="10831195" cy="2535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76、下面哪个成语与秦始皇有关？  </a:t>
            </a:r>
            <a:r>
              <a:rPr lang="en-US" altLang="zh-CN" sz="4000"/>
              <a:t>(        )</a:t>
            </a:r>
            <a:endParaRPr lang="en-US" altLang="zh-CN" sz="4000"/>
          </a:p>
          <a:p>
            <a:r>
              <a:rPr lang="zh-CN" altLang="en-US" sz="4000"/>
              <a:t>　　A、指鹿为马</a:t>
            </a:r>
            <a:endParaRPr lang="zh-CN" altLang="en-US" sz="4000"/>
          </a:p>
          <a:p>
            <a:r>
              <a:rPr lang="zh-CN" altLang="en-US" sz="4000"/>
              <a:t>　　B 、奇货可居</a:t>
            </a:r>
            <a:endParaRPr lang="zh-CN" altLang="en-US" sz="4000"/>
          </a:p>
          <a:p>
            <a:r>
              <a:rPr lang="zh-CN" altLang="en-US" sz="4000"/>
              <a:t>　　C 、图穷匕见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8338820" y="44323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C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56870" y="488950"/>
            <a:ext cx="11670665" cy="3754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77、唱念做打是中国戏曲表演的四种艺术手段，也是戏曲表演的四项基本功，其中“做”指的是：</a:t>
            </a:r>
            <a:endParaRPr lang="zh-CN" altLang="en-US" sz="4000"/>
          </a:p>
          <a:p>
            <a:r>
              <a:rPr lang="zh-CN" altLang="en-US" sz="4000"/>
              <a:t>        （      ）</a:t>
            </a:r>
            <a:endParaRPr lang="en-US" altLang="zh-CN" sz="4000"/>
          </a:p>
          <a:p>
            <a:r>
              <a:rPr lang="zh-CN" altLang="en-US" sz="4000"/>
              <a:t>　　A、面部表情</a:t>
            </a:r>
            <a:endParaRPr lang="zh-CN" altLang="en-US" sz="4000"/>
          </a:p>
          <a:p>
            <a:r>
              <a:rPr lang="zh-CN" altLang="en-US" sz="4000"/>
              <a:t>　　B、舞蹈动作</a:t>
            </a:r>
            <a:endParaRPr lang="zh-CN" altLang="en-US" sz="4000"/>
          </a:p>
          <a:p>
            <a:r>
              <a:rPr lang="zh-CN" altLang="en-US" sz="4000"/>
              <a:t>　　C、器械表演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1416050" y="132207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C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7845" y="629920"/>
            <a:ext cx="11283315" cy="2535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78、“海上升明白，天涯共此时”是谁的名句？</a:t>
            </a:r>
            <a:endParaRPr lang="zh-CN" altLang="en-US" sz="4000"/>
          </a:p>
          <a:p>
            <a:r>
              <a:rPr lang="zh-CN" altLang="en-US" sz="4000"/>
              <a:t>    （   </a:t>
            </a:r>
            <a:r>
              <a:rPr lang="en-US" altLang="zh-CN" sz="4000"/>
              <a:t>    </a:t>
            </a:r>
            <a:r>
              <a:rPr lang="zh-CN" altLang="en-US" sz="4000"/>
              <a:t>  </a:t>
            </a:r>
            <a:r>
              <a:rPr lang="en-US" altLang="zh-CN" sz="4000"/>
              <a:t>)</a:t>
            </a:r>
            <a:endParaRPr lang="en-US" altLang="zh-CN" sz="4000"/>
          </a:p>
          <a:p>
            <a:r>
              <a:rPr lang="zh-CN" altLang="en-US" sz="4000"/>
              <a:t>　　A、王勃</a:t>
            </a:r>
            <a:endParaRPr lang="zh-CN" altLang="en-US" sz="4000"/>
          </a:p>
          <a:p>
            <a:r>
              <a:rPr lang="zh-CN" altLang="en-US" sz="4000"/>
              <a:t>　　B、张九龄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1389380" y="93345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B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184275" y="1061085"/>
            <a:ext cx="9758680" cy="3145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7.“床前明月光”是李白的千古名句，其中“床”指的是什么？</a:t>
            </a:r>
            <a:r>
              <a:rPr lang="en-US" altLang="zh-CN" sz="4000"/>
              <a:t>( </a:t>
            </a:r>
            <a:r>
              <a:rPr lang="en-US" altLang="zh-CN" sz="4000">
                <a:solidFill>
                  <a:srgbClr val="FF0000"/>
                </a:solidFill>
              </a:rPr>
              <a:t>     </a:t>
            </a:r>
            <a:r>
              <a:rPr lang="en-US" altLang="zh-CN" sz="4000">
                <a:solidFill>
                  <a:srgbClr val="FF0000"/>
                </a:solidFill>
              </a:rPr>
              <a:t> </a:t>
            </a:r>
            <a:r>
              <a:rPr lang="en-US" altLang="zh-CN" sz="4000"/>
              <a:t>)</a:t>
            </a:r>
            <a:endParaRPr lang="en-US" altLang="zh-CN" sz="4000"/>
          </a:p>
          <a:p>
            <a:r>
              <a:rPr lang="zh-CN" altLang="en-US" sz="4000"/>
              <a:t>　　A、窗户</a:t>
            </a:r>
            <a:endParaRPr lang="zh-CN" altLang="en-US" sz="4000"/>
          </a:p>
          <a:p>
            <a:r>
              <a:rPr lang="zh-CN" altLang="en-US" sz="4000"/>
              <a:t>　　B、卧具</a:t>
            </a:r>
            <a:endParaRPr lang="zh-CN" altLang="en-US" sz="4000"/>
          </a:p>
          <a:p>
            <a:r>
              <a:rPr lang="zh-CN" altLang="en-US" sz="4000"/>
              <a:t>　　C、井上的围栏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5540375" y="137287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C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25780" y="655320"/>
            <a:ext cx="10946765" cy="2535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79、李清照词中的“绿肥红瘦”描写的是什么季节的景色？   </a:t>
            </a:r>
            <a:r>
              <a:rPr lang="en-US" altLang="zh-CN" sz="4000"/>
              <a:t>(        )</a:t>
            </a:r>
            <a:endParaRPr lang="en-US" altLang="zh-CN" sz="4000"/>
          </a:p>
          <a:p>
            <a:r>
              <a:rPr lang="zh-CN" altLang="en-US" sz="4000"/>
              <a:t>　　A、晚春</a:t>
            </a:r>
            <a:endParaRPr lang="zh-CN" altLang="en-US" sz="4000"/>
          </a:p>
          <a:p>
            <a:r>
              <a:rPr lang="zh-CN" altLang="en-US" sz="4000"/>
              <a:t>　　B、仲夏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3249930" y="1049655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B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21640" y="487045"/>
            <a:ext cx="10650220" cy="2535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80、成语“机不可失”出自张九龄之笔，它的下句是：    </a:t>
            </a:r>
            <a:r>
              <a:rPr lang="en-US" altLang="zh-CN" sz="4000"/>
              <a:t>(         )</a:t>
            </a:r>
            <a:endParaRPr lang="en-US" altLang="zh-CN" sz="4000"/>
          </a:p>
          <a:p>
            <a:r>
              <a:rPr lang="zh-CN" altLang="en-US" sz="4000"/>
              <a:t>　　A、时不再来</a:t>
            </a:r>
            <a:endParaRPr lang="zh-CN" altLang="en-US" sz="4000"/>
          </a:p>
          <a:p>
            <a:r>
              <a:rPr lang="zh-CN" altLang="en-US" sz="4000"/>
              <a:t>　　B、失不再来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2836545" y="779145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A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183640" y="1161415"/>
            <a:ext cx="9836785" cy="43643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8.1932年，清华大学招生试题中有一道对对子题，上联“孙行者”，下面下联中最合适的是：</a:t>
            </a:r>
            <a:r>
              <a:rPr lang="en-US" altLang="zh-CN" sz="4000"/>
              <a:t>(      </a:t>
            </a:r>
            <a:r>
              <a:rPr lang="en-US" altLang="zh-CN" sz="4000">
                <a:solidFill>
                  <a:srgbClr val="FF0000"/>
                </a:solidFill>
              </a:rPr>
              <a:t> </a:t>
            </a:r>
            <a:r>
              <a:rPr lang="en-US" altLang="zh-CN" sz="4000"/>
              <a:t>)</a:t>
            </a:r>
            <a:endParaRPr lang="en-US" altLang="zh-CN" sz="4000"/>
          </a:p>
          <a:p>
            <a:r>
              <a:rPr lang="zh-CN" altLang="en-US" sz="4000"/>
              <a:t>　　A、胡适之</a:t>
            </a:r>
            <a:endParaRPr lang="zh-CN" altLang="en-US" sz="4000"/>
          </a:p>
          <a:p>
            <a:r>
              <a:rPr lang="zh-CN" altLang="en-US" sz="4000"/>
              <a:t>　　B、周作人</a:t>
            </a:r>
            <a:endParaRPr lang="zh-CN" altLang="en-US" sz="4000"/>
          </a:p>
          <a:p>
            <a:r>
              <a:rPr lang="zh-CN" altLang="en-US" sz="4000"/>
              <a:t>　　C、郁达夫</a:t>
            </a:r>
            <a:endParaRPr lang="zh-CN" altLang="en-US" sz="4000"/>
          </a:p>
          <a:p>
            <a:r>
              <a:rPr lang="zh-CN" altLang="en-US" sz="4000"/>
              <a:t>　　D、唐三藏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2513965" y="2032000"/>
            <a:ext cx="1266190" cy="132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A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5094</Words>
  <Application>WPS 演示</Application>
  <PresentationFormat>宽屏</PresentationFormat>
  <Paragraphs>544</Paragraphs>
  <Slides>81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81</vt:i4>
      </vt:variant>
    </vt:vector>
  </HeadingPairs>
  <TitlesOfParts>
    <vt:vector size="91" baseType="lpstr">
      <vt:lpstr>Arial</vt:lpstr>
      <vt:lpstr>宋体</vt:lpstr>
      <vt:lpstr>Wingdings</vt:lpstr>
      <vt:lpstr>Helvetica Neue</vt:lpstr>
      <vt:lpstr>微软雅黑</vt:lpstr>
      <vt:lpstr>Hiragino Sans GB</vt:lpstr>
      <vt:lpstr>Calibri Light</vt:lpstr>
      <vt:lpstr>Calibri</vt:lpstr>
      <vt:lpstr>Courier New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Administrator</cp:lastModifiedBy>
  <cp:revision>52</cp:revision>
  <dcterms:created xsi:type="dcterms:W3CDTF">2017-02-16T13:56:00Z</dcterms:created>
  <dcterms:modified xsi:type="dcterms:W3CDTF">2017-02-20T01:51:03Z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