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sldIdLst>
    <p:sldId id="256" r:id="rId4"/>
    <p:sldId id="260" r:id="rId6"/>
    <p:sldId id="306" r:id="rId7"/>
    <p:sldId id="525" r:id="rId8"/>
    <p:sldId id="526" r:id="rId9"/>
    <p:sldId id="307" r:id="rId10"/>
    <p:sldId id="308" r:id="rId11"/>
    <p:sldId id="309" r:id="rId12"/>
    <p:sldId id="257" r:id="rId13"/>
    <p:sldId id="262" r:id="rId14"/>
    <p:sldId id="263" r:id="rId15"/>
    <p:sldId id="265" r:id="rId16"/>
    <p:sldId id="290" r:id="rId17"/>
    <p:sldId id="566" r:id="rId18"/>
    <p:sldId id="267" r:id="rId19"/>
    <p:sldId id="567" r:id="rId20"/>
    <p:sldId id="269" r:id="rId21"/>
    <p:sldId id="568" r:id="rId22"/>
    <p:sldId id="271" r:id="rId23"/>
    <p:sldId id="569" r:id="rId24"/>
    <p:sldId id="313" r:id="rId25"/>
    <p:sldId id="272" r:id="rId26"/>
    <p:sldId id="570" r:id="rId27"/>
    <p:sldId id="442" r:id="rId28"/>
    <p:sldId id="276" r:id="rId29"/>
    <p:sldId id="571" r:id="rId30"/>
    <p:sldId id="475" r:id="rId31"/>
    <p:sldId id="476" r:id="rId32"/>
    <p:sldId id="572" r:id="rId33"/>
    <p:sldId id="574" r:id="rId34"/>
    <p:sldId id="575" r:id="rId35"/>
    <p:sldId id="576" r:id="rId36"/>
    <p:sldId id="577" r:id="rId37"/>
    <p:sldId id="578" r:id="rId38"/>
    <p:sldId id="579" r:id="rId39"/>
    <p:sldId id="580" r:id="rId40"/>
    <p:sldId id="581" r:id="rId41"/>
    <p:sldId id="582" r:id="rId42"/>
    <p:sldId id="583" r:id="rId43"/>
    <p:sldId id="585" r:id="rId44"/>
    <p:sldId id="584" r:id="rId45"/>
    <p:sldId id="363" r:id="rId46"/>
    <p:sldId id="284" r:id="rId47"/>
    <p:sldId id="364" r:id="rId48"/>
    <p:sldId id="350" r:id="rId49"/>
    <p:sldId id="285" r:id="rId50"/>
    <p:sldId id="348" r:id="rId5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F5F7"/>
    <a:srgbClr val="DC18DA"/>
    <a:srgbClr val="5AECF5"/>
    <a:srgbClr val="56CCC8"/>
    <a:srgbClr val="CA4DD5"/>
    <a:srgbClr val="000099"/>
    <a:srgbClr val="0000FF"/>
    <a:srgbClr val="CCFFFF"/>
    <a:srgbClr val="CCFF99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1092" y="-84"/>
      </p:cViewPr>
      <p:guideLst>
        <p:guide orient="horz" pos="2180"/>
        <p:guide pos="38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分成三部分并概括大意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桌面\3雨的四季.t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233"/>
            <a:ext cx="12192000" cy="44005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44200" y="44451"/>
            <a:ext cx="1397000" cy="9482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그림 11" descr="서브2 풀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134100"/>
            <a:ext cx="12192000" cy="73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4"/>
          </a:xfr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4"/>
          </a:xfrm>
        </p:spPr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4"/>
          </a:xfr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7267" y="785813"/>
            <a:ext cx="11057467" cy="787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7267" y="1757363"/>
            <a:ext cx="11057467" cy="45989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桌面\3雨的四季.t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233"/>
            <a:ext cx="12192000" cy="44005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그림 11" descr="서브2 풀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34100"/>
            <a:ext cx="12192000" cy="73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6" descr="E:\外部文件\图片1.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69600" y="31751"/>
            <a:ext cx="1397000" cy="94826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457200" indent="-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6" descr="E:\外部文件\图片1.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457200" indent="-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microsoft.com/office/2007/relationships/media" Target="file:///C:\Users\74096\Documents\&#30334;&#24230;&#20113;&#21516;&#27493;&#30424;\&#21021;&#20013;&#35821;&#25991;\1%20&#19971;&#19978;\&#35838;&#20214;\&#38632;&#22768;%20&#33258;&#28982;&#38899;&#25928;.mp3" TargetMode="External"/><Relationship Id="rId2" Type="http://schemas.openxmlformats.org/officeDocument/2006/relationships/audio" Target="file:///C:\Users\74096\Documents\&#30334;&#24230;&#20113;&#21516;&#27493;&#30424;\&#21021;&#20013;&#35821;&#25991;\1%20&#19971;&#19978;\&#35838;&#20214;\&#38632;&#22768;%20&#33258;&#28982;&#38899;&#25928;.mp3" TargetMode="External"/><Relationship Id="rId1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GIF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GIF"/><Relationship Id="rId1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GIF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GIF"/><Relationship Id="rId1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GIF"/><Relationship Id="rId1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GIF"/><Relationship Id="rId1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7" name="图片 4" descr="20110403_876033ccc5abdbcfaf52AKIwYE4Hayu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3810"/>
            <a:ext cx="12217400" cy="6927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004310" y="1298575"/>
            <a:ext cx="4671060" cy="14452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8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FillTx/>
              </a:rPr>
              <a:t>雨的四季</a:t>
            </a:r>
            <a:endParaRPr lang="zh-CN" altLang="en-US" sz="88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FillTx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4620" y="2967990"/>
            <a:ext cx="224980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uFillTx/>
              </a:rPr>
              <a:t>刘湛秋</a:t>
            </a:r>
            <a:endParaRPr lang="zh-CN" altLang="en-US" sz="5400" b="1">
              <a:solidFill>
                <a:srgbClr val="FFFF00"/>
              </a:solidFill>
              <a:uFillTx/>
            </a:endParaRPr>
          </a:p>
        </p:txBody>
      </p:sp>
      <p:sp>
        <p:nvSpPr>
          <p:cNvPr id="9" name="日期占位符 2"/>
          <p:cNvSpPr/>
          <p:nvPr/>
        </p:nvSpPr>
        <p:spPr>
          <a:xfrm>
            <a:off x="9053830" y="5976620"/>
            <a:ext cx="3009265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4000" b="1" dirty="0">
                <a:solidFill>
                  <a:schemeClr val="bg1"/>
                </a:solidFill>
                <a:uFillTx/>
              </a:rPr>
            </a:fld>
            <a:endParaRPr lang="zh-CN" altLang="en-US" sz="4000" b="1" dirty="0">
              <a:solidFill>
                <a:schemeClr val="bg1"/>
              </a:solidFill>
              <a:uFillTx/>
            </a:endParaRPr>
          </a:p>
        </p:txBody>
      </p:sp>
      <p:sp>
        <p:nvSpPr>
          <p:cNvPr id="16390" name="TextBox 5"/>
          <p:cNvSpPr txBox="1"/>
          <p:nvPr/>
        </p:nvSpPr>
        <p:spPr>
          <a:xfrm>
            <a:off x="173355" y="167005"/>
            <a:ext cx="27038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b="1" dirty="0">
                <a:solidFill>
                  <a:srgbClr val="31F5F7"/>
                </a:solidFill>
                <a:uFillTx/>
                <a:latin typeface="Arial" panose="020B0604020202020204" pitchFamily="34" charset="0"/>
              </a:rPr>
              <a:t>抒情散文</a:t>
            </a:r>
            <a:endParaRPr lang="zh-CN" altLang="en-US" sz="4800" b="1" dirty="0">
              <a:solidFill>
                <a:srgbClr val="31F5F7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2" name="雨声 自然音效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52415" y="4347210"/>
            <a:ext cx="619125" cy="61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31F5F7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31F5F7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001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139565" y="368935"/>
            <a:ext cx="7649845" cy="6005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刘湛秋，生于</a:t>
            </a: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1935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年，籍贯安徽芜湖，当代诗人、作家、翻译家、评论家。他的作品清新空灵，富有现代意识，手法新颖洒脱，立足表现感觉和情绪，既面对生活，又超越时空。</a:t>
            </a:r>
            <a:endParaRPr lang="zh-CN" altLang="en-US" sz="3600" b="1" dirty="0">
              <a:solidFill>
                <a:srgbClr val="0000FF"/>
              </a:solidFill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代表作有诗集</a:t>
            </a: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写在早春的信笺上</a:t>
            </a: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》《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温暖的情思</a:t>
            </a: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》《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生命的快乐</a:t>
            </a: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等，曾被誉为“当代抒情诗之王”。</a:t>
            </a:r>
            <a:endParaRPr lang="zh-CN" altLang="en-US" sz="3600" b="1" dirty="0">
              <a:solidFill>
                <a:srgbClr val="0000FF"/>
              </a:solidFill>
              <a:latin typeface="楷体_GB2312" charset="0"/>
              <a:ea typeface="黑体" panose="02010609060101010101" pitchFamily="2" charset="-122"/>
            </a:endParaRPr>
          </a:p>
        </p:txBody>
      </p:sp>
      <p:pic>
        <p:nvPicPr>
          <p:cNvPr id="10247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" y="1177290"/>
            <a:ext cx="3865245" cy="4866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作者简介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50010" y="781685"/>
            <a:ext cx="9491980" cy="5885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020"/>
              </a:lnSpc>
              <a:spcBef>
                <a:spcPts val="1200"/>
              </a:spcBef>
            </a:pPr>
            <a:r>
              <a:rPr lang="zh-CN" altLang="en-US" sz="3600" b="1" dirty="0"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刘湛秋认为，现代生活使人们“活得很累”，他提倡“轻诗歌”、“轻松散文”、“轻松的生活方式”，主张“以轻对重，以轻对累”，于己“既不受名利之累，也不为劣境所苦”，也就是以平常心看待荣华富贵与利害得失，心似如水明镜。淡化貌似严肃、正经的说教所带来人僵化、刻板、不近人情的生活方式。他的抒情散文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雨的四季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正是在这种思想意识下产生的。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背景链接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4" name="矩形 2"/>
          <p:cNvSpPr/>
          <p:nvPr/>
        </p:nvSpPr>
        <p:spPr>
          <a:xfrm>
            <a:off x="1740535" y="1196975"/>
            <a:ext cx="98475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静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谧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     ）     高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邈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     ）    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莅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临（     ）   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吝啬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     ）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粗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犷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     ）     干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涩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     ）    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浆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汁（     ）     池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畦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     ）    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斗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笠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     ）   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咄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咄逼人（     ）        淅淅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沥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沥（     ）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25863" y="1389698"/>
            <a:ext cx="69596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mì</a:t>
            </a:r>
            <a:endParaRPr kumimoji="0" lang="en-US" altLang="zh-CN" sz="4000" b="1" i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06080" y="1390015"/>
            <a:ext cx="152019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miǎo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26180" y="2447290"/>
            <a:ext cx="83248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lì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37475" y="2341245"/>
            <a:ext cx="205676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lìn sè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08350" y="3154045"/>
            <a:ext cx="15316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000" b="1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ɡuǎnɡ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51825" y="3243580"/>
            <a:ext cx="102870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sè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484880" y="5097145"/>
            <a:ext cx="93726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4000" b="1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lì</a:t>
            </a:r>
            <a:endParaRPr lang="en-US" altLang="zh-CN" sz="4000" b="1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15425" y="5039995"/>
            <a:ext cx="144335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4000" b="1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duō</a:t>
            </a:r>
            <a:endParaRPr lang="en-US" altLang="zh-CN" sz="4000" b="1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2150" y="4065270"/>
            <a:ext cx="168465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zh-CN" sz="4000" b="1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jiānɡ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07045" y="4128135"/>
            <a:ext cx="131826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4000" b="1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ｑ</a:t>
            </a:r>
            <a:r>
              <a:rPr lang="en-US" altLang="zh-CN" sz="4000" b="1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í</a:t>
            </a:r>
            <a:endParaRPr lang="en-US" altLang="zh-CN" sz="4000" b="1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36770" y="5944870"/>
            <a:ext cx="125158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4000" b="1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lì</a:t>
            </a:r>
            <a:endParaRPr lang="en-US" altLang="zh-CN" sz="4000" b="1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08350" y="37973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读准字音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24" grpId="0"/>
      <p:bldP spid="46" grpId="0"/>
      <p:bldP spid="3" grpId="0"/>
      <p:bldP spid="5" grpId="0"/>
      <p:bldP spid="6" grpId="0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3" name="矩形 2"/>
          <p:cNvSpPr/>
          <p:nvPr/>
        </p:nvSpPr>
        <p:spPr>
          <a:xfrm>
            <a:off x="1829118" y="1538923"/>
            <a:ext cx="8985250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高邈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高而远。邈，遥远。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造访：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拜访。多用于书面。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掩饰：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遮盖修饰使人看不出真相。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吝啬：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过分爱惜自己的财物，不舍得给别人，  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也不舍得自己用。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静谧：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安静。谧，安宁、平静。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70250" y="73850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词语释义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矩形 2"/>
          <p:cNvSpPr/>
          <p:nvPr/>
        </p:nvSpPr>
        <p:spPr>
          <a:xfrm>
            <a:off x="1829435" y="1539240"/>
            <a:ext cx="94513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莅临：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来到，来临（多指贵宾）。多用于书面。 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莅，到。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咄咄逼人：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形容气势汹汹、盛气凌人。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淅淅沥沥：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形容轻微的风声、雨声、落叶声等。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争先恐后：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争着向前，唯恐落后。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迫不及待：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紧迫得不容等待。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9275" y="59436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词语释义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3" name="文本框 5"/>
          <p:cNvSpPr txBox="1"/>
          <p:nvPr/>
        </p:nvSpPr>
        <p:spPr>
          <a:xfrm>
            <a:off x="3289935" y="452755"/>
            <a:ext cx="3368675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>
              <a:spcBef>
                <a:spcPts val="600"/>
              </a:spcBef>
            </a:pPr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2" charset="-122"/>
                <a:sym typeface="+mn-ea"/>
              </a:rPr>
              <a:t>听读思考：</a:t>
            </a:r>
            <a:endParaRPr lang="zh-CN" altLang="en-US" sz="3600" b="1" dirty="0">
              <a:solidFill>
                <a:srgbClr val="00B050"/>
              </a:solidFill>
              <a:uFillTx/>
              <a:latin typeface="楷体_GB2312" pitchFamily="49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6638" name="文本框 16721"/>
          <p:cNvSpPr txBox="1"/>
          <p:nvPr/>
        </p:nvSpPr>
        <p:spPr>
          <a:xfrm>
            <a:off x="1505585" y="1439545"/>
            <a:ext cx="91801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课文主要写了什么内容？表达了作者怎样的思想感情？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723" name="文本框 16722"/>
          <p:cNvSpPr txBox="1"/>
          <p:nvPr/>
        </p:nvSpPr>
        <p:spPr>
          <a:xfrm>
            <a:off x="1931035" y="3002915"/>
            <a:ext cx="84575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课文以生动的文笔，描绘了四季的雨的不同特点，写出了雨的可爱，表达了对生命与大自然的热爱与赞美之情。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6721"/>
          <p:cNvSpPr txBox="1"/>
          <p:nvPr/>
        </p:nvSpPr>
        <p:spPr>
          <a:xfrm>
            <a:off x="1505585" y="5220970"/>
            <a:ext cx="9813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algn="l" eaLnBrk="0" hangingPunct="0">
              <a:spcBef>
                <a:spcPct val="50000"/>
              </a:spcBef>
              <a:buClr>
                <a:srgbClr val="0000FF"/>
              </a:buClr>
              <a:buSzTx/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理清文章层次。明确写作顺序和结构特点。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整体感知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pic>
        <p:nvPicPr>
          <p:cNvPr id="5" name="雨的四季 朗读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386445" y="45593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363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3000" showWhenStopped="0"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67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6261" name="文本框 96260"/>
          <p:cNvSpPr txBox="1"/>
          <p:nvPr/>
        </p:nvSpPr>
        <p:spPr>
          <a:xfrm>
            <a:off x="1814830" y="2137410"/>
            <a:ext cx="409511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Tx/>
            </a:pPr>
            <a:r>
              <a:rPr lang="zh-CN" altLang="en-US" sz="3200" b="1" dirty="0">
                <a:solidFill>
                  <a:srgbClr val="3131D7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第一部分（    ）：</a:t>
            </a:r>
            <a:endParaRPr lang="zh-CN" altLang="en-US" sz="3200" b="1" dirty="0">
              <a:solidFill>
                <a:srgbClr val="3131D7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ts val="0"/>
              </a:spcBef>
              <a:buClrTx/>
            </a:pPr>
            <a:endParaRPr lang="zh-CN" altLang="en-US" sz="3200" b="1" dirty="0">
              <a:solidFill>
                <a:srgbClr val="3131D7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ts val="0"/>
              </a:spcBef>
              <a:buClrTx/>
            </a:pPr>
            <a:r>
              <a:rPr lang="zh-CN" altLang="en-US" sz="3200" b="1" dirty="0">
                <a:solidFill>
                  <a:srgbClr val="3131D7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第二部分（    ）：</a:t>
            </a:r>
            <a:endParaRPr lang="zh-CN" altLang="en-US" sz="3200" b="1" dirty="0">
              <a:solidFill>
                <a:srgbClr val="3131D7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ts val="0"/>
              </a:spcBef>
              <a:buClrTx/>
            </a:pPr>
            <a:endParaRPr lang="zh-CN" altLang="en-US" sz="3200" b="1" dirty="0">
              <a:solidFill>
                <a:srgbClr val="3131D7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ts val="0"/>
              </a:spcBef>
              <a:buClrTx/>
            </a:pPr>
            <a:r>
              <a:rPr lang="zh-CN" altLang="en-US" sz="3200" b="1" dirty="0">
                <a:solidFill>
                  <a:srgbClr val="3131D7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第三部分（    ）：</a:t>
            </a:r>
            <a:endParaRPr lang="zh-CN" altLang="en-US" sz="3200" b="1" dirty="0">
              <a:solidFill>
                <a:srgbClr val="3131D7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6262" name="文本框 96261"/>
          <p:cNvSpPr txBox="1"/>
          <p:nvPr/>
        </p:nvSpPr>
        <p:spPr>
          <a:xfrm>
            <a:off x="4166870" y="2075815"/>
            <a:ext cx="103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3" name="文本框 96262"/>
          <p:cNvSpPr txBox="1"/>
          <p:nvPr/>
        </p:nvSpPr>
        <p:spPr>
          <a:xfrm>
            <a:off x="4001770" y="3106420"/>
            <a:ext cx="1031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2-5</a:t>
            </a:r>
            <a:endParaRPr lang="en-US" altLang="zh-CN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4" name="文本框 96263"/>
          <p:cNvSpPr txBox="1"/>
          <p:nvPr/>
        </p:nvSpPr>
        <p:spPr>
          <a:xfrm>
            <a:off x="4001770" y="4045585"/>
            <a:ext cx="9658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6-7</a:t>
            </a:r>
            <a:endParaRPr lang="en-US" altLang="zh-CN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8" name="文本框 96267"/>
          <p:cNvSpPr txBox="1"/>
          <p:nvPr/>
        </p:nvSpPr>
        <p:spPr>
          <a:xfrm>
            <a:off x="5375275" y="2137410"/>
            <a:ext cx="6152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总写我喜欢“雨”。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6269" name="文本框 96268"/>
          <p:cNvSpPr txBox="1"/>
          <p:nvPr/>
        </p:nvSpPr>
        <p:spPr>
          <a:xfrm>
            <a:off x="5375275" y="3106103"/>
            <a:ext cx="70694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ts val="0"/>
              </a:spcBef>
              <a:buClr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具体叙写四季“雨”的不同特点。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6270" name="文本框 96269"/>
          <p:cNvSpPr txBox="1"/>
          <p:nvPr/>
        </p:nvSpPr>
        <p:spPr>
          <a:xfrm>
            <a:off x="5375275" y="4045585"/>
            <a:ext cx="56921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ts val="0"/>
              </a:spcBef>
              <a:buClr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抒发对“雨”的赞美之情。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整体感知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6" name="文本框 16721"/>
          <p:cNvSpPr txBox="1"/>
          <p:nvPr/>
        </p:nvSpPr>
        <p:spPr>
          <a:xfrm>
            <a:off x="1358265" y="1010920"/>
            <a:ext cx="9813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algn="l" eaLnBrk="0" hangingPunct="0">
              <a:spcBef>
                <a:spcPct val="50000"/>
              </a:spcBef>
              <a:buClr>
                <a:srgbClr val="0000FF"/>
              </a:buClr>
              <a:buSzTx/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理清文章层次。明确写作顺序和结构特点。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" y="2522855"/>
            <a:ext cx="736600" cy="22777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结构特点</a:t>
            </a:r>
            <a:endParaRPr lang="zh-CN" altLang="en-US" sz="3600" b="1" dirty="0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6805" name="AutoShape 5"/>
          <p:cNvSpPr/>
          <p:nvPr/>
        </p:nvSpPr>
        <p:spPr>
          <a:xfrm>
            <a:off x="1583055" y="2280285"/>
            <a:ext cx="231775" cy="2235835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7560" y="2296160"/>
            <a:ext cx="762000" cy="3150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ts val="45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总   分   总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49800" y="5512435"/>
            <a:ext cx="6152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时间顺序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19680" y="5512435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2" charset="-122"/>
                <a:sym typeface="+mn-ea"/>
              </a:rPr>
              <a:t>写</a:t>
            </a:r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2" charset="-122"/>
                <a:sym typeface="+mn-ea"/>
              </a:rPr>
              <a:t>作顺序：</a:t>
            </a:r>
            <a:endParaRPr lang="zh-CN" altLang="en-US" sz="3600" b="1" dirty="0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962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2" grpId="0"/>
      <p:bldP spid="96263" grpId="0"/>
      <p:bldP spid="96264" grpId="0"/>
      <p:bldP spid="96268" grpId="0"/>
      <p:bldP spid="96269" grpId="0"/>
      <p:bldP spid="96270" grpId="0"/>
      <p:bldP spid="7" grpId="0"/>
      <p:bldP spid="76805" grpId="0" bldLvl="0" animBg="1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738630" y="2566035"/>
            <a:ext cx="8714740" cy="2971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lnSpc>
                <a:spcPct val="130000"/>
              </a:lnSpc>
              <a:buFont typeface="黑体" panose="02010609060101010101" pitchFamily="2" charset="-122"/>
              <a:buAutoNum type="circleNumDbPlain"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雨给作者的形象和记忆，永远是美的；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457200" indent="-457200">
              <a:lnSpc>
                <a:spcPct val="130000"/>
              </a:lnSpc>
              <a:buFont typeface="黑体" panose="02010609060101010101" pitchFamily="2" charset="-122"/>
              <a:buAutoNum type="circleNumDbPlain"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雨给作者的生命带来活力，感情带来滋润，思想带来流动；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457200" indent="-457200">
              <a:lnSpc>
                <a:spcPct val="130000"/>
              </a:lnSpc>
              <a:buFont typeface="黑体" panose="02010609060101010101" pitchFamily="2" charset="-122"/>
              <a:buAutoNum type="circleNumDbPlain"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雨总是美丽而使人爱恋的。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6638" name="文本框 16721"/>
          <p:cNvSpPr txBox="1"/>
          <p:nvPr/>
        </p:nvSpPr>
        <p:spPr>
          <a:xfrm>
            <a:off x="1505585" y="1001395"/>
            <a:ext cx="88753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结合全文，谈谈作者“喜欢雨”的原因有哪些。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整体感知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charRg st="18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charRg st="1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charRg st="1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6" name="Picture 9" descr="9504145bb4e90c04853524be"/>
          <p:cNvPicPr>
            <a:picLocks noChangeAspect="1"/>
          </p:cNvPicPr>
          <p:nvPr/>
        </p:nvPicPr>
        <p:blipFill>
          <a:blip r:embed="rId1"/>
          <a:srcRect l="3125" t="7683" r="3125" b="13585"/>
          <a:stretch>
            <a:fillRect/>
          </a:stretch>
        </p:blipFill>
        <p:spPr>
          <a:xfrm>
            <a:off x="3529965" y="2754630"/>
            <a:ext cx="5132070" cy="4120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862455" y="2947035"/>
            <a:ext cx="8714740" cy="2971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buFont typeface="黑体" panose="02010609060101010101" pitchFamily="2" charset="-122"/>
            </a:pP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作者将雨拟人化，称其为“她”，可见对雨的喜爱，而且明确指出，“无论什么季节的雨”，“我”都喜欢。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黑体" panose="02010609060101010101" pitchFamily="2" charset="-122"/>
              </a:rPr>
              <a:t>紧扣文题，奠定感情基调，领起下文。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ea typeface="黑体" panose="02010609060101010101" pitchFamily="2" charset="-122"/>
            </a:endParaRPr>
          </a:p>
        </p:txBody>
      </p:sp>
      <p:sp>
        <p:nvSpPr>
          <p:cNvPr id="26638" name="文本框 16721"/>
          <p:cNvSpPr txBox="1"/>
          <p:nvPr/>
        </p:nvSpPr>
        <p:spPr>
          <a:xfrm>
            <a:off x="1505585" y="1001395"/>
            <a:ext cx="88753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“我喜欢雨，无论什么季节的雨，我都喜欢。她给我的形象和记忆，永远是美的。”第一段在文中有何作用？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4" name="矩形 5"/>
          <p:cNvSpPr/>
          <p:nvPr/>
        </p:nvSpPr>
        <p:spPr>
          <a:xfrm>
            <a:off x="3964305" y="299720"/>
            <a:ext cx="40779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研读第一部分：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1658620" y="1188085"/>
            <a:ext cx="88753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春雨有什么特点，给整个大地带来了什么变化？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2242820" y="3621405"/>
            <a:ext cx="15132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uFillTx/>
                <a:latin typeface="楷体_GB2312" charset="0"/>
                <a:ea typeface="黑体" panose="02010609060101010101" pitchFamily="2" charset="-122"/>
              </a:rPr>
              <a:t>春雨</a:t>
            </a:r>
            <a:endParaRPr lang="zh-CN" altLang="en-US" sz="3600" b="1" dirty="0">
              <a:solidFill>
                <a:srgbClr val="7030A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4876800" y="367474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楷体_GB2312" charset="0"/>
                <a:ea typeface="黑体" panose="02010609060101010101" pitchFamily="2" charset="-122"/>
              </a:rPr>
              <a:t>娇媚</a:t>
            </a:r>
            <a:endParaRPr lang="zh-CN" altLang="en-US" sz="3600" b="1" dirty="0">
              <a:solidFill>
                <a:srgbClr val="C0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7096125" y="3260090"/>
            <a:ext cx="2686050" cy="1327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驱走冬天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8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改变姿容 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4876800" y="2629853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uFillTx/>
                <a:latin typeface="楷体_GB2312" charset="0"/>
                <a:ea typeface="黑体" panose="02010609060101010101" pitchFamily="2" charset="-122"/>
              </a:rPr>
              <a:t>细润</a:t>
            </a:r>
            <a:endParaRPr lang="zh-CN" altLang="en-US" sz="3600" b="1" dirty="0">
              <a:solidFill>
                <a:srgbClr val="C0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4877435" y="4573905"/>
            <a:ext cx="13335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楷体_GB2312" charset="0"/>
                <a:ea typeface="黑体" panose="02010609060101010101" pitchFamily="2" charset="-122"/>
              </a:rPr>
              <a:t>透明</a:t>
            </a:r>
            <a:endParaRPr lang="zh-CN" altLang="en-US" sz="3600" b="1" dirty="0">
              <a:solidFill>
                <a:srgbClr val="C0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3629025" y="3052128"/>
            <a:ext cx="990600" cy="752475"/>
          </a:xfrm>
          <a:prstGeom prst="straightConnector1">
            <a:avLst/>
          </a:prstGeom>
          <a:ln>
            <a:solidFill>
              <a:srgbClr val="00B05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3689350" y="3943668"/>
            <a:ext cx="990600" cy="0"/>
          </a:xfrm>
          <a:prstGeom prst="straightConnector1">
            <a:avLst/>
          </a:prstGeom>
          <a:ln>
            <a:solidFill>
              <a:srgbClr val="00B05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689033" y="4196715"/>
            <a:ext cx="989013" cy="677863"/>
          </a:xfrm>
          <a:prstGeom prst="straightConnector1">
            <a:avLst/>
          </a:prstGeom>
          <a:ln>
            <a:solidFill>
              <a:srgbClr val="00B05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AutoShape 6"/>
          <p:cNvSpPr/>
          <p:nvPr/>
        </p:nvSpPr>
        <p:spPr>
          <a:xfrm>
            <a:off x="6380480" y="2812415"/>
            <a:ext cx="313055" cy="2222500"/>
          </a:xfrm>
          <a:prstGeom prst="rightBrace">
            <a:avLst>
              <a:gd name="adj1" fmla="val 35360"/>
              <a:gd name="adj2" fmla="val 50000"/>
            </a:avLst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3964305" y="299720"/>
            <a:ext cx="4755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研读第二部分：</a:t>
            </a:r>
            <a:r>
              <a:rPr lang="zh-CN" altLang="en-US" sz="3600" b="1" dirty="0">
                <a:solidFill>
                  <a:srgbClr val="7030A0"/>
                </a:solidFill>
                <a:uFillTx/>
                <a:ea typeface="黑体" panose="02010609060101010101" pitchFamily="2" charset="-122"/>
                <a:sym typeface="+mn-ea"/>
              </a:rPr>
              <a:t>春雨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36015" y="966470"/>
            <a:ext cx="9919335" cy="513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黑体" panose="02010609060101010101" pitchFamily="2" charset="-122"/>
                <a:cs typeface="+mn-cs"/>
              </a:rPr>
              <a:t>  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黑体" panose="02010609060101010101" pitchFamily="2" charset="-122"/>
                <a:cs typeface="+mn-cs"/>
              </a:rPr>
              <a:t>  雨是大海的女儿，是天使的眼泪，是大地的微笑，是文人的宠儿。古人有很多写雨的诗句：“好雨知时节，当春乃发生。”“水光潋滟晴方好，山色空蒙雨亦奇。”</a:t>
            </a:r>
            <a:r>
              <a:rPr kumimoji="0" lang="en-US" altLang="zh-CN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黑体" panose="02010609060101010101" pitchFamily="2" charset="-122"/>
                <a:cs typeface="+mn-cs"/>
              </a:rPr>
              <a:t>……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黑体" panose="02010609060101010101" pitchFamily="2" charset="-122"/>
                <a:cs typeface="+mn-cs"/>
              </a:rPr>
              <a:t>雨在古代诗人笔下，已经被写得如此之美，在当代诗人眼里，它会是怎样的呢？让我们一起走进这飘洒的雨丝，走进刘湛秋先生的散文</a:t>
            </a:r>
            <a:r>
              <a:rPr kumimoji="0" lang="en-US" altLang="zh-CN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黑体" panose="02010609060101010101" pitchFamily="2" charset="-122"/>
                <a:cs typeface="+mn-cs"/>
              </a:rPr>
              <a:t>雨的四季</a:t>
            </a:r>
            <a:r>
              <a:rPr kumimoji="0" lang="en-US" altLang="zh-CN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黑体" panose="02010609060101010101" pitchFamily="2" charset="-122"/>
                <a:cs typeface="+mn-cs"/>
              </a:rPr>
              <a:t>》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新课导入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510155" y="1804035"/>
            <a:ext cx="8714740" cy="81153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ct val="130000"/>
              </a:lnSpc>
              <a:buFont typeface="黑体" panose="02010609060101010101" pitchFamily="2" charset="-122"/>
            </a:pP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树、水珠子、水雾、小草、空气等。</a:t>
            </a:r>
            <a:endParaRPr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6638" name="文本框 16721"/>
          <p:cNvSpPr txBox="1"/>
          <p:nvPr/>
        </p:nvSpPr>
        <p:spPr>
          <a:xfrm>
            <a:off x="1649730" y="989965"/>
            <a:ext cx="88753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作者描绘了哪些具体的景物？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2" name="文本框 16721"/>
          <p:cNvSpPr txBox="1"/>
          <p:nvPr/>
        </p:nvSpPr>
        <p:spPr>
          <a:xfrm>
            <a:off x="1730375" y="3014345"/>
            <a:ext cx="88753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在春雨到来之前“世界的姿容”是什么样的呢？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10385" y="4289425"/>
            <a:ext cx="8714740" cy="22517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ct val="130000"/>
              </a:lnSpc>
              <a:buFont typeface="黑体" panose="02010609060101010101" pitchFamily="2" charset="-122"/>
            </a:pPr>
            <a:r>
              <a:rPr 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植物是僵硬的，颜色是昏黄的，空气是干燥的，整个世界是寂静的，然而润物细无声的春雨来了，一切都变了。</a:t>
            </a:r>
            <a:endParaRPr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579370" y="3162300"/>
            <a:ext cx="754888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  <p:sp>
        <p:nvSpPr>
          <p:cNvPr id="26638" name="文本框 16721"/>
          <p:cNvSpPr txBox="1"/>
          <p:nvPr/>
        </p:nvSpPr>
        <p:spPr>
          <a:xfrm>
            <a:off x="1658620" y="821690"/>
            <a:ext cx="88753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作者没有直接描绘春雨，而是写万物经雨洗淋后的情态。这样写有什么好处？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1190" y="2324100"/>
            <a:ext cx="8714740" cy="369189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ct val="130000"/>
              </a:lnSpc>
              <a:buFont typeface="黑体" panose="02010609060101010101" pitchFamily="2" charset="-122"/>
            </a:pPr>
            <a:r>
              <a:rPr 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通过写万物经雨洗淋后的情态，展现春雨给万物带来的变化，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黑体" panose="02010609060101010101" pitchFamily="2" charset="-122"/>
              </a:rPr>
              <a:t>间接描写春雨的娇媚、细润</a:t>
            </a: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，表现了春雨滋润万物，给大地带来的勃勃生机。间接抒发了对春雨的爱恋之情</a:t>
            </a:r>
            <a:endParaRPr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8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34945" y="3268980"/>
            <a:ext cx="7801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“别有一番风情”指的是哪些方面？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1395" y="3914140"/>
            <a:ext cx="81413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夏天的雨没有预告，说下就下；光头浇雨，更有滋味；一切不掩饰地敞开，花朵、树叶、杂草争先恐后地成长；暑气被吸收；雨声、蝉声、蛙鼓一起奏起了夏天雨的交响曲。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cxnSp>
        <p:nvCxnSpPr>
          <p:cNvPr id="15" name="直接箭头连接符 14"/>
          <p:cNvCxnSpPr>
            <a:endCxn id="11" idx="1"/>
          </p:cNvCxnSpPr>
          <p:nvPr/>
        </p:nvCxnSpPr>
        <p:spPr>
          <a:xfrm flipV="1">
            <a:off x="4309110" y="2045335"/>
            <a:ext cx="801370" cy="330835"/>
          </a:xfrm>
          <a:prstGeom prst="straightConnector1">
            <a:avLst/>
          </a:prstGeom>
          <a:ln>
            <a:solidFill>
              <a:srgbClr val="00B05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4309110" y="2687955"/>
            <a:ext cx="826135" cy="219710"/>
          </a:xfrm>
          <a:prstGeom prst="straightConnector1">
            <a:avLst/>
          </a:prstGeom>
          <a:ln>
            <a:solidFill>
              <a:srgbClr val="00B05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 Box 11"/>
          <p:cNvSpPr txBox="1"/>
          <p:nvPr/>
        </p:nvSpPr>
        <p:spPr>
          <a:xfrm>
            <a:off x="5110480" y="178403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uFillTx/>
                <a:latin typeface="楷体_GB2312" charset="0"/>
                <a:ea typeface="黑体" panose="02010609060101010101" pitchFamily="2" charset="-122"/>
              </a:rPr>
              <a:t>热烈</a:t>
            </a:r>
            <a:endParaRPr lang="zh-CN" altLang="en-US" sz="3600" b="1" dirty="0">
              <a:solidFill>
                <a:srgbClr val="C0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Text Box 11"/>
          <p:cNvSpPr txBox="1"/>
          <p:nvPr/>
        </p:nvSpPr>
        <p:spPr>
          <a:xfrm>
            <a:off x="5135245" y="253650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楷体_GB2312" charset="0"/>
                <a:ea typeface="黑体" panose="02010609060101010101" pitchFamily="2" charset="-122"/>
              </a:rPr>
              <a:t>粗犷</a:t>
            </a:r>
            <a:endParaRPr lang="zh-CN" altLang="en-US" sz="3600" b="1" dirty="0">
              <a:solidFill>
                <a:srgbClr val="C0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26638" name="文本框 16721"/>
          <p:cNvSpPr txBox="1"/>
          <p:nvPr/>
        </p:nvSpPr>
        <p:spPr>
          <a:xfrm>
            <a:off x="2668270" y="1139190"/>
            <a:ext cx="88753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夏雨有什么特点？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7" name="矩形 5"/>
          <p:cNvSpPr/>
          <p:nvPr/>
        </p:nvSpPr>
        <p:spPr>
          <a:xfrm>
            <a:off x="3964305" y="299720"/>
            <a:ext cx="4755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研读第二部分：</a:t>
            </a:r>
            <a:r>
              <a:rPr lang="zh-CN" altLang="en-US" sz="3600" b="1" dirty="0">
                <a:solidFill>
                  <a:srgbClr val="7030A0"/>
                </a:solidFill>
                <a:uFillTx/>
                <a:ea typeface="黑体" panose="02010609060101010101" pitchFamily="2" charset="-122"/>
                <a:sym typeface="+mn-ea"/>
              </a:rPr>
              <a:t>夏雨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3013710" y="2204085"/>
            <a:ext cx="15132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uFillTx/>
                <a:latin typeface="楷体_GB2312" charset="0"/>
                <a:ea typeface="黑体" panose="02010609060101010101" pitchFamily="2" charset="-122"/>
              </a:rPr>
              <a:t>夏雨</a:t>
            </a:r>
            <a:endParaRPr lang="zh-CN" altLang="en-US" sz="3600" b="1" dirty="0">
              <a:solidFill>
                <a:srgbClr val="7030A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  <p:bldP spid="4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579370" y="3162300"/>
            <a:ext cx="754888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  <p:sp>
        <p:nvSpPr>
          <p:cNvPr id="26638" name="文本框 16721"/>
          <p:cNvSpPr txBox="1"/>
          <p:nvPr/>
        </p:nvSpPr>
        <p:spPr>
          <a:xfrm>
            <a:off x="2058670" y="1450340"/>
            <a:ext cx="88753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春雨和夏雨有什么不同之处？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1190" y="2324100"/>
            <a:ext cx="8714740" cy="22517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ct val="130000"/>
              </a:lnSpc>
              <a:buFont typeface="黑体" panose="02010609060101010101" pitchFamily="2" charset="-122"/>
            </a:pPr>
            <a:r>
              <a:rPr 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如果说，春雨给大地披上美丽的衣裳，而经过几场夏天的透雨的浇灌，大地就以自己的丰满而展示它全部的诱惑了。</a:t>
            </a:r>
            <a:endParaRPr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8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096770" y="4406265"/>
            <a:ext cx="88328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秋天的雨，端庄而又沉静。在人们劳累了一个春夏，收获的时节，给人安静与深静，秋雨使人静谧，使人怀想，使人动情，所以说可以纯净人的灵魂。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2011045" y="1120140"/>
            <a:ext cx="8661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秋雨有什么特点？给人带来什么变化？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3024505" y="2324100"/>
            <a:ext cx="14757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7030A0"/>
                </a:solidFill>
                <a:uFillTx/>
                <a:latin typeface="楷体_GB2312" charset="0"/>
                <a:ea typeface="黑体" panose="02010609060101010101" pitchFamily="2" charset="-122"/>
              </a:rPr>
              <a:t>秋雨</a:t>
            </a:r>
            <a:endParaRPr lang="zh-CN" altLang="en-US" sz="3600" b="1" dirty="0">
              <a:solidFill>
                <a:srgbClr val="7030A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4280535" y="2121535"/>
            <a:ext cx="753110" cy="401955"/>
          </a:xfrm>
          <a:prstGeom prst="straightConnector1">
            <a:avLst/>
          </a:prstGeom>
          <a:ln>
            <a:solidFill>
              <a:srgbClr val="00B05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4305300" y="2727325"/>
            <a:ext cx="788035" cy="136525"/>
          </a:xfrm>
          <a:prstGeom prst="straightConnector1">
            <a:avLst/>
          </a:prstGeom>
          <a:ln>
            <a:solidFill>
              <a:srgbClr val="00B05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 Box 11"/>
          <p:cNvSpPr txBox="1"/>
          <p:nvPr/>
        </p:nvSpPr>
        <p:spPr>
          <a:xfrm>
            <a:off x="5146675" y="187293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uFillTx/>
                <a:latin typeface="楷体_GB2312" charset="0"/>
                <a:ea typeface="黑体" panose="02010609060101010101" pitchFamily="2" charset="-122"/>
              </a:rPr>
              <a:t>端庄</a:t>
            </a:r>
            <a:endParaRPr lang="zh-CN" altLang="en-US" sz="3600" b="1" dirty="0">
              <a:solidFill>
                <a:srgbClr val="C0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Text Box 11"/>
          <p:cNvSpPr txBox="1"/>
          <p:nvPr/>
        </p:nvSpPr>
        <p:spPr>
          <a:xfrm>
            <a:off x="5146675" y="252317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楷体_GB2312" charset="0"/>
                <a:ea typeface="黑体" panose="02010609060101010101" pitchFamily="2" charset="-122"/>
              </a:rPr>
              <a:t>沉静</a:t>
            </a:r>
            <a:endParaRPr lang="zh-CN" altLang="en-US" sz="3600" b="1" dirty="0">
              <a:solidFill>
                <a:srgbClr val="C0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5" name="Text Box 10"/>
          <p:cNvSpPr txBox="1"/>
          <p:nvPr/>
        </p:nvSpPr>
        <p:spPr>
          <a:xfrm>
            <a:off x="6789420" y="1940560"/>
            <a:ext cx="27330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产生情思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纯洁灵魂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" name="AutoShape 6"/>
          <p:cNvSpPr/>
          <p:nvPr/>
        </p:nvSpPr>
        <p:spPr>
          <a:xfrm>
            <a:off x="6508115" y="2033905"/>
            <a:ext cx="165735" cy="935990"/>
          </a:xfrm>
          <a:prstGeom prst="rightBrace">
            <a:avLst>
              <a:gd name="adj1" fmla="val 35360"/>
              <a:gd name="adj2" fmla="val 50000"/>
            </a:avLst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5"/>
          <p:cNvSpPr/>
          <p:nvPr/>
        </p:nvSpPr>
        <p:spPr>
          <a:xfrm>
            <a:off x="3964305" y="299720"/>
            <a:ext cx="4755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研读第二部分：</a:t>
            </a:r>
            <a:r>
              <a:rPr lang="zh-CN" altLang="en-US" sz="3600" b="1" dirty="0">
                <a:solidFill>
                  <a:srgbClr val="7030A0"/>
                </a:solidFill>
                <a:uFillTx/>
                <a:ea typeface="黑体" panose="02010609060101010101" pitchFamily="2" charset="-122"/>
                <a:sym typeface="+mn-ea"/>
              </a:rPr>
              <a:t>秋</a:t>
            </a:r>
            <a:r>
              <a:rPr lang="zh-CN" altLang="en-US" sz="3600" b="1" dirty="0">
                <a:solidFill>
                  <a:srgbClr val="7030A0"/>
                </a:solidFill>
                <a:uFillTx/>
                <a:ea typeface="黑体" panose="02010609060101010101" pitchFamily="2" charset="-122"/>
                <a:sym typeface="+mn-ea"/>
              </a:rPr>
              <a:t>雨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12" name="矩形 2"/>
          <p:cNvSpPr/>
          <p:nvPr/>
        </p:nvSpPr>
        <p:spPr>
          <a:xfrm>
            <a:off x="2011045" y="3606800"/>
            <a:ext cx="8661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凄冷的秋雨为什么能纯净人们的灵魂呢？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  <p:bldP spid="4" grpId="0"/>
      <p:bldP spid="9" grpId="0" bldLvl="0" animBg="1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AutoShape 2" descr="http://upfile.asqql.com/2009pasdfasdfic2009s305985-ts/2016-5/20165252192397419.gif"/>
          <p:cNvSpPr>
            <a:spLocks noChangeAspect="1"/>
          </p:cNvSpPr>
          <p:nvPr/>
        </p:nvSpPr>
        <p:spPr>
          <a:xfrm>
            <a:off x="1679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23" name="AutoShape 4" descr="http://upfile.asqql.com/2009pasdfasdfic2009s305985-ts/2016-5/20165252192397419.gif"/>
          <p:cNvSpPr>
            <a:spLocks noChangeAspect="1"/>
          </p:cNvSpPr>
          <p:nvPr/>
        </p:nvSpPr>
        <p:spPr>
          <a:xfrm>
            <a:off x="1831975" y="8651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24" name="AutoShape 7" descr="http://upfile.asqql.com/2009pasdfasdfic2009s305985-ts/2016-5/20165242145677514.gif"/>
          <p:cNvSpPr>
            <a:spLocks noChangeAspect="1"/>
          </p:cNvSpPr>
          <p:nvPr/>
        </p:nvSpPr>
        <p:spPr>
          <a:xfrm>
            <a:off x="1984375" y="10175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AutoShape 6"/>
          <p:cNvSpPr/>
          <p:nvPr/>
        </p:nvSpPr>
        <p:spPr>
          <a:xfrm>
            <a:off x="6142990" y="2657475"/>
            <a:ext cx="344170" cy="1602740"/>
          </a:xfrm>
          <a:prstGeom prst="rightBrace">
            <a:avLst>
              <a:gd name="adj1" fmla="val 35360"/>
              <a:gd name="adj2" fmla="val 50000"/>
            </a:avLst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Text Box 8"/>
          <p:cNvSpPr txBox="1"/>
          <p:nvPr/>
        </p:nvSpPr>
        <p:spPr>
          <a:xfrm>
            <a:off x="2390140" y="3150870"/>
            <a:ext cx="1256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uFillTx/>
                <a:latin typeface="楷体_GB2312" charset="0"/>
                <a:ea typeface="黑体" panose="02010609060101010101" pitchFamily="2" charset="-122"/>
              </a:rPr>
              <a:t>冬雨</a:t>
            </a:r>
            <a:endParaRPr lang="zh-CN" altLang="en-US" sz="3600" b="1" dirty="0">
              <a:solidFill>
                <a:srgbClr val="7030A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3646805" y="2698750"/>
            <a:ext cx="919480" cy="525780"/>
          </a:xfrm>
          <a:prstGeom prst="straightConnector1">
            <a:avLst/>
          </a:prstGeom>
          <a:ln>
            <a:solidFill>
              <a:srgbClr val="00B05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677920" y="3770630"/>
            <a:ext cx="973455" cy="304800"/>
          </a:xfrm>
          <a:prstGeom prst="straightConnector1">
            <a:avLst/>
          </a:prstGeom>
          <a:ln>
            <a:solidFill>
              <a:srgbClr val="00B05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3677920" y="3429000"/>
            <a:ext cx="857250" cy="4445"/>
          </a:xfrm>
          <a:prstGeom prst="straightConnector1">
            <a:avLst/>
          </a:prstGeom>
          <a:ln>
            <a:solidFill>
              <a:srgbClr val="00B05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Text Box 11"/>
          <p:cNvSpPr txBox="1"/>
          <p:nvPr/>
        </p:nvSpPr>
        <p:spPr>
          <a:xfrm>
            <a:off x="4724400" y="246602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uFillTx/>
                <a:latin typeface="楷体_GB2312" charset="0"/>
                <a:ea typeface="黑体" panose="02010609060101010101" pitchFamily="2" charset="-122"/>
              </a:rPr>
              <a:t>自然</a:t>
            </a:r>
            <a:endParaRPr lang="zh-CN" altLang="en-US" sz="2800" b="1" dirty="0">
              <a:solidFill>
                <a:srgbClr val="00B050"/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4724400" y="315055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uFillTx/>
                <a:latin typeface="楷体_GB2312" charset="0"/>
                <a:ea typeface="黑体" panose="02010609060101010101" pitchFamily="2" charset="-122"/>
              </a:rPr>
              <a:t>沉静</a:t>
            </a:r>
            <a:endParaRPr lang="zh-CN" altLang="en-US" sz="2800" b="1" dirty="0">
              <a:solidFill>
                <a:srgbClr val="00B050"/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  <p:sp>
        <p:nvSpPr>
          <p:cNvPr id="17" name="Text Box 11"/>
          <p:cNvSpPr txBox="1"/>
          <p:nvPr/>
        </p:nvSpPr>
        <p:spPr>
          <a:xfrm>
            <a:off x="4724400" y="3796030"/>
            <a:ext cx="11347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uFillTx/>
                <a:latin typeface="楷体_GB2312" charset="0"/>
                <a:ea typeface="黑体" panose="02010609060101010101" pitchFamily="2" charset="-122"/>
              </a:rPr>
              <a:t>透明</a:t>
            </a:r>
            <a:endParaRPr lang="zh-CN" altLang="en-US" sz="3600" b="1" dirty="0">
              <a:solidFill>
                <a:srgbClr val="C0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35820" y="2467610"/>
            <a:ext cx="736600" cy="19278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冬雨化雪</a:t>
            </a:r>
            <a:endParaRPr lang="zh-CN" altLang="en-US" sz="3600" b="1" dirty="0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13" name="矩形 5"/>
          <p:cNvSpPr/>
          <p:nvPr/>
        </p:nvSpPr>
        <p:spPr>
          <a:xfrm>
            <a:off x="3964305" y="299720"/>
            <a:ext cx="4755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研读第二部分：</a:t>
            </a:r>
            <a:r>
              <a:rPr lang="zh-CN" altLang="en-US" sz="3600" b="1" dirty="0">
                <a:solidFill>
                  <a:srgbClr val="7030A0"/>
                </a:solidFill>
                <a:uFillTx/>
                <a:ea typeface="黑体" panose="02010609060101010101" pitchFamily="2" charset="-122"/>
                <a:sym typeface="+mn-ea"/>
              </a:rPr>
              <a:t>冬雨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1984375" y="1383030"/>
            <a:ext cx="8661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冬雨有什么特点？她给人们带来什么？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" name="Text Box 10"/>
          <p:cNvSpPr txBox="1"/>
          <p:nvPr/>
        </p:nvSpPr>
        <p:spPr>
          <a:xfrm>
            <a:off x="6793230" y="2657475"/>
            <a:ext cx="2733040" cy="1378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0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降临温暖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带来蜜情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7" grpId="0"/>
      <p:bldP spid="11" grpId="0"/>
      <p:bldP spid="1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047875" y="2020570"/>
            <a:ext cx="8714740" cy="1753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  <a:buFont typeface="黑体" panose="02010609060101010101" pitchFamily="2" charset="-122"/>
            </a:pP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      </a:t>
            </a:r>
            <a:r>
              <a:rPr 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写法：</a:t>
            </a:r>
            <a:r>
              <a:rPr lang="zh-CN" sz="3600" b="1" u="heavy" dirty="0">
                <a:solidFill>
                  <a:srgbClr val="FF0000"/>
                </a:solidFill>
                <a:uFill>
                  <a:solidFill>
                    <a:srgbClr val="000099"/>
                  </a:solidFill>
                </a:uFill>
                <a:ea typeface="黑体" panose="02010609060101010101" pitchFamily="2" charset="-122"/>
                <a:sym typeface="+mn-ea"/>
              </a:rPr>
              <a:t>欲扬先抑</a:t>
            </a:r>
            <a:r>
              <a:rPr 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。</a:t>
            </a:r>
            <a:endParaRPr lang="zh-CN" sz="3600" b="1" dirty="0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  <a:buFont typeface="黑体" panose="02010609060101010101" pitchFamily="2" charset="-122"/>
            </a:pP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     “也许”</a:t>
            </a: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不能去掉。“也许”表示推测，如果去掉，就变成了肯定，与事实不符。</a:t>
            </a:r>
            <a:endParaRPr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6638" name="文本框 16721"/>
          <p:cNvSpPr txBox="1"/>
          <p:nvPr/>
        </p:nvSpPr>
        <p:spPr>
          <a:xfrm>
            <a:off x="1658620" y="821690"/>
            <a:ext cx="88753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⑤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段第一句采用什么写法？“也许”能否去掉？为什么？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2" name="文本框 16721"/>
          <p:cNvSpPr txBox="1"/>
          <p:nvPr/>
        </p:nvSpPr>
        <p:spPr>
          <a:xfrm>
            <a:off x="1658620" y="3919220"/>
            <a:ext cx="98367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这种“特殊的温暖”，是一种怎样的感觉？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7875" y="4632325"/>
            <a:ext cx="8714740" cy="23069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  <a:buFont typeface="黑体" panose="02010609060101010101" pitchFamily="2" charset="-122"/>
            </a:pPr>
            <a:r>
              <a:rPr 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冬雨给人以柔和与蜜情，万物经过冬雨的洗涤，使人感觉到湿润、明亮与温暖，让人忘记冷冽的寒风，干涩而苦的气息，忘记了严冬。 </a:t>
            </a:r>
            <a:endParaRPr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3794" name="图片 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" y="-27940"/>
            <a:ext cx="12249150" cy="6939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图片 33799" descr="春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280" y="42545"/>
            <a:ext cx="7155815" cy="6838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1" name="文本框 33800"/>
          <p:cNvSpPr txBox="1"/>
          <p:nvPr/>
        </p:nvSpPr>
        <p:spPr>
          <a:xfrm>
            <a:off x="1844675" y="1457325"/>
            <a:ext cx="34718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8D43C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春天的雨</a:t>
            </a:r>
            <a:endParaRPr lang="zh-CN" altLang="en-US" sz="4400" b="1" dirty="0">
              <a:solidFill>
                <a:srgbClr val="38D43C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3802" name="文本框 33801"/>
          <p:cNvSpPr txBox="1"/>
          <p:nvPr/>
        </p:nvSpPr>
        <p:spPr>
          <a:xfrm>
            <a:off x="2359025" y="2811463"/>
            <a:ext cx="2830513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uFillTx/>
                <a:latin typeface="Arial" panose="020B0604020202020204" pitchFamily="34" charset="0"/>
              </a:rPr>
              <a:t>细润</a:t>
            </a:r>
            <a:endParaRPr lang="zh-CN" altLang="en-US" sz="4000" b="1" dirty="0">
              <a:solidFill>
                <a:srgbClr val="006600"/>
              </a:solidFill>
              <a:uFillTx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uFillTx/>
                <a:latin typeface="Arial" panose="020B0604020202020204" pitchFamily="34" charset="0"/>
              </a:rPr>
              <a:t>娇媚</a:t>
            </a:r>
            <a:endParaRPr lang="zh-CN" altLang="en-US" sz="4000" b="1" dirty="0">
              <a:solidFill>
                <a:srgbClr val="006600"/>
              </a:solidFill>
              <a:uFillTx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uFillTx/>
                <a:latin typeface="Arial" panose="020B0604020202020204" pitchFamily="34" charset="0"/>
              </a:rPr>
              <a:t>透明</a:t>
            </a:r>
            <a:endParaRPr lang="zh-CN" altLang="en-US" sz="4000" b="1" dirty="0">
              <a:solidFill>
                <a:srgbClr val="0066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/>
      <p:bldP spid="3380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5842" name="图片 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8255"/>
            <a:ext cx="12240260" cy="6887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8" name="文本框 35847"/>
          <p:cNvSpPr txBox="1"/>
          <p:nvPr/>
        </p:nvSpPr>
        <p:spPr>
          <a:xfrm>
            <a:off x="1524953" y="1292225"/>
            <a:ext cx="29892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夏天的雨</a:t>
            </a:r>
            <a:endParaRPr lang="zh-CN" altLang="en-US" sz="4400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2145030" y="2853055"/>
            <a:ext cx="1700213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热烈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粗犷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35851" name="图片 35850" descr="下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215" y="405765"/>
            <a:ext cx="7646035" cy="6045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/>
      <p:bldP spid="358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8255"/>
            <a:ext cx="12240260" cy="6887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8" name="文本框 35847"/>
          <p:cNvSpPr txBox="1"/>
          <p:nvPr/>
        </p:nvSpPr>
        <p:spPr>
          <a:xfrm>
            <a:off x="1524953" y="1292225"/>
            <a:ext cx="29892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6">
                    <a:lumMod val="75000"/>
                  </a:schemeClr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秋天的雨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2145030" y="2853055"/>
            <a:ext cx="1700213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端庄</a:t>
            </a:r>
            <a:endParaRPr lang="zh-CN" altLang="en-US" sz="4000" b="1" dirty="0">
              <a:solidFill>
                <a:schemeClr val="accent6">
                  <a:lumMod val="50000"/>
                </a:schemeClr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沉静</a:t>
            </a:r>
            <a:endParaRPr lang="zh-CN" altLang="en-US" sz="4000" b="1" dirty="0">
              <a:solidFill>
                <a:schemeClr val="accent6">
                  <a:lumMod val="50000"/>
                </a:schemeClr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37898" name="图片 37897" descr="秋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560" y="428625"/>
            <a:ext cx="8552180" cy="6181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/>
      <p:bldP spid="358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4274" name="Picture 2" descr="http://tpic.home.news.cn/xhBlog/xhpic001/M02/2A/3E/wKhTglNIjkAEAAAAAAAAAAAAAAA519.gif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1145" y="19050"/>
            <a:ext cx="5930900" cy="3855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www.vsread.com/iconograph/130137804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045" y="2826385"/>
            <a:ext cx="5654675" cy="4050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15364"/>
          <p:cNvSpPr/>
          <p:nvPr/>
        </p:nvSpPr>
        <p:spPr>
          <a:xfrm>
            <a:off x="6911975" y="1363345"/>
            <a:ext cx="2212975" cy="9245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春雨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8255"/>
            <a:ext cx="12240260" cy="6887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8" name="文本框 35847"/>
          <p:cNvSpPr txBox="1"/>
          <p:nvPr/>
        </p:nvSpPr>
        <p:spPr>
          <a:xfrm>
            <a:off x="1524953" y="1292225"/>
            <a:ext cx="29892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冬天的雨</a:t>
            </a:r>
            <a:endParaRPr lang="zh-CN" altLang="en-US" sz="44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2145030" y="2853055"/>
            <a:ext cx="1700213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70C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自然</a:t>
            </a:r>
            <a:endParaRPr lang="zh-CN" altLang="en-US" sz="4000" b="1" dirty="0">
              <a:solidFill>
                <a:srgbClr val="0070C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70C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平静</a:t>
            </a:r>
            <a:endParaRPr lang="zh-CN" altLang="en-US" sz="4000" b="1" dirty="0">
              <a:solidFill>
                <a:srgbClr val="0070C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70C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透明</a:t>
            </a:r>
            <a:endParaRPr lang="zh-CN" altLang="en-US" sz="4000" b="1" dirty="0">
              <a:solidFill>
                <a:srgbClr val="0070C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31752" name="图片 31751" descr="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370" y="389255"/>
            <a:ext cx="8145780" cy="60845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/>
      <p:bldP spid="3584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1776730" y="1321435"/>
            <a:ext cx="88753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前文写雨多用“她”或“它”指称，为何第⑥段改称“你”？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2114550" y="2717165"/>
            <a:ext cx="8200390" cy="31819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第二人称便于抒发自己的情感，更加亲切自然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。作者将“雨”拟人化，使之可亲可感。人称的变化使雨的形象亲切自然，作者的情感流露更真实，直接抒发对“雨”的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爱恋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之情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3964305" y="299720"/>
            <a:ext cx="4755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研读第三部分：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1568450" y="1007110"/>
            <a:ext cx="90557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请结合自己的感受，谈谈你对第⑥段“只有在雨中，我才真正感到这世界是活的，是有欢乐和泪水的”这句话的理解。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2095500" y="3155315"/>
            <a:ext cx="8599805" cy="31819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人生境遇不同，听雨的感受也就各异。作者拥有一颗永远年轻的心，因此在雨的四季中看到的是一种生命中激动人心的美丽。雨是大自然神奇的杰作，是我们生活中不能缺少的精灵。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2044700" y="1208405"/>
            <a:ext cx="90557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第⑦段在文章中有什么作用？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1795780" y="2240915"/>
            <a:ext cx="8599805" cy="379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结构上：总结全文，与开头照应，结构严谨。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820"/>
              </a:lnSpc>
            </a:pP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8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内容上：点明并深化主旨，直抒胸臆，表达作者对雨的爱恋之情。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820"/>
              </a:lnSpc>
            </a:pP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3410" y="2684780"/>
            <a:ext cx="736600" cy="22777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结尾作用</a:t>
            </a:r>
            <a:endParaRPr lang="zh-CN" altLang="en-US" sz="3600" b="1" dirty="0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1568450" y="1083310"/>
            <a:ext cx="90557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作者为什么把文题写成“雨的四季”而不是“四季的雨”？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2171700" y="2669540"/>
            <a:ext cx="8599805" cy="2563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2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后者：呆板、生硬；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820"/>
              </a:lnSpc>
            </a:pP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8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前者：灵动，赋予“雨”人格化，充满情趣和意境。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深层探究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1425575" y="911860"/>
            <a:ext cx="96259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“每一棵树仿佛都睁开特别明亮的眼睛。树枝的手臂也顿时柔软了，而那萌发的叶子，简直就起伏着一层绿茵茵的波浪。”这句话运用了什么修辞方法？有何表达效果？</a:t>
            </a:r>
            <a:r>
              <a:rPr lang="zh-CN" altLang="en-US" sz="3600" b="1" dirty="0">
                <a:solidFill>
                  <a:srgbClr val="DC18DA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②</a:t>
            </a:r>
            <a:endParaRPr lang="zh-CN" altLang="en-US" sz="3600" b="1" dirty="0">
              <a:solidFill>
                <a:srgbClr val="DC18DA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1885950" y="3393440"/>
            <a:ext cx="9004300" cy="2563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2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这句话运用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拟人、比喻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的修辞手法，赋予了树以人的神态和动作，把萌发的叶子比作绿茵茵的波浪，从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视觉角度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生动形象地描绘了一幅生机勃勃的景象。表达喜爱之情。</a:t>
            </a:r>
            <a:endParaRPr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品味语言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1492250" y="1416685"/>
            <a:ext cx="96259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水珠子从花苞里滴下来，比少女的眼泪还娇媚。</a:t>
            </a:r>
            <a:r>
              <a:rPr lang="zh-CN" altLang="en-US" sz="3600" b="1" dirty="0">
                <a:solidFill>
                  <a:srgbClr val="DC18DA"/>
                </a:solidFill>
                <a:uFillTx/>
                <a:ea typeface="黑体" panose="02010609060101010101" pitchFamily="2" charset="-122"/>
                <a:sym typeface="+mn-ea"/>
              </a:rPr>
              <a:t>②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1803400" y="3193415"/>
            <a:ext cx="9004300" cy="2563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2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这句话运用了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比喻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的修辞手法，作者将春雨的水珠与少女的眼泪相比，从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视觉的角度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，形象生动的写出了春雨的无比娇美。写出了作者对春雨的喜爱和怜惜之情。</a:t>
            </a:r>
            <a:endParaRPr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品味语言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1492250" y="1416685"/>
            <a:ext cx="96259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“小草似乎像复苏的蚯蚓一样翻动，发出一种春天才能听到的沙沙声。”</a:t>
            </a:r>
            <a:r>
              <a:rPr lang="zh-CN" altLang="en-US" sz="3600" b="1" dirty="0">
                <a:solidFill>
                  <a:srgbClr val="DC18DA"/>
                </a:solidFill>
                <a:uFillTx/>
                <a:ea typeface="黑体" panose="02010609060101010101" pitchFamily="2" charset="-122"/>
                <a:sym typeface="+mn-ea"/>
              </a:rPr>
              <a:t>②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1803400" y="3193415"/>
            <a:ext cx="9004300" cy="194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2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这句运用了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比喻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的修辞，从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听觉的角度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，写出了小草在春雨的滋润下复苏的情态。表达喜爱之情。</a:t>
            </a:r>
            <a:endParaRPr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品味语言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1358900" y="1188085"/>
            <a:ext cx="96259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“而荷叶铺满了河面，迫不及待地等待着雨点，和远方的蝉声，近处的蛙鼓一起奏起了夏天的雨的交响曲。”</a:t>
            </a:r>
            <a:r>
              <a:rPr lang="zh-CN" altLang="en-US" sz="3600" b="1" dirty="0">
                <a:solidFill>
                  <a:srgbClr val="DC18DA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③</a:t>
            </a:r>
            <a:endParaRPr lang="zh-CN" altLang="en-US" sz="3600" b="1" dirty="0">
              <a:solidFill>
                <a:srgbClr val="DC18DA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1803400" y="3193415"/>
            <a:ext cx="9004300" cy="2563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2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这使用了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拟人、比喻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的修辞手法，将夏雨比作交响曲，而且是和“蝉鸣”、“蛙鼓”一起奏响的，从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听觉的角度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，形象生动的写出了夏雨的热烈。</a:t>
            </a:r>
            <a:endParaRPr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品味语言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1358900" y="1188085"/>
            <a:ext cx="96259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当田野染上一层金黄，各种各样的果实摇着铃铛的时候，雨，似乎也像出嫁生了孩子的妇人，显得端庄而又沉静了。</a:t>
            </a:r>
            <a:r>
              <a:rPr lang="zh-CN" altLang="en-US" sz="3600" b="1" dirty="0">
                <a:solidFill>
                  <a:srgbClr val="DC18DA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④</a:t>
            </a:r>
            <a:endParaRPr lang="zh-CN" altLang="en-US" sz="3600" b="1" dirty="0">
              <a:solidFill>
                <a:srgbClr val="DC18DA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1803400" y="3193415"/>
            <a:ext cx="9004300" cy="2563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2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使用了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拟人、比喻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的修辞手法，作者将秋雨比作“出嫁生了孩子的妇人”，生动形象地写出了秋雨端庄而沉静的特点。表达喜爱之情。</a:t>
            </a:r>
            <a:endParaRPr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品味语言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5" name="矩形 15364"/>
          <p:cNvSpPr/>
          <p:nvPr/>
        </p:nvSpPr>
        <p:spPr>
          <a:xfrm>
            <a:off x="7159625" y="982345"/>
            <a:ext cx="2212975" cy="9245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春雨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" y="121285"/>
            <a:ext cx="4911090" cy="5426710"/>
          </a:xfrm>
          <a:prstGeom prst="rect">
            <a:avLst/>
          </a:prstGeom>
        </p:spPr>
      </p:pic>
      <p:pic>
        <p:nvPicPr>
          <p:cNvPr id="3" name="图片 2" descr="春天动图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645" y="2282190"/>
            <a:ext cx="6285230" cy="456057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1358900" y="1188085"/>
            <a:ext cx="96259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也许，到冬天来临，人们会讨厌雨吧!但这时候，雨已经化妆了，它经常变成美丽的雪花，飘然莅临人间。</a:t>
            </a:r>
            <a:r>
              <a:rPr lang="zh-CN" altLang="en-US" sz="3600" b="1" dirty="0">
                <a:solidFill>
                  <a:srgbClr val="DC18DA"/>
                </a:solidFill>
                <a:uFillTx/>
                <a:ea typeface="黑体" panose="02010609060101010101" pitchFamily="2" charset="-122"/>
                <a:sym typeface="+mn-ea"/>
              </a:rPr>
              <a:t>⑤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1923415" y="3402965"/>
            <a:ext cx="9004300" cy="31819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1">
              <a:lnSpc>
                <a:spcPts val="482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拟人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的修辞手法，“化妆了”，写出了春雨的美丽与妩媚， “ 飘然莅临人间” 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从视觉角度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写出了冬雨降临的动态美，表达出了作者对冬雨的喜爱之情。</a:t>
            </a:r>
            <a:endParaRPr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latinLnBrk="1">
              <a:lnSpc>
                <a:spcPts val="4820"/>
              </a:lnSpc>
            </a:pPr>
            <a:endParaRPr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品味语言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8" name="文本框 16721"/>
          <p:cNvSpPr txBox="1"/>
          <p:nvPr/>
        </p:nvSpPr>
        <p:spPr>
          <a:xfrm>
            <a:off x="1358900" y="1188085"/>
            <a:ext cx="96259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“远远地望过去，收割过的田野变得很亮，没有叶的枝干，淋着雨的草垛，对着瓷色的天空，像一幅干净利落的木刻。”这句话运用了怎样的修辞？有什么表达效果？</a:t>
            </a:r>
            <a:r>
              <a:rPr lang="zh-CN" altLang="en-US" sz="3600" b="1" dirty="0">
                <a:solidFill>
                  <a:srgbClr val="DC18DA"/>
                </a:solidFill>
                <a:uFillTx/>
                <a:ea typeface="黑体" panose="02010609060101010101" pitchFamily="2" charset="-122"/>
                <a:sym typeface="+mn-ea"/>
              </a:rPr>
              <a:t>⑤</a:t>
            </a:r>
            <a:endParaRPr lang="zh-CN" altLang="en-US" sz="3600" b="1" dirty="0">
              <a:solidFill>
                <a:srgbClr val="DC18DA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1980565" y="3755390"/>
            <a:ext cx="9004300" cy="2563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2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比喻</a:t>
            </a:r>
            <a:r>
              <a:rPr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，作者将雨中的静物比作木刻，从视觉角度收到形象地表现了冬雨的自然、干净。表达喜爱之情。</a:t>
            </a:r>
            <a:endParaRPr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820"/>
              </a:lnSpc>
            </a:pPr>
            <a:endParaRPr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品味语言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16100" y="1799590"/>
            <a:ext cx="8971915" cy="4933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7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（1）运用了比喻、拟人、排比的修辞；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47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（2）运用不同的感官从听觉、视觉、嗅觉等角度描绘；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47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（3）融情于景。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47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（4）侧面描写：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Arial" panose="020B0604020202020204" pitchFamily="34" charset="0"/>
              </a:rPr>
              <a:t>例如：文章在写春雨时主要描绘了春雨后的景观，侧面烘托了春雨的生机；在写夏雨时，写了夏雨给人的感受。还使用了直抒胸臆、欲扬先抑的表现手法。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写法归纳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26638" name="文本框 16721"/>
          <p:cNvSpPr txBox="1"/>
          <p:nvPr/>
        </p:nvSpPr>
        <p:spPr>
          <a:xfrm>
            <a:off x="1456690" y="988060"/>
            <a:ext cx="9569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latinLnBrk="1">
              <a:spcBef>
                <a:spcPts val="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作者在描绘四季的雨时，都采用了哪些手法？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Text Box 3"/>
          <p:cNvSpPr txBox="1"/>
          <p:nvPr/>
        </p:nvSpPr>
        <p:spPr>
          <a:xfrm>
            <a:off x="3838575" y="67945"/>
            <a:ext cx="451421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关于雨的古诗佳句：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395605" y="635635"/>
            <a:ext cx="11989435" cy="63265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99"/>
                </a:solidFill>
              </a14:hiddenFill>
            </a:ext>
          </a:extLst>
        </p:spPr>
        <p:txBody>
          <a:bodyPr wrap="square">
            <a:spAutoFit/>
          </a:bodyPr>
          <a:p>
            <a:pPr eaLnBrk="0" hangingPunct="0">
              <a:lnSpc>
                <a:spcPts val="37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、夜来风雨声，花落知多少。（孟浩然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春晓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eaLnBrk="0" hangingPunct="0">
              <a:lnSpc>
                <a:spcPts val="37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、好雨知时节，当春乃发生。（杜甫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春夜喜雨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eaLnBrk="0" hangingPunct="0">
              <a:lnSpc>
                <a:spcPts val="37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、清明时节雨纷纷，路上行人欲断魂。（杜牧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清明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eaLnBrk="0" hangingPunct="0">
              <a:lnSpc>
                <a:spcPts val="37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、渭城朝雨浥轻尘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客舍青青柳色新。王维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送元二使安西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》</a:t>
            </a:r>
            <a:endParaRPr lang="en-US" altLang="zh-CN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eaLnBrk="0" hangingPunct="0">
              <a:lnSpc>
                <a:spcPts val="37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、黑云翻墨未遮山，白雨跳珠乱入船。（苏轼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六月二十七日望湖楼醉书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37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、七八颗星天外，两三点雨山前。（辛弃疾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西江月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37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7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、黄梅时节家家雨，青草池塘处处蛙。（赵师秀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约客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37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8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、空山新雨后，天气晚来秋。（王维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山居秋暝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37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9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、君问归期未有期，巴山夜雨涨秋池。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（李商隐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夜雨寄北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37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10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夜阑卧听风吹雨，铁马冰河入梦来。陆游《十一月四日风雨大作》</a:t>
            </a:r>
            <a:endParaRPr lang="en-US" altLang="zh-CN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eaLnBrk="0" hangingPunct="0">
              <a:lnSpc>
                <a:spcPts val="37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11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、青箬笠，绿蓑衣，斜风细雨不须归。（张志和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渔歌子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拓展延伸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 descr="动态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710" y="643890"/>
            <a:ext cx="9273540" cy="6157595"/>
          </a:xfrm>
          <a:prstGeom prst="rect">
            <a:avLst/>
          </a:prstGeom>
        </p:spPr>
      </p:pic>
      <p:sp>
        <p:nvSpPr>
          <p:cNvPr id="46082" name="矩形 4"/>
          <p:cNvSpPr/>
          <p:nvPr/>
        </p:nvSpPr>
        <p:spPr>
          <a:xfrm>
            <a:off x="2446655" y="1918335"/>
            <a:ext cx="7546975" cy="34150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indent="539750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本文是一篇优美的写景抒情散文，作者从视觉、听觉、嗅觉等不同的角度，运用多种手法描绘了四季的雨的不同特点，写出了雨的可爱，寄托了对雨的赞美与喜爱，表达了对生命与大自然的热爱与赞美之情。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课文小结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98" name="Text Box 3"/>
          <p:cNvSpPr txBox="1"/>
          <p:nvPr/>
        </p:nvSpPr>
        <p:spPr>
          <a:xfrm>
            <a:off x="4736465" y="2142490"/>
            <a:ext cx="4210685" cy="24714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eaLnBrk="0" hangingPunct="0">
              <a:lnSpc>
                <a:spcPts val="4640"/>
              </a:lnSpc>
            </a:pPr>
            <a:r>
              <a:rPr lang="zh-CN" altLang="zh-CN" sz="32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春雨图 柔美而有生机</a:t>
            </a:r>
            <a:endParaRPr lang="zh-CN" altLang="zh-CN" sz="3200" b="1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  <a:p>
            <a:pPr algn="just" eaLnBrk="0" hangingPunct="0">
              <a:lnSpc>
                <a:spcPts val="4640"/>
              </a:lnSpc>
            </a:pPr>
            <a:r>
              <a:rPr lang="zh-CN" altLang="zh-CN" sz="32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夏雨图 热烈而又粗犷</a:t>
            </a:r>
            <a:endParaRPr lang="zh-CN" altLang="zh-CN" sz="3200" b="1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  <a:p>
            <a:pPr algn="just" eaLnBrk="0" hangingPunct="0">
              <a:lnSpc>
                <a:spcPts val="4640"/>
              </a:lnSpc>
            </a:pPr>
            <a:r>
              <a:rPr lang="zh-CN" altLang="zh-CN" sz="32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秋雨图 端庄而又沉思</a:t>
            </a:r>
            <a:endParaRPr lang="zh-CN" altLang="zh-CN" sz="3200" b="1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  <a:p>
            <a:pPr algn="just" eaLnBrk="0" hangingPunct="0">
              <a:lnSpc>
                <a:spcPts val="4640"/>
              </a:lnSpc>
            </a:pPr>
            <a:r>
              <a:rPr lang="zh-CN" altLang="zh-CN" sz="32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冬雨图 空灵而又蜜情</a:t>
            </a:r>
            <a:endParaRPr lang="zh-CN" altLang="zh-CN" sz="3200" b="1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</p:txBody>
      </p:sp>
      <p:sp>
        <p:nvSpPr>
          <p:cNvPr id="60" name="Text Box 3"/>
          <p:cNvSpPr txBox="1"/>
          <p:nvPr/>
        </p:nvSpPr>
        <p:spPr>
          <a:xfrm>
            <a:off x="302260" y="2255520"/>
            <a:ext cx="6648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雨的四季</a:t>
            </a:r>
            <a:endParaRPr lang="zh-CN" altLang="zh-CN" sz="36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</p:txBody>
      </p:sp>
      <p:sp>
        <p:nvSpPr>
          <p:cNvPr id="62" name="Text Box 3"/>
          <p:cNvSpPr txBox="1"/>
          <p:nvPr/>
        </p:nvSpPr>
        <p:spPr>
          <a:xfrm>
            <a:off x="1558290" y="1416050"/>
            <a:ext cx="34842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一（ 1 ）喜雨：</a:t>
            </a:r>
            <a:endParaRPr lang="zh-CN" altLang="en-US" sz="20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" name="Text Box 3"/>
          <p:cNvSpPr txBox="1"/>
          <p:nvPr/>
        </p:nvSpPr>
        <p:spPr>
          <a:xfrm>
            <a:off x="1476375" y="4752340"/>
            <a:ext cx="3648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0" hangingPunct="0">
              <a:spcBef>
                <a:spcPct val="50000"/>
              </a:spcBef>
              <a:buClrTx/>
              <a:buSzTx/>
              <a:buFontTx/>
            </a:pPr>
            <a:r>
              <a:rPr lang="zh-CN" altLang="zh-CN" sz="36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三（6-7）赞雨：</a:t>
            </a:r>
            <a:endParaRPr lang="zh-CN" altLang="zh-CN" sz="36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</p:txBody>
      </p:sp>
      <p:sp>
        <p:nvSpPr>
          <p:cNvPr id="76" name="Text Box 3"/>
          <p:cNvSpPr txBox="1"/>
          <p:nvPr/>
        </p:nvSpPr>
        <p:spPr>
          <a:xfrm>
            <a:off x="5124450" y="1416050"/>
            <a:ext cx="30137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solidFill>
                  <a:srgbClr val="CA4D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美 — 喜欢</a:t>
            </a:r>
            <a:endParaRPr lang="zh-CN" altLang="zh-CN" sz="3600" b="1">
              <a:solidFill>
                <a:srgbClr val="CA4DD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</p:txBody>
      </p:sp>
      <p:sp>
        <p:nvSpPr>
          <p:cNvPr id="77" name="Text Box 3"/>
          <p:cNvSpPr txBox="1"/>
          <p:nvPr/>
        </p:nvSpPr>
        <p:spPr>
          <a:xfrm>
            <a:off x="1476375" y="3056255"/>
            <a:ext cx="34474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二（2-5）绘雨</a:t>
            </a:r>
            <a:endParaRPr lang="zh-CN" altLang="zh-CN" sz="36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</p:txBody>
      </p:sp>
      <p:sp>
        <p:nvSpPr>
          <p:cNvPr id="85" name="Text Box 3"/>
          <p:cNvSpPr txBox="1"/>
          <p:nvPr/>
        </p:nvSpPr>
        <p:spPr>
          <a:xfrm>
            <a:off x="5011420" y="4528820"/>
            <a:ext cx="399923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eaLnBrk="0" hangingPunct="0">
              <a:lnSpc>
                <a:spcPct val="150000"/>
              </a:lnSpc>
            </a:pPr>
            <a:r>
              <a:rPr lang="zh-CN" altLang="zh-CN" sz="3600" b="1">
                <a:solidFill>
                  <a:srgbClr val="CA4D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美丽 — 使人爱恋</a:t>
            </a:r>
            <a:endParaRPr lang="zh-CN" altLang="zh-CN" sz="3600" b="1">
              <a:solidFill>
                <a:srgbClr val="CA4DD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</p:txBody>
      </p:sp>
      <p:sp>
        <p:nvSpPr>
          <p:cNvPr id="78" name="左大括号 77"/>
          <p:cNvSpPr/>
          <p:nvPr/>
        </p:nvSpPr>
        <p:spPr bwMode="auto">
          <a:xfrm flipH="1">
            <a:off x="9010650" y="2874010"/>
            <a:ext cx="139304" cy="2333625"/>
          </a:xfrm>
          <a:prstGeom prst="leftBrace">
            <a:avLst>
              <a:gd name="adj1" fmla="val 8299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" name="Text Box 3"/>
          <p:cNvSpPr txBox="1"/>
          <p:nvPr/>
        </p:nvSpPr>
        <p:spPr>
          <a:xfrm>
            <a:off x="8947389" y="1196975"/>
            <a:ext cx="44648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总</a:t>
            </a:r>
            <a:endParaRPr lang="zh-CN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</p:txBody>
      </p:sp>
      <p:sp>
        <p:nvSpPr>
          <p:cNvPr id="82" name="Text Box 3"/>
          <p:cNvSpPr txBox="1"/>
          <p:nvPr/>
        </p:nvSpPr>
        <p:spPr>
          <a:xfrm>
            <a:off x="9010650" y="2778760"/>
            <a:ext cx="6178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eaLnBrk="0" hangingPunct="0"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分</a:t>
            </a:r>
            <a:endParaRPr lang="zh-CN" altLang="en-US" sz="24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3" name="Text Box 3"/>
          <p:cNvSpPr txBox="1"/>
          <p:nvPr/>
        </p:nvSpPr>
        <p:spPr>
          <a:xfrm>
            <a:off x="9010650" y="4475480"/>
            <a:ext cx="7137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eaLnBrk="0" hangingPunct="0"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总</a:t>
            </a:r>
            <a:endParaRPr lang="zh-CN" altLang="en-US" sz="24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84" name="直接箭头连接符 83"/>
          <p:cNvCxnSpPr/>
          <p:nvPr/>
        </p:nvCxnSpPr>
        <p:spPr>
          <a:xfrm flipH="1">
            <a:off x="9318625" y="2118360"/>
            <a:ext cx="635" cy="825500"/>
          </a:xfrm>
          <a:prstGeom prst="straightConnector1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87" name="直接箭头连接符 86"/>
          <p:cNvCxnSpPr>
            <a:stCxn id="82" idx="2"/>
          </p:cNvCxnSpPr>
          <p:nvPr/>
        </p:nvCxnSpPr>
        <p:spPr>
          <a:xfrm>
            <a:off x="9319895" y="3700780"/>
            <a:ext cx="635" cy="828040"/>
          </a:xfrm>
          <a:prstGeom prst="straightConnector1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6" name="矩形 5"/>
          <p:cNvSpPr/>
          <p:nvPr/>
        </p:nvSpPr>
        <p:spPr>
          <a:xfrm>
            <a:off x="9999107" y="2552383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zh-CN" sz="36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由衷喜爱</a:t>
            </a:r>
            <a:endParaRPr lang="zh-CN" altLang="zh-CN" sz="36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  <a:p>
            <a:pPr algn="ctr" fontAlgn="base"/>
            <a:r>
              <a:rPr lang="zh-CN" altLang="zh-CN" sz="36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热情赞美</a:t>
            </a:r>
            <a:endParaRPr lang="zh-CN" altLang="zh-CN" sz="36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2997200" y="5666740"/>
            <a:ext cx="20453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0" hangingPunct="0">
              <a:spcBef>
                <a:spcPct val="50000"/>
              </a:spcBef>
              <a:buClrTx/>
              <a:buSzTx/>
              <a:buFontTx/>
            </a:pPr>
            <a:r>
              <a:rPr lang="zh-CN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线索：</a:t>
            </a:r>
            <a:endParaRPr lang="zh-CN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980" y="6933565"/>
            <a:ext cx="1046734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《雨的四季》：</a:t>
            </a:r>
            <a:r>
              <a:rPr lang="zh-CN" altLang="en-US" sz="14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以</a:t>
            </a:r>
            <a:r>
              <a:rPr lang="zh-CN" altLang="en-US" sz="14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+mn-ea"/>
                <a:sym typeface="+mn-ea"/>
              </a:rPr>
              <a:t>对雨的爱恋为线索  </a:t>
            </a:r>
            <a:r>
              <a:rPr lang="zh-CN" altLang="en-US" sz="14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  <a:cs typeface="+mn-ea"/>
                <a:sym typeface="+mn-ea"/>
              </a:rPr>
              <a:t>            </a:t>
            </a:r>
            <a:r>
              <a:rPr lang="en-US" altLang="zh-CN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《秋天的怀念》：</a:t>
            </a:r>
            <a:r>
              <a:rPr lang="zh-CN" altLang="en-US" sz="14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+mn-ea"/>
              </a:rPr>
              <a:t>“看花”这个中心事件是贯穿全文的线索</a:t>
            </a:r>
            <a:endParaRPr lang="zh-CN" altLang="en-US" sz="1400" b="1" dirty="0" smtClean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《散步</a:t>
            </a:r>
            <a:r>
              <a:rPr lang="zh-CN" altLang="en-US" sz="14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  <a:cs typeface="+mn-ea"/>
                <a:sym typeface="+mn-ea"/>
              </a:rPr>
              <a:t>》</a:t>
            </a:r>
            <a:r>
              <a:rPr lang="zh-CN" altLang="en-US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14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+mn-ea"/>
              </a:rPr>
              <a:t>以散步为线索      </a:t>
            </a:r>
            <a:r>
              <a:rPr lang="zh-CN" altLang="en-US" sz="14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  <a:cs typeface="+mn-ea"/>
                <a:sym typeface="+mn-ea"/>
              </a:rPr>
              <a:t>                     </a:t>
            </a:r>
            <a:r>
              <a:rPr lang="en-US" altLang="zh-CN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9</a:t>
            </a:r>
            <a:r>
              <a:rPr lang="zh-CN" altLang="en-US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《从百草园到三味书屋》：</a:t>
            </a:r>
            <a:r>
              <a:rPr lang="zh-CN" altLang="en-US" sz="14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+mn-ea"/>
              </a:rPr>
              <a:t>以地点的转移为线索</a:t>
            </a:r>
            <a:endParaRPr lang="zh-CN" altLang="en-US" sz="1400" b="1" dirty="0" smtClean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10</a:t>
            </a:r>
            <a:r>
              <a:rPr lang="zh-CN" altLang="en-US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《再塑生命的人》：</a:t>
            </a:r>
            <a:r>
              <a:rPr lang="zh-CN" altLang="en-US" sz="14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+mn-ea"/>
              </a:rPr>
              <a:t>两条线索，一是海伦对爱的认识，对生命的重新认识；二是莎莉文老师的高超教育方式对海伦的影响</a:t>
            </a:r>
            <a:endParaRPr lang="zh-CN" altLang="en-US" sz="1400" b="1" dirty="0" smtClean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16</a:t>
            </a:r>
            <a:r>
              <a:rPr lang="zh-CN" altLang="en-US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《猫》：</a:t>
            </a:r>
            <a:r>
              <a:rPr lang="zh-CN" altLang="en-US" sz="14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+mn-ea"/>
              </a:rPr>
              <a:t>以猫为线索 </a:t>
            </a:r>
            <a:r>
              <a:rPr lang="zh-CN" altLang="en-US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                                  </a:t>
            </a:r>
            <a:r>
              <a:rPr lang="en-US" altLang="zh-CN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19</a:t>
            </a:r>
            <a:r>
              <a:rPr lang="zh-CN" altLang="en-US" sz="14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《皇帝的新装》：</a:t>
            </a:r>
            <a:r>
              <a:rPr lang="zh-CN" altLang="en-US" sz="14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+mn-ea"/>
              </a:rPr>
              <a:t>以皇帝的新装为线索</a:t>
            </a:r>
            <a:endParaRPr lang="zh-CN" altLang="en-US" sz="1400" b="1">
              <a:solidFill>
                <a:srgbClr val="0000FF"/>
              </a:solidFill>
              <a:latin typeface="宋体" panose="0201060003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endParaRPr lang="zh-CN" altLang="en-US" sz="1400" b="1" dirty="0" smtClean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板 书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  <p:sp>
        <p:nvSpPr>
          <p:cNvPr id="5" name="AutoShape 6"/>
          <p:cNvSpPr/>
          <p:nvPr/>
        </p:nvSpPr>
        <p:spPr>
          <a:xfrm>
            <a:off x="9766935" y="1473200"/>
            <a:ext cx="232410" cy="3734435"/>
          </a:xfrm>
          <a:prstGeom prst="rightBrace">
            <a:avLst>
              <a:gd name="adj1" fmla="val 35360"/>
              <a:gd name="adj2" fmla="val 50000"/>
            </a:avLst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AutoShape 6"/>
          <p:cNvSpPr/>
          <p:nvPr/>
        </p:nvSpPr>
        <p:spPr>
          <a:xfrm rot="10800000">
            <a:off x="1042670" y="1680210"/>
            <a:ext cx="366395" cy="3527425"/>
          </a:xfrm>
          <a:prstGeom prst="rightBrace">
            <a:avLst>
              <a:gd name="adj1" fmla="val 35360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AutoShape 6"/>
          <p:cNvSpPr/>
          <p:nvPr/>
        </p:nvSpPr>
        <p:spPr>
          <a:xfrm rot="10800000">
            <a:off x="4586605" y="2362200"/>
            <a:ext cx="254635" cy="2071370"/>
          </a:xfrm>
          <a:prstGeom prst="rightBrace">
            <a:avLst>
              <a:gd name="adj1" fmla="val 35360"/>
              <a:gd name="adj2" fmla="val 50000"/>
            </a:avLst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AutoShape 6"/>
          <p:cNvSpPr/>
          <p:nvPr/>
        </p:nvSpPr>
        <p:spPr>
          <a:xfrm>
            <a:off x="8732520" y="2329180"/>
            <a:ext cx="203835" cy="2105025"/>
          </a:xfrm>
          <a:prstGeom prst="rightBrace">
            <a:avLst>
              <a:gd name="adj1" fmla="val 35360"/>
              <a:gd name="adj2" fmla="val 50000"/>
            </a:avLst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4509135" y="5666740"/>
            <a:ext cx="57067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0" hangingPunct="0">
              <a:spcBef>
                <a:spcPct val="50000"/>
              </a:spcBef>
              <a:buClrTx/>
              <a:buSzTx/>
              <a:buFontTx/>
            </a:pPr>
            <a:r>
              <a:rPr lang="zh-CN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2" charset="-122"/>
                <a:cs typeface="+mn-ea"/>
              </a:rPr>
              <a:t>对雨的爱恋</a:t>
            </a:r>
            <a:endParaRPr lang="zh-CN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" fill="hold"/>
                                        <p:tgtEl>
                                          <p:spTgt spid="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76" grpId="0"/>
      <p:bldP spid="77" grpId="0"/>
      <p:bldP spid="20498" grpId="0"/>
      <p:bldP spid="85" grpId="0"/>
      <p:bldP spid="78" grpId="0"/>
      <p:bldP spid="79" grpId="0"/>
      <p:bldP spid="82" grpId="0"/>
      <p:bldP spid="83" grpId="0"/>
      <p:bldP spid="6" grpId="0"/>
      <p:bldP spid="3" grpId="0"/>
      <p:bldP spid="5" grpId="0" bldLvl="0" animBg="1"/>
      <p:bldP spid="7" grpId="0" bldLvl="0" animBg="1"/>
      <p:bldP spid="8" grpId="0" bldLvl="0" animBg="1"/>
      <p:bldP spid="10" grpId="0" bldLvl="0" animBg="1"/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Text Box 3"/>
          <p:cNvSpPr txBox="1"/>
          <p:nvPr/>
        </p:nvSpPr>
        <p:spPr>
          <a:xfrm>
            <a:off x="1819275" y="1865313"/>
            <a:ext cx="8553450" cy="22517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根据本文所学习的细节描绘的方法，展开联想与想象，描写一幅你所想象的夏雨过后的情景，不少于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300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字。 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60960" y="-2540"/>
            <a:ext cx="2329815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7030A0"/>
                </a:solidFill>
                <a:uFillTx/>
                <a:latin typeface="+中文标题" charset="0"/>
                <a:ea typeface="黑体" panose="02010609060101010101" pitchFamily="2" charset="-122"/>
              </a:rPr>
              <a:t>课后作业</a:t>
            </a:r>
            <a:endParaRPr lang="zh-CN" sz="4000" dirty="0">
              <a:solidFill>
                <a:srgbClr val="7030A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图片 4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-6350"/>
            <a:ext cx="121793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6" descr="2.png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5" y="2209800"/>
            <a:ext cx="21336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4" descr="E:\工作\网站\公司LOGO\logo定 [转换]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388" y="5584825"/>
            <a:ext cx="755650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TextBox 10"/>
          <p:cNvSpPr txBox="1"/>
          <p:nvPr/>
        </p:nvSpPr>
        <p:spPr>
          <a:xfrm>
            <a:off x="2479675" y="5684838"/>
            <a:ext cx="2200275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" dirty="0">
                <a:latin typeface="微软雅黑" panose="020B0503020204020204" charset="-122"/>
                <a:ea typeface="微软雅黑" panose="020B0503020204020204" charset="-122"/>
              </a:rPr>
              <a:t>本素材 由</a:t>
            </a:r>
            <a:r>
              <a:rPr lang="en-US" altLang="zh-CN" sz="800">
                <a:latin typeface="微软雅黑" panose="020B0503020204020204" charset="-122"/>
                <a:ea typeface="微软雅黑" panose="020B0503020204020204" charset="-122"/>
              </a:rPr>
              <a:t>hi-</a:t>
            </a:r>
            <a:r>
              <a:rPr lang="en-US" altLang="zh-CN" sz="800" err="1">
                <a:latin typeface="微软雅黑" panose="020B0503020204020204" charset="-122"/>
                <a:ea typeface="微软雅黑" panose="020B0503020204020204" charset="-122"/>
              </a:rPr>
              <a:t>hoo</a:t>
            </a:r>
            <a:r>
              <a:rPr lang="zh-CN" altLang="en-US" sz="800" dirty="0">
                <a:latin typeface="微软雅黑" panose="020B0503020204020204" charset="-122"/>
                <a:ea typeface="微软雅黑" panose="020B0503020204020204" charset="-122"/>
              </a:rPr>
              <a:t>提供</a:t>
            </a:r>
            <a:r>
              <a:rPr lang="en-US" altLang="zh-CN" sz="800" err="1">
                <a:latin typeface="微软雅黑" panose="020B0503020204020204" charset="-122"/>
                <a:ea typeface="微软雅黑" panose="020B0503020204020204" charset="-122"/>
              </a:rPr>
              <a:t>www.ppthi-hoo.com</a:t>
            </a:r>
            <a:endParaRPr lang="zh-CN" altLang="en-US" sz="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175" name="图片 5" descr="6.png"/>
          <p:cNvPicPr>
            <a:picLocks noChangeAspect="1"/>
          </p:cNvPicPr>
          <p:nvPr/>
        </p:nvPicPr>
        <p:blipFill>
          <a:blip r:embed="rId4"/>
          <a:srcRect r="-2138"/>
          <a:stretch>
            <a:fillRect/>
          </a:stretch>
        </p:blipFill>
        <p:spPr>
          <a:xfrm>
            <a:off x="8160385" y="892810"/>
            <a:ext cx="2681605" cy="5072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9" name="矩形 6158"/>
          <p:cNvSpPr/>
          <p:nvPr/>
        </p:nvSpPr>
        <p:spPr>
          <a:xfrm>
            <a:off x="3814763" y="1973263"/>
            <a:ext cx="4267200" cy="18684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9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Bye Bye</a:t>
            </a:r>
            <a:endParaRPr lang="zh-CN" altLang="en-US" sz="9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5" name="矩形 15364"/>
          <p:cNvSpPr/>
          <p:nvPr/>
        </p:nvSpPr>
        <p:spPr>
          <a:xfrm>
            <a:off x="7273925" y="991870"/>
            <a:ext cx="2212975" cy="9245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春雨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2" name="图片 1" descr="春雨动图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" y="79375"/>
            <a:ext cx="5706745" cy="3714115"/>
          </a:xfrm>
          <a:prstGeom prst="rect">
            <a:avLst/>
          </a:prstGeom>
        </p:spPr>
      </p:pic>
      <p:pic>
        <p:nvPicPr>
          <p:cNvPr id="4" name="图片 3" descr="春雨动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1375" y="2378710"/>
            <a:ext cx="6180455" cy="441769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7346" name="Picture 2" descr="http://img3.3lian.com/2013/v8/11/d/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" y="125730"/>
            <a:ext cx="5749290" cy="3592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8" name="Picture 4" descr="http://pic22.nipic.com/20120628/6153281_101418533112_2.jpg"/>
          <p:cNvPicPr>
            <a:picLocks noChangeAspect="1"/>
          </p:cNvPicPr>
          <p:nvPr/>
        </p:nvPicPr>
        <p:blipFill>
          <a:blip r:embed="rId2"/>
          <a:srcRect b="5600"/>
          <a:stretch>
            <a:fillRect/>
          </a:stretch>
        </p:blipFill>
        <p:spPr>
          <a:xfrm>
            <a:off x="6043930" y="2989580"/>
            <a:ext cx="6011545" cy="3703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15364"/>
          <p:cNvSpPr/>
          <p:nvPr/>
        </p:nvSpPr>
        <p:spPr>
          <a:xfrm>
            <a:off x="7267575" y="1363345"/>
            <a:ext cx="2212975" cy="9245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夏雨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8370" name="Picture 2" descr="http://paoattimg.pcpop.com/forum/201310/17/071614swysw4444k8y44z4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" y="73025"/>
            <a:ext cx="5267325" cy="395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86" name="Picture 18" descr="https://photo.tuchong.com/1283398/f/26099217.jpg"/>
          <p:cNvPicPr>
            <a:picLocks noChangeAspect="1"/>
          </p:cNvPicPr>
          <p:nvPr/>
        </p:nvPicPr>
        <p:blipFill>
          <a:blip r:embed="rId2"/>
          <a:srcRect l="10799"/>
          <a:stretch>
            <a:fillRect/>
          </a:stretch>
        </p:blipFill>
        <p:spPr>
          <a:xfrm>
            <a:off x="5720080" y="2409825"/>
            <a:ext cx="6117590" cy="4328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15364"/>
          <p:cNvSpPr/>
          <p:nvPr/>
        </p:nvSpPr>
        <p:spPr>
          <a:xfrm>
            <a:off x="7239000" y="1125220"/>
            <a:ext cx="2212975" cy="9245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秋雨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9396" name="Picture 4" descr="http://pic25.nipic.com/20121115/5056611_115258347000_2.jpg"/>
          <p:cNvPicPr>
            <a:picLocks noChangeAspect="1"/>
          </p:cNvPicPr>
          <p:nvPr/>
        </p:nvPicPr>
        <p:blipFill>
          <a:blip r:embed="rId1"/>
          <a:srcRect b="5312"/>
          <a:stretch>
            <a:fillRect/>
          </a:stretch>
        </p:blipFill>
        <p:spPr>
          <a:xfrm>
            <a:off x="123825" y="121285"/>
            <a:ext cx="5911215" cy="372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267575" y="1363345"/>
            <a:ext cx="2212975" cy="9245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冬雨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59398" name="Picture 6" descr="http://img7.ph.126.net/2LliZFdbEVk-pXl9h0F62g==/27167964752286457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235" y="2829560"/>
            <a:ext cx="5792470" cy="3862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98625" y="952500"/>
            <a:ext cx="8794115" cy="5462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、分析四季的雨不同的特点，感受文章的语言美和画面美。              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重点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)</a:t>
            </a:r>
            <a:endParaRPr lang="en-US" altLang="zh-CN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altLang="zh-CN" sz="3600" b="1" dirty="0">
              <a:solidFill>
                <a:srgbClr val="0000FF"/>
              </a:solidFill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、赏析本文清新明丽的语言特色，展开联想与想象，学习抓住景物特征描写的方法。</a:t>
            </a:r>
            <a:endParaRPr lang="zh-CN" altLang="en-US" sz="3600" b="1" dirty="0">
              <a:solidFill>
                <a:srgbClr val="0000FF"/>
              </a:solidFill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                              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难点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)</a:t>
            </a:r>
            <a:endParaRPr lang="en-US" altLang="zh-CN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altLang="zh-CN" sz="3600" b="1" dirty="0">
              <a:solidFill>
                <a:srgbClr val="0000FF"/>
              </a:solidFill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、体会作者对雨寄托的思想感情，领悟大自然的美好，提升生活感悟能力。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难点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)</a:t>
            </a:r>
            <a:endParaRPr lang="en-US" altLang="zh-CN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学习目标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4666</Words>
  <Application>WPS 演示</Application>
  <PresentationFormat>全屏显示(16:9)</PresentationFormat>
  <Paragraphs>434</Paragraphs>
  <Slides>47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4" baseType="lpstr">
      <vt:lpstr>Arial</vt:lpstr>
      <vt:lpstr>宋体</vt:lpstr>
      <vt:lpstr>Wingdings</vt:lpstr>
      <vt:lpstr>Times New Roman</vt:lpstr>
      <vt:lpstr>黑体</vt:lpstr>
      <vt:lpstr>楷体_GB2312</vt:lpstr>
      <vt:lpstr>新宋体</vt:lpstr>
      <vt:lpstr>华文行楷</vt:lpstr>
      <vt:lpstr>微软雅黑</vt:lpstr>
      <vt:lpstr>楷体_GB2312</vt:lpstr>
      <vt:lpstr>Arial Unicode MS</vt:lpstr>
      <vt:lpstr>Calibri</vt:lpstr>
      <vt:lpstr>Wingdings</vt:lpstr>
      <vt:lpstr>+中文标题</vt:lpstr>
      <vt:lpstr>Segoe Print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DEEPIN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493</cp:revision>
  <dcterms:created xsi:type="dcterms:W3CDTF">2016-01-14T07:05:00Z</dcterms:created>
  <dcterms:modified xsi:type="dcterms:W3CDTF">2019-09-12T14:58:43Z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