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60" r:id="rId2"/>
    <p:sldId id="256" r:id="rId3"/>
    <p:sldId id="284" r:id="rId4"/>
    <p:sldId id="257" r:id="rId5"/>
    <p:sldId id="258" r:id="rId6"/>
    <p:sldId id="271" r:id="rId7"/>
    <p:sldId id="272" r:id="rId8"/>
    <p:sldId id="274" r:id="rId9"/>
    <p:sldId id="259" r:id="rId10"/>
    <p:sldId id="261" r:id="rId11"/>
    <p:sldId id="262" r:id="rId12"/>
    <p:sldId id="266" r:id="rId13"/>
    <p:sldId id="267" r:id="rId14"/>
    <p:sldId id="268" r:id="rId15"/>
    <p:sldId id="269" r:id="rId16"/>
    <p:sldId id="270" r:id="rId17"/>
    <p:sldId id="264" r:id="rId18"/>
    <p:sldId id="265" r:id="rId19"/>
    <p:sldId id="275" r:id="rId20"/>
    <p:sldId id="276" r:id="rId21"/>
    <p:sldId id="277" r:id="rId22"/>
    <p:sldId id="278" r:id="rId23"/>
    <p:sldId id="286" r:id="rId24"/>
    <p:sldId id="285" r:id="rId25"/>
    <p:sldId id="279" r:id="rId26"/>
    <p:sldId id="280" r:id="rId27"/>
    <p:sldId id="281" r:id="rId28"/>
    <p:sldId id="282" r:id="rId29"/>
    <p:sldId id="283" r:id="rId30"/>
    <p:sldId id="287" r:id="rId31"/>
    <p:sldId id="288" r:id="rId32"/>
    <p:sldId id="289" r:id="rId33"/>
    <p:sldId id="290" r:id="rId34"/>
    <p:sldId id="291" r:id="rId35"/>
    <p:sldId id="292" r:id="rId36"/>
    <p:sldId id="293" r:id="rId37"/>
  </p:sldIdLst>
  <p:sldSz cx="9144000" cy="6858000" type="screen4x3"/>
  <p:notesSz cx="6858000" cy="9144000"/>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8" d="100"/>
          <a:sy n="78" d="100"/>
        </p:scale>
        <p:origin x="-264" y="-96"/>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DB77BE4-7A01-44DF-A62D-C9A1EBC26738}" type="datetimeFigureOut">
              <a:rPr lang="zh-CN" altLang="en-US" smtClean="0"/>
              <a:t>2020-10-26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986E591-C20D-4AA9-80CB-7AF67607482A}"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DB77BE4-7A01-44DF-A62D-C9A1EBC26738}" type="datetimeFigureOut">
              <a:rPr lang="zh-CN" altLang="en-US" smtClean="0"/>
              <a:t>2020-10-26</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86E591-C20D-4AA9-80CB-7AF67607482A}"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b="1" smtClean="0"/>
              <a:t>读书：目的和前提</a:t>
            </a:r>
            <a:endParaRPr lang="zh-CN" altLang="en-US" b="1"/>
          </a:p>
        </p:txBody>
      </p:sp>
      <p:sp>
        <p:nvSpPr>
          <p:cNvPr id="3" name="副标题 2"/>
          <p:cNvSpPr>
            <a:spLocks noGrp="1"/>
          </p:cNvSpPr>
          <p:nvPr>
            <p:ph type="subTitle" idx="1"/>
          </p:nvPr>
        </p:nvSpPr>
        <p:spPr/>
        <p:txBody>
          <a:bodyPr/>
          <a:lstStyle/>
          <a:p>
            <a:r>
              <a:rPr lang="zh-CN" altLang="en-US" b="1" smtClean="0">
                <a:solidFill>
                  <a:schemeClr val="tx1"/>
                </a:solidFill>
                <a:effectLst>
                  <a:outerShdw blurRad="38100" dist="38100" dir="2700000" algn="tl">
                    <a:srgbClr val="000000">
                      <a:alpha val="43137"/>
                    </a:srgbClr>
                  </a:outerShdw>
                </a:effectLst>
              </a:rPr>
              <a:t>黑塞</a:t>
            </a:r>
            <a:endParaRPr lang="zh-CN" altLang="en-US" b="1">
              <a:solidFill>
                <a:schemeClr val="tx1"/>
              </a:solidFill>
              <a:effectLst>
                <a:outerShdw blurRad="38100" dist="38100" dir="2700000" algn="tl">
                  <a:srgbClr val="000000">
                    <a:alpha val="43137"/>
                  </a:srgbClr>
                </a:outerShdw>
              </a:effectLst>
            </a:endParaRPr>
          </a:p>
        </p:txBody>
      </p:sp>
      <p:pic>
        <p:nvPicPr>
          <p:cNvPr id="2050" name="Picture 2" descr="C:\Users\Administrator\Desktop\图片\u=219228232,3353675681&amp;fm=26&amp;gp=0.jpg"/>
          <p:cNvPicPr>
            <a:picLocks noChangeAspect="1" noChangeArrowheads="1"/>
          </p:cNvPicPr>
          <p:nvPr/>
        </p:nvPicPr>
        <p:blipFill>
          <a:blip r:embed="rId2"/>
          <a:stretch>
            <a:fillRect/>
          </a:stretch>
        </p:blipFill>
        <p:spPr bwMode="auto">
          <a:xfrm>
            <a:off x="0" y="0"/>
            <a:ext cx="9144000" cy="6858000"/>
          </a:xfrm>
          <a:prstGeom prst="rect">
            <a:avLst/>
          </a:prstGeom>
          <a:noFill/>
        </p:spPr>
      </p:pic>
      <p:sp>
        <p:nvSpPr>
          <p:cNvPr id="5" name="标题 1"/>
          <p:cNvSpPr txBox="1"/>
          <p:nvPr/>
        </p:nvSpPr>
        <p:spPr>
          <a:xfrm>
            <a:off x="142844" y="928671"/>
            <a:ext cx="6500858" cy="282418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smtClean="0">
                <a:ln>
                  <a:noFill/>
                </a:ln>
                <a:solidFill>
                  <a:srgbClr val="FF0000"/>
                </a:solidFill>
                <a:effectLst>
                  <a:outerShdw blurRad="38100" dist="38100" dir="2700000" algn="tl">
                    <a:srgbClr val="000000">
                      <a:alpha val="43137"/>
                    </a:srgbClr>
                  </a:outerShdw>
                </a:effectLst>
                <a:uLnTx/>
                <a:uFillTx/>
                <a:latin typeface="+mj-lt"/>
                <a:ea typeface="+mj-ea"/>
                <a:cs typeface="+mj-cs"/>
              </a:rPr>
              <a:t>读书：目的和前提</a:t>
            </a:r>
          </a:p>
        </p:txBody>
      </p:sp>
      <p:sp>
        <p:nvSpPr>
          <p:cNvPr id="6" name="矩形 5"/>
          <p:cNvSpPr/>
          <p:nvPr/>
        </p:nvSpPr>
        <p:spPr>
          <a:xfrm>
            <a:off x="5143504" y="4929198"/>
            <a:ext cx="1213794" cy="707886"/>
          </a:xfrm>
          <a:prstGeom prst="rect">
            <a:avLst/>
          </a:prstGeom>
        </p:spPr>
        <p:txBody>
          <a:bodyPr wrap="none">
            <a:spAutoFit/>
          </a:bodyPr>
          <a:lstStyle/>
          <a:p>
            <a:r>
              <a:rPr lang="zh-CN" altLang="en-US" sz="4000" b="1" smtClean="0">
                <a:solidFill>
                  <a:schemeClr val="tx1"/>
                </a:solidFill>
                <a:effectLst>
                  <a:outerShdw blurRad="38100" dist="38100" dir="2700000" algn="tl">
                    <a:srgbClr val="000000">
                      <a:alpha val="43137"/>
                    </a:srgbClr>
                  </a:outerShdw>
                </a:effectLst>
              </a:rPr>
              <a:t>黑塞</a:t>
            </a:r>
            <a:endParaRPr lang="zh-CN" altLang="en-US" sz="4000" b="1">
              <a:solidFill>
                <a:schemeClr val="tx1"/>
              </a:solidFill>
              <a:effectLst>
                <a:outerShdw blurRad="38100" dist="38100" dir="2700000" algn="tl">
                  <a:srgbClr val="000000">
                    <a:alpha val="43137"/>
                  </a:srgbClr>
                </a:outerShdw>
              </a:effectLst>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6000" b="1" smtClean="0">
                <a:solidFill>
                  <a:srgbClr val="FF0000"/>
                </a:solidFill>
              </a:rPr>
              <a:t>成就</a:t>
            </a:r>
            <a:endParaRPr lang="zh-CN" altLang="en-US" sz="6000" b="1">
              <a:solidFill>
                <a:srgbClr val="FF0000"/>
              </a:solidFill>
            </a:endParaRPr>
          </a:p>
        </p:txBody>
      </p:sp>
      <p:sp>
        <p:nvSpPr>
          <p:cNvPr id="3" name="内容占位符 2"/>
          <p:cNvSpPr>
            <a:spLocks noGrp="1"/>
          </p:cNvSpPr>
          <p:nvPr>
            <p:ph idx="1"/>
          </p:nvPr>
        </p:nvSpPr>
        <p:spPr/>
        <p:txBody>
          <a:bodyPr/>
          <a:lstStyle/>
          <a:p>
            <a:r>
              <a:rPr lang="zh-CN" altLang="en-US" b="1" smtClean="0">
                <a:solidFill>
                  <a:srgbClr val="FF0000"/>
                </a:solidFill>
                <a:effectLst>
                  <a:outerShdw blurRad="38100" dist="38100" dir="2700000" algn="tl">
                    <a:srgbClr val="000000">
                      <a:alpha val="43137"/>
                    </a:srgbClr>
                  </a:outerShdw>
                </a:effectLst>
              </a:rPr>
              <a:t>在</a:t>
            </a:r>
            <a:r>
              <a:rPr lang="en-US" altLang="zh-CN" b="1" smtClean="0">
                <a:solidFill>
                  <a:srgbClr val="FF0000"/>
                </a:solidFill>
                <a:effectLst>
                  <a:outerShdw blurRad="38100" dist="38100" dir="2700000" algn="tl">
                    <a:srgbClr val="000000">
                      <a:alpha val="43137"/>
                    </a:srgbClr>
                  </a:outerShdw>
                </a:effectLst>
              </a:rPr>
              <a:t>20</a:t>
            </a:r>
            <a:r>
              <a:rPr lang="zh-CN" altLang="en-US" b="1" smtClean="0">
                <a:solidFill>
                  <a:srgbClr val="FF0000"/>
                </a:solidFill>
                <a:effectLst>
                  <a:outerShdw blurRad="38100" dist="38100" dir="2700000" algn="tl">
                    <a:srgbClr val="000000">
                      <a:alpha val="43137"/>
                    </a:srgbClr>
                  </a:outerShdw>
                </a:effectLst>
              </a:rPr>
              <a:t>世纪五六十年代</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他与许国璋、吴景荣曾被誉为中华人民共和国的“三大英语权威”</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为中华人民共和国英语教育和英语翻译做出巨大的贡献。著有大量学术论著、散文、游记、序跋、书评、剧评和读书随感。多部著作获奖。于</a:t>
            </a:r>
            <a:r>
              <a:rPr lang="en-US" altLang="zh-CN" b="1" smtClean="0">
                <a:solidFill>
                  <a:srgbClr val="FF0000"/>
                </a:solidFill>
                <a:effectLst>
                  <a:outerShdw blurRad="38100" dist="38100" dir="2700000" algn="tl">
                    <a:srgbClr val="000000">
                      <a:alpha val="43137"/>
                    </a:srgbClr>
                  </a:outerShdw>
                </a:effectLst>
              </a:rPr>
              <a:t>1990</a:t>
            </a:r>
            <a:r>
              <a:rPr lang="zh-CN" altLang="en-US" b="1" smtClean="0">
                <a:solidFill>
                  <a:srgbClr val="FF0000"/>
                </a:solidFill>
                <a:effectLst>
                  <a:outerShdw blurRad="38100" dist="38100" dir="2700000" algn="tl">
                    <a:srgbClr val="000000">
                      <a:alpha val="43137"/>
                    </a:srgbClr>
                  </a:outerShdw>
                </a:effectLst>
              </a:rPr>
              <a:t>年享受政府特殊津贴。</a:t>
            </a:r>
          </a:p>
          <a:p>
            <a:endParaRPr lang="zh-CN" altLang="en-US"/>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作品</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effectLst>
                  <a:outerShdw blurRad="38100" dist="38100" dir="2700000" algn="tl">
                    <a:srgbClr val="000000">
                      <a:alpha val="43137"/>
                    </a:srgbClr>
                  </a:outerShdw>
                </a:effectLst>
              </a:rPr>
              <a:t>著有</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英国十七世纪剧作家韦勃斯特的文学声誉</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英文</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英国文学论文集</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译有</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彭斯诗选</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中译英</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雷雨</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曹禺著</a:t>
            </a:r>
            <a:r>
              <a:rPr lang="en-US" altLang="zh-CN"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等。</a:t>
            </a:r>
            <a:endParaRPr lang="zh-CN" altLang="en-US" b="1">
              <a:effectLst>
                <a:outerShdw blurRad="38100" dist="38100" dir="2700000" algn="tl">
                  <a:srgbClr val="000000">
                    <a:alpha val="43137"/>
                  </a:srgbClr>
                </a:outerShdw>
              </a:effectLst>
            </a:endParaRP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285719" y="1571612"/>
            <a:ext cx="8609043"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endParaRPr lang="en-US" altLang="zh-CN">
              <a:solidFill>
                <a:srgbClr val="000000"/>
              </a:solidFill>
            </a:endParaRPr>
          </a:p>
          <a:p>
            <a:r>
              <a:rPr lang="en-US" altLang="zh-CN">
                <a:solidFill>
                  <a:srgbClr val="000000"/>
                </a:solidFill>
              </a:rPr>
              <a:t>1.</a:t>
            </a:r>
            <a:r>
              <a:rPr lang="zh-CN" altLang="en-US">
                <a:solidFill>
                  <a:srgbClr val="000000"/>
                </a:solidFill>
              </a:rPr>
              <a:t>无法达成的目标才是我的目标</a:t>
            </a:r>
            <a:r>
              <a:rPr lang="en-US" altLang="zh-CN">
                <a:solidFill>
                  <a:srgbClr val="000000"/>
                </a:solidFill>
              </a:rPr>
              <a:t>,</a:t>
            </a:r>
            <a:r>
              <a:rPr lang="zh-CN" altLang="en-US">
                <a:solidFill>
                  <a:srgbClr val="000000"/>
                </a:solidFill>
              </a:rPr>
              <a:t>迂回曲折的路才是我想走的路</a:t>
            </a:r>
            <a:r>
              <a:rPr lang="en-US" altLang="zh-CN">
                <a:solidFill>
                  <a:srgbClr val="000000"/>
                </a:solidFill>
              </a:rPr>
              <a:t>,</a:t>
            </a:r>
            <a:r>
              <a:rPr lang="zh-CN" altLang="en-US">
                <a:solidFill>
                  <a:srgbClr val="000000"/>
                </a:solidFill>
              </a:rPr>
              <a:t>而每次的歇息</a:t>
            </a:r>
            <a:r>
              <a:rPr lang="en-US" altLang="zh-CN">
                <a:solidFill>
                  <a:srgbClr val="000000"/>
                </a:solidFill>
              </a:rPr>
              <a:t>,</a:t>
            </a:r>
            <a:r>
              <a:rPr lang="zh-CN" altLang="en-US">
                <a:solidFill>
                  <a:srgbClr val="000000"/>
                </a:solidFill>
              </a:rPr>
              <a:t>总是带来新的向往。等走过更多迂回曲折的路</a:t>
            </a:r>
            <a:r>
              <a:rPr lang="en-US" altLang="zh-CN">
                <a:solidFill>
                  <a:srgbClr val="000000"/>
                </a:solidFill>
              </a:rPr>
              <a:t>,</a:t>
            </a:r>
            <a:r>
              <a:rPr lang="zh-CN" altLang="en-US">
                <a:solidFill>
                  <a:srgbClr val="000000"/>
                </a:solidFill>
              </a:rPr>
              <a:t>等无数的美梦成真后</a:t>
            </a:r>
            <a:r>
              <a:rPr lang="en-US" altLang="zh-CN">
                <a:solidFill>
                  <a:srgbClr val="000000"/>
                </a:solidFill>
              </a:rPr>
              <a:t>,</a:t>
            </a:r>
            <a:r>
              <a:rPr lang="zh-CN" altLang="en-US">
                <a:solidFill>
                  <a:srgbClr val="000000"/>
                </a:solidFill>
              </a:rPr>
              <a:t>我才会感觉失望</a:t>
            </a:r>
            <a:r>
              <a:rPr lang="en-US" altLang="zh-CN">
                <a:solidFill>
                  <a:srgbClr val="000000"/>
                </a:solidFill>
              </a:rPr>
              <a:t>,</a:t>
            </a:r>
            <a:r>
              <a:rPr lang="zh-CN" altLang="en-US">
                <a:solidFill>
                  <a:srgbClr val="000000"/>
                </a:solidFill>
              </a:rPr>
              <a:t>才会明白其中的真义。所有的极端与对立都告消失之处</a:t>
            </a:r>
            <a:r>
              <a:rPr lang="en-US" altLang="zh-CN">
                <a:solidFill>
                  <a:srgbClr val="000000"/>
                </a:solidFill>
              </a:rPr>
              <a:t>,</a:t>
            </a:r>
            <a:r>
              <a:rPr lang="zh-CN" altLang="en-US">
                <a:solidFill>
                  <a:srgbClr val="000000"/>
                </a:solidFill>
              </a:rPr>
              <a:t>即是涅槃。</a:t>
            </a:r>
          </a:p>
          <a:p>
            <a:pPr algn="r"/>
            <a:r>
              <a:rPr lang="en-US" altLang="zh-CN">
                <a:solidFill>
                  <a:srgbClr val="000000"/>
                </a:solidFill>
              </a:rPr>
              <a:t>——</a:t>
            </a:r>
            <a:r>
              <a:rPr lang="zh-CN" altLang="en-US">
                <a:solidFill>
                  <a:srgbClr val="000000"/>
                </a:solidFill>
              </a:rPr>
              <a:t>赫尔曼</a:t>
            </a:r>
            <a:r>
              <a:rPr lang="en-US" altLang="zh-CN">
                <a:solidFill>
                  <a:srgbClr val="000000"/>
                </a:solidFill>
              </a:rPr>
              <a:t>·</a:t>
            </a:r>
            <a:r>
              <a:rPr lang="zh-CN" altLang="en-US">
                <a:solidFill>
                  <a:srgbClr val="000000"/>
                </a:solidFill>
              </a:rPr>
              <a:t>黑塞</a:t>
            </a:r>
            <a:r>
              <a:rPr lang="en-US" altLang="zh-CN">
                <a:solidFill>
                  <a:srgbClr val="000000"/>
                </a:solidFill>
              </a:rPr>
              <a:t>《</a:t>
            </a:r>
            <a:r>
              <a:rPr lang="zh-CN" altLang="en-US">
                <a:solidFill>
                  <a:srgbClr val="000000"/>
                </a:solidFill>
              </a:rPr>
              <a:t>堤契诺之歌</a:t>
            </a:r>
            <a:r>
              <a:rPr lang="en-US" altLang="zh-CN">
                <a:solidFill>
                  <a:srgbClr val="000000"/>
                </a:solidFill>
              </a:rPr>
              <a:t>》</a:t>
            </a:r>
          </a:p>
        </p:txBody>
      </p:sp>
      <p:sp>
        <p:nvSpPr>
          <p:cNvPr id="3" name="矩形 2"/>
          <p:cNvSpPr/>
          <p:nvPr/>
        </p:nvSpPr>
        <p:spPr>
          <a:xfrm>
            <a:off x="1357290" y="571480"/>
            <a:ext cx="7133411" cy="923330"/>
          </a:xfrm>
          <a:prstGeom prst="rect">
            <a:avLst/>
          </a:prstGeom>
          <a:noFill/>
        </p:spPr>
        <p:txBody>
          <a:bodyPr wrap="square" lIns="91440" tIns="45720" rIns="91440" bIns="45720">
            <a:spAutoFit/>
          </a:bodyPr>
          <a:lstStyle/>
          <a:p>
            <a:pPr algn="ctr"/>
            <a:r>
              <a:rPr lang="zh-CN" altLang="en-US" sz="5400" b="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名家经典名句</a:t>
            </a:r>
            <a:endParaRPr lang="zh-CN" altLang="en-US" sz="5400" b="1" cap="none" spc="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2.</a:t>
            </a:r>
            <a:r>
              <a:rPr lang="zh-CN" altLang="en-US"/>
              <a:t>我们不得不越过这么多的污泥浊水</a:t>
            </a:r>
            <a:r>
              <a:rPr lang="en-US" altLang="zh-CN"/>
              <a:t>,</a:t>
            </a:r>
            <a:r>
              <a:rPr lang="zh-CN" altLang="en-US"/>
              <a:t>经历这么多的荒唐蠢事才能回到家里</a:t>
            </a:r>
            <a:r>
              <a:rPr lang="en-US" altLang="zh-CN"/>
              <a:t>!</a:t>
            </a:r>
            <a:r>
              <a:rPr lang="zh-CN" altLang="en-US"/>
              <a:t>而且没有人指引我们</a:t>
            </a:r>
            <a:r>
              <a:rPr lang="en-US" altLang="zh-CN"/>
              <a:t>,</a:t>
            </a:r>
            <a:r>
              <a:rPr lang="zh-CN" altLang="en-US"/>
              <a:t>我们唯一的向导是乡愁。我准备再次开始这场游戏</a:t>
            </a:r>
            <a:r>
              <a:rPr lang="en-US" altLang="zh-CN"/>
              <a:t>,</a:t>
            </a:r>
            <a:r>
              <a:rPr lang="zh-CN" altLang="en-US"/>
              <a:t>再尝一次它的痛苦</a:t>
            </a:r>
            <a:r>
              <a:rPr lang="en-US" altLang="zh-CN"/>
              <a:t>,</a:t>
            </a:r>
            <a:r>
              <a:rPr lang="zh-CN" altLang="en-US"/>
              <a:t>再一次为它的荒谬无稽而战栗</a:t>
            </a:r>
            <a:r>
              <a:rPr lang="en-US" altLang="zh-CN"/>
              <a:t>,</a:t>
            </a:r>
            <a:r>
              <a:rPr lang="zh-CN" altLang="en-US"/>
              <a:t>再次并且不断地游历我内心的地狱。</a:t>
            </a:r>
          </a:p>
          <a:p>
            <a:pPr algn="r"/>
            <a:r>
              <a:rPr lang="en-US" altLang="zh-CN"/>
              <a:t>——</a:t>
            </a:r>
            <a:r>
              <a:rPr lang="zh-CN" altLang="en-US"/>
              <a:t>赫尔曼</a:t>
            </a:r>
            <a:r>
              <a:rPr lang="en-US" altLang="zh-CN"/>
              <a:t>·</a:t>
            </a:r>
            <a:r>
              <a:rPr lang="zh-CN" altLang="en-US"/>
              <a:t>黑塞</a:t>
            </a:r>
            <a:r>
              <a:rPr lang="en-US" altLang="zh-CN"/>
              <a:t>《</a:t>
            </a:r>
            <a:r>
              <a:rPr lang="zh-CN" altLang="en-US"/>
              <a:t>荒原狼</a:t>
            </a:r>
            <a:r>
              <a:rPr lang="en-US" altLang="zh-CN"/>
              <a:t>》</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12725" y="1143318"/>
            <a:ext cx="8682038" cy="1815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3.</a:t>
            </a:r>
            <a:r>
              <a:rPr lang="zh-CN" altLang="en-US"/>
              <a:t>我做自己不情愿的事</a:t>
            </a:r>
            <a:r>
              <a:rPr lang="en-US" altLang="zh-CN"/>
              <a:t>,</a:t>
            </a:r>
            <a:r>
              <a:rPr lang="zh-CN" altLang="en-US"/>
              <a:t>是因为完全不知如何面对自己。我恐惧长久的孤独</a:t>
            </a:r>
            <a:r>
              <a:rPr lang="en-US" altLang="zh-CN"/>
              <a:t>,</a:t>
            </a:r>
            <a:r>
              <a:rPr lang="zh-CN" altLang="en-US"/>
              <a:t>害怕心绪的各种细微、羞涩和热切的波动</a:t>
            </a:r>
            <a:r>
              <a:rPr lang="en-US" altLang="zh-CN"/>
              <a:t>,</a:t>
            </a:r>
            <a:r>
              <a:rPr lang="zh-CN" altLang="en-US"/>
              <a:t>害怕那常常泛起的爱的柔情。</a:t>
            </a:r>
          </a:p>
          <a:p>
            <a:pPr algn="r"/>
            <a:r>
              <a:rPr lang="en-US" altLang="zh-CN"/>
              <a:t>——</a:t>
            </a:r>
            <a:r>
              <a:rPr lang="zh-CN" altLang="en-US"/>
              <a:t>赫尔曼</a:t>
            </a:r>
            <a:r>
              <a:rPr lang="en-US" altLang="zh-CN"/>
              <a:t>·</a:t>
            </a:r>
            <a:r>
              <a:rPr lang="zh-CN" altLang="en-US"/>
              <a:t>黑塞</a:t>
            </a:r>
            <a:r>
              <a:rPr lang="en-US" altLang="zh-CN"/>
              <a:t>《</a:t>
            </a:r>
            <a:r>
              <a:rPr lang="zh-CN" altLang="en-US"/>
              <a:t>德米安</a:t>
            </a:r>
            <a:r>
              <a:rPr lang="en-US" altLang="zh-CN"/>
              <a:t>》</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212725" y="1143318"/>
            <a:ext cx="8682038" cy="2677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4.</a:t>
            </a:r>
            <a:r>
              <a:rPr lang="zh-CN" altLang="en-US"/>
              <a:t>通过文化来学习语言</a:t>
            </a:r>
            <a:r>
              <a:rPr lang="en-US" altLang="zh-CN"/>
              <a:t>,</a:t>
            </a:r>
            <a:r>
              <a:rPr lang="zh-CN" altLang="en-US"/>
              <a:t>语言也会学得更好。</a:t>
            </a:r>
          </a:p>
          <a:p>
            <a:pPr algn="r"/>
            <a:r>
              <a:rPr lang="en-US" altLang="zh-CN"/>
              <a:t>——</a:t>
            </a:r>
            <a:r>
              <a:rPr lang="zh-CN" altLang="en-US"/>
              <a:t>王佐良</a:t>
            </a:r>
          </a:p>
          <a:p>
            <a:r>
              <a:rPr lang="en-US" altLang="zh-CN"/>
              <a:t>5.</a:t>
            </a:r>
            <a:r>
              <a:rPr lang="zh-CN" altLang="en-US"/>
              <a:t>语言之有魅力</a:t>
            </a:r>
            <a:r>
              <a:rPr lang="en-US" altLang="zh-CN"/>
              <a:t>,</a:t>
            </a:r>
            <a:r>
              <a:rPr lang="zh-CN" altLang="en-US"/>
              <a:t>风格之值得研究</a:t>
            </a:r>
            <a:r>
              <a:rPr lang="en-US" altLang="zh-CN"/>
              <a:t>,</a:t>
            </a:r>
            <a:r>
              <a:rPr lang="zh-CN" altLang="en-US"/>
              <a:t>主要是因为后面有一个大的精神世界</a:t>
            </a:r>
            <a:r>
              <a:rPr lang="en-US" altLang="zh-CN"/>
              <a:t>:</a:t>
            </a:r>
            <a:r>
              <a:rPr lang="zh-CN" altLang="en-US"/>
              <a:t>但这两者又必须艺术地融合在一起</a:t>
            </a:r>
            <a:r>
              <a:rPr lang="en-US" altLang="zh-CN"/>
              <a:t>,</a:t>
            </a:r>
            <a:r>
              <a:rPr lang="zh-CN" altLang="en-US"/>
              <a:t>因此语言表达力同思想洞察力又是互相促进的。</a:t>
            </a:r>
          </a:p>
          <a:p>
            <a:pPr algn="r"/>
            <a:r>
              <a:rPr lang="en-US" altLang="zh-CN"/>
              <a:t>——</a:t>
            </a:r>
            <a:r>
              <a:rPr lang="zh-CN" altLang="en-US"/>
              <a:t>王佐良</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读文，整体感知内容</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r>
              <a:rPr lang="zh-CN" altLang="en-US" b="1" smtClean="0">
                <a:effectLst>
                  <a:outerShdw blurRad="38100" dist="38100" dir="2700000" algn="tl">
                    <a:srgbClr val="000000">
                      <a:alpha val="43137"/>
                    </a:srgbClr>
                  </a:outerShdw>
                </a:effectLst>
              </a:rPr>
              <a:t>问题</a:t>
            </a:r>
            <a:r>
              <a:rPr lang="en-US" altLang="zh-CN" b="1" smtClean="0">
                <a:effectLst>
                  <a:outerShdw blurRad="38100" dist="38100" dir="2700000" algn="tl">
                    <a:srgbClr val="000000">
                      <a:alpha val="43137"/>
                    </a:srgbClr>
                  </a:outerShdw>
                </a:effectLst>
              </a:rPr>
              <a:t>1</a:t>
            </a:r>
            <a:r>
              <a:rPr lang="zh-CN" altLang="en-US" b="1" smtClean="0">
                <a:effectLst>
                  <a:outerShdw blurRad="38100" dist="38100" dir="2700000" algn="tl">
                    <a:srgbClr val="000000">
                      <a:alpha val="43137"/>
                    </a:srgbClr>
                  </a:outerShdw>
                </a:effectLst>
              </a:rPr>
              <a:t>、标注出难字；</a:t>
            </a:r>
            <a:endParaRPr lang="en-US" altLang="zh-CN" b="1" smtClean="0">
              <a:effectLst>
                <a:outerShdw blurRad="38100" dist="38100" dir="2700000" algn="tl">
                  <a:srgbClr val="000000">
                    <a:alpha val="43137"/>
                  </a:srgbClr>
                </a:outerShdw>
              </a:effectLst>
            </a:endParaRPr>
          </a:p>
          <a:p>
            <a:r>
              <a:rPr lang="zh-CN" altLang="en-US" b="1" smtClean="0">
                <a:effectLst>
                  <a:outerShdw blurRad="38100" dist="38100" dir="2700000" algn="tl">
                    <a:srgbClr val="000000">
                      <a:alpha val="43137"/>
                    </a:srgbClr>
                  </a:outerShdw>
                </a:effectLst>
              </a:rPr>
              <a:t>问题</a:t>
            </a:r>
            <a:r>
              <a:rPr lang="en-US" altLang="zh-CN" b="1" smtClean="0">
                <a:effectLst>
                  <a:outerShdw blurRad="38100" dist="38100" dir="2700000" algn="tl">
                    <a:srgbClr val="000000">
                      <a:alpha val="43137"/>
                    </a:srgbClr>
                  </a:outerShdw>
                </a:effectLst>
              </a:rPr>
              <a:t>2</a:t>
            </a:r>
            <a:r>
              <a:rPr lang="zh-CN" altLang="en-US" b="1" smtClean="0">
                <a:effectLst>
                  <a:outerShdw blurRad="38100" dist="38100" dir="2700000" algn="tl">
                    <a:srgbClr val="000000">
                      <a:alpha val="43137"/>
                    </a:srgbClr>
                  </a:outerShdw>
                </a:effectLst>
              </a:rPr>
              <a:t>、归纳出本文的主要内容及写作思路。</a:t>
            </a:r>
            <a:endParaRPr lang="en-US" altLang="zh-CN" b="1" smtClean="0">
              <a:effectLst>
                <a:outerShdw blurRad="38100" dist="38100" dir="2700000" algn="tl">
                  <a:srgbClr val="000000">
                    <a:alpha val="43137"/>
                  </a:srgbClr>
                </a:outerShdw>
              </a:effectLst>
            </a:endParaRPr>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smtClean="0">
                <a:solidFill>
                  <a:srgbClr val="FF0000"/>
                </a:solidFill>
                <a:effectLst>
                  <a:outerShdw blurRad="38100" dist="38100" dir="2700000" algn="tl">
                    <a:srgbClr val="000000">
                      <a:alpha val="43137"/>
                    </a:srgbClr>
                  </a:outerShdw>
                </a:effectLst>
              </a:rPr>
              <a:t>问题</a:t>
            </a:r>
            <a:r>
              <a:rPr lang="en-US" altLang="zh-CN" b="1" smtClean="0">
                <a:solidFill>
                  <a:srgbClr val="FF0000"/>
                </a:solidFill>
                <a:effectLst>
                  <a:outerShdw blurRad="38100" dist="38100" dir="2700000" algn="tl">
                    <a:srgbClr val="000000">
                      <a:alpha val="43137"/>
                    </a:srgbClr>
                  </a:outerShdw>
                </a:effectLst>
              </a:rPr>
              <a:t>1</a:t>
            </a:r>
            <a:r>
              <a:rPr lang="zh-CN" altLang="en-US" b="1" smtClean="0">
                <a:solidFill>
                  <a:srgbClr val="FF0000"/>
                </a:solidFill>
                <a:effectLst>
                  <a:outerShdw blurRad="38100" dist="38100" dir="2700000" algn="tl">
                    <a:srgbClr val="000000">
                      <a:alpha val="43137"/>
                    </a:srgbClr>
                  </a:outerShdw>
                </a:effectLst>
              </a:rPr>
              <a:t>：音形识记</a:t>
            </a:r>
            <a:br>
              <a:rPr lang="zh-CN" altLang="en-US" b="1" smtClean="0">
                <a:solidFill>
                  <a:srgbClr val="FF0000"/>
                </a:solidFill>
                <a:effectLst>
                  <a:outerShdw blurRad="38100" dist="38100" dir="2700000" algn="tl">
                    <a:srgbClr val="000000">
                      <a:alpha val="43137"/>
                    </a:srgbClr>
                  </a:outerShdw>
                </a:effectLst>
              </a:rPr>
            </a:b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normAutofit/>
          </a:bodyPr>
          <a:lstStyle/>
          <a:p>
            <a:pPr>
              <a:lnSpc>
                <a:spcPct val="150000"/>
              </a:lnSpc>
            </a:pPr>
            <a:r>
              <a:rPr lang="zh-CN" altLang="en-US" smtClean="0">
                <a:solidFill>
                  <a:srgbClr val="0000FF"/>
                </a:solidFill>
              </a:rPr>
              <a:t>教</a:t>
            </a:r>
            <a:r>
              <a:rPr lang="zh-CN" altLang="en-US" smtClean="0">
                <a:solidFill>
                  <a:srgbClr val="000000"/>
                </a:solidFill>
              </a:rPr>
              <a:t>养</a:t>
            </a:r>
            <a:r>
              <a:rPr lang="en-US" altLang="zh-CN" smtClean="0">
                <a:solidFill>
                  <a:srgbClr val="000000"/>
                </a:solidFill>
              </a:rPr>
              <a:t>(jiào)</a:t>
            </a:r>
            <a:r>
              <a:rPr lang="zh-CN" altLang="en-US" smtClean="0">
                <a:solidFill>
                  <a:srgbClr val="000000"/>
                </a:solidFill>
              </a:rPr>
              <a:t>卷</a:t>
            </a:r>
            <a:r>
              <a:rPr lang="zh-CN" altLang="en-US" smtClean="0">
                <a:solidFill>
                  <a:srgbClr val="0000FF"/>
                </a:solidFill>
              </a:rPr>
              <a:t>帙</a:t>
            </a:r>
            <a:r>
              <a:rPr lang="en-US" altLang="zh-CN" smtClean="0">
                <a:solidFill>
                  <a:srgbClr val="000000"/>
                </a:solidFill>
              </a:rPr>
              <a:t>(</a:t>
            </a:r>
            <a:r>
              <a:rPr lang="en-US" altLang="zh-CN" err="1" smtClean="0">
                <a:solidFill>
                  <a:srgbClr val="000000"/>
                </a:solidFill>
                <a:ea typeface="楷体_GB2312" pitchFamily="49" charset="-122"/>
              </a:rPr>
              <a:t>zhì</a:t>
            </a:r>
            <a:r>
              <a:rPr lang="en-US" altLang="zh-CN" smtClean="0">
                <a:solidFill>
                  <a:srgbClr val="000000"/>
                </a:solidFill>
              </a:rPr>
              <a:t>)</a:t>
            </a:r>
            <a:r>
              <a:rPr lang="zh-CN" altLang="en-US" smtClean="0">
                <a:solidFill>
                  <a:srgbClr val="000000"/>
                </a:solidFill>
              </a:rPr>
              <a:t>发</a:t>
            </a:r>
            <a:r>
              <a:rPr lang="zh-CN" altLang="en-US" smtClean="0">
                <a:solidFill>
                  <a:srgbClr val="0000FF"/>
                </a:solidFill>
              </a:rPr>
              <a:t>掘</a:t>
            </a:r>
            <a:r>
              <a:rPr lang="en-US" altLang="zh-CN" smtClean="0">
                <a:solidFill>
                  <a:srgbClr val="000000"/>
                </a:solidFill>
              </a:rPr>
              <a:t>(jué)</a:t>
            </a:r>
            <a:r>
              <a:rPr lang="zh-CN" altLang="en-US" smtClean="0">
                <a:solidFill>
                  <a:srgbClr val="0000FF"/>
                </a:solidFill>
              </a:rPr>
              <a:t>僧</a:t>
            </a:r>
            <a:r>
              <a:rPr lang="zh-CN" altLang="en-US" smtClean="0">
                <a:solidFill>
                  <a:srgbClr val="000000"/>
                </a:solidFill>
              </a:rPr>
              <a:t>侣</a:t>
            </a:r>
            <a:r>
              <a:rPr lang="en-US" altLang="zh-CN" smtClean="0">
                <a:solidFill>
                  <a:srgbClr val="000000"/>
                </a:solidFill>
              </a:rPr>
              <a:t>(sēnɡ) </a:t>
            </a:r>
          </a:p>
          <a:p>
            <a:pPr>
              <a:lnSpc>
                <a:spcPct val="150000"/>
              </a:lnSpc>
            </a:pPr>
            <a:r>
              <a:rPr lang="zh-CN" altLang="en-US" smtClean="0">
                <a:solidFill>
                  <a:srgbClr val="000000"/>
                </a:solidFill>
              </a:rPr>
              <a:t>狭</a:t>
            </a:r>
            <a:r>
              <a:rPr lang="zh-CN" altLang="en-US" smtClean="0">
                <a:solidFill>
                  <a:srgbClr val="0000FF"/>
                </a:solidFill>
              </a:rPr>
              <a:t>隘</a:t>
            </a:r>
            <a:r>
              <a:rPr lang="en-US" altLang="zh-CN" smtClean="0">
                <a:solidFill>
                  <a:srgbClr val="000000"/>
                </a:solidFill>
              </a:rPr>
              <a:t>(ài)	</a:t>
            </a:r>
            <a:r>
              <a:rPr lang="en-US" altLang="zh-CN" smtClean="0">
                <a:solidFill>
                  <a:srgbClr val="0000FF"/>
                </a:solidFill>
              </a:rPr>
              <a:t> </a:t>
            </a:r>
            <a:r>
              <a:rPr lang="zh-CN" altLang="en-US" smtClean="0">
                <a:solidFill>
                  <a:srgbClr val="0000FF"/>
                </a:solidFill>
              </a:rPr>
              <a:t>逊</a:t>
            </a:r>
            <a:r>
              <a:rPr lang="zh-CN" altLang="en-US" smtClean="0">
                <a:solidFill>
                  <a:srgbClr val="000000"/>
                </a:solidFill>
              </a:rPr>
              <a:t>色</a:t>
            </a:r>
            <a:r>
              <a:rPr lang="en-US" altLang="zh-CN" smtClean="0">
                <a:solidFill>
                  <a:srgbClr val="000000"/>
                </a:solidFill>
              </a:rPr>
              <a:t>(xùn)</a:t>
            </a:r>
            <a:r>
              <a:rPr lang="zh-CN" altLang="en-US" smtClean="0">
                <a:solidFill>
                  <a:srgbClr val="0000FF"/>
                </a:solidFill>
              </a:rPr>
              <a:t>咖</a:t>
            </a:r>
            <a:r>
              <a:rPr lang="zh-CN" altLang="en-US" smtClean="0">
                <a:solidFill>
                  <a:srgbClr val="000000"/>
                </a:solidFill>
              </a:rPr>
              <a:t>啡</a:t>
            </a:r>
            <a:r>
              <a:rPr lang="en-US" altLang="zh-CN" smtClean="0">
                <a:solidFill>
                  <a:srgbClr val="000000"/>
                </a:solidFill>
              </a:rPr>
              <a:t>(kā)</a:t>
            </a:r>
            <a:r>
              <a:rPr lang="zh-CN" altLang="en-US" smtClean="0">
                <a:solidFill>
                  <a:srgbClr val="000000"/>
                </a:solidFill>
              </a:rPr>
              <a:t>时</a:t>
            </a:r>
            <a:r>
              <a:rPr lang="zh-CN" altLang="en-US" smtClean="0">
                <a:solidFill>
                  <a:srgbClr val="0000FF"/>
                </a:solidFill>
              </a:rPr>
              <a:t>髦</a:t>
            </a:r>
            <a:r>
              <a:rPr lang="en-US" altLang="zh-CN" smtClean="0">
                <a:solidFill>
                  <a:srgbClr val="000000"/>
                </a:solidFill>
              </a:rPr>
              <a:t>(máo)</a:t>
            </a:r>
          </a:p>
          <a:p>
            <a:r>
              <a:rPr lang="zh-CN" altLang="en-US" smtClean="0">
                <a:solidFill>
                  <a:srgbClr val="000000"/>
                </a:solidFill>
              </a:rPr>
              <a:t>宽</a:t>
            </a:r>
            <a:r>
              <a:rPr lang="zh-CN" altLang="en-US" smtClean="0">
                <a:solidFill>
                  <a:srgbClr val="0000FF"/>
                </a:solidFill>
              </a:rPr>
              <a:t>敞</a:t>
            </a:r>
            <a:r>
              <a:rPr lang="en-US" altLang="zh-CN" smtClean="0">
                <a:solidFill>
                  <a:srgbClr val="000000"/>
                </a:solidFill>
              </a:rPr>
              <a:t>(chɑnɡ)	</a:t>
            </a:r>
            <a:r>
              <a:rPr lang="zh-CN" altLang="en-US" smtClean="0">
                <a:solidFill>
                  <a:srgbClr val="0000FF"/>
                </a:solidFill>
              </a:rPr>
              <a:t>吟</a:t>
            </a:r>
            <a:r>
              <a:rPr lang="zh-CN" altLang="en-US" smtClean="0">
                <a:solidFill>
                  <a:srgbClr val="000000"/>
                </a:solidFill>
              </a:rPr>
              <a:t>啸</a:t>
            </a:r>
            <a:r>
              <a:rPr lang="en-US" altLang="zh-CN" smtClean="0">
                <a:solidFill>
                  <a:srgbClr val="000000"/>
                </a:solidFill>
              </a:rPr>
              <a:t>(yín)	</a:t>
            </a:r>
            <a:r>
              <a:rPr lang="zh-CN" altLang="en-US" smtClean="0">
                <a:solidFill>
                  <a:srgbClr val="0000FF"/>
                </a:solidFill>
              </a:rPr>
              <a:t>愉</a:t>
            </a:r>
            <a:r>
              <a:rPr lang="zh-CN" altLang="en-US" smtClean="0">
                <a:solidFill>
                  <a:srgbClr val="000000"/>
                </a:solidFill>
              </a:rPr>
              <a:t>快</a:t>
            </a:r>
            <a:r>
              <a:rPr lang="en-US" altLang="zh-CN" smtClean="0">
                <a:solidFill>
                  <a:srgbClr val="000000"/>
                </a:solidFill>
              </a:rPr>
              <a:t>(</a:t>
            </a:r>
            <a:r>
              <a:rPr lang="en-US" altLang="zh-CN" err="1" smtClean="0">
                <a:solidFill>
                  <a:srgbClr val="000000"/>
                </a:solidFill>
                <a:ea typeface="楷体_GB2312" pitchFamily="49" charset="-122"/>
              </a:rPr>
              <a:t>yú</a:t>
            </a:r>
            <a:r>
              <a:rPr lang="en-US" altLang="zh-CN" smtClean="0">
                <a:solidFill>
                  <a:srgbClr val="000000"/>
                </a:solidFill>
              </a:rPr>
              <a:t>)	</a:t>
            </a:r>
            <a:r>
              <a:rPr lang="zh-CN" altLang="en-US" smtClean="0">
                <a:solidFill>
                  <a:srgbClr val="000000"/>
                </a:solidFill>
              </a:rPr>
              <a:t>公</a:t>
            </a:r>
            <a:r>
              <a:rPr lang="zh-CN" altLang="en-US" smtClean="0">
                <a:solidFill>
                  <a:srgbClr val="0000FF"/>
                </a:solidFill>
              </a:rPr>
              <a:t>爵</a:t>
            </a:r>
            <a:r>
              <a:rPr lang="en-US" altLang="zh-CN" smtClean="0">
                <a:solidFill>
                  <a:srgbClr val="000000"/>
                </a:solidFill>
              </a:rPr>
              <a:t>(jué)</a:t>
            </a:r>
          </a:p>
          <a:p>
            <a:r>
              <a:rPr lang="zh-CN" altLang="en-US" smtClean="0">
                <a:solidFill>
                  <a:srgbClr val="000000"/>
                </a:solidFill>
              </a:rPr>
              <a:t>慰</a:t>
            </a:r>
            <a:r>
              <a:rPr lang="zh-CN" altLang="en-US" smtClean="0">
                <a:solidFill>
                  <a:srgbClr val="0000FF"/>
                </a:solidFill>
              </a:rPr>
              <a:t>藉</a:t>
            </a:r>
            <a:r>
              <a:rPr lang="en-US" altLang="zh-CN" smtClean="0">
                <a:solidFill>
                  <a:srgbClr val="000000"/>
                </a:solidFill>
              </a:rPr>
              <a:t>(</a:t>
            </a:r>
            <a:r>
              <a:rPr lang="en-US" altLang="zh-CN" err="1" smtClean="0">
                <a:solidFill>
                  <a:srgbClr val="000000"/>
                </a:solidFill>
                <a:ea typeface="楷体_GB2312" pitchFamily="49" charset="-122"/>
              </a:rPr>
              <a:t>jiè</a:t>
            </a:r>
            <a:r>
              <a:rPr lang="en-US" altLang="zh-CN" smtClean="0">
                <a:solidFill>
                  <a:srgbClr val="000000"/>
                </a:solidFill>
              </a:rPr>
              <a:t>) 	</a:t>
            </a:r>
            <a:r>
              <a:rPr lang="zh-CN" altLang="en-US" smtClean="0">
                <a:solidFill>
                  <a:srgbClr val="000000"/>
                </a:solidFill>
              </a:rPr>
              <a:t>麻</a:t>
            </a:r>
            <a:r>
              <a:rPr lang="zh-CN" altLang="en-US" smtClean="0">
                <a:solidFill>
                  <a:srgbClr val="0000FF"/>
                </a:solidFill>
              </a:rPr>
              <a:t>痹</a:t>
            </a:r>
            <a:r>
              <a:rPr lang="en-US" altLang="zh-CN" smtClean="0">
                <a:solidFill>
                  <a:srgbClr val="000000"/>
                </a:solidFill>
              </a:rPr>
              <a:t>(bì)	</a:t>
            </a:r>
            <a:r>
              <a:rPr lang="zh-CN" altLang="en-US" smtClean="0">
                <a:solidFill>
                  <a:srgbClr val="0000FF"/>
                </a:solidFill>
              </a:rPr>
              <a:t>强</a:t>
            </a:r>
            <a:r>
              <a:rPr lang="zh-CN" altLang="en-US" smtClean="0">
                <a:solidFill>
                  <a:srgbClr val="000000"/>
                </a:solidFill>
              </a:rPr>
              <a:t>迫</a:t>
            </a:r>
            <a:r>
              <a:rPr lang="en-US" altLang="zh-CN" smtClean="0">
                <a:solidFill>
                  <a:srgbClr val="000000"/>
                </a:solidFill>
              </a:rPr>
              <a:t>(qiǎnɡ)</a:t>
            </a:r>
            <a:r>
              <a:rPr lang="zh-CN" altLang="en-US" smtClean="0">
                <a:solidFill>
                  <a:srgbClr val="0000FF"/>
                </a:solidFill>
              </a:rPr>
              <a:t>给</a:t>
            </a:r>
            <a:r>
              <a:rPr lang="zh-CN" altLang="en-US" smtClean="0">
                <a:solidFill>
                  <a:srgbClr val="000000"/>
                </a:solidFill>
              </a:rPr>
              <a:t>予</a:t>
            </a:r>
            <a:r>
              <a:rPr lang="en-US" altLang="zh-CN" smtClean="0">
                <a:solidFill>
                  <a:srgbClr val="000000"/>
                </a:solidFill>
              </a:rPr>
              <a:t>(jǐ)</a:t>
            </a:r>
          </a:p>
          <a:p>
            <a:pPr>
              <a:lnSpc>
                <a:spcPct val="150000"/>
              </a:lnSpc>
            </a:pPr>
            <a:endParaRPr lang="en-US" altLang="zh-CN" smtClean="0">
              <a:solidFill>
                <a:srgbClr val="000000"/>
              </a:solidFill>
            </a:endParaRPr>
          </a:p>
          <a:p>
            <a:endParaRPr lang="zh-CN" alt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问题</a:t>
            </a:r>
            <a:r>
              <a:rPr lang="en-US" altLang="zh-CN" b="1" smtClean="0">
                <a:solidFill>
                  <a:srgbClr val="FF0000"/>
                </a:solidFill>
                <a:effectLst>
                  <a:outerShdw blurRad="38100" dist="38100" dir="2700000" algn="tl">
                    <a:srgbClr val="000000">
                      <a:alpha val="43137"/>
                    </a:srgbClr>
                  </a:outerShdw>
                </a:effectLst>
              </a:rPr>
              <a:t>2</a:t>
            </a:r>
            <a:r>
              <a:rPr lang="zh-CN" altLang="en-US" b="1" smtClean="0">
                <a:solidFill>
                  <a:srgbClr val="FF0000"/>
                </a:solidFill>
                <a:effectLst>
                  <a:outerShdw blurRad="38100" dist="38100" dir="2700000" algn="tl">
                    <a:srgbClr val="000000">
                      <a:alpha val="43137"/>
                    </a:srgbClr>
                  </a:outerShdw>
                </a:effectLst>
              </a:rPr>
              <a:t>：内容及思路</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142844" y="1600200"/>
            <a:ext cx="8858312" cy="4525963"/>
          </a:xfrm>
        </p:spPr>
        <p:txBody>
          <a:bodyPr/>
          <a:lstStyle/>
          <a:p>
            <a:pPr>
              <a:buNone/>
            </a:pPr>
            <a:r>
              <a:rPr lang="zh-CN" altLang="en-US" b="1" smtClean="0"/>
              <a:t>文章按照：引论</a:t>
            </a:r>
            <a:r>
              <a:rPr lang="en-US" altLang="zh-CN" b="1" smtClean="0"/>
              <a:t>---</a:t>
            </a:r>
            <a:r>
              <a:rPr lang="zh-CN" altLang="en-US" b="1" smtClean="0"/>
              <a:t>本论</a:t>
            </a:r>
            <a:r>
              <a:rPr lang="en-US" altLang="zh-CN" b="1" smtClean="0"/>
              <a:t>----</a:t>
            </a:r>
            <a:r>
              <a:rPr lang="zh-CN" altLang="en-US" b="1" smtClean="0"/>
              <a:t>结论三个层次来写作的。</a:t>
            </a:r>
            <a:endParaRPr lang="en-US" altLang="zh-CN" b="1" smtClean="0"/>
          </a:p>
          <a:p>
            <a:endParaRPr lang="en-US" altLang="zh-CN" sz="2800" b="1" smtClean="0"/>
          </a:p>
          <a:p>
            <a:r>
              <a:rPr lang="zh-CN" altLang="en-US" sz="2800" b="1" smtClean="0">
                <a:solidFill>
                  <a:srgbClr val="FF0000"/>
                </a:solidFill>
              </a:rPr>
              <a:t>引论：（</a:t>
            </a:r>
            <a:r>
              <a:rPr lang="en-US" altLang="zh-CN" sz="2800" b="1" smtClean="0">
                <a:solidFill>
                  <a:srgbClr val="FF0000"/>
                </a:solidFill>
              </a:rPr>
              <a:t>1</a:t>
            </a:r>
            <a:r>
              <a:rPr lang="zh-CN" altLang="en-US" sz="2800" b="1" smtClean="0">
                <a:solidFill>
                  <a:srgbClr val="FF0000"/>
                </a:solidFill>
              </a:rPr>
              <a:t>）什么是真正的修养。</a:t>
            </a:r>
            <a:endParaRPr lang="en-US" altLang="zh-CN" sz="2800" b="1" smtClean="0">
              <a:solidFill>
                <a:srgbClr val="FF0000"/>
              </a:solidFill>
            </a:endParaRPr>
          </a:p>
          <a:p>
            <a:r>
              <a:rPr lang="zh-CN" altLang="en-US" sz="2800" b="1">
                <a:solidFill>
                  <a:srgbClr val="FF0000"/>
                </a:solidFill>
              </a:rPr>
              <a:t>本</a:t>
            </a:r>
            <a:r>
              <a:rPr lang="zh-CN" altLang="en-US" sz="2800" b="1" smtClean="0">
                <a:solidFill>
                  <a:srgbClr val="FF0000"/>
                </a:solidFill>
              </a:rPr>
              <a:t>论：（</a:t>
            </a:r>
            <a:r>
              <a:rPr lang="en-US" altLang="zh-CN" sz="2800" b="1" smtClean="0">
                <a:solidFill>
                  <a:srgbClr val="FF0000"/>
                </a:solidFill>
              </a:rPr>
              <a:t>2</a:t>
            </a:r>
            <a:r>
              <a:rPr lang="zh-CN" altLang="en-US" sz="2800" b="1" smtClean="0">
                <a:solidFill>
                  <a:srgbClr val="FF0000"/>
                </a:solidFill>
              </a:rPr>
              <a:t>）获得教养最重要的途径之一是读书</a:t>
            </a:r>
            <a:r>
              <a:rPr lang="en-US" altLang="zh-CN" sz="2800" b="1" smtClean="0">
                <a:solidFill>
                  <a:srgbClr val="FF0000"/>
                </a:solidFill>
              </a:rPr>
              <a:t>,</a:t>
            </a:r>
            <a:r>
              <a:rPr lang="zh-CN" altLang="en-US" sz="2800" b="1" smtClean="0">
                <a:solidFill>
                  <a:srgbClr val="FF0000"/>
                </a:solidFill>
              </a:rPr>
              <a:t>读世界文学，可使人生充实、高尚、人生有意义。</a:t>
            </a:r>
          </a:p>
          <a:p>
            <a:r>
              <a:rPr lang="zh-CN" altLang="en-US" sz="2800" b="1" smtClean="0">
                <a:solidFill>
                  <a:srgbClr val="FF0000"/>
                </a:solidFill>
              </a:rPr>
              <a:t>结论：（</a:t>
            </a:r>
            <a:r>
              <a:rPr lang="en-US" altLang="zh-CN" sz="2800" b="1" smtClean="0">
                <a:solidFill>
                  <a:srgbClr val="FF0000"/>
                </a:solidFill>
              </a:rPr>
              <a:t>3--8</a:t>
            </a:r>
            <a:r>
              <a:rPr lang="zh-CN" altLang="en-US" sz="2800" b="1" smtClean="0">
                <a:solidFill>
                  <a:srgbClr val="FF0000"/>
                </a:solidFill>
              </a:rPr>
              <a:t>）要凭自己的爱好读书</a:t>
            </a:r>
            <a:r>
              <a:rPr lang="en-US" altLang="zh-CN" sz="2800" b="1" smtClean="0">
                <a:solidFill>
                  <a:srgbClr val="FF0000"/>
                </a:solidFill>
              </a:rPr>
              <a:t>,</a:t>
            </a:r>
            <a:r>
              <a:rPr lang="zh-CN" altLang="en-US" sz="2800" b="1" smtClean="0">
                <a:solidFill>
                  <a:srgbClr val="FF0000"/>
                </a:solidFill>
              </a:rPr>
              <a:t>要富有个性地、生动热情地读书</a:t>
            </a:r>
            <a:r>
              <a:rPr lang="en-US" altLang="zh-CN" sz="2800" b="1" smtClean="0">
                <a:solidFill>
                  <a:srgbClr val="FF0000"/>
                </a:solidFill>
              </a:rPr>
              <a:t>,</a:t>
            </a:r>
            <a:r>
              <a:rPr lang="zh-CN" altLang="en-US" sz="2800" b="1" smtClean="0">
                <a:solidFill>
                  <a:srgbClr val="FF0000"/>
                </a:solidFill>
              </a:rPr>
              <a:t>强调必须读杰作。</a:t>
            </a:r>
          </a:p>
          <a:p>
            <a:endParaRPr lang="zh-CN" altLang="en-US" smtClean="0">
              <a:solidFill>
                <a:srgbClr val="FF0000"/>
              </a:solidFill>
            </a:endParaRPr>
          </a:p>
          <a:p>
            <a:endParaRPr lang="zh-CN" altLang="en-US" smtClean="0">
              <a:solidFill>
                <a:srgbClr val="FF0000"/>
              </a:solidFill>
            </a:endParaRPr>
          </a:p>
          <a:p>
            <a:endParaRPr lang="zh-CN" altLang="en-US" smtClean="0">
              <a:solidFill>
                <a:srgbClr val="FF0000"/>
              </a:solidFill>
            </a:endParaRPr>
          </a:p>
          <a:p>
            <a:endParaRPr lang="zh-CN" altLang="en-US" smtClean="0">
              <a:solidFill>
                <a:srgbClr val="FF0000"/>
              </a:solidFill>
            </a:endParaRPr>
          </a:p>
          <a:p>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8229600" cy="1143000"/>
          </a:xfrm>
        </p:spPr>
        <p:txBody>
          <a:bodyPr/>
          <a:lstStyle/>
          <a:p>
            <a:r>
              <a:rPr lang="zh-CN" altLang="en-US" smtClean="0"/>
              <a:t>解读观点及说理方式</a:t>
            </a:r>
            <a:endParaRPr lang="zh-CN" altLang="en-US"/>
          </a:p>
        </p:txBody>
      </p:sp>
      <p:sp>
        <p:nvSpPr>
          <p:cNvPr id="3" name="内容占位符 2"/>
          <p:cNvSpPr>
            <a:spLocks noGrp="1"/>
          </p:cNvSpPr>
          <p:nvPr>
            <p:ph idx="1"/>
          </p:nvPr>
        </p:nvSpPr>
        <p:spPr>
          <a:xfrm>
            <a:off x="500034" y="1142984"/>
            <a:ext cx="8229600" cy="4525963"/>
          </a:xfrm>
        </p:spPr>
        <p:txBody>
          <a:bodyPr>
            <a:normAutofit lnSpcReduction="10000"/>
          </a:bodyPr>
          <a:lstStyle/>
          <a:p>
            <a:r>
              <a:rPr lang="zh-CN" altLang="en-US" smtClean="0"/>
              <a:t>问题</a:t>
            </a:r>
            <a:r>
              <a:rPr lang="en-US" altLang="zh-CN" smtClean="0"/>
              <a:t>1</a:t>
            </a:r>
            <a:r>
              <a:rPr lang="zh-CN" altLang="en-US" smtClean="0"/>
              <a:t>：第</a:t>
            </a:r>
            <a:r>
              <a:rPr lang="en-US" altLang="zh-CN" smtClean="0"/>
              <a:t>1</a:t>
            </a:r>
            <a:r>
              <a:rPr lang="zh-CN" altLang="en-US" smtClean="0"/>
              <a:t>自然段的作用？</a:t>
            </a:r>
            <a:endParaRPr lang="en-US" altLang="zh-CN" smtClean="0"/>
          </a:p>
          <a:p>
            <a:r>
              <a:rPr lang="zh-CN" altLang="en-US" smtClean="0"/>
              <a:t>明确</a:t>
            </a:r>
            <a:r>
              <a:rPr lang="zh-CN" altLang="en-US" smtClean="0">
                <a:sym typeface="Wingdings" panose="05000000000000000000" pitchFamily="2" charset="2"/>
              </a:rPr>
              <a:t>（</a:t>
            </a:r>
            <a:r>
              <a:rPr lang="en-US" altLang="zh-CN" smtClean="0">
                <a:sym typeface="Wingdings" panose="05000000000000000000" pitchFamily="2" charset="2"/>
              </a:rPr>
              <a:t>1</a:t>
            </a:r>
            <a:r>
              <a:rPr lang="zh-CN" altLang="en-US" smtClean="0">
                <a:sym typeface="Wingdings" panose="05000000000000000000" pitchFamily="2" charset="2"/>
              </a:rPr>
              <a:t>）解读了什么是真正的修养以及其意义所在；</a:t>
            </a:r>
            <a:endParaRPr lang="en-US" altLang="zh-CN" smtClean="0">
              <a:sym typeface="Wingdings" pitchFamily="2" charset="2"/>
            </a:endParaRPr>
          </a:p>
          <a:p>
            <a:r>
              <a:rPr lang="zh-CN" altLang="en-US" smtClean="0"/>
              <a:t>（</a:t>
            </a:r>
            <a:r>
              <a:rPr lang="en-US" altLang="zh-CN" smtClean="0"/>
              <a:t>2</a:t>
            </a:r>
            <a:r>
              <a:rPr lang="zh-CN" altLang="en-US" smtClean="0"/>
              <a:t>）引出后文的观点做下铺垫：</a:t>
            </a:r>
            <a:r>
              <a:rPr lang="zh-CN" altLang="en-US" smtClean="0">
                <a:solidFill>
                  <a:srgbClr val="000000"/>
                </a:solidFill>
                <a:ea typeface="楷体_GB2312" pitchFamily="49" charset="-122"/>
              </a:rPr>
              <a:t>获得真正教养的重要途径之一</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研读世界文学。强调了其意义在于将自己的人生变得越来越充实、高尚，越有意义。</a:t>
            </a:r>
            <a:endParaRPr lang="en-US" altLang="zh-CN" smtClean="0">
              <a:solidFill>
                <a:srgbClr val="000000"/>
              </a:solidFill>
              <a:ea typeface="楷体_GB2312" pitchFamily="49" charset="-122"/>
            </a:endParaRPr>
          </a:p>
          <a:p>
            <a:r>
              <a:rPr lang="zh-CN" altLang="en-US" smtClean="0">
                <a:solidFill>
                  <a:srgbClr val="000000"/>
                </a:solidFill>
                <a:ea typeface="楷体_GB2312" pitchFamily="49" charset="-122"/>
              </a:rPr>
              <a:t>（</a:t>
            </a:r>
            <a:r>
              <a:rPr lang="en-US" altLang="zh-CN">
                <a:solidFill>
                  <a:srgbClr val="000000"/>
                </a:solidFill>
                <a:ea typeface="楷体_GB2312" pitchFamily="49" charset="-122"/>
              </a:rPr>
              <a:t>3</a:t>
            </a:r>
            <a:r>
              <a:rPr lang="zh-CN" altLang="en-US" smtClean="0">
                <a:solidFill>
                  <a:srgbClr val="000000"/>
                </a:solidFill>
                <a:ea typeface="楷体_GB2312" pitchFamily="49" charset="-122"/>
              </a:rPr>
              <a:t>）照应了题目，读书的目的中包括获取真正的教养。</a:t>
            </a:r>
            <a:endParaRPr lang="zh-CN"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nvPr>
        </p:nvSpPr>
        <p:spPr>
          <a:xfrm>
            <a:off x="500034" y="857232"/>
            <a:ext cx="7772400" cy="1470025"/>
          </a:xfrm>
        </p:spPr>
        <p:txBody>
          <a:bodyPr>
            <a:normAutofit/>
          </a:bodyPr>
          <a:lstStyle/>
          <a:p>
            <a:r>
              <a:rPr lang="zh-CN" altLang="en-US" sz="6600" b="1" smtClean="0">
                <a:solidFill>
                  <a:srgbClr val="FF0000"/>
                </a:solidFill>
                <a:effectLst>
                  <a:outerShdw blurRad="38100" dist="38100" dir="2700000" algn="tl">
                    <a:srgbClr val="000000">
                      <a:alpha val="43137"/>
                    </a:srgbClr>
                  </a:outerShdw>
                </a:effectLst>
              </a:rPr>
              <a:t>教学目标</a:t>
            </a:r>
            <a:endParaRPr lang="zh-CN" altLang="en-US" sz="6600" b="1">
              <a:solidFill>
                <a:srgbClr val="FF0000"/>
              </a:solidFill>
              <a:effectLst>
                <a:outerShdw blurRad="38100" dist="38100" dir="2700000" algn="tl">
                  <a:srgbClr val="000000">
                    <a:alpha val="43137"/>
                  </a:srgbClr>
                </a:outerShdw>
              </a:effectLst>
            </a:endParaRPr>
          </a:p>
        </p:txBody>
      </p:sp>
      <p:sp>
        <p:nvSpPr>
          <p:cNvPr id="3" name="副标题 2"/>
          <p:cNvSpPr>
            <a:spLocks noGrp="1"/>
          </p:cNvSpPr>
          <p:nvPr>
            <p:ph type="subTitle" idx="1"/>
          </p:nvPr>
        </p:nvSpPr>
        <p:spPr>
          <a:xfrm>
            <a:off x="1357290" y="2500306"/>
            <a:ext cx="6415110" cy="3138494"/>
          </a:xfrm>
        </p:spPr>
        <p:txBody>
          <a:bodyPr>
            <a:normAutofit lnSpcReduction="10000"/>
          </a:bodyPr>
          <a:lstStyle/>
          <a:p>
            <a:pPr algn="l"/>
            <a:r>
              <a:rPr lang="en-US" altLang="zh-CN" b="1" smtClean="0">
                <a:effectLst>
                  <a:outerShdw blurRad="38100" dist="38100" dir="2700000" algn="tl">
                    <a:srgbClr val="000000">
                      <a:alpha val="43137"/>
                    </a:srgbClr>
                  </a:outerShdw>
                </a:effectLst>
              </a:rPr>
              <a:t>1</a:t>
            </a:r>
            <a:r>
              <a:rPr lang="zh-CN" altLang="en-US" b="1" smtClean="0">
                <a:effectLst>
                  <a:outerShdw blurRad="38100" dist="38100" dir="2700000" algn="tl">
                    <a:srgbClr val="000000">
                      <a:alpha val="43137"/>
                    </a:srgbClr>
                  </a:outerShdw>
                </a:effectLst>
              </a:rPr>
              <a:t>、了解作者及其经历；</a:t>
            </a:r>
            <a:endParaRPr lang="en-US" altLang="zh-CN" b="1" smtClean="0">
              <a:effectLst>
                <a:outerShdw blurRad="38100" dist="38100" dir="2700000" algn="tl">
                  <a:srgbClr val="000000">
                    <a:alpha val="43137"/>
                  </a:srgbClr>
                </a:outerShdw>
              </a:effectLst>
            </a:endParaRPr>
          </a:p>
          <a:p>
            <a:pPr algn="l"/>
            <a:r>
              <a:rPr lang="en-US" altLang="zh-CN" b="1" smtClean="0">
                <a:effectLst>
                  <a:outerShdw blurRad="38100" dist="38100" dir="2700000" algn="tl">
                    <a:srgbClr val="000000">
                      <a:alpha val="43137"/>
                    </a:srgbClr>
                  </a:outerShdw>
                </a:effectLst>
              </a:rPr>
              <a:t>2</a:t>
            </a:r>
            <a:r>
              <a:rPr lang="zh-CN" altLang="en-US" b="1" smtClean="0">
                <a:effectLst>
                  <a:outerShdw blurRad="38100" dist="38100" dir="2700000" algn="tl">
                    <a:srgbClr val="000000">
                      <a:alpha val="43137"/>
                    </a:srgbClr>
                  </a:outerShdw>
                </a:effectLst>
              </a:rPr>
              <a:t>、了解课文内容及写作思路；</a:t>
            </a:r>
            <a:endParaRPr lang="en-US" altLang="zh-CN" b="1" smtClean="0">
              <a:effectLst>
                <a:outerShdw blurRad="38100" dist="38100" dir="2700000" algn="tl">
                  <a:srgbClr val="000000">
                    <a:alpha val="43137"/>
                  </a:srgbClr>
                </a:outerShdw>
              </a:effectLst>
            </a:endParaRPr>
          </a:p>
          <a:p>
            <a:pPr algn="l"/>
            <a:r>
              <a:rPr lang="en-US" altLang="zh-CN" b="1" smtClean="0">
                <a:effectLst>
                  <a:outerShdw blurRad="38100" dist="38100" dir="2700000" algn="tl">
                    <a:srgbClr val="000000">
                      <a:alpha val="43137"/>
                    </a:srgbClr>
                  </a:outerShdw>
                </a:effectLst>
              </a:rPr>
              <a:t>3</a:t>
            </a:r>
            <a:r>
              <a:rPr lang="zh-CN" altLang="en-US" b="1" smtClean="0">
                <a:effectLst>
                  <a:outerShdw blurRad="38100" dist="38100" dir="2700000" algn="tl">
                    <a:srgbClr val="000000">
                      <a:alpha val="43137"/>
                    </a:srgbClr>
                  </a:outerShdw>
                </a:effectLst>
              </a:rPr>
              <a:t>、解读作者的观点，获得教养的途径以及正确的读书观；</a:t>
            </a:r>
            <a:endParaRPr lang="en-US" altLang="zh-CN" b="1" smtClean="0">
              <a:effectLst>
                <a:outerShdw blurRad="38100" dist="38100" dir="2700000" algn="tl">
                  <a:srgbClr val="000000">
                    <a:alpha val="43137"/>
                  </a:srgbClr>
                </a:outerShdw>
              </a:effectLst>
            </a:endParaRPr>
          </a:p>
          <a:p>
            <a:pPr algn="l"/>
            <a:r>
              <a:rPr lang="en-US" altLang="zh-CN" b="1" smtClean="0">
                <a:effectLst>
                  <a:outerShdw blurRad="38100" dist="38100" dir="2700000" algn="tl">
                    <a:srgbClr val="000000">
                      <a:alpha val="43137"/>
                    </a:srgbClr>
                  </a:outerShdw>
                </a:effectLst>
              </a:rPr>
              <a:t>4</a:t>
            </a:r>
            <a:r>
              <a:rPr lang="zh-CN" altLang="en-US" b="1" smtClean="0">
                <a:effectLst>
                  <a:outerShdw blurRad="38100" dist="38100" dir="2700000" algn="tl">
                    <a:srgbClr val="000000">
                      <a:alpha val="43137"/>
                    </a:srgbClr>
                  </a:outerShdw>
                </a:effectLst>
              </a:rPr>
              <a:t>、鉴赏文章中重点的语句，赏析文章中娓娓道来的语言特色。</a:t>
            </a:r>
            <a:endParaRPr lang="en-US" altLang="zh-CN" b="1" smtClean="0">
              <a:effectLst>
                <a:outerShdw blurRad="38100" dist="38100" dir="2700000" algn="tl">
                  <a:srgbClr val="000000">
                    <a:alpha val="43137"/>
                  </a:srgbClr>
                </a:outerShdw>
              </a:effectLst>
            </a:endParaRPr>
          </a:p>
          <a:p>
            <a:endParaRPr lang="zh-CN" altLang="en-US"/>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rmAutofit fontScale="90000"/>
          </a:bodyPr>
          <a:lstStyle/>
          <a:p>
            <a:r>
              <a:rPr lang="zh-CN" altLang="en-US" smtClean="0"/>
              <a:t>问题</a:t>
            </a:r>
            <a:r>
              <a:rPr lang="en-US" altLang="zh-CN" smtClean="0"/>
              <a:t>2</a:t>
            </a:r>
            <a:r>
              <a:rPr lang="zh-CN" altLang="en-US" smtClean="0"/>
              <a:t>：</a:t>
            </a:r>
            <a:endParaRPr lang="zh-CN" altLang="en-US"/>
          </a:p>
        </p:txBody>
      </p:sp>
      <p:sp>
        <p:nvSpPr>
          <p:cNvPr id="3" name="内容占位符 2"/>
          <p:cNvSpPr>
            <a:spLocks noGrp="1"/>
          </p:cNvSpPr>
          <p:nvPr>
            <p:ph idx="1"/>
          </p:nvPr>
        </p:nvSpPr>
        <p:spPr>
          <a:xfrm>
            <a:off x="357158" y="928670"/>
            <a:ext cx="8329642" cy="5197493"/>
          </a:xfrm>
        </p:spPr>
        <p:txBody>
          <a:bodyPr/>
          <a:lstStyle/>
          <a:p>
            <a:r>
              <a:rPr lang="en-US" altLang="zh-CN" smtClean="0">
                <a:solidFill>
                  <a:srgbClr val="000000"/>
                </a:solidFill>
              </a:rPr>
              <a:t>2</a:t>
            </a:r>
            <a:r>
              <a:rPr lang="zh-CN" altLang="en-US" smtClean="0">
                <a:solidFill>
                  <a:srgbClr val="000000"/>
                </a:solidFill>
              </a:rPr>
              <a:t>、为什么赫尔曼</a:t>
            </a:r>
            <a:r>
              <a:rPr lang="en-US" altLang="zh-CN" smtClean="0">
                <a:solidFill>
                  <a:srgbClr val="000000"/>
                </a:solidFill>
              </a:rPr>
              <a:t>·</a:t>
            </a:r>
            <a:r>
              <a:rPr lang="zh-CN" altLang="en-US" smtClean="0">
                <a:solidFill>
                  <a:srgbClr val="000000"/>
                </a:solidFill>
              </a:rPr>
              <a:t>黑塞强调阅读经典作品</a:t>
            </a:r>
            <a:r>
              <a:rPr lang="en-US" altLang="zh-CN" smtClean="0">
                <a:solidFill>
                  <a:srgbClr val="000000"/>
                </a:solidFill>
              </a:rPr>
              <a:t>?</a:t>
            </a:r>
            <a:r>
              <a:rPr lang="zh-CN" altLang="en-US" smtClean="0">
                <a:solidFill>
                  <a:srgbClr val="000000"/>
                </a:solidFill>
              </a:rPr>
              <a:t>（第</a:t>
            </a:r>
            <a:r>
              <a:rPr lang="en-US" altLang="zh-CN" smtClean="0">
                <a:solidFill>
                  <a:srgbClr val="000000"/>
                </a:solidFill>
              </a:rPr>
              <a:t>2</a:t>
            </a:r>
            <a:r>
              <a:rPr lang="zh-CN" altLang="en-US" smtClean="0">
                <a:solidFill>
                  <a:srgbClr val="000000"/>
                </a:solidFill>
              </a:rPr>
              <a:t>自然段）</a:t>
            </a:r>
            <a:endParaRPr lang="en-US" altLang="zh-CN" smtClean="0">
              <a:solidFill>
                <a:srgbClr val="000000"/>
              </a:solidFill>
            </a:endParaRPr>
          </a:p>
          <a:p>
            <a:r>
              <a:rPr lang="zh-CN" altLang="en-US" smtClean="0">
                <a:solidFill>
                  <a:srgbClr val="000000"/>
                </a:solidFill>
              </a:rPr>
              <a:t>明确：阅读经典作品，可以领略人类所思、所求的广阔和丰盈，从而在自己和整个人类之间建立起息息相关的生动联系，与人类保持一致。也使得自己的人生充实、高尚，并越来越有意义。</a:t>
            </a:r>
            <a:endParaRPr lang="zh-CN" altLang="en-US"/>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mtClean="0"/>
              <a:t>问题</a:t>
            </a:r>
            <a:r>
              <a:rPr lang="en-US" altLang="zh-CN" smtClean="0"/>
              <a:t>3</a:t>
            </a:r>
            <a:r>
              <a:rPr lang="zh-CN" altLang="en-US" smtClean="0"/>
              <a:t>：研读世界文学是获得真正教养的途径之一，该如何阅读经典？</a:t>
            </a:r>
            <a:endParaRPr lang="zh-CN" altLang="en-US"/>
          </a:p>
        </p:txBody>
      </p:sp>
      <p:sp>
        <p:nvSpPr>
          <p:cNvPr id="3" name="内容占位符 2"/>
          <p:cNvSpPr>
            <a:spLocks noGrp="1"/>
          </p:cNvSpPr>
          <p:nvPr>
            <p:ph idx="1"/>
          </p:nvPr>
        </p:nvSpPr>
        <p:spPr/>
        <p:txBody>
          <a:bodyPr/>
          <a:lstStyle/>
          <a:p>
            <a:r>
              <a:rPr lang="zh-CN" altLang="en-US" smtClean="0"/>
              <a:t>明确（</a:t>
            </a:r>
            <a:r>
              <a:rPr lang="en-US" altLang="zh-CN" smtClean="0"/>
              <a:t>1</a:t>
            </a:r>
            <a:r>
              <a:rPr lang="zh-CN" altLang="en-US" smtClean="0"/>
              <a:t>）就是逐渐地熟悉掌握各国作家和思想家的作品，尤其是作品中给我们留下的思想、经验和理想的巨大财富。</a:t>
            </a:r>
            <a:endParaRPr lang="en-US" altLang="zh-CN" smtClean="0"/>
          </a:p>
          <a:p>
            <a:r>
              <a:rPr lang="zh-CN" altLang="en-US" smtClean="0"/>
              <a:t>（</a:t>
            </a:r>
            <a:r>
              <a:rPr lang="en-US" altLang="zh-CN" smtClean="0"/>
              <a:t>2</a:t>
            </a:r>
            <a:r>
              <a:rPr lang="zh-CN" altLang="en-US" smtClean="0"/>
              <a:t>）不在于尽可能地多读、多知道，而在于我们自由的选择并完全沉浸其中的杰作，来领略人类所思、所求的广阔和丰盈，与人类保持联系与想通。</a:t>
            </a:r>
            <a:endParaRPr lang="zh-CN" altLang="en-US"/>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85728"/>
            <a:ext cx="8229600" cy="1143000"/>
          </a:xfrm>
        </p:spPr>
        <p:txBody>
          <a:bodyPr>
            <a:noAutofit/>
          </a:bodyPr>
          <a:lstStyle/>
          <a:p>
            <a:pPr algn="l"/>
            <a:r>
              <a:rPr lang="zh-CN" altLang="en-US" sz="3600" b="1" smtClean="0">
                <a:effectLst>
                  <a:outerShdw blurRad="38100" dist="38100" dir="2700000" algn="tl">
                    <a:srgbClr val="000000">
                      <a:alpha val="43137"/>
                    </a:srgbClr>
                  </a:outerShdw>
                </a:effectLst>
              </a:rPr>
              <a:t>问题</a:t>
            </a:r>
            <a:r>
              <a:rPr lang="en-US" altLang="zh-CN" sz="3600" b="1" smtClean="0">
                <a:effectLst>
                  <a:outerShdw blurRad="38100" dist="38100" dir="2700000" algn="tl">
                    <a:srgbClr val="000000">
                      <a:alpha val="43137"/>
                    </a:srgbClr>
                  </a:outerShdw>
                </a:effectLst>
              </a:rPr>
              <a:t>4</a:t>
            </a:r>
            <a:r>
              <a:rPr lang="zh-CN" altLang="en-US" sz="3600" b="1" smtClean="0">
                <a:effectLst>
                  <a:outerShdw blurRad="38100" dist="38100" dir="2700000" algn="tl">
                    <a:srgbClr val="000000">
                      <a:alpha val="43137"/>
                    </a:srgbClr>
                  </a:outerShdw>
                </a:effectLst>
              </a:rPr>
              <a:t>：“读书绝不是要使我们‘散心消遣’</a:t>
            </a:r>
            <a:r>
              <a:rPr lang="en-US" altLang="zh-CN"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越来越有意义”运用了什么论证方法？强调了什么？</a:t>
            </a:r>
            <a:endParaRPr lang="zh-CN" altLang="en-US" sz="3600" b="1">
              <a:effectLst>
                <a:outerShdw blurRad="38100" dist="38100" dir="2700000" algn="tl">
                  <a:srgbClr val="000000">
                    <a:alpha val="43137"/>
                  </a:srgbClr>
                </a:outerShdw>
              </a:effectLst>
            </a:endParaRPr>
          </a:p>
        </p:txBody>
      </p:sp>
      <p:sp>
        <p:nvSpPr>
          <p:cNvPr id="3" name="内容占位符 2"/>
          <p:cNvSpPr>
            <a:spLocks noGrp="1"/>
          </p:cNvSpPr>
          <p:nvPr>
            <p:ph idx="1"/>
          </p:nvPr>
        </p:nvSpPr>
        <p:spPr/>
        <p:txBody>
          <a:bodyPr/>
          <a:lstStyle/>
          <a:p>
            <a:endParaRPr lang="zh-CN" altLang="en-US" b="1" smtClean="0">
              <a:solidFill>
                <a:schemeClr val="accent1"/>
              </a:solidFill>
              <a:effectLst>
                <a:outerShdw blurRad="38100" dist="25400" dir="5400000" algn="ctr" rotWithShape="0">
                  <a:srgbClr val="6E747A">
                    <a:alpha val="43000"/>
                  </a:srgbClr>
                </a:outerShdw>
              </a:effectLst>
            </a:endParaRPr>
          </a:p>
          <a:p>
            <a:r>
              <a:rPr lang="zh-CN" altLang="en-US" b="1" smtClean="0">
                <a:solidFill>
                  <a:schemeClr val="accent1"/>
                </a:solidFill>
                <a:effectLst>
                  <a:outerShdw blurRad="38100" dist="25400" dir="5400000" algn="ctr" rotWithShape="0">
                    <a:srgbClr val="6E747A">
                      <a:alpha val="43000"/>
                    </a:srgbClr>
                  </a:outerShdw>
                </a:effectLst>
              </a:rPr>
              <a:t>（</a:t>
            </a:r>
            <a:r>
              <a:rPr lang="en-US" altLang="zh-CN" b="1" smtClean="0">
                <a:solidFill>
                  <a:schemeClr val="accent1"/>
                </a:solidFill>
                <a:effectLst>
                  <a:outerShdw blurRad="38100" dist="25400" dir="5400000" algn="ctr" rotWithShape="0">
                    <a:srgbClr val="6E747A">
                      <a:alpha val="43000"/>
                    </a:srgbClr>
                  </a:outerShdw>
                </a:effectLst>
              </a:rPr>
              <a:t>1</a:t>
            </a:r>
            <a:r>
              <a:rPr lang="zh-CN" altLang="en-US" b="1" smtClean="0">
                <a:solidFill>
                  <a:schemeClr val="accent1"/>
                </a:solidFill>
                <a:effectLst>
                  <a:outerShdw blurRad="38100" dist="25400" dir="5400000" algn="ctr" rotWithShape="0">
                    <a:srgbClr val="6E747A">
                      <a:alpha val="43000"/>
                    </a:srgbClr>
                  </a:outerShdw>
                </a:effectLst>
              </a:rPr>
              <a:t>）正反对比论证。</a:t>
            </a:r>
            <a:endParaRPr lang="en-US" altLang="zh-CN" b="1" smtClean="0">
              <a:solidFill>
                <a:schemeClr val="accent1"/>
              </a:solidFill>
              <a:effectLst>
                <a:outerShdw blurRad="38100" dist="25400" dir="5400000" algn="ctr" rotWithShape="0">
                  <a:srgbClr val="6E747A">
                    <a:alpha val="43000"/>
                  </a:srgbClr>
                </a:outerShdw>
              </a:effectLst>
            </a:endParaRPr>
          </a:p>
          <a:p>
            <a:r>
              <a:rPr lang="zh-CN" altLang="en-US" b="1" smtClean="0">
                <a:solidFill>
                  <a:schemeClr val="accent1"/>
                </a:solidFill>
                <a:effectLst>
                  <a:outerShdw blurRad="38100" dist="25400" dir="5400000" algn="ctr" rotWithShape="0">
                    <a:srgbClr val="6E747A">
                      <a:alpha val="43000"/>
                    </a:srgbClr>
                  </a:outerShdw>
                </a:effectLst>
              </a:rPr>
              <a:t>（</a:t>
            </a:r>
            <a:r>
              <a:rPr lang="en-US" altLang="zh-CN" b="1" smtClean="0">
                <a:solidFill>
                  <a:schemeClr val="accent1"/>
                </a:solidFill>
                <a:effectLst>
                  <a:outerShdw blurRad="38100" dist="25400" dir="5400000" algn="ctr" rotWithShape="0">
                    <a:srgbClr val="6E747A">
                      <a:alpha val="43000"/>
                    </a:srgbClr>
                  </a:outerShdw>
                </a:effectLst>
              </a:rPr>
              <a:t>2</a:t>
            </a:r>
            <a:r>
              <a:rPr lang="zh-CN" altLang="en-US" b="1" smtClean="0">
                <a:solidFill>
                  <a:schemeClr val="accent1"/>
                </a:solidFill>
                <a:effectLst>
                  <a:outerShdw blurRad="38100" dist="25400" dir="5400000" algn="ctr" rotWithShape="0">
                    <a:srgbClr val="6E747A">
                      <a:alpha val="43000"/>
                    </a:srgbClr>
                  </a:outerShdw>
                </a:effectLst>
              </a:rPr>
              <a:t>）指出了读书的重大意义，不是为了“消遣散心”而是为了使得人生变得越来越充实</a:t>
            </a:r>
            <a:r>
              <a:rPr lang="zh-CN" altLang="en-US" b="1">
                <a:solidFill>
                  <a:schemeClr val="accent1"/>
                </a:solidFill>
                <a:effectLst>
                  <a:outerShdw blurRad="38100" dist="25400" dir="5400000" algn="ctr" rotWithShape="0">
                    <a:srgbClr val="6E747A">
                      <a:alpha val="43000"/>
                    </a:srgbClr>
                  </a:outerShdw>
                </a:effectLst>
              </a:rPr>
              <a:t>、</a:t>
            </a:r>
            <a:r>
              <a:rPr lang="zh-CN" altLang="en-US" b="1" smtClean="0">
                <a:solidFill>
                  <a:schemeClr val="accent1"/>
                </a:solidFill>
                <a:effectLst>
                  <a:outerShdw blurRad="38100" dist="25400" dir="5400000" algn="ctr" rotWithShape="0">
                    <a:srgbClr val="6E747A">
                      <a:alpha val="43000"/>
                    </a:srgbClr>
                  </a:outerShdw>
                </a:effectLst>
              </a:rPr>
              <a:t>高尚，越有意义。</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928670"/>
            <a:ext cx="8258204" cy="846158"/>
          </a:xfrm>
        </p:spPr>
        <p:txBody>
          <a:bodyPr>
            <a:normAutofit fontScale="90000"/>
          </a:bodyPr>
          <a:lstStyle/>
          <a:p>
            <a:pPr algn="l"/>
            <a:r>
              <a:rPr lang="zh-CN" altLang="en-US" sz="3600" b="1" smtClean="0">
                <a:effectLst>
                  <a:outerShdw blurRad="38100" dist="38100" dir="2700000" algn="tl">
                    <a:srgbClr val="000000">
                      <a:alpha val="43137"/>
                    </a:srgbClr>
                  </a:outerShdw>
                </a:effectLst>
              </a:rPr>
              <a:t>问题</a:t>
            </a:r>
            <a:r>
              <a:rPr lang="en-US" altLang="zh-CN" sz="3600" b="1" smtClean="0">
                <a:effectLst>
                  <a:outerShdw blurRad="38100" dist="38100" dir="2700000" algn="tl">
                    <a:srgbClr val="000000">
                      <a:alpha val="43137"/>
                    </a:srgbClr>
                  </a:outerShdw>
                </a:effectLst>
              </a:rPr>
              <a:t>5</a:t>
            </a:r>
            <a:r>
              <a:rPr lang="zh-CN" altLang="en-US" sz="3600" b="1" smtClean="0">
                <a:effectLst>
                  <a:outerShdw blurRad="38100" dist="38100" dir="2700000" algn="tl">
                    <a:srgbClr val="000000">
                      <a:alpha val="43137"/>
                    </a:srgbClr>
                  </a:outerShdw>
                </a:effectLst>
              </a:rPr>
              <a:t>：“读书绝不是要使我们‘散心消遣’</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越来越有意义”运用了什么论证方法？强调了什么？</a:t>
            </a:r>
            <a:r>
              <a:rPr lang="zh-CN" altLang="en-US" smtClean="0"/>
              <a:t/>
            </a:r>
            <a:br>
              <a:rPr lang="zh-CN" altLang="en-US" smtClean="0"/>
            </a:br>
            <a:endParaRPr lang="zh-CN" altLang="en-US"/>
          </a:p>
        </p:txBody>
      </p:sp>
      <p:sp>
        <p:nvSpPr>
          <p:cNvPr id="3" name="内容占位符 2"/>
          <p:cNvSpPr>
            <a:spLocks noGrp="1"/>
          </p:cNvSpPr>
          <p:nvPr>
            <p:ph idx="1"/>
          </p:nvPr>
        </p:nvSpPr>
        <p:spPr/>
        <p:txBody>
          <a:bodyPr/>
          <a:lstStyle/>
          <a:p>
            <a:pPr lvl="0"/>
            <a:endParaRPr lang="en-US" altLang="zh-CN" smtClean="0"/>
          </a:p>
          <a:p>
            <a:pPr lvl="0"/>
            <a:r>
              <a:rPr lang="zh-CN" altLang="en-US" b="1" smtClean="0"/>
              <a:t>明确：</a:t>
            </a:r>
            <a:endParaRPr lang="en-US" altLang="zh-CN" b="1" smtClean="0"/>
          </a:p>
          <a:p>
            <a:pPr lvl="0"/>
            <a:r>
              <a:rPr lang="zh-CN" altLang="en-US" b="1" smtClean="0"/>
              <a:t>（</a:t>
            </a:r>
            <a:r>
              <a:rPr lang="en-US" b="1" smtClean="0"/>
              <a:t>1</a:t>
            </a:r>
            <a:r>
              <a:rPr lang="zh-CN" altLang="en-US" b="1" smtClean="0"/>
              <a:t>）正反对比论证。 </a:t>
            </a:r>
          </a:p>
          <a:p>
            <a:pPr lvl="0"/>
            <a:r>
              <a:rPr lang="zh-CN" altLang="en-US" b="1" smtClean="0"/>
              <a:t>（</a:t>
            </a:r>
            <a:r>
              <a:rPr lang="en-US" b="1" smtClean="0"/>
              <a:t>2</a:t>
            </a:r>
            <a:r>
              <a:rPr lang="zh-CN" altLang="en-US" b="1" smtClean="0"/>
              <a:t>）指出了读书的重大意义，不是为了“消遣散心”而是为了使得人生变得越来越充实、高尚，越有意义。 </a:t>
            </a:r>
          </a:p>
          <a:p>
            <a:endParaRPr lang="zh-CN" altLang="en-US"/>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642918"/>
            <a:ext cx="8229600" cy="774720"/>
          </a:xfrm>
        </p:spPr>
        <p:txBody>
          <a:bodyPr>
            <a:noAutofit/>
          </a:bodyPr>
          <a:lstStyle/>
          <a:p>
            <a:pPr algn="l"/>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zh-CN" altLang="en-US" b="1" smtClean="0"/>
              <a:t>问题</a:t>
            </a:r>
            <a:r>
              <a:rPr lang="en-US" altLang="zh-CN" b="1" smtClean="0"/>
              <a:t>6</a:t>
            </a:r>
            <a:r>
              <a:rPr lang="zh-CN" altLang="en-US" b="1" smtClean="0"/>
              <a:t>：归</a:t>
            </a:r>
            <a:r>
              <a:rPr lang="en-US" altLang="zh-CN" b="1" smtClean="0"/>
              <a:t>:</a:t>
            </a:r>
            <a:r>
              <a:rPr lang="zh-CN" altLang="en-US" b="1" smtClean="0"/>
              <a:t>课文的主旨：</a:t>
            </a:r>
            <a:r>
              <a:rPr lang="en-US" altLang="zh-CN" sz="2000" smtClean="0"/>
              <a:t/>
            </a:r>
            <a:br>
              <a:rPr lang="en-US" altLang="zh-CN" sz="2000" smtClean="0"/>
            </a:br>
            <a:r>
              <a:rPr lang="en-US" altLang="zh-CN" sz="2000"/>
              <a:t/>
            </a:r>
            <a:br>
              <a:rPr lang="en-US" altLang="zh-CN" sz="2000"/>
            </a:br>
            <a:r>
              <a:rPr lang="en-US" altLang="zh-CN" sz="2000" smtClean="0"/>
              <a:t/>
            </a:r>
            <a:br>
              <a:rPr lang="en-US" altLang="zh-CN" sz="2000" smtClean="0"/>
            </a:br>
            <a:r>
              <a:rPr lang="en-US" altLang="zh-CN" sz="2000"/>
              <a:t/>
            </a:r>
            <a:br>
              <a:rPr lang="en-US" altLang="zh-CN" sz="2000"/>
            </a:br>
            <a:r>
              <a:rPr lang="zh-CN" altLang="en-US" sz="2000"/>
              <a:t/>
            </a:r>
            <a:br>
              <a:rPr lang="zh-CN" altLang="en-US" sz="2000"/>
            </a:br>
            <a:r>
              <a:rPr lang="en-US" sz="2400" b="1"/>
              <a:t>*</a:t>
            </a:r>
            <a:r>
              <a:rPr lang="zh-CN" altLang="en-US" sz="3200" b="1">
                <a:effectLst>
                  <a:outerShdw blurRad="38100" dist="38100" dir="2700000" algn="tl">
                    <a:srgbClr val="000000">
                      <a:alpha val="43137"/>
                    </a:srgbClr>
                  </a:outerShdw>
                </a:effectLst>
              </a:rPr>
              <a:t>读书：目的和前提</a:t>
            </a:r>
            <a:r>
              <a:rPr lang="en-US" sz="3200" b="1">
                <a:effectLst>
                  <a:outerShdw blurRad="38100" dist="38100" dir="2700000" algn="tl">
                    <a:srgbClr val="000000">
                      <a:alpha val="43137"/>
                    </a:srgbClr>
                  </a:outerShdw>
                </a:effectLst>
              </a:rPr>
              <a:t>--</a:t>
            </a:r>
            <a:r>
              <a:rPr lang="zh-CN" altLang="en-US" sz="3200" b="1">
                <a:effectLst>
                  <a:outerShdw blurRad="38100" dist="38100" dir="2700000" algn="tl">
                    <a:srgbClr val="000000">
                      <a:alpha val="43137"/>
                    </a:srgbClr>
                  </a:outerShdw>
                </a:effectLst>
              </a:rPr>
              <a:t>主旨归纳</a:t>
            </a:r>
            <a:br>
              <a:rPr lang="zh-CN" altLang="en-US" sz="3200" b="1">
                <a:effectLst>
                  <a:outerShdw blurRad="38100" dist="38100" dir="2700000" algn="tl">
                    <a:srgbClr val="000000">
                      <a:alpha val="43137"/>
                    </a:srgbClr>
                  </a:outerShdw>
                </a:effectLst>
              </a:rPr>
            </a:br>
            <a:r>
              <a:rPr lang="zh-CN" altLang="en-US" sz="3200" b="1">
                <a:effectLst>
                  <a:outerShdw blurRad="38100" dist="38100" dir="2700000" algn="tl">
                    <a:srgbClr val="000000">
                      <a:alpha val="43137"/>
                    </a:srgbClr>
                  </a:outerShdw>
                </a:effectLst>
              </a:rPr>
              <a:t>文章阐述了读书目的和前提，赞美了读书的作用，劝说人们用心研读经典作品，在书籍中发现世界、认识社会、完善自我。</a:t>
            </a:r>
            <a:br>
              <a:rPr lang="zh-CN" altLang="en-US" sz="3200" b="1">
                <a:effectLst>
                  <a:outerShdw blurRad="38100" dist="38100" dir="2700000" algn="tl">
                    <a:srgbClr val="000000">
                      <a:alpha val="43137"/>
                    </a:srgbClr>
                  </a:outerShdw>
                </a:effectLst>
              </a:rPr>
            </a:br>
            <a:r>
              <a:rPr lang="en-US" altLang="zh-CN" sz="2400" b="1" smtClean="0"/>
              <a:t/>
            </a:r>
            <a:br>
              <a:rPr lang="en-US" altLang="zh-CN" sz="2400" b="1" smtClean="0"/>
            </a:br>
            <a:r>
              <a:rPr lang="zh-CN" altLang="en-US" sz="2400" b="1"/>
              <a:t/>
            </a:r>
            <a:br>
              <a:rPr lang="zh-CN" altLang="en-US" sz="2400" b="1"/>
            </a:br>
            <a:endParaRPr lang="zh-CN" altLang="en-US" sz="2000" b="1"/>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25470"/>
          </a:xfrm>
        </p:spPr>
        <p:txBody>
          <a:bodyPr>
            <a:noAutofit/>
          </a:bodyPr>
          <a:lstStyle/>
          <a:p>
            <a:r>
              <a:rPr lang="zh-CN" altLang="en-US" sz="4800" b="1" smtClean="0">
                <a:solidFill>
                  <a:srgbClr val="FF0000"/>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赏析语句</a:t>
            </a:r>
            <a:endParaRPr lang="zh-CN" altLang="en-US" sz="4800" b="1">
              <a:solidFill>
                <a:srgbClr val="FF0000"/>
              </a:solidFill>
              <a:effectLst>
                <a:outerShdw blurRad="38100" dist="38100" dir="2700000" algn="tl">
                  <a:srgbClr val="000000">
                    <a:alpha val="43137"/>
                  </a:srgbClr>
                </a:outerShdw>
              </a:effectLst>
              <a:latin typeface="隶书" pitchFamily="49" charset="-122"/>
              <a:ea typeface="隶书" pitchFamily="49" charset="-122"/>
            </a:endParaRPr>
          </a:p>
        </p:txBody>
      </p:sp>
      <p:sp>
        <p:nvSpPr>
          <p:cNvPr id="4" name="矩形 3"/>
          <p:cNvSpPr/>
          <p:nvPr/>
        </p:nvSpPr>
        <p:spPr>
          <a:xfrm>
            <a:off x="714348" y="1285860"/>
            <a:ext cx="8001056" cy="3416320"/>
          </a:xfrm>
          <a:prstGeom prst="rect">
            <a:avLst/>
          </a:prstGeom>
        </p:spPr>
        <p:txBody>
          <a:bodyPr wrap="square">
            <a:spAutoFit/>
          </a:bodyPr>
          <a:lstStyle/>
          <a:p>
            <a:r>
              <a:rPr lang="zh-CN" altLang="en-US" sz="3600" b="1" smtClean="0">
                <a:effectLst>
                  <a:outerShdw blurRad="38100" dist="38100" dir="2700000" algn="tl">
                    <a:srgbClr val="000000">
                      <a:alpha val="43137"/>
                    </a:srgbClr>
                  </a:outerShdw>
                </a:effectLst>
              </a:rPr>
              <a:t>问题</a:t>
            </a:r>
            <a:r>
              <a:rPr lang="en-US" sz="3600" b="1" smtClean="0">
                <a:effectLst>
                  <a:outerShdw blurRad="38100" dist="38100" dir="2700000" algn="tl">
                    <a:srgbClr val="000000">
                      <a:alpha val="43137"/>
                    </a:srgbClr>
                  </a:outerShdw>
                </a:effectLst>
              </a:rPr>
              <a:t>1.</a:t>
            </a:r>
            <a:r>
              <a:rPr lang="en-US" altLang="zh-CN"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读书</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目的和前提</a:t>
            </a:r>
            <a:r>
              <a:rPr lang="en-US" altLang="zh-CN"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中</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赫尔曼</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黑塞认为阅读不在于数量</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说</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有的人一生中只读过十来本书</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却仍然不失为真正的读书人</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作者倡导的是怎样的一种读书观</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为什么通过读书获取教养要和</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个性</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人格</a:t>
            </a:r>
            <a:r>
              <a:rPr lang="en-US" sz="3600" b="1" smtClean="0">
                <a:effectLst>
                  <a:outerShdw blurRad="38100" dist="38100" dir="2700000" algn="tl">
                    <a:srgbClr val="000000">
                      <a:alpha val="43137"/>
                    </a:srgbClr>
                  </a:outerShdw>
                </a:effectLst>
              </a:rPr>
              <a:t>”</a:t>
            </a:r>
            <a:r>
              <a:rPr lang="zh-CN" altLang="en-US" sz="3600" b="1" smtClean="0">
                <a:effectLst>
                  <a:outerShdw blurRad="38100" dist="38100" dir="2700000" algn="tl">
                    <a:srgbClr val="000000">
                      <a:alpha val="43137"/>
                    </a:srgbClr>
                  </a:outerShdw>
                </a:effectLst>
              </a:rPr>
              <a:t>联系在一起</a:t>
            </a:r>
            <a:r>
              <a:rPr lang="en-US" sz="3600" b="1" smtClean="0">
                <a:effectLst>
                  <a:outerShdw blurRad="38100" dist="38100" dir="2700000" algn="tl">
                    <a:srgbClr val="000000">
                      <a:alpha val="43137"/>
                    </a:srgbClr>
                  </a:outerShdw>
                </a:effectLst>
              </a:rPr>
              <a:t>?</a:t>
            </a:r>
            <a:endParaRPr lang="zh-CN" altLang="en-US" sz="3600" b="1">
              <a:effectLst>
                <a:outerShdw blurRad="38100" dist="38100" dir="2700000" algn="tl">
                  <a:srgbClr val="000000">
                    <a:alpha val="43137"/>
                  </a:srgbClr>
                </a:outerShdw>
              </a:effectLst>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问题</a:t>
            </a:r>
            <a:r>
              <a:rPr lang="en-US" altLang="zh-CN" smtClean="0"/>
              <a:t>1</a:t>
            </a:r>
            <a:r>
              <a:rPr lang="zh-CN" altLang="en-US" smtClean="0"/>
              <a:t>：</a:t>
            </a:r>
            <a:endParaRPr lang="zh-CN" altLang="en-US"/>
          </a:p>
        </p:txBody>
      </p:sp>
      <p:sp>
        <p:nvSpPr>
          <p:cNvPr id="3" name="内容占位符 2"/>
          <p:cNvSpPr>
            <a:spLocks noGrp="1"/>
          </p:cNvSpPr>
          <p:nvPr>
            <p:ph idx="1"/>
          </p:nvPr>
        </p:nvSpPr>
        <p:spPr/>
        <p:txBody>
          <a:bodyPr/>
          <a:lstStyle/>
          <a:p>
            <a:r>
              <a:rPr lang="en-US" altLang="zh-CN" b="1" smtClean="0"/>
              <a:t>【</a:t>
            </a:r>
            <a:r>
              <a:rPr lang="zh-CN" altLang="en-US" b="1" smtClean="0"/>
              <a:t>明确</a:t>
            </a:r>
            <a:r>
              <a:rPr lang="en-US" altLang="zh-CN" b="1" smtClean="0"/>
              <a:t>】</a:t>
            </a:r>
            <a:r>
              <a:rPr lang="zh-CN" altLang="en-US" b="1" smtClean="0"/>
              <a:t>作者认为读书是为了</a:t>
            </a:r>
            <a:r>
              <a:rPr lang="en-US" b="1" smtClean="0"/>
              <a:t>“</a:t>
            </a:r>
            <a:r>
              <a:rPr lang="zh-CN" altLang="en-US" b="1" smtClean="0"/>
              <a:t>心的教养</a:t>
            </a:r>
            <a:r>
              <a:rPr lang="en-US" b="1" smtClean="0"/>
              <a:t>”,</a:t>
            </a:r>
            <a:r>
              <a:rPr lang="zh-CN" altLang="en-US" b="1" smtClean="0"/>
              <a:t>他倡导的是</a:t>
            </a:r>
            <a:r>
              <a:rPr lang="en-US" b="1" smtClean="0"/>
              <a:t>“</a:t>
            </a:r>
            <a:r>
              <a:rPr lang="zh-CN" altLang="en-US" b="1" smtClean="0"/>
              <a:t>爱的阅读</a:t>
            </a:r>
            <a:r>
              <a:rPr lang="en-US" b="1" smtClean="0"/>
              <a:t>”,</a:t>
            </a:r>
            <a:r>
              <a:rPr lang="zh-CN" altLang="en-US" b="1" smtClean="0"/>
              <a:t>善于读书的人</a:t>
            </a:r>
            <a:r>
              <a:rPr lang="en-US" b="1" smtClean="0"/>
              <a:t>,</a:t>
            </a:r>
            <a:r>
              <a:rPr lang="zh-CN" altLang="en-US" b="1" smtClean="0"/>
              <a:t>并不追求数量</a:t>
            </a:r>
            <a:r>
              <a:rPr lang="en-US" b="1" smtClean="0"/>
              <a:t>,</a:t>
            </a:r>
            <a:r>
              <a:rPr lang="zh-CN" altLang="en-US" b="1" smtClean="0"/>
              <a:t>而只追求他心灵的获得</a:t>
            </a:r>
            <a:r>
              <a:rPr lang="en-US" b="1" smtClean="0"/>
              <a:t>,</a:t>
            </a:r>
            <a:r>
              <a:rPr lang="zh-CN" altLang="en-US" b="1" smtClean="0"/>
              <a:t>这是有效的阅读。作者认为读书人要有爱的追求</a:t>
            </a:r>
            <a:r>
              <a:rPr lang="en-US" b="1" smtClean="0"/>
              <a:t>,</a:t>
            </a:r>
            <a:r>
              <a:rPr lang="zh-CN" altLang="en-US" b="1" smtClean="0"/>
              <a:t>要有理想</a:t>
            </a:r>
            <a:r>
              <a:rPr lang="en-US" b="1" smtClean="0"/>
              <a:t>,</a:t>
            </a:r>
            <a:r>
              <a:rPr lang="zh-CN" altLang="en-US" b="1" smtClean="0"/>
              <a:t>要有对知识的敬重。他所说的</a:t>
            </a:r>
            <a:r>
              <a:rPr lang="en-US" b="1" smtClean="0"/>
              <a:t>“</a:t>
            </a:r>
            <a:r>
              <a:rPr lang="zh-CN" altLang="en-US" b="1" smtClean="0"/>
              <a:t>教养得有一个可教养的客体作前提</a:t>
            </a:r>
            <a:r>
              <a:rPr lang="en-US" b="1" smtClean="0"/>
              <a:t>”,</a:t>
            </a:r>
            <a:r>
              <a:rPr lang="zh-CN" altLang="en-US" b="1" smtClean="0"/>
              <a:t>通俗地说</a:t>
            </a:r>
            <a:r>
              <a:rPr lang="en-US" b="1" smtClean="0"/>
              <a:t>,</a:t>
            </a:r>
            <a:r>
              <a:rPr lang="zh-CN" altLang="en-US" b="1" smtClean="0"/>
              <a:t>就是读书人自己必须是有获得教养的愿望</a:t>
            </a:r>
            <a:r>
              <a:rPr lang="en-US" b="1" smtClean="0"/>
              <a:t>,</a:t>
            </a:r>
            <a:r>
              <a:rPr lang="zh-CN" altLang="en-US" b="1" smtClean="0"/>
              <a:t>有完整的人格</a:t>
            </a:r>
            <a:r>
              <a:rPr lang="en-US" b="1" smtClean="0"/>
              <a:t>,</a:t>
            </a:r>
            <a:r>
              <a:rPr lang="zh-CN" altLang="en-US" b="1" smtClean="0"/>
              <a:t>有个性追求。如果人没有人格</a:t>
            </a:r>
            <a:r>
              <a:rPr lang="en-US" b="1" smtClean="0"/>
              <a:t>,</a:t>
            </a:r>
            <a:r>
              <a:rPr lang="zh-CN" altLang="en-US" b="1" smtClean="0"/>
              <a:t>没有个性</a:t>
            </a:r>
            <a:r>
              <a:rPr lang="en-US" b="1" smtClean="0"/>
              <a:t>,</a:t>
            </a:r>
            <a:r>
              <a:rPr lang="zh-CN" altLang="en-US" b="1" smtClean="0"/>
              <a:t>他的阅读也未必能获得教养。</a:t>
            </a:r>
            <a:endParaRPr lang="zh-CN" altLang="en-US" b="1"/>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pPr algn="l"/>
            <a:r>
              <a:rPr lang="en-US" altLang="zh-CN" sz="2800" b="1" smtClean="0"/>
              <a:t/>
            </a:r>
            <a:br>
              <a:rPr lang="en-US" altLang="zh-CN" sz="2800" b="1" smtClean="0"/>
            </a:br>
            <a:r>
              <a:rPr lang="zh-CN" altLang="en-US" sz="2800" b="1" smtClean="0"/>
              <a:t>问题</a:t>
            </a:r>
            <a:r>
              <a:rPr lang="en-US" altLang="zh-CN" sz="2800" b="1" smtClean="0"/>
              <a:t>2</a:t>
            </a:r>
            <a:r>
              <a:rPr lang="zh-CN" altLang="en-US" sz="2800" b="1" smtClean="0"/>
              <a:t>：黑塞说</a:t>
            </a:r>
            <a:r>
              <a:rPr lang="en-US" sz="2800" b="1" smtClean="0"/>
              <a:t>“</a:t>
            </a:r>
            <a:r>
              <a:rPr lang="zh-CN" altLang="en-US" sz="2800" b="1" smtClean="0"/>
              <a:t>真正的修养不追求任何具体目的</a:t>
            </a:r>
            <a:r>
              <a:rPr lang="en-US" sz="2800" b="1" smtClean="0"/>
              <a:t>”,</a:t>
            </a:r>
            <a:r>
              <a:rPr lang="zh-CN" altLang="en-US" sz="2800" b="1" smtClean="0"/>
              <a:t>又说教养就是对</a:t>
            </a:r>
            <a:r>
              <a:rPr lang="en-US" sz="2800" b="1" smtClean="0"/>
              <a:t>“</a:t>
            </a:r>
            <a:r>
              <a:rPr lang="zh-CN" altLang="en-US" sz="2800" b="1" smtClean="0"/>
              <a:t>精神和心灵完善的追求</a:t>
            </a:r>
            <a:r>
              <a:rPr lang="en-US" sz="2800" b="1" smtClean="0"/>
              <a:t>”,</a:t>
            </a:r>
            <a:r>
              <a:rPr lang="zh-CN" altLang="en-US" sz="2800" b="1" smtClean="0"/>
              <a:t>这两句话是否矛盾</a:t>
            </a:r>
            <a:r>
              <a:rPr lang="en-US" sz="2800" b="1" smtClean="0"/>
              <a:t>?</a:t>
            </a:r>
            <a:r>
              <a:rPr lang="zh-CN" altLang="en-US" sz="2800" b="1" smtClean="0"/>
              <a:t/>
            </a:r>
            <a:br>
              <a:rPr lang="zh-CN" altLang="en-US" sz="2800" b="1" smtClean="0"/>
            </a:br>
            <a:endParaRPr lang="zh-CN" altLang="en-US" sz="2800" b="1"/>
          </a:p>
        </p:txBody>
      </p:sp>
      <p:sp>
        <p:nvSpPr>
          <p:cNvPr id="3" name="内容占位符 2"/>
          <p:cNvSpPr>
            <a:spLocks noGrp="1"/>
          </p:cNvSpPr>
          <p:nvPr>
            <p:ph idx="1"/>
          </p:nvPr>
        </p:nvSpPr>
        <p:spPr/>
        <p:txBody>
          <a:bodyPr/>
          <a:lstStyle/>
          <a:p>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明确</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并不矛盾。在这里</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教养</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和</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修养</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的内涵是交叉的。真正的修养不存在功利的企图</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正是为了精神和心灵的自我完善</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而</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具体目的</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指的是通常所说的提高某种能力和本领。从人的生存来讲</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本领和能力固然重要</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但是毕竟是生存的手段</a:t>
            </a:r>
            <a:r>
              <a:rPr lang="en-US"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而修养或教养是生存的境界。</a:t>
            </a:r>
          </a:p>
          <a:p>
            <a:endParaRPr lang="zh-CN" altLang="en-US"/>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b="1" smtClean="0">
                <a:effectLst>
                  <a:outerShdw blurRad="38100" dist="38100" dir="2700000" algn="tl">
                    <a:srgbClr val="000000">
                      <a:alpha val="43137"/>
                    </a:srgbClr>
                  </a:outerShdw>
                </a:effectLst>
              </a:rPr>
              <a:t>问题</a:t>
            </a:r>
            <a:r>
              <a:rPr lang="en-US" b="1" smtClean="0">
                <a:effectLst>
                  <a:outerShdw blurRad="38100" dist="38100" dir="2700000" algn="tl">
                    <a:srgbClr val="000000">
                      <a:alpha val="43137"/>
                    </a:srgbClr>
                  </a:outerShdw>
                </a:effectLst>
              </a:rPr>
              <a:t>3</a:t>
            </a:r>
            <a:r>
              <a:rPr lang="zh-CN" altLang="en-US" b="1" smtClean="0">
                <a:effectLst>
                  <a:outerShdw blurRad="38100" dist="38100" dir="2700000" algn="tl">
                    <a:srgbClr val="000000">
                      <a:alpha val="43137"/>
                    </a:srgbClr>
                  </a:outerShdw>
                </a:effectLst>
              </a:rPr>
              <a:t>：你怎样理解</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不错，读得太多可能有害，书籍可能成为生活的竞争对手</a:t>
            </a:r>
            <a:r>
              <a:rPr lang="en-US" b="1" smtClean="0">
                <a:effectLst>
                  <a:outerShdw blurRad="38100" dist="38100" dir="2700000" algn="tl">
                    <a:srgbClr val="000000">
                      <a:alpha val="43137"/>
                    </a:srgbClr>
                  </a:outerShdw>
                </a:effectLst>
              </a:rPr>
              <a:t>”</a:t>
            </a:r>
            <a:r>
              <a:rPr lang="zh-CN" altLang="en-US" b="1" smtClean="0">
                <a:effectLst>
                  <a:outerShdw blurRad="38100" dist="38100" dir="2700000" algn="tl">
                    <a:srgbClr val="000000">
                      <a:alpha val="43137"/>
                    </a:srgbClr>
                  </a:outerShdw>
                </a:effectLst>
              </a:rPr>
              <a:t>这句话？</a:t>
            </a:r>
          </a:p>
          <a:p>
            <a:endParaRPr lang="zh-CN" alt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明确</a:t>
            </a:r>
            <a:r>
              <a:rPr lang="en-US" altLang="zh-CN"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如果读书时</a:t>
            </a:r>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两耳不闻窗外事，一心只读圣贤书</a:t>
            </a:r>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，只获得了僵死的知识，没有获得鲜活的意识和理解，那么就不能接近真正的生活，反而与读书的目的背道而驰，成了死读书读死书，这样的读书是有害的，例如孔乙己、范进等。</a:t>
            </a:r>
          </a:p>
          <a:p>
            <a:endParaRPr lang="zh-CN" altLang="en-US" b="1">
              <a:effectLst>
                <a:outerShdw blurRad="38100" dist="38100" dir="2700000" algn="tl">
                  <a:srgbClr val="000000">
                    <a:alpha val="43137"/>
                  </a:srgbClr>
                </a:outerShdw>
              </a:effectLst>
              <a:latin typeface="隶书" pitchFamily="49" charset="-122"/>
              <a:ea typeface="隶书" pitchFamily="49" charset="-122"/>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t>知体裁：随笔</a:t>
            </a:r>
            <a:endParaRPr lang="zh-CN" altLang="en-US" b="1"/>
          </a:p>
        </p:txBody>
      </p:sp>
      <p:sp>
        <p:nvSpPr>
          <p:cNvPr id="3" name="内容占位符 2"/>
          <p:cNvSpPr>
            <a:spLocks noGrp="1"/>
          </p:cNvSpPr>
          <p:nvPr>
            <p:ph idx="1"/>
          </p:nvPr>
        </p:nvSpPr>
        <p:spPr/>
        <p:txBody>
          <a:bodyPr>
            <a:normAutofit fontScale="92500" lnSpcReduction="20000"/>
          </a:bodyPr>
          <a:lstStyle/>
          <a:p>
            <a:r>
              <a:rPr lang="zh-CN" altLang="en-US" b="1" dirty="0">
                <a:latin typeface="隶书" panose="02010509060101010101" pitchFamily="49" charset="-122"/>
                <a:ea typeface="隶书" panose="02010509060101010101" pitchFamily="49" charset="-122"/>
              </a:rPr>
              <a:t>本文是有关读书的一篇</a:t>
            </a:r>
            <a:r>
              <a:rPr lang="zh-CN" altLang="en-US" b="1" dirty="0" smtClean="0">
                <a:latin typeface="隶书" panose="02010509060101010101" pitchFamily="49" charset="-122"/>
                <a:ea typeface="隶书" panose="02010509060101010101" pitchFamily="49" charset="-122"/>
              </a:rPr>
              <a:t>随笔。</a:t>
            </a:r>
            <a:r>
              <a:rPr lang="zh-CN" altLang="en-US" b="1" dirty="0">
                <a:latin typeface="隶书" panose="02010509060101010101" pitchFamily="49" charset="-122"/>
                <a:ea typeface="隶书" panose="02010509060101010101" pitchFamily="49" charset="-122"/>
              </a:rPr>
              <a:t>随笔是散文的一种。这类文章，或讲述文化知识，或发表学术观点，或评析世态人情，启人心智，引人深思。在写法上，它们往往旁征博引，而不作理论性太强的阐释，行文缜密而不失活泼，结构自由而不失谨严，因此，富有</a:t>
            </a:r>
            <a:r>
              <a:rPr lang="en-US" b="1" dirty="0">
                <a:latin typeface="隶书" panose="02010509060101010101" pitchFamily="49" charset="-122"/>
                <a:ea typeface="隶书" panose="02010509060101010101" pitchFamily="49" charset="-122"/>
              </a:rPr>
              <a:t>“</a:t>
            </a:r>
            <a:r>
              <a:rPr lang="zh-CN" altLang="en-US" b="1" dirty="0">
                <a:latin typeface="隶书" panose="02010509060101010101" pitchFamily="49" charset="-122"/>
                <a:ea typeface="隶书" panose="02010509060101010101" pitchFamily="49" charset="-122"/>
              </a:rPr>
              <a:t>理趣</a:t>
            </a:r>
            <a:r>
              <a:rPr lang="en-US" b="1" dirty="0">
                <a:latin typeface="隶书" panose="02010509060101010101" pitchFamily="49" charset="-122"/>
                <a:ea typeface="隶书" panose="02010509060101010101" pitchFamily="49" charset="-122"/>
              </a:rPr>
              <a:t>”</a:t>
            </a:r>
            <a:r>
              <a:rPr lang="zh-CN" altLang="en-US" b="1" dirty="0">
                <a:latin typeface="隶书" panose="02010509060101010101" pitchFamily="49" charset="-122"/>
                <a:ea typeface="隶书" panose="02010509060101010101" pitchFamily="49" charset="-122"/>
              </a:rPr>
              <a:t>是它们的突出特色</a:t>
            </a:r>
            <a:r>
              <a:rPr lang="zh-CN" altLang="en-US" b="1" dirty="0" smtClean="0">
                <a:latin typeface="隶书" panose="02010509060101010101" pitchFamily="49" charset="-122"/>
                <a:ea typeface="隶书" panose="02010509060101010101" pitchFamily="49" charset="-122"/>
              </a:rPr>
              <a:t>。</a:t>
            </a:r>
            <a:r>
              <a:rPr lang="zh-CN" altLang="en-US" b="1" dirty="0">
                <a:latin typeface="隶书" panose="02010509060101010101" pitchFamily="49" charset="-122"/>
                <a:ea typeface="隶书" panose="02010509060101010101" pitchFamily="49" charset="-122"/>
              </a:rPr>
              <a:t>随笔的形式可以不受体裁的限制，灵活多样，不拘一格，可以观景抒感情，可以睹物谈看法，可以读书谈感想，可以一事一议，也可以对同类事进行综合议论。随笔也不受字数的限制，短的几十字，长的几百字，篇幅长短皆由内容而定。</a:t>
            </a:r>
          </a:p>
          <a:p>
            <a:endParaRPr lang="zh-CN" altLang="en-US" dirty="0"/>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zh-CN" alt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问题</a:t>
            </a:r>
            <a:r>
              <a:rPr 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4</a:t>
            </a:r>
            <a:r>
              <a:rPr lang="zh-CN" alt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：最后一句</a:t>
            </a:r>
            <a:r>
              <a:rPr 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我们先得向杰作表明自己的价值，才会发现杰作的真正价值</a:t>
            </a:r>
            <a:r>
              <a:rPr 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sz="4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有什么样的深刻含义？</a:t>
            </a:r>
          </a:p>
          <a:p>
            <a:endParaRPr lang="zh-CN" alt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lstStyle/>
          <a:p>
            <a:r>
              <a:rPr lang="en-US" altLang="zh-CN" sz="36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sz="36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明确</a:t>
            </a:r>
            <a:r>
              <a:rPr lang="en-US" altLang="zh-CN" sz="36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sz="36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这句话阐述的是阅读的态度。阅读杰作，特别是读那些有久远影响、有世界声誉的杰作，要有崇敬之心、庄重之感。如果没有一种敬重之心，是难以体会杰作的伟大的。</a:t>
            </a:r>
          </a:p>
          <a:p>
            <a:endParaRPr lang="zh-CN" altLang="en-US"/>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6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总结提升：</a:t>
            </a:r>
            <a:br>
              <a:rPr lang="zh-CN" altLang="en-US" sz="60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br>
            <a:endParaRPr lang="zh-CN" altLang="en-US" b="1">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p:txBody>
          <a:bodyPr/>
          <a:lstStyle/>
          <a:p>
            <a:r>
              <a:rPr lang="zh-CN" altLang="en-US" sz="54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在本文里黑塞倡导的是一种怎样的读书观？</a:t>
            </a:r>
          </a:p>
          <a:p>
            <a:endParaRPr lang="zh-CN" altLang="en-US"/>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571480"/>
            <a:ext cx="8186766" cy="5554683"/>
          </a:xfrm>
        </p:spPr>
        <p:txBody>
          <a:bodyPr>
            <a:normAutofit fontScale="85000" lnSpcReduction="20000"/>
          </a:bodyPr>
          <a:lstStyle/>
          <a:p>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1</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）最重要的途径之一，就是研读世界文学，就是逐渐地熟悉掌握各国人民的作家和思想家的作品，以及他们在作品中留给我们的思想、经验、象征、幻像和理想的巨大财富。</a:t>
            </a:r>
          </a:p>
          <a:p>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作者认为：要读杰作，</a:t>
            </a:r>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特别是阅读那些有久远影响、有世界声誉的杰作。</a:t>
            </a:r>
          </a:p>
          <a:p>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2</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）让我们每个人都从自己能够理解和喜爱的作品开始阅读吧！</a:t>
            </a:r>
            <a:r>
              <a:rPr lang="en-US" altLang="zh-CN"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而必须读杰作。杰作常常不象时髦读物那么适口，那么富于刺激性。杰作需要我们认真对待，需要我们在读的时候花力气、下功夫。我们先得向杰作表明自己的价值，才会发现杰作的真正价值。</a:t>
            </a:r>
          </a:p>
          <a:p>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作者认为：要有正确的阅读的态度，要读杰作，怀着敬重之心、庄重之感，进行爱的阅</a:t>
            </a:r>
            <a: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r>
            <a:br>
              <a:rPr 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br>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读，要花力气、下功夫，认真对待。</a:t>
            </a:r>
          </a:p>
          <a:p>
            <a:endParaRPr lang="zh-CN" altLang="en-US"/>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总结全文：</a:t>
            </a:r>
            <a:endParaRPr lang="zh-CN" altLang="en-US" b="1">
              <a:effectLst>
                <a:outerShdw blurRad="38100" dist="38100" dir="2700000" algn="tl">
                  <a:srgbClr val="000000">
                    <a:alpha val="43137"/>
                  </a:srgbClr>
                </a:outerShdw>
              </a:effectLst>
              <a:latin typeface="隶书" panose="02010509060101010101" pitchFamily="49" charset="-122"/>
              <a:ea typeface="隶书" panose="02010509060101010101" pitchFamily="49" charset="-122"/>
            </a:endParaRPr>
          </a:p>
        </p:txBody>
      </p:sp>
      <p:sp>
        <p:nvSpPr>
          <p:cNvPr id="3" name="内容占位符 2"/>
          <p:cNvSpPr>
            <a:spLocks noGrp="1"/>
          </p:cNvSpPr>
          <p:nvPr>
            <p:ph idx="1"/>
          </p:nvPr>
        </p:nvSpPr>
        <p:spPr/>
        <p:txBody>
          <a:bodyPr/>
          <a:lstStyle/>
          <a:p>
            <a:r>
              <a:rPr lang="zh-CN" altLang="en-US" b="1" smtClean="0">
                <a:latin typeface="隶书" panose="02010509060101010101" pitchFamily="49" charset="-122"/>
                <a:ea typeface="隶书" panose="02010509060101010101" pitchFamily="49" charset="-122"/>
              </a:rPr>
              <a:t>研读杰作是提高素养主要的途径之一，我认为更是重要的途径之一，黑塞强调了研读经典作品的意义所在，不仅仅是为了“散心消遣”，重要的是之于人生的意义，理解并了解作者的写作意图，提升你的阅读意识，做一个有教养的人，就从研读经典作品开始吧。</a:t>
            </a:r>
            <a:endParaRPr lang="zh-CN" altLang="en-US" b="1">
              <a:latin typeface="隶书" panose="02010509060101010101" pitchFamily="49" charset="-122"/>
              <a:ea typeface="隶书" panose="02010509060101010101" pitchFamily="49" charset="-122"/>
            </a:endParaRP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smtClean="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作业：</a:t>
            </a:r>
            <a:endParaRPr lang="zh-CN" altLang="en-US" sz="5400" b="1">
              <a:effectLst>
                <a:outerShdw blurRad="38100" dist="38100" dir="2700000" algn="tl">
                  <a:srgbClr val="000000">
                    <a:alpha val="43137"/>
                  </a:srgbClr>
                </a:outerShdw>
              </a:effectLst>
              <a:latin typeface="隶书" pitchFamily="49" charset="-122"/>
              <a:ea typeface="隶书" pitchFamily="49" charset="-122"/>
            </a:endParaRPr>
          </a:p>
        </p:txBody>
      </p:sp>
      <p:sp>
        <p:nvSpPr>
          <p:cNvPr id="3" name="内容占位符 2"/>
          <p:cNvSpPr>
            <a:spLocks noGrp="1"/>
          </p:cNvSpPr>
          <p:nvPr>
            <p:ph idx="1"/>
          </p:nvPr>
        </p:nvSpPr>
        <p:spPr/>
        <p:txBody>
          <a:bodyPr/>
          <a:lstStyle/>
          <a:p>
            <a:r>
              <a:rPr lang="zh-CN" altLang="en-US" b="1" smtClean="0">
                <a:latin typeface="隶书" panose="02010509060101010101" pitchFamily="49" charset="-122"/>
                <a:ea typeface="隶书" panose="02010509060101010101" pitchFamily="49" charset="-122"/>
              </a:rPr>
              <a:t>摘抄文章中有意义的语句，为写作积累素材。</a:t>
            </a:r>
            <a:endParaRPr lang="en-US" altLang="zh-CN" b="1" smtClean="0">
              <a:latin typeface="隶书" pitchFamily="49" charset="-122"/>
              <a:ea typeface="隶书" pitchFamily="49" charset="-122"/>
            </a:endParaRPr>
          </a:p>
          <a:p>
            <a:r>
              <a:rPr lang="zh-CN" altLang="en-US" b="1" smtClean="0">
                <a:latin typeface="隶书" panose="02010509060101010101" pitchFamily="49" charset="-122"/>
                <a:ea typeface="隶书" panose="02010509060101010101" pitchFamily="49" charset="-122"/>
              </a:rPr>
              <a:t>写一段你学习本文后的感悟，不少于</a:t>
            </a:r>
            <a:r>
              <a:rPr lang="en-US" altLang="zh-CN" b="1" smtClean="0">
                <a:latin typeface="隶书" panose="02010509060101010101" pitchFamily="49" charset="-122"/>
                <a:ea typeface="隶书" panose="02010509060101010101" pitchFamily="49" charset="-122"/>
              </a:rPr>
              <a:t>450</a:t>
            </a:r>
            <a:r>
              <a:rPr lang="zh-CN" altLang="en-US" b="1" smtClean="0">
                <a:latin typeface="隶书" panose="02010509060101010101" pitchFamily="49" charset="-122"/>
                <a:ea typeface="隶书" panose="02010509060101010101" pitchFamily="49" charset="-122"/>
              </a:rPr>
              <a:t>字</a:t>
            </a:r>
            <a:endParaRPr lang="zh-CN" altLang="en-US" b="1">
              <a:latin typeface="隶书" panose="02010509060101010101" pitchFamily="49" charset="-122"/>
              <a:ea typeface="隶书" panose="02010509060101010101" pitchFamily="49" charset="-122"/>
            </a:endParaRP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53298" y="2967335"/>
            <a:ext cx="5633214" cy="1323439"/>
          </a:xfrm>
          <a:prstGeom prst="rect">
            <a:avLst/>
          </a:prstGeom>
          <a:noFill/>
        </p:spPr>
        <p:txBody>
          <a:bodyPr wrap="square" lIns="91440" tIns="45720" rIns="91440" bIns="45720">
            <a:spAutoFit/>
          </a:bodyPr>
          <a:lstStyle/>
          <a:p>
            <a:pPr algn="ctr"/>
            <a:r>
              <a:rPr lang="zh-CN" altLang="en-US" sz="8000" b="1" cap="all" spc="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anose="02010509060101010101" pitchFamily="49" charset="-122"/>
                <a:ea typeface="隶书" panose="02010509060101010101" pitchFamily="49" charset="-122"/>
              </a:rPr>
              <a:t>  谢谢</a:t>
            </a:r>
            <a:endParaRPr lang="zh-CN" altLang="en-US" sz="8000" b="1" cap="all" spc="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隶书" pitchFamily="49" charset="-122"/>
              <a:ea typeface="隶书" pitchFamily="49" charset="-122"/>
            </a:endParaRPr>
          </a:p>
        </p:txBody>
      </p:sp>
      <p:pic>
        <p:nvPicPr>
          <p:cNvPr id="5" name="New picture" hidden="1"/>
          <p:cNvPicPr/>
          <p:nvPr/>
        </p:nvPicPr>
        <p:blipFill>
          <a:blip r:embed="rId2"/>
          <a:stretch>
            <a:fillRect/>
          </a:stretch>
        </p:blipFill>
        <p:spPr>
          <a:xfrm>
            <a:off x="11366500" y="10604500"/>
            <a:ext cx="368300" cy="2921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b="1" smtClean="0"/>
              <a:t>知作者：</a:t>
            </a:r>
            <a:endParaRPr lang="zh-CN" altLang="en-US" sz="5400" b="1"/>
          </a:p>
        </p:txBody>
      </p:sp>
      <p:sp>
        <p:nvSpPr>
          <p:cNvPr id="3" name="内容占位符 2"/>
          <p:cNvSpPr>
            <a:spLocks noGrp="1"/>
          </p:cNvSpPr>
          <p:nvPr>
            <p:ph idx="1"/>
          </p:nvPr>
        </p:nvSpPr>
        <p:spPr/>
        <p:txBody>
          <a:bodyPr/>
          <a:lstStyle/>
          <a:p>
            <a:r>
              <a:rPr lang="en-US" altLang="zh-CN" b="1" smtClean="0">
                <a:solidFill>
                  <a:srgbClr val="FF0000"/>
                </a:solidFill>
                <a:effectLst>
                  <a:outerShdw blurRad="38100" dist="38100" dir="2700000" algn="tl">
                    <a:srgbClr val="000000">
                      <a:alpha val="43137"/>
                    </a:srgbClr>
                  </a:outerShdw>
                </a:effectLst>
              </a:rPr>
              <a:t>1.</a:t>
            </a:r>
            <a:r>
              <a:rPr lang="zh-CN" altLang="en-US" b="1" smtClean="0">
                <a:solidFill>
                  <a:srgbClr val="FF0000"/>
                </a:solidFill>
                <a:effectLst>
                  <a:outerShdw blurRad="38100" dist="38100" dir="2700000" algn="tl">
                    <a:srgbClr val="000000">
                      <a:alpha val="43137"/>
                    </a:srgbClr>
                  </a:outerShdw>
                </a:effectLst>
              </a:rPr>
              <a:t>德国浪漫派最后一位骑士</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赫尔曼</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黑塞</a:t>
            </a:r>
          </a:p>
          <a:p>
            <a:r>
              <a:rPr lang="zh-CN" altLang="en-US" b="1" smtClean="0">
                <a:solidFill>
                  <a:srgbClr val="FF0000"/>
                </a:solidFill>
                <a:effectLst>
                  <a:outerShdw blurRad="38100" dist="38100" dir="2700000" algn="tl">
                    <a:srgbClr val="000000">
                      <a:alpha val="43137"/>
                    </a:srgbClr>
                  </a:outerShdw>
                </a:effectLst>
              </a:rPr>
              <a:t>    赫尔曼</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黑塞</a:t>
            </a:r>
            <a:r>
              <a:rPr lang="en-US" altLang="zh-CN" b="1" smtClean="0">
                <a:solidFill>
                  <a:srgbClr val="FF0000"/>
                </a:solidFill>
                <a:effectLst>
                  <a:outerShdw blurRad="38100" dist="38100" dir="2700000" algn="tl">
                    <a:srgbClr val="000000">
                      <a:alpha val="43137"/>
                    </a:srgbClr>
                  </a:outerShdw>
                </a:effectLst>
              </a:rPr>
              <a:t>(1877—1962),</a:t>
            </a:r>
            <a:r>
              <a:rPr lang="zh-CN" altLang="en-US" b="1" smtClean="0">
                <a:solidFill>
                  <a:srgbClr val="FF0000"/>
                </a:solidFill>
                <a:effectLst>
                  <a:outerShdw blurRad="38100" dist="38100" dir="2700000" algn="tl">
                    <a:srgbClr val="000000">
                      <a:alpha val="43137"/>
                    </a:srgbClr>
                  </a:outerShdw>
                </a:effectLst>
              </a:rPr>
              <a:t>德国作家、诗人。黑塞十三岁便已决心当诗人</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二十一岁的黑塞自费出版了第一部诗集</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浪漫之歌</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a:t>
            </a:r>
            <a:r>
              <a:rPr lang="en-US" altLang="zh-CN" b="1" smtClean="0">
                <a:solidFill>
                  <a:srgbClr val="FF0000"/>
                </a:solidFill>
                <a:effectLst>
                  <a:outerShdw blurRad="38100" dist="38100" dir="2700000" algn="tl">
                    <a:srgbClr val="000000">
                      <a:alpha val="43137"/>
                    </a:srgbClr>
                  </a:outerShdw>
                </a:effectLst>
              </a:rPr>
              <a:t>1904</a:t>
            </a:r>
            <a:r>
              <a:rPr lang="zh-CN" altLang="en-US" b="1" smtClean="0">
                <a:solidFill>
                  <a:srgbClr val="FF0000"/>
                </a:solidFill>
                <a:effectLst>
                  <a:outerShdw blurRad="38100" dist="38100" dir="2700000" algn="tl">
                    <a:srgbClr val="000000">
                      <a:alpha val="43137"/>
                    </a:srgbClr>
                  </a:outerShdw>
                </a:effectLst>
              </a:rPr>
              <a:t>年第一部长篇小说</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彼得</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卡门青</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问世</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一下子轰动德国。他于</a:t>
            </a:r>
            <a:r>
              <a:rPr lang="en-US" altLang="zh-CN" b="1" smtClean="0">
                <a:solidFill>
                  <a:srgbClr val="FF0000"/>
                </a:solidFill>
                <a:effectLst>
                  <a:outerShdw blurRad="38100" dist="38100" dir="2700000" algn="tl">
                    <a:srgbClr val="000000">
                      <a:alpha val="43137"/>
                    </a:srgbClr>
                  </a:outerShdw>
                </a:effectLst>
              </a:rPr>
              <a:t>1919</a:t>
            </a:r>
            <a:r>
              <a:rPr lang="zh-CN" altLang="en-US" b="1" smtClean="0">
                <a:solidFill>
                  <a:srgbClr val="FF0000"/>
                </a:solidFill>
                <a:effectLst>
                  <a:outerShdw blurRad="38100" dist="38100" dir="2700000" algn="tl">
                    <a:srgbClr val="000000">
                      <a:alpha val="43137"/>
                    </a:srgbClr>
                  </a:outerShdw>
                </a:effectLst>
              </a:rPr>
              <a:t>年迁居瑞士</a:t>
            </a:r>
            <a:r>
              <a:rPr lang="en-US" altLang="zh-CN" b="1" smtClean="0">
                <a:solidFill>
                  <a:srgbClr val="FF0000"/>
                </a:solidFill>
                <a:effectLst>
                  <a:outerShdw blurRad="38100" dist="38100" dir="2700000" algn="tl">
                    <a:srgbClr val="000000">
                      <a:alpha val="43137"/>
                    </a:srgbClr>
                  </a:outerShdw>
                </a:effectLst>
              </a:rPr>
              <a:t>,1923</a:t>
            </a:r>
            <a:r>
              <a:rPr lang="zh-CN" altLang="en-US" b="1" smtClean="0">
                <a:solidFill>
                  <a:srgbClr val="FF0000"/>
                </a:solidFill>
                <a:effectLst>
                  <a:outerShdw blurRad="38100" dist="38100" dir="2700000" algn="tl">
                    <a:srgbClr val="000000">
                      <a:alpha val="43137"/>
                    </a:srgbClr>
                  </a:outerShdw>
                </a:effectLst>
              </a:rPr>
              <a:t>年</a:t>
            </a:r>
            <a:r>
              <a:rPr lang="en-US" altLang="zh-CN" b="1" smtClean="0">
                <a:solidFill>
                  <a:srgbClr val="FF0000"/>
                </a:solidFill>
                <a:effectLst>
                  <a:outerShdw blurRad="38100" dist="38100" dir="2700000" algn="tl">
                    <a:srgbClr val="000000">
                      <a:alpha val="43137"/>
                    </a:srgbClr>
                  </a:outerShdw>
                </a:effectLst>
              </a:rPr>
              <a:t>46</a:t>
            </a:r>
            <a:r>
              <a:rPr lang="zh-CN" altLang="en-US" b="1" smtClean="0">
                <a:solidFill>
                  <a:srgbClr val="FF0000"/>
                </a:solidFill>
                <a:effectLst>
                  <a:outerShdw blurRad="38100" dist="38100" dir="2700000" algn="tl">
                    <a:srgbClr val="000000">
                      <a:alpha val="43137"/>
                    </a:srgbClr>
                  </a:outerShdw>
                </a:effectLst>
              </a:rPr>
              <a:t>岁入瑞士籍。</a:t>
            </a:r>
            <a:r>
              <a:rPr lang="en-US" altLang="zh-CN" b="1" smtClean="0">
                <a:solidFill>
                  <a:srgbClr val="FF0000"/>
                </a:solidFill>
                <a:effectLst>
                  <a:outerShdw blurRad="38100" dist="38100" dir="2700000" algn="tl">
                    <a:srgbClr val="000000">
                      <a:alpha val="43137"/>
                    </a:srgbClr>
                  </a:outerShdw>
                </a:effectLst>
              </a:rPr>
              <a:t>1962</a:t>
            </a:r>
            <a:r>
              <a:rPr lang="zh-CN" altLang="en-US" b="1" smtClean="0">
                <a:solidFill>
                  <a:srgbClr val="FF0000"/>
                </a:solidFill>
                <a:effectLst>
                  <a:outerShdw blurRad="38100" dist="38100" dir="2700000" algn="tl">
                    <a:srgbClr val="000000">
                      <a:alpha val="43137"/>
                    </a:srgbClr>
                  </a:outerShdw>
                </a:effectLst>
              </a:rPr>
              <a:t>年于瑞士家中去世</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享年</a:t>
            </a:r>
            <a:r>
              <a:rPr lang="en-US" altLang="zh-CN" b="1" smtClean="0">
                <a:solidFill>
                  <a:srgbClr val="FF0000"/>
                </a:solidFill>
                <a:effectLst>
                  <a:outerShdw blurRad="38100" dist="38100" dir="2700000" algn="tl">
                    <a:srgbClr val="000000">
                      <a:alpha val="43137"/>
                    </a:srgbClr>
                  </a:outerShdw>
                </a:effectLst>
              </a:rPr>
              <a:t>85</a:t>
            </a:r>
            <a:r>
              <a:rPr lang="zh-CN" altLang="en-US" b="1" smtClean="0">
                <a:solidFill>
                  <a:srgbClr val="FF0000"/>
                </a:solidFill>
                <a:effectLst>
                  <a:outerShdw blurRad="38100" dist="38100" dir="2700000" algn="tl">
                    <a:srgbClr val="000000">
                      <a:alpha val="43137"/>
                    </a:srgbClr>
                  </a:outerShdw>
                </a:effectLst>
              </a:rPr>
              <a:t>岁。</a:t>
            </a:r>
          </a:p>
          <a:p>
            <a:endParaRPr lang="zh-CN" altLang="en-US" b="1" smtClean="0">
              <a:solidFill>
                <a:srgbClr val="FF0000"/>
              </a:solidFill>
              <a:effectLst>
                <a:outerShdw blurRad="38100" dist="38100" dir="2700000" algn="tl">
                  <a:srgbClr val="000000">
                    <a:alpha val="43137"/>
                  </a:srgbClr>
                </a:outerShdw>
              </a:effectLst>
            </a:endParaRPr>
          </a:p>
          <a:p>
            <a:endParaRPr lang="zh-CN" altLang="en-US"/>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effectLst>
                  <a:outerShdw blurRad="38100" dist="38100" dir="2700000" algn="tl">
                    <a:srgbClr val="000000">
                      <a:alpha val="43137"/>
                    </a:srgbClr>
                  </a:outerShdw>
                </a:effectLst>
              </a:rPr>
              <a:t>成  就：</a:t>
            </a:r>
            <a:endParaRPr lang="zh-CN" altLang="en-US" b="1">
              <a:effectLst>
                <a:outerShdw blurRad="38100" dist="38100" dir="2700000" algn="tl">
                  <a:srgbClr val="000000">
                    <a:alpha val="43137"/>
                  </a:srgbClr>
                </a:outerShdw>
              </a:effectLst>
            </a:endParaRPr>
          </a:p>
        </p:txBody>
      </p:sp>
      <p:pic>
        <p:nvPicPr>
          <p:cNvPr id="5" name="x20ywb1r48.jpg" descr="说明: id:2147503261;FounderCES"/>
          <p:cNvPicPr>
            <a:picLocks noGrp="1" noChangeAspect="1" noChangeArrowheads="1"/>
          </p:cNvPicPr>
          <p:nvPr>
            <p:ph idx="1"/>
          </p:nvPr>
        </p:nvPicPr>
        <p:blipFill>
          <a:blip r:embed="rId2"/>
          <a:stretch>
            <a:fillRect/>
          </a:stretch>
        </p:blipFill>
        <p:spPr bwMode="auto">
          <a:xfrm>
            <a:off x="6524625" y="4781550"/>
            <a:ext cx="2619375"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矩形 5"/>
          <p:cNvSpPr/>
          <p:nvPr/>
        </p:nvSpPr>
        <p:spPr>
          <a:xfrm>
            <a:off x="500034" y="2274838"/>
            <a:ext cx="8643966" cy="2677656"/>
          </a:xfrm>
          <a:prstGeom prst="rect">
            <a:avLst/>
          </a:prstGeom>
        </p:spPr>
        <p:txBody>
          <a:bodyPr wrap="square">
            <a:spAutoFit/>
          </a:bodyPr>
          <a:lstStyle/>
          <a:p>
            <a:r>
              <a:rPr lang="zh-CN" altLang="en-US" sz="2400" b="1" smtClean="0">
                <a:effectLst>
                  <a:outerShdw blurRad="38100" dist="38100" dir="2700000" algn="tl">
                    <a:srgbClr val="000000">
                      <a:alpha val="43137"/>
                    </a:srgbClr>
                  </a:outerShdw>
                </a:effectLst>
              </a:rPr>
              <a:t>黑塞一生曾获多种文学荣誉</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比较重要的有</a:t>
            </a:r>
          </a:p>
          <a:p>
            <a:r>
              <a:rPr lang="zh-CN" altLang="en-US" sz="2400" b="1" smtClean="0">
                <a:effectLst>
                  <a:outerShdw blurRad="38100" dist="38100" dir="2700000" algn="tl">
                    <a:srgbClr val="000000">
                      <a:alpha val="43137"/>
                    </a:srgbClr>
                  </a:outerShdw>
                </a:effectLst>
              </a:rPr>
              <a:t>冯泰纳奖、诺贝尔奖、歌德奖。</a:t>
            </a:r>
            <a:endParaRPr lang="en-US" altLang="zh-CN" sz="2400" b="1" smtClean="0">
              <a:effectLst>
                <a:outerShdw blurRad="38100" dist="38100" dir="2700000" algn="tl">
                  <a:srgbClr val="000000">
                    <a:alpha val="43137"/>
                  </a:srgbClr>
                </a:outerShdw>
              </a:effectLst>
            </a:endParaRPr>
          </a:p>
          <a:p>
            <a:r>
              <a:rPr lang="en-US" altLang="zh-CN" sz="2400" b="1" smtClean="0">
                <a:effectLst>
                  <a:outerShdw blurRad="38100" dist="38100" dir="2700000" algn="tl">
                    <a:srgbClr val="000000">
                      <a:alpha val="43137"/>
                    </a:srgbClr>
                  </a:outerShdw>
                </a:effectLst>
              </a:rPr>
              <a:t>1946</a:t>
            </a:r>
            <a:r>
              <a:rPr lang="zh-CN" altLang="en-US" sz="2400" b="1" smtClean="0">
                <a:effectLst>
                  <a:outerShdw blurRad="38100" dist="38100" dir="2700000" algn="tl">
                    <a:srgbClr val="000000">
                      <a:alpha val="43137"/>
                    </a:srgbClr>
                  </a:outerShdw>
                </a:effectLst>
              </a:rPr>
              <a:t>年获诺贝尔文学</a:t>
            </a:r>
          </a:p>
          <a:p>
            <a:r>
              <a:rPr lang="zh-CN" altLang="en-US" sz="2400" b="1" smtClean="0">
                <a:effectLst>
                  <a:outerShdw blurRad="38100" dist="38100" dir="2700000" algn="tl">
                    <a:srgbClr val="000000">
                      <a:alpha val="43137"/>
                    </a:srgbClr>
                  </a:outerShdw>
                </a:effectLst>
              </a:rPr>
              <a:t>奖。</a:t>
            </a:r>
          </a:p>
          <a:p>
            <a:r>
              <a:rPr lang="zh-CN" altLang="en-US" sz="2400" b="1" smtClean="0">
                <a:effectLst>
                  <a:outerShdw blurRad="38100" dist="38100" dir="2700000" algn="tl">
                    <a:srgbClr val="000000">
                      <a:alpha val="43137"/>
                    </a:srgbClr>
                  </a:outerShdw>
                </a:effectLst>
              </a:rPr>
              <a:t>    </a:t>
            </a:r>
            <a:endParaRPr lang="en-US" altLang="zh-CN" sz="2400" b="1" smtClean="0">
              <a:effectLst>
                <a:outerShdw blurRad="38100" dist="38100" dir="2700000" algn="tl">
                  <a:srgbClr val="000000">
                    <a:alpha val="43137"/>
                  </a:srgbClr>
                </a:outerShdw>
              </a:effectLst>
            </a:endParaRPr>
          </a:p>
          <a:p>
            <a:r>
              <a:rPr lang="zh-CN" altLang="en-US" sz="2400" b="1" smtClean="0">
                <a:effectLst>
                  <a:outerShdw blurRad="38100" dist="38100" dir="2700000" algn="tl">
                    <a:srgbClr val="000000">
                      <a:alpha val="43137"/>
                    </a:srgbClr>
                  </a:outerShdw>
                </a:effectLst>
              </a:rPr>
              <a:t>作品</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主要作品有</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彼得</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卡门青</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荒原狼</a:t>
            </a:r>
            <a:r>
              <a:rPr lang="en-US" altLang="zh-CN" sz="2400" b="1" smtClean="0">
                <a:effectLst>
                  <a:outerShdw blurRad="38100" dist="38100" dir="2700000" algn="tl">
                    <a:srgbClr val="000000">
                      <a:alpha val="43137"/>
                    </a:srgbClr>
                  </a:outerShdw>
                </a:effectLst>
              </a:rPr>
              <a:t>》</a:t>
            </a:r>
          </a:p>
          <a:p>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东方之旅</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玻璃球游戏</a:t>
            </a:r>
            <a:r>
              <a:rPr lang="en-US" altLang="zh-CN" sz="2400" b="1" smtClean="0">
                <a:effectLst>
                  <a:outerShdw blurRad="38100" dist="38100" dir="2700000" algn="tl">
                    <a:srgbClr val="000000">
                      <a:alpha val="43137"/>
                    </a:srgbClr>
                  </a:outerShdw>
                </a:effectLst>
              </a:rPr>
              <a:t>》</a:t>
            </a:r>
            <a:r>
              <a:rPr lang="zh-CN" altLang="en-US" sz="2400" b="1" smtClean="0">
                <a:effectLst>
                  <a:outerShdw blurRad="38100" dist="38100" dir="2700000" algn="tl">
                    <a:srgbClr val="000000">
                      <a:alpha val="43137"/>
                    </a:srgbClr>
                  </a:outerShdw>
                </a:effectLst>
              </a:rPr>
              <a:t>等。</a:t>
            </a:r>
            <a:endParaRPr lang="zh-CN" altLang="en-US" sz="2400" b="1">
              <a:effectLst>
                <a:outerShdw blurRad="38100" dist="38100" dir="2700000" algn="tl">
                  <a:srgbClr val="000000">
                    <a:alpha val="43137"/>
                  </a:srgbClr>
                </a:outerShdw>
              </a:effectLst>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b="1" smtClean="0">
                <a:solidFill>
                  <a:srgbClr val="FF0000"/>
                </a:solidFill>
                <a:effectLst>
                  <a:outerShdw blurRad="38100" dist="38100" dir="2700000" algn="tl">
                    <a:srgbClr val="000000">
                      <a:alpha val="43137"/>
                    </a:srgbClr>
                  </a:outerShdw>
                </a:effectLst>
              </a:rPr>
              <a:t>赫尔曼</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黑塞的诺贝尔文学奖颁奖词</a:t>
            </a:r>
            <a:r>
              <a:rPr lang="zh-CN" altLang="en-US" smtClean="0"/>
              <a:t/>
            </a:r>
            <a:br>
              <a:rPr lang="zh-CN" altLang="en-US" smtClean="0"/>
            </a:br>
            <a:endParaRPr lang="zh-CN" altLang="en-US"/>
          </a:p>
        </p:txBody>
      </p:sp>
      <p:sp>
        <p:nvSpPr>
          <p:cNvPr id="3" name="内容占位符 2"/>
          <p:cNvSpPr>
            <a:spLocks noGrp="1"/>
          </p:cNvSpPr>
          <p:nvPr>
            <p:ph idx="1"/>
          </p:nvPr>
        </p:nvSpPr>
        <p:spPr/>
        <p:txBody>
          <a:bodyPr>
            <a:normAutofit/>
          </a:bodyPr>
          <a:lstStyle/>
          <a:p>
            <a:r>
              <a:rPr lang="zh-CN" altLang="en-US" smtClean="0"/>
              <a:t>　　</a:t>
            </a:r>
            <a:r>
              <a:rPr lang="zh-CN" altLang="en-US" b="1" smtClean="0">
                <a:latin typeface="隶书" panose="02010509060101010101" pitchFamily="49" charset="-122"/>
                <a:ea typeface="隶书" panose="02010509060101010101" pitchFamily="49" charset="-122"/>
              </a:rPr>
              <a:t>诺贝尔文学奖授予德国出生的、备受读者欢迎的作家赫尔曼</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黑塞</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尽管他遐迩驰名</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但仍从事创作。</a:t>
            </a:r>
          </a:p>
          <a:p>
            <a:r>
              <a:rPr lang="zh-CN" altLang="en-US" b="1" smtClean="0">
                <a:latin typeface="隶书" panose="02010509060101010101" pitchFamily="49" charset="-122"/>
                <a:ea typeface="隶书" panose="02010509060101010101" pitchFamily="49" charset="-122"/>
              </a:rPr>
              <a:t>黑塞六十九岁</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回顾以往</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成就卓著</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著有长篇小说、短篇小说、诗歌等多种类型文章</a:t>
            </a:r>
            <a:r>
              <a:rPr lang="en-US" altLang="zh-CN" b="1" smtClean="0">
                <a:latin typeface="隶书" panose="02010509060101010101" pitchFamily="49" charset="-122"/>
                <a:ea typeface="隶书" panose="02010509060101010101" pitchFamily="49" charset="-122"/>
              </a:rPr>
              <a:t>,</a:t>
            </a:r>
            <a:r>
              <a:rPr lang="zh-CN" altLang="en-US" b="1" smtClean="0">
                <a:latin typeface="隶书" panose="02010509060101010101" pitchFamily="49" charset="-122"/>
                <a:ea typeface="隶书" panose="02010509060101010101" pitchFamily="49" charset="-122"/>
              </a:rPr>
              <a:t>部分已译成瑞典文。 </a:t>
            </a:r>
            <a:endParaRPr lang="zh-CN" altLang="en-US" b="1">
              <a:latin typeface="隶书" panose="02010509060101010101" pitchFamily="49" charset="-122"/>
              <a:ea typeface="隶书" panose="02010509060101010101" pitchFamily="49" charset="-122"/>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42844" y="357166"/>
            <a:ext cx="8751919" cy="5693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en-US" altLang="zh-CN"/>
              <a:t>    </a:t>
            </a:r>
            <a:r>
              <a:rPr lang="zh-CN" altLang="en-US">
                <a:latin typeface="隶书" panose="02010509060101010101" pitchFamily="49" charset="-122"/>
                <a:ea typeface="隶书" panose="02010509060101010101" pitchFamily="49" charset="-122"/>
              </a:rPr>
              <a:t>在德国作家中</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他最早摆脱政治压迫。第一次世界大战时</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他定居瑞士</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并于</a:t>
            </a:r>
            <a:r>
              <a:rPr lang="en-US" altLang="zh-CN">
                <a:latin typeface="隶书" panose="02010509060101010101" pitchFamily="49" charset="-122"/>
                <a:ea typeface="隶书" panose="02010509060101010101" pitchFamily="49" charset="-122"/>
              </a:rPr>
              <a:t>1923</a:t>
            </a:r>
            <a:r>
              <a:rPr lang="zh-CN" altLang="en-US">
                <a:latin typeface="隶书" panose="02010509060101010101" pitchFamily="49" charset="-122"/>
                <a:ea typeface="隶书" panose="02010509060101010101" pitchFamily="49" charset="-122"/>
              </a:rPr>
              <a:t>年加入瑞士国籍。然而</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由于血统和社会关系的缘故</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黑塞认为他既是瑞士人</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也是德国人。大战期间</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他在一个中立国避难</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使他能够在相对平静的环境中从事其重要的文学创作。当前</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黑塞和托马斯</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曼是当代文坛上德国文化传统的最杰出的代表人物</a:t>
            </a:r>
            <a:r>
              <a:rPr lang="zh-CN" altLang="en-US" smtClean="0">
                <a:latin typeface="隶书" panose="02010509060101010101" pitchFamily="49" charset="-122"/>
                <a:ea typeface="隶书" panose="02010509060101010101" pitchFamily="49" charset="-122"/>
              </a:rPr>
              <a:t>。黑塞多方面的才华使他的作品对我们特别具有吸引力</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也使他有一批忠实的追随者</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对这一切都做出公正的评价是不可能的。他是位有争议的同时也是坦白的诗人</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具有南部德国的思想意识</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以自由和虔诚兼而有之的非常独特的形式表现出来。他有激昂的反抗倾向</a:t>
            </a:r>
            <a:r>
              <a:rPr lang="en-US" altLang="zh-CN" smtClean="0">
                <a:latin typeface="隶书" panose="02010509060101010101" pitchFamily="49" charset="-122"/>
                <a:ea typeface="隶书" panose="02010509060101010101" pitchFamily="49" charset="-122"/>
              </a:rPr>
              <a:t>,</a:t>
            </a:r>
            <a:endParaRPr lang="zh-CN" altLang="en-US" smtClean="0">
              <a:latin typeface="隶书" pitchFamily="49" charset="-122"/>
              <a:ea typeface="隶书" pitchFamily="49" charset="-122"/>
            </a:endParaRPr>
          </a:p>
          <a:p>
            <a:r>
              <a:rPr lang="zh-CN" altLang="en-US" smtClean="0">
                <a:latin typeface="隶书" pitchFamily="49" charset="-122"/>
                <a:ea typeface="隶书" pitchFamily="49" charset="-122"/>
              </a:rPr>
              <a:t> </a:t>
            </a:r>
            <a:endParaRPr lang="zh-CN" altLang="en-US">
              <a:latin typeface="隶书" pitchFamily="49" charset="-122"/>
              <a:ea typeface="隶书" pitchFamily="49" charset="-122"/>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212725" y="1143318"/>
            <a:ext cx="8682038" cy="483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800" b="1">
                <a:solidFill>
                  <a:schemeClr val="tx1"/>
                </a:solidFill>
                <a:latin typeface="宋体" panose="02010600030101010101" pitchFamily="2" charset="-122"/>
                <a:ea typeface="宋体" panose="02010600030101010101" pitchFamily="2" charset="-122"/>
              </a:defRPr>
            </a:lvl1pPr>
            <a:lvl2pPr marL="742950" indent="-285750">
              <a:defRPr sz="2800" b="1">
                <a:solidFill>
                  <a:schemeClr val="tx1"/>
                </a:solidFill>
                <a:latin typeface="宋体" panose="02010600030101010101" pitchFamily="2" charset="-122"/>
                <a:ea typeface="宋体" panose="02010600030101010101" pitchFamily="2" charset="-122"/>
              </a:defRPr>
            </a:lvl2pPr>
            <a:lvl3pPr marL="1143000" indent="-228600">
              <a:defRPr sz="2800" b="1">
                <a:solidFill>
                  <a:schemeClr val="tx1"/>
                </a:solidFill>
                <a:latin typeface="宋体" panose="02010600030101010101" pitchFamily="2" charset="-122"/>
                <a:ea typeface="宋体" panose="02010600030101010101" pitchFamily="2" charset="-122"/>
              </a:defRPr>
            </a:lvl3pPr>
            <a:lvl4pPr marL="1600200" indent="-228600">
              <a:defRPr sz="2800" b="1">
                <a:solidFill>
                  <a:schemeClr val="tx1"/>
                </a:solidFill>
                <a:latin typeface="宋体" panose="02010600030101010101" pitchFamily="2" charset="-122"/>
                <a:ea typeface="宋体" panose="02010600030101010101" pitchFamily="2" charset="-122"/>
              </a:defRPr>
            </a:lvl4pPr>
            <a:lvl5pPr marL="2057400" indent="-228600">
              <a:defRPr sz="2800" b="1">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宋体" panose="02010600030101010101" pitchFamily="2" charset="-122"/>
                <a:ea typeface="宋体" panose="02010600030101010101" pitchFamily="2" charset="-122"/>
              </a:defRPr>
            </a:lvl9pPr>
          </a:lstStyle>
          <a:p>
            <a:r>
              <a:rPr lang="zh-CN" altLang="en-US" smtClean="0">
                <a:latin typeface="隶书" panose="02010509060101010101" pitchFamily="49" charset="-122"/>
                <a:ea typeface="隶书" panose="02010509060101010101" pitchFamily="49" charset="-122"/>
              </a:rPr>
              <a:t>都是</a:t>
            </a:r>
            <a:r>
              <a:rPr lang="zh-CN" altLang="en-US">
                <a:latin typeface="隶书" panose="02010509060101010101" pitchFamily="49" charset="-122"/>
                <a:ea typeface="隶书" panose="02010509060101010101" pitchFamily="49" charset="-122"/>
              </a:rPr>
              <a:t>燃烧着的火焰</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一旦他认为神圣的东西受到威胁</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就会由梦想家变成斗士。如果忽视这一点</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就可能把他当成浪漫主义诗人。黑塞在他的作品里说过</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人绝不能满足现姿态</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既不应仰慕也不应崇拜现实</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因为现实粗俗不堪、令人失望、满目凄凉</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只有证明我们有优势的力量来否定它</a:t>
            </a:r>
            <a:r>
              <a:rPr lang="en-US" altLang="zh-CN">
                <a:latin typeface="隶书" panose="02010509060101010101" pitchFamily="49" charset="-122"/>
                <a:ea typeface="隶书" panose="02010509060101010101" pitchFamily="49" charset="-122"/>
              </a:rPr>
              <a:t>,</a:t>
            </a:r>
            <a:r>
              <a:rPr lang="zh-CN" altLang="en-US">
                <a:latin typeface="隶书" panose="02010509060101010101" pitchFamily="49" charset="-122"/>
                <a:ea typeface="隶书" panose="02010509060101010101" pitchFamily="49" charset="-122"/>
              </a:rPr>
              <a:t>才能改变它</a:t>
            </a:r>
            <a:r>
              <a:rPr lang="zh-CN" altLang="en-US" smtClean="0">
                <a:latin typeface="隶书" panose="02010509060101010101" pitchFamily="49" charset="-122"/>
                <a:ea typeface="隶书" panose="02010509060101010101" pitchFamily="49" charset="-122"/>
              </a:rPr>
              <a:t>。给黑塞授奖比确认他的声望更为重要</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奖励是尊重诗人的成就</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这种成就充分体现了一位善良的人在斗争中的形象。他在悲剧百出的时代里</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极为真挚地恪守天职</a:t>
            </a:r>
            <a:r>
              <a:rPr lang="en-US" altLang="zh-CN" smtClean="0">
                <a:latin typeface="隶书" panose="02010509060101010101" pitchFamily="49" charset="-122"/>
                <a:ea typeface="隶书" panose="02010509060101010101" pitchFamily="49" charset="-122"/>
              </a:rPr>
              <a:t>,</a:t>
            </a:r>
            <a:r>
              <a:rPr lang="zh-CN" altLang="en-US" smtClean="0">
                <a:latin typeface="隶书" panose="02010509060101010101" pitchFamily="49" charset="-122"/>
                <a:ea typeface="隶书" panose="02010509060101010101" pitchFamily="49" charset="-122"/>
              </a:rPr>
              <a:t>成功地握起了为真正人道主义而战斗的武器。</a:t>
            </a:r>
          </a:p>
          <a:p>
            <a:endParaRPr lang="zh-CN" altLang="en-US">
              <a:latin typeface="隶书" panose="02010509060101010101" pitchFamily="49" charset="-122"/>
              <a:ea typeface="隶书" panose="02010509060101010101"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smtClean="0">
                <a:solidFill>
                  <a:srgbClr val="FF0000"/>
                </a:solidFill>
                <a:effectLst>
                  <a:outerShdw blurRad="38100" dist="38100" dir="2700000" algn="tl">
                    <a:srgbClr val="000000">
                      <a:alpha val="43137"/>
                    </a:srgbClr>
                  </a:outerShdw>
                </a:effectLst>
              </a:rPr>
              <a:t>知翻译者</a:t>
            </a:r>
            <a:endParaRPr lang="zh-CN" altLang="en-US" b="1">
              <a:solidFill>
                <a:srgbClr val="FF0000"/>
              </a:solidFill>
              <a:effectLst>
                <a:outerShdw blurRad="38100" dist="38100" dir="2700000" algn="tl">
                  <a:srgbClr val="000000">
                    <a:alpha val="43137"/>
                  </a:srgbClr>
                </a:outerShdw>
              </a:effectLst>
            </a:endParaRPr>
          </a:p>
        </p:txBody>
      </p:sp>
      <p:sp>
        <p:nvSpPr>
          <p:cNvPr id="3" name="内容占位符 2"/>
          <p:cNvSpPr>
            <a:spLocks noGrp="1"/>
          </p:cNvSpPr>
          <p:nvPr>
            <p:ph idx="1"/>
          </p:nvPr>
        </p:nvSpPr>
        <p:spPr>
          <a:xfrm>
            <a:off x="142844" y="1357298"/>
            <a:ext cx="5572164" cy="4525963"/>
          </a:xfrm>
        </p:spPr>
        <p:txBody>
          <a:bodyPr>
            <a:normAutofit fontScale="92500" lnSpcReduction="10000"/>
          </a:bodyPr>
          <a:lstStyle/>
          <a:p>
            <a:r>
              <a:rPr lang="en-US" altLang="zh-CN" b="1" smtClean="0">
                <a:solidFill>
                  <a:srgbClr val="FF0000"/>
                </a:solidFill>
                <a:effectLst>
                  <a:outerShdw blurRad="38100" dist="38100" dir="2700000" algn="tl">
                    <a:srgbClr val="000000">
                      <a:alpha val="43137"/>
                    </a:srgbClr>
                  </a:outerShdw>
                </a:effectLst>
              </a:rPr>
              <a:t>2.</a:t>
            </a:r>
            <a:r>
              <a:rPr lang="zh-CN" altLang="en-US" b="1" smtClean="0">
                <a:solidFill>
                  <a:srgbClr val="FF0000"/>
                </a:solidFill>
                <a:effectLst>
                  <a:outerShdw blurRad="38100" dist="38100" dir="2700000" algn="tl">
                    <a:srgbClr val="000000">
                      <a:alpha val="43137"/>
                    </a:srgbClr>
                  </a:outerShdw>
                </a:effectLst>
              </a:rPr>
              <a:t>一代学者、翻译家</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王佐良</a:t>
            </a:r>
          </a:p>
          <a:p>
            <a:r>
              <a:rPr lang="zh-CN" altLang="en-US" b="1" smtClean="0">
                <a:solidFill>
                  <a:srgbClr val="FF0000"/>
                </a:solidFill>
                <a:effectLst>
                  <a:outerShdw blurRad="38100" dist="38100" dir="2700000" algn="tl">
                    <a:srgbClr val="000000">
                      <a:alpha val="43137"/>
                    </a:srgbClr>
                  </a:outerShdw>
                </a:effectLst>
              </a:rPr>
              <a:t>    王佐良</a:t>
            </a:r>
            <a:r>
              <a:rPr lang="en-US" altLang="zh-CN" b="1" smtClean="0">
                <a:solidFill>
                  <a:srgbClr val="FF0000"/>
                </a:solidFill>
                <a:effectLst>
                  <a:outerShdw blurRad="38100" dist="38100" dir="2700000" algn="tl">
                    <a:srgbClr val="000000">
                      <a:alpha val="43137"/>
                    </a:srgbClr>
                  </a:outerShdw>
                </a:effectLst>
              </a:rPr>
              <a:t>(1916—1995),</a:t>
            </a:r>
            <a:r>
              <a:rPr lang="zh-CN" altLang="en-US" b="1" smtClean="0">
                <a:solidFill>
                  <a:srgbClr val="FF0000"/>
                </a:solidFill>
                <a:effectLst>
                  <a:outerShdw blurRad="38100" dist="38100" dir="2700000" algn="tl">
                    <a:srgbClr val="000000">
                      <a:alpha val="43137"/>
                    </a:srgbClr>
                  </a:outerShdw>
                </a:effectLst>
              </a:rPr>
              <a:t>诗人、翻译家、英国文学研究专家</a:t>
            </a:r>
            <a:r>
              <a:rPr lang="en-US" altLang="zh-CN" b="1" smtClean="0">
                <a:solidFill>
                  <a:srgbClr val="FF0000"/>
                </a:solidFill>
                <a:effectLst>
                  <a:outerShdw blurRad="38100" dist="38100" dir="2700000" algn="tl">
                    <a:srgbClr val="000000">
                      <a:alpha val="43137"/>
                    </a:srgbClr>
                  </a:outerShdw>
                </a:effectLst>
              </a:rPr>
              <a:t>,</a:t>
            </a:r>
            <a:r>
              <a:rPr lang="zh-CN" altLang="en-US" b="1" smtClean="0">
                <a:solidFill>
                  <a:srgbClr val="FF0000"/>
                </a:solidFill>
                <a:effectLst>
                  <a:outerShdw blurRad="38100" dist="38100" dir="2700000" algn="tl">
                    <a:srgbClr val="000000">
                      <a:alpha val="43137"/>
                    </a:srgbClr>
                  </a:outerShdw>
                </a:effectLst>
              </a:rPr>
              <a:t>浙江上虞人。王佐良是中国作家协会理事、</a:t>
            </a:r>
          </a:p>
          <a:p>
            <a:r>
              <a:rPr lang="zh-CN" altLang="en-US" b="1" smtClean="0">
                <a:solidFill>
                  <a:srgbClr val="FF0000"/>
                </a:solidFill>
                <a:effectLst>
                  <a:outerShdw blurRad="38100" dist="38100" dir="2700000" algn="tl">
                    <a:srgbClr val="000000">
                      <a:alpha val="43137"/>
                    </a:srgbClr>
                  </a:outerShdw>
                </a:effectLst>
              </a:rPr>
              <a:t>中国作家协会外国文学委员、中华文学基金会中美文学交流奖评委会委员和北京市翻译者曼谷会副长。</a:t>
            </a:r>
            <a:endParaRPr lang="zh-CN" altLang="en-US" b="1">
              <a:solidFill>
                <a:srgbClr val="FF0000"/>
              </a:solidFill>
              <a:effectLst>
                <a:outerShdw blurRad="38100" dist="38100" dir="2700000" algn="tl">
                  <a:srgbClr val="000000">
                    <a:alpha val="43137"/>
                  </a:srgbClr>
                </a:outerShdw>
              </a:effectLst>
            </a:endParaRPr>
          </a:p>
        </p:txBody>
      </p:sp>
      <p:pic>
        <p:nvPicPr>
          <p:cNvPr id="4" name="x20ywb1r49.jpg" descr="说明: id:2147503268;FounderCES"/>
          <p:cNvPicPr>
            <a:picLocks noChangeAspect="1" noChangeArrowheads="1"/>
          </p:cNvPicPr>
          <p:nvPr/>
        </p:nvPicPr>
        <p:blipFill>
          <a:blip r:embed="rId2"/>
          <a:stretch>
            <a:fillRect/>
          </a:stretch>
        </p:blipFill>
        <p:spPr bwMode="auto">
          <a:xfrm>
            <a:off x="6357950" y="3857628"/>
            <a:ext cx="1622425" cy="2319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2230</Words>
  <Application>Microsoft Office PowerPoint</Application>
  <PresentationFormat>全屏显示(4:3)</PresentationFormat>
  <Paragraphs>108</Paragraphs>
  <Slides>36</Slides>
  <Notes>0</Notes>
  <HiddenSlides>0</HiddenSlides>
  <MMClips>0</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读书：目的和前提</vt:lpstr>
      <vt:lpstr>教学目标</vt:lpstr>
      <vt:lpstr>知体裁：随笔</vt:lpstr>
      <vt:lpstr>知作者：</vt:lpstr>
      <vt:lpstr>成  就：</vt:lpstr>
      <vt:lpstr>赫尔曼·黑塞的诺贝尔文学奖颁奖词 </vt:lpstr>
      <vt:lpstr>PowerPoint 演示文稿</vt:lpstr>
      <vt:lpstr>PowerPoint 演示文稿</vt:lpstr>
      <vt:lpstr>知翻译者</vt:lpstr>
      <vt:lpstr>成就</vt:lpstr>
      <vt:lpstr>作品</vt:lpstr>
      <vt:lpstr>PowerPoint 演示文稿</vt:lpstr>
      <vt:lpstr>PowerPoint 演示文稿</vt:lpstr>
      <vt:lpstr>PowerPoint 演示文稿</vt:lpstr>
      <vt:lpstr>PowerPoint 演示文稿</vt:lpstr>
      <vt:lpstr>读文，整体感知内容</vt:lpstr>
      <vt:lpstr>问题1：音形识记 </vt:lpstr>
      <vt:lpstr>问题2：内容及思路</vt:lpstr>
      <vt:lpstr>解读观点及说理方式</vt:lpstr>
      <vt:lpstr>问题2：</vt:lpstr>
      <vt:lpstr>问题3：研读世界文学是获得真正教养的途径之一，该如何阅读经典？</vt:lpstr>
      <vt:lpstr>问题4：“读书绝不是要使我们‘散心消遣’……越来越有意义”运用了什么论证方法？强调了什么？</vt:lpstr>
      <vt:lpstr>问题5：“读书绝不是要使我们‘散心消遣’……越来越有意义”运用了什么论证方法？强调了什么？ </vt:lpstr>
      <vt:lpstr>            问题6：归:课文的主旨：     *读书：目的和前提--主旨归纳 文章阐述了读书目的和前提，赞美了读书的作用，劝说人们用心研读经典作品，在书籍中发现世界、认识社会、完善自我。   </vt:lpstr>
      <vt:lpstr>赏析语句</vt:lpstr>
      <vt:lpstr>问题1：</vt:lpstr>
      <vt:lpstr> 问题2：黑塞说“真正的修养不追求任何具体目的”,又说教养就是对“精神和心灵完善的追求”,这两句话是否矛盾? </vt:lpstr>
      <vt:lpstr>PowerPoint 演示文稿</vt:lpstr>
      <vt:lpstr>PowerPoint 演示文稿</vt:lpstr>
      <vt:lpstr>PowerPoint 演示文稿</vt:lpstr>
      <vt:lpstr>PowerPoint 演示文稿</vt:lpstr>
      <vt:lpstr>总结提升： </vt:lpstr>
      <vt:lpstr>PowerPoint 演示文稿</vt:lpstr>
      <vt:lpstr>总结全文：</vt:lpstr>
      <vt:lpstr>作业：</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读书：目的和前提</dc:title>
  <dc:creator>Windows 用户</dc:creator>
  <cp:lastModifiedBy>hj</cp:lastModifiedBy>
  <cp:revision>34</cp:revision>
  <dcterms:created xsi:type="dcterms:W3CDTF">2020-08-04T02:15:00Z</dcterms:created>
  <dcterms:modified xsi:type="dcterms:W3CDTF">2020-10-26T05:49:05Z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