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8" r:id="rId2"/>
  </p:sldMasterIdLst>
  <p:notesMasterIdLst>
    <p:notesMasterId r:id="rId40"/>
  </p:notesMasterIdLst>
  <p:handoutMasterIdLst>
    <p:handoutMasterId r:id="rId41"/>
  </p:handoutMasterIdLst>
  <p:sldIdLst>
    <p:sldId id="256" r:id="rId3"/>
    <p:sldId id="257" r:id="rId4"/>
    <p:sldId id="258" r:id="rId5"/>
    <p:sldId id="260" r:id="rId6"/>
    <p:sldId id="261" r:id="rId7"/>
    <p:sldId id="278" r:id="rId8"/>
    <p:sldId id="279" r:id="rId9"/>
    <p:sldId id="294" r:id="rId10"/>
    <p:sldId id="264" r:id="rId11"/>
    <p:sldId id="280" r:id="rId12"/>
    <p:sldId id="281" r:id="rId13"/>
    <p:sldId id="295" r:id="rId14"/>
    <p:sldId id="282" r:id="rId15"/>
    <p:sldId id="296" r:id="rId16"/>
    <p:sldId id="283" r:id="rId17"/>
    <p:sldId id="297" r:id="rId18"/>
    <p:sldId id="284" r:id="rId19"/>
    <p:sldId id="265" r:id="rId20"/>
    <p:sldId id="269" r:id="rId21"/>
    <p:sldId id="267" r:id="rId22"/>
    <p:sldId id="268" r:id="rId23"/>
    <p:sldId id="266" r:id="rId24"/>
    <p:sldId id="271" r:id="rId25"/>
    <p:sldId id="270" r:id="rId26"/>
    <p:sldId id="272" r:id="rId27"/>
    <p:sldId id="285" r:id="rId28"/>
    <p:sldId id="286" r:id="rId29"/>
    <p:sldId id="288" r:id="rId30"/>
    <p:sldId id="289" r:id="rId31"/>
    <p:sldId id="273" r:id="rId32"/>
    <p:sldId id="290" r:id="rId33"/>
    <p:sldId id="291" r:id="rId34"/>
    <p:sldId id="292" r:id="rId35"/>
    <p:sldId id="293" r:id="rId36"/>
    <p:sldId id="275" r:id="rId37"/>
    <p:sldId id="276" r:id="rId38"/>
    <p:sldId id="27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>
      <p:cViewPr varScale="1">
        <p:scale>
          <a:sx n="90" d="100"/>
          <a:sy n="90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FC20DA-C6AD-4771-BEB3-26ACD1A5E281}" type="datetimeFigureOut">
              <a:rPr lang="zh-CN" altLang="en-US" smtClean="0"/>
              <a:pPr/>
              <a:t>2017/4/25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CFA2C-18F0-4E54-ABB5-F5F883AA2A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Rectangl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zh-CN" sz="1200"/>
            </a:lvl1pPr>
          </a:lstStyle>
          <a:p>
            <a:fld id="{3842907C-D0AA-4C58-9F94-58B40AD65B29}" type="datetimeFigureOut">
              <a:rPr/>
              <a:pPr/>
              <a:t>2017/4/23</a:t>
            </a:fld>
            <a:endParaRPr lang="zh-CN"/>
          </a:p>
        </p:txBody>
      </p:sp>
      <p:sp>
        <p:nvSpPr>
          <p:cNvPr id="4" name="Rectangl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zh-CN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Rectangl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zh-CN" sz="1200"/>
            </a:lvl1pPr>
          </a:lstStyle>
          <a:p>
            <a:fld id="{1D76769E-C829-4283-B80E-CB90D995C291}" type="slidenum">
              <a:rPr/>
              <a:pPr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31148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zh-CN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zh-CN" smtClean="0"/>
              <a:pPr/>
              <a:t>1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871510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zh-CN" smtClean="0"/>
              <a:pPr/>
              <a:t>2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4152783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zh-CN" smtClean="0"/>
              <a:pPr/>
              <a:t>3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66312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en-US" altLang="zh-CN" smtClean="0"/>
              <a:pPr/>
              <a:t>4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692709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en-US" altLang="zh-CN" smtClean="0"/>
              <a:pPr/>
              <a:t>5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1362424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en-US" altLang="zh-CN" smtClean="0"/>
              <a:pPr/>
              <a:t>8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66312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en-US" altLang="zh-CN" smtClean="0"/>
              <a:pPr/>
              <a:t>12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66312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en-US" altLang="zh-CN" smtClean="0"/>
              <a:pPr/>
              <a:t>14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66312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6769E-C829-4283-B80E-CB90D995C291}" type="slidenum">
              <a:rPr lang="en-US" altLang="zh-CN" smtClean="0"/>
              <a:pPr/>
              <a:t>16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6631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zh-CN"/>
          </a:p>
        </p:txBody>
      </p:sp>
      <p:sp>
        <p:nvSpPr>
          <p:cNvPr id="9" name="Shap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latinLnBrk="0">
              <a:defRPr lang="zh-CN"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17" name="Shape 16"/>
          <p:cNvSpPr>
            <a:spLocks noGrp="1"/>
          </p:cNvSpPr>
          <p:nvPr>
            <p:ph type="subTitle" idx="1"/>
          </p:nvPr>
        </p:nvSpPr>
        <p:spPr>
          <a:xfrm>
            <a:off x="685800" y="3582807"/>
            <a:ext cx="7772400" cy="1199704"/>
          </a:xfrm>
        </p:spPr>
        <p:txBody>
          <a:bodyPr/>
          <a:lstStyle>
            <a:lvl1pPr marL="0" marR="64008" indent="0" algn="r" latinLnBrk="0">
              <a:buNone/>
              <a:defRPr lang="zh-CN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grpSp>
        <p:nvGrpSpPr>
          <p:cNvPr id="2" name="Group 14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Shap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zh-CN"/>
            </a:p>
          </p:txBody>
        </p:sp>
        <p:sp>
          <p:nvSpPr>
            <p:cNvPr id="8" name="Shap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zh-CN"/>
            </a:p>
          </p:txBody>
        </p:sp>
        <p:sp>
          <p:nvSpPr>
            <p:cNvPr id="11" name="Shap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zh-CN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hap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lang="zh-CN">
                <a:solidFill>
                  <a:srgbClr val="FFFFFF"/>
                </a:solidFill>
              </a:defRPr>
            </a:lvl1pPr>
            <a:extLst/>
          </a:lstStyle>
          <a:p>
            <a:fld id="{E6E13C79-1C97-4B32-B2AE-1A69C169643E}" type="datetime2">
              <a:rPr/>
              <a:pPr/>
              <a:t>2017年4月23日</a:t>
            </a:fld>
            <a:endParaRPr lang="zh-CN">
              <a:solidFill>
                <a:srgbClr val="FFFFFF"/>
              </a:solidFill>
            </a:endParaRPr>
          </a:p>
        </p:txBody>
      </p:sp>
      <p:sp>
        <p:nvSpPr>
          <p:cNvPr id="19" name="Shap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lang="zh-CN"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Shap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zh-CN">
                <a:solidFill>
                  <a:srgbClr val="FFFFFF"/>
                </a:solidFill>
              </a:defRPr>
            </a:lvl1pPr>
            <a:extLst/>
          </a:lstStyle>
          <a:p>
            <a:fld id="{45292C34-3E5E-4BA5-AF54-F1601B144FB0}" type="slidenum">
              <a:rPr/>
              <a:pPr/>
              <a:t>‹#›</a:t>
            </a:fld>
            <a:endParaRPr 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ctr"/>
            <a:fld id="{D10E14BF-C004-4398-9186-5EE680724D95}" type="datetime2">
              <a:rPr/>
              <a:pPr algn="ctr"/>
              <a:t>2017年4月23日</a:t>
            </a:fld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292C34-3E5E-4BA5-AF54-F1601B144FB0}" type="slidenum">
              <a:rPr lang="zh-CN" sz="140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algn="ctr"/>
            <a:fld id="{D10E14BF-C004-4398-9186-5EE680724D95}" type="datetime2">
              <a:rPr/>
              <a:pPr algn="ctr"/>
              <a:t>2017年4月23日</a:t>
            </a:fld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292C34-3E5E-4BA5-AF54-F1601B144FB0}" type="slidenum">
              <a:rPr lang="zh-CN" sz="140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7FEF5B-F2CC-4EC5-8F1F-29A8BF9EFFA9}" type="datetime2">
              <a:rPr/>
              <a:pPr/>
              <a:t>2017年4月23日</a:t>
            </a:fld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 latinLnBrk="0">
              <a:buNone/>
              <a:defRPr lang="zh-CN"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3922713" y="2888512"/>
            <a:ext cx="4572000" cy="1454888"/>
          </a:xfrm>
        </p:spPr>
        <p:txBody>
          <a:bodyPr anchor="t"/>
          <a:lstStyle>
            <a:lvl1pPr marL="0" indent="0" algn="l" latinLnBrk="0">
              <a:buNone/>
              <a:defRPr lang="zh-CN" sz="2300">
                <a:solidFill>
                  <a:schemeClr val="tx1"/>
                </a:solidFill>
              </a:defRPr>
            </a:lvl1pPr>
            <a:lvl2pPr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4709C1-563D-4D9C-B702-B64C84A5A174}" type="datetime2">
              <a:rPr/>
              <a:pPr/>
              <a:t>2017年4月23日</a:t>
            </a:fld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/>
            <a:endParaRPr lang="zh-CN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/>
            <a:endParaRPr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>
              <a:defRPr lang="zh-CN" sz="2400"/>
            </a:lvl2pPr>
            <a:lvl3pPr>
              <a:defRPr lang="zh-CN" sz="2000"/>
            </a:lvl3pPr>
            <a:lvl4pPr>
              <a:defRPr lang="zh-CN" sz="1800"/>
            </a:lvl4pPr>
            <a:lvl5pPr>
              <a:defRPr lang="zh-CN"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 latinLnBrk="0">
              <a:defRPr lang="zh-CN" sz="2800"/>
            </a:lvl1pPr>
            <a:lvl2pPr>
              <a:defRPr lang="zh-CN" sz="2400"/>
            </a:lvl2pPr>
            <a:lvl3pPr>
              <a:defRPr lang="zh-CN" sz="2000"/>
            </a:lvl3pPr>
            <a:lvl4pPr>
              <a:defRPr lang="zh-CN" sz="1800"/>
            </a:lvl4pPr>
            <a:lvl5pPr>
              <a:defRPr lang="zh-CN" sz="18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8303D9-A6EB-41FB-BF22-3F49E470997E}" type="datetime2">
              <a:rPr/>
              <a:pPr/>
              <a:t>2017年4月23日</a:t>
            </a:fld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  <p:sp>
        <p:nvSpPr>
          <p:cNvPr id="8" name="Shap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关系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 latinLnBrk="0">
              <a:defRPr lang="zh-CN"/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 latinLnBrk="0">
              <a:buNone/>
              <a:defRPr lang="zh-CN" sz="2400" b="0">
                <a:solidFill>
                  <a:schemeClr val="bg1"/>
                </a:solidFill>
              </a:defRPr>
            </a:lvl1pPr>
            <a:lvl2pPr>
              <a:buNone/>
              <a:defRPr lang="zh-CN" sz="2000" b="1"/>
            </a:lvl2pPr>
            <a:lvl3pPr>
              <a:buNone/>
              <a:defRPr lang="zh-CN" sz="1800" b="1"/>
            </a:lvl3pPr>
            <a:lvl4pPr>
              <a:buNone/>
              <a:defRPr lang="zh-CN" sz="1600" b="1"/>
            </a:lvl4pPr>
            <a:lvl5pPr>
              <a:buNone/>
              <a:defRPr lang="zh-CN"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hap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 latinLnBrk="0">
              <a:buNone/>
              <a:defRPr lang="zh-CN" sz="2400" b="0">
                <a:solidFill>
                  <a:schemeClr val="bg1"/>
                </a:solidFill>
              </a:defRPr>
            </a:lvl1pPr>
            <a:lvl2pPr>
              <a:buNone/>
              <a:defRPr lang="zh-CN" sz="2000" b="1"/>
            </a:lvl2pPr>
            <a:lvl3pPr>
              <a:buNone/>
              <a:defRPr lang="zh-CN" sz="1800" b="1"/>
            </a:lvl3pPr>
            <a:lvl4pPr>
              <a:buNone/>
              <a:defRPr lang="zh-CN" sz="1600" b="1"/>
            </a:lvl4pPr>
            <a:lvl5pPr>
              <a:buNone/>
              <a:defRPr lang="zh-CN" sz="1600" b="1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Shape 4"/>
          <p:cNvSpPr>
            <a:spLocks noGrp="1"/>
          </p:cNvSpPr>
          <p:nvPr>
            <p:ph sz="quarter" idx="2"/>
          </p:nvPr>
        </p:nvSpPr>
        <p:spPr>
          <a:xfrm>
            <a:off x="457200" y="1472430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 latinLnBrk="0">
              <a:defRPr lang="zh-CN" sz="2400"/>
            </a:lvl1pPr>
            <a:lvl2pPr>
              <a:defRPr lang="zh-CN" sz="2000"/>
            </a:lvl2pPr>
            <a:lvl3pPr>
              <a:defRPr lang="zh-CN" sz="1800"/>
            </a:lvl3pPr>
            <a:lvl4pPr>
              <a:defRPr lang="zh-CN" sz="1600"/>
            </a:lvl4pPr>
            <a:lvl5pPr>
              <a:defRPr lang="zh-CN"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sz="quarter" idx="4"/>
          </p:nvPr>
        </p:nvSpPr>
        <p:spPr>
          <a:xfrm>
            <a:off x="4645025" y="1472430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 latinLnBrk="0">
              <a:spcBef>
                <a:spcPts val="0"/>
              </a:spcBef>
              <a:defRPr lang="zh-CN" sz="2400"/>
            </a:lvl1pPr>
            <a:lvl2pPr>
              <a:defRPr lang="zh-CN" sz="2000"/>
            </a:lvl2pPr>
            <a:lvl3pPr>
              <a:defRPr lang="zh-CN" sz="1800"/>
            </a:lvl3pPr>
            <a:lvl4pPr>
              <a:defRPr lang="zh-CN" sz="1600"/>
            </a:lvl4pPr>
            <a:lvl5pPr>
              <a:defRPr lang="zh-CN" sz="16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BB0534-5698-4F62-9CFE-5DE61A073E78}" type="datetime2">
              <a:rPr/>
              <a:pPr/>
              <a:t>2017年4月23日</a:t>
            </a:fld>
            <a:endParaRPr lang="zh-CN"/>
          </a:p>
        </p:txBody>
      </p:sp>
      <p:sp>
        <p:nvSpPr>
          <p:cNvPr id="8" name="Shap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9" name="Shap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84827A3-B249-4F87-AB1A-1E06AC1AA2A4}" type="datetime2">
              <a:rPr/>
              <a:pPr/>
              <a:t>2017年4月23日</a:t>
            </a:fld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1546142-29B2-49CC-BCC6-A3AD70B4960E}" type="datetime2">
              <a:rPr/>
              <a:pPr/>
              <a:t>2017年4月23日</a:t>
            </a:fld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4" name="Shap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 latinLnBrk="0">
              <a:buNone/>
              <a:defRPr lang="zh-CN"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4419600" y="5334000"/>
            <a:ext cx="3974592" cy="914400"/>
          </a:xfrm>
        </p:spPr>
        <p:txBody>
          <a:bodyPr/>
          <a:lstStyle>
            <a:lvl1pPr marL="0" indent="0" algn="r" latinLnBrk="0">
              <a:buNone/>
              <a:defRPr lang="zh-CN" sz="1600"/>
            </a:lvl1pPr>
            <a:lvl2pPr>
              <a:buNone/>
              <a:defRPr lang="zh-CN" sz="1200"/>
            </a:lvl2pPr>
            <a:lvl3pPr>
              <a:buNone/>
              <a:defRPr lang="zh-CN" sz="1000"/>
            </a:lvl3pPr>
            <a:lvl4pPr>
              <a:buNone/>
              <a:defRPr lang="zh-CN" sz="900"/>
            </a:lvl4pPr>
            <a:lvl5pPr>
              <a:buNone/>
              <a:defRPr lang="zh-CN"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Shape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 latinLnBrk="0">
              <a:defRPr lang="zh-CN" sz="3200"/>
            </a:lvl1pPr>
            <a:lvl2pPr>
              <a:defRPr lang="zh-CN" sz="2800"/>
            </a:lvl2pPr>
            <a:lvl3pPr>
              <a:defRPr lang="zh-CN" sz="2400"/>
            </a:lvl3pPr>
            <a:lvl4pPr>
              <a:defRPr lang="zh-CN" sz="2000"/>
            </a:lvl4pPr>
            <a:lvl5pPr>
              <a:defRPr lang="zh-CN" sz="20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86C4691-4882-40A8-AF62-8CF6A18D40B2}" type="datetime2">
              <a:rPr/>
              <a:pPr/>
              <a:t>2017年4月23日</a:t>
            </a:fld>
            <a:endParaRPr lang="zh-CN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141232" y="5371568"/>
            <a:ext cx="7162800" cy="648232"/>
          </a:xfrm>
          <a:noFill/>
        </p:spPr>
        <p:txBody>
          <a:bodyPr anchor="t"/>
          <a:lstStyle>
            <a:lvl1pPr marL="0" marR="18288" indent="0" algn="r" latinLnBrk="0">
              <a:buNone/>
              <a:defRPr lang="zh-CN" sz="1400"/>
            </a:lvl1pPr>
            <a:lvl2pPr>
              <a:defRPr lang="zh-CN" sz="1200"/>
            </a:lvl2pPr>
            <a:lvl3pPr>
              <a:defRPr lang="zh-CN" sz="1000"/>
            </a:lvl3pPr>
            <a:lvl4pPr>
              <a:defRPr lang="zh-CN" sz="900"/>
            </a:lvl4pPr>
            <a:lvl5pPr>
              <a:defRPr lang="zh-CN" sz="900"/>
            </a:lvl5pPr>
            <a:extLst/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 latinLnBrk="0">
              <a:buNone/>
              <a:defRPr lang="zh-CN" sz="3200"/>
            </a:lvl1pPr>
            <a:extLst/>
          </a:lstStyle>
          <a:p>
            <a:r>
              <a:rPr lang="zh-CN" altLang="en-US" smtClean="0"/>
              <a:t>单击图标添加图片</a:t>
            </a:r>
            <a:endParaRPr lang="zh-CN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lang="zh-CN">
                <a:solidFill>
                  <a:schemeClr val="tx1"/>
                </a:solidFill>
              </a:defRPr>
            </a:lvl1pPr>
            <a:extLst/>
          </a:lstStyle>
          <a:p>
            <a:fld id="{61C6776A-4DEC-47EE-8A49-2C150ECB5465}" type="datetime2">
              <a:rPr/>
              <a:pPr/>
              <a:t>2017年4月23日</a:t>
            </a:fld>
            <a:endParaRPr lang="zh-CN">
              <a:solidFill>
                <a:schemeClr val="tx1"/>
              </a:solidFill>
            </a:endParaRPr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 latinLnBrk="0">
              <a:defRPr lang="zh-CN">
                <a:solidFill>
                  <a:schemeClr val="tx1"/>
                </a:solidFill>
              </a:defRPr>
            </a:lvl1pPr>
            <a:extLst/>
          </a:lstStyle>
          <a:p>
            <a:endParaRPr lang="zh-CN">
              <a:solidFill>
                <a:schemeClr val="tx1"/>
              </a:solidFill>
            </a:endParaRPr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zh-CN">
                <a:solidFill>
                  <a:schemeClr val="tx1"/>
                </a:solidFill>
              </a:defRPr>
            </a:lvl1pPr>
            <a:extLst/>
          </a:lstStyle>
          <a:p>
            <a:fld id="{BC410EEA-824F-4D46-AFE7-60426C8C06B0}" type="slidenum">
              <a:rPr/>
              <a:pPr/>
              <a:t>‹#›</a:t>
            </a:fld>
            <a:endParaRPr lang="zh-CN">
              <a:solidFill>
                <a:schemeClr val="tx1"/>
              </a:solidFill>
            </a:endParaRP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228600" y="4807688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 latinLnBrk="0">
              <a:buNone/>
              <a:defRPr lang="zh-CN"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8" name="Shap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zh-CN"/>
          </a:p>
        </p:txBody>
      </p:sp>
      <p:sp>
        <p:nvSpPr>
          <p:cNvPr id="9" name="Shap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zh-CN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zh-CN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/>
            <a:endParaRPr lang="zh-CN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/>
            <a:endParaRPr 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zh-CN"/>
          </a:p>
        </p:txBody>
      </p:sp>
      <p:sp>
        <p:nvSpPr>
          <p:cNvPr id="12" name="Shap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zh-CN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zh-CN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" name="Rectangl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  <a:p>
            <a:pPr lvl="5"/>
            <a:r>
              <a:rPr lang="zh-CN"/>
              <a:t>第六级</a:t>
            </a:r>
          </a:p>
          <a:p>
            <a:pPr lvl="6"/>
            <a:r>
              <a:rPr lang="zh-CN"/>
              <a:t>第七级</a:t>
            </a:r>
          </a:p>
          <a:p>
            <a:pPr lvl="7"/>
            <a:r>
              <a:rPr lang="zh-CN"/>
              <a:t>第八级</a:t>
            </a:r>
          </a:p>
          <a:p>
            <a:pPr lvl="8"/>
            <a:r>
              <a:rPr lang="zh-CN"/>
              <a:t>第九级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latinLnBrk="0">
              <a:defRPr lang="zh-CN" sz="1000">
                <a:solidFill>
                  <a:schemeClr val="tx1"/>
                </a:solidFill>
              </a:defRPr>
            </a:lvl1pPr>
            <a:extLst/>
          </a:lstStyle>
          <a:p>
            <a:pPr algn="ctr"/>
            <a:fld id="{D10E14BF-C004-4398-9186-5EE680724D95}" type="datetime2">
              <a:rPr/>
              <a:pPr algn="ctr"/>
              <a:t>2017年4月23日</a:t>
            </a:fld>
            <a:endParaRPr lang="zh-CN" sz="100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zh-CN" sz="1000">
                <a:solidFill>
                  <a:schemeClr val="tx1"/>
                </a:solidFill>
              </a:defRPr>
            </a:lvl1pPr>
            <a:extLst/>
          </a:lstStyle>
          <a:p>
            <a:pPr algn="r"/>
            <a:endParaRPr lang="zh-CN" sz="100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latinLnBrk="0">
              <a:defRPr lang="zh-CN" sz="1000" b="0">
                <a:solidFill>
                  <a:schemeClr val="tx1"/>
                </a:solidFill>
              </a:defRPr>
            </a:lvl1pPr>
            <a:extLst/>
          </a:lstStyle>
          <a:p>
            <a:fld id="{45292C34-3E5E-4BA5-AF54-F1601B144FB0}" type="slidenum">
              <a:rPr lang="zh-CN" sz="1400">
                <a:solidFill>
                  <a:schemeClr val="tx2">
                    <a:shade val="50000"/>
                  </a:schemeClr>
                </a:solidFill>
              </a:rPr>
              <a:pPr/>
              <a:t>‹#›</a:t>
            </a:fld>
            <a:endParaRPr lang="zh-CN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1" latinLnBrk="0" hangingPunct="1">
        <a:spcBef>
          <a:spcPct val="0"/>
        </a:spcBef>
        <a:buNone/>
        <a:defRPr lang="zh-CN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5000"/>
        <a:buFont typeface="Wingdings 3"/>
        <a:buChar char=""/>
        <a:defRPr lang="zh-CN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lang="zh-CN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lang="zh-CN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lang="zh-CN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lang="zh-CN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lang="zh-CN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zh-CN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如何指导学生用批注式阅读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骆驼祥子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98"/>
          <p:cNvPicPr>
            <a:picLocks noChangeAspect="1"/>
          </p:cNvPicPr>
          <p:nvPr/>
        </p:nvPicPr>
        <p:blipFill>
          <a:blip r:embed="rId2" cstate="print">
            <a:lum bright="7000"/>
          </a:blip>
          <a:srcRect l="986" r="62348"/>
          <a:stretch>
            <a:fillRect/>
          </a:stretch>
        </p:blipFill>
        <p:spPr>
          <a:xfrm rot="16200000">
            <a:off x="1142999" y="-1142999"/>
            <a:ext cx="6858001" cy="9144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0" y="3214686"/>
            <a:ext cx="2000264" cy="1928826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81"/>
          <p:cNvPicPr>
            <a:picLocks noChangeAspect="1"/>
          </p:cNvPicPr>
          <p:nvPr/>
        </p:nvPicPr>
        <p:blipFill>
          <a:blip r:embed="rId2" cstate="print"/>
          <a:srcRect l="14191" t="-2696" r="-1129" b="9055"/>
          <a:stretch>
            <a:fillRect/>
          </a:stretch>
        </p:blipFill>
        <p:spPr>
          <a:xfrm rot="16200000">
            <a:off x="928669" y="-1285916"/>
            <a:ext cx="7000876" cy="942978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143240" y="-142900"/>
            <a:ext cx="2000264" cy="714380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一、了解批注的几种类型</a:t>
            </a:r>
            <a:endParaRPr lang="zh-CN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概括式批注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赏析</a:t>
            </a:r>
            <a:r>
              <a:rPr lang="zh-CN" altLang="en-US" sz="3600" dirty="0" smtClean="0"/>
              <a:t>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联想式批注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感悟式批注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质疑</a:t>
            </a:r>
            <a:r>
              <a:rPr lang="zh-CN" altLang="en-US" sz="3600" dirty="0" smtClean="0"/>
              <a:t>式批注</a:t>
            </a:r>
            <a:endParaRPr lang="zh-CN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150017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提炼内容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78" y="207167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欣赏与分析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27112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由此及彼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8"/>
          <p:cNvPicPr>
            <a:picLocks noChangeAspect="1"/>
          </p:cNvPicPr>
          <p:nvPr/>
        </p:nvPicPr>
        <p:blipFill>
          <a:blip r:embed="rId2" cstate="print"/>
          <a:srcRect b="5312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914400" y="336761"/>
            <a:ext cx="6762307" cy="545741"/>
          </a:xfrm>
          <a:custGeom>
            <a:avLst/>
            <a:gdLst>
              <a:gd name="connsiteX0" fmla="*/ 0 w 6762307"/>
              <a:gd name="connsiteY0" fmla="*/ 545741 h 545741"/>
              <a:gd name="connsiteX1" fmla="*/ 106326 w 6762307"/>
              <a:gd name="connsiteY1" fmla="*/ 535109 h 545741"/>
              <a:gd name="connsiteX2" fmla="*/ 148856 w 6762307"/>
              <a:gd name="connsiteY2" fmla="*/ 524476 h 545741"/>
              <a:gd name="connsiteX3" fmla="*/ 255181 w 6762307"/>
              <a:gd name="connsiteY3" fmla="*/ 513844 h 545741"/>
              <a:gd name="connsiteX4" fmla="*/ 425302 w 6762307"/>
              <a:gd name="connsiteY4" fmla="*/ 481946 h 545741"/>
              <a:gd name="connsiteX5" fmla="*/ 563526 w 6762307"/>
              <a:gd name="connsiteY5" fmla="*/ 450048 h 545741"/>
              <a:gd name="connsiteX6" fmla="*/ 648586 w 6762307"/>
              <a:gd name="connsiteY6" fmla="*/ 439416 h 545741"/>
              <a:gd name="connsiteX7" fmla="*/ 712381 w 6762307"/>
              <a:gd name="connsiteY7" fmla="*/ 407518 h 545741"/>
              <a:gd name="connsiteX8" fmla="*/ 754912 w 6762307"/>
              <a:gd name="connsiteY8" fmla="*/ 386253 h 545741"/>
              <a:gd name="connsiteX9" fmla="*/ 818707 w 6762307"/>
              <a:gd name="connsiteY9" fmla="*/ 364988 h 545741"/>
              <a:gd name="connsiteX10" fmla="*/ 850605 w 6762307"/>
              <a:gd name="connsiteY10" fmla="*/ 354355 h 545741"/>
              <a:gd name="connsiteX11" fmla="*/ 1414130 w 6762307"/>
              <a:gd name="connsiteY11" fmla="*/ 333090 h 545741"/>
              <a:gd name="connsiteX12" fmla="*/ 1477926 w 6762307"/>
              <a:gd name="connsiteY12" fmla="*/ 322458 h 545741"/>
              <a:gd name="connsiteX13" fmla="*/ 1509823 w 6762307"/>
              <a:gd name="connsiteY13" fmla="*/ 311825 h 545741"/>
              <a:gd name="connsiteX14" fmla="*/ 1690577 w 6762307"/>
              <a:gd name="connsiteY14" fmla="*/ 290560 h 545741"/>
              <a:gd name="connsiteX15" fmla="*/ 1903228 w 6762307"/>
              <a:gd name="connsiteY15" fmla="*/ 269295 h 545741"/>
              <a:gd name="connsiteX16" fmla="*/ 2147777 w 6762307"/>
              <a:gd name="connsiteY16" fmla="*/ 258662 h 545741"/>
              <a:gd name="connsiteX17" fmla="*/ 2211572 w 6762307"/>
              <a:gd name="connsiteY17" fmla="*/ 248030 h 545741"/>
              <a:gd name="connsiteX18" fmla="*/ 2317898 w 6762307"/>
              <a:gd name="connsiteY18" fmla="*/ 226765 h 545741"/>
              <a:gd name="connsiteX19" fmla="*/ 2392326 w 6762307"/>
              <a:gd name="connsiteY19" fmla="*/ 216132 h 545741"/>
              <a:gd name="connsiteX20" fmla="*/ 2838893 w 6762307"/>
              <a:gd name="connsiteY20" fmla="*/ 226765 h 545741"/>
              <a:gd name="connsiteX21" fmla="*/ 2870791 w 6762307"/>
              <a:gd name="connsiteY21" fmla="*/ 237397 h 545741"/>
              <a:gd name="connsiteX22" fmla="*/ 2934586 w 6762307"/>
              <a:gd name="connsiteY22" fmla="*/ 248030 h 545741"/>
              <a:gd name="connsiteX23" fmla="*/ 3242930 w 6762307"/>
              <a:gd name="connsiteY23" fmla="*/ 258662 h 545741"/>
              <a:gd name="connsiteX24" fmla="*/ 3317358 w 6762307"/>
              <a:gd name="connsiteY24" fmla="*/ 279927 h 545741"/>
              <a:gd name="connsiteX25" fmla="*/ 3455581 w 6762307"/>
              <a:gd name="connsiteY25" fmla="*/ 290560 h 545741"/>
              <a:gd name="connsiteX26" fmla="*/ 3646967 w 6762307"/>
              <a:gd name="connsiteY26" fmla="*/ 311825 h 545741"/>
              <a:gd name="connsiteX27" fmla="*/ 4221126 w 6762307"/>
              <a:gd name="connsiteY27" fmla="*/ 301192 h 545741"/>
              <a:gd name="connsiteX28" fmla="*/ 4316819 w 6762307"/>
              <a:gd name="connsiteY28" fmla="*/ 290560 h 545741"/>
              <a:gd name="connsiteX29" fmla="*/ 4348716 w 6762307"/>
              <a:gd name="connsiteY29" fmla="*/ 279927 h 545741"/>
              <a:gd name="connsiteX30" fmla="*/ 4391247 w 6762307"/>
              <a:gd name="connsiteY30" fmla="*/ 269295 h 545741"/>
              <a:gd name="connsiteX31" fmla="*/ 4455042 w 6762307"/>
              <a:gd name="connsiteY31" fmla="*/ 258662 h 545741"/>
              <a:gd name="connsiteX32" fmla="*/ 4497572 w 6762307"/>
              <a:gd name="connsiteY32" fmla="*/ 248030 h 545741"/>
              <a:gd name="connsiteX33" fmla="*/ 4784651 w 6762307"/>
              <a:gd name="connsiteY33" fmla="*/ 226765 h 545741"/>
              <a:gd name="connsiteX34" fmla="*/ 4848447 w 6762307"/>
              <a:gd name="connsiteY34" fmla="*/ 194867 h 545741"/>
              <a:gd name="connsiteX35" fmla="*/ 4880344 w 6762307"/>
              <a:gd name="connsiteY35" fmla="*/ 173602 h 545741"/>
              <a:gd name="connsiteX36" fmla="*/ 5050465 w 6762307"/>
              <a:gd name="connsiteY36" fmla="*/ 152337 h 545741"/>
              <a:gd name="connsiteX37" fmla="*/ 5092995 w 6762307"/>
              <a:gd name="connsiteY37" fmla="*/ 131072 h 545741"/>
              <a:gd name="connsiteX38" fmla="*/ 5858540 w 6762307"/>
              <a:gd name="connsiteY38" fmla="*/ 109806 h 545741"/>
              <a:gd name="connsiteX39" fmla="*/ 6762307 w 6762307"/>
              <a:gd name="connsiteY39" fmla="*/ 88541 h 54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762307" h="545741">
                <a:moveTo>
                  <a:pt x="0" y="545741"/>
                </a:moveTo>
                <a:cubicBezTo>
                  <a:pt x="35442" y="542197"/>
                  <a:pt x="71065" y="540146"/>
                  <a:pt x="106326" y="535109"/>
                </a:cubicBezTo>
                <a:cubicBezTo>
                  <a:pt x="120792" y="533042"/>
                  <a:pt x="134390" y="526543"/>
                  <a:pt x="148856" y="524476"/>
                </a:cubicBezTo>
                <a:cubicBezTo>
                  <a:pt x="184116" y="519439"/>
                  <a:pt x="219739" y="517388"/>
                  <a:pt x="255181" y="513844"/>
                </a:cubicBezTo>
                <a:cubicBezTo>
                  <a:pt x="339688" y="471591"/>
                  <a:pt x="271674" y="499016"/>
                  <a:pt x="425302" y="481946"/>
                </a:cubicBezTo>
                <a:cubicBezTo>
                  <a:pt x="535441" y="469708"/>
                  <a:pt x="443365" y="474080"/>
                  <a:pt x="563526" y="450048"/>
                </a:cubicBezTo>
                <a:cubicBezTo>
                  <a:pt x="591545" y="444444"/>
                  <a:pt x="620233" y="442960"/>
                  <a:pt x="648586" y="439416"/>
                </a:cubicBezTo>
                <a:cubicBezTo>
                  <a:pt x="709883" y="398552"/>
                  <a:pt x="650755" y="433929"/>
                  <a:pt x="712381" y="407518"/>
                </a:cubicBezTo>
                <a:cubicBezTo>
                  <a:pt x="726950" y="401274"/>
                  <a:pt x="740195" y="392140"/>
                  <a:pt x="754912" y="386253"/>
                </a:cubicBezTo>
                <a:cubicBezTo>
                  <a:pt x="775724" y="377928"/>
                  <a:pt x="797442" y="372076"/>
                  <a:pt x="818707" y="364988"/>
                </a:cubicBezTo>
                <a:lnTo>
                  <a:pt x="850605" y="354355"/>
                </a:lnTo>
                <a:cubicBezTo>
                  <a:pt x="1050645" y="287675"/>
                  <a:pt x="871402" y="343945"/>
                  <a:pt x="1414130" y="333090"/>
                </a:cubicBezTo>
                <a:cubicBezTo>
                  <a:pt x="1435395" y="329546"/>
                  <a:pt x="1456881" y="327135"/>
                  <a:pt x="1477926" y="322458"/>
                </a:cubicBezTo>
                <a:cubicBezTo>
                  <a:pt x="1488867" y="320027"/>
                  <a:pt x="1498882" y="314256"/>
                  <a:pt x="1509823" y="311825"/>
                </a:cubicBezTo>
                <a:cubicBezTo>
                  <a:pt x="1568907" y="298695"/>
                  <a:pt x="1630821" y="295992"/>
                  <a:pt x="1690577" y="290560"/>
                </a:cubicBezTo>
                <a:cubicBezTo>
                  <a:pt x="1778622" y="261210"/>
                  <a:pt x="1717261" y="278593"/>
                  <a:pt x="1903228" y="269295"/>
                </a:cubicBezTo>
                <a:lnTo>
                  <a:pt x="2147777" y="258662"/>
                </a:lnTo>
                <a:cubicBezTo>
                  <a:pt x="2169042" y="255118"/>
                  <a:pt x="2190383" y="252003"/>
                  <a:pt x="2211572" y="248030"/>
                </a:cubicBezTo>
                <a:cubicBezTo>
                  <a:pt x="2247097" y="241369"/>
                  <a:pt x="2282117" y="231877"/>
                  <a:pt x="2317898" y="226765"/>
                </a:cubicBezTo>
                <a:lnTo>
                  <a:pt x="2392326" y="216132"/>
                </a:lnTo>
                <a:cubicBezTo>
                  <a:pt x="2541182" y="219676"/>
                  <a:pt x="2690142" y="220154"/>
                  <a:pt x="2838893" y="226765"/>
                </a:cubicBezTo>
                <a:cubicBezTo>
                  <a:pt x="2850090" y="227263"/>
                  <a:pt x="2859850" y="234966"/>
                  <a:pt x="2870791" y="237397"/>
                </a:cubicBezTo>
                <a:cubicBezTo>
                  <a:pt x="2891836" y="242074"/>
                  <a:pt x="2913063" y="246800"/>
                  <a:pt x="2934586" y="248030"/>
                </a:cubicBezTo>
                <a:cubicBezTo>
                  <a:pt x="3037261" y="253897"/>
                  <a:pt x="3140149" y="255118"/>
                  <a:pt x="3242930" y="258662"/>
                </a:cubicBezTo>
                <a:cubicBezTo>
                  <a:pt x="3263560" y="265539"/>
                  <a:pt x="3296720" y="277499"/>
                  <a:pt x="3317358" y="279927"/>
                </a:cubicBezTo>
                <a:cubicBezTo>
                  <a:pt x="3363252" y="285326"/>
                  <a:pt x="3409585" y="286109"/>
                  <a:pt x="3455581" y="290560"/>
                </a:cubicBezTo>
                <a:cubicBezTo>
                  <a:pt x="3519470" y="296743"/>
                  <a:pt x="3583172" y="304737"/>
                  <a:pt x="3646967" y="311825"/>
                </a:cubicBezTo>
                <a:lnTo>
                  <a:pt x="4221126" y="301192"/>
                </a:lnTo>
                <a:cubicBezTo>
                  <a:pt x="4253204" y="300174"/>
                  <a:pt x="4285162" y="295836"/>
                  <a:pt x="4316819" y="290560"/>
                </a:cubicBezTo>
                <a:cubicBezTo>
                  <a:pt x="4327874" y="288717"/>
                  <a:pt x="4337940" y="283006"/>
                  <a:pt x="4348716" y="279927"/>
                </a:cubicBezTo>
                <a:cubicBezTo>
                  <a:pt x="4362767" y="275912"/>
                  <a:pt x="4376918" y="272161"/>
                  <a:pt x="4391247" y="269295"/>
                </a:cubicBezTo>
                <a:cubicBezTo>
                  <a:pt x="4412387" y="265067"/>
                  <a:pt x="4433902" y="262890"/>
                  <a:pt x="4455042" y="258662"/>
                </a:cubicBezTo>
                <a:cubicBezTo>
                  <a:pt x="4469371" y="255796"/>
                  <a:pt x="4483243" y="250896"/>
                  <a:pt x="4497572" y="248030"/>
                </a:cubicBezTo>
                <a:cubicBezTo>
                  <a:pt x="4604840" y="226576"/>
                  <a:pt x="4643610" y="233481"/>
                  <a:pt x="4784651" y="226765"/>
                </a:cubicBezTo>
                <a:cubicBezTo>
                  <a:pt x="4827451" y="183963"/>
                  <a:pt x="4779861" y="224260"/>
                  <a:pt x="4848447" y="194867"/>
                </a:cubicBezTo>
                <a:cubicBezTo>
                  <a:pt x="4860192" y="189833"/>
                  <a:pt x="4867840" y="176235"/>
                  <a:pt x="4880344" y="173602"/>
                </a:cubicBezTo>
                <a:cubicBezTo>
                  <a:pt x="4936266" y="161829"/>
                  <a:pt x="5050465" y="152337"/>
                  <a:pt x="5050465" y="152337"/>
                </a:cubicBezTo>
                <a:cubicBezTo>
                  <a:pt x="5064642" y="145249"/>
                  <a:pt x="5077200" y="132388"/>
                  <a:pt x="5092995" y="131072"/>
                </a:cubicBezTo>
                <a:cubicBezTo>
                  <a:pt x="5144639" y="126768"/>
                  <a:pt x="5857636" y="109829"/>
                  <a:pt x="5858540" y="109806"/>
                </a:cubicBezTo>
                <a:cubicBezTo>
                  <a:pt x="6187957" y="0"/>
                  <a:pt x="5899920" y="88541"/>
                  <a:pt x="6762307" y="88541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50605" y="1029566"/>
            <a:ext cx="7283302" cy="352667"/>
          </a:xfrm>
          <a:custGeom>
            <a:avLst/>
            <a:gdLst>
              <a:gd name="connsiteX0" fmla="*/ 0 w 7283302"/>
              <a:gd name="connsiteY0" fmla="*/ 352667 h 352667"/>
              <a:gd name="connsiteX1" fmla="*/ 138223 w 7283302"/>
              <a:gd name="connsiteY1" fmla="*/ 342034 h 352667"/>
              <a:gd name="connsiteX2" fmla="*/ 170121 w 7283302"/>
              <a:gd name="connsiteY2" fmla="*/ 331401 h 352667"/>
              <a:gd name="connsiteX3" fmla="*/ 308344 w 7283302"/>
              <a:gd name="connsiteY3" fmla="*/ 320769 h 352667"/>
              <a:gd name="connsiteX4" fmla="*/ 552893 w 7283302"/>
              <a:gd name="connsiteY4" fmla="*/ 278239 h 352667"/>
              <a:gd name="connsiteX5" fmla="*/ 723014 w 7283302"/>
              <a:gd name="connsiteY5" fmla="*/ 267606 h 352667"/>
              <a:gd name="connsiteX6" fmla="*/ 839972 w 7283302"/>
              <a:gd name="connsiteY6" fmla="*/ 235708 h 352667"/>
              <a:gd name="connsiteX7" fmla="*/ 893135 w 7283302"/>
              <a:gd name="connsiteY7" fmla="*/ 225076 h 352667"/>
              <a:gd name="connsiteX8" fmla="*/ 1116418 w 7283302"/>
              <a:gd name="connsiteY8" fmla="*/ 214443 h 352667"/>
              <a:gd name="connsiteX9" fmla="*/ 1275907 w 7283302"/>
              <a:gd name="connsiteY9" fmla="*/ 182546 h 352667"/>
              <a:gd name="connsiteX10" fmla="*/ 1339702 w 7283302"/>
              <a:gd name="connsiteY10" fmla="*/ 161281 h 352667"/>
              <a:gd name="connsiteX11" fmla="*/ 1403497 w 7283302"/>
              <a:gd name="connsiteY11" fmla="*/ 150648 h 352667"/>
              <a:gd name="connsiteX12" fmla="*/ 1446028 w 7283302"/>
              <a:gd name="connsiteY12" fmla="*/ 140015 h 352667"/>
              <a:gd name="connsiteX13" fmla="*/ 1509823 w 7283302"/>
              <a:gd name="connsiteY13" fmla="*/ 129383 h 352667"/>
              <a:gd name="connsiteX14" fmla="*/ 1956390 w 7283302"/>
              <a:gd name="connsiteY14" fmla="*/ 140015 h 352667"/>
              <a:gd name="connsiteX15" fmla="*/ 2020186 w 7283302"/>
              <a:gd name="connsiteY15" fmla="*/ 161281 h 352667"/>
              <a:gd name="connsiteX16" fmla="*/ 2179674 w 7283302"/>
              <a:gd name="connsiteY16" fmla="*/ 171913 h 352667"/>
              <a:gd name="connsiteX17" fmla="*/ 2243469 w 7283302"/>
              <a:gd name="connsiteY17" fmla="*/ 182546 h 352667"/>
              <a:gd name="connsiteX18" fmla="*/ 2488018 w 7283302"/>
              <a:gd name="connsiteY18" fmla="*/ 171913 h 352667"/>
              <a:gd name="connsiteX19" fmla="*/ 2562446 w 7283302"/>
              <a:gd name="connsiteY19" fmla="*/ 161281 h 352667"/>
              <a:gd name="connsiteX20" fmla="*/ 2647507 w 7283302"/>
              <a:gd name="connsiteY20" fmla="*/ 150648 h 352667"/>
              <a:gd name="connsiteX21" fmla="*/ 2998381 w 7283302"/>
              <a:gd name="connsiteY21" fmla="*/ 171913 h 352667"/>
              <a:gd name="connsiteX22" fmla="*/ 3147237 w 7283302"/>
              <a:gd name="connsiteY22" fmla="*/ 182546 h 352667"/>
              <a:gd name="connsiteX23" fmla="*/ 3200400 w 7283302"/>
              <a:gd name="connsiteY23" fmla="*/ 193178 h 352667"/>
              <a:gd name="connsiteX24" fmla="*/ 3274828 w 7283302"/>
              <a:gd name="connsiteY24" fmla="*/ 203811 h 352667"/>
              <a:gd name="connsiteX25" fmla="*/ 3391786 w 7283302"/>
              <a:gd name="connsiteY25" fmla="*/ 225076 h 352667"/>
              <a:gd name="connsiteX26" fmla="*/ 3636335 w 7283302"/>
              <a:gd name="connsiteY26" fmla="*/ 246341 h 352667"/>
              <a:gd name="connsiteX27" fmla="*/ 3838353 w 7283302"/>
              <a:gd name="connsiteY27" fmla="*/ 256974 h 352667"/>
              <a:gd name="connsiteX28" fmla="*/ 4253023 w 7283302"/>
              <a:gd name="connsiteY28" fmla="*/ 246341 h 352667"/>
              <a:gd name="connsiteX29" fmla="*/ 4284921 w 7283302"/>
              <a:gd name="connsiteY29" fmla="*/ 235708 h 352667"/>
              <a:gd name="connsiteX30" fmla="*/ 4338083 w 7283302"/>
              <a:gd name="connsiteY30" fmla="*/ 225076 h 352667"/>
              <a:gd name="connsiteX31" fmla="*/ 4369981 w 7283302"/>
              <a:gd name="connsiteY31" fmla="*/ 214443 h 352667"/>
              <a:gd name="connsiteX32" fmla="*/ 4476307 w 7283302"/>
              <a:gd name="connsiteY32" fmla="*/ 193178 h 352667"/>
              <a:gd name="connsiteX33" fmla="*/ 5124893 w 7283302"/>
              <a:gd name="connsiteY33" fmla="*/ 182546 h 352667"/>
              <a:gd name="connsiteX34" fmla="*/ 5231218 w 7283302"/>
              <a:gd name="connsiteY34" fmla="*/ 171913 h 352667"/>
              <a:gd name="connsiteX35" fmla="*/ 5263116 w 7283302"/>
              <a:gd name="connsiteY35" fmla="*/ 161281 h 352667"/>
              <a:gd name="connsiteX36" fmla="*/ 5337544 w 7283302"/>
              <a:gd name="connsiteY36" fmla="*/ 140015 h 352667"/>
              <a:gd name="connsiteX37" fmla="*/ 5380074 w 7283302"/>
              <a:gd name="connsiteY37" fmla="*/ 118750 h 352667"/>
              <a:gd name="connsiteX38" fmla="*/ 5422604 w 7283302"/>
              <a:gd name="connsiteY38" fmla="*/ 108118 h 352667"/>
              <a:gd name="connsiteX39" fmla="*/ 5539562 w 7283302"/>
              <a:gd name="connsiteY39" fmla="*/ 86853 h 352667"/>
              <a:gd name="connsiteX40" fmla="*/ 5635255 w 7283302"/>
              <a:gd name="connsiteY40" fmla="*/ 65587 h 352667"/>
              <a:gd name="connsiteX41" fmla="*/ 6719776 w 7283302"/>
              <a:gd name="connsiteY41" fmla="*/ 33690 h 352667"/>
              <a:gd name="connsiteX42" fmla="*/ 7283302 w 7283302"/>
              <a:gd name="connsiteY42" fmla="*/ 23057 h 35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283302" h="352667">
                <a:moveTo>
                  <a:pt x="0" y="352667"/>
                </a:moveTo>
                <a:cubicBezTo>
                  <a:pt x="46074" y="349123"/>
                  <a:pt x="92369" y="347766"/>
                  <a:pt x="138223" y="342034"/>
                </a:cubicBezTo>
                <a:cubicBezTo>
                  <a:pt x="149344" y="340644"/>
                  <a:pt x="159000" y="332791"/>
                  <a:pt x="170121" y="331401"/>
                </a:cubicBezTo>
                <a:cubicBezTo>
                  <a:pt x="215975" y="325669"/>
                  <a:pt x="262270" y="324313"/>
                  <a:pt x="308344" y="320769"/>
                </a:cubicBezTo>
                <a:cubicBezTo>
                  <a:pt x="380643" y="306309"/>
                  <a:pt x="502160" y="281410"/>
                  <a:pt x="552893" y="278239"/>
                </a:cubicBezTo>
                <a:lnTo>
                  <a:pt x="723014" y="267606"/>
                </a:lnTo>
                <a:cubicBezTo>
                  <a:pt x="775736" y="250032"/>
                  <a:pt x="762035" y="253694"/>
                  <a:pt x="839972" y="235708"/>
                </a:cubicBezTo>
                <a:cubicBezTo>
                  <a:pt x="857581" y="231644"/>
                  <a:pt x="875116" y="226462"/>
                  <a:pt x="893135" y="225076"/>
                </a:cubicBezTo>
                <a:cubicBezTo>
                  <a:pt x="967428" y="219361"/>
                  <a:pt x="1041990" y="217987"/>
                  <a:pt x="1116418" y="214443"/>
                </a:cubicBezTo>
                <a:cubicBezTo>
                  <a:pt x="1230303" y="168889"/>
                  <a:pt x="1098987" y="215718"/>
                  <a:pt x="1275907" y="182546"/>
                </a:cubicBezTo>
                <a:cubicBezTo>
                  <a:pt x="1297938" y="178415"/>
                  <a:pt x="1317592" y="164966"/>
                  <a:pt x="1339702" y="161281"/>
                </a:cubicBezTo>
                <a:cubicBezTo>
                  <a:pt x="1360967" y="157737"/>
                  <a:pt x="1382357" y="154876"/>
                  <a:pt x="1403497" y="150648"/>
                </a:cubicBezTo>
                <a:cubicBezTo>
                  <a:pt x="1417827" y="147782"/>
                  <a:pt x="1431698" y="142881"/>
                  <a:pt x="1446028" y="140015"/>
                </a:cubicBezTo>
                <a:cubicBezTo>
                  <a:pt x="1467168" y="135787"/>
                  <a:pt x="1488558" y="132927"/>
                  <a:pt x="1509823" y="129383"/>
                </a:cubicBezTo>
                <a:cubicBezTo>
                  <a:pt x="1658679" y="132927"/>
                  <a:pt x="1807782" y="130727"/>
                  <a:pt x="1956390" y="140015"/>
                </a:cubicBezTo>
                <a:cubicBezTo>
                  <a:pt x="1978762" y="141413"/>
                  <a:pt x="1997996" y="158111"/>
                  <a:pt x="2020186" y="161281"/>
                </a:cubicBezTo>
                <a:cubicBezTo>
                  <a:pt x="2072931" y="168816"/>
                  <a:pt x="2126511" y="168369"/>
                  <a:pt x="2179674" y="171913"/>
                </a:cubicBezTo>
                <a:cubicBezTo>
                  <a:pt x="2200939" y="175457"/>
                  <a:pt x="2221911" y="182546"/>
                  <a:pt x="2243469" y="182546"/>
                </a:cubicBezTo>
                <a:cubicBezTo>
                  <a:pt x="2325062" y="182546"/>
                  <a:pt x="2406605" y="177340"/>
                  <a:pt x="2488018" y="171913"/>
                </a:cubicBezTo>
                <a:cubicBezTo>
                  <a:pt x="2513024" y="170246"/>
                  <a:pt x="2537605" y="164593"/>
                  <a:pt x="2562446" y="161281"/>
                </a:cubicBezTo>
                <a:lnTo>
                  <a:pt x="2647507" y="150648"/>
                </a:lnTo>
                <a:lnTo>
                  <a:pt x="2998381" y="171913"/>
                </a:lnTo>
                <a:cubicBezTo>
                  <a:pt x="3048025" y="175082"/>
                  <a:pt x="3097765" y="177338"/>
                  <a:pt x="3147237" y="182546"/>
                </a:cubicBezTo>
                <a:cubicBezTo>
                  <a:pt x="3165210" y="184438"/>
                  <a:pt x="3182574" y="190207"/>
                  <a:pt x="3200400" y="193178"/>
                </a:cubicBezTo>
                <a:cubicBezTo>
                  <a:pt x="3225120" y="197298"/>
                  <a:pt x="3250108" y="199691"/>
                  <a:pt x="3274828" y="203811"/>
                </a:cubicBezTo>
                <a:cubicBezTo>
                  <a:pt x="3384691" y="222121"/>
                  <a:pt x="3267742" y="207356"/>
                  <a:pt x="3391786" y="225076"/>
                </a:cubicBezTo>
                <a:cubicBezTo>
                  <a:pt x="3490986" y="239247"/>
                  <a:pt x="3520554" y="239530"/>
                  <a:pt x="3636335" y="246341"/>
                </a:cubicBezTo>
                <a:lnTo>
                  <a:pt x="3838353" y="256974"/>
                </a:lnTo>
                <a:cubicBezTo>
                  <a:pt x="3976576" y="253430"/>
                  <a:pt x="4114911" y="252918"/>
                  <a:pt x="4253023" y="246341"/>
                </a:cubicBezTo>
                <a:cubicBezTo>
                  <a:pt x="4264218" y="245808"/>
                  <a:pt x="4274048" y="238426"/>
                  <a:pt x="4284921" y="235708"/>
                </a:cubicBezTo>
                <a:cubicBezTo>
                  <a:pt x="4302453" y="231325"/>
                  <a:pt x="4320551" y="229459"/>
                  <a:pt x="4338083" y="225076"/>
                </a:cubicBezTo>
                <a:cubicBezTo>
                  <a:pt x="4348956" y="222358"/>
                  <a:pt x="4359204" y="217522"/>
                  <a:pt x="4369981" y="214443"/>
                </a:cubicBezTo>
                <a:cubicBezTo>
                  <a:pt x="4396219" y="206946"/>
                  <a:pt x="4452988" y="193874"/>
                  <a:pt x="4476307" y="193178"/>
                </a:cubicBezTo>
                <a:cubicBezTo>
                  <a:pt x="4692435" y="186726"/>
                  <a:pt x="4908698" y="186090"/>
                  <a:pt x="5124893" y="182546"/>
                </a:cubicBezTo>
                <a:cubicBezTo>
                  <a:pt x="5160335" y="179002"/>
                  <a:pt x="5196014" y="177329"/>
                  <a:pt x="5231218" y="171913"/>
                </a:cubicBezTo>
                <a:cubicBezTo>
                  <a:pt x="5242295" y="170209"/>
                  <a:pt x="5252339" y="164360"/>
                  <a:pt x="5263116" y="161281"/>
                </a:cubicBezTo>
                <a:cubicBezTo>
                  <a:pt x="5290093" y="153573"/>
                  <a:pt x="5312052" y="150940"/>
                  <a:pt x="5337544" y="140015"/>
                </a:cubicBezTo>
                <a:cubicBezTo>
                  <a:pt x="5352112" y="133771"/>
                  <a:pt x="5365233" y="124315"/>
                  <a:pt x="5380074" y="118750"/>
                </a:cubicBezTo>
                <a:cubicBezTo>
                  <a:pt x="5393757" y="113619"/>
                  <a:pt x="5408275" y="110984"/>
                  <a:pt x="5422604" y="108118"/>
                </a:cubicBezTo>
                <a:cubicBezTo>
                  <a:pt x="5469977" y="98643"/>
                  <a:pt x="5493969" y="98251"/>
                  <a:pt x="5539562" y="86853"/>
                </a:cubicBezTo>
                <a:cubicBezTo>
                  <a:pt x="5591026" y="73987"/>
                  <a:pt x="5562108" y="69244"/>
                  <a:pt x="5635255" y="65587"/>
                </a:cubicBezTo>
                <a:cubicBezTo>
                  <a:pt x="6048698" y="44915"/>
                  <a:pt x="6311805" y="42189"/>
                  <a:pt x="6719776" y="33690"/>
                </a:cubicBezTo>
                <a:cubicBezTo>
                  <a:pt x="6955598" y="0"/>
                  <a:pt x="6769143" y="23057"/>
                  <a:pt x="7283302" y="23057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808074" y="1714488"/>
            <a:ext cx="1775638" cy="225632"/>
          </a:xfrm>
          <a:custGeom>
            <a:avLst/>
            <a:gdLst>
              <a:gd name="connsiteX0" fmla="*/ 0 w 1775638"/>
              <a:gd name="connsiteY0" fmla="*/ 225632 h 225632"/>
              <a:gd name="connsiteX1" fmla="*/ 212652 w 1775638"/>
              <a:gd name="connsiteY1" fmla="*/ 214999 h 225632"/>
              <a:gd name="connsiteX2" fmla="*/ 287079 w 1775638"/>
              <a:gd name="connsiteY2" fmla="*/ 204367 h 225632"/>
              <a:gd name="connsiteX3" fmla="*/ 457200 w 1775638"/>
              <a:gd name="connsiteY3" fmla="*/ 193734 h 225632"/>
              <a:gd name="connsiteX4" fmla="*/ 850605 w 1775638"/>
              <a:gd name="connsiteY4" fmla="*/ 151204 h 225632"/>
              <a:gd name="connsiteX5" fmla="*/ 903768 w 1775638"/>
              <a:gd name="connsiteY5" fmla="*/ 140571 h 225632"/>
              <a:gd name="connsiteX6" fmla="*/ 935666 w 1775638"/>
              <a:gd name="connsiteY6" fmla="*/ 129939 h 225632"/>
              <a:gd name="connsiteX7" fmla="*/ 978196 w 1775638"/>
              <a:gd name="connsiteY7" fmla="*/ 119306 h 225632"/>
              <a:gd name="connsiteX8" fmla="*/ 1010093 w 1775638"/>
              <a:gd name="connsiteY8" fmla="*/ 108674 h 225632"/>
              <a:gd name="connsiteX9" fmla="*/ 1233377 w 1775638"/>
              <a:gd name="connsiteY9" fmla="*/ 87409 h 225632"/>
              <a:gd name="connsiteX10" fmla="*/ 1403498 w 1775638"/>
              <a:gd name="connsiteY10" fmla="*/ 66143 h 225632"/>
              <a:gd name="connsiteX11" fmla="*/ 1509824 w 1775638"/>
              <a:gd name="connsiteY11" fmla="*/ 44878 h 225632"/>
              <a:gd name="connsiteX12" fmla="*/ 1637414 w 1775638"/>
              <a:gd name="connsiteY12" fmla="*/ 23613 h 225632"/>
              <a:gd name="connsiteX13" fmla="*/ 1679945 w 1775638"/>
              <a:gd name="connsiteY13" fmla="*/ 12981 h 225632"/>
              <a:gd name="connsiteX14" fmla="*/ 1711842 w 1775638"/>
              <a:gd name="connsiteY14" fmla="*/ 2348 h 225632"/>
              <a:gd name="connsiteX15" fmla="*/ 1775638 w 1775638"/>
              <a:gd name="connsiteY15" fmla="*/ 2348 h 22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75638" h="225632">
                <a:moveTo>
                  <a:pt x="0" y="225632"/>
                </a:moveTo>
                <a:cubicBezTo>
                  <a:pt x="70884" y="222088"/>
                  <a:pt x="141873" y="220242"/>
                  <a:pt x="212652" y="214999"/>
                </a:cubicBezTo>
                <a:cubicBezTo>
                  <a:pt x="237644" y="213148"/>
                  <a:pt x="262112" y="206538"/>
                  <a:pt x="287079" y="204367"/>
                </a:cubicBezTo>
                <a:cubicBezTo>
                  <a:pt x="343683" y="199445"/>
                  <a:pt x="400493" y="197278"/>
                  <a:pt x="457200" y="193734"/>
                </a:cubicBezTo>
                <a:cubicBezTo>
                  <a:pt x="625444" y="137653"/>
                  <a:pt x="498627" y="173912"/>
                  <a:pt x="850605" y="151204"/>
                </a:cubicBezTo>
                <a:cubicBezTo>
                  <a:pt x="868326" y="147660"/>
                  <a:pt x="886236" y="144954"/>
                  <a:pt x="903768" y="140571"/>
                </a:cubicBezTo>
                <a:cubicBezTo>
                  <a:pt x="914641" y="137853"/>
                  <a:pt x="924889" y="133018"/>
                  <a:pt x="935666" y="129939"/>
                </a:cubicBezTo>
                <a:cubicBezTo>
                  <a:pt x="949717" y="125925"/>
                  <a:pt x="964145" y="123321"/>
                  <a:pt x="978196" y="119306"/>
                </a:cubicBezTo>
                <a:cubicBezTo>
                  <a:pt x="988972" y="116227"/>
                  <a:pt x="999103" y="110872"/>
                  <a:pt x="1010093" y="108674"/>
                </a:cubicBezTo>
                <a:cubicBezTo>
                  <a:pt x="1078807" y="94931"/>
                  <a:pt x="1168613" y="92035"/>
                  <a:pt x="1233377" y="87409"/>
                </a:cubicBezTo>
                <a:cubicBezTo>
                  <a:pt x="1313616" y="60662"/>
                  <a:pt x="1235539" y="83823"/>
                  <a:pt x="1403498" y="66143"/>
                </a:cubicBezTo>
                <a:cubicBezTo>
                  <a:pt x="1462888" y="59891"/>
                  <a:pt x="1459136" y="56142"/>
                  <a:pt x="1509824" y="44878"/>
                </a:cubicBezTo>
                <a:cubicBezTo>
                  <a:pt x="1608972" y="22845"/>
                  <a:pt x="1515403" y="45796"/>
                  <a:pt x="1637414" y="23613"/>
                </a:cubicBezTo>
                <a:cubicBezTo>
                  <a:pt x="1651792" y="20999"/>
                  <a:pt x="1665894" y="16996"/>
                  <a:pt x="1679945" y="12981"/>
                </a:cubicBezTo>
                <a:cubicBezTo>
                  <a:pt x="1690721" y="9902"/>
                  <a:pt x="1700703" y="3586"/>
                  <a:pt x="1711842" y="2348"/>
                </a:cubicBezTo>
                <a:cubicBezTo>
                  <a:pt x="1732977" y="0"/>
                  <a:pt x="1754373" y="2348"/>
                  <a:pt x="1775638" y="2348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一、了解批注的几种类型</a:t>
            </a:r>
            <a:endParaRPr lang="zh-CN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概括式批注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赏析</a:t>
            </a:r>
            <a:r>
              <a:rPr lang="zh-CN" altLang="en-US" sz="3600" dirty="0" smtClean="0"/>
              <a:t>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联想式批注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感悟式批注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质疑</a:t>
            </a:r>
            <a:r>
              <a:rPr lang="zh-CN" altLang="en-US" sz="3600" dirty="0" smtClean="0"/>
              <a:t>式批注</a:t>
            </a:r>
            <a:endParaRPr lang="zh-CN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150017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提炼内容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78" y="207167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欣赏与分析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27112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由此及彼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328612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有感而发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38"/>
          <p:cNvPicPr>
            <a:picLocks noChangeAspect="1"/>
          </p:cNvPicPr>
          <p:nvPr/>
        </p:nvPicPr>
        <p:blipFill>
          <a:blip r:embed="rId2" cstate="print"/>
          <a:srcRect r="9228" b="3487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4051005" y="1249634"/>
            <a:ext cx="4180481" cy="589799"/>
          </a:xfrm>
          <a:custGeom>
            <a:avLst/>
            <a:gdLst>
              <a:gd name="connsiteX0" fmla="*/ 0 w 4180481"/>
              <a:gd name="connsiteY0" fmla="*/ 589799 h 589799"/>
              <a:gd name="connsiteX1" fmla="*/ 425302 w 4180481"/>
              <a:gd name="connsiteY1" fmla="*/ 579166 h 589799"/>
              <a:gd name="connsiteX2" fmla="*/ 489097 w 4180481"/>
              <a:gd name="connsiteY2" fmla="*/ 557901 h 589799"/>
              <a:gd name="connsiteX3" fmla="*/ 531628 w 4180481"/>
              <a:gd name="connsiteY3" fmla="*/ 547268 h 589799"/>
              <a:gd name="connsiteX4" fmla="*/ 659218 w 4180481"/>
              <a:gd name="connsiteY4" fmla="*/ 515371 h 589799"/>
              <a:gd name="connsiteX5" fmla="*/ 914400 w 4180481"/>
              <a:gd name="connsiteY5" fmla="*/ 504738 h 589799"/>
              <a:gd name="connsiteX6" fmla="*/ 1775637 w 4180481"/>
              <a:gd name="connsiteY6" fmla="*/ 483473 h 589799"/>
              <a:gd name="connsiteX7" fmla="*/ 2126511 w 4180481"/>
              <a:gd name="connsiteY7" fmla="*/ 462208 h 589799"/>
              <a:gd name="connsiteX8" fmla="*/ 2190307 w 4180481"/>
              <a:gd name="connsiteY8" fmla="*/ 451575 h 589799"/>
              <a:gd name="connsiteX9" fmla="*/ 2573079 w 4180481"/>
              <a:gd name="connsiteY9" fmla="*/ 440943 h 589799"/>
              <a:gd name="connsiteX10" fmla="*/ 2604976 w 4180481"/>
              <a:gd name="connsiteY10" fmla="*/ 430310 h 589799"/>
              <a:gd name="connsiteX11" fmla="*/ 2764465 w 4180481"/>
              <a:gd name="connsiteY11" fmla="*/ 409045 h 589799"/>
              <a:gd name="connsiteX12" fmla="*/ 2806995 w 4180481"/>
              <a:gd name="connsiteY12" fmla="*/ 398413 h 589799"/>
              <a:gd name="connsiteX13" fmla="*/ 3115339 w 4180481"/>
              <a:gd name="connsiteY13" fmla="*/ 377147 h 589799"/>
              <a:gd name="connsiteX14" fmla="*/ 3211032 w 4180481"/>
              <a:gd name="connsiteY14" fmla="*/ 355882 h 589799"/>
              <a:gd name="connsiteX15" fmla="*/ 3274828 w 4180481"/>
              <a:gd name="connsiteY15" fmla="*/ 334617 h 589799"/>
              <a:gd name="connsiteX16" fmla="*/ 3306725 w 4180481"/>
              <a:gd name="connsiteY16" fmla="*/ 323985 h 589799"/>
              <a:gd name="connsiteX17" fmla="*/ 3338623 w 4180481"/>
              <a:gd name="connsiteY17" fmla="*/ 302719 h 589799"/>
              <a:gd name="connsiteX18" fmla="*/ 3508744 w 4180481"/>
              <a:gd name="connsiteY18" fmla="*/ 249557 h 589799"/>
              <a:gd name="connsiteX19" fmla="*/ 3572539 w 4180481"/>
              <a:gd name="connsiteY19" fmla="*/ 238924 h 589799"/>
              <a:gd name="connsiteX20" fmla="*/ 3593804 w 4180481"/>
              <a:gd name="connsiteY20" fmla="*/ 207026 h 589799"/>
              <a:gd name="connsiteX21" fmla="*/ 3636335 w 4180481"/>
              <a:gd name="connsiteY21" fmla="*/ 185761 h 589799"/>
              <a:gd name="connsiteX22" fmla="*/ 3742660 w 4180481"/>
              <a:gd name="connsiteY22" fmla="*/ 164496 h 589799"/>
              <a:gd name="connsiteX23" fmla="*/ 3774558 w 4180481"/>
              <a:gd name="connsiteY23" fmla="*/ 143231 h 589799"/>
              <a:gd name="connsiteX24" fmla="*/ 3827721 w 4180481"/>
              <a:gd name="connsiteY24" fmla="*/ 132599 h 589799"/>
              <a:gd name="connsiteX25" fmla="*/ 3870251 w 4180481"/>
              <a:gd name="connsiteY25" fmla="*/ 121966 h 589799"/>
              <a:gd name="connsiteX26" fmla="*/ 3987209 w 4180481"/>
              <a:gd name="connsiteY26" fmla="*/ 90068 h 589799"/>
              <a:gd name="connsiteX27" fmla="*/ 4061637 w 4180481"/>
              <a:gd name="connsiteY27" fmla="*/ 47538 h 589799"/>
              <a:gd name="connsiteX28" fmla="*/ 4146697 w 4180481"/>
              <a:gd name="connsiteY28" fmla="*/ 15640 h 58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80481" h="589799">
                <a:moveTo>
                  <a:pt x="0" y="589799"/>
                </a:moveTo>
                <a:cubicBezTo>
                  <a:pt x="141767" y="586255"/>
                  <a:pt x="283791" y="588395"/>
                  <a:pt x="425302" y="579166"/>
                </a:cubicBezTo>
                <a:cubicBezTo>
                  <a:pt x="447670" y="577707"/>
                  <a:pt x="467351" y="563338"/>
                  <a:pt x="489097" y="557901"/>
                </a:cubicBezTo>
                <a:cubicBezTo>
                  <a:pt x="503274" y="554357"/>
                  <a:pt x="517631" y="551467"/>
                  <a:pt x="531628" y="547268"/>
                </a:cubicBezTo>
                <a:cubicBezTo>
                  <a:pt x="589633" y="529867"/>
                  <a:pt x="598552" y="519415"/>
                  <a:pt x="659218" y="515371"/>
                </a:cubicBezTo>
                <a:cubicBezTo>
                  <a:pt x="744164" y="509708"/>
                  <a:pt x="829326" y="507948"/>
                  <a:pt x="914400" y="504738"/>
                </a:cubicBezTo>
                <a:cubicBezTo>
                  <a:pt x="1320330" y="489420"/>
                  <a:pt x="1275206" y="493097"/>
                  <a:pt x="1775637" y="483473"/>
                </a:cubicBezTo>
                <a:cubicBezTo>
                  <a:pt x="1887346" y="478153"/>
                  <a:pt x="2012987" y="474822"/>
                  <a:pt x="2126511" y="462208"/>
                </a:cubicBezTo>
                <a:cubicBezTo>
                  <a:pt x="2147938" y="459827"/>
                  <a:pt x="2168773" y="452600"/>
                  <a:pt x="2190307" y="451575"/>
                </a:cubicBezTo>
                <a:cubicBezTo>
                  <a:pt x="2317802" y="445504"/>
                  <a:pt x="2445488" y="444487"/>
                  <a:pt x="2573079" y="440943"/>
                </a:cubicBezTo>
                <a:cubicBezTo>
                  <a:pt x="2583711" y="437399"/>
                  <a:pt x="2594035" y="432741"/>
                  <a:pt x="2604976" y="430310"/>
                </a:cubicBezTo>
                <a:cubicBezTo>
                  <a:pt x="2652692" y="419706"/>
                  <a:pt x="2718411" y="414162"/>
                  <a:pt x="2764465" y="409045"/>
                </a:cubicBezTo>
                <a:cubicBezTo>
                  <a:pt x="2778642" y="405501"/>
                  <a:pt x="2792581" y="400815"/>
                  <a:pt x="2806995" y="398413"/>
                </a:cubicBezTo>
                <a:cubicBezTo>
                  <a:pt x="2910350" y="381187"/>
                  <a:pt x="3008611" y="382230"/>
                  <a:pt x="3115339" y="377147"/>
                </a:cubicBezTo>
                <a:cubicBezTo>
                  <a:pt x="3147237" y="370059"/>
                  <a:pt x="3179460" y="364301"/>
                  <a:pt x="3211032" y="355882"/>
                </a:cubicBezTo>
                <a:cubicBezTo>
                  <a:pt x="3232691" y="350106"/>
                  <a:pt x="3253563" y="341705"/>
                  <a:pt x="3274828" y="334617"/>
                </a:cubicBezTo>
                <a:lnTo>
                  <a:pt x="3306725" y="323985"/>
                </a:lnTo>
                <a:cubicBezTo>
                  <a:pt x="3317358" y="316896"/>
                  <a:pt x="3326827" y="307634"/>
                  <a:pt x="3338623" y="302719"/>
                </a:cubicBezTo>
                <a:cubicBezTo>
                  <a:pt x="3363803" y="292227"/>
                  <a:pt x="3474882" y="257371"/>
                  <a:pt x="3508744" y="249557"/>
                </a:cubicBezTo>
                <a:cubicBezTo>
                  <a:pt x="3529750" y="244709"/>
                  <a:pt x="3551274" y="242468"/>
                  <a:pt x="3572539" y="238924"/>
                </a:cubicBezTo>
                <a:cubicBezTo>
                  <a:pt x="3579627" y="228291"/>
                  <a:pt x="3583987" y="215207"/>
                  <a:pt x="3593804" y="207026"/>
                </a:cubicBezTo>
                <a:cubicBezTo>
                  <a:pt x="3605981" y="196879"/>
                  <a:pt x="3621494" y="191326"/>
                  <a:pt x="3636335" y="185761"/>
                </a:cubicBezTo>
                <a:cubicBezTo>
                  <a:pt x="3661709" y="176246"/>
                  <a:pt x="3720616" y="168170"/>
                  <a:pt x="3742660" y="164496"/>
                </a:cubicBezTo>
                <a:cubicBezTo>
                  <a:pt x="3753293" y="157408"/>
                  <a:pt x="3762593" y="147718"/>
                  <a:pt x="3774558" y="143231"/>
                </a:cubicBezTo>
                <a:cubicBezTo>
                  <a:pt x="3791479" y="136886"/>
                  <a:pt x="3810079" y="136519"/>
                  <a:pt x="3827721" y="132599"/>
                </a:cubicBezTo>
                <a:cubicBezTo>
                  <a:pt x="3841986" y="129429"/>
                  <a:pt x="3856568" y="127097"/>
                  <a:pt x="3870251" y="121966"/>
                </a:cubicBezTo>
                <a:cubicBezTo>
                  <a:pt x="3970165" y="84498"/>
                  <a:pt x="3841799" y="110842"/>
                  <a:pt x="3987209" y="90068"/>
                </a:cubicBezTo>
                <a:cubicBezTo>
                  <a:pt x="4015980" y="70887"/>
                  <a:pt x="4027913" y="61028"/>
                  <a:pt x="4061637" y="47538"/>
                </a:cubicBezTo>
                <a:cubicBezTo>
                  <a:pt x="4180481" y="0"/>
                  <a:pt x="4088578" y="44701"/>
                  <a:pt x="4146697" y="15640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3732028" y="1677438"/>
            <a:ext cx="5337544" cy="714888"/>
          </a:xfrm>
          <a:custGeom>
            <a:avLst/>
            <a:gdLst>
              <a:gd name="connsiteX0" fmla="*/ 0 w 5337544"/>
              <a:gd name="connsiteY0" fmla="*/ 714888 h 714888"/>
              <a:gd name="connsiteX1" fmla="*/ 223284 w 5337544"/>
              <a:gd name="connsiteY1" fmla="*/ 693622 h 714888"/>
              <a:gd name="connsiteX2" fmla="*/ 1031358 w 5337544"/>
              <a:gd name="connsiteY2" fmla="*/ 682990 h 714888"/>
              <a:gd name="connsiteX3" fmla="*/ 1137684 w 5337544"/>
              <a:gd name="connsiteY3" fmla="*/ 672357 h 714888"/>
              <a:gd name="connsiteX4" fmla="*/ 1339702 w 5337544"/>
              <a:gd name="connsiteY4" fmla="*/ 640460 h 714888"/>
              <a:gd name="connsiteX5" fmla="*/ 1520456 w 5337544"/>
              <a:gd name="connsiteY5" fmla="*/ 629827 h 714888"/>
              <a:gd name="connsiteX6" fmla="*/ 1552353 w 5337544"/>
              <a:gd name="connsiteY6" fmla="*/ 619195 h 714888"/>
              <a:gd name="connsiteX7" fmla="*/ 2200939 w 5337544"/>
              <a:gd name="connsiteY7" fmla="*/ 619195 h 714888"/>
              <a:gd name="connsiteX8" fmla="*/ 2275367 w 5337544"/>
              <a:gd name="connsiteY8" fmla="*/ 608562 h 714888"/>
              <a:gd name="connsiteX9" fmla="*/ 2381693 w 5337544"/>
              <a:gd name="connsiteY9" fmla="*/ 587297 h 714888"/>
              <a:gd name="connsiteX10" fmla="*/ 2509284 w 5337544"/>
              <a:gd name="connsiteY10" fmla="*/ 576664 h 714888"/>
              <a:gd name="connsiteX11" fmla="*/ 2594344 w 5337544"/>
              <a:gd name="connsiteY11" fmla="*/ 587297 h 714888"/>
              <a:gd name="connsiteX12" fmla="*/ 2892056 w 5337544"/>
              <a:gd name="connsiteY12" fmla="*/ 566032 h 714888"/>
              <a:gd name="connsiteX13" fmla="*/ 3094074 w 5337544"/>
              <a:gd name="connsiteY13" fmla="*/ 544767 h 714888"/>
              <a:gd name="connsiteX14" fmla="*/ 3168502 w 5337544"/>
              <a:gd name="connsiteY14" fmla="*/ 534134 h 714888"/>
              <a:gd name="connsiteX15" fmla="*/ 3264195 w 5337544"/>
              <a:gd name="connsiteY15" fmla="*/ 512869 h 714888"/>
              <a:gd name="connsiteX16" fmla="*/ 3327991 w 5337544"/>
              <a:gd name="connsiteY16" fmla="*/ 491604 h 714888"/>
              <a:gd name="connsiteX17" fmla="*/ 3827721 w 5337544"/>
              <a:gd name="connsiteY17" fmla="*/ 459706 h 714888"/>
              <a:gd name="connsiteX18" fmla="*/ 3923414 w 5337544"/>
              <a:gd name="connsiteY18" fmla="*/ 438441 h 714888"/>
              <a:gd name="connsiteX19" fmla="*/ 4019107 w 5337544"/>
              <a:gd name="connsiteY19" fmla="*/ 417176 h 714888"/>
              <a:gd name="connsiteX20" fmla="*/ 4051005 w 5337544"/>
              <a:gd name="connsiteY20" fmla="*/ 406543 h 714888"/>
              <a:gd name="connsiteX21" fmla="*/ 4210493 w 5337544"/>
              <a:gd name="connsiteY21" fmla="*/ 395911 h 714888"/>
              <a:gd name="connsiteX22" fmla="*/ 4242391 w 5337544"/>
              <a:gd name="connsiteY22" fmla="*/ 385278 h 714888"/>
              <a:gd name="connsiteX23" fmla="*/ 4274288 w 5337544"/>
              <a:gd name="connsiteY23" fmla="*/ 364013 h 714888"/>
              <a:gd name="connsiteX24" fmla="*/ 4455042 w 5337544"/>
              <a:gd name="connsiteY24" fmla="*/ 342748 h 714888"/>
              <a:gd name="connsiteX25" fmla="*/ 4486939 w 5337544"/>
              <a:gd name="connsiteY25" fmla="*/ 332115 h 714888"/>
              <a:gd name="connsiteX26" fmla="*/ 4529470 w 5337544"/>
              <a:gd name="connsiteY26" fmla="*/ 278953 h 714888"/>
              <a:gd name="connsiteX27" fmla="*/ 4561367 w 5337544"/>
              <a:gd name="connsiteY27" fmla="*/ 257688 h 714888"/>
              <a:gd name="connsiteX28" fmla="*/ 4699591 w 5337544"/>
              <a:gd name="connsiteY28" fmla="*/ 225790 h 714888"/>
              <a:gd name="connsiteX29" fmla="*/ 4763386 w 5337544"/>
              <a:gd name="connsiteY29" fmla="*/ 204525 h 714888"/>
              <a:gd name="connsiteX30" fmla="*/ 4848446 w 5337544"/>
              <a:gd name="connsiteY30" fmla="*/ 183260 h 714888"/>
              <a:gd name="connsiteX31" fmla="*/ 4986670 w 5337544"/>
              <a:gd name="connsiteY31" fmla="*/ 151362 h 714888"/>
              <a:gd name="connsiteX32" fmla="*/ 5061098 w 5337544"/>
              <a:gd name="connsiteY32" fmla="*/ 130097 h 714888"/>
              <a:gd name="connsiteX33" fmla="*/ 5114260 w 5337544"/>
              <a:gd name="connsiteY33" fmla="*/ 119464 h 714888"/>
              <a:gd name="connsiteX34" fmla="*/ 5178056 w 5337544"/>
              <a:gd name="connsiteY34" fmla="*/ 98199 h 714888"/>
              <a:gd name="connsiteX35" fmla="*/ 5220586 w 5337544"/>
              <a:gd name="connsiteY35" fmla="*/ 87567 h 714888"/>
              <a:gd name="connsiteX36" fmla="*/ 5273749 w 5337544"/>
              <a:gd name="connsiteY36" fmla="*/ 45036 h 714888"/>
              <a:gd name="connsiteX37" fmla="*/ 5305646 w 5337544"/>
              <a:gd name="connsiteY37" fmla="*/ 23771 h 714888"/>
              <a:gd name="connsiteX38" fmla="*/ 5337544 w 5337544"/>
              <a:gd name="connsiteY38" fmla="*/ 2506 h 71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337544" h="714888">
                <a:moveTo>
                  <a:pt x="0" y="714888"/>
                </a:moveTo>
                <a:cubicBezTo>
                  <a:pt x="95192" y="695849"/>
                  <a:pt x="78151" y="696777"/>
                  <a:pt x="223284" y="693622"/>
                </a:cubicBezTo>
                <a:lnTo>
                  <a:pt x="1031358" y="682990"/>
                </a:lnTo>
                <a:cubicBezTo>
                  <a:pt x="1066800" y="679446"/>
                  <a:pt x="1102399" y="677224"/>
                  <a:pt x="1137684" y="672357"/>
                </a:cubicBezTo>
                <a:cubicBezTo>
                  <a:pt x="1205218" y="663042"/>
                  <a:pt x="1271646" y="644463"/>
                  <a:pt x="1339702" y="640460"/>
                </a:cubicBezTo>
                <a:lnTo>
                  <a:pt x="1520456" y="629827"/>
                </a:lnTo>
                <a:cubicBezTo>
                  <a:pt x="1531088" y="626283"/>
                  <a:pt x="1541222" y="620504"/>
                  <a:pt x="1552353" y="619195"/>
                </a:cubicBezTo>
                <a:cubicBezTo>
                  <a:pt x="1762595" y="594461"/>
                  <a:pt x="2002506" y="614973"/>
                  <a:pt x="2200939" y="619195"/>
                </a:cubicBezTo>
                <a:cubicBezTo>
                  <a:pt x="2225748" y="615651"/>
                  <a:pt x="2250710" y="613045"/>
                  <a:pt x="2275367" y="608562"/>
                </a:cubicBezTo>
                <a:cubicBezTo>
                  <a:pt x="2358341" y="593475"/>
                  <a:pt x="2274674" y="599188"/>
                  <a:pt x="2381693" y="587297"/>
                </a:cubicBezTo>
                <a:cubicBezTo>
                  <a:pt x="2424110" y="582584"/>
                  <a:pt x="2466754" y="580208"/>
                  <a:pt x="2509284" y="576664"/>
                </a:cubicBezTo>
                <a:cubicBezTo>
                  <a:pt x="2537637" y="580208"/>
                  <a:pt x="2565770" y="587297"/>
                  <a:pt x="2594344" y="587297"/>
                </a:cubicBezTo>
                <a:cubicBezTo>
                  <a:pt x="2759881" y="587297"/>
                  <a:pt x="2771706" y="583224"/>
                  <a:pt x="2892056" y="566032"/>
                </a:cubicBezTo>
                <a:cubicBezTo>
                  <a:pt x="2981405" y="536247"/>
                  <a:pt x="2894769" y="562098"/>
                  <a:pt x="3094074" y="544767"/>
                </a:cubicBezTo>
                <a:cubicBezTo>
                  <a:pt x="3119041" y="542596"/>
                  <a:pt x="3143782" y="538254"/>
                  <a:pt x="3168502" y="534134"/>
                </a:cubicBezTo>
                <a:cubicBezTo>
                  <a:pt x="3191278" y="530338"/>
                  <a:pt x="3240290" y="520040"/>
                  <a:pt x="3264195" y="512869"/>
                </a:cubicBezTo>
                <a:cubicBezTo>
                  <a:pt x="3285665" y="506428"/>
                  <a:pt x="3327991" y="491604"/>
                  <a:pt x="3327991" y="491604"/>
                </a:cubicBezTo>
                <a:cubicBezTo>
                  <a:pt x="3490812" y="383055"/>
                  <a:pt x="3333223" y="479889"/>
                  <a:pt x="3827721" y="459706"/>
                </a:cubicBezTo>
                <a:cubicBezTo>
                  <a:pt x="3847372" y="458904"/>
                  <a:pt x="3902036" y="443192"/>
                  <a:pt x="3923414" y="438441"/>
                </a:cubicBezTo>
                <a:cubicBezTo>
                  <a:pt x="3972761" y="427475"/>
                  <a:pt x="3973717" y="430145"/>
                  <a:pt x="4019107" y="417176"/>
                </a:cubicBezTo>
                <a:cubicBezTo>
                  <a:pt x="4029884" y="414097"/>
                  <a:pt x="4039866" y="407781"/>
                  <a:pt x="4051005" y="406543"/>
                </a:cubicBezTo>
                <a:cubicBezTo>
                  <a:pt x="4103960" y="400659"/>
                  <a:pt x="4157330" y="399455"/>
                  <a:pt x="4210493" y="395911"/>
                </a:cubicBezTo>
                <a:cubicBezTo>
                  <a:pt x="4221126" y="392367"/>
                  <a:pt x="4232366" y="390290"/>
                  <a:pt x="4242391" y="385278"/>
                </a:cubicBezTo>
                <a:cubicBezTo>
                  <a:pt x="4253820" y="379563"/>
                  <a:pt x="4262048" y="367685"/>
                  <a:pt x="4274288" y="364013"/>
                </a:cubicBezTo>
                <a:cubicBezTo>
                  <a:pt x="4297787" y="356963"/>
                  <a:pt x="4446278" y="343624"/>
                  <a:pt x="4455042" y="342748"/>
                </a:cubicBezTo>
                <a:cubicBezTo>
                  <a:pt x="4465674" y="339204"/>
                  <a:pt x="4477329" y="337881"/>
                  <a:pt x="4486939" y="332115"/>
                </a:cubicBezTo>
                <a:cubicBezTo>
                  <a:pt x="4513247" y="316330"/>
                  <a:pt x="4507735" y="300688"/>
                  <a:pt x="4529470" y="278953"/>
                </a:cubicBezTo>
                <a:cubicBezTo>
                  <a:pt x="4538506" y="269917"/>
                  <a:pt x="4549690" y="262878"/>
                  <a:pt x="4561367" y="257688"/>
                </a:cubicBezTo>
                <a:cubicBezTo>
                  <a:pt x="4616677" y="233105"/>
                  <a:pt x="4639041" y="234440"/>
                  <a:pt x="4699591" y="225790"/>
                </a:cubicBezTo>
                <a:cubicBezTo>
                  <a:pt x="4720856" y="218702"/>
                  <a:pt x="4741833" y="210683"/>
                  <a:pt x="4763386" y="204525"/>
                </a:cubicBezTo>
                <a:cubicBezTo>
                  <a:pt x="4791487" y="196496"/>
                  <a:pt x="4848446" y="183260"/>
                  <a:pt x="4848446" y="183260"/>
                </a:cubicBezTo>
                <a:cubicBezTo>
                  <a:pt x="4913475" y="139908"/>
                  <a:pt x="4857888" y="169760"/>
                  <a:pt x="4986670" y="151362"/>
                </a:cubicBezTo>
                <a:cubicBezTo>
                  <a:pt x="5033061" y="144734"/>
                  <a:pt x="5020715" y="140193"/>
                  <a:pt x="5061098" y="130097"/>
                </a:cubicBezTo>
                <a:cubicBezTo>
                  <a:pt x="5078630" y="125714"/>
                  <a:pt x="5096825" y="124219"/>
                  <a:pt x="5114260" y="119464"/>
                </a:cubicBezTo>
                <a:cubicBezTo>
                  <a:pt x="5135886" y="113566"/>
                  <a:pt x="5156586" y="104640"/>
                  <a:pt x="5178056" y="98199"/>
                </a:cubicBezTo>
                <a:cubicBezTo>
                  <a:pt x="5192053" y="94000"/>
                  <a:pt x="5206409" y="91111"/>
                  <a:pt x="5220586" y="87567"/>
                </a:cubicBezTo>
                <a:cubicBezTo>
                  <a:pt x="5318753" y="22123"/>
                  <a:pt x="5198005" y="105633"/>
                  <a:pt x="5273749" y="45036"/>
                </a:cubicBezTo>
                <a:cubicBezTo>
                  <a:pt x="5283727" y="37053"/>
                  <a:pt x="5295668" y="31754"/>
                  <a:pt x="5305646" y="23771"/>
                </a:cubicBezTo>
                <a:cubicBezTo>
                  <a:pt x="5335360" y="0"/>
                  <a:pt x="5314787" y="2506"/>
                  <a:pt x="5337544" y="2506"/>
                </a:cubicBezTo>
              </a:path>
            </a:pathLst>
          </a:cu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一、了解批注的几种类型</a:t>
            </a:r>
            <a:endParaRPr lang="zh-CN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概括式批注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赏析</a:t>
            </a:r>
            <a:r>
              <a:rPr lang="zh-CN" altLang="en-US" sz="3600" dirty="0" smtClean="0"/>
              <a:t>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联想式批注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感悟式批注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质疑</a:t>
            </a:r>
            <a:r>
              <a:rPr lang="zh-CN" altLang="en-US" sz="3600" dirty="0" smtClean="0"/>
              <a:t>式批注</a:t>
            </a:r>
            <a:endParaRPr lang="zh-CN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150017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提炼内容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78" y="207167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欣赏与分析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271123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由此及彼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328612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有感而发</a:t>
            </a:r>
            <a:endParaRPr lang="zh-CN" alt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255055" y="385762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提出疑问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85"/>
          <p:cNvPicPr>
            <a:picLocks noChangeAspect="1"/>
          </p:cNvPicPr>
          <p:nvPr/>
        </p:nvPicPr>
        <p:blipFill>
          <a:blip r:embed="rId2" cstate="print"/>
          <a:srcRect b="48517"/>
          <a:stretch>
            <a:fillRect/>
          </a:stretch>
        </p:blipFill>
        <p:spPr>
          <a:xfrm>
            <a:off x="-1" y="0"/>
            <a:ext cx="909760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二、小试牛刀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39552" y="1990581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en-US" altLang="zh-CN" sz="3600" dirty="0"/>
              <a:t>1</a:t>
            </a:r>
            <a:r>
              <a:rPr lang="zh-CN" altLang="en-US" sz="3600" dirty="0"/>
              <a:t>、第一次批注练习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4348" y="3500438"/>
            <a:ext cx="2784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、批注指导</a:t>
            </a:r>
            <a:endParaRPr lang="zh-CN" alt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1214414" y="2714620"/>
            <a:ext cx="75713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文段选择：篇幅短小、以描述性文字为主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4286256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问题：批注点、批注内容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691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/>
          <a:lstStyle/>
          <a:p>
            <a:r>
              <a:rPr lang="zh-CN" altLang="en-US" dirty="0" smtClean="0"/>
              <a:t>     </a:t>
            </a:r>
            <a:r>
              <a:rPr lang="zh-CN" altLang="en-US" sz="2800" dirty="0" smtClean="0"/>
              <a:t>他</a:t>
            </a:r>
            <a:r>
              <a:rPr lang="zh-CN" altLang="en-US" sz="2800" dirty="0"/>
              <a:t>没有什么模样，使他可爱的是他的脸上的</a:t>
            </a:r>
            <a:r>
              <a:rPr lang="zh-CN" altLang="en-US" sz="2800" dirty="0" smtClean="0"/>
              <a:t>精</a:t>
            </a:r>
            <a:endParaRPr lang="en-US" altLang="zh-CN" sz="2800" dirty="0" smtClean="0"/>
          </a:p>
          <a:p>
            <a:r>
              <a:rPr lang="zh-CN" altLang="en-US" sz="2800" dirty="0" smtClean="0"/>
              <a:t>神</a:t>
            </a:r>
            <a:r>
              <a:rPr lang="zh-CN" altLang="en-US" sz="2800" dirty="0"/>
              <a:t>。头不很大，圆眼，肉鼻子，两条眉很短很粗</a:t>
            </a:r>
            <a:r>
              <a:rPr lang="zh-CN" altLang="en-US" sz="2800" dirty="0" smtClean="0"/>
              <a:t>，</a:t>
            </a:r>
            <a:endParaRPr lang="en-US" altLang="zh-CN" sz="2800" dirty="0" smtClean="0"/>
          </a:p>
          <a:p>
            <a:r>
              <a:rPr lang="zh-CN" altLang="en-US" sz="2800" dirty="0" smtClean="0"/>
              <a:t>头</a:t>
            </a:r>
            <a:r>
              <a:rPr lang="zh-CN" altLang="en-US" sz="2800" dirty="0"/>
              <a:t>上永远剃得发亮。腮上没有多余的肉，脖子</a:t>
            </a:r>
            <a:r>
              <a:rPr lang="zh-CN" altLang="en-US" sz="2800" dirty="0" smtClean="0"/>
              <a:t>可</a:t>
            </a:r>
            <a:endParaRPr lang="en-US" altLang="zh-CN" sz="2800" dirty="0" smtClean="0"/>
          </a:p>
          <a:p>
            <a:r>
              <a:rPr lang="zh-CN" altLang="en-US" sz="2800" dirty="0" smtClean="0"/>
              <a:t>是</a:t>
            </a:r>
            <a:r>
              <a:rPr lang="zh-CN" altLang="en-US" sz="2800" dirty="0"/>
              <a:t>几乎与头一边儿粗；脸上永远红扑扑的，</a:t>
            </a:r>
            <a:r>
              <a:rPr lang="zh-CN" altLang="en-US" sz="2800" dirty="0" smtClean="0"/>
              <a:t>特别</a:t>
            </a:r>
            <a:endParaRPr lang="en-US" altLang="zh-CN" sz="2800" dirty="0" smtClean="0"/>
          </a:p>
          <a:p>
            <a:r>
              <a:rPr lang="zh-CN" altLang="en-US" sz="2800" dirty="0" smtClean="0"/>
              <a:t>亮</a:t>
            </a:r>
            <a:r>
              <a:rPr lang="zh-CN" altLang="en-US" sz="2800" dirty="0"/>
              <a:t>的是颧骨与右耳之间一块不小的疤</a:t>
            </a:r>
            <a:r>
              <a:rPr lang="en-US" altLang="zh-CN" sz="2800" dirty="0"/>
              <a:t>——</a:t>
            </a:r>
            <a:r>
              <a:rPr lang="zh-CN" altLang="en-US" sz="2800" dirty="0" smtClean="0"/>
              <a:t>小时候</a:t>
            </a:r>
            <a:endParaRPr lang="en-US" altLang="zh-CN" sz="2800" dirty="0" smtClean="0"/>
          </a:p>
          <a:p>
            <a:r>
              <a:rPr lang="zh-CN" altLang="en-US" sz="2800" dirty="0" smtClean="0"/>
              <a:t>在</a:t>
            </a:r>
            <a:r>
              <a:rPr lang="zh-CN" altLang="en-US" sz="2800" dirty="0"/>
              <a:t>树下睡觉，被驴啃了一口。他不甚注意他的</a:t>
            </a:r>
            <a:r>
              <a:rPr lang="zh-CN" altLang="en-US" sz="2800" dirty="0" smtClean="0"/>
              <a:t>模</a:t>
            </a:r>
            <a:endParaRPr lang="en-US" altLang="zh-CN" sz="2800" dirty="0" smtClean="0"/>
          </a:p>
          <a:p>
            <a:r>
              <a:rPr lang="zh-CN" altLang="en-US" sz="2800" dirty="0" smtClean="0"/>
              <a:t>样</a:t>
            </a:r>
            <a:r>
              <a:rPr lang="zh-CN" altLang="en-US" sz="2800" dirty="0"/>
              <a:t>，他爱自己的脸正如同他爱自己的身体，都</a:t>
            </a:r>
            <a:r>
              <a:rPr lang="zh-CN" altLang="en-US" sz="2800" dirty="0" smtClean="0"/>
              <a:t>那</a:t>
            </a:r>
            <a:endParaRPr lang="en-US" altLang="zh-CN" sz="2800" dirty="0" smtClean="0"/>
          </a:p>
          <a:p>
            <a:r>
              <a:rPr lang="zh-CN" altLang="en-US" sz="2800" dirty="0" smtClean="0"/>
              <a:t>么</a:t>
            </a:r>
            <a:r>
              <a:rPr lang="zh-CN" altLang="en-US" sz="2800" dirty="0"/>
              <a:t>结实硬棒；他把脸仿佛算在四肢之内，只要</a:t>
            </a:r>
            <a:r>
              <a:rPr lang="zh-CN" altLang="en-US" sz="2800" dirty="0" smtClean="0"/>
              <a:t>硬</a:t>
            </a:r>
            <a:endParaRPr lang="en-US" altLang="zh-CN" sz="2800" dirty="0" smtClean="0"/>
          </a:p>
          <a:p>
            <a:r>
              <a:rPr lang="zh-CN" altLang="en-US" sz="2800" dirty="0" smtClean="0"/>
              <a:t>棒</a:t>
            </a:r>
            <a:r>
              <a:rPr lang="zh-CN" altLang="en-US" sz="2800" dirty="0"/>
              <a:t>就好。是的，到城里以后，他还能头朝下，</a:t>
            </a:r>
            <a:r>
              <a:rPr lang="zh-CN" altLang="en-US" sz="2800" dirty="0" smtClean="0"/>
              <a:t>倒</a:t>
            </a:r>
            <a:endParaRPr lang="en-US" altLang="zh-CN" sz="2800" dirty="0" smtClean="0"/>
          </a:p>
          <a:p>
            <a:r>
              <a:rPr lang="zh-CN" altLang="en-US" sz="2800" dirty="0" smtClean="0"/>
              <a:t>着</a:t>
            </a:r>
            <a:r>
              <a:rPr lang="zh-CN" altLang="en-US" sz="2800" dirty="0"/>
              <a:t>立半天</a:t>
            </a:r>
            <a:r>
              <a:rPr lang="zh-CN" altLang="en-US" sz="2800" dirty="0" smtClean="0"/>
              <a:t>。这样立着，他觉得，他就很像一棵树，</a:t>
            </a:r>
            <a:endParaRPr lang="en-US" altLang="zh-CN" sz="2800" dirty="0" smtClean="0"/>
          </a:p>
          <a:p>
            <a:r>
              <a:rPr lang="zh-CN" altLang="en-US" sz="2800" dirty="0" smtClean="0"/>
              <a:t>上下没有一个地方不挺脱的。</a:t>
            </a:r>
            <a:endParaRPr lang="zh-CN" altLang="en-US" sz="2800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4139952" y="1844824"/>
            <a:ext cx="41764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9592" y="2348880"/>
            <a:ext cx="3315218" cy="855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677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什么是批注式阅读</a:t>
            </a:r>
            <a:endParaRPr lang="zh-CN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3200" dirty="0" smtClean="0"/>
          </a:p>
          <a:p>
            <a:r>
              <a:rPr lang="zh-CN" altLang="en-US" sz="3600" dirty="0" smtClean="0"/>
              <a:t>阅读时，在书本的空白处记下自己的所得所悟、所思所惑。</a:t>
            </a:r>
            <a:endParaRPr 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、批注指导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11560" y="1844824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1</a:t>
            </a:r>
            <a:r>
              <a:rPr lang="zh-CN" altLang="en-US" sz="3600" dirty="0" smtClean="0"/>
              <a:t>）批注点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1259632" y="2918341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最能表现人物处</a:t>
            </a:r>
            <a:endParaRPr lang="zh-CN" altLang="en-US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1259632" y="3717032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最能触发情感处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9632" y="458112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最能引起哲思处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4932040" y="3126128"/>
            <a:ext cx="216024" cy="17781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5508104" y="3241506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字词句段、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标点</a:t>
            </a:r>
            <a:r>
              <a:rPr lang="en-US" altLang="zh-CN" sz="3600" dirty="0" smtClean="0"/>
              <a:t>⋯⋯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412933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zh-CN" altLang="en-US" sz="3600" dirty="0" smtClean="0"/>
              <a:t>（</a:t>
            </a:r>
            <a:r>
              <a:rPr lang="en-US" altLang="zh-CN" sz="3600" dirty="0" smtClean="0"/>
              <a:t>2</a:t>
            </a:r>
            <a:r>
              <a:rPr lang="zh-CN" altLang="en-US" sz="3600" dirty="0" smtClean="0"/>
              <a:t>）批注内容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683568" y="1829142"/>
            <a:ext cx="331692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Calibri" panose="020F0502020204030204" pitchFamily="34" charset="0"/>
              </a:rPr>
              <a:t>①</a:t>
            </a:r>
            <a:r>
              <a:rPr lang="zh-CN" altLang="zh-CN" sz="2800" dirty="0"/>
              <a:t>他把乡下的</a:t>
            </a:r>
            <a:r>
              <a:rPr lang="zh-CN" altLang="zh-CN" sz="2800" dirty="0" smtClean="0"/>
              <a:t>习惯</a:t>
            </a:r>
            <a:r>
              <a:rPr lang="zh-CN" altLang="en-US" sz="2800" dirty="0" smtClean="0"/>
              <a:t>带</a:t>
            </a:r>
            <a:r>
              <a:rPr lang="zh-CN" altLang="zh-CN" sz="2800" dirty="0" smtClean="0"/>
              <a:t>到</a:t>
            </a:r>
            <a:r>
              <a:rPr lang="zh-CN" altLang="zh-CN" sz="2800" dirty="0"/>
              <a:t>了城里，说明他还不大适应城里的生活</a:t>
            </a:r>
            <a:r>
              <a:rPr lang="zh-CN" altLang="zh-CN" sz="2800" dirty="0" smtClean="0"/>
              <a:t>。</a:t>
            </a:r>
            <a:endParaRPr lang="en-US" altLang="zh-CN" sz="2800" dirty="0" smtClean="0">
              <a:latin typeface="Calibri" panose="020F0502020204030204" pitchFamily="34" charset="0"/>
            </a:endParaRPr>
          </a:p>
          <a:p>
            <a:r>
              <a:rPr lang="zh-CN" altLang="en-US" sz="2800" dirty="0" smtClean="0">
                <a:latin typeface="Calibri" panose="020F0502020204030204" pitchFamily="34" charset="0"/>
              </a:rPr>
              <a:t>②</a:t>
            </a:r>
            <a:r>
              <a:rPr lang="zh-CN" altLang="zh-CN" sz="2800" dirty="0"/>
              <a:t>没人看着，他还能立半天，说明他单纯而老实。</a:t>
            </a:r>
            <a:endParaRPr lang="zh-CN" altLang="en-US" sz="2800" dirty="0"/>
          </a:p>
        </p:txBody>
      </p:sp>
      <p:sp>
        <p:nvSpPr>
          <p:cNvPr id="6" name="文本框 5"/>
          <p:cNvSpPr txBox="1"/>
          <p:nvPr/>
        </p:nvSpPr>
        <p:spPr>
          <a:xfrm>
            <a:off x="755576" y="1052736"/>
            <a:ext cx="80842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原句：到城里以后，他还能头朝下，倒着立半天。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/>
        </p:nvSpPr>
        <p:spPr>
          <a:xfrm>
            <a:off x="857224" y="521495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明确：概括准确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86314" y="1833926"/>
            <a:ext cx="314327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Calibri" panose="020F0502020204030204" pitchFamily="34" charset="0"/>
              </a:rPr>
              <a:t>③可以看出祥子</a:t>
            </a:r>
            <a:r>
              <a:rPr lang="zh-CN" altLang="zh-CN" sz="2800" dirty="0" smtClean="0"/>
              <a:t>肌肉发达</a:t>
            </a:r>
            <a:r>
              <a:rPr lang="zh-CN" altLang="en-US" sz="2800" dirty="0" smtClean="0"/>
              <a:t>。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zh-CN" altLang="en-US" sz="2800" dirty="0" smtClean="0">
                <a:latin typeface="Calibri" panose="020F0502020204030204" pitchFamily="34" charset="0"/>
              </a:rPr>
              <a:t>④祥子</a:t>
            </a:r>
            <a:r>
              <a:rPr lang="zh-CN" altLang="zh-CN" sz="2800" dirty="0" smtClean="0"/>
              <a:t>力气很大</a:t>
            </a:r>
            <a:r>
              <a:rPr lang="zh-CN" altLang="en-US" sz="2800" dirty="0" smtClean="0"/>
              <a:t>。</a:t>
            </a:r>
            <a:endParaRPr lang="en-US" altLang="zh-CN" sz="2800" dirty="0">
              <a:latin typeface="Calibri" panose="020F0502020204030204" pitchFamily="34" charset="0"/>
            </a:endParaRPr>
          </a:p>
          <a:p>
            <a:r>
              <a:rPr lang="zh-CN" altLang="en-US" sz="2800" dirty="0" smtClean="0">
                <a:latin typeface="Calibri" panose="020F0502020204030204" pitchFamily="34" charset="0"/>
              </a:rPr>
              <a:t>⑤说明祥子</a:t>
            </a:r>
            <a:r>
              <a:rPr lang="zh-CN" altLang="zh-CN" sz="2800" dirty="0" smtClean="0"/>
              <a:t>身体很好</a:t>
            </a:r>
            <a:r>
              <a:rPr lang="zh-CN" altLang="en-US" sz="2800" dirty="0" smtClean="0"/>
              <a:t>。</a:t>
            </a:r>
            <a:endParaRPr lang="zh-CN" altLang="zh-CN" sz="2800" dirty="0"/>
          </a:p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143372" y="5324789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</a:rPr>
              <a:t>（不能曲解、要提炼）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48" y="1857364"/>
            <a:ext cx="3071834" cy="30718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86314" y="1857364"/>
            <a:ext cx="3214710" cy="30718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8809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40188" y="548680"/>
            <a:ext cx="32460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Calibri" panose="020F0502020204030204" pitchFamily="34" charset="0"/>
              </a:rPr>
              <a:t>⑥</a:t>
            </a:r>
            <a:r>
              <a:rPr lang="zh-CN" altLang="zh-CN" sz="2800" dirty="0" smtClean="0"/>
              <a:t>以</a:t>
            </a:r>
            <a:r>
              <a:rPr lang="zh-CN" altLang="en-US" sz="2800" dirty="0" smtClean="0"/>
              <a:t>具体的动作</a:t>
            </a:r>
            <a:r>
              <a:rPr lang="zh-CN" altLang="zh-CN" sz="2800" dirty="0" smtClean="0"/>
              <a:t>告诉</a:t>
            </a:r>
            <a:r>
              <a:rPr lang="zh-CN" altLang="zh-CN" sz="2800" dirty="0"/>
              <a:t>大家祥子的身体很健康、很</a:t>
            </a:r>
            <a:r>
              <a:rPr lang="zh-CN" altLang="zh-CN" sz="2800" dirty="0" smtClean="0"/>
              <a:t>强壮</a:t>
            </a:r>
            <a:r>
              <a:rPr lang="zh-CN" altLang="zh-CN" sz="2800" dirty="0"/>
              <a:t>，时间也告诉我们他很有力气。</a:t>
            </a:r>
            <a:endParaRPr lang="zh-CN" altLang="en-US" sz="2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4714876" y="691202"/>
            <a:ext cx="31031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个性化表达</a:t>
            </a:r>
            <a:r>
              <a:rPr lang="zh-CN" altLang="en-US" sz="2800" dirty="0" smtClean="0"/>
              <a:t>：“倒着</a:t>
            </a:r>
            <a:r>
              <a:rPr lang="en-US" altLang="zh-CN" sz="2800" dirty="0" smtClean="0"/>
              <a:t>”“</a:t>
            </a:r>
            <a:r>
              <a:rPr lang="zh-CN" altLang="en-US" sz="2800" dirty="0" smtClean="0"/>
              <a:t>立</a:t>
            </a:r>
            <a:r>
              <a:rPr lang="en-US" altLang="zh-CN" sz="2800" dirty="0" smtClean="0"/>
              <a:t>”,</a:t>
            </a:r>
            <a:r>
              <a:rPr lang="zh-CN" altLang="en-US" sz="2800" dirty="0" smtClean="0"/>
              <a:t>还“半天”！那得多好的身体啊！作为一个人力车夫，身体就是革命的本钱，祥子，我相信你！你的努力一定能助你早日实现买车的梦想！</a:t>
            </a:r>
            <a:endParaRPr lang="zh-CN" altLang="en-US" sz="2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785786" y="528638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明确</a:t>
            </a:r>
            <a:r>
              <a:rPr lang="zh-CN" altLang="en-US" sz="3600" dirty="0" smtClean="0">
                <a:solidFill>
                  <a:srgbClr val="FF0000"/>
                </a:solidFill>
              </a:rPr>
              <a:t>：表述清晰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29058" y="5344555"/>
            <a:ext cx="29642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</a:rPr>
              <a:t>（避免模式化）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00" y="571480"/>
            <a:ext cx="3071834" cy="22145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100" y="2928934"/>
            <a:ext cx="3071834" cy="22145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95538" y="3000372"/>
            <a:ext cx="29763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修改： “倒着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、</a:t>
            </a:r>
            <a:endParaRPr lang="en-US" altLang="zh-CN" sz="2800" dirty="0" smtClean="0"/>
          </a:p>
          <a:p>
            <a:r>
              <a:rPr lang="en-US" altLang="zh-CN" sz="2800" dirty="0" smtClean="0"/>
              <a:t>“</a:t>
            </a:r>
            <a:r>
              <a:rPr lang="zh-CN" altLang="en-US" sz="2800" dirty="0" smtClean="0"/>
              <a:t>立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、“半天”，</a:t>
            </a:r>
            <a:endParaRPr lang="en-US" altLang="zh-CN" sz="2800" dirty="0" smtClean="0"/>
          </a:p>
          <a:p>
            <a:r>
              <a:rPr lang="zh-CN" altLang="en-US" sz="2800" dirty="0" smtClean="0"/>
              <a:t>说明祥子很有力气，身体</a:t>
            </a:r>
            <a:r>
              <a:rPr lang="zh-CN" altLang="en-US" sz="2800" dirty="0" smtClean="0"/>
              <a:t>很强壮。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4714876" y="642918"/>
            <a:ext cx="3214710" cy="45005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744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6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29190" y="605006"/>
            <a:ext cx="345923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latin typeface="Calibri" panose="020F0502020204030204" pitchFamily="34" charset="0"/>
              </a:rPr>
              <a:t>⑦</a:t>
            </a:r>
            <a:r>
              <a:rPr lang="zh-CN" altLang="en-US" sz="2800" dirty="0" smtClean="0"/>
              <a:t>“倒着</a:t>
            </a:r>
            <a:r>
              <a:rPr lang="en-US" altLang="zh-CN" sz="2800" dirty="0" smtClean="0"/>
              <a:t>”“</a:t>
            </a:r>
            <a:r>
              <a:rPr lang="zh-CN" altLang="en-US" sz="2800" dirty="0" smtClean="0"/>
              <a:t>立</a:t>
            </a:r>
            <a:r>
              <a:rPr lang="en-US" altLang="zh-CN" sz="2800" dirty="0" smtClean="0"/>
              <a:t>”,</a:t>
            </a:r>
            <a:r>
              <a:rPr lang="zh-CN" altLang="en-US" sz="2800" dirty="0" smtClean="0"/>
              <a:t>还“半天”！那得多好的身体啊！作为一个人力车夫，身体就是革命的本钱，</a:t>
            </a:r>
            <a:r>
              <a:rPr lang="zh-CN" altLang="zh-CN" sz="2800" dirty="0" smtClean="0">
                <a:solidFill>
                  <a:srgbClr val="0070C0"/>
                </a:solidFill>
              </a:rPr>
              <a:t>因为祥子要在城里站稳脚跟，他必须有一副强健的身体，由此也说明他是一个有理想有计划、坚韧好强的人。</a:t>
            </a:r>
            <a:r>
              <a:rPr lang="zh-CN" altLang="en-US" sz="2800" dirty="0" smtClean="0"/>
              <a:t>祥子，我相信你！你的努力一定能助你早日实现买车的梦想！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84242" y="457200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明确：内容深刻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406" y="5143512"/>
            <a:ext cx="45368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为什么：人物为什么这样做</a:t>
            </a:r>
            <a:endParaRPr lang="en-US" altLang="zh-CN" sz="2800" dirty="0" smtClean="0">
              <a:solidFill>
                <a:srgbClr val="0070C0"/>
              </a:solidFill>
            </a:endParaRPr>
          </a:p>
          <a:p>
            <a:r>
              <a:rPr lang="en-US" altLang="zh-CN" sz="2800" dirty="0">
                <a:solidFill>
                  <a:srgbClr val="0070C0"/>
                </a:solidFill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</a:rPr>
              <a:t>            </a:t>
            </a:r>
            <a:r>
              <a:rPr lang="zh-CN" altLang="en-US" sz="2800" dirty="0" smtClean="0">
                <a:solidFill>
                  <a:srgbClr val="0070C0"/>
                </a:solidFill>
              </a:rPr>
              <a:t>作者为什么这样写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0100" y="642918"/>
            <a:ext cx="3429024" cy="35719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00100" y="714356"/>
            <a:ext cx="34290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⑥“倒着</a:t>
            </a:r>
            <a:r>
              <a:rPr lang="en-US" altLang="zh-CN" sz="2800" dirty="0" smtClean="0"/>
              <a:t>”“</a:t>
            </a:r>
            <a:r>
              <a:rPr lang="zh-CN" altLang="en-US" sz="2800" dirty="0" smtClean="0"/>
              <a:t>立</a:t>
            </a:r>
            <a:r>
              <a:rPr lang="en-US" altLang="zh-CN" sz="2800" dirty="0" smtClean="0"/>
              <a:t>”,</a:t>
            </a:r>
            <a:r>
              <a:rPr lang="zh-CN" altLang="en-US" sz="2800" dirty="0" smtClean="0"/>
              <a:t>还“半天”！那得多好的身体啊！作为一个人力车夫，身体就是革命的本钱，祥子，我相信你！你的努力一定能助你早日实现买车的梦想！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929190" y="642918"/>
            <a:ext cx="3429024" cy="550072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06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520" y="404664"/>
            <a:ext cx="872653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Calibri" panose="020F0502020204030204" pitchFamily="34" charset="0"/>
              </a:rPr>
              <a:t>①</a:t>
            </a:r>
            <a:r>
              <a:rPr lang="zh-CN" altLang="zh-CN" sz="2400" dirty="0"/>
              <a:t>他把乡下的习惯</a:t>
            </a:r>
            <a:r>
              <a:rPr lang="zh-CN" altLang="en-US" sz="2400" dirty="0"/>
              <a:t>带</a:t>
            </a:r>
            <a:r>
              <a:rPr lang="zh-CN" altLang="zh-CN" sz="2400" dirty="0"/>
              <a:t>到了城里，说明他还不大</a:t>
            </a:r>
            <a:r>
              <a:rPr lang="zh-CN" altLang="zh-CN" sz="2400" dirty="0" smtClean="0"/>
              <a:t>适应城里</a:t>
            </a:r>
            <a:r>
              <a:rPr lang="zh-CN" altLang="zh-CN" sz="2400" dirty="0"/>
              <a:t>的生活</a:t>
            </a:r>
            <a:r>
              <a:rPr lang="zh-CN" altLang="zh-CN" sz="2400" dirty="0" smtClean="0"/>
              <a:t>。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r>
              <a:rPr lang="zh-CN" altLang="en-US" sz="2400" dirty="0">
                <a:latin typeface="Calibri" panose="020F0502020204030204" pitchFamily="34" charset="0"/>
              </a:rPr>
              <a:t>②</a:t>
            </a:r>
            <a:r>
              <a:rPr lang="zh-CN" altLang="zh-CN" sz="2400" dirty="0"/>
              <a:t>没人看着，他还能立半天，说明他单纯而老实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>
                <a:latin typeface="Calibri" panose="020F0502020204030204" pitchFamily="34" charset="0"/>
              </a:rPr>
              <a:t>③可以看出祥子</a:t>
            </a:r>
            <a:r>
              <a:rPr lang="zh-CN" altLang="zh-CN" sz="2400" dirty="0"/>
              <a:t>肌肉</a:t>
            </a:r>
            <a:r>
              <a:rPr lang="zh-CN" altLang="zh-CN" sz="2400" dirty="0" smtClean="0"/>
              <a:t>发达</a:t>
            </a:r>
            <a:r>
              <a:rPr lang="zh-CN" altLang="en-US" sz="2400" dirty="0" smtClean="0"/>
              <a:t>。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r>
              <a:rPr lang="zh-CN" altLang="en-US" sz="2400" dirty="0">
                <a:latin typeface="Calibri" panose="020F0502020204030204" pitchFamily="34" charset="0"/>
              </a:rPr>
              <a:t>④祥子</a:t>
            </a:r>
            <a:r>
              <a:rPr lang="zh-CN" altLang="zh-CN" sz="2400" dirty="0"/>
              <a:t>力气</a:t>
            </a:r>
            <a:r>
              <a:rPr lang="zh-CN" altLang="zh-CN" sz="2400" dirty="0" smtClean="0"/>
              <a:t>很大</a:t>
            </a:r>
            <a:r>
              <a:rPr lang="zh-CN" altLang="en-US" sz="2400" dirty="0" smtClean="0"/>
              <a:t>。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r>
              <a:rPr lang="zh-CN" altLang="en-US" sz="2400" dirty="0">
                <a:latin typeface="Calibri" panose="020F0502020204030204" pitchFamily="34" charset="0"/>
              </a:rPr>
              <a:t>⑤说明祥子</a:t>
            </a:r>
            <a:r>
              <a:rPr lang="zh-CN" altLang="zh-CN" sz="2400" dirty="0"/>
              <a:t>身体</a:t>
            </a:r>
            <a:r>
              <a:rPr lang="zh-CN" altLang="zh-CN" sz="2400" dirty="0" smtClean="0"/>
              <a:t>很好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zh-CN" altLang="en-US" sz="2400" dirty="0" smtClean="0">
                <a:latin typeface="Calibri" panose="020F0502020204030204" pitchFamily="34" charset="0"/>
              </a:rPr>
              <a:t>⑥</a:t>
            </a:r>
            <a:r>
              <a:rPr lang="zh-CN" altLang="zh-CN" sz="2400" dirty="0" smtClean="0"/>
              <a:t>从</a:t>
            </a:r>
            <a:r>
              <a:rPr lang="zh-CN" altLang="zh-CN" sz="2400" dirty="0"/>
              <a:t>‘半天’可以看出 祥子很有力气，并</a:t>
            </a:r>
            <a:r>
              <a:rPr lang="zh-CN" altLang="zh-CN" sz="2400" dirty="0" smtClean="0"/>
              <a:t>通过具体动作</a:t>
            </a:r>
            <a:r>
              <a:rPr lang="zh-CN" altLang="zh-CN" sz="2400" dirty="0"/>
              <a:t>表现</a:t>
            </a:r>
            <a:r>
              <a:rPr lang="zh-CN" altLang="zh-CN" sz="2400" dirty="0" smtClean="0"/>
              <a:t>祥</a:t>
            </a:r>
            <a:r>
              <a:rPr lang="en-US" altLang="zh-CN" sz="2400" dirty="0" smtClean="0"/>
              <a:t>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zh-CN" sz="2400" dirty="0" smtClean="0"/>
              <a:t>子</a:t>
            </a:r>
            <a:r>
              <a:rPr lang="zh-CN" altLang="zh-CN" sz="2400" dirty="0"/>
              <a:t>很健康、很强壮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>
                <a:latin typeface="Calibri" panose="020F0502020204030204" pitchFamily="34" charset="0"/>
              </a:rPr>
              <a:t>⑦</a:t>
            </a:r>
            <a:r>
              <a:rPr lang="zh-CN" altLang="zh-CN" sz="2400" dirty="0"/>
              <a:t>从‘半天’可以看出 祥子很有力气，并通过具体动作表现</a:t>
            </a:r>
            <a:r>
              <a:rPr lang="zh-CN" altLang="zh-CN" sz="2400" dirty="0" smtClean="0"/>
              <a:t>祥</a:t>
            </a:r>
            <a:r>
              <a:rPr lang="en-US" altLang="zh-CN" sz="2400" dirty="0" smtClean="0"/>
              <a:t> 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zh-CN" sz="2400" dirty="0" smtClean="0"/>
              <a:t>子</a:t>
            </a:r>
            <a:r>
              <a:rPr lang="zh-CN" altLang="zh-CN" sz="2400" dirty="0"/>
              <a:t>很健康、很强壮。因为祥子要在城里站稳脚跟，他必须有</a:t>
            </a:r>
            <a:r>
              <a:rPr lang="zh-CN" altLang="zh-CN" sz="2400" dirty="0" smtClean="0"/>
              <a:t>一</a:t>
            </a:r>
            <a:r>
              <a:rPr lang="en-US" altLang="zh-CN" sz="2400" dirty="0" smtClean="0"/>
              <a:t>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zh-CN" sz="2400" dirty="0" smtClean="0"/>
              <a:t>副</a:t>
            </a:r>
            <a:r>
              <a:rPr lang="zh-CN" altLang="zh-CN" sz="2400" dirty="0"/>
              <a:t>强健的身体，由此也说明他是一个有理想有计划、坚韧</a:t>
            </a:r>
            <a:r>
              <a:rPr lang="zh-CN" altLang="zh-CN" sz="2400" dirty="0" smtClean="0"/>
              <a:t>好强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</a:t>
            </a:r>
            <a:r>
              <a:rPr lang="zh-CN" altLang="zh-CN" sz="2400" dirty="0" smtClean="0"/>
              <a:t>的</a:t>
            </a:r>
            <a:r>
              <a:rPr lang="zh-CN" altLang="zh-CN" sz="2400" dirty="0"/>
              <a:t>人。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2411760" y="4725144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明确：角度多样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6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711349"/>
            <a:ext cx="8507288" cy="4525963"/>
          </a:xfrm>
        </p:spPr>
        <p:txBody>
          <a:bodyPr/>
          <a:lstStyle/>
          <a:p>
            <a:pPr marL="109728" indent="0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）批注</a:t>
            </a:r>
            <a:r>
              <a:rPr lang="zh-CN" altLang="en-US" sz="2800" dirty="0" smtClean="0"/>
              <a:t>点</a:t>
            </a:r>
            <a:endParaRPr lang="en-US" altLang="zh-CN" sz="2800" dirty="0" smtClean="0"/>
          </a:p>
          <a:p>
            <a:pPr marL="109728" indent="0">
              <a:buNone/>
            </a:pPr>
            <a:r>
              <a:rPr lang="zh-CN" altLang="en-US" sz="2800" dirty="0"/>
              <a:t>最能表现人物</a:t>
            </a:r>
            <a:r>
              <a:rPr lang="zh-CN" altLang="en-US" sz="2800" dirty="0" smtClean="0"/>
              <a:t>处</a:t>
            </a:r>
            <a:endParaRPr lang="en-US" altLang="zh-CN" sz="2800" dirty="0" smtClean="0"/>
          </a:p>
          <a:p>
            <a:pPr marL="109728" indent="0">
              <a:buNone/>
            </a:pPr>
            <a:r>
              <a:rPr lang="zh-CN" altLang="en-US" sz="2800" dirty="0">
                <a:solidFill>
                  <a:srgbClr val="FF0000"/>
                </a:solidFill>
              </a:rPr>
              <a:t>最能触发情感</a:t>
            </a:r>
            <a:r>
              <a:rPr lang="zh-CN" altLang="en-US" sz="2800" dirty="0" smtClean="0">
                <a:solidFill>
                  <a:srgbClr val="FF0000"/>
                </a:solidFill>
              </a:rPr>
              <a:t>处     </a:t>
            </a:r>
            <a:r>
              <a:rPr lang="zh-CN" altLang="en-US" sz="2800" dirty="0" smtClean="0"/>
              <a:t>（</a:t>
            </a:r>
            <a:r>
              <a:rPr lang="zh-CN" altLang="en-US" sz="2800" dirty="0"/>
              <a:t>字词句段、</a:t>
            </a:r>
            <a:r>
              <a:rPr lang="zh-CN" altLang="en-US" sz="2800" dirty="0" smtClean="0">
                <a:solidFill>
                  <a:srgbClr val="FF0000"/>
                </a:solidFill>
              </a:rPr>
              <a:t>标点</a:t>
            </a:r>
            <a:r>
              <a:rPr lang="en-US" altLang="zh-CN" sz="2800" dirty="0" smtClean="0"/>
              <a:t>⋯⋯</a:t>
            </a:r>
            <a:r>
              <a:rPr lang="zh-CN" altLang="en-US" sz="2800" dirty="0"/>
              <a:t>）</a:t>
            </a:r>
          </a:p>
          <a:p>
            <a:pPr marL="109728" indent="0"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最</a:t>
            </a:r>
            <a:r>
              <a:rPr lang="zh-CN" altLang="en-US" sz="2800" dirty="0">
                <a:solidFill>
                  <a:srgbClr val="FF0000"/>
                </a:solidFill>
              </a:rPr>
              <a:t>能引起哲思</a:t>
            </a:r>
            <a:r>
              <a:rPr lang="zh-CN" altLang="en-US" sz="2800" dirty="0" smtClean="0">
                <a:solidFill>
                  <a:srgbClr val="FF0000"/>
                </a:solidFill>
              </a:rPr>
              <a:t>处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en-US" altLang="zh-CN" sz="2800" dirty="0" smtClean="0"/>
          </a:p>
          <a:p>
            <a:pPr marL="109728" indent="0"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）批注</a:t>
            </a:r>
            <a:r>
              <a:rPr lang="zh-CN" altLang="en-US" sz="2800" dirty="0" smtClean="0"/>
              <a:t>内容</a:t>
            </a:r>
            <a:endParaRPr lang="en-US" altLang="zh-CN" sz="2800" dirty="0" smtClean="0"/>
          </a:p>
          <a:p>
            <a:pPr marL="109728" indent="0">
              <a:buNone/>
            </a:pPr>
            <a:r>
              <a:rPr lang="zh-CN" altLang="en-US" sz="2800" dirty="0" smtClean="0">
                <a:solidFill>
                  <a:srgbClr val="FF0000"/>
                </a:solidFill>
              </a:rPr>
              <a:t>概括准确</a:t>
            </a:r>
            <a:r>
              <a:rPr lang="zh-CN" altLang="en-US" sz="2800" dirty="0" smtClean="0">
                <a:solidFill>
                  <a:srgbClr val="FF0000"/>
                </a:solidFill>
              </a:rPr>
              <a:t>、</a:t>
            </a:r>
            <a:r>
              <a:rPr altLang="en-US" sz="2800" dirty="0" smtClean="0">
                <a:solidFill>
                  <a:srgbClr val="FF0000"/>
                </a:solidFill>
              </a:rPr>
              <a:t>表述清晰、</a:t>
            </a:r>
            <a:r>
              <a:rPr lang="zh-CN" altLang="en-US" sz="2800" dirty="0" smtClean="0">
                <a:solidFill>
                  <a:srgbClr val="FF0000"/>
                </a:solidFill>
              </a:rPr>
              <a:t>内容深刻、</a:t>
            </a:r>
            <a:r>
              <a:rPr lang="zh-CN" altLang="en-US" sz="2800" dirty="0">
                <a:solidFill>
                  <a:srgbClr val="FF0000"/>
                </a:solidFill>
              </a:rPr>
              <a:t>角度多样</a:t>
            </a:r>
          </a:p>
          <a:p>
            <a:pPr marL="109728" indent="0">
              <a:buNone/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en-US" altLang="zh-CN" sz="2800" dirty="0" smtClean="0"/>
          </a:p>
          <a:p>
            <a:pPr marL="109728" indent="0">
              <a:buNone/>
            </a:pPr>
            <a:endParaRPr lang="en-US" altLang="zh-CN" sz="2800" dirty="0" smtClean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zh-CN" altLang="en-US" sz="2800" dirty="0">
              <a:solidFill>
                <a:srgbClr val="FF0000"/>
              </a:solidFill>
            </a:endParaRPr>
          </a:p>
          <a:p>
            <a:pPr marL="109728" indent="0">
              <a:buNone/>
            </a:pPr>
            <a:endParaRPr lang="zh-CN" altLang="en-US" sz="2800" dirty="0"/>
          </a:p>
          <a:p>
            <a:pPr marL="109728" indent="0">
              <a:buNone/>
            </a:pPr>
            <a:endParaRPr lang="zh-CN" altLang="en-US" sz="28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、批注指导</a:t>
            </a:r>
            <a:endParaRPr lang="zh-CN" altLang="en-US" dirty="0"/>
          </a:p>
        </p:txBody>
      </p:sp>
      <p:sp>
        <p:nvSpPr>
          <p:cNvPr id="4" name="右大括号 3"/>
          <p:cNvSpPr/>
          <p:nvPr/>
        </p:nvSpPr>
        <p:spPr>
          <a:xfrm>
            <a:off x="3347864" y="2420888"/>
            <a:ext cx="216024" cy="108012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46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Pictures\2017-04-25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16323616" y="-14037594"/>
            <a:ext cx="3643339" cy="4857785"/>
          </a:xfrm>
          <a:prstGeom prst="rect">
            <a:avLst/>
          </a:prstGeom>
          <a:noFill/>
        </p:spPr>
      </p:pic>
      <p:pic>
        <p:nvPicPr>
          <p:cNvPr id="8" name="Picture 2" descr="C:\Users\user\Pictures\2017-04-25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397033" y="-57257581"/>
            <a:ext cx="3643339" cy="4857785"/>
          </a:xfrm>
          <a:prstGeom prst="rect">
            <a:avLst/>
          </a:prstGeom>
          <a:noFill/>
        </p:spPr>
      </p:pic>
      <p:pic>
        <p:nvPicPr>
          <p:cNvPr id="10" name="Picture 2" descr="C:\Users\user\Pictures\2017-04-25\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1397033" y="-31539901"/>
            <a:ext cx="3643339" cy="4857785"/>
          </a:xfrm>
          <a:prstGeom prst="rect">
            <a:avLst/>
          </a:prstGeom>
          <a:noFill/>
        </p:spPr>
      </p:pic>
      <p:pic>
        <p:nvPicPr>
          <p:cNvPr id="1027" name="Picture 3" descr="C:\Users\user\Pictures\2017-04-25\014.JPG"/>
          <p:cNvPicPr>
            <a:picLocks noChangeAspect="1" noChangeArrowheads="1"/>
          </p:cNvPicPr>
          <p:nvPr/>
        </p:nvPicPr>
        <p:blipFill>
          <a:blip r:embed="rId3" cstate="print"/>
          <a:srcRect l="13259" r="2083"/>
          <a:stretch>
            <a:fillRect/>
          </a:stretch>
        </p:blipFill>
        <p:spPr bwMode="auto">
          <a:xfrm rot="16200000">
            <a:off x="1143001" y="-1143001"/>
            <a:ext cx="6858001" cy="9143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Pictures\2017-04-25\015.JPG"/>
          <p:cNvPicPr>
            <a:picLocks noChangeAspect="1" noChangeArrowheads="1"/>
          </p:cNvPicPr>
          <p:nvPr/>
        </p:nvPicPr>
        <p:blipFill>
          <a:blip r:embed="rId2" cstate="print"/>
          <a:srcRect l="9974" r="12048"/>
          <a:stretch>
            <a:fillRect/>
          </a:stretch>
        </p:blipFill>
        <p:spPr bwMode="auto">
          <a:xfrm rot="16200000">
            <a:off x="1143000" y="-1143002"/>
            <a:ext cx="6858001" cy="914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Pictures\2017-04-25\016.JPG"/>
          <p:cNvPicPr>
            <a:picLocks noChangeAspect="1" noChangeArrowheads="1"/>
          </p:cNvPicPr>
          <p:nvPr/>
        </p:nvPicPr>
        <p:blipFill>
          <a:blip r:embed="rId2" cstate="print"/>
          <a:srcRect r="15957"/>
          <a:stretch>
            <a:fillRect/>
          </a:stretch>
        </p:blipFill>
        <p:spPr bwMode="auto">
          <a:xfrm rot="16200000">
            <a:off x="1143000" y="-1143001"/>
            <a:ext cx="6858000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2017-04-25\017.JPG"/>
          <p:cNvPicPr>
            <a:picLocks noChangeAspect="1" noChangeArrowheads="1"/>
          </p:cNvPicPr>
          <p:nvPr/>
        </p:nvPicPr>
        <p:blipFill>
          <a:blip r:embed="rId2" cstate="print"/>
          <a:srcRect l="12744"/>
          <a:stretch>
            <a:fillRect/>
          </a:stretch>
        </p:blipFill>
        <p:spPr bwMode="auto">
          <a:xfrm rot="5400000">
            <a:off x="1142999" y="-1143001"/>
            <a:ext cx="6858000" cy="9144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一、了解批注的几种类型</a:t>
            </a:r>
            <a:endParaRPr lang="zh-CN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概括式批注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赏析</a:t>
            </a:r>
            <a:r>
              <a:rPr lang="zh-CN" altLang="en-US" sz="3600" dirty="0" smtClean="0"/>
              <a:t>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联想式批注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感悟式批注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质疑</a:t>
            </a:r>
            <a:r>
              <a:rPr lang="zh-CN" altLang="en-US" sz="3600" dirty="0" smtClean="0"/>
              <a:t>式批注</a:t>
            </a:r>
            <a:endParaRPr lang="zh-CN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150017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提炼内容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二、小试牛刀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00034" y="3214686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en-US" altLang="zh-CN" sz="3600" dirty="0" smtClean="0"/>
              <a:t>4</a:t>
            </a:r>
            <a:r>
              <a:rPr lang="zh-CN" altLang="en-US" sz="3600" dirty="0" smtClean="0"/>
              <a:t>、小组交流展示</a:t>
            </a:r>
            <a:endParaRPr lang="zh-CN" alt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1500174"/>
            <a:ext cx="428065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09728" indent="0">
              <a:buNone/>
            </a:pPr>
            <a:r>
              <a:rPr lang="en-US" altLang="zh-CN" sz="3600" dirty="0" smtClean="0"/>
              <a:t>1</a:t>
            </a:r>
            <a:r>
              <a:rPr lang="zh-CN" altLang="en-US" sz="3600" dirty="0" smtClean="0"/>
              <a:t>、第一次批注练习</a:t>
            </a:r>
            <a:endParaRPr lang="en-US" altLang="zh-CN" sz="3600" dirty="0" smtClean="0"/>
          </a:p>
          <a:p>
            <a:pPr marL="109728" indent="0">
              <a:buNone/>
            </a:pPr>
            <a:r>
              <a:rPr lang="en-US" altLang="zh-CN" sz="3600" dirty="0" smtClean="0"/>
              <a:t>2</a:t>
            </a:r>
            <a:r>
              <a:rPr lang="zh-CN" altLang="en-US" sz="3600" dirty="0" smtClean="0"/>
              <a:t>、批注指导</a:t>
            </a:r>
            <a:endParaRPr lang="en-US" altLang="zh-CN" sz="3600" dirty="0" smtClean="0"/>
          </a:p>
          <a:p>
            <a:pPr marL="109728" indent="0">
              <a:buNone/>
            </a:pPr>
            <a:r>
              <a:rPr lang="en-US" altLang="zh-CN" sz="3600" dirty="0" smtClean="0"/>
              <a:t>3</a:t>
            </a:r>
            <a:r>
              <a:rPr lang="zh-CN" altLang="en-US" sz="3600" dirty="0" smtClean="0"/>
              <a:t>、第二次批注练习</a:t>
            </a:r>
            <a:endParaRPr lang="en-US" altLang="zh-CN" sz="36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97095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Pictures\2017-04-25\020.JPG"/>
          <p:cNvPicPr>
            <a:picLocks noChangeAspect="1" noChangeArrowheads="1"/>
          </p:cNvPicPr>
          <p:nvPr/>
        </p:nvPicPr>
        <p:blipFill>
          <a:blip r:embed="rId2" cstate="print"/>
          <a:srcRect l="5385" r="38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2017-04-25\022.JPG"/>
          <p:cNvPicPr>
            <a:picLocks noChangeAspect="1" noChangeArrowheads="1"/>
          </p:cNvPicPr>
          <p:nvPr/>
        </p:nvPicPr>
        <p:blipFill>
          <a:blip r:embed="rId2" cstate="print"/>
          <a:srcRect l="2999" r="4027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Pictures\2017-04-25\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Pictures\2017-04-25\026.JPG"/>
          <p:cNvPicPr>
            <a:picLocks noChangeAspect="1" noChangeArrowheads="1"/>
          </p:cNvPicPr>
          <p:nvPr/>
        </p:nvPicPr>
        <p:blipFill>
          <a:blip r:embed="rId2" cstate="print"/>
          <a:srcRect r="6250"/>
          <a:stretch>
            <a:fillRect/>
          </a:stretch>
        </p:blipFill>
        <p:spPr bwMode="auto">
          <a:xfrm>
            <a:off x="-31" y="1"/>
            <a:ext cx="9144031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3071834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altLang="en-US" dirty="0" smtClean="0"/>
              <a:t>课前准备</a:t>
            </a:r>
            <a:r>
              <a:rPr lang="zh-CN" altLang="en-US" dirty="0" smtClean="0"/>
              <a:t>：</a:t>
            </a:r>
            <a:r>
              <a:rPr altLang="en-US" dirty="0" smtClean="0"/>
              <a:t>分小组；确定小组中心发言人</a:t>
            </a:r>
            <a:endParaRPr lang="en-US" altLang="en-US" dirty="0" smtClean="0"/>
          </a:p>
          <a:p>
            <a:pPr marL="109728" indent="0">
              <a:buNone/>
            </a:pPr>
            <a:endParaRPr lang="en-US" altLang="en-US" dirty="0" smtClean="0"/>
          </a:p>
          <a:p>
            <a:pPr marL="109728" indent="0">
              <a:buNone/>
            </a:pPr>
            <a:r>
              <a:rPr altLang="en-US" dirty="0" smtClean="0"/>
              <a:t>课堂展示：</a:t>
            </a:r>
            <a:endParaRPr lang="en-US" altLang="en-US" dirty="0" smtClean="0"/>
          </a:p>
          <a:p>
            <a:pPr marL="109728" indent="0">
              <a:buNone/>
            </a:pPr>
            <a:r>
              <a:rPr altLang="en-US" dirty="0" smtClean="0"/>
              <a:t>      </a:t>
            </a:r>
            <a:r>
              <a:rPr lang="en-US" altLang="en-US" dirty="0" smtClean="0"/>
              <a:t>1</a:t>
            </a:r>
            <a:r>
              <a:rPr altLang="en-US" dirty="0" smtClean="0"/>
              <a:t>、组员轮流展示批注</a:t>
            </a:r>
            <a:r>
              <a:rPr altLang="en-US" dirty="0" smtClean="0"/>
              <a:t>，</a:t>
            </a:r>
            <a:endParaRPr lang="en-US" altLang="en-US" dirty="0" smtClean="0"/>
          </a:p>
          <a:p>
            <a:pPr marL="109728" indent="0">
              <a:buNone/>
            </a:pPr>
            <a:r>
              <a:rPr lang="en-US" altLang="zh-CN" dirty="0" smtClean="0"/>
              <a:t>      2</a:t>
            </a:r>
            <a:r>
              <a:rPr altLang="en-US" dirty="0" smtClean="0"/>
              <a:t>、</a:t>
            </a:r>
            <a:r>
              <a:rPr altLang="en-US" dirty="0" smtClean="0"/>
              <a:t>小组讨论评价，</a:t>
            </a:r>
            <a:r>
              <a:rPr altLang="en-US" dirty="0" smtClean="0"/>
              <a:t>挑选出本组最好的</a:t>
            </a:r>
            <a:r>
              <a:rPr lang="en-US" altLang="en-US" dirty="0" smtClean="0"/>
              <a:t>5</a:t>
            </a:r>
            <a:r>
              <a:rPr altLang="en-US" dirty="0" smtClean="0"/>
              <a:t>处批注</a:t>
            </a:r>
            <a:endParaRPr lang="en-US" altLang="en-US" dirty="0" smtClean="0"/>
          </a:p>
          <a:p>
            <a:pPr marL="109728" indent="0">
              <a:buNone/>
            </a:pPr>
            <a:r>
              <a:rPr lang="en-US" altLang="en-US" dirty="0" smtClean="0"/>
              <a:t>      3</a:t>
            </a:r>
            <a:r>
              <a:rPr altLang="en-US" dirty="0" smtClean="0"/>
              <a:t>、中心发言人上台展示</a:t>
            </a:r>
            <a:endParaRPr lang="en-US" altLang="en-US" dirty="0" smtClean="0"/>
          </a:p>
          <a:p>
            <a:pPr marL="109728" indent="0">
              <a:buNone/>
            </a:pPr>
            <a:r>
              <a:rPr lang="en-US" altLang="en-US" dirty="0" smtClean="0"/>
              <a:t>      4</a:t>
            </a:r>
            <a:r>
              <a:rPr altLang="en-US" dirty="0" smtClean="0"/>
              <a:t>、其他小组评价</a:t>
            </a:r>
            <a:endParaRPr lang="en-US" altLang="en-US" dirty="0" smtClean="0"/>
          </a:p>
          <a:p>
            <a:pPr marL="109728" indent="0">
              <a:buNone/>
            </a:pPr>
            <a:r>
              <a:rPr lang="en-US" altLang="en-US" dirty="0" smtClean="0"/>
              <a:t>      5</a:t>
            </a:r>
            <a:r>
              <a:rPr altLang="en-US" dirty="0" smtClean="0"/>
              <a:t>、教师小结</a:t>
            </a:r>
            <a:endParaRPr lang="en-US" altLang="en-US" dirty="0" smtClean="0"/>
          </a:p>
          <a:p>
            <a:pPr marL="109728" indent="0">
              <a:buNone/>
            </a:pP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小组交流展示</a:t>
            </a:r>
            <a:r>
              <a:rPr altLang="en-US" dirty="0" smtClean="0"/>
              <a:t>流程：</a:t>
            </a:r>
            <a:endParaRPr lang="zh-CN" altLang="en-US" dirty="0"/>
          </a:p>
        </p:txBody>
      </p:sp>
      <p:pic>
        <p:nvPicPr>
          <p:cNvPr id="1026" name="Picture 2" descr="D:\2015届\九年级\高级\骆驼祥子（批注式）\伍\Still0425_00001.png"/>
          <p:cNvPicPr>
            <a:picLocks noChangeAspect="1" noChangeArrowheads="1"/>
          </p:cNvPicPr>
          <p:nvPr/>
        </p:nvPicPr>
        <p:blipFill>
          <a:blip r:embed="rId2"/>
          <a:srcRect l="13157" t="6897" r="26316"/>
          <a:stretch>
            <a:fillRect/>
          </a:stretch>
        </p:blipFill>
        <p:spPr bwMode="auto">
          <a:xfrm>
            <a:off x="0" y="4929198"/>
            <a:ext cx="2000232" cy="1928802"/>
          </a:xfrm>
          <a:prstGeom prst="rect">
            <a:avLst/>
          </a:prstGeom>
          <a:noFill/>
        </p:spPr>
      </p:pic>
      <p:pic>
        <p:nvPicPr>
          <p:cNvPr id="1027" name="Picture 3" descr="D:\2015届\九年级\高级\骆驼祥子（批注式）\伍\Still0425_00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4929198"/>
            <a:ext cx="2143140" cy="1928802"/>
          </a:xfrm>
          <a:prstGeom prst="rect">
            <a:avLst/>
          </a:prstGeom>
          <a:noFill/>
        </p:spPr>
      </p:pic>
      <p:pic>
        <p:nvPicPr>
          <p:cNvPr id="1028" name="Picture 4" descr="D:\2015届\九年级\高级\骆驼祥子（批注式）\伍\Still0425_00003.png"/>
          <p:cNvPicPr>
            <a:picLocks noChangeAspect="1" noChangeArrowheads="1"/>
          </p:cNvPicPr>
          <p:nvPr/>
        </p:nvPicPr>
        <p:blipFill>
          <a:blip r:embed="rId4"/>
          <a:srcRect l="5114" r="20737"/>
          <a:stretch>
            <a:fillRect/>
          </a:stretch>
        </p:blipFill>
        <p:spPr bwMode="auto">
          <a:xfrm>
            <a:off x="4286248" y="4929198"/>
            <a:ext cx="2542551" cy="1928802"/>
          </a:xfrm>
          <a:prstGeom prst="rect">
            <a:avLst/>
          </a:prstGeom>
          <a:noFill/>
        </p:spPr>
      </p:pic>
      <p:pic>
        <p:nvPicPr>
          <p:cNvPr id="1029" name="Picture 5" descr="D:\2015届\九年级\高级\骆驼祥子（批注式）\伍\Still0425_0000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4929198"/>
            <a:ext cx="2285984" cy="19288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747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三、正式批注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159670" y="2060848"/>
            <a:ext cx="46269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09728" indent="0">
              <a:buNone/>
            </a:pPr>
            <a:r>
              <a:rPr lang="zh-CN" altLang="en-US" sz="4800" b="1" dirty="0" smtClean="0">
                <a:solidFill>
                  <a:srgbClr val="0070C0"/>
                </a:solidFill>
              </a:rPr>
              <a:t>批注方法的指导</a:t>
            </a:r>
            <a:endParaRPr lang="zh-CN" altLang="en-US" sz="4800" b="1" dirty="0">
              <a:solidFill>
                <a:srgbClr val="0070C0"/>
              </a:solidFill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4000497" y="2996382"/>
            <a:ext cx="500066" cy="575494"/>
          </a:xfrm>
          <a:prstGeom prst="downArrow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43108" y="3699221"/>
            <a:ext cx="4929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对文本的探究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41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988840"/>
            <a:ext cx="81676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琥珀" charset="0"/>
                <a:ea typeface="华文琥珀" charset="0"/>
              </a:rPr>
              <a:t>让批注在阅读中</a:t>
            </a:r>
            <a:r>
              <a:rPr lang="zh-CN" altLang="en-US" sz="66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琥珀" charset="0"/>
                <a:ea typeface="华文琥珀" charset="0"/>
              </a:rPr>
              <a:t>开花</a:t>
            </a:r>
            <a:r>
              <a:rPr lang="en-US" altLang="zh-CN" sz="660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琥珀" charset="0"/>
                <a:ea typeface="华文琥珀" charset="0"/>
              </a:rPr>
              <a:t>!</a:t>
            </a:r>
            <a:endParaRPr lang="zh-CN" altLang="en-US" sz="6600" dirty="0"/>
          </a:p>
        </p:txBody>
      </p:sp>
      <p:pic>
        <p:nvPicPr>
          <p:cNvPr id="5" name="Picture 4" descr="http://1853.img.pp.sohu.com.cn/images/2009/5/15/8/16/121ed6a11f7g215.jpg"/>
          <p:cNvPicPr>
            <a:picLocks noChangeAspect="1" noChangeArrowheads="1"/>
          </p:cNvPicPr>
          <p:nvPr/>
        </p:nvPicPr>
        <p:blipFill>
          <a:blip r:embed="rId2"/>
          <a:srcRect r="78103"/>
          <a:stretch>
            <a:fillRect/>
          </a:stretch>
        </p:blipFill>
        <p:spPr bwMode="auto">
          <a:xfrm>
            <a:off x="3347864" y="2852936"/>
            <a:ext cx="2588852" cy="18410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0150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67"/>
          <p:cNvPicPr>
            <a:picLocks noChangeAspect="1"/>
          </p:cNvPicPr>
          <p:nvPr/>
        </p:nvPicPr>
        <p:blipFill>
          <a:blip r:embed="rId3" cstate="print"/>
          <a:srcRect b="67761"/>
          <a:stretch>
            <a:fillRect/>
          </a:stretch>
        </p:blipFill>
        <p:spPr>
          <a:xfrm>
            <a:off x="-36512" y="44624"/>
            <a:ext cx="3312368" cy="3312368"/>
          </a:xfrm>
          <a:prstGeom prst="rect">
            <a:avLst/>
          </a:prstGeom>
        </p:spPr>
      </p:pic>
      <p:pic>
        <p:nvPicPr>
          <p:cNvPr id="7" name="图片 6" descr="468"/>
          <p:cNvPicPr>
            <a:picLocks noChangeAspect="1"/>
          </p:cNvPicPr>
          <p:nvPr/>
        </p:nvPicPr>
        <p:blipFill>
          <a:blip r:embed="rId4" cstate="print"/>
          <a:srcRect t="3383" b="63372"/>
          <a:stretch>
            <a:fillRect/>
          </a:stretch>
        </p:blipFill>
        <p:spPr>
          <a:xfrm>
            <a:off x="3275856" y="44624"/>
            <a:ext cx="3096344" cy="3312368"/>
          </a:xfrm>
          <a:prstGeom prst="rect">
            <a:avLst/>
          </a:prstGeom>
        </p:spPr>
      </p:pic>
      <p:pic>
        <p:nvPicPr>
          <p:cNvPr id="8" name="图片 7" descr="469"/>
          <p:cNvPicPr>
            <a:picLocks noChangeAspect="1"/>
          </p:cNvPicPr>
          <p:nvPr/>
        </p:nvPicPr>
        <p:blipFill>
          <a:blip r:embed="rId5" cstate="print"/>
          <a:srcRect r="10279" b="67911"/>
          <a:stretch>
            <a:fillRect/>
          </a:stretch>
        </p:blipFill>
        <p:spPr>
          <a:xfrm>
            <a:off x="6372200" y="44624"/>
            <a:ext cx="2795812" cy="3312368"/>
          </a:xfrm>
          <a:prstGeom prst="rect">
            <a:avLst/>
          </a:prstGeom>
        </p:spPr>
      </p:pic>
      <p:pic>
        <p:nvPicPr>
          <p:cNvPr id="9" name="图片 8" descr="470"/>
          <p:cNvPicPr>
            <a:picLocks noChangeAspect="1"/>
          </p:cNvPicPr>
          <p:nvPr/>
        </p:nvPicPr>
        <p:blipFill>
          <a:blip r:embed="rId6" cstate="print"/>
          <a:srcRect t="4128" r="5271" b="61924"/>
          <a:stretch>
            <a:fillRect/>
          </a:stretch>
        </p:blipFill>
        <p:spPr>
          <a:xfrm>
            <a:off x="0" y="3429000"/>
            <a:ext cx="3275856" cy="3428999"/>
          </a:xfrm>
          <a:prstGeom prst="rect">
            <a:avLst/>
          </a:prstGeom>
        </p:spPr>
      </p:pic>
      <p:pic>
        <p:nvPicPr>
          <p:cNvPr id="10" name="图片 9" descr="471"/>
          <p:cNvPicPr>
            <a:picLocks noChangeAspect="1"/>
          </p:cNvPicPr>
          <p:nvPr/>
        </p:nvPicPr>
        <p:blipFill>
          <a:blip r:embed="rId7" cstate="print"/>
          <a:srcRect l="19" t="2976" r="7009" b="64567"/>
          <a:stretch>
            <a:fillRect/>
          </a:stretch>
        </p:blipFill>
        <p:spPr>
          <a:xfrm>
            <a:off x="3280131" y="3429000"/>
            <a:ext cx="3092069" cy="3429000"/>
          </a:xfrm>
          <a:prstGeom prst="rect">
            <a:avLst/>
          </a:prstGeom>
        </p:spPr>
      </p:pic>
      <p:pic>
        <p:nvPicPr>
          <p:cNvPr id="11" name="图片 10" descr="472"/>
          <p:cNvPicPr>
            <a:picLocks noChangeAspect="1"/>
          </p:cNvPicPr>
          <p:nvPr/>
        </p:nvPicPr>
        <p:blipFill>
          <a:blip r:embed="rId8" cstate="print"/>
          <a:srcRect b="61463"/>
          <a:stretch>
            <a:fillRect/>
          </a:stretch>
        </p:blipFill>
        <p:spPr>
          <a:xfrm>
            <a:off x="6347131" y="3428999"/>
            <a:ext cx="2796869" cy="3428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EE19A331C07477102B266811256EA605"/>
          <p:cNvPicPr>
            <a:picLocks noChangeAspect="1"/>
          </p:cNvPicPr>
          <p:nvPr/>
        </p:nvPicPr>
        <p:blipFill>
          <a:blip r:embed="rId3">
            <a:lum bright="24000"/>
          </a:blip>
          <a:srcRect l="59398" t="13568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/>
        </p:nvPicPr>
        <p:blipFill>
          <a:blip r:embed="rId2">
            <a:lum bright="26000"/>
          </a:blip>
          <a:srcRect l="65878" t="1024" b="16999"/>
          <a:stretch>
            <a:fillRect/>
          </a:stretch>
        </p:blipFill>
        <p:spPr>
          <a:xfrm rot="5400000">
            <a:off x="1143000" y="-1142998"/>
            <a:ext cx="6858000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6C199B085BDC18BCFC6545E0B4DC7EF"/>
          <p:cNvPicPr>
            <a:picLocks noChangeAspect="1"/>
          </p:cNvPicPr>
          <p:nvPr/>
        </p:nvPicPr>
        <p:blipFill>
          <a:blip r:embed="rId2"/>
          <a:srcRect l="59976" t="17969"/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一、了解批注的几种类型</a:t>
            </a:r>
            <a:endParaRPr lang="zh-CN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概括式批注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赏析</a:t>
            </a:r>
            <a:r>
              <a:rPr lang="zh-CN" altLang="en-US" sz="3600" dirty="0" smtClean="0"/>
              <a:t>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联想式批注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/>
              <a:t>感悟式批注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/>
              <a:t>质疑</a:t>
            </a:r>
            <a:r>
              <a:rPr lang="zh-CN" altLang="en-US" sz="3600" dirty="0" smtClean="0"/>
              <a:t>式批注</a:t>
            </a:r>
            <a:endParaRPr lang="zh-CN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150017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/>
              <a:t>提炼内容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14678" y="2071678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欣赏与分析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75"/>
          <p:cNvPicPr>
            <a:picLocks noChangeAspect="1"/>
          </p:cNvPicPr>
          <p:nvPr/>
        </p:nvPicPr>
        <p:blipFill>
          <a:blip r:embed="rId2" cstate="print"/>
          <a:srcRect l="12413" t="492" r="-2497" b="362"/>
          <a:stretch>
            <a:fillRect/>
          </a:stretch>
        </p:blipFill>
        <p:spPr>
          <a:xfrm rot="16200000">
            <a:off x="1045651" y="-1240351"/>
            <a:ext cx="7072337" cy="9124364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42844" y="428604"/>
            <a:ext cx="2000264" cy="785818"/>
          </a:xfrm>
          <a:prstGeom prst="ellipse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60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130000" t="-95000" r="40000" b="21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FD0FB9F-AEA2-40C8-9B26-5199369D156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灵感触发会议演示文稿</Template>
  <TotalTime>0</TotalTime>
  <Words>1033</Words>
  <Application>Microsoft Office PowerPoint</Application>
  <PresentationFormat>全屏显示(4:3)</PresentationFormat>
  <Paragraphs>148</Paragraphs>
  <Slides>37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聚合</vt:lpstr>
      <vt:lpstr>如何指导学生用批注式阅读《骆驼祥子》</vt:lpstr>
      <vt:lpstr>什么是批注式阅读</vt:lpstr>
      <vt:lpstr>一、了解批注的几种类型</vt:lpstr>
      <vt:lpstr>幻灯片 4</vt:lpstr>
      <vt:lpstr>幻灯片 5</vt:lpstr>
      <vt:lpstr>幻灯片 6</vt:lpstr>
      <vt:lpstr>幻灯片 7</vt:lpstr>
      <vt:lpstr>一、了解批注的几种类型</vt:lpstr>
      <vt:lpstr>幻灯片 9</vt:lpstr>
      <vt:lpstr>幻灯片 10</vt:lpstr>
      <vt:lpstr>幻灯片 11</vt:lpstr>
      <vt:lpstr>一、了解批注的几种类型</vt:lpstr>
      <vt:lpstr>幻灯片 13</vt:lpstr>
      <vt:lpstr>一、了解批注的几种类型</vt:lpstr>
      <vt:lpstr>幻灯片 15</vt:lpstr>
      <vt:lpstr>一、了解批注的几种类型</vt:lpstr>
      <vt:lpstr>幻灯片 17</vt:lpstr>
      <vt:lpstr>二、小试牛刀</vt:lpstr>
      <vt:lpstr>幻灯片 19</vt:lpstr>
      <vt:lpstr>2、批注指导</vt:lpstr>
      <vt:lpstr>（2）批注内容</vt:lpstr>
      <vt:lpstr>幻灯片 22</vt:lpstr>
      <vt:lpstr>幻灯片 23</vt:lpstr>
      <vt:lpstr>幻灯片 24</vt:lpstr>
      <vt:lpstr>2、批注指导</vt:lpstr>
      <vt:lpstr>幻灯片 26</vt:lpstr>
      <vt:lpstr>幻灯片 27</vt:lpstr>
      <vt:lpstr>幻灯片 28</vt:lpstr>
      <vt:lpstr>幻灯片 29</vt:lpstr>
      <vt:lpstr>二、小试牛刀</vt:lpstr>
      <vt:lpstr>幻灯片 31</vt:lpstr>
      <vt:lpstr>幻灯片 32</vt:lpstr>
      <vt:lpstr>幻灯片 33</vt:lpstr>
      <vt:lpstr>幻灯片 34</vt:lpstr>
      <vt:lpstr>小组交流展示流程：</vt:lpstr>
      <vt:lpstr>三、正式批注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2017-04-23T11:03:22Z</dcterms:created>
  <dcterms:modified xsi:type="dcterms:W3CDTF">2017-04-25T11:45:32Z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TC101671239990</vt:lpwstr>
  </property>
</Properties>
</file>