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340" r:id="rId4"/>
    <p:sldId id="284" r:id="rId5"/>
    <p:sldId id="259" r:id="rId6"/>
    <p:sldId id="341" r:id="rId7"/>
    <p:sldId id="419" r:id="rId8"/>
    <p:sldId id="285" r:id="rId9"/>
    <p:sldId id="312" r:id="rId10"/>
    <p:sldId id="322" r:id="rId11"/>
    <p:sldId id="323" r:id="rId12"/>
    <p:sldId id="296" r:id="rId13"/>
    <p:sldId id="324" r:id="rId14"/>
    <p:sldId id="329" r:id="rId15"/>
    <p:sldId id="364" r:id="rId16"/>
    <p:sldId id="258" r:id="rId17"/>
    <p:sldId id="333" r:id="rId18"/>
    <p:sldId id="334" r:id="rId19"/>
    <p:sldId id="325" r:id="rId20"/>
    <p:sldId id="365" r:id="rId21"/>
    <p:sldId id="391" r:id="rId22"/>
    <p:sldId id="392" r:id="rId23"/>
    <p:sldId id="394" r:id="rId24"/>
    <p:sldId id="393" r:id="rId25"/>
    <p:sldId id="395" r:id="rId26"/>
    <p:sldId id="397" r:id="rId27"/>
    <p:sldId id="328" r:id="rId28"/>
    <p:sldId id="472" r:id="rId29"/>
    <p:sldId id="471" r:id="rId30"/>
    <p:sldId id="475" r:id="rId31"/>
    <p:sldId id="479" r:id="rId32"/>
    <p:sldId id="469" r:id="rId33"/>
    <p:sldId id="480" r:id="rId34"/>
    <p:sldId id="487" r:id="rId35"/>
    <p:sldId id="330" r:id="rId36"/>
    <p:sldId id="464" r:id="rId37"/>
    <p:sldId id="463" r:id="rId38"/>
    <p:sldId id="468" r:id="rId39"/>
    <p:sldId id="465" r:id="rId40"/>
    <p:sldId id="466" r:id="rId41"/>
    <p:sldId id="467" r:id="rId42"/>
    <p:sldId id="478" r:id="rId43"/>
    <p:sldId id="477" r:id="rId44"/>
    <p:sldId id="332" r:id="rId45"/>
    <p:sldId id="488" r:id="rId46"/>
    <p:sldId id="489" r:id="rId47"/>
    <p:sldId id="490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tags" Target="tags/tag3.xml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D447C-D9AC-46FF-8EC9-E1754F042B67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1D304-0E19-4B77-BCE5-32322E8358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120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09A786-D8F5-412A-9818-D45DD66DB71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562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66A184-405A-4F9D-ABA5-48C7D5C33E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0983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66A184-405A-4F9D-ABA5-48C7D5C33E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108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443879-5936-4EDF-9DBD-F6D59A19C6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11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7613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443879-5936-4EDF-9DBD-F6D59A19C6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444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1AC9B1-FD06-4238-BED2-875F2116BDB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08725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03744-2EBA-4087-8568-5C0007219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1264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A03744-2EBA-4087-8568-5C00072191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48306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8551"/>
            <a:ext cx="12192000" cy="684089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C66F9745-8709-470B-A145-4A03D7C400BA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C66F9745-8709-470B-A145-4A03D7C400BA}" type="datetimeFigureOut">
              <a:rPr lang="zh-CN" altLang="en-US" smtClean="0"/>
              <a:t>2021/9/24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90A44A5C-46CB-4D39-8D71-BF2652E2C8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3.png" /><Relationship Id="rId4" Type="http://schemas.openxmlformats.org/officeDocument/2006/relationships/tags" Target="../tags/tag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4.png" /><Relationship Id="rId4" Type="http://schemas.microsoft.com/office/2007/relationships/hdphoto" Target="../media/image15.wdp" /><Relationship Id="rId5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8.png" /><Relationship Id="rId4" Type="http://schemas.microsoft.com/office/2007/relationships/hdphoto" Target="../media/image19.wdp" /><Relationship Id="rId5" Type="http://schemas.openxmlformats.org/officeDocument/2006/relationships/image" Target="../media/image20.png" /><Relationship Id="rId6" Type="http://schemas.openxmlformats.org/officeDocument/2006/relationships/image" Target="../media/image2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3.png" /><Relationship Id="rId4" Type="http://schemas.microsoft.com/office/2007/relationships/hdphoto" Target="../media/image24.wdp" /><Relationship Id="rId5" Type="http://schemas.openxmlformats.org/officeDocument/2006/relationships/image" Target="../media/image25.jpeg" /><Relationship Id="rId6" Type="http://schemas.openxmlformats.org/officeDocument/2006/relationships/image" Target="../media/image2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jpeg" /><Relationship Id="rId4" Type="http://schemas.openxmlformats.org/officeDocument/2006/relationships/image" Target="../media/image10.png" /><Relationship Id="rId5" Type="http://schemas.microsoft.com/office/2007/relationships/hdphoto" Target="../media/image11.wdp" /><Relationship Id="rId6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png" /><Relationship Id="rId4" Type="http://schemas.openxmlformats.org/officeDocument/2006/relationships/tags" Target="../tags/tag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/>
        </p:nvSpPr>
        <p:spPr>
          <a:xfrm>
            <a:off x="5795645" y="3121660"/>
            <a:ext cx="273812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 w="0"/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司马迁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1" y="4797152"/>
            <a:ext cx="3849871" cy="18152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72080" y="1130300"/>
            <a:ext cx="54102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charset="-122"/>
                <a:ea typeface="楷体" panose="02010609060101010101" charset="-122"/>
              </a:rPr>
              <a:t>屈原列传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变法改革</a:t>
            </a:r>
          </a:p>
        </p:txBody>
      </p:sp>
      <p:sp>
        <p:nvSpPr>
          <p:cNvPr id="2" name="矩形 1"/>
          <p:cNvSpPr/>
          <p:nvPr/>
        </p:nvSpPr>
        <p:spPr>
          <a:xfrm>
            <a:off x="5238147" y="4848444"/>
            <a:ext cx="4391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周慎靓王六年（前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315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年），深入进行变法改革，民心沸腾；楚之形势大变，旧贵族面临着覆灭的命运。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6571" y="1916832"/>
            <a:ext cx="1198401" cy="1158718"/>
            <a:chOff x="1144658" y="1932136"/>
            <a:chExt cx="1198401" cy="1158718"/>
          </a:xfrm>
        </p:grpSpPr>
        <p:pic>
          <p:nvPicPr>
            <p:cNvPr id="17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9774878">
              <a:off x="1144658" y="1932136"/>
              <a:ext cx="1198401" cy="115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1552185" y="2157599"/>
              <a:ext cx="7648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1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20863" y="3269954"/>
            <a:ext cx="1198401" cy="1158718"/>
            <a:chOff x="6377922" y="1940175"/>
            <a:chExt cx="1198401" cy="1158718"/>
          </a:xfrm>
        </p:grpSpPr>
        <p:pic>
          <p:nvPicPr>
            <p:cNvPr id="21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9774878">
              <a:off x="6377922" y="1940175"/>
              <a:ext cx="1198401" cy="115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6785448" y="2165638"/>
              <a:ext cx="7648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2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79776" y="4623075"/>
            <a:ext cx="1198401" cy="1158718"/>
            <a:chOff x="1230423" y="4395701"/>
            <a:chExt cx="1198401" cy="1158718"/>
          </a:xfrm>
        </p:grpSpPr>
        <p:pic>
          <p:nvPicPr>
            <p:cNvPr id="25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9774878">
              <a:off x="1230423" y="4395701"/>
              <a:ext cx="1198401" cy="1158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文本框 25"/>
            <p:cNvSpPr txBox="1"/>
            <p:nvPr/>
          </p:nvSpPr>
          <p:spPr>
            <a:xfrm>
              <a:off x="1637951" y="4621162"/>
              <a:ext cx="7648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3</a:t>
              </a:r>
              <a:endPara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235391" y="2124459"/>
            <a:ext cx="4348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周慎靓王四年（前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317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年），忙于变法改革，制订并出台各种法令。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577140" y="3383777"/>
            <a:ext cx="4391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周慎靓王五年（前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316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年），继续进行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变法改革，与旧贵族和一切顽固势力进行斗争。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4" name="组合 13"/>
          <p:cNvGrpSpPr/>
          <p:nvPr/>
        </p:nvGrpSpPr>
        <p:grpSpPr>
          <a:xfrm>
            <a:off x="1405404" y="1503141"/>
            <a:ext cx="1371241" cy="1357915"/>
            <a:chOff x="1544070" y="1437964"/>
            <a:chExt cx="1518677" cy="1498682"/>
          </a:xfrm>
        </p:grpSpPr>
        <p:pic>
          <p:nvPicPr>
            <p:cNvPr id="15" name="稻壳优创意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63384">
              <a:off x="1554068" y="1427966"/>
              <a:ext cx="1498682" cy="1518677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860323" y="1760064"/>
              <a:ext cx="886169" cy="917094"/>
            </a:xfrm>
            <a:prstGeom prst="rect">
              <a:avLst/>
            </a:prstGeom>
            <a:noFill/>
          </p:spPr>
          <p:txBody>
            <a:bodyPr wrap="none" lIns="91400" tIns="45699" rIns="91400" bIns="4569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谗而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见疏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23415" y="1582434"/>
            <a:ext cx="1371241" cy="1357915"/>
            <a:chOff x="1544070" y="1437964"/>
            <a:chExt cx="1518677" cy="149868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63384">
              <a:off x="1554068" y="1427966"/>
              <a:ext cx="1498682" cy="151867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860323" y="1761929"/>
              <a:ext cx="886169" cy="917094"/>
            </a:xfrm>
            <a:prstGeom prst="rect">
              <a:avLst/>
            </a:prstGeom>
            <a:noFill/>
          </p:spPr>
          <p:txBody>
            <a:bodyPr wrap="none" lIns="91400" tIns="45699" rIns="91400" bIns="4569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流放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汉北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968810" y="1582433"/>
            <a:ext cx="1371241" cy="1357915"/>
            <a:chOff x="1544070" y="1437964"/>
            <a:chExt cx="1518677" cy="149868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63384">
              <a:off x="1554068" y="1427966"/>
              <a:ext cx="1498682" cy="151867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941737" y="1761930"/>
              <a:ext cx="886169" cy="917094"/>
            </a:xfrm>
            <a:prstGeom prst="rect">
              <a:avLst/>
            </a:prstGeom>
            <a:noFill/>
          </p:spPr>
          <p:txBody>
            <a:bodyPr wrap="none" lIns="91400" tIns="45699" rIns="91400" bIns="45699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放逐</a:t>
              </a:r>
              <a:endPara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江南</a:t>
              </a:r>
            </a:p>
          </p:txBody>
        </p:sp>
      </p:grpSp>
      <p:sp>
        <p:nvSpPr>
          <p:cNvPr id="31" name="Text Box 160"/>
          <p:cNvSpPr txBox="1">
            <a:spLocks noChangeArrowheads="1"/>
          </p:cNvSpPr>
          <p:nvPr/>
        </p:nvSpPr>
        <p:spPr bwMode="auto">
          <a:xfrm>
            <a:off x="5087302" y="600155"/>
            <a:ext cx="20173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历史事迹</a:t>
            </a:r>
          </a:p>
        </p:txBody>
      </p:sp>
      <p:sp>
        <p:nvSpPr>
          <p:cNvPr id="6" name="矩形 5"/>
          <p:cNvSpPr/>
          <p:nvPr/>
        </p:nvSpPr>
        <p:spPr>
          <a:xfrm>
            <a:off x="545833" y="3067274"/>
            <a:ext cx="34326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周赧王五年（前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310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年），秦武王元年。张仪由于不被武王满意，离开秦国赶赴魏国。屈原仍事怀王为三闾大夫。怀王领悟到被张仪欺骗，出于一时权宜之计起用屈原为齐使，当屈原从齐国回来后马上便被楚怀王疏远。</a:t>
            </a:r>
          </a:p>
        </p:txBody>
      </p:sp>
      <p:sp>
        <p:nvSpPr>
          <p:cNvPr id="7" name="矩形 6"/>
          <p:cNvSpPr/>
          <p:nvPr/>
        </p:nvSpPr>
        <p:spPr>
          <a:xfrm>
            <a:off x="4607351" y="3121782"/>
            <a:ext cx="2977298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周赧王十三年（前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301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年），秦楚结盟，屈原反对秦楚结盟，因而被逐出郢都，流放到汉北。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8248" y="3086958"/>
            <a:ext cx="3096344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周赧王二十一年到周赧王三十六年（前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294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年到前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279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年），屈原第二次被流放到南方的荒僻地区。时间长达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16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年，在这之间并写下了大量优秀的文学作品，如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九章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·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悲回风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》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屈原之死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932815" y="1246505"/>
            <a:ext cx="9233535" cy="4980940"/>
            <a:chOff x="563250" y="2060848"/>
            <a:chExt cx="7748234" cy="3908965"/>
          </a:xfrm>
        </p:grpSpPr>
        <p:pic>
          <p:nvPicPr>
            <p:cNvPr id="17" name="图片 16" descr="边框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563250" y="2060848"/>
              <a:ext cx="7404958" cy="3908965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261377" y="2626877"/>
              <a:ext cx="6096000" cy="20038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周赧王三十五年（前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280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年），楚顷襄王十九年，秦将司马错攻楚，楚割让上庸、汉北地；第二年，秦白起攻楚，取邪、邓、西陵。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周赧王三十七年（前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278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年），白起更进一步攻下了郢都，楚顷襄王只好跟那些执政的贵族们一起，狼狈不堪地逃难，“保于陈城（今河南淮阳县）”。在极度苦闷、完全绝望的心情下，于农历五月五日投汨罗江自尽了。这一年大概是楚顷襄王二十一年（前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278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年），屈原当时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62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华文隶书"/>
                  <a:cs typeface="+mn-cs"/>
                </a:rPr>
                <a:t>岁左右。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7512735" y="2662560"/>
              <a:ext cx="798749" cy="281102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0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华文隶书" panose="02010800040101010101" pitchFamily="2" charset="-122"/>
                  <a:ea typeface="华文隶书" panose="02010800040101010101" pitchFamily="2" charset="-122"/>
                  <a:cs typeface="+mn-cs"/>
                </a:rPr>
                <a:t>自投汨罗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1485588"/>
            <a:ext cx="4232406" cy="4669755"/>
          </a:xfrm>
          <a:prstGeom prst="rect">
            <a:avLst/>
          </a:prstGeom>
        </p:spPr>
      </p:pic>
      <p:sp>
        <p:nvSpPr>
          <p:cNvPr id="5" name="Text Box 160"/>
          <p:cNvSpPr txBox="1">
            <a:spLocks noChangeArrowheads="1"/>
          </p:cNvSpPr>
          <p:nvPr/>
        </p:nvSpPr>
        <p:spPr bwMode="auto">
          <a:xfrm>
            <a:off x="5042450" y="600155"/>
            <a:ext cx="2107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政治成就</a:t>
            </a:r>
          </a:p>
        </p:txBody>
      </p:sp>
      <p:sp>
        <p:nvSpPr>
          <p:cNvPr id="15" name="矩形 14"/>
          <p:cNvSpPr/>
          <p:nvPr/>
        </p:nvSpPr>
        <p:spPr>
          <a:xfrm>
            <a:off x="1812362" y="2276872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一、奖励耕战</a:t>
            </a:r>
          </a:p>
        </p:txBody>
      </p:sp>
      <p:pic>
        <p:nvPicPr>
          <p:cNvPr id="16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88" y="2411805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7700" y="2856313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1812362" y="3515547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二、聚贤能</a:t>
            </a:r>
          </a:p>
        </p:txBody>
      </p:sp>
      <p:pic>
        <p:nvPicPr>
          <p:cNvPr id="1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88" y="3650480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7700" y="4094988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880147" y="4783933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三、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反壅蔽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pic>
        <p:nvPicPr>
          <p:cNvPr id="22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6888" y="4847133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7700" y="5291641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5217252" y="2276872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四、禁朋党</a:t>
            </a:r>
          </a:p>
        </p:txBody>
      </p:sp>
      <p:pic>
        <p:nvPicPr>
          <p:cNvPr id="25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1779" y="2411805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2590" y="2856313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5217252" y="3515547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五、明赏罚</a:t>
            </a:r>
          </a:p>
        </p:txBody>
      </p:sp>
      <p:pic>
        <p:nvPicPr>
          <p:cNvPr id="2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1779" y="3650480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2590" y="4094988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5217252" y="4712200"/>
            <a:ext cx="25412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六、移风易俗</a:t>
            </a:r>
          </a:p>
        </p:txBody>
      </p:sp>
      <p:pic>
        <p:nvPicPr>
          <p:cNvPr id="31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1779" y="4847133"/>
            <a:ext cx="759045" cy="473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41" descr="C_108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2590" y="5291641"/>
            <a:ext cx="2639185" cy="80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矩形 32"/>
          <p:cNvSpPr/>
          <p:nvPr/>
        </p:nvSpPr>
        <p:spPr>
          <a:xfrm>
            <a:off x="16476" y="6862119"/>
            <a:ext cx="325730" cy="112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35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114053860@qq.com</a:t>
            </a:r>
            <a:endParaRPr lang="zh-CN" altLang="en-US" sz="135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2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92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8" grpId="0"/>
      <p:bldP spid="21" grpId="0"/>
      <p:bldP spid="24" grpId="0"/>
      <p:bldP spid="27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169"/>
          <p:cNvPicPr/>
          <p:nvPr/>
        </p:nvPicPr>
        <p:blipFill>
          <a:blip r:embed="rId2"/>
          <a:stretch>
            <a:fillRect/>
          </a:stretch>
        </p:blipFill>
        <p:spPr>
          <a:xfrm rot="16200000">
            <a:off x="3280410" y="-1624965"/>
            <a:ext cx="5410835" cy="10429875"/>
          </a:xfrm>
          <a:prstGeom prst="rect">
            <a:avLst/>
          </a:prstGeom>
        </p:spPr>
      </p:pic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文学成就</a:t>
            </a:r>
          </a:p>
        </p:txBody>
      </p:sp>
      <p:sp>
        <p:nvSpPr>
          <p:cNvPr id="2" name="矩形 1"/>
          <p:cNvSpPr/>
          <p:nvPr/>
        </p:nvSpPr>
        <p:spPr>
          <a:xfrm>
            <a:off x="2115185" y="1710055"/>
            <a:ext cx="8575675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屈原是中国历史上第一位伟大的爱国诗人，中国浪漫主义文学的奠基人，被誉为“中华诗祖”、“辞赋之祖”。他是“楚辞”的创立者和代表作者，开辟了“香草美人”的传统。屈原的出现，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标志着中国诗歌进入了一个由集体歌唱到个人独创的新时代。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他被后人称为“诗魂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"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他创作的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楚辞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是中国浪漫主义文学的源头，其中《离骚》与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诗经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中的《国风》并称“风骚”，对后世诗歌产生了深远影响。</a:t>
            </a:r>
            <a:endParaRPr lang="zh-CN" altLang="en-US" sz="2800" b="1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 16" descr="169"/>
          <p:cNvPicPr/>
          <p:nvPr/>
        </p:nvPicPr>
        <p:blipFill>
          <a:blip r:embed="rId2"/>
          <a:stretch>
            <a:fillRect/>
          </a:stretch>
        </p:blipFill>
        <p:spPr>
          <a:xfrm rot="16200000">
            <a:off x="3161665" y="-1127125"/>
            <a:ext cx="5354955" cy="9490710"/>
          </a:xfrm>
          <a:prstGeom prst="rect">
            <a:avLst/>
          </a:prstGeom>
        </p:spPr>
      </p:pic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文学成就</a:t>
            </a:r>
          </a:p>
        </p:txBody>
      </p:sp>
      <p:sp>
        <p:nvSpPr>
          <p:cNvPr id="2" name="矩形 1"/>
          <p:cNvSpPr/>
          <p:nvPr/>
        </p:nvSpPr>
        <p:spPr>
          <a:xfrm>
            <a:off x="2200275" y="1459865"/>
            <a:ext cx="821118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屈原的作品，根据刘向、刘歆父子的校定和王逸的注本，有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》11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》9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卜居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渔父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史记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屈原列传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司马迁语，还有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招魂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篇。有些学者认为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大招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也是屈原作品；但也有人怀疑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远游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以下诸篇及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中若干篇章非出自屈原手笔。据郭沫若考证，屈原作品，共流传下来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篇。其中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》11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》9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篇，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离骚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天问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招魂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各一篇。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Text Box 160"/>
          <p:cNvSpPr txBox="1">
            <a:spLocks noChangeArrowheads="1"/>
          </p:cNvSpPr>
          <p:nvPr/>
        </p:nvSpPr>
        <p:spPr bwMode="auto">
          <a:xfrm>
            <a:off x="3467708" y="600155"/>
            <a:ext cx="52565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</a:rPr>
              <a:t>“香草美人”的象征手法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6645" y="3717032"/>
            <a:ext cx="6624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由于这种情感表达的需要，就不能满足于平实的写作手法，而需要大量借用楚地的神话材料，用绮丽的幻想，是诗歌的境界大为扩展，显示恢弘瑰丽的特征。这为中国古典诗歌的创作，开辟出一条新的道路。后代的个性和情感强烈的诗人，如李白、李贺等，都从中受到极大的启发。可以说，中国古代文学中讲究文采，注意华美的流派，最终都可以溯源于屈原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496" y="1896306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屈原的“香草美人”的象征手法继承并发挥了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《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诗经</a:t>
            </a:r>
            <a:r>
              <a:rPr kumimoji="0" lang="en-US" altLang="zh-CN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》</a:t>
            </a: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的比兴手法，屈原的创作在相当程度上显示了情感的解放，从而造成了全新的、富有生气和强大感染力的诗歌风格。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28559" y="3699645"/>
            <a:ext cx="2736304" cy="2426387"/>
            <a:chOff x="6063391" y="1024643"/>
            <a:chExt cx="2288130" cy="202897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063391" y="1024643"/>
              <a:ext cx="2288130" cy="202897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326" y="1317707"/>
              <a:ext cx="1476260" cy="1473325"/>
            </a:xfrm>
            <a:prstGeom prst="ellipse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932" y="1959690"/>
            <a:ext cx="2243801" cy="1185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476" y="6862119"/>
            <a:ext cx="325730" cy="112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35">
                <a:noFill/>
                <a:latin typeface="Calibri" panose="020f0502020204030204" pitchFamily="34" charset="0"/>
                <a:ea typeface="宋体" panose="02010600030101010101" pitchFamily="2" charset="-122"/>
              </a:rPr>
              <a:t>114053860@qq.com</a:t>
            </a:r>
            <a:endParaRPr lang="zh-CN" altLang="en-US" sz="135">
              <a:noFill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稻壳优创意"/>
          <p:cNvSpPr txBox="1">
            <a:spLocks noChangeArrowheads="1"/>
          </p:cNvSpPr>
          <p:nvPr/>
        </p:nvSpPr>
        <p:spPr bwMode="auto">
          <a:xfrm>
            <a:off x="2090121" y="600155"/>
            <a:ext cx="80117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</a:rPr>
              <a:t>新诗体的创作</a:t>
            </a: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</a:rPr>
              <a:t>——</a:t>
            </a: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</a:rPr>
              <a:t>骚体和新的诗歌样式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1909" y="1590712"/>
            <a:ext cx="46081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于楚辞作品来说，它不仅有某些现成的五言句或七言句，大量地创造和使用了三字顿的节奏。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15" y="2458967"/>
            <a:ext cx="3105451" cy="310545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99309" y="3237944"/>
            <a:ext cx="363395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楚辞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是最早打破四言句式的诗歌作品，在它参差不齐的各种句式中，包括了五、七言诗的胚模，给后人以无穷的启发。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2852" y="5155049"/>
            <a:ext cx="39846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楚辞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创造了一种新的诗歌样式。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28147" y="3353026"/>
            <a:ext cx="3533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楚辞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以杂言为主，突破了传统的四言句式。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44521" y="4759456"/>
            <a:ext cx="381675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楚辞善于渲染、形容，词语繁富，很重视外在形式的美感，这为汉代赋体文学的产生创造了条件。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12" grpId="0"/>
      <p:bldP spid="13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2063552" y="2194386"/>
            <a:ext cx="7128791" cy="1524357"/>
            <a:chOff x="2305925" y="2194386"/>
            <a:chExt cx="7128791" cy="1524357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577678"/>
              <a:ext cx="557096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二、文本疏通</a:t>
              </a:r>
            </a:p>
          </p:txBody>
        </p:sp>
        <p:pic>
          <p:nvPicPr>
            <p:cNvPr id="19" name="Picture 5" descr="毛笔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05925" y="2194386"/>
              <a:ext cx="2180149" cy="152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872490" y="930275"/>
            <a:ext cx="1066863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屈原者，名平，楚之同姓也。为楚怀王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左徒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闻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志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，明于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治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乱，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娴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辞令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。入则与王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图议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国事，以出号令；出则接遇宾客，应对诸侯。王甚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任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上官大夫与之同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，争宠而心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害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。怀王使屈原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造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为宪令，屈平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属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草稿未定。上官大夫见而欲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夺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之，屈平不与，因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谗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之曰：“王使屈平为令，众莫不知。每一令出，平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伐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其功，曰以为‘非我莫能为也。’”王怒而疏屈平。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9015" y="1172210"/>
            <a:ext cx="738441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素养目标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语言构建与运用：梳理文本中重要实虚词，注意特殊文言现象及文化常识。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思维发展与提升：理解文本的所呈现的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强烈的爱国主义精神和刚正不阿的高尚情操。</a:t>
            </a: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审美鉴赏与创造：</a:t>
            </a:r>
            <a:r>
              <a:rPr lang="zh-CN" altLang="en-US" sz="2800" b="1" kern="10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学习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本文</a:t>
            </a:r>
            <a:r>
              <a:rPr lang="zh-CN" altLang="en-US" sz="28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选取典型事例并运用</a:t>
            </a:r>
            <a:r>
              <a:rPr lang="zh-CN" altLang="en-US" sz="2800" b="1" kern="10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叙议结合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的</a:t>
            </a:r>
            <a:r>
              <a:rPr lang="zh-CN" altLang="en-US" sz="28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方式凸显人物品格和精神的写作方法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Times New Roman" panose="02020603050405020304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文化传承与理解：体会屈原爱国主义精神在当代的意义，厚植家国情怀，激发使命担当。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6390" y="581660"/>
            <a:ext cx="1149350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屈平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疾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王听之不聪也，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谗谄之蔽明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邪曲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之害公也，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方正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容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也，故忧愁幽思而作《离骚》。“离骚”者，犹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离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忧也。夫天者，人之始也；父母者，人之本也。人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穷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，故劳苦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倦极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，未尝不呼天也；疾痛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惨怛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，未尝不呼父母也。屈平正道直行，竭忠尽智，以事其君，谗人间之，可谓穷矣。信而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见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疑，忠而被谤，能无怨乎？屈平之作《离骚》，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盖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自怨生也。《国风》好色而不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淫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，《小雅》怨诽而不乱。若《离骚》者，可谓兼之矣。上称帝喾，下道齐桓，中述汤、武，以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刺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世事。明道德之广崇，治乱之条贯，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靡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不毕见。其文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约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，其辞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微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，其志洁，其行廉。其称文小而其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极大，举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类迩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而见义远。其志洁，故其称物芳；其行廉，故死而不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容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。自疏濯淖污泥之中，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蝉蜕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于浊秽，以浮游尘埃之外，不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获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世之滋垢，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皭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泥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滓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者也。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推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此志也，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虽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与日月争光可也。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21970" y="662940"/>
            <a:ext cx="10570210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。其后秦欲伐齐，齐与楚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亲，惠王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之。乃令张仪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去秦，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厚币委质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事楚，曰：“秦甚憎齐，齐与楚从亲，楚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能绝齐，秦愿献商、於之地六百里。”楚怀王贪而信张仪，遂绝齐，使使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秦受地。张仪诈之曰：“仪与王约六里，不闻六百里。”楚使怒去，归告怀王。怀王怒，大兴师伐秦。秦发兵击之，大破楚师于丹、淅，斩首八万，虏楚将屈匄，遂取楚之汉中地。怀王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悉发国中兵，以深入击秦，战于蓝田。魏闻之，袭楚至邓。楚兵惧，自秦归。而齐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怒，不救楚，楚大困。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65150" y="594995"/>
            <a:ext cx="1079373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明年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，秦割汉中地与楚以和。楚王曰：“不愿得地，愿得张仪而甘心焉。”张仪闻，乃曰：“以一仪而当汉中地，臣请往如楚。”如楚，又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因厚币用事者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臣靳尚，而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设诡辩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于怀王之宠姬郑袖。怀王竟听郑袖，复释去张仪。是时屈原既疏，不复在位，使于齐，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顾反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，谏怀王曰：“何不杀张仪？”怀王悔，追张仪，不及。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其后，诸侯共击楚，大破之，杀其将唐眜。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时秦昭王与楚婚，欲与怀王会。怀王欲行，屈平曰：“秦，虎狼之国，不可信，不如毋行。”怀王稚子子兰劝王行：“奈何绝秦欢！”怀王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卒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行。入武关，秦伏兵绝其后，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留怀王，以求割地。怀王怒，不听。亡走赵，赵不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竟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死于秦而归葬。</a:t>
            </a:r>
            <a:endParaRPr kumimoji="0" lang="zh-CN" altLang="en-US" sz="24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22605" y="902335"/>
            <a:ext cx="1091882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长子顷襄王立，以其弟子兰为令尹。楚人既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咎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子兰以劝怀王入秦而不反也。屈平既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嫉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之，虽放流，眷顾楚国，系心怀王，不忘欲反。冀幸君之一悟，俗之一改也。其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存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君兴国，而欲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反覆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之，一篇之中，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三致志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焉。然终无可奈何，故不可以反。卒以此见怀王之终不悟也。人君无愚智贤不肖，莫不欲求忠以自为，举贤以自佐。然亡国破家相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随属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，而圣君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治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国累世而不见者，其所谓忠者不忠，而所谓贤者不贤也。怀王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不知忠臣之分，故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郑袖，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外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张仪，疏屈平而信上官大夫、令尹子兰，兵挫地削，亡其六郡，身客死于秦，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天下笑，此不知人之祸也。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令尹子兰闻之，大怒。卒使上官大夫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短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屈原于顷襄王。顷襄王怒而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606425" y="579120"/>
            <a:ext cx="10793730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屈原至于江滨，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被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发行吟泽畔，颜色憔悴，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形容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枯槁。渔父见而问之曰：“子非三闾大夫欤？何故而至此？”屈原曰：“举世皆浊而我独清，众人皆醉而我独醒，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是以见放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。”渔父曰：“夫圣人者，不凝滞于物，而能与世推移。举世混浊，何不随其流而扬其波？众人皆醉，何不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其糟而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？何故怀瑾握瑜，而自令见放为？”屈原曰：“吾闻之，新沐者必弹冠，新浴者必振衣。人又谁能以身之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察察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，受物之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汶汶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者乎？宁赴常流而葬乎江鱼腹中耳。又安能以皓皓之白，而蒙世之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温蠖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乎？”乃作《怀沙》之赋。于是怀石，遂自投汨罗以死。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8000" y="875030"/>
            <a:ext cx="1059815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屈原既死之后，楚有宋玉、唐勒、景差之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者，皆好辞而以赋见称。然皆祖屈原之从容辞令，终莫敢直谏。其后楚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以削，数十年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为秦所灭。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太史公曰：“余读《离骚》、《天问》、《招魂》、《哀郢》，悲其志。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长沙，观屈原所自沉渊，未尝不垂涕，想见其为人。及见贾生吊之，又怪屈原以彼其材游诸侯，何国不容，而自令若是！读《鵩鸟赋》，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死生，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去就，又爽然自失矣。”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2063552" y="2194386"/>
            <a:ext cx="7128791" cy="1524357"/>
            <a:chOff x="2305925" y="2194386"/>
            <a:chExt cx="7128791" cy="1524357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577678"/>
              <a:ext cx="557096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三、文本解析</a:t>
              </a:r>
            </a:p>
          </p:txBody>
        </p:sp>
        <p:pic>
          <p:nvPicPr>
            <p:cNvPr id="19" name="Picture 5" descr="毛笔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05925" y="2194386"/>
              <a:ext cx="2180149" cy="152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902335" y="1071245"/>
            <a:ext cx="10018395" cy="4714875"/>
          </a:xfr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文章结构</a:t>
            </a: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一、屈原做《离骚》的原因及评价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1-3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二、屈原被罢黜到自沉的经过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4-10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三、屈原死后的影响及作者评价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11-12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08000" y="875030"/>
            <a:ext cx="105981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标题 1"/>
          <p:cNvSpPr>
            <a:spLocks noGrp="1"/>
          </p:cNvSpPr>
          <p:nvPr/>
        </p:nvSpPr>
        <p:spPr>
          <a:xfrm>
            <a:off x="609600" y="274638"/>
            <a:ext cx="10972800" cy="11430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C00000"/>
                </a:solidFill>
              </a:rPr>
              <a:t>屈原际遇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22" name="内容占位符 2"/>
          <p:cNvSpPr>
            <a:spLocks noGrp="1"/>
          </p:cNvSpPr>
          <p:nvPr/>
        </p:nvSpPr>
        <p:spPr>
          <a:xfrm>
            <a:off x="609600" y="1600200"/>
            <a:ext cx="10972800" cy="4525963"/>
          </a:xfr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kern="100" smtClean="0"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下面是屈原一生际遇表，请根据课文在空白处填出相应的概括内容。</a:t>
            </a:r>
            <a:endParaRPr lang="en-US" altLang="zh-CN" kern="100" smtClean="0"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  <a:p>
            <a:endParaRPr lang="en-US" altLang="zh-CN" kern="100" smtClean="0"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  <a:p>
            <a:endParaRPr lang="zh-CN" altLang="zh-CN" sz="1100" kern="100" smtClean="0">
              <a:latin typeface="宋体" panose="02010600030101010101" pitchFamily="2" charset="-122"/>
              <a:cs typeface="Courier New" panose="02070309020205020404"/>
            </a:endParaRPr>
          </a:p>
          <a:p>
            <a:endParaRPr lang="zh-CN" altLang="en-US"/>
          </a:p>
        </p:txBody>
      </p:sp>
      <p:sp>
        <p:nvSpPr>
          <p:cNvPr id="23" name="流程图: 过程 22"/>
          <p:cNvSpPr/>
          <p:nvPr/>
        </p:nvSpPr>
        <p:spPr>
          <a:xfrm>
            <a:off x="2452662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屈原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得志</a:t>
            </a:r>
            <a:endParaRPr lang="zh-CN" altLang="en-US" sz="3200" b="1"/>
          </a:p>
        </p:txBody>
      </p:sp>
      <p:sp>
        <p:nvSpPr>
          <p:cNvPr id="24" name="流程图: 过程 23"/>
          <p:cNvSpPr/>
          <p:nvPr/>
        </p:nvSpPr>
        <p:spPr>
          <a:xfrm>
            <a:off x="4024298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遭谗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被疏</a:t>
            </a:r>
            <a:endParaRPr lang="zh-CN" altLang="en-US" sz="3200" b="1"/>
          </a:p>
        </p:txBody>
      </p:sp>
      <p:sp>
        <p:nvSpPr>
          <p:cNvPr id="25" name="流程图: 过程 24"/>
          <p:cNvSpPr/>
          <p:nvPr/>
        </p:nvSpPr>
        <p:spPr>
          <a:xfrm>
            <a:off x="5667372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遭谗</a:t>
            </a:r>
            <a:endParaRPr lang="en-US" altLang="zh-CN" sz="3200" b="1" smtClean="0"/>
          </a:p>
          <a:p>
            <a:pPr algn="ctr"/>
            <a:r>
              <a:rPr lang="zh-CN" altLang="en-US" sz="3200" b="1" smtClean="0"/>
              <a:t>被迁</a:t>
            </a:r>
            <a:endParaRPr lang="zh-CN" altLang="en-US" sz="3200" b="1"/>
          </a:p>
        </p:txBody>
      </p:sp>
      <p:sp>
        <p:nvSpPr>
          <p:cNvPr id="26" name="流程图: 过程 25"/>
          <p:cNvSpPr/>
          <p:nvPr/>
        </p:nvSpPr>
        <p:spPr>
          <a:xfrm>
            <a:off x="7524760" y="3214686"/>
            <a:ext cx="1214446" cy="1928826"/>
          </a:xfrm>
          <a:prstGeom prst="flowChartProcess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/>
              <a:t>自沉汨罗</a:t>
            </a:r>
            <a:endParaRPr lang="zh-CN" altLang="en-US" sz="3200" b="1"/>
          </a:p>
        </p:txBody>
      </p:sp>
      <p:sp>
        <p:nvSpPr>
          <p:cNvPr id="27" name="右箭头 26"/>
          <p:cNvSpPr/>
          <p:nvPr/>
        </p:nvSpPr>
        <p:spPr>
          <a:xfrm>
            <a:off x="3667108" y="4000504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>
            <a:off x="5238744" y="4071942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/>
          <p:cNvSpPr/>
          <p:nvPr/>
        </p:nvSpPr>
        <p:spPr>
          <a:xfrm>
            <a:off x="7024694" y="4071942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3" grpId="0"/>
      <p:bldP spid="24" grpId="1"/>
      <p:bldP spid="25" grpId="2"/>
      <p:bldP spid="26" grpId="3"/>
      <p:bldP spid="27" grpId="4"/>
      <p:bldP spid="28" grpId="5"/>
      <p:bldP spid="29" grpId="6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49910" y="1224280"/>
            <a:ext cx="1059815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本文</a:t>
            </a:r>
            <a:r>
              <a:rPr lang="en-US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～</a:t>
            </a:r>
            <a:r>
              <a:rPr lang="en-US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段，历叙了楚国在政治、外交、军事上的一系列失利，这对写屈原起到了什么作用？</a:t>
            </a:r>
            <a:endParaRPr lang="en-US" altLang="zh-CN" sz="2800" b="1" kern="1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系列事件中，屈原的活动并不多，但作者所写的重点仍是屈原，意在揭示屈原的被贬黜与楚国一系列失利之间的因果关系，说明屈原对楚国政治、外交、军事的不可缺少的作用，从而歌颂了屈原的远见卓识、卓越才华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稻壳优创意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1504" cy="321277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83520" y="2805189"/>
            <a:ext cx="7920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目录</a:t>
            </a:r>
          </a:p>
        </p:txBody>
      </p:sp>
      <p:pic>
        <p:nvPicPr>
          <p:cNvPr id="15" name="图片 41" descr="C_10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0270" y="2027831"/>
            <a:ext cx="41751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1" descr="C_10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5760" y="2854310"/>
            <a:ext cx="4200003" cy="127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4244689" y="1556792"/>
            <a:ext cx="33123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知人论世</a:t>
            </a:r>
          </a:p>
        </p:txBody>
      </p:sp>
      <p:pic>
        <p:nvPicPr>
          <p:cNvPr id="18" name="图片 41" descr="C_10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5760" y="4294471"/>
            <a:ext cx="41751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41" descr="C_10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5760" y="3574391"/>
            <a:ext cx="41751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4238301" y="2387871"/>
            <a:ext cx="360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文本疏通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238301" y="3107951"/>
            <a:ext cx="360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文本解析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38301" y="3756023"/>
            <a:ext cx="33843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拓展探究</a:t>
            </a:r>
          </a:p>
        </p:txBody>
      </p:sp>
      <p:pic>
        <p:nvPicPr>
          <p:cNvPr id="23" name="Picture 5" descr="毛笔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608" y="1162950"/>
            <a:ext cx="1562230" cy="109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毛笔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608" y="1955038"/>
            <a:ext cx="1562230" cy="109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毛笔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608" y="2675118"/>
            <a:ext cx="1562230" cy="109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毛笔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608" y="3467206"/>
            <a:ext cx="1562230" cy="109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0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777240"/>
            <a:ext cx="1059815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屈原与渔父的两次对话有何作用？蕴含了作者怎样的感情？</a:t>
            </a:r>
            <a:endParaRPr lang="en-US" altLang="zh-CN" sz="2800" b="1" kern="1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</a:t>
            </a:r>
            <a:r>
              <a:rPr lang="zh-CN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次对话形象地揭示了屈原的悲剧是时代的悲剧：清醒者必然遭到厄运。第二次对话形象地突出了屈原的高贵品质：宁愿以死来坚持真理，保持高洁志趣，决不同流合污。这两次对话实际上是一段精辟的人生哲理的议论：既评屈原之志，亦抒太史公之情。</a:t>
            </a:r>
            <a:endParaRPr lang="zh-CN" altLang="zh-CN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</a:t>
            </a:r>
            <a:r>
              <a:rPr lang="zh-CN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蕴含了作者对屈原人格的赞扬和景仰，对黑暗势力的强烈愤慨，对屈原的同情惋惜。</a:t>
            </a:r>
            <a:endParaRPr lang="zh-CN" altLang="zh-CN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2800" b="1" kern="1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455930"/>
            <a:ext cx="10598150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2800" b="1" kern="1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试简要分析一下屈原的主要性格特征。</a:t>
            </a:r>
            <a:endParaRPr lang="en-US" altLang="zh-CN" sz="2800" b="1" kern="1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爱国、正直是屈原性格的主要特征。</a:t>
            </a:r>
          </a:p>
          <a:p>
            <a:pPr algn="just">
              <a:lnSpc>
                <a:spcPct val="150000"/>
              </a:lnSpc>
            </a:pP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作者在表现屈原的爱国主义精神时：</a:t>
            </a:r>
            <a:endParaRPr lang="en-US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把屈原的个人遭遇同整个楚国的命运紧密地结合起来，从而说明其遭遇与祖国的命运是休戚相关的</a:t>
            </a:r>
            <a:r>
              <a:rPr lang="zh-CN" altLang="en-US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endParaRPr lang="zh-CN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把屈原的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眷顾楚国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系心怀王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紧密地结合在一起，通过他的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存君兴国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的思想集中表现他的爱国主义精神。屈原的正直集中在他敢于同邪恶势力抗争而决不妥协的斗争精神上。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疾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怨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刺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嫉</a:t>
            </a: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便是他刚正不阿的斗争精神的突出表现。</a:t>
            </a:r>
            <a:endParaRPr lang="zh-CN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650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最后一段中，司马迁读了贾谊写的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吊屈原赋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怪屈原以彼其材，游诸侯”,却“自令若是”；“读《服鸟赋》，同死生，轻去就，又爽然自失。”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结合贾谊《吊屈原赋》（节选），试着理解司马迁的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怪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和“爽然自失”。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sz="2800" b="1">
                <a:solidFill>
                  <a:srgbClr val="4F0FB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历九州而其君兮，何必怀此都也？凤凰翔于千仞兮，览德辉而下之；见细德之险徵兮，遥曾击而去之。彼寻常之污渎兮，岂能容夫吞舟之巨鱼？横江湖之鳣鲸兮，固将制于蝼蚁。</a:t>
            </a:r>
            <a:r>
              <a:rPr lang="en-US" sz="2800" b="1">
                <a:solidFill>
                  <a:srgbClr val="4F0FB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sz="2800" b="1">
              <a:solidFill>
                <a:srgbClr val="4F0FBD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rgbClr val="4F0FB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4F0FBD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贾谊《吊屈原赋》（节选）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en-US" altLang="zh-CN" sz="2800" b="1" i="0" u="none" strike="noStrike" kern="1200" cap="none" spc="0" normalizeH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586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司马迁的“怪”并非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责怪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，而是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讶异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。正如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贾谊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文中所说，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凤凰翔于千仞兮，览德辉而下之；见细德之险徵兮，遥曾击而去之</a:t>
            </a:r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圣人神德可贵，屈原应该远离这个浑浊黑暗的社会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隐居起来；并且</a:t>
            </a:r>
            <a:r>
              <a:rPr lang="en-US"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历九州而其君兮，何必怀此都也</a:t>
            </a:r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屈原无论到哪里都能辅佐君王，不必留恋楚国。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深深地懂得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屈原。他知道，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屈原是“楚之同姓”，以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屈原之才虽能容于世，但以其身份必不为；“同生死，轻去就”，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即</a:t>
            </a:r>
            <a:r>
              <a:rPr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渔父所说“圣人不凝滞于物，而能与世推移”的随波逐流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屈原已明己志，以其志向也必不为。所以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试图给屈原找另一条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路的司马迁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不免</a:t>
            </a:r>
            <a:r>
              <a:rPr sz="2800" b="1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茫然自失。</a:t>
            </a:r>
            <a:endParaRPr kumimoji="0" lang="en-US" altLang="zh-CN" sz="2800" b="1" i="0" u="none" strike="noStrike" kern="1200" cap="none" spc="0" normalizeH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2063552" y="2194386"/>
            <a:ext cx="7128791" cy="1524357"/>
            <a:chOff x="2305925" y="2194386"/>
            <a:chExt cx="7128791" cy="1524357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577678"/>
              <a:ext cx="557096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四、</a:t>
              </a:r>
              <a:r>
                <a:rPr kumimoji="0" lang="zh-CN" altLang="en-US" sz="4800" b="1" i="0" u="none" strike="noStrike" kern="1200" cap="none" spc="0" normalizeH="0" baseline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拓展探究</a:t>
              </a:r>
              <a:endPara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pic>
          <p:nvPicPr>
            <p:cNvPr id="19" name="Picture 5" descr="毛笔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05925" y="2194386"/>
              <a:ext cx="2180149" cy="152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360296" y="2577678"/>
            <a:ext cx="5832047" cy="1096948"/>
            <a:chOff x="3602669" y="2577678"/>
            <a:chExt cx="5832047" cy="1096948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577678"/>
              <a:ext cx="5570965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司马迁与屈原同心</a:t>
              </a:r>
            </a:p>
          </p:txBody>
        </p:sp>
      </p:grp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889000"/>
            <a:ext cx="10598150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说，读屈原的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离骚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等作品，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“悲其志”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！可以说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“悲其志”一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语贯穿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列传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的全文。“悲”的是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什么？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悲屈原受谗被疏，怀才不遇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悲屈原心怀怨愤而作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离骚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悲屈原的忠言未被釆纳，以致怀王客死于秦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；四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悲屈原不为楚国所容，流放江南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悲屈原蒙世温蠖，以死殉国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；六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悲屈原死后，“楚日以削”竟至亡国。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930910"/>
            <a:ext cx="10598150" cy="5354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3600" smtClean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司马迁为什么悲其“志”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3600" smtClean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600" smtClean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36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司马迁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与屈原有相似的身世  </a:t>
            </a:r>
            <a:r>
              <a:rPr lang="zh-CN" altLang="en-US" sz="36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：一样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的怀才，正直，忠君爱国，有志向；一样的受谗被疏，面临生死抉择。唯一不同的是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屈原是</a:t>
            </a:r>
            <a:r>
              <a:rPr lang="zh-CN" altLang="en-US" sz="3600" b="1" i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以死明“志”</a:t>
            </a:r>
            <a:r>
              <a:rPr lang="zh-CN" altLang="en-US" sz="3600" b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司马迁是</a:t>
            </a:r>
            <a:r>
              <a:rPr lang="zh-CN" altLang="en-US" sz="3600" b="1" i="1" u="sng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以生践“志”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。所以司马迁是借写屈原的身世在抒发自己的感愤</a:t>
            </a:r>
            <a:r>
              <a:rPr lang="zh-CN" altLang="en-US" sz="36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6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借他人酒杯，浇自己块垒</a:t>
            </a:r>
            <a:endParaRPr lang="zh-CN" altLang="en-US" sz="3600" b="1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kumimoji="0" lang="zh-CN" altLang="en-US" sz="36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360296" y="2898988"/>
            <a:ext cx="5832047" cy="775638"/>
            <a:chOff x="3602669" y="2898988"/>
            <a:chExt cx="5832047" cy="775638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898988"/>
              <a:ext cx="557096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《</a:t>
              </a:r>
              <a:r>
                <a:rPr lang="zh-CN" altLang="en-US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史记</a:t>
              </a:r>
              <a:r>
                <a:rPr lang="en-US" altLang="zh-CN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》</a:t>
              </a:r>
              <a:r>
                <a:rPr lang="zh-CN" altLang="en-US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与</a:t>
              </a:r>
              <a:r>
                <a:rPr lang="en-US" altLang="zh-CN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《</a:t>
              </a:r>
              <a:r>
                <a:rPr lang="zh-CN" altLang="en-US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离骚</a:t>
              </a:r>
              <a:r>
                <a:rPr lang="en-US" altLang="zh-CN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》</a:t>
              </a:r>
              <a:r>
                <a:rPr lang="zh-CN" altLang="en-US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的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  <a:sym typeface="+mn-ea"/>
                </a:rPr>
                <a:t>关联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6554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史家</a:t>
            </a:r>
            <a:r>
              <a:rPr lang="zh-CN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之绝唱</a:t>
            </a:r>
            <a:r>
              <a:rPr lang="zh-CN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，无</a:t>
            </a:r>
            <a:r>
              <a:rPr lang="zh-CN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韵之</a:t>
            </a:r>
            <a:r>
              <a:rPr lang="zh-CN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《离骚》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司马迁崇拜屈原，作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屈原列传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。他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写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史记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不只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在指导思想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上师法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孔子的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春秋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，在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思想感情上、美学创作意义上，也是师法屈原的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的。在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屈原列传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中，司马迁紧扣屈原的升降荣辱和楚国的安危兴亡来抒发情怀，</a:t>
            </a:r>
            <a:r>
              <a:rPr lang="zh-CN" altLang="en-US" sz="2800" spc="-11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叙事要而不烦，抒情真切感人</a:t>
            </a:r>
            <a:r>
              <a:rPr lang="zh-CN" altLang="en-US" sz="2800" spc="-11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。屈原</a:t>
            </a:r>
            <a:r>
              <a:rPr lang="zh-CN" altLang="en-US" sz="2800" spc="-11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lang="en-US" altLang="zh-CN" sz="2800" spc="-11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 spc="-11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不仅是屈原思想的光辉结晶，而且是我国文学宝库中的珍奇瑰玉。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屈原列传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也和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一样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，不仅寓有丰富的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思想内容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，而且抑扬顿挫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，跌宕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有致，富有强烈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的艺术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感染力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，是名副其实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的“无韵之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》”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2063552" y="2194386"/>
            <a:ext cx="6696744" cy="1524357"/>
            <a:chOff x="2305925" y="2194386"/>
            <a:chExt cx="6696744" cy="1524357"/>
          </a:xfrm>
        </p:grpSpPr>
        <p:pic>
          <p:nvPicPr>
            <p:cNvPr id="12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/>
          </p:nvSpPr>
          <p:spPr>
            <a:xfrm>
              <a:off x="3863752" y="2577678"/>
              <a:ext cx="4896544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一、知人论世</a:t>
              </a:r>
            </a:p>
          </p:txBody>
        </p:sp>
        <p:pic>
          <p:nvPicPr>
            <p:cNvPr id="14" name="Picture 5" descr="毛笔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05925" y="2194386"/>
              <a:ext cx="2180149" cy="152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819150"/>
            <a:ext cx="1059815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屈平之作《离骚》，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盖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自怨生也。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揭示了屈原作《离骚》的思想底蕴。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司马迁的论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文字，运用自己独有的所谓“龙门笔法”写成了一篇富有抒情意味的传记文学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。这是中国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文学史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上第一篇关于</a:t>
            </a:r>
            <a:r>
              <a:rPr lang="en-US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的评论，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后世纵有数百十家论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骚</a:t>
            </a:r>
            <a:r>
              <a:rPr lang="en-US" altLang="zh-CN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作，他们只是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结合社会现实、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个人的身世、政治的需要等进行的一番新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探讨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至于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对屈原其人的评议，对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离骚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其文的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思想内容、艺术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成就、美学价值的研究评价的深度，从未有出其右者。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3360296" y="2898988"/>
            <a:ext cx="5832047" cy="775638"/>
            <a:chOff x="3602669" y="2898988"/>
            <a:chExt cx="5832047" cy="775638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898988"/>
              <a:ext cx="557096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sz="3200" b="1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传评结合的文本特色</a:t>
              </a:r>
              <a:endParaRPr kumimoji="0" 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5452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文本特色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传评结合</a:t>
            </a:r>
          </a:p>
          <a:p>
            <a:pPr>
              <a:lnSpc>
                <a:spcPct val="105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有人称它是“史太公之变调”，亦即史传中的“变体”，其原因可能有四：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其一、先秦史籍皆不传屈原生平事迹，有关屈原的史料太少（可能与秦始皇焚书有关），单靠叙事不容易写出屈原光辉的一生。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其二、屈原史料虽少，但其作品犹在，通过作品感其精神是最好的办法，而将阅读所得见诸笔端就离不开“评议”。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其三、司马迁写此传也意在抒写个人幽愤，所以“评”就显得尤其重要。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05000"/>
              </a:lnSpc>
            </a:pP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其四、“评议”更有利于表现屈原的性格。 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2063552" y="2194386"/>
            <a:ext cx="7128791" cy="1524357"/>
            <a:chOff x="2305925" y="2194386"/>
            <a:chExt cx="7128791" cy="1524357"/>
          </a:xfrm>
        </p:grpSpPr>
        <p:pic>
          <p:nvPicPr>
            <p:cNvPr id="17" name="图片 41" descr="C_108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02669" y="3510368"/>
              <a:ext cx="5400000" cy="164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/>
            <p:nvPr/>
          </p:nvSpPr>
          <p:spPr>
            <a:xfrm>
              <a:off x="3863751" y="2577678"/>
              <a:ext cx="557096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五、素材运用</a:t>
              </a:r>
            </a:p>
          </p:txBody>
        </p:sp>
        <p:pic>
          <p:nvPicPr>
            <p:cNvPr id="19" name="Picture 5" descr="毛笔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05925" y="2194386"/>
              <a:ext cx="2180149" cy="1524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474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sym typeface="+mn-ea"/>
              </a:rPr>
              <a:t>素材</a:t>
            </a:r>
            <a:r>
              <a:rPr lang="zh-CN" altLang="en-US" sz="2800" b="1">
                <a:solidFill>
                  <a:schemeClr val="tx1"/>
                </a:solidFill>
                <a:latin typeface="隶书" pitchFamily="49" charset="-122"/>
                <a:ea typeface="隶书" pitchFamily="49" charset="-122"/>
                <a:sym typeface="+mn-ea"/>
              </a:rPr>
              <a:t>运用</a:t>
            </a:r>
            <a:endParaRPr lang="zh-CN" altLang="en-US" sz="2800" b="1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)《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屈原列传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可证观点、角度：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、爱国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、生与死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、志洁行廉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、诗穷而后工（指诗人在受到困厄艰险环境的磨砺，幽愤郁积于心时，方能写出精美的诗歌作品。）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、中国文人的命运　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、外在环境与内在追求等等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kumimoji="0" lang="en-US" altLang="zh-CN" sz="2800" b="1" i="0" u="none" strike="noStrike" kern="1200" cap="none" spc="0" normalizeH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68300" y="511810"/>
            <a:ext cx="11382375" cy="596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（二）运用实例：</a:t>
            </a:r>
            <a:endParaRPr lang="zh-CN" altLang="en-US" sz="2400" b="1">
              <a:solidFill>
                <a:schemeClr val="tx1"/>
              </a:solidFill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(1)</a:t>
            </a: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个人与社会</a:t>
            </a:r>
            <a:endParaRPr lang="zh-CN" altLang="en-US" sz="2400" b="1">
              <a:solidFill>
                <a:schemeClr val="tx1"/>
              </a:solidFill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“路漫漫其修远兮，吾将上下而求索。”屈子从长长的历史甬道中走出，带着一身正气凛然，带着满腹诗书才华，然而个性的棱角在世故的社会中又何以保全？于是，为了皓皓之白，为了独醒于世，屈子选择了“悲壮”之路。在滔滔的汨罗江水中，他将自己洗刷地如此透彻清澄。 </a:t>
            </a:r>
            <a:endParaRPr lang="zh-CN" altLang="en-US" sz="2400" b="1">
              <a:solidFill>
                <a:schemeClr val="tx1"/>
              </a:solidFill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(2) </a:t>
            </a: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真性情</a:t>
            </a:r>
            <a:endParaRPr lang="zh-CN" altLang="en-US" sz="2400" b="1">
              <a:solidFill>
                <a:schemeClr val="tx1"/>
              </a:solidFill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      情感</a:t>
            </a:r>
            <a:r>
              <a:rPr lang="en-US" altLang="zh-CN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,</a:t>
            </a:r>
            <a:r>
              <a:rPr lang="zh-CN" altLang="en-US" sz="2400" b="1">
                <a:solidFill>
                  <a:schemeClr val="tx1"/>
                </a:solidFill>
                <a:ea typeface="楷体" panose="02010609060101010101" charset="-122"/>
                <a:sym typeface="+mn-ea"/>
              </a:rPr>
              <a:t>这一人类与生俱来的元素，在一代代仁人贤士的一生中抒写得淋漓尽致。他们将真情吐露，活得潇潇洒洒，坦坦荡荡，屈原便是这样一位真性情的人。他高唱“长太息以掩涕今，哀民生之多艰”。他高呼“亦余心之所善今，虽九死其犹末悔”，他将一个臣子的心掏出来呈现在众人面前，不矫饰，不造作，终于，他的性情铸就了他的英名，他从此不朽。</a:t>
            </a:r>
            <a:endParaRPr lang="zh-CN" altLang="en-US" sz="2400" b="1">
              <a:solidFill>
                <a:schemeClr val="tx1"/>
              </a:solidFill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kumimoji="0" lang="en-US" altLang="zh-CN" sz="2400" b="1" i="0" u="none" strike="noStrike" kern="1200" cap="none" spc="0" normalizeH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494030" y="511810"/>
            <a:ext cx="10598150" cy="4355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(3)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执著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披发行吟河畔的是屈子。楚国的落日染红眼前的汨罗江，子兰谗言，郑袖内惑，人民如涸辙之鲋，喘息挣扎。屈子的坚持有用吗？恐怕他自己也不得不摇头叹息。楚国灭亡之时，也是他命尽之刻。他把政治家的身份远置于诗人之上。“人谁能以身之察察，受物之汶汶者乎？”生不为诗人，死的方式却是诗人的。执著如屈子，你怎听不进“圣人不凝滞于物”呢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kumimoji="0" lang="zh-CN" altLang="en-US" sz="2800" b="1" i="0" u="none" strike="noStrike" kern="1200" cap="none" spc="0" normalizeH="0" baseline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65000" y="10769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04825" y="1256665"/>
            <a:ext cx="821118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回顾关于《史记》的文化常识</a:t>
            </a:r>
          </a:p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汉司马迁撰。原名《太史公书》，是中国第一部纪传体通史。共一百三十篇，包括本纪十二篇，表十篇，书八篇，世家三十篇，列传七十篇。记载了中国远古黄帝到汉武帝时的历史。《史记》是二十四史中记载年代最长（约三千年）的一部。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史书体例：编年体、国别体、纪传体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通史、断代史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史学双壁：《史记》、《资治通鉴》</a:t>
            </a:r>
          </a:p>
          <a:p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二十四史：《史记》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《明史》</a:t>
            </a:r>
          </a:p>
          <a:p>
            <a:endParaRPr lang="zh-CN" altLang="en-US" sz="2800" b="1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04825" y="1955165"/>
            <a:ext cx="82111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《屈原贾生列传》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</a:p>
          <a:p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司马迁大约因为屈原、贾谊都是文学家，又都怀才不遇，遭受贬谪，贾谊写的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吊屈原赋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又引起他的感慨，因而将屈原、贾谊合写一传。秦朝以前的古书都没有记载屈原的生平事迹，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史记</a:t>
            </a:r>
            <a:r>
              <a:rPr lang="en-US" altLang="zh-CN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这篇传记，是记载屈原生平事迹最早、最完整的文献。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552" y="1763507"/>
            <a:ext cx="2501536" cy="3465694"/>
          </a:xfrm>
          <a:prstGeom prst="rect">
            <a:avLst/>
          </a:prstGeom>
          <a:ln w="88900" cap="sq" cmpd="thickThin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36" name="组合 35"/>
          <p:cNvGrpSpPr/>
          <p:nvPr/>
        </p:nvGrpSpPr>
        <p:grpSpPr>
          <a:xfrm>
            <a:off x="5126062" y="973176"/>
            <a:ext cx="3835971" cy="1087672"/>
            <a:chOff x="822919" y="1253441"/>
            <a:chExt cx="1387039" cy="834722"/>
          </a:xfrm>
        </p:grpSpPr>
        <p:sp>
          <p:nvSpPr>
            <p:cNvPr id="39" name="文本框 38"/>
            <p:cNvSpPr txBox="1"/>
            <p:nvPr/>
          </p:nvSpPr>
          <p:spPr>
            <a:xfrm>
              <a:off x="822919" y="1253441"/>
              <a:ext cx="978808" cy="77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屈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231151" y="1308703"/>
              <a:ext cx="978807" cy="779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华文隶书"/>
                  <a:cs typeface="+mn-ea"/>
                  <a:sym typeface="+mn-lt"/>
                </a:rPr>
                <a:t>原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4655840" y="2204864"/>
            <a:ext cx="6408712" cy="3282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屈原（约公元前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340—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公元前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278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中国战国时期楚国诗人、政治家。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出生于楚国丹阳秭归（今湖北宜昌）。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ea typeface="华文隶书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芈姓，屈氏，名平，字原；又自云名正则，字灵均。楚武王熊通之子屈瑕的后代。少年时受过良好的教育，博闻强识，志向远大。早年受楚怀王信任，任左徒、三闾大夫，兼管内政外交大事。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/>
              <a:ea typeface="华文隶书"/>
              <a:cs typeface="+mn-cs"/>
            </a:endParaRPr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 flipH="1">
            <a:off x="4818297" y="1772816"/>
            <a:ext cx="3322501" cy="432048"/>
          </a:xfrm>
          <a:custGeom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ysClr val="windowText" lastClr="000000">
              <a:lumMod val="95000"/>
              <a:lumOff val="5000"/>
            </a:sysClr>
          </a:solidFill>
          <a:ln>
            <a:noFill/>
          </a:ln>
        </p:spPr>
        <p:txBody>
          <a:bodyPr vert="horz" wrap="square" lIns="68592" tIns="34296" rIns="68592" bIns="34296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969121" y="1818285"/>
            <a:ext cx="9846458" cy="4468704"/>
            <a:chOff x="969121" y="1818285"/>
            <a:chExt cx="9846458" cy="4468704"/>
          </a:xfrm>
        </p:grpSpPr>
        <p:grpSp>
          <p:nvGrpSpPr>
            <p:cNvPr id="13" name="组合 12"/>
            <p:cNvGrpSpPr/>
            <p:nvPr/>
          </p:nvGrpSpPr>
          <p:grpSpPr>
            <a:xfrm>
              <a:off x="969121" y="3467074"/>
              <a:ext cx="2024342" cy="2819915"/>
              <a:chOff x="2041564" y="1224817"/>
              <a:chExt cx="1518461" cy="211522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6605" y="1780769"/>
                <a:ext cx="1053205" cy="1051111"/>
              </a:xfrm>
              <a:prstGeom prst="ellipse">
                <a:avLst/>
              </a:prstGeom>
              <a:effectLst/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4" r="17718"/>
              <a:stretch>
                <a:fillRect/>
              </a:stretch>
            </p:blipFill>
            <p:spPr>
              <a:xfrm rot="15729370">
                <a:off x="1743184" y="1523197"/>
                <a:ext cx="2115222" cy="1518461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4943872" y="1818285"/>
              <a:ext cx="2024342" cy="2819915"/>
              <a:chOff x="3812769" y="1224817"/>
              <a:chExt cx="1518461" cy="2115222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810" y="1780769"/>
                <a:ext cx="1053205" cy="1051111"/>
              </a:xfrm>
              <a:prstGeom prst="ellipse">
                <a:avLst/>
              </a:prstGeom>
              <a:effectLst/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4" r="17718"/>
              <a:stretch>
                <a:fillRect/>
              </a:stretch>
            </p:blipFill>
            <p:spPr>
              <a:xfrm rot="15729370">
                <a:off x="3514389" y="1523197"/>
                <a:ext cx="2115222" cy="1518461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8791237" y="3467073"/>
              <a:ext cx="2024342" cy="2819915"/>
              <a:chOff x="5583974" y="1224817"/>
              <a:chExt cx="1518461" cy="2115222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19014" y="1780769"/>
                <a:ext cx="1053205" cy="1051111"/>
              </a:xfrm>
              <a:prstGeom prst="ellipse">
                <a:avLst/>
              </a:prstGeom>
              <a:effectLst/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964" r="17718"/>
              <a:stretch>
                <a:fillRect/>
              </a:stretch>
            </p:blipFill>
            <p:spPr>
              <a:xfrm rot="15729370">
                <a:off x="5285594" y="1523197"/>
                <a:ext cx="2115222" cy="1518461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68057" flipV="1">
              <a:off x="7187209" y="3560033"/>
              <a:ext cx="1595794" cy="93875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980727">
              <a:off x="3046823" y="3542449"/>
              <a:ext cx="1595794" cy="938754"/>
            </a:xfrm>
            <a:prstGeom prst="rect">
              <a:avLst/>
            </a:prstGeom>
          </p:spPr>
        </p:pic>
      </p:grpSp>
      <p:sp>
        <p:nvSpPr>
          <p:cNvPr id="30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早年经历</a:t>
            </a:r>
          </a:p>
        </p:txBody>
      </p:sp>
      <p:sp>
        <p:nvSpPr>
          <p:cNvPr id="32" name="矩形 31"/>
          <p:cNvSpPr/>
          <p:nvPr/>
        </p:nvSpPr>
        <p:spPr>
          <a:xfrm>
            <a:off x="509028" y="2102555"/>
            <a:ext cx="3286236" cy="1672632"/>
          </a:xfrm>
          <a:prstGeom prst="rect">
            <a:avLst/>
          </a:prstGeom>
        </p:spPr>
        <p:txBody>
          <a:bodyPr lIns="91400" tIns="45699" rIns="91400" bIns="4569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周显王二十九年（前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340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年）正月初七日，一说周显王三十年（前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339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年）正月十四日，屈原生于楚国丹阳秭归。次年，居乐平里。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248861" y="4591941"/>
            <a:ext cx="3330531" cy="1672632"/>
          </a:xfrm>
          <a:prstGeom prst="rect">
            <a:avLst/>
          </a:prstGeom>
        </p:spPr>
        <p:txBody>
          <a:bodyPr lIns="91400" tIns="45699" rIns="91400" bIns="4569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周显王三十九年（前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330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年），屈原居乐平里。自幼嗜书成癖，读书多而杂，“石洞读书”与“巴山野老授经”当在这一年的时间。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154316" y="1760732"/>
            <a:ext cx="3623084" cy="1672632"/>
          </a:xfrm>
          <a:prstGeom prst="rect">
            <a:avLst/>
          </a:prstGeom>
        </p:spPr>
        <p:txBody>
          <a:bodyPr lIns="91400" tIns="45699" rIns="91400" bIns="4569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周显王四十年（前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329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年），居乐平里。屈原虽出身贵族，但因自幼生活在民众之中，加以家庭的良好影响，故而十分同情贫穷的百姓，小小年纪便做了许多体恤民众的好事，博得了众口一词的赞誉。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74878">
            <a:off x="1144658" y="1932136"/>
            <a:ext cx="1198401" cy="115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552185" y="2157599"/>
            <a:ext cx="764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1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pic>
        <p:nvPicPr>
          <p:cNvPr id="15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74878">
            <a:off x="6377922" y="1940175"/>
            <a:ext cx="1198401" cy="115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6785448" y="2165638"/>
            <a:ext cx="764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2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pic>
        <p:nvPicPr>
          <p:cNvPr id="19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74878">
            <a:off x="1245541" y="4665013"/>
            <a:ext cx="1198401" cy="115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1653069" y="4890474"/>
            <a:ext cx="764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3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74878">
            <a:off x="6478805" y="4673052"/>
            <a:ext cx="1198401" cy="115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23"/>
          <p:cNvSpPr txBox="1"/>
          <p:nvPr/>
        </p:nvSpPr>
        <p:spPr>
          <a:xfrm>
            <a:off x="6886332" y="4898513"/>
            <a:ext cx="7648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4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华文隶书"/>
              <a:cs typeface="+mn-ea"/>
              <a:sym typeface="+mn-lt"/>
            </a:endParaRPr>
          </a:p>
        </p:txBody>
      </p:sp>
      <p:sp>
        <p:nvSpPr>
          <p:cNvPr id="29" name="Text Box 160"/>
          <p:cNvSpPr txBox="1">
            <a:spLocks noChangeArrowheads="1"/>
          </p:cNvSpPr>
          <p:nvPr/>
        </p:nvSpPr>
        <p:spPr bwMode="auto">
          <a:xfrm>
            <a:off x="5078454" y="600155"/>
            <a:ext cx="20350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华文隶书"/>
                <a:cs typeface="+mn-ea"/>
                <a:sym typeface="+mn-lt"/>
              </a:rPr>
              <a:t>初露才华</a:t>
            </a:r>
          </a:p>
        </p:txBody>
      </p:sp>
      <p:sp>
        <p:nvSpPr>
          <p:cNvPr id="3" name="矩形 2"/>
          <p:cNvSpPr/>
          <p:nvPr/>
        </p:nvSpPr>
        <p:spPr>
          <a:xfrm>
            <a:off x="2224144" y="2104064"/>
            <a:ext cx="43244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周显王四十八年（前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321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年），秦军犯楚境，屈原组织乐平里的青年奋力抗击，他一方面居高临下地对青年们进行思想教育，一方面巧用各种战术，机智果敢地给敌人以沉重打击，一展其非凡才华。</a:t>
            </a:r>
          </a:p>
        </p:txBody>
      </p:sp>
      <p:sp>
        <p:nvSpPr>
          <p:cNvPr id="4" name="矩形 3"/>
          <p:cNvSpPr/>
          <p:nvPr/>
        </p:nvSpPr>
        <p:spPr>
          <a:xfrm>
            <a:off x="7484416" y="2109242"/>
            <a:ext cx="36111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周慎靓王元年（前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320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年），仲春三月，屈原应楚怀王之召出山进京。这一年他在鄂渚为县丞。</a:t>
            </a:r>
          </a:p>
        </p:txBody>
      </p:sp>
      <p:sp>
        <p:nvSpPr>
          <p:cNvPr id="5" name="矩形 4"/>
          <p:cNvSpPr/>
          <p:nvPr/>
        </p:nvSpPr>
        <p:spPr>
          <a:xfrm>
            <a:off x="2332194" y="4790746"/>
            <a:ext cx="39357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周慎靓王二年（前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319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年），升任楚怀王左徒。这一年的深秋，屈原首次出使齐国。</a:t>
            </a:r>
          </a:p>
        </p:txBody>
      </p:sp>
      <p:sp>
        <p:nvSpPr>
          <p:cNvPr id="6" name="矩形 5"/>
          <p:cNvSpPr/>
          <p:nvPr/>
        </p:nvSpPr>
        <p:spPr>
          <a:xfrm>
            <a:off x="7616826" y="4890474"/>
            <a:ext cx="3611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周慎靓王三年（前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318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华文隶书"/>
                <a:cs typeface="+mn-cs"/>
              </a:rPr>
              <a:t>年），忙于楚之内政外交工作。五国联兵攻秦，屈原随军而前。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0" grpId="0"/>
      <p:bldP spid="24" grpId="0"/>
      <p:bldP spid="29" grpId="0"/>
      <p:bldP spid="3" grpId="0"/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TIMING" val="|1.1"/>
</p:tagLst>
</file>

<file path=ppt/tags/tag2.xml><?xml version="1.0" encoding="utf-8"?>
<p:tagLst xmlns:p="http://schemas.openxmlformats.org/presentationml/2006/main">
  <p:tag name="TIMING" val="|1.1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http://chn.docer.com/works?userid=461063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dsl0ofa">
      <a:majorFont>
        <a:latin typeface="Arial"/>
        <a:ea typeface="华文隶书"/>
        <a:cs typeface="Arial"/>
      </a:majorFont>
      <a:minorFont>
        <a:latin typeface="Arial"/>
        <a:ea typeface="华文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171</Paragraphs>
  <Slides>46</Slides>
  <Notes>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60">
      <vt:lpstr>Arial</vt:lpstr>
      <vt:lpstr>华文隶书</vt:lpstr>
      <vt:lpstr>等线 Light</vt:lpstr>
      <vt:lpstr>等线</vt:lpstr>
      <vt:lpstr>楷体</vt:lpstr>
      <vt:lpstr>Times New Roman</vt:lpstr>
      <vt:lpstr>Calibri</vt:lpstr>
      <vt:lpstr>宋体</vt:lpstr>
      <vt:lpstr>Wingdings</vt:lpstr>
      <vt:lpstr>微软雅黑</vt:lpstr>
      <vt:lpstr>Courier New</vt:lpstr>
      <vt:lpstr>黑体</vt:lpstr>
      <vt:lpstr>隶书</vt:lpstr>
      <vt:lpstr>http://chn.docer.com/works?userid=4610637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2021-09-24T10:23:17.299</cp:lastPrinted>
  <dcterms:created xsi:type="dcterms:W3CDTF">2021-09-24T10:23:17Z</dcterms:created>
  <dcterms:modified xsi:type="dcterms:W3CDTF">2021-09-24T02:23:18Z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