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79" r:id="rId4"/>
    <p:sldId id="257" r:id="rId5"/>
    <p:sldId id="258" r:id="rId6"/>
    <p:sldId id="259" r:id="rId7"/>
    <p:sldId id="256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8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2FCDE9-9BE6-44D1-AB35-C200395F5D22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399958-3152-40FF-ACF4-763F7A521890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D1402-64DE-4BFA-901F-CC456B6A0E89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41DA5-1597-409D-B776-645B61218D7E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93FBF-8F8B-48D1-A94F-BC67D3BAEDA5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62BCD-6634-4915-B124-8E91625FF556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F47F8D-83E5-412A-81A5-D0578366CCA3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9B333A-4BA5-4158-B49A-4E2BDD34BFCE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346965-FF0E-4559-B962-9EDC35BF520B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ECB3A9-9639-441F-850D-88426105CCF8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455C7-3E48-4D2F-89A9-AE115C70F0A2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>
            <a:lum/>
          </a:blip>
          <a:srcRect/>
          <a:stretch>
            <a:fillRect l="-11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30FCAA2-B715-4026-A5EF-FA9DAA008B4A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microsoft.com/office/2007/relationships/media" Target="file:///E:\1&#35838;&#20214;&#65288;&#25105;&#20570;&#30340;&#65289;\&#12298;&#40718;&#23574;&#25945;&#26696;&#12299;&#20843;&#24180;&#32423;&#19979;&#35821;&#25991;&#65288;&#20154;&#25945;&#29256;&#65289;&#65288;1~4&#65289;\&#31532;6&#21333;&#20803;\&#31532;22&#35838;%20&#12298;&#31036;&#35760;&#12299;&#20108;&#21017;\&#31532;&#19968;&#35838;&#26102;\&#39640;&#23665;&#27969;&#27700;.mp3" TargetMode="External"/><Relationship Id="rId1" Type="http://schemas.openxmlformats.org/officeDocument/2006/relationships/audio" Target="file:///E:\1&#35838;&#20214;&#65288;&#25105;&#20570;&#30340;&#65289;\&#12298;&#40718;&#23574;&#25945;&#26696;&#12299;&#20843;&#24180;&#32423;&#19979;&#35821;&#25991;&#65288;&#20154;&#25945;&#29256;&#65289;&#65288;1~4&#65289;\&#31532;6&#21333;&#20803;\&#31532;22&#35838;%20&#12298;&#31036;&#35760;&#12299;&#20108;&#21017;\&#31532;&#19968;&#35838;&#26102;\&#39640;&#23665;&#27969;&#27700;.mp3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3"/>
          <p:cNvSpPr txBox="1">
            <a:spLocks noChangeArrowheads="1"/>
          </p:cNvSpPr>
          <p:nvPr/>
        </p:nvSpPr>
        <p:spPr bwMode="auto">
          <a:xfrm>
            <a:off x="1285852" y="1928813"/>
            <a:ext cx="6500839" cy="2306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5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5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单元</a:t>
            </a:r>
            <a:endParaRPr lang="en-US" altLang="zh-CN" sz="5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  《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礼记</a:t>
            </a: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二则</a:t>
            </a:r>
            <a:endParaRPr lang="en-US" altLang="zh-CN" sz="3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第一课时</a:t>
            </a:r>
            <a:endParaRPr lang="zh-CN" altLang="en-US" sz="3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1"/>
          <p:cNvGrpSpPr/>
          <p:nvPr/>
        </p:nvGrpSpPr>
        <p:grpSpPr bwMode="auto">
          <a:xfrm>
            <a:off x="428596" y="285728"/>
            <a:ext cx="3200400" cy="990600"/>
            <a:chOff x="0" y="0"/>
            <a:chExt cx="2016" cy="624"/>
          </a:xfrm>
        </p:grpSpPr>
        <p:sp>
          <p:nvSpPr>
            <p:cNvPr id="4" name="AutoShape 22"/>
            <p:cNvSpPr>
              <a:spLocks noChangeArrowheads="1"/>
            </p:cNvSpPr>
            <p:nvPr/>
          </p:nvSpPr>
          <p:spPr bwMode="auto"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 cmpd="sng">
              <a:solidFill>
                <a:srgbClr val="9900FF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endParaRPr lang="zh-CN" altLang="zh-CN" b="1">
                <a:solidFill>
                  <a:srgbClr val="CC0000"/>
                </a:solidFill>
              </a:endParaRPr>
            </a:p>
          </p:txBody>
        </p:sp>
        <p:sp>
          <p:nvSpPr>
            <p:cNvPr id="5" name="Text Box 23"/>
            <p:cNvSpPr txBox="1">
              <a:spLocks noChangeArrowheads="1"/>
            </p:cNvSpPr>
            <p:nvPr/>
          </p:nvSpPr>
          <p:spPr bwMode="auto">
            <a:xfrm>
              <a:off x="0" y="48"/>
              <a:ext cx="2016" cy="48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rgbClr val="CC0000"/>
                  </a:solidFill>
                  <a:latin typeface="Times New Roman" panose="02020603050405020304" pitchFamily="18" charset="0"/>
                  <a:ea typeface="方正姚体" panose="02010601030101010101" pitchFamily="2" charset="-122"/>
                </a:rPr>
                <a:t>古今异义</a:t>
              </a:r>
              <a:endParaRPr lang="zh-CN" sz="4400" b="1" dirty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571472" y="2494637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虽</a:t>
            </a:r>
            <a:r>
              <a:rPr lang="zh-CN" altLang="en-US" sz="3600" b="1" dirty="0" smtClean="0">
                <a:latin typeface="+mn-ea"/>
              </a:rPr>
              <a:t>有至道</a:t>
            </a:r>
            <a:endParaRPr lang="zh-CN" altLang="en-US" sz="3600" b="1" dirty="0">
              <a:latin typeface="+mn-ea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2643174" y="2143116"/>
            <a:ext cx="428628" cy="142876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27984" y="5429264"/>
            <a:ext cx="3214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意义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2714612" y="4357694"/>
            <a:ext cx="428628" cy="142876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27984" y="1714488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即使</a:t>
            </a:r>
            <a:endParaRPr lang="zh-CN" altLang="en-US" sz="36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29124" y="4071942"/>
            <a:ext cx="36433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味美</a:t>
            </a:r>
            <a:endParaRPr lang="zh-CN" altLang="en-US" sz="36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85786" y="4500570"/>
            <a:ext cx="17859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+mn-ea"/>
              </a:rPr>
              <a:t>不知其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旨</a:t>
            </a:r>
            <a:r>
              <a:rPr lang="zh-CN" altLang="en-US" sz="3600" b="1" dirty="0" smtClean="0">
                <a:latin typeface="+mn-ea"/>
              </a:rPr>
              <a:t>也</a:t>
            </a:r>
            <a:endParaRPr lang="zh-CN" altLang="en-US" sz="3600" b="1" dirty="0">
              <a:latin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427984" y="3143248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虽然</a:t>
            </a:r>
            <a:endParaRPr lang="zh-CN" altLang="en-US" sz="36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143240" y="1785926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/>
              <a:t>古义：</a:t>
            </a:r>
            <a:endParaRPr lang="zh-CN" altLang="en-US" sz="3600" b="1" dirty="0"/>
          </a:p>
        </p:txBody>
      </p:sp>
      <p:sp>
        <p:nvSpPr>
          <p:cNvPr id="20" name="矩形 19"/>
          <p:cNvSpPr/>
          <p:nvPr/>
        </p:nvSpPr>
        <p:spPr>
          <a:xfrm>
            <a:off x="3143240" y="3143248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/>
              <a:t>今义：</a:t>
            </a:r>
            <a:endParaRPr lang="zh-CN" altLang="en-US" sz="3600" b="1" dirty="0"/>
          </a:p>
        </p:txBody>
      </p:sp>
      <p:sp>
        <p:nvSpPr>
          <p:cNvPr id="21" name="矩形 20"/>
          <p:cNvSpPr/>
          <p:nvPr/>
        </p:nvSpPr>
        <p:spPr>
          <a:xfrm>
            <a:off x="3143240" y="5429264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/>
              <a:t>今义：</a:t>
            </a:r>
            <a:endParaRPr lang="zh-CN" altLang="en-US" sz="3600" b="1" dirty="0"/>
          </a:p>
        </p:txBody>
      </p:sp>
      <p:sp>
        <p:nvSpPr>
          <p:cNvPr id="22" name="矩形 21"/>
          <p:cNvSpPr/>
          <p:nvPr/>
        </p:nvSpPr>
        <p:spPr>
          <a:xfrm>
            <a:off x="3143240" y="4071942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/>
              <a:t>古义：</a:t>
            </a:r>
            <a:endParaRPr lang="zh-CN" altLang="en-US" sz="3600" b="1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74850" y="2285992"/>
            <a:ext cx="25010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+mn-ea"/>
              </a:rPr>
              <a:t>教然后知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困</a:t>
            </a:r>
            <a:endParaRPr lang="zh-CN" altLang="en-US" sz="36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3288396" y="1857364"/>
            <a:ext cx="428628" cy="142876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43504" y="5374957"/>
            <a:ext cx="3214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增长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3286116" y="4357694"/>
            <a:ext cx="428628" cy="142876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48064" y="1500174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困惑</a:t>
            </a:r>
            <a:endParaRPr lang="zh-CN" altLang="en-US" sz="36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05126" y="4000504"/>
            <a:ext cx="36433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推动，促进</a:t>
            </a:r>
            <a:endParaRPr lang="zh-CN" altLang="en-US" sz="36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85786" y="4714884"/>
            <a:ext cx="25010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+mn-ea"/>
              </a:rPr>
              <a:t>教学相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长</a:t>
            </a:r>
            <a:r>
              <a:rPr lang="zh-CN" altLang="en-US" sz="3600" b="1" dirty="0" smtClean="0">
                <a:latin typeface="+mn-ea"/>
              </a:rPr>
              <a:t>也</a:t>
            </a:r>
            <a:endParaRPr lang="zh-CN" altLang="en-US" sz="3600" b="1" dirty="0">
              <a:latin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148064" y="2854677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困难</a:t>
            </a:r>
            <a:endParaRPr lang="zh-CN" altLang="en-US" sz="36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717024" y="1571612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/>
              <a:t>古义：</a:t>
            </a:r>
            <a:endParaRPr lang="zh-CN" altLang="en-US" sz="3600" b="1" dirty="0"/>
          </a:p>
        </p:txBody>
      </p:sp>
      <p:sp>
        <p:nvSpPr>
          <p:cNvPr id="20" name="矩形 19"/>
          <p:cNvSpPr/>
          <p:nvPr/>
        </p:nvSpPr>
        <p:spPr>
          <a:xfrm>
            <a:off x="3788462" y="2857496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/>
              <a:t>今义：</a:t>
            </a:r>
            <a:endParaRPr lang="zh-CN" altLang="en-US" sz="3600" b="1" dirty="0"/>
          </a:p>
        </p:txBody>
      </p:sp>
      <p:sp>
        <p:nvSpPr>
          <p:cNvPr id="21" name="矩形 20"/>
          <p:cNvSpPr/>
          <p:nvPr/>
        </p:nvSpPr>
        <p:spPr>
          <a:xfrm>
            <a:off x="3714744" y="5357826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/>
              <a:t>今义：</a:t>
            </a:r>
            <a:endParaRPr lang="zh-CN" altLang="en-US" sz="3600" b="1" dirty="0"/>
          </a:p>
        </p:txBody>
      </p:sp>
      <p:sp>
        <p:nvSpPr>
          <p:cNvPr id="22" name="矩形 21"/>
          <p:cNvSpPr/>
          <p:nvPr/>
        </p:nvSpPr>
        <p:spPr>
          <a:xfrm>
            <a:off x="3714744" y="4071942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/>
              <a:t>古义：</a:t>
            </a:r>
            <a:endParaRPr lang="zh-CN" altLang="en-US" sz="3600" b="1" dirty="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1"/>
          <p:cNvGrpSpPr/>
          <p:nvPr/>
        </p:nvGrpSpPr>
        <p:grpSpPr bwMode="auto">
          <a:xfrm>
            <a:off x="428596" y="285728"/>
            <a:ext cx="3200400" cy="990600"/>
            <a:chOff x="0" y="0"/>
            <a:chExt cx="2016" cy="624"/>
          </a:xfrm>
        </p:grpSpPr>
        <p:sp>
          <p:nvSpPr>
            <p:cNvPr id="3" name="AutoShape 22"/>
            <p:cNvSpPr>
              <a:spLocks noChangeArrowheads="1"/>
            </p:cNvSpPr>
            <p:nvPr/>
          </p:nvSpPr>
          <p:spPr bwMode="auto"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 cmpd="sng">
              <a:solidFill>
                <a:srgbClr val="9900FF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endParaRPr lang="zh-CN" altLang="zh-CN" b="1">
                <a:solidFill>
                  <a:srgbClr val="CC0000"/>
                </a:solidFill>
              </a:endParaRPr>
            </a:p>
          </p:txBody>
        </p:sp>
        <p:sp>
          <p:nvSpPr>
            <p:cNvPr id="4" name="Text Box 23"/>
            <p:cNvSpPr txBox="1">
              <a:spLocks noChangeArrowheads="1"/>
            </p:cNvSpPr>
            <p:nvPr/>
          </p:nvSpPr>
          <p:spPr bwMode="auto">
            <a:xfrm>
              <a:off x="0" y="48"/>
              <a:ext cx="2016" cy="48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rgbClr val="CC0000"/>
                  </a:solidFill>
                  <a:latin typeface="Times New Roman" panose="02020603050405020304" pitchFamily="18" charset="0"/>
                  <a:ea typeface="方正姚体" panose="02010601030101010101" pitchFamily="2" charset="-122"/>
                </a:rPr>
                <a:t>整体感知</a:t>
              </a:r>
              <a:endParaRPr lang="zh-CN" sz="4400" b="1" dirty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611560" y="1772816"/>
            <a:ext cx="814393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4400" b="1" dirty="0" smtClean="0">
                <a:solidFill>
                  <a:prstClr val="black"/>
                </a:solidFill>
                <a:latin typeface="+mn-ea"/>
              </a:rPr>
              <a:t>1.</a:t>
            </a:r>
            <a:r>
              <a:rPr lang="zh-CN" altLang="en-US" sz="4400" b="1" dirty="0" smtClean="0">
                <a:solidFill>
                  <a:prstClr val="black"/>
                </a:solidFill>
                <a:latin typeface="+mn-ea"/>
              </a:rPr>
              <a:t>听读课文，注意字音字形，初步感知文章内容</a:t>
            </a:r>
            <a:endParaRPr lang="zh-CN" altLang="en-US" sz="4400" b="1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4532" y="3422610"/>
            <a:ext cx="814393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4400" b="1" dirty="0" smtClean="0">
                <a:solidFill>
                  <a:prstClr val="black"/>
                </a:solidFill>
                <a:latin typeface="+mn-ea"/>
              </a:rPr>
              <a:t>2.</a:t>
            </a:r>
            <a:r>
              <a:rPr lang="zh-CN" altLang="en-US" sz="4400" b="1" dirty="0" smtClean="0">
                <a:solidFill>
                  <a:prstClr val="black"/>
                </a:solidFill>
                <a:latin typeface="+mn-ea"/>
              </a:rPr>
              <a:t>朗读课文，把握节奏、重音、停顿，体会古汉语特有的音律美。</a:t>
            </a:r>
            <a:endParaRPr lang="zh-CN" altLang="en-US" sz="4400" b="1" dirty="0">
              <a:solidFill>
                <a:prstClr val="black"/>
              </a:solidFill>
              <a:latin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8596" y="1124744"/>
            <a:ext cx="85725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kern="1500" spc="500" dirty="0" smtClean="0">
                <a:latin typeface="+mn-ea"/>
              </a:rPr>
              <a:t>虽</a:t>
            </a:r>
            <a:r>
              <a:rPr lang="zh-CN" altLang="en-US" sz="4000" b="1" kern="1500" spc="900" dirty="0" smtClean="0">
                <a:latin typeface="+mn-ea"/>
              </a:rPr>
              <a:t>有</a:t>
            </a:r>
            <a:r>
              <a:rPr lang="zh-CN" altLang="en-US" sz="4000" b="1" kern="1500" spc="500" dirty="0" smtClean="0">
                <a:latin typeface="+mn-ea"/>
              </a:rPr>
              <a:t>嘉肴，弗食，不</a:t>
            </a:r>
            <a:r>
              <a:rPr lang="zh-CN" altLang="en-US" sz="4000" b="1" kern="1500" spc="900" dirty="0" smtClean="0">
                <a:latin typeface="+mn-ea"/>
              </a:rPr>
              <a:t>知</a:t>
            </a:r>
            <a:r>
              <a:rPr lang="zh-CN" altLang="en-US" sz="4000" b="1" kern="1500" spc="500" dirty="0" smtClean="0">
                <a:latin typeface="+mn-ea"/>
              </a:rPr>
              <a:t>其旨也；虽</a:t>
            </a:r>
            <a:r>
              <a:rPr lang="zh-CN" altLang="en-US" sz="4000" b="1" kern="1500" spc="900" dirty="0" smtClean="0">
                <a:latin typeface="+mn-ea"/>
              </a:rPr>
              <a:t>有</a:t>
            </a:r>
            <a:r>
              <a:rPr lang="zh-CN" altLang="en-US" sz="4000" b="1" kern="1500" spc="500" dirty="0" smtClean="0">
                <a:latin typeface="+mn-ea"/>
              </a:rPr>
              <a:t>至道，弗学，不</a:t>
            </a:r>
            <a:r>
              <a:rPr lang="zh-CN" altLang="en-US" sz="4000" b="1" kern="1500" spc="900" dirty="0" smtClean="0">
                <a:latin typeface="+mn-ea"/>
              </a:rPr>
              <a:t>知</a:t>
            </a:r>
            <a:r>
              <a:rPr lang="zh-CN" altLang="en-US" sz="4000" b="1" kern="1500" spc="500" dirty="0" smtClean="0">
                <a:latin typeface="+mn-ea"/>
              </a:rPr>
              <a:t>其善也。</a:t>
            </a:r>
            <a:endParaRPr lang="zh-CN" altLang="en-US" sz="4000" b="1" kern="1500" spc="500" dirty="0"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8596" y="2420888"/>
            <a:ext cx="850112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spc="500" dirty="0" smtClean="0">
                <a:latin typeface="+mn-ea"/>
              </a:rPr>
              <a:t>是</a:t>
            </a:r>
            <a:r>
              <a:rPr lang="zh-CN" altLang="en-US" sz="4000" b="1" spc="900" dirty="0" smtClean="0">
                <a:latin typeface="+mn-ea"/>
              </a:rPr>
              <a:t>故学</a:t>
            </a:r>
            <a:r>
              <a:rPr lang="zh-CN" altLang="en-US" sz="4000" b="1" spc="500" dirty="0" smtClean="0">
                <a:latin typeface="+mn-ea"/>
              </a:rPr>
              <a:t>然后知不足，</a:t>
            </a:r>
            <a:r>
              <a:rPr lang="zh-CN" altLang="en-US" sz="4000" b="1" spc="900" dirty="0" smtClean="0">
                <a:latin typeface="+mn-ea"/>
              </a:rPr>
              <a:t>教</a:t>
            </a:r>
            <a:r>
              <a:rPr lang="zh-CN" altLang="en-US" sz="4000" b="1" spc="500" dirty="0" smtClean="0">
                <a:latin typeface="+mn-ea"/>
              </a:rPr>
              <a:t>然后知困。知不足，然</a:t>
            </a:r>
            <a:r>
              <a:rPr lang="zh-CN" altLang="en-US" sz="4000" b="1" spc="900" dirty="0" smtClean="0">
                <a:latin typeface="+mn-ea"/>
              </a:rPr>
              <a:t>后</a:t>
            </a:r>
            <a:r>
              <a:rPr lang="zh-CN" altLang="en-US" sz="4000" b="1" spc="500" dirty="0" smtClean="0">
                <a:latin typeface="+mn-ea"/>
              </a:rPr>
              <a:t>能自反也；知困，然</a:t>
            </a:r>
            <a:r>
              <a:rPr lang="zh-CN" altLang="en-US" sz="4000" b="1" spc="900" dirty="0" smtClean="0">
                <a:latin typeface="+mn-ea"/>
              </a:rPr>
              <a:t>后</a:t>
            </a:r>
            <a:r>
              <a:rPr lang="zh-CN" altLang="en-US" sz="4000" b="1" spc="500" dirty="0" smtClean="0">
                <a:latin typeface="+mn-ea"/>
              </a:rPr>
              <a:t>能自强也。故曰：教</a:t>
            </a:r>
            <a:r>
              <a:rPr lang="zh-CN" altLang="en-US" sz="4000" b="1" spc="900" dirty="0" smtClean="0">
                <a:latin typeface="+mn-ea"/>
              </a:rPr>
              <a:t>学</a:t>
            </a:r>
            <a:r>
              <a:rPr lang="zh-CN" altLang="en-US" sz="4000" b="1" spc="500" dirty="0" smtClean="0">
                <a:latin typeface="+mn-ea"/>
              </a:rPr>
              <a:t>相长也。</a:t>
            </a:r>
            <a:r>
              <a:rPr lang="en-US" altLang="zh-CN" sz="4000" b="1" spc="500" dirty="0" smtClean="0">
                <a:latin typeface="+mn-ea"/>
              </a:rPr>
              <a:t>《</a:t>
            </a:r>
            <a:r>
              <a:rPr lang="zh-CN" altLang="en-US" sz="4000" b="1" spc="500" dirty="0" smtClean="0">
                <a:latin typeface="+mn-ea"/>
              </a:rPr>
              <a:t>兑命</a:t>
            </a:r>
            <a:r>
              <a:rPr lang="en-US" altLang="zh-CN" sz="4000" b="1" spc="500" dirty="0" smtClean="0">
                <a:latin typeface="+mn-ea"/>
              </a:rPr>
              <a:t>》</a:t>
            </a:r>
            <a:r>
              <a:rPr lang="zh-CN" altLang="en-US" sz="4000" b="1" spc="500" dirty="0" smtClean="0">
                <a:latin typeface="+mn-ea"/>
              </a:rPr>
              <a:t>曰“</a:t>
            </a:r>
            <a:r>
              <a:rPr lang="zh-CN" altLang="en-US" sz="4000" b="1" spc="900" dirty="0" smtClean="0">
                <a:latin typeface="+mn-ea"/>
              </a:rPr>
              <a:t>学</a:t>
            </a:r>
            <a:r>
              <a:rPr lang="zh-CN" altLang="en-US" sz="4000" b="1" spc="500" dirty="0" smtClean="0">
                <a:latin typeface="+mn-ea"/>
              </a:rPr>
              <a:t>学半”，</a:t>
            </a:r>
            <a:r>
              <a:rPr lang="zh-CN" altLang="en-US" sz="4000" b="1" spc="900" dirty="0" smtClean="0">
                <a:latin typeface="+mn-ea"/>
              </a:rPr>
              <a:t>其</a:t>
            </a:r>
            <a:r>
              <a:rPr lang="zh-CN" altLang="en-US" sz="4000" b="1" spc="500" dirty="0" smtClean="0">
                <a:latin typeface="+mn-ea"/>
              </a:rPr>
              <a:t>此之谓乎！</a:t>
            </a:r>
            <a:endParaRPr lang="zh-CN" altLang="en-US" sz="4000" b="1" spc="500" dirty="0" smtClean="0">
              <a:latin typeface="+mn-ea"/>
            </a:endParaRPr>
          </a:p>
          <a:p>
            <a:endParaRPr lang="zh-CN" altLang="en-US" sz="4000" b="1" dirty="0"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03648" y="1124744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0000FF"/>
                </a:solidFill>
                <a:latin typeface="+mn-ea"/>
              </a:rPr>
              <a:t>/</a:t>
            </a:r>
            <a:endParaRPr lang="zh-CN" altLang="en-US" sz="40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29514" y="1762023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0000FF"/>
                </a:solidFill>
                <a:latin typeface="+mn-ea"/>
              </a:rPr>
              <a:t>/</a:t>
            </a:r>
            <a:endParaRPr lang="zh-CN" altLang="en-US" sz="40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29514" y="2420888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0000FF"/>
                </a:solidFill>
                <a:latin typeface="+mn-ea"/>
              </a:rPr>
              <a:t>/</a:t>
            </a:r>
            <a:endParaRPr lang="zh-CN" altLang="en-US" sz="40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57548" y="2420888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0000FF"/>
                </a:solidFill>
                <a:latin typeface="+mn-ea"/>
              </a:rPr>
              <a:t>/</a:t>
            </a:r>
            <a:endParaRPr lang="zh-CN" altLang="en-US" sz="40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86044" y="2420888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0000FF"/>
                </a:solidFill>
                <a:latin typeface="+mn-ea"/>
              </a:rPr>
              <a:t>/</a:t>
            </a:r>
            <a:endParaRPr lang="zh-CN" altLang="en-US" sz="40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29514" y="1124744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0000FF"/>
                </a:solidFill>
                <a:latin typeface="+mn-ea"/>
              </a:rPr>
              <a:t>/</a:t>
            </a:r>
            <a:endParaRPr lang="zh-CN" altLang="en-US" sz="40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03648" y="3646771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0000FF"/>
                </a:solidFill>
                <a:latin typeface="+mn-ea"/>
              </a:rPr>
              <a:t>/</a:t>
            </a:r>
            <a:endParaRPr lang="zh-CN" altLang="en-US" sz="40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72060" y="3070707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0000FF"/>
                </a:solidFill>
                <a:latin typeface="+mn-ea"/>
              </a:rPr>
              <a:t>/</a:t>
            </a:r>
            <a:endParaRPr lang="zh-CN" altLang="en-US" sz="40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215206" y="3646771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0000FF"/>
                </a:solidFill>
                <a:latin typeface="+mn-ea"/>
              </a:rPr>
              <a:t>/</a:t>
            </a:r>
            <a:endParaRPr lang="zh-CN" altLang="en-US" sz="40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14606" y="1762023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0000FF"/>
                </a:solidFill>
                <a:latin typeface="+mn-ea"/>
              </a:rPr>
              <a:t>/</a:t>
            </a:r>
            <a:endParaRPr lang="zh-CN" altLang="en-US" sz="4000" b="1" dirty="0">
              <a:solidFill>
                <a:srgbClr val="0000FF"/>
              </a:solidFill>
              <a:latin typeface="+mn-ea"/>
            </a:endParaRPr>
          </a:p>
        </p:txBody>
      </p:sp>
      <p:pic>
        <p:nvPicPr>
          <p:cNvPr id="16" name="高山流水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 cstate="print"/>
          <a:stretch>
            <a:fillRect/>
          </a:stretch>
        </p:blipFill>
        <p:spPr>
          <a:xfrm>
            <a:off x="7092280" y="260648"/>
            <a:ext cx="642942" cy="642942"/>
          </a:xfrm>
          <a:prstGeom prst="rect">
            <a:avLst/>
          </a:prstGeom>
        </p:spPr>
      </p:pic>
      <p:sp>
        <p:nvSpPr>
          <p:cNvPr id="17" name="云形标注 16"/>
          <p:cNvSpPr/>
          <p:nvPr/>
        </p:nvSpPr>
        <p:spPr>
          <a:xfrm>
            <a:off x="323528" y="116632"/>
            <a:ext cx="5143536" cy="928670"/>
          </a:xfrm>
          <a:prstGeom prst="cloudCallout">
            <a:avLst>
              <a:gd name="adj1" fmla="val -49162"/>
              <a:gd name="adj2" fmla="val 73249"/>
            </a:avLst>
          </a:prstGeom>
          <a:noFill/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>
                <a:solidFill>
                  <a:srgbClr val="FF0000"/>
                </a:solidFill>
                <a:latin typeface="+mn-ea"/>
              </a:rPr>
              <a:t>配乐朗读</a:t>
            </a:r>
            <a:endParaRPr lang="zh-CN" altLang="en-US" sz="44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486572" y="4235029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0000FF"/>
                </a:solidFill>
                <a:latin typeface="+mn-ea"/>
              </a:rPr>
              <a:t>/</a:t>
            </a:r>
            <a:endParaRPr lang="zh-CN" altLang="en-US" sz="40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415530" y="4292750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0000FF"/>
                </a:solidFill>
                <a:latin typeface="+mn-ea"/>
              </a:rPr>
              <a:t>/</a:t>
            </a:r>
            <a:endParaRPr lang="zh-CN" altLang="en-US" sz="4000" b="1" dirty="0">
              <a:solidFill>
                <a:srgbClr val="0000FF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9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2" grpId="0"/>
      <p:bldP spid="3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 animBg="1"/>
      <p:bldP spid="28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1"/>
          <p:cNvGrpSpPr/>
          <p:nvPr/>
        </p:nvGrpSpPr>
        <p:grpSpPr bwMode="auto">
          <a:xfrm>
            <a:off x="428596" y="285728"/>
            <a:ext cx="3200400" cy="990600"/>
            <a:chOff x="0" y="0"/>
            <a:chExt cx="2016" cy="624"/>
          </a:xfrm>
        </p:grpSpPr>
        <p:sp>
          <p:nvSpPr>
            <p:cNvPr id="3" name="AutoShape 22"/>
            <p:cNvSpPr>
              <a:spLocks noChangeArrowheads="1"/>
            </p:cNvSpPr>
            <p:nvPr/>
          </p:nvSpPr>
          <p:spPr bwMode="auto"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 cmpd="sng">
              <a:solidFill>
                <a:srgbClr val="9900FF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endParaRPr lang="zh-CN" altLang="zh-CN" b="1">
                <a:solidFill>
                  <a:srgbClr val="CC0000"/>
                </a:solidFill>
              </a:endParaRPr>
            </a:p>
          </p:txBody>
        </p:sp>
        <p:sp>
          <p:nvSpPr>
            <p:cNvPr id="4" name="Text Box 23"/>
            <p:cNvSpPr txBox="1">
              <a:spLocks noChangeArrowheads="1"/>
            </p:cNvSpPr>
            <p:nvPr/>
          </p:nvSpPr>
          <p:spPr bwMode="auto">
            <a:xfrm>
              <a:off x="0" y="48"/>
              <a:ext cx="2016" cy="48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rgbClr val="CC0000"/>
                  </a:solidFill>
                  <a:latin typeface="Times New Roman" panose="02020603050405020304" pitchFamily="18" charset="0"/>
                  <a:ea typeface="方正姚体" panose="02010601030101010101" pitchFamily="2" charset="-122"/>
                </a:rPr>
                <a:t>疏通文意</a:t>
              </a:r>
              <a:endParaRPr lang="zh-CN" sz="4400" b="1" dirty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357158" y="2143116"/>
            <a:ext cx="850112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4800" b="1" dirty="0" smtClean="0">
                <a:solidFill>
                  <a:prstClr val="black"/>
                </a:solidFill>
                <a:latin typeface="+mn-ea"/>
              </a:rPr>
              <a:t>以小组为单位，结合课下注释和工具书集体讨论文章的大意。</a:t>
            </a:r>
            <a:endParaRPr lang="zh-CN" altLang="en-US" sz="4800" b="1" dirty="0">
              <a:solidFill>
                <a:prstClr val="black"/>
              </a:solidFill>
              <a:latin typeface="+mn-ea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标注 1"/>
          <p:cNvSpPr/>
          <p:nvPr/>
        </p:nvSpPr>
        <p:spPr>
          <a:xfrm>
            <a:off x="611560" y="1628800"/>
            <a:ext cx="6552728" cy="2847830"/>
          </a:xfrm>
          <a:prstGeom prst="cloudCallout">
            <a:avLst>
              <a:gd name="adj1" fmla="val -56812"/>
              <a:gd name="adj2" fmla="val 64390"/>
            </a:avLst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solidFill>
                  <a:schemeClr val="tx1"/>
                </a:solidFill>
                <a:latin typeface="+mn-ea"/>
              </a:rPr>
              <a:t>结果汇报</a:t>
            </a:r>
            <a:endParaRPr lang="zh-CN" altLang="en-US" sz="4800" b="1" dirty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标注 1"/>
          <p:cNvSpPr/>
          <p:nvPr/>
        </p:nvSpPr>
        <p:spPr>
          <a:xfrm>
            <a:off x="755576" y="260648"/>
            <a:ext cx="4071966" cy="879462"/>
          </a:xfrm>
          <a:prstGeom prst="cloudCallout">
            <a:avLst>
              <a:gd name="adj1" fmla="val -49162"/>
              <a:gd name="adj2" fmla="val 73249"/>
            </a:avLst>
          </a:prstGeom>
          <a:noFill/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>
                <a:solidFill>
                  <a:schemeClr val="tx1"/>
                </a:solidFill>
                <a:latin typeface="+mn-ea"/>
              </a:rPr>
              <a:t>解释词语</a:t>
            </a:r>
            <a:endParaRPr lang="zh-CN" altLang="en-US" sz="44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8596" y="1844254"/>
            <a:ext cx="828680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800" b="1" dirty="0" smtClean="0">
                <a:solidFill>
                  <a:srgbClr val="FF0000"/>
                </a:solidFill>
                <a:latin typeface="+mn-ea"/>
              </a:rPr>
              <a:t>虽</a:t>
            </a:r>
            <a:r>
              <a:rPr lang="zh-CN" altLang="en-US" sz="4800" b="1" dirty="0" smtClean="0">
                <a:latin typeface="+mn-ea"/>
              </a:rPr>
              <a:t>有</a:t>
            </a:r>
            <a:r>
              <a:rPr lang="zh-CN" altLang="en-US" sz="4800" b="1" dirty="0" smtClean="0">
                <a:solidFill>
                  <a:srgbClr val="FF0000"/>
                </a:solidFill>
                <a:latin typeface="+mn-ea"/>
              </a:rPr>
              <a:t>嘉肴</a:t>
            </a:r>
            <a:r>
              <a:rPr lang="zh-CN" altLang="en-US" sz="4800" b="1" dirty="0" smtClean="0">
                <a:latin typeface="+mn-ea"/>
              </a:rPr>
              <a:t>，弗</a:t>
            </a:r>
            <a:r>
              <a:rPr lang="zh-CN" altLang="en-US" sz="4800" b="1" dirty="0" smtClean="0">
                <a:solidFill>
                  <a:srgbClr val="FF0000"/>
                </a:solidFill>
                <a:latin typeface="+mn-ea"/>
              </a:rPr>
              <a:t>食</a:t>
            </a:r>
            <a:r>
              <a:rPr lang="zh-CN" altLang="en-US" sz="4800" b="1" dirty="0" smtClean="0">
                <a:latin typeface="+mn-ea"/>
              </a:rPr>
              <a:t>，不知其</a:t>
            </a:r>
            <a:r>
              <a:rPr lang="zh-CN" altLang="en-US" sz="4800" b="1" dirty="0" smtClean="0">
                <a:solidFill>
                  <a:srgbClr val="FF0000"/>
                </a:solidFill>
                <a:latin typeface="+mn-ea"/>
              </a:rPr>
              <a:t>旨</a:t>
            </a:r>
            <a:r>
              <a:rPr lang="zh-CN" altLang="en-US" sz="4800" b="1" dirty="0" smtClean="0">
                <a:latin typeface="+mn-ea"/>
              </a:rPr>
              <a:t>也；虽有</a:t>
            </a:r>
            <a:r>
              <a:rPr lang="zh-CN" altLang="en-US" sz="4800" b="1" dirty="0" smtClean="0">
                <a:solidFill>
                  <a:srgbClr val="FF0000"/>
                </a:solidFill>
                <a:latin typeface="+mn-ea"/>
              </a:rPr>
              <a:t>至道</a:t>
            </a:r>
            <a:r>
              <a:rPr lang="zh-CN" altLang="en-US" sz="4800" b="1" dirty="0" smtClean="0">
                <a:latin typeface="+mn-ea"/>
              </a:rPr>
              <a:t>，弗学，不知其</a:t>
            </a:r>
            <a:r>
              <a:rPr lang="zh-CN" altLang="en-US" sz="4800" b="1" dirty="0" smtClean="0">
                <a:solidFill>
                  <a:srgbClr val="FF0000"/>
                </a:solidFill>
                <a:latin typeface="+mn-ea"/>
              </a:rPr>
              <a:t>善</a:t>
            </a:r>
            <a:r>
              <a:rPr lang="zh-CN" altLang="en-US" sz="4800" b="1" dirty="0" smtClean="0">
                <a:latin typeface="+mn-ea"/>
              </a:rPr>
              <a:t>也。</a:t>
            </a:r>
            <a:endParaRPr lang="zh-CN" altLang="en-US" sz="4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91818" y="3130138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+mn-ea"/>
              </a:rPr>
              <a:t>好</a:t>
            </a:r>
            <a:endParaRPr lang="zh-CN" altLang="en-US" sz="36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4282" y="3130138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+mn-ea"/>
              </a:rPr>
              <a:t>即使</a:t>
            </a:r>
            <a:endParaRPr lang="zh-CN" altLang="en-US" sz="36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87467" y="1772816"/>
            <a:ext cx="34275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+mn-ea"/>
              </a:rPr>
              <a:t>用鱼、肉做的菜</a:t>
            </a:r>
            <a:endParaRPr lang="zh-CN" altLang="en-US" sz="36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43372" y="3058700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+mn-ea"/>
              </a:rPr>
              <a:t>吃</a:t>
            </a:r>
            <a:endParaRPr lang="zh-CN" altLang="en-US" sz="36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72330" y="3058700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+mn-ea"/>
              </a:rPr>
              <a:t>味美</a:t>
            </a:r>
            <a:endParaRPr lang="zh-CN" altLang="en-US" sz="36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75656" y="4582869"/>
            <a:ext cx="25010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+mn-ea"/>
              </a:rPr>
              <a:t>最好的道理</a:t>
            </a:r>
            <a:endParaRPr lang="zh-CN" altLang="en-US" sz="36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86644" y="4558898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+mn-ea"/>
              </a:rPr>
              <a:t>好</a:t>
            </a:r>
            <a:endParaRPr lang="zh-CN" altLang="en-US" sz="3600" b="1" dirty="0">
              <a:solidFill>
                <a:srgbClr val="0000FF"/>
              </a:solidFill>
              <a:latin typeface="+mn-ea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96" y="692696"/>
            <a:ext cx="8286807" cy="4258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800" b="1" dirty="0" smtClean="0">
                <a:solidFill>
                  <a:srgbClr val="FF0000"/>
                </a:solidFill>
                <a:latin typeface="+mn-ea"/>
              </a:rPr>
              <a:t>是故</a:t>
            </a:r>
            <a:r>
              <a:rPr lang="zh-CN" altLang="en-US" sz="4800" b="1" dirty="0" smtClean="0">
                <a:latin typeface="+mn-ea"/>
              </a:rPr>
              <a:t>学然后知不足，教然后知</a:t>
            </a:r>
            <a:r>
              <a:rPr lang="zh-CN" altLang="en-US" sz="4800" b="1" dirty="0" smtClean="0">
                <a:solidFill>
                  <a:srgbClr val="FF0000"/>
                </a:solidFill>
                <a:latin typeface="+mn-ea"/>
              </a:rPr>
              <a:t>困</a:t>
            </a:r>
            <a:r>
              <a:rPr lang="zh-CN" altLang="en-US" sz="4800" b="1" dirty="0" smtClean="0">
                <a:latin typeface="+mn-ea"/>
              </a:rPr>
              <a:t>。知不足，然后能自</a:t>
            </a:r>
            <a:r>
              <a:rPr lang="zh-CN" altLang="en-US" sz="4800" b="1" dirty="0" smtClean="0">
                <a:solidFill>
                  <a:srgbClr val="FF0000"/>
                </a:solidFill>
                <a:latin typeface="+mn-ea"/>
              </a:rPr>
              <a:t>反</a:t>
            </a:r>
            <a:r>
              <a:rPr lang="zh-CN" altLang="en-US" sz="4800" b="1" dirty="0" smtClean="0">
                <a:latin typeface="+mn-ea"/>
              </a:rPr>
              <a:t>也；知困，然后能</a:t>
            </a:r>
            <a:r>
              <a:rPr lang="zh-CN" altLang="en-US" sz="4800" b="1" dirty="0" smtClean="0">
                <a:solidFill>
                  <a:srgbClr val="FF0000"/>
                </a:solidFill>
                <a:latin typeface="+mn-ea"/>
              </a:rPr>
              <a:t>自强</a:t>
            </a:r>
            <a:r>
              <a:rPr lang="zh-CN" altLang="en-US" sz="4800" b="1" dirty="0" smtClean="0">
                <a:latin typeface="+mn-ea"/>
              </a:rPr>
              <a:t>也。</a:t>
            </a:r>
            <a:endParaRPr lang="zh-CN" altLang="en-US" sz="4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8596" y="2050018"/>
            <a:ext cx="25010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+mn-ea"/>
              </a:rPr>
              <a:t>因此，所以</a:t>
            </a:r>
            <a:endParaRPr lang="zh-CN" altLang="en-US" sz="36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95936" y="4942909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+mn-ea"/>
              </a:rPr>
              <a:t>自我勉励</a:t>
            </a:r>
            <a:endParaRPr lang="zh-CN" altLang="en-US" sz="36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88224" y="3574757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+mn-ea"/>
              </a:rPr>
              <a:t>反思</a:t>
            </a:r>
            <a:endParaRPr lang="zh-CN" altLang="en-US" sz="36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7158" y="357301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+mn-ea"/>
              </a:rPr>
              <a:t>困惑</a:t>
            </a:r>
            <a:endParaRPr lang="zh-CN" altLang="en-US" sz="3600" b="1" dirty="0">
              <a:solidFill>
                <a:srgbClr val="0000FF"/>
              </a:solidFill>
              <a:latin typeface="+mn-ea"/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1"/>
          <p:cNvGrpSpPr/>
          <p:nvPr/>
        </p:nvGrpSpPr>
        <p:grpSpPr bwMode="auto">
          <a:xfrm>
            <a:off x="428596" y="285728"/>
            <a:ext cx="3200400" cy="990600"/>
            <a:chOff x="0" y="0"/>
            <a:chExt cx="2016" cy="624"/>
          </a:xfrm>
        </p:grpSpPr>
        <p:sp>
          <p:nvSpPr>
            <p:cNvPr id="3" name="AutoShape 22"/>
            <p:cNvSpPr>
              <a:spLocks noChangeArrowheads="1"/>
            </p:cNvSpPr>
            <p:nvPr/>
          </p:nvSpPr>
          <p:spPr bwMode="auto"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 cmpd="sng">
              <a:solidFill>
                <a:srgbClr val="9900FF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endParaRPr lang="zh-CN" altLang="zh-CN" b="1">
                <a:solidFill>
                  <a:srgbClr val="CC0000"/>
                </a:solidFill>
              </a:endParaRPr>
            </a:p>
          </p:txBody>
        </p:sp>
        <p:sp>
          <p:nvSpPr>
            <p:cNvPr id="4" name="Text Box 23"/>
            <p:cNvSpPr txBox="1">
              <a:spLocks noChangeArrowheads="1"/>
            </p:cNvSpPr>
            <p:nvPr/>
          </p:nvSpPr>
          <p:spPr bwMode="auto">
            <a:xfrm>
              <a:off x="0" y="48"/>
              <a:ext cx="2016" cy="48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rgbClr val="CC0000"/>
                  </a:solidFill>
                  <a:latin typeface="Times New Roman" panose="02020603050405020304" pitchFamily="18" charset="0"/>
                  <a:ea typeface="方正姚体" panose="02010601030101010101" pitchFamily="2" charset="-122"/>
                </a:rPr>
                <a:t>分析课文</a:t>
              </a:r>
              <a:endParaRPr lang="zh-CN" sz="4400" b="1" dirty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785786" y="1500174"/>
            <a:ext cx="785818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4400" b="1" dirty="0" smtClean="0">
                <a:solidFill>
                  <a:prstClr val="black"/>
                </a:solidFill>
                <a:latin typeface="+mn-ea"/>
              </a:rPr>
              <a:t>这篇课文告诉了我们一个什么样的道理？</a:t>
            </a:r>
            <a:endParaRPr lang="zh-CN" altLang="en-US" sz="4400" b="1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2910" y="2996952"/>
            <a:ext cx="828680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教学相长。人学习之后就会知道不足，知道了不足之处，才能反省自己，提高自己；教人之后才能知道自己有理解不了的地方，这样才会自我勉励，不断提高。教和学是相互促进，相辅相成的。</a:t>
            </a:r>
            <a:endParaRPr lang="zh-CN" altLang="en-US" sz="3600" b="1" dirty="0" smtClean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14348" y="857232"/>
            <a:ext cx="785818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4400" b="1" dirty="0" smtClean="0">
                <a:solidFill>
                  <a:prstClr val="black"/>
                </a:solidFill>
                <a:latin typeface="+mn-ea"/>
              </a:rPr>
              <a:t>开头“虽有嘉肴”一句有什么作用？</a:t>
            </a:r>
            <a:endParaRPr lang="zh-CN" altLang="en-US" sz="4400" b="1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2910" y="2928934"/>
            <a:ext cx="82868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类比论证，引出“虽有至道，弗学，不知其善”的道理。</a:t>
            </a:r>
            <a:endParaRPr lang="zh-CN" altLang="en-US" sz="4000" b="1" dirty="0" smtClean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 l="-4000" t="-9000" b="-9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42976" y="500042"/>
            <a:ext cx="74295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>
                <a:latin typeface="+mn-ea"/>
              </a:rPr>
              <a:t>“</a:t>
            </a:r>
            <a:r>
              <a:rPr lang="zh-CN" altLang="en-US" sz="4000" b="1" dirty="0" smtClean="0">
                <a:latin typeface="+mn-ea"/>
              </a:rPr>
              <a:t>四书</a:t>
            </a:r>
            <a:r>
              <a:rPr lang="en-US" altLang="zh-CN" sz="4000" b="1" dirty="0" smtClean="0">
                <a:latin typeface="+mn-ea"/>
              </a:rPr>
              <a:t>”</a:t>
            </a:r>
            <a:r>
              <a:rPr lang="zh-CN" altLang="en-US" sz="4000" b="1" dirty="0" smtClean="0">
                <a:latin typeface="+mn-ea"/>
              </a:rPr>
              <a:t>“五经”是国学之瑰宝，是智慧之源泉。“四书”“五经”分别是哪几部典籍？</a:t>
            </a:r>
            <a:endParaRPr lang="zh-CN" altLang="en-US" dirty="0"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3608" y="2708920"/>
            <a:ext cx="785818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“四书”指的是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《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论语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》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、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《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孟子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》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、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《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大学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》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和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《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中庸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》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。</a:t>
            </a:r>
            <a:endParaRPr lang="en-US" altLang="zh-CN" sz="40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“五经” 指的是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《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诗经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》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、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《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尚书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》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、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《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礼记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》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、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《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周易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》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和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《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春秋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》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，简称为“诗、书、礼、易、春秋”。 </a:t>
            </a:r>
            <a:endParaRPr lang="zh-CN" altLang="en-US" sz="40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39552" y="260648"/>
            <a:ext cx="785818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4400" b="1" dirty="0" smtClean="0">
                <a:solidFill>
                  <a:prstClr val="black"/>
                </a:solidFill>
                <a:latin typeface="+mn-ea"/>
              </a:rPr>
              <a:t>本文观点明确，逻辑严密，结合课文内容加以分析。</a:t>
            </a:r>
            <a:endParaRPr lang="zh-CN" altLang="en-US" sz="4400" b="1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3528" y="1700808"/>
            <a:ext cx="828680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本文开头运用类比的手法，从“虽有嘉肴，弗食，不知其旨” 引申出“虽有至道，弗学，不知其善”的道理。接着讲到教与学的关系，一个人只有“学然后知不足</a:t>
            </a:r>
            <a:r>
              <a:rPr lang="en-US" altLang="zh-CN" sz="3600" b="1" dirty="0" smtClean="0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教然后知困”，最后点明观点“教学相长”。文章短小精悍，逻辑严密，有条有理。</a:t>
            </a:r>
            <a:endParaRPr lang="zh-CN" altLang="en-US" sz="3600" b="1" dirty="0" smtClean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1"/>
          <p:cNvGrpSpPr/>
          <p:nvPr/>
        </p:nvGrpSpPr>
        <p:grpSpPr bwMode="auto">
          <a:xfrm>
            <a:off x="428596" y="285728"/>
            <a:ext cx="3200400" cy="990600"/>
            <a:chOff x="0" y="0"/>
            <a:chExt cx="2016" cy="624"/>
          </a:xfrm>
        </p:grpSpPr>
        <p:sp>
          <p:nvSpPr>
            <p:cNvPr id="3" name="AutoShape 22"/>
            <p:cNvSpPr>
              <a:spLocks noChangeArrowheads="1"/>
            </p:cNvSpPr>
            <p:nvPr/>
          </p:nvSpPr>
          <p:spPr bwMode="auto"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 cmpd="sng">
              <a:solidFill>
                <a:srgbClr val="9900FF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endParaRPr lang="zh-CN" altLang="zh-CN" b="1">
                <a:solidFill>
                  <a:srgbClr val="CC0000"/>
                </a:solidFill>
              </a:endParaRPr>
            </a:p>
          </p:txBody>
        </p:sp>
        <p:sp>
          <p:nvSpPr>
            <p:cNvPr id="4" name="Text Box 23"/>
            <p:cNvSpPr txBox="1">
              <a:spLocks noChangeArrowheads="1"/>
            </p:cNvSpPr>
            <p:nvPr/>
          </p:nvSpPr>
          <p:spPr bwMode="auto">
            <a:xfrm>
              <a:off x="0" y="48"/>
              <a:ext cx="2016" cy="48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rgbClr val="CC0000"/>
                  </a:solidFill>
                  <a:latin typeface="Times New Roman" panose="02020603050405020304" pitchFamily="18" charset="0"/>
                  <a:ea typeface="方正姚体" panose="02010601030101010101" pitchFamily="2" charset="-122"/>
                </a:rPr>
                <a:t>课堂小结</a:t>
              </a:r>
              <a:endParaRPr lang="zh-CN" sz="4400" b="1" dirty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428596" y="1928802"/>
            <a:ext cx="828680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4000" b="1" dirty="0" smtClean="0">
                <a:latin typeface="+mn-ea"/>
              </a:rPr>
              <a:t>本文论述了学习要重视实践的重要性，要求把明白了的道理付诸行动，通过行动来证明道理是否正确，即实践出真知。另一方面，论述了“教学相长”的道理。</a:t>
            </a:r>
            <a:endParaRPr lang="zh-CN" altLang="en-US" sz="4000" b="1" dirty="0" smtClean="0">
              <a:latin typeface="+mn-ea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692696"/>
            <a:ext cx="7715304" cy="450892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87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ea"/>
              </a:rPr>
              <a:t>谢谢</a:t>
            </a:r>
            <a:endParaRPr lang="zh-CN" altLang="en-US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7030A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 l="-4000" t="-9000" b="-9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28662" y="714356"/>
            <a:ext cx="807249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玉不琢，不成器；人不学，不知道”</a:t>
            </a:r>
            <a:r>
              <a:rPr lang="zh-CN" altLang="en-US" sz="4000" b="1" dirty="0" smtClean="0">
                <a:latin typeface="+mn-ea"/>
              </a:rPr>
              <a:t>告诉我们要勤于钻研；</a:t>
            </a:r>
            <a:endParaRPr lang="en-US" altLang="zh-CN" sz="4000" b="1" dirty="0" smtClean="0">
              <a:latin typeface="+mn-ea"/>
            </a:endParaRPr>
          </a:p>
          <a:p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“凡事豫则立，不豫则废”</a:t>
            </a:r>
            <a:endParaRPr lang="en-US" altLang="zh-CN" sz="40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zh-CN" altLang="en-US" sz="4000" b="1" dirty="0" smtClean="0">
                <a:latin typeface="+mn-ea"/>
              </a:rPr>
              <a:t>启迪我们要做好规划，有的放矢；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“苟利国家，不求富贵”</a:t>
            </a:r>
            <a:endParaRPr lang="en-US" altLang="zh-CN" sz="40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zh-CN" altLang="en-US" sz="4000" b="1" dirty="0" smtClean="0">
                <a:latin typeface="+mn-ea"/>
              </a:rPr>
              <a:t>教育我们要有为国为民的情怀</a:t>
            </a:r>
            <a:r>
              <a:rPr lang="en-US" altLang="zh-CN" sz="4000" b="1" dirty="0" smtClean="0">
                <a:latin typeface="+mn-ea"/>
              </a:rPr>
              <a:t>……</a:t>
            </a:r>
            <a:endParaRPr lang="zh-CN" altLang="en-US" sz="4000" b="1" dirty="0" smtClean="0">
              <a:latin typeface="+mn-ea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 l="-3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05927" y="0"/>
            <a:ext cx="923330" cy="6858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FF0000"/>
                </a:solidFill>
                <a:latin typeface="+mn-ea"/>
              </a:rPr>
              <a:t>虽有嘉肴</a:t>
            </a:r>
            <a:endParaRPr lang="zh-CN" altLang="en-US" sz="44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1"/>
          <p:cNvGrpSpPr/>
          <p:nvPr/>
        </p:nvGrpSpPr>
        <p:grpSpPr bwMode="auto">
          <a:xfrm>
            <a:off x="251520" y="206152"/>
            <a:ext cx="3200400" cy="990600"/>
            <a:chOff x="0" y="0"/>
            <a:chExt cx="2016" cy="624"/>
          </a:xfrm>
        </p:grpSpPr>
        <p:sp>
          <p:nvSpPr>
            <p:cNvPr id="5" name="AutoShape 22"/>
            <p:cNvSpPr>
              <a:spLocks noChangeArrowheads="1"/>
            </p:cNvSpPr>
            <p:nvPr/>
          </p:nvSpPr>
          <p:spPr bwMode="auto"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 cmpd="sng">
              <a:solidFill>
                <a:srgbClr val="9900FF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endParaRPr lang="zh-CN" altLang="zh-CN" b="1">
                <a:solidFill>
                  <a:srgbClr val="CC0000"/>
                </a:solidFill>
              </a:endParaRPr>
            </a:p>
          </p:txBody>
        </p:sp>
        <p:sp>
          <p:nvSpPr>
            <p:cNvPr id="6" name="Text Box 23"/>
            <p:cNvSpPr txBox="1">
              <a:spLocks noChangeArrowheads="1"/>
            </p:cNvSpPr>
            <p:nvPr/>
          </p:nvSpPr>
          <p:spPr bwMode="auto">
            <a:xfrm>
              <a:off x="0" y="48"/>
              <a:ext cx="2016" cy="48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rgbClr val="CC0000"/>
                  </a:solidFill>
                  <a:latin typeface="Times New Roman" panose="02020603050405020304" pitchFamily="18" charset="0"/>
                  <a:ea typeface="方正姚体" panose="02010601030101010101" pitchFamily="2" charset="-122"/>
                </a:rPr>
                <a:t>作者简介</a:t>
              </a:r>
              <a:endParaRPr lang="zh-CN" sz="4400" b="1" dirty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539552" y="1322765"/>
            <a:ext cx="8286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+mn-ea"/>
              </a:rPr>
              <a:t>《</a:t>
            </a:r>
            <a:r>
              <a:rPr lang="zh-CN" altLang="en-US" sz="2800" b="1" dirty="0" smtClean="0">
                <a:latin typeface="+mn-ea"/>
              </a:rPr>
              <a:t>礼记</a:t>
            </a:r>
            <a:r>
              <a:rPr lang="en-US" altLang="zh-CN" sz="2800" b="1" dirty="0" smtClean="0">
                <a:latin typeface="+mn-ea"/>
              </a:rPr>
              <a:t>》</a:t>
            </a:r>
            <a:r>
              <a:rPr lang="zh-CN" altLang="en-US" sz="2800" b="1" dirty="0" smtClean="0">
                <a:latin typeface="+mn-ea"/>
              </a:rPr>
              <a:t>，战国至秦汉间儒家论著的汇编，相传是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西汉经学家戴圣</a:t>
            </a:r>
            <a:r>
              <a:rPr lang="zh-CN" altLang="en-US" sz="2800" b="1" dirty="0" smtClean="0">
                <a:latin typeface="+mn-ea"/>
              </a:rPr>
              <a:t>编纂的。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9552" y="2339760"/>
            <a:ext cx="82153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戴圣</a:t>
            </a:r>
            <a:r>
              <a:rPr lang="zh-CN" altLang="en-US" sz="2800" b="1" dirty="0" smtClean="0">
                <a:latin typeface="+mn-ea"/>
              </a:rPr>
              <a:t>，字次君，梁国睢阳（今河南商丘）人，西汉时期官员、经学家、汉代今文经学的开创者。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2524" y="3501008"/>
            <a:ext cx="814393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+mn-ea"/>
              </a:rPr>
              <a:t>戴圣一生以学习儒家经典为主，与叔父戴德及庆普等人曾师事经学大师后苍，潜心钻研</a:t>
            </a:r>
            <a:r>
              <a:rPr lang="en-US" altLang="zh-CN" sz="2800" b="1" dirty="0" smtClean="0">
                <a:latin typeface="+mn-ea"/>
              </a:rPr>
              <a:t>《</a:t>
            </a:r>
            <a:r>
              <a:rPr lang="zh-CN" altLang="en-US" sz="2800" b="1" dirty="0" smtClean="0">
                <a:latin typeface="+mn-ea"/>
              </a:rPr>
              <a:t>礼</a:t>
            </a:r>
            <a:r>
              <a:rPr lang="en-US" altLang="zh-CN" sz="2800" b="1" dirty="0" smtClean="0">
                <a:latin typeface="+mn-ea"/>
              </a:rPr>
              <a:t>》</a:t>
            </a:r>
            <a:r>
              <a:rPr lang="zh-CN" altLang="en-US" sz="2800" b="1" dirty="0" smtClean="0">
                <a:latin typeface="+mn-ea"/>
              </a:rPr>
              <a:t>学，成就卓著，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史称戴德为“大戴”，戴圣为“小戴”，二人合称为“大小戴”</a:t>
            </a:r>
            <a:r>
              <a:rPr lang="zh-CN" altLang="en-US" sz="2800" b="1" dirty="0" smtClean="0">
                <a:latin typeface="+mn-ea"/>
              </a:rPr>
              <a:t>。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1"/>
          <p:cNvGrpSpPr/>
          <p:nvPr/>
        </p:nvGrpSpPr>
        <p:grpSpPr bwMode="auto">
          <a:xfrm>
            <a:off x="428596" y="285728"/>
            <a:ext cx="3200400" cy="990600"/>
            <a:chOff x="0" y="0"/>
            <a:chExt cx="2016" cy="624"/>
          </a:xfrm>
        </p:grpSpPr>
        <p:sp>
          <p:nvSpPr>
            <p:cNvPr id="3" name="AutoShape 22"/>
            <p:cNvSpPr>
              <a:spLocks noChangeArrowheads="1"/>
            </p:cNvSpPr>
            <p:nvPr/>
          </p:nvSpPr>
          <p:spPr bwMode="auto"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 cmpd="sng">
              <a:solidFill>
                <a:srgbClr val="9900FF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endParaRPr lang="zh-CN" altLang="zh-CN" b="1">
                <a:solidFill>
                  <a:srgbClr val="CC0000"/>
                </a:solidFill>
              </a:endParaRPr>
            </a:p>
          </p:txBody>
        </p:sp>
        <p:sp>
          <p:nvSpPr>
            <p:cNvPr id="4" name="Text Box 23"/>
            <p:cNvSpPr txBox="1">
              <a:spLocks noChangeArrowheads="1"/>
            </p:cNvSpPr>
            <p:nvPr/>
          </p:nvSpPr>
          <p:spPr bwMode="auto">
            <a:xfrm>
              <a:off x="0" y="48"/>
              <a:ext cx="2016" cy="48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rgbClr val="CC0000"/>
                  </a:solidFill>
                  <a:latin typeface="Times New Roman" panose="02020603050405020304" pitchFamily="18" charset="0"/>
                  <a:ea typeface="方正姚体" panose="02010601030101010101" pitchFamily="2" charset="-122"/>
                </a:rPr>
                <a:t>作品简介</a:t>
              </a:r>
              <a:endParaRPr lang="zh-CN" sz="4400" b="1" dirty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714348" y="1643050"/>
            <a:ext cx="803411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+mn-ea"/>
              </a:rPr>
              <a:t>《</a:t>
            </a:r>
            <a:r>
              <a:rPr lang="zh-CN" altLang="en-US" sz="3200" b="1" dirty="0" smtClean="0">
                <a:latin typeface="+mn-ea"/>
              </a:rPr>
              <a:t>礼记</a:t>
            </a:r>
            <a:r>
              <a:rPr lang="en-US" altLang="zh-CN" sz="3200" b="1" dirty="0" smtClean="0">
                <a:latin typeface="+mn-ea"/>
              </a:rPr>
              <a:t>》</a:t>
            </a:r>
            <a:r>
              <a:rPr lang="zh-CN" altLang="en-US" sz="3200" b="1" dirty="0" smtClean="0">
                <a:latin typeface="+mn-ea"/>
              </a:rPr>
              <a:t>是中国古代一部重要的典章制度书籍，儒家经典之一。是战国至秦汉年间儒家学者解释说明经书</a:t>
            </a:r>
            <a:r>
              <a:rPr lang="en-US" altLang="zh-CN" sz="3200" b="1" dirty="0" smtClean="0">
                <a:latin typeface="+mn-ea"/>
              </a:rPr>
              <a:t>《</a:t>
            </a:r>
            <a:r>
              <a:rPr lang="zh-CN" altLang="en-US" sz="3200" b="1" dirty="0" smtClean="0">
                <a:latin typeface="+mn-ea"/>
              </a:rPr>
              <a:t>仪礼</a:t>
            </a:r>
            <a:r>
              <a:rPr lang="en-US" altLang="zh-CN" sz="3200" b="1" dirty="0" smtClean="0">
                <a:latin typeface="+mn-ea"/>
              </a:rPr>
              <a:t>》</a:t>
            </a:r>
            <a:r>
              <a:rPr lang="zh-CN" altLang="en-US" sz="3200" b="1" dirty="0" smtClean="0">
                <a:latin typeface="+mn-ea"/>
              </a:rPr>
              <a:t>的文章选集，是一部儒家思想的资料汇编。与</a:t>
            </a:r>
            <a:r>
              <a:rPr lang="en-US" altLang="zh-CN" sz="3200" b="1" dirty="0" smtClean="0">
                <a:latin typeface="+mn-ea"/>
              </a:rPr>
              <a:t>《</a:t>
            </a:r>
            <a:r>
              <a:rPr lang="zh-CN" altLang="en-US" sz="3200" b="1" dirty="0" smtClean="0">
                <a:latin typeface="+mn-ea"/>
              </a:rPr>
              <a:t>仪礼</a:t>
            </a:r>
            <a:r>
              <a:rPr lang="en-US" altLang="zh-CN" sz="3200" b="1" dirty="0" smtClean="0">
                <a:latin typeface="+mn-ea"/>
              </a:rPr>
              <a:t>》《</a:t>
            </a:r>
            <a:r>
              <a:rPr lang="zh-CN" altLang="en-US" sz="3200" b="1" dirty="0" smtClean="0">
                <a:latin typeface="+mn-ea"/>
              </a:rPr>
              <a:t>周礼</a:t>
            </a:r>
            <a:r>
              <a:rPr lang="en-US" altLang="zh-CN" sz="3200" b="1" dirty="0" smtClean="0">
                <a:latin typeface="+mn-ea"/>
              </a:rPr>
              <a:t>》</a:t>
            </a:r>
            <a:r>
              <a:rPr lang="zh-CN" altLang="en-US" sz="3200" b="1" dirty="0" smtClean="0">
                <a:latin typeface="+mn-ea"/>
              </a:rPr>
              <a:t>合称“三礼”。内容主要是记载和论述先秦的礼制、礼仪，解释仪礼，记录孔子和弟子等的问答，记述修身做人的准则。</a:t>
            </a:r>
            <a:endParaRPr lang="zh-CN" altLang="en-US" sz="3200" b="1" dirty="0">
              <a:latin typeface="+mn-ea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85720" y="357166"/>
            <a:ext cx="835824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戴德选编的</a:t>
            </a:r>
            <a:r>
              <a:rPr lang="en-US" altLang="zh-CN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85</a:t>
            </a:r>
            <a:r>
              <a:rPr lang="zh-CN" altLang="en-US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篇本叫</a:t>
            </a:r>
            <a:r>
              <a:rPr lang="en-US" altLang="zh-CN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lang="zh-CN" altLang="en-US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大戴礼记</a:t>
            </a:r>
            <a:r>
              <a:rPr lang="en-US" altLang="zh-CN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r>
              <a:rPr lang="zh-CN" altLang="en-US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，在后来的流传过程中若断若续，到唐代仅存</a:t>
            </a:r>
            <a:r>
              <a:rPr lang="en-US" altLang="zh-CN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39</a:t>
            </a:r>
            <a:r>
              <a:rPr lang="zh-CN" altLang="en-US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篇。戴圣选编的</a:t>
            </a:r>
            <a:r>
              <a:rPr lang="en-US" altLang="zh-CN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49</a:t>
            </a:r>
            <a:r>
              <a:rPr lang="zh-CN" altLang="en-US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篇本叫</a:t>
            </a:r>
            <a:r>
              <a:rPr lang="en-US" altLang="zh-CN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lang="zh-CN" altLang="en-US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小戴礼记</a:t>
            </a:r>
            <a:r>
              <a:rPr lang="en-US" altLang="zh-CN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r>
              <a:rPr lang="zh-CN" altLang="en-US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，即我们今天见到的</a:t>
            </a:r>
            <a:r>
              <a:rPr lang="en-US" altLang="zh-CN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lang="zh-CN" altLang="en-US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礼记</a:t>
            </a:r>
            <a:r>
              <a:rPr lang="en-US" altLang="zh-CN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r>
              <a:rPr lang="zh-CN" altLang="en-US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。这两本书各有侧重和取舍，各有特色。东汉时著名学者郑玄为</a:t>
            </a:r>
            <a:r>
              <a:rPr lang="en-US" altLang="zh-CN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lang="zh-CN" altLang="en-US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小戴礼记</a:t>
            </a:r>
            <a:r>
              <a:rPr lang="en-US" altLang="zh-CN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r>
              <a:rPr lang="zh-CN" altLang="en-US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做了出色的注解，后来这个本子便盛行不衰，并由解说经文的著作逐渐成为经典，到唐代被列为“九经”之一，到宋代被列入“十三经”之中，为仕者必读之书。</a:t>
            </a:r>
            <a:endParaRPr lang="zh-CN" altLang="en-US" sz="36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1"/>
          <p:cNvGrpSpPr/>
          <p:nvPr/>
        </p:nvGrpSpPr>
        <p:grpSpPr bwMode="auto">
          <a:xfrm>
            <a:off x="428596" y="285728"/>
            <a:ext cx="3200400" cy="990600"/>
            <a:chOff x="0" y="0"/>
            <a:chExt cx="2016" cy="624"/>
          </a:xfrm>
        </p:grpSpPr>
        <p:sp>
          <p:nvSpPr>
            <p:cNvPr id="4" name="AutoShape 22"/>
            <p:cNvSpPr>
              <a:spLocks noChangeArrowheads="1"/>
            </p:cNvSpPr>
            <p:nvPr/>
          </p:nvSpPr>
          <p:spPr bwMode="auto"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 cmpd="sng">
              <a:solidFill>
                <a:srgbClr val="9900FF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endParaRPr lang="zh-CN" altLang="zh-CN" b="1">
                <a:solidFill>
                  <a:srgbClr val="CC0000"/>
                </a:solidFill>
              </a:endParaRPr>
            </a:p>
          </p:txBody>
        </p:sp>
        <p:sp>
          <p:nvSpPr>
            <p:cNvPr id="5" name="Text Box 23"/>
            <p:cNvSpPr txBox="1">
              <a:spLocks noChangeArrowheads="1"/>
            </p:cNvSpPr>
            <p:nvPr/>
          </p:nvSpPr>
          <p:spPr bwMode="auto">
            <a:xfrm>
              <a:off x="0" y="48"/>
              <a:ext cx="2016" cy="48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rgbClr val="CC0000"/>
                  </a:solidFill>
                  <a:latin typeface="Times New Roman" panose="02020603050405020304" pitchFamily="18" charset="0"/>
                  <a:ea typeface="方正姚体" panose="02010601030101010101" pitchFamily="2" charset="-122"/>
                </a:rPr>
                <a:t>读一读</a:t>
              </a:r>
              <a:endParaRPr lang="zh-CN" sz="4400" b="1" dirty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500166" y="2492896"/>
            <a:ext cx="685804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嘉</a:t>
            </a:r>
            <a:r>
              <a:rPr lang="zh-CN" altLang="en-US" sz="6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肴</a:t>
            </a:r>
            <a:r>
              <a:rPr lang="zh-CN" altLang="en-US" sz="60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 sz="6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兑</a:t>
            </a:r>
            <a:r>
              <a:rPr lang="zh-CN" altLang="en-US" sz="60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命   </a:t>
            </a:r>
            <a:endParaRPr lang="en-US" altLang="zh-CN" sz="6000" b="1" dirty="0" smtClean="0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endParaRPr lang="en-US" altLang="zh-CN" sz="6000" b="1" dirty="0" smtClean="0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r>
              <a:rPr lang="zh-CN" altLang="en-US" sz="60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教学相</a:t>
            </a:r>
            <a:r>
              <a:rPr lang="zh-CN" altLang="en-US" sz="6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长</a:t>
            </a:r>
            <a:r>
              <a:rPr lang="zh-CN" altLang="en-US" sz="60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6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学</a:t>
            </a:r>
            <a:r>
              <a:rPr lang="zh-CN" altLang="en-US" sz="60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学半</a:t>
            </a:r>
            <a:endParaRPr lang="en-US" altLang="zh-CN" sz="6000" b="1" dirty="0" smtClean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43108" y="1700238"/>
            <a:ext cx="106471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 smtClean="0">
                <a:solidFill>
                  <a:srgbClr val="FF0000"/>
                </a:solidFill>
                <a:latin typeface="PinYinok" panose="020B0603050302020204" pitchFamily="34" charset="0"/>
              </a:rPr>
              <a:t>y1o</a:t>
            </a:r>
            <a:endParaRPr lang="zh-CN" altLang="en-US" sz="4800" b="1" dirty="0">
              <a:solidFill>
                <a:srgbClr val="FF0000"/>
              </a:solidFill>
              <a:latin typeface="PinYinok" panose="020B06030503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47864" y="3534107"/>
            <a:ext cx="156004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 smtClean="0">
                <a:solidFill>
                  <a:srgbClr val="FF0000"/>
                </a:solidFill>
                <a:latin typeface="PinYinok" panose="020B0603050302020204" pitchFamily="34" charset="0"/>
              </a:rPr>
              <a:t>zh2ng</a:t>
            </a:r>
            <a:endParaRPr lang="zh-CN" altLang="en-US" sz="4800" b="1" dirty="0">
              <a:solidFill>
                <a:srgbClr val="FF0000"/>
              </a:solidFill>
              <a:latin typeface="PinYinok" panose="020B06030503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37080" y="1628800"/>
            <a:ext cx="106311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 err="1" smtClean="0">
                <a:solidFill>
                  <a:srgbClr val="FF0000"/>
                </a:solidFill>
                <a:latin typeface="PinYinok" panose="020B0603050302020204" pitchFamily="34" charset="0"/>
              </a:rPr>
              <a:t>yu</a:t>
            </a:r>
            <a:r>
              <a:rPr lang="en-US" altLang="zh-CN" sz="4800" b="1" dirty="0" smtClean="0">
                <a:solidFill>
                  <a:srgbClr val="FF0000"/>
                </a:solidFill>
                <a:latin typeface="PinYinok" panose="020B0603050302020204" pitchFamily="34" charset="0"/>
              </a:rPr>
              <a:t>-</a:t>
            </a:r>
            <a:endParaRPr lang="zh-CN" altLang="en-US" sz="4800" b="1" dirty="0">
              <a:solidFill>
                <a:srgbClr val="FF0000"/>
              </a:solidFill>
              <a:latin typeface="PinYinok" panose="020B06030503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48064" y="3573016"/>
            <a:ext cx="11304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 smtClean="0">
                <a:solidFill>
                  <a:srgbClr val="FF0000"/>
                </a:solidFill>
                <a:latin typeface="PinYinok" panose="020B0603050302020204" pitchFamily="34" charset="0"/>
              </a:rPr>
              <a:t>xi3o</a:t>
            </a:r>
            <a:endParaRPr lang="zh-CN" altLang="en-US" sz="4800" b="1" dirty="0">
              <a:solidFill>
                <a:srgbClr val="FF0000"/>
              </a:solidFill>
              <a:latin typeface="PinYinok" panose="020B0603050302020204" pitchFamily="34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1"/>
          <p:cNvGrpSpPr/>
          <p:nvPr/>
        </p:nvGrpSpPr>
        <p:grpSpPr bwMode="auto">
          <a:xfrm>
            <a:off x="428596" y="285728"/>
            <a:ext cx="3200400" cy="990600"/>
            <a:chOff x="0" y="0"/>
            <a:chExt cx="2016" cy="624"/>
          </a:xfrm>
        </p:grpSpPr>
        <p:sp>
          <p:nvSpPr>
            <p:cNvPr id="4" name="AutoShape 22"/>
            <p:cNvSpPr>
              <a:spLocks noChangeArrowheads="1"/>
            </p:cNvSpPr>
            <p:nvPr/>
          </p:nvSpPr>
          <p:spPr bwMode="auto"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 cmpd="sng">
              <a:solidFill>
                <a:srgbClr val="9900FF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endParaRPr lang="zh-CN" altLang="zh-CN" b="1">
                <a:solidFill>
                  <a:srgbClr val="CC0000"/>
                </a:solidFill>
              </a:endParaRPr>
            </a:p>
          </p:txBody>
        </p:sp>
        <p:sp>
          <p:nvSpPr>
            <p:cNvPr id="5" name="Text Box 23"/>
            <p:cNvSpPr txBox="1">
              <a:spLocks noChangeArrowheads="1"/>
            </p:cNvSpPr>
            <p:nvPr/>
          </p:nvSpPr>
          <p:spPr bwMode="auto">
            <a:xfrm>
              <a:off x="0" y="48"/>
              <a:ext cx="2016" cy="48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rgbClr val="CC0000"/>
                  </a:solidFill>
                  <a:latin typeface="Times New Roman" panose="02020603050405020304" pitchFamily="18" charset="0"/>
                  <a:ea typeface="方正姚体" panose="02010601030101010101" pitchFamily="2" charset="-122"/>
                </a:rPr>
                <a:t>通假字</a:t>
              </a:r>
              <a:endParaRPr lang="zh-CN" sz="4400" b="1" dirty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714348" y="2285992"/>
            <a:ext cx="36433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b="1" dirty="0" smtClean="0"/>
              <a:t>学学半</a:t>
            </a:r>
            <a:endParaRPr lang="zh-CN" altLang="en-US" sz="6000" b="1" dirty="0"/>
          </a:p>
        </p:txBody>
      </p:sp>
      <p:sp>
        <p:nvSpPr>
          <p:cNvPr id="8" name="矩形 7"/>
          <p:cNvSpPr/>
          <p:nvPr/>
        </p:nvSpPr>
        <p:spPr>
          <a:xfrm>
            <a:off x="1714480" y="3861048"/>
            <a:ext cx="714169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  <a:latin typeface="+mn-ea"/>
              </a:rPr>
              <a:t>“学”同“敩”，教导</a:t>
            </a:r>
            <a:endParaRPr lang="zh-CN" altLang="en-US" sz="54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1458</Words>
  <Application>WPS 演示</Application>
  <PresentationFormat>全屏显示(4:3)</PresentationFormat>
  <Paragraphs>184</Paragraphs>
  <Slides>22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幼圆</vt:lpstr>
      <vt:lpstr>微软雅黑</vt:lpstr>
      <vt:lpstr>华文仿宋</vt:lpstr>
      <vt:lpstr>Times New Roman</vt:lpstr>
      <vt:lpstr>方正姚体</vt:lpstr>
      <vt:lpstr>隶书</vt:lpstr>
      <vt:lpstr>PinYinok</vt:lpstr>
      <vt:lpstr>Arial Unicode MS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相忘于江湖</cp:lastModifiedBy>
  <cp:revision>83</cp:revision>
  <dcterms:created xsi:type="dcterms:W3CDTF">2018-03-08T07:35:58Z</dcterms:created>
  <dcterms:modified xsi:type="dcterms:W3CDTF">2018-03-08T07:36:20Z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