
<file path=[Content_Types].xml><?xml version="1.0" encoding="utf-8"?>
<Types xmlns="http://schemas.openxmlformats.org/package/2006/content-types">
  <Default Extension="rels" ContentType="application/vnd.openxmlformats-package.relationships+xml"/>
  <Default Extension="jpeg" ContentType="image/jpeg"/>
  <Default Extension="xlsx" ContentType="application/vnd.openxmlformats-officedocument.spreadsheetml.sheet"/>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sldIdLst>
    <p:sldId id="257" r:id="rId2"/>
    <p:sldId id="260" r:id="rId3"/>
    <p:sldId id="269" r:id="rId4"/>
    <p:sldId id="294" r:id="rId5"/>
    <p:sldId id="293" r:id="rId6"/>
    <p:sldId id="295" r:id="rId7"/>
    <p:sldId id="286" r:id="rId8"/>
    <p:sldId id="290" r:id="rId9"/>
    <p:sldId id="297" r:id="rId10"/>
    <p:sldId id="287" r:id="rId11"/>
    <p:sldId id="307" r:id="rId12"/>
    <p:sldId id="288" r:id="rId13"/>
    <p:sldId id="289" r:id="rId14"/>
    <p:sldId id="299" r:id="rId15"/>
    <p:sldId id="283" r:id="rId16"/>
    <p:sldId id="301" r:id="rId17"/>
    <p:sldId id="303" r:id="rId18"/>
    <p:sldId id="264" r:id="rId19"/>
    <p:sldId id="284" r:id="rId20"/>
    <p:sldId id="306" r:id="rId21"/>
    <p:sldId id="275" r:id="rId22"/>
    <p:sldId id="276" r:id="rId23"/>
    <p:sldId id="277" r:id="rId24"/>
    <p:sldId id="278" r:id="rId25"/>
    <p:sldId id="279" r:id="rId26"/>
    <p:sldId id="280" r:id="rId27"/>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1" d="100"/>
          <a:sy n="71" d="100"/>
        </p:scale>
        <p:origin x="-660" y="-9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tags" Target="tags/tag4.xml" /><Relationship Id="rId29" Type="http://schemas.openxmlformats.org/officeDocument/2006/relationships/presProps" Target="presProps.xml" /><Relationship Id="rId3" Type="http://schemas.openxmlformats.org/officeDocument/2006/relationships/slide" Target="slides/slide2.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chart1.xml><?xml version="1.0" encoding="utf-8"?>
<c:chartSpace xmlns:a="http://schemas.openxmlformats.org/drawingml/2006/main" xmlns:r="http://schemas.openxmlformats.org/officeDocument/2006/relationships"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81728309392929077"/>
          <c:y val="0"/>
          <c:w val="0.68039506673812866"/>
          <c:h val="0.76281696557998657"/>
        </c:manualLayout>
      </c:layout>
      <c:doughnutChart>
        <c:varyColors val="1"/>
        <c:ser>
          <c:idx val="0"/>
          <c:order val="0"/>
          <c:tx>
            <c:strRef>
              <c:f>Sheet1!$B$1</c:f>
              <c:strCache>
                <c:ptCount val="1"/>
                <c:pt idx="0">
                  <c:v>销售额</c:v>
                </c:pt>
              </c:strCache>
            </c:strRef>
          </c:tx>
          <c:explosion val="8"/>
          <c:dPt>
            <c:idx val="2"/>
            <c:invertIfNegative val="1"/>
            <c:explosion val="0"/>
          </c:dPt>
          <c:dLbls>
            <c:showLegendKey val="1"/>
            <c:showVal val="1"/>
            <c:showCatName val="1"/>
            <c:showSerName val="1"/>
            <c:showPercent val="0"/>
            <c:showBubbleSize val="0"/>
            <c:showLeaderLines val="1"/>
            <c:extLst>
              <c:ext uri="{CE6537A1-D6FC-4f65-9D91-7224C49458BB}">
                <c15:showLeaderLines xmlns:c15="http://schemas.microsoft.com/office/drawing/2012/chart" value="1"/>
              </c:ext>
            </c:extLst>
          </c:dLbls>
          <c:cat>
            <c:strRef>
              <c:f>Sheet1!$A$2:$A$4</c:f>
              <c:strCache>
                <c:ptCount val="3"/>
                <c:pt idx="0">
                  <c:v>第一季度</c:v>
                </c:pt>
                <c:pt idx="1">
                  <c:v>第二季度</c:v>
                </c:pt>
                <c:pt idx="2">
                  <c:v>第三季度</c:v>
                </c:pt>
              </c:strCache>
            </c:strRef>
          </c:cat>
          <c:val>
            <c:numRef>
              <c:f>Sheet1!$B$2:$B$4</c:f>
              <c:numCache>
                <c:formatCode>General</c:formatCode>
                <c:ptCount val="3"/>
                <c:pt idx="0">
                  <c:v>8.2</c:v>
                </c:pt>
                <c:pt idx="1">
                  <c:v>3.2</c:v>
                </c:pt>
                <c:pt idx="2">
                  <c:v>1.4</c:v>
                </c:pt>
              </c:numCache>
            </c:numRef>
          </c:val>
        </c:ser>
        <c:dLbls>
          <c:showLegendKey val="0"/>
          <c:showVal val="0"/>
          <c:showCatName val="0"/>
          <c:showSerName val="0"/>
          <c:showPercent val="0"/>
          <c:showBubbleSize val="0"/>
          <c:showLeaderLines val="0"/>
        </c:dLbls>
        <c:firstSliceAng/>
        <c:holeSize val="50"/>
      </c:doughnutChart>
    </c:plotArea>
    <c:plotVisOnly val="1"/>
    <c:dispBlanksAs val="gap"/>
    <c:showDLblsOverMax val="0"/>
  </c:chart>
  <c:txPr>
    <a:bodyPr/>
    <a:p>
      <a:pPr>
        <a:defRPr lang="zh-CN" sz="1800" smtId="4294967295"/>
      </a:pPr>
    </a:p>
  </c:txPr>
  <c:externalData r:id="rId1">
    <c:autoUpdate val="0"/>
  </c:externalData>
</c:chartSpace>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png"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hasCustomPrompt="1"/>
          </p:nvPr>
        </p:nvSpPr>
        <p:spPr>
          <a:xfrm>
            <a:off x="3022600" y="932815"/>
            <a:ext cx="8331200" cy="1325880"/>
          </a:xfrm>
        </p:spPr>
        <p:txBody>
          <a:bodyPr/>
          <a:lstStyle>
            <a:lvl1pPr>
              <a:defRPr sz="3600"/>
            </a:lvl1pPr>
          </a:lstStyle>
          <a:p>
            <a:r>
              <a:rPr lang="zh-CN" altLang="en-US" smtClean="0"/>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7" name="图片 6" descr="图片1"/>
          <p:cNvPicPr>
            <a:picLocks noChangeAspect="1"/>
          </p:cNvPicPr>
          <p:nvPr userDrawn="1"/>
        </p:nvPicPr>
        <p:blipFill>
          <a:blip r:embed="rId1"/>
          <a:stretch>
            <a:fillRect/>
          </a:stretch>
        </p:blipFill>
        <p:spPr>
          <a:xfrm>
            <a:off x="0" y="-8890"/>
            <a:ext cx="2714625" cy="6875780"/>
          </a:xfrm>
          <a:prstGeom prst="rect">
            <a:avLst/>
          </a:pr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pic>
        <p:nvPicPr>
          <p:cNvPr id="7" name="图片 6" descr="三"/>
          <p:cNvPicPr>
            <a:picLocks noChangeAspect="1"/>
          </p:cNvPicPr>
          <p:nvPr userDrawn="1"/>
        </p:nvPicPr>
        <p:blipFill>
          <a:blip r:embed="rId1"/>
          <a:stretch>
            <a:fillRect/>
          </a:stretch>
        </p:blipFill>
        <p:spPr>
          <a:xfrm>
            <a:off x="0" y="2667000"/>
            <a:ext cx="12192000" cy="1524000"/>
          </a:xfrm>
          <a:prstGeom prst="rect">
            <a:avLst/>
          </a:prstGeom>
        </p:spPr>
      </p:pic>
      <p:pic>
        <p:nvPicPr>
          <p:cNvPr id="11" name="图片 10" descr="图片3"/>
          <p:cNvPicPr>
            <a:picLocks noChangeAspect="1"/>
          </p:cNvPicPr>
          <p:nvPr userDrawn="1"/>
        </p:nvPicPr>
        <p:blipFill>
          <a:blip r:embed="rId2"/>
          <a:stretch>
            <a:fillRect/>
          </a:stretch>
        </p:blipFill>
        <p:spPr>
          <a:xfrm>
            <a:off x="0" y="2667000"/>
            <a:ext cx="3391535" cy="1524000"/>
          </a:xfrm>
          <a:prstGeom prst="rect">
            <a:avLst/>
          </a:prstGeom>
        </p:spPr>
      </p:pic>
      <p:sp>
        <p:nvSpPr>
          <p:cNvPr id="2" name="标题 1"/>
          <p:cNvSpPr>
            <a:spLocks noGrp="1"/>
          </p:cNvSpPr>
          <p:nvPr>
            <p:ph type="title" hasCustomPrompt="1"/>
          </p:nvPr>
        </p:nvSpPr>
        <p:spPr>
          <a:xfrm>
            <a:off x="3581400" y="2985135"/>
            <a:ext cx="7018020" cy="887095"/>
          </a:xfrm>
        </p:spPr>
        <p:txBody>
          <a:bodyPr anchor="b"/>
          <a:lstStyle>
            <a:lvl1pPr>
              <a:defRPr sz="4000"/>
            </a:lvl1pPr>
          </a:lstStyle>
          <a:p>
            <a:r>
              <a:rPr lang="zh-CN" altLang="en-US" smtClean="0"/>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4" name="文本占位符 3"/>
          <p:cNvSpPr>
            <a:spLocks noGrp="1"/>
          </p:cNvSpPr>
          <p:nvPr>
            <p:ph type="body" sz="half" idx="2"/>
          </p:nvPr>
        </p:nvSpPr>
        <p:spPr>
          <a:xfrm>
            <a:off x="838200" y="1523365"/>
            <a:ext cx="10304145" cy="3811905"/>
          </a:xfr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8" name="图片 7" descr="图片4"/>
          <p:cNvPicPr>
            <a:picLocks noChangeAspect="1"/>
          </p:cNvPicPr>
          <p:nvPr userDrawn="1"/>
        </p:nvPicPr>
        <p:blipFill>
          <a:blip r:embed="rId1"/>
          <a:stretch>
            <a:fillRect/>
          </a:stretch>
        </p:blipFill>
        <p:spPr>
          <a:xfrm>
            <a:off x="0" y="0"/>
            <a:ext cx="12192000" cy="475615"/>
          </a:xfrm>
          <a:prstGeom prst="rect">
            <a:avLst/>
          </a:prstGeom>
        </p:spPr>
      </p:pic>
      <p:pic>
        <p:nvPicPr>
          <p:cNvPr id="9" name="图片 8" descr="4"/>
          <p:cNvPicPr>
            <a:picLocks noChangeAspect="1"/>
          </p:cNvPicPr>
          <p:nvPr userDrawn="1"/>
        </p:nvPicPr>
        <p:blipFill>
          <a:blip r:embed="rId2"/>
          <a:stretch>
            <a:fillRect/>
          </a:stretch>
        </p:blipFill>
        <p:spPr>
          <a:xfrm>
            <a:off x="0" y="6501765"/>
            <a:ext cx="12191365" cy="356235"/>
          </a:xfrm>
          <a:prstGeom prst="rect">
            <a:avLst/>
          </a:prstGeom>
        </p:spPr>
      </p:pic>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4.xml" TargetMode="Internal" /><Relationship Id="rId3" Type="http://schemas.openxmlformats.org/officeDocument/2006/relationships/slide" Target="slide13.xml" TargetMode="Internal" /><Relationship Id="rId4" Type="http://schemas.openxmlformats.org/officeDocument/2006/relationships/slide" Target="slide21.xml" TargetMode="Internal" /><Relationship Id="rId5" Type="http://schemas.openxmlformats.org/officeDocument/2006/relationships/tags" Target="../tags/tag1.xml" /><Relationship Id="rId6" Type="http://schemas.openxmlformats.org/officeDocument/2006/relationships/tags" Target="../tags/tag2.xml" /><Relationship Id="rId7" Type="http://schemas.openxmlformats.org/officeDocument/2006/relationships/tags" Target="../tags/tag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0.png" /><Relationship Id="rId3" Type="http://schemas.openxmlformats.org/officeDocument/2006/relationships/image" Target="../media/image11.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2.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png" /><Relationship Id="rId3" Type="http://schemas.openxmlformats.org/officeDocument/2006/relationships/image" Target="../media/image13.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hemeOverride" Target="../theme/themeOverride1.xml" /><Relationship Id="rId3" Type="http://schemas.openxmlformats.org/officeDocument/2006/relationships/image" Target="../media/image6.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png" /><Relationship Id="rId3" Type="http://schemas.openxmlformats.org/officeDocument/2006/relationships/chart" Target="../charts/chart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 Id="rId3" Type="http://schemas.openxmlformats.org/officeDocument/2006/relationships/image" Target="../media/image9.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椭圆 3">
            <a:hlinkClick r:id="rId2" action="ppaction://hlinksldjump"/>
          </p:cNvPr>
          <p:cNvSpPr/>
          <p:nvPr/>
        </p:nvSpPr>
        <p:spPr>
          <a:xfrm>
            <a:off x="3641311" y="1044004"/>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a:solidFill>
                  <a:sysClr val="windowText" lastClr="000000"/>
                </a:solidFill>
                <a:latin typeface="方正报宋_GBK" panose="03000509000000000000" pitchFamily="65" charset="-122"/>
                <a:ea typeface="方正报宋_GBK" panose="03000509000000000000" pitchFamily="65" charset="-122"/>
              </a:rPr>
              <a:t>壹</a:t>
            </a:r>
          </a:p>
        </p:txBody>
      </p:sp>
      <p:sp>
        <p:nvSpPr>
          <p:cNvPr id="5" name="椭圆 4">
            <a:hlinkClick r:id="rId3" action="ppaction://hlinksldjump"/>
          </p:cNvPr>
          <p:cNvSpPr/>
          <p:nvPr/>
        </p:nvSpPr>
        <p:spPr>
          <a:xfrm>
            <a:off x="3679018" y="2309351"/>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a:solidFill>
                  <a:sysClr val="windowText" lastClr="000000"/>
                </a:solidFill>
                <a:latin typeface="方正报宋_GBK" panose="03000509000000000000" pitchFamily="65" charset="-122"/>
                <a:ea typeface="方正报宋_GBK" panose="03000509000000000000" pitchFamily="65" charset="-122"/>
              </a:rPr>
              <a:t>贰</a:t>
            </a:r>
          </a:p>
        </p:txBody>
      </p:sp>
      <p:sp>
        <p:nvSpPr>
          <p:cNvPr id="6" name="椭圆 5">
            <a:hlinkClick r:id="rId4" action="ppaction://hlinksldjump"/>
          </p:cNvPr>
          <p:cNvSpPr/>
          <p:nvPr/>
        </p:nvSpPr>
        <p:spPr>
          <a:xfrm>
            <a:off x="3679018" y="3490201"/>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a:solidFill>
                  <a:sysClr val="windowText" lastClr="000000"/>
                </a:solidFill>
                <a:latin typeface="方正报宋_GBK" panose="03000509000000000000" pitchFamily="65" charset="-122"/>
                <a:ea typeface="方正报宋_GBK" panose="03000509000000000000" pitchFamily="65" charset="-122"/>
              </a:rPr>
              <a:t>叁</a:t>
            </a:r>
          </a:p>
        </p:txBody>
      </p:sp>
      <p:sp>
        <p:nvSpPr>
          <p:cNvPr id="7"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2" action="ppaction://hlinksldjump"/>
          </p:cNvPr>
          <p:cNvSpPr txBox="1">
            <a:spLocks noChangeArrowheads="1"/>
          </p:cNvSpPr>
          <p:nvPr>
            <p:custDataLst>
              <p:tags r:id="rId5"/>
            </p:custDataLst>
          </p:nvPr>
        </p:nvSpPr>
        <p:spPr bwMode="auto">
          <a:xfrm>
            <a:off x="4606448" y="1259351"/>
            <a:ext cx="4968551"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4000" b="1">
                <a:solidFill>
                  <a:sysClr val="windowText" lastClr="000000"/>
                </a:solidFill>
                <a:latin typeface="方正报宋_GBK" panose="03000509000000000000" pitchFamily="65" charset="-122"/>
                <a:ea typeface="方正报宋_GBK" panose="03000509000000000000" pitchFamily="65" charset="-122"/>
              </a:rPr>
              <a:t>活动一</a:t>
            </a:r>
            <a:r>
              <a:rPr lang="zh-CN" altLang="en-US" sz="3600" b="1" smtClean="0">
                <a:solidFill>
                  <a:srgbClr val="161B1F"/>
                </a:solidFill>
                <a:latin typeface="黑体" panose="02010609060101010101" pitchFamily="49" charset="-122"/>
                <a:ea typeface="黑体" panose="02010609060101010101" pitchFamily="49" charset="-122"/>
              </a:rPr>
              <a:t>  </a:t>
            </a:r>
            <a:r>
              <a:rPr lang="zh-CN" altLang="zh-CN" sz="3600" b="1" smtClean="0">
                <a:solidFill>
                  <a:srgbClr val="7030A0"/>
                </a:solidFill>
                <a:latin typeface="楷体" panose="02010609060101010101" pitchFamily="49" charset="-122"/>
                <a:ea typeface="楷体" panose="02010609060101010101" pitchFamily="49" charset="-122"/>
              </a:rPr>
              <a:t>鲁迅</a:t>
            </a:r>
            <a:r>
              <a:rPr lang="zh-CN" altLang="zh-CN" sz="3600" b="1">
                <a:solidFill>
                  <a:srgbClr val="7030A0"/>
                </a:solidFill>
                <a:latin typeface="楷体" panose="02010609060101010101" pitchFamily="49" charset="-122"/>
                <a:ea typeface="楷体" panose="02010609060101010101" pitchFamily="49" charset="-122"/>
              </a:rPr>
              <a:t>谈“拿来”</a:t>
            </a:r>
            <a:endParaRPr lang="zh-CN" altLang="en-US" sz="3600" b="1">
              <a:solidFill>
                <a:srgbClr val="7030A0"/>
              </a:solidFill>
              <a:latin typeface="楷体" panose="02010609060101010101" pitchFamily="49" charset="-122"/>
              <a:ea typeface="楷体" panose="02010609060101010101" pitchFamily="49" charset="-122"/>
            </a:endParaRPr>
          </a:p>
        </p:txBody>
      </p:sp>
      <p:sp>
        <p:nvSpPr>
          <p:cNvPr id="8"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2" action="ppaction://hlinksldjump"/>
          </p:cNvPr>
          <p:cNvSpPr txBox="1">
            <a:spLocks noChangeArrowheads="1"/>
          </p:cNvSpPr>
          <p:nvPr>
            <p:custDataLst>
              <p:tags r:id="rId6"/>
            </p:custDataLst>
          </p:nvPr>
        </p:nvSpPr>
        <p:spPr bwMode="auto">
          <a:xfrm>
            <a:off x="4606448" y="2524698"/>
            <a:ext cx="7455564"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4000" b="1">
                <a:solidFill>
                  <a:sysClr val="windowText" lastClr="000000"/>
                </a:solidFill>
                <a:latin typeface="方正报宋_GBK" panose="03000509000000000000" pitchFamily="65" charset="-122"/>
                <a:ea typeface="方正报宋_GBK" panose="03000509000000000000" pitchFamily="65" charset="-122"/>
              </a:rPr>
              <a:t>活动二</a:t>
            </a:r>
            <a:r>
              <a:rPr lang="zh-CN" altLang="en-US" sz="3600" b="1" smtClean="0">
                <a:solidFill>
                  <a:srgbClr val="161B1F"/>
                </a:solidFill>
                <a:latin typeface="方正博雅宋_GBK" panose="02000000000000000000" pitchFamily="2" charset="-122"/>
                <a:ea typeface="方正博雅宋_GBK" panose="02000000000000000000" pitchFamily="2" charset="-122"/>
              </a:rPr>
              <a:t>  </a:t>
            </a:r>
            <a:r>
              <a:rPr lang="zh-CN" altLang="zh-CN" sz="3600" b="1">
                <a:solidFill>
                  <a:srgbClr val="7030A0"/>
                </a:solidFill>
                <a:latin typeface="楷体" panose="02010609060101010101" pitchFamily="49" charset="-122"/>
                <a:ea typeface="楷体" panose="02010609060101010101" pitchFamily="49" charset="-122"/>
              </a:rPr>
              <a:t>我谈鲁迅的“拿来主义”</a:t>
            </a:r>
            <a:endParaRPr lang="zh-CN" altLang="en-US" sz="3600" b="1">
              <a:solidFill>
                <a:srgbClr val="7030A0"/>
              </a:solidFill>
              <a:latin typeface="楷体" panose="02010609060101010101" pitchFamily="49" charset="-122"/>
              <a:ea typeface="楷体" panose="02010609060101010101" pitchFamily="49" charset="-122"/>
            </a:endParaRPr>
          </a:p>
        </p:txBody>
      </p:sp>
      <p:sp>
        <p:nvSpPr>
          <p:cNvPr id="9"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2" action="ppaction://hlinksldjump"/>
          </p:cNvPr>
          <p:cNvSpPr txBox="1">
            <a:spLocks noChangeArrowheads="1"/>
          </p:cNvSpPr>
          <p:nvPr>
            <p:custDataLst>
              <p:tags r:id="rId7"/>
            </p:custDataLst>
          </p:nvPr>
        </p:nvSpPr>
        <p:spPr bwMode="auto">
          <a:xfrm>
            <a:off x="4606448" y="3705549"/>
            <a:ext cx="687734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4000" b="1">
                <a:solidFill>
                  <a:sysClr val="windowText" lastClr="000000"/>
                </a:solidFill>
                <a:latin typeface="方正报宋_GBK" panose="03000509000000000000" pitchFamily="65" charset="-122"/>
                <a:ea typeface="方正报宋_GBK" panose="03000509000000000000" pitchFamily="65" charset="-122"/>
              </a:rPr>
              <a:t>活动三</a:t>
            </a:r>
            <a:r>
              <a:rPr lang="zh-CN" altLang="en-US" sz="3600" b="1" smtClean="0">
                <a:solidFill>
                  <a:srgbClr val="161B1F"/>
                </a:solidFill>
                <a:latin typeface="方正博雅宋_GBK" panose="02000000000000000000" pitchFamily="2" charset="-122"/>
                <a:ea typeface="方正博雅宋_GBK" panose="02000000000000000000" pitchFamily="2" charset="-122"/>
              </a:rPr>
              <a:t>  </a:t>
            </a:r>
            <a:r>
              <a:rPr lang="zh-CN" altLang="zh-CN" sz="3600" b="1">
                <a:solidFill>
                  <a:srgbClr val="7030A0"/>
                </a:solidFill>
                <a:latin typeface="楷体" panose="02010609060101010101" pitchFamily="49" charset="-122"/>
                <a:ea typeface="楷体" panose="02010609060101010101" pitchFamily="49" charset="-122"/>
              </a:rPr>
              <a:t>我谈“新拿来主义”</a:t>
            </a:r>
            <a:endParaRPr lang="zh-CN" altLang="en-US" sz="3600" b="1">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886724" y="770075"/>
            <a:ext cx="3873535" cy="523220"/>
          </a:xfrm>
          <a:prstGeom prst="rect">
            <a:avLst/>
          </a:prstGeom>
        </p:spPr>
        <p:txBody>
          <a:bodyPr wrap="square">
            <a:spAutoFit/>
          </a:bodyPr>
          <a:lstStyle/>
          <a:p>
            <a:r>
              <a:rPr lang="en-US" altLang="zh-CN" sz="2800" b="1" smtClean="0"/>
              <a:t> </a:t>
            </a:r>
            <a:r>
              <a:rPr lang="en-US" altLang="zh-CN" sz="2800" b="1"/>
              <a:t>“</a:t>
            </a:r>
            <a:r>
              <a:rPr lang="zh-CN" altLang="zh-CN" sz="2800" b="1"/>
              <a:t>拿来主义</a:t>
            </a:r>
            <a:r>
              <a:rPr lang="en-US" altLang="zh-CN" sz="2800" b="1"/>
              <a:t>”</a:t>
            </a:r>
            <a:r>
              <a:rPr lang="zh-CN" altLang="en-US" sz="2800" b="1"/>
              <a:t>的</a:t>
            </a:r>
            <a:r>
              <a:rPr lang="zh-CN" altLang="en-US" sz="2800" b="1">
                <a:solidFill>
                  <a:srgbClr val="FF0000"/>
                </a:solidFill>
              </a:rPr>
              <a:t>逻辑</a:t>
            </a:r>
            <a:r>
              <a:rPr lang="zh-CN" altLang="en-US" sz="2800" b="1"/>
              <a:t>图</a:t>
            </a:r>
          </a:p>
        </p:txBody>
      </p:sp>
      <p:pic>
        <p:nvPicPr>
          <p:cNvPr id="2112" name="Picture 6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59031" y="2368083"/>
            <a:ext cx="869016"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6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87593" y="4397189"/>
            <a:ext cx="1235897" cy="688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14" name="Picture 6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86423" y="1535343"/>
            <a:ext cx="9530883" cy="4677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1092893" y="738689"/>
            <a:ext cx="3300904" cy="466281"/>
          </a:xfrm>
          <a:prstGeom prst="rect">
            <a:avLst/>
          </a:prstGeom>
        </p:spPr>
        <p:txBody>
          <a:bodyPr wrap="none">
            <a:spAutoFit/>
          </a:bodyPr>
          <a:lstStyle/>
          <a:p>
            <a:pPr>
              <a:lnSpc>
                <a:spcPct val="90000"/>
              </a:lnSpc>
              <a:spcBef>
                <a:spcPts val="1000"/>
              </a:spcBef>
            </a:pPr>
            <a:r>
              <a:rPr lang="zh-CN" altLang="zh-CN" sz="2700" b="1" smtClean="0">
                <a:solidFill>
                  <a:srgbClr val="003366"/>
                </a:solidFill>
                <a:latin typeface="微软雅黑" panose="020b0503020204020204" charset="-122"/>
                <a:ea typeface="微软雅黑" panose="020b0503020204020204" charset="-122"/>
              </a:rPr>
              <a:t>抓</a:t>
            </a:r>
            <a:r>
              <a:rPr lang="zh-CN" altLang="en-US" sz="2700" b="1">
                <a:solidFill>
                  <a:srgbClr val="003366"/>
                </a:solidFill>
                <a:latin typeface="微软雅黑" panose="020b0503020204020204" charset="-122"/>
                <a:ea typeface="微软雅黑" panose="020b0503020204020204" charset="-122"/>
              </a:rPr>
              <a:t>语言</a:t>
            </a:r>
            <a:r>
              <a:rPr lang="zh-CN" altLang="zh-CN" sz="2700" b="1" smtClean="0">
                <a:solidFill>
                  <a:srgbClr val="003366"/>
                </a:solidFill>
                <a:latin typeface="微软雅黑" panose="020b0503020204020204" charset="-122"/>
                <a:ea typeface="微软雅黑" panose="020b0503020204020204" charset="-122"/>
              </a:rPr>
              <a:t>，</a:t>
            </a:r>
            <a:r>
              <a:rPr lang="zh-CN" altLang="zh-CN" sz="2700" b="1">
                <a:solidFill>
                  <a:srgbClr val="003366"/>
                </a:solidFill>
                <a:latin typeface="微软雅黑" panose="020b0503020204020204" charset="-122"/>
                <a:ea typeface="微软雅黑" panose="020b0503020204020204" charset="-122"/>
              </a:rPr>
              <a:t>品</a:t>
            </a:r>
            <a:r>
              <a:rPr lang="zh-CN" altLang="zh-CN" sz="2700" b="1" smtClean="0">
                <a:solidFill>
                  <a:srgbClr val="003366"/>
                </a:solidFill>
                <a:latin typeface="微软雅黑" panose="020b0503020204020204" charset="-122"/>
                <a:ea typeface="微软雅黑" panose="020b0503020204020204" charset="-122"/>
              </a:rPr>
              <a:t>“</a:t>
            </a:r>
            <a:r>
              <a:rPr lang="zh-CN" altLang="en-US" sz="2700" b="1" smtClean="0">
                <a:solidFill>
                  <a:srgbClr val="003366"/>
                </a:solidFill>
                <a:latin typeface="微软雅黑" panose="020b0503020204020204" charset="-122"/>
                <a:ea typeface="微软雅黑" panose="020b0503020204020204" charset="-122"/>
              </a:rPr>
              <a:t>文</a:t>
            </a:r>
            <a:r>
              <a:rPr lang="zh-CN" altLang="zh-CN" sz="2700" b="1" smtClean="0">
                <a:solidFill>
                  <a:srgbClr val="003366"/>
                </a:solidFill>
                <a:latin typeface="微软雅黑" panose="020b0503020204020204" charset="-122"/>
                <a:ea typeface="微软雅黑" panose="020b0503020204020204" charset="-122"/>
              </a:rPr>
              <a:t>趣”</a:t>
            </a:r>
            <a:endParaRPr lang="zh-CN" altLang="zh-CN" sz="2700" b="1">
              <a:solidFill>
                <a:srgbClr val="003366"/>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031" y="576106"/>
            <a:ext cx="2404563" cy="791446"/>
          </a:xfrm>
          <a:prstGeom prst="rect">
            <a:avLst/>
          </a:prstGeom>
        </p:spPr>
      </p:pic>
      <p:sp>
        <p:nvSpPr>
          <p:cNvPr id="10" name="TextBox 9"/>
          <p:cNvSpPr txBox="1"/>
          <p:nvPr/>
        </p:nvSpPr>
        <p:spPr>
          <a:xfrm>
            <a:off x="830001" y="1367552"/>
            <a:ext cx="6647974" cy="461665"/>
          </a:xfrm>
          <a:prstGeom prst="rect">
            <a:avLst/>
          </a:prstGeom>
          <a:noFill/>
        </p:spPr>
        <p:txBody>
          <a:bodyPr wrap="none" rtlCol="0">
            <a:spAutoFit/>
          </a:bodyPr>
          <a:lstStyle/>
          <a:p>
            <a:r>
              <a:rPr lang="zh-CN" altLang="zh-CN" sz="2400" b="1"/>
              <a:t>比较鉴赏</a:t>
            </a:r>
            <a:r>
              <a:rPr lang="zh-CN" altLang="zh-CN" sz="2400" b="1" smtClean="0"/>
              <a:t>：体会下面</a:t>
            </a:r>
            <a:r>
              <a:rPr lang="zh-CN" altLang="en-US" sz="2400" b="1" smtClean="0"/>
              <a:t>两组</a:t>
            </a:r>
            <a:r>
              <a:rPr lang="zh-CN" altLang="zh-CN" sz="2400" b="1" smtClean="0"/>
              <a:t>文字</a:t>
            </a:r>
            <a:r>
              <a:rPr lang="zh-CN" altLang="zh-CN" sz="2400" b="1"/>
              <a:t>不同的</a:t>
            </a:r>
            <a:r>
              <a:rPr lang="zh-CN" altLang="zh-CN" sz="2400" b="1">
                <a:solidFill>
                  <a:srgbClr val="FF0000"/>
                </a:solidFill>
              </a:rPr>
              <a:t>表达效果</a:t>
            </a:r>
            <a:r>
              <a:rPr lang="zh-CN" altLang="zh-CN" sz="2400" b="1"/>
              <a:t>。</a:t>
            </a:r>
            <a:endParaRPr lang="zh-CN" altLang="en-US" sz="2200" b="1" kern="10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2" name="矩形 1"/>
          <p:cNvSpPr/>
          <p:nvPr/>
        </p:nvSpPr>
        <p:spPr>
          <a:xfrm>
            <a:off x="936811" y="2004536"/>
            <a:ext cx="10708342" cy="1754326"/>
          </a:xfrm>
          <a:prstGeom prst="rect">
            <a:avLst/>
          </a:prstGeom>
        </p:spPr>
        <p:txBody>
          <a:bodyPr wrap="square">
            <a:spAutoFit/>
          </a:bodyPr>
          <a:lstStyle/>
          <a:p>
            <a:pPr>
              <a:lnSpc>
                <a:spcPct val="150000"/>
              </a:lnSpc>
            </a:pPr>
            <a:r>
              <a:rPr lang="en-US" altLang="zh-CN" sz="2400" kern="100">
                <a:latin typeface="Times New Roman" panose="02020603050405020304" pitchFamily="18" charset="0"/>
                <a:ea typeface="楷体_GB2312" pitchFamily="49" charset="-122"/>
                <a:cs typeface="Times New Roman" panose="02020603050405020304" pitchFamily="18" charset="0"/>
              </a:rPr>
              <a:t>A. </a:t>
            </a:r>
            <a:r>
              <a:rPr lang="zh-CN" altLang="zh-CN" sz="2400" kern="100">
                <a:latin typeface="Times New Roman" panose="02020603050405020304" pitchFamily="18" charset="0"/>
                <a:ea typeface="楷体_GB2312" pitchFamily="49" charset="-122"/>
                <a:cs typeface="Times New Roman" panose="02020603050405020304" pitchFamily="18" charset="0"/>
              </a:rPr>
              <a:t>还有几位“大师们”捧着几张古画和新画，在欧洲各国一路的挂过去，叫作</a:t>
            </a:r>
          </a:p>
          <a:p>
            <a:pPr>
              <a:lnSpc>
                <a:spcPct val="150000"/>
              </a:lnSpc>
            </a:pPr>
            <a:r>
              <a:rPr lang="en-US" altLang="zh-CN" sz="2400" kern="100" smtClean="0">
                <a:latin typeface="Times New Roman" panose="02020603050405020304" pitchFamily="18" charset="0"/>
                <a:ea typeface="楷体_GB2312" pitchFamily="49" charset="-122"/>
                <a:cs typeface="Times New Roman" panose="02020603050405020304" pitchFamily="18" charset="0"/>
              </a:rPr>
              <a:t>   </a:t>
            </a:r>
            <a:r>
              <a:rPr lang="zh-CN" altLang="zh-CN" sz="2400" kern="100" smtClean="0">
                <a:latin typeface="Times New Roman" panose="02020603050405020304" pitchFamily="18" charset="0"/>
                <a:ea typeface="楷体_GB2312" pitchFamily="49" charset="-122"/>
                <a:cs typeface="Times New Roman" panose="02020603050405020304" pitchFamily="18" charset="0"/>
              </a:rPr>
              <a:t>“发扬国光”</a:t>
            </a:r>
            <a:r>
              <a:rPr lang="zh-CN" altLang="zh-CN" sz="2400" kern="100">
                <a:latin typeface="Times New Roman" panose="02020603050405020304" pitchFamily="18" charset="0"/>
                <a:ea typeface="楷体_GB2312" pitchFamily="49" charset="-122"/>
                <a:cs typeface="Times New Roman" panose="02020603050405020304" pitchFamily="18" charset="0"/>
              </a:rPr>
              <a:t>。</a:t>
            </a:r>
          </a:p>
          <a:p>
            <a:pPr>
              <a:lnSpc>
                <a:spcPct val="150000"/>
              </a:lnSpc>
            </a:pPr>
            <a:r>
              <a:rPr lang="en-US" altLang="zh-CN" sz="2400" kern="100">
                <a:solidFill>
                  <a:srgbClr val="0000CC"/>
                </a:solidFill>
                <a:latin typeface="Times New Roman" panose="02020603050405020304" pitchFamily="18" charset="0"/>
                <a:ea typeface="楷体_GB2312" pitchFamily="49" charset="-122"/>
                <a:cs typeface="Times New Roman" panose="02020603050405020304" pitchFamily="18" charset="0"/>
              </a:rPr>
              <a:t>B. </a:t>
            </a:r>
            <a:r>
              <a:rPr lang="zh-CN" altLang="zh-CN" sz="2400" kern="100">
                <a:solidFill>
                  <a:srgbClr val="0000CC"/>
                </a:solidFill>
                <a:latin typeface="Times New Roman" panose="02020603050405020304" pitchFamily="18" charset="0"/>
                <a:ea typeface="楷体_GB2312" pitchFamily="49" charset="-122"/>
                <a:cs typeface="Times New Roman" panose="02020603050405020304" pitchFamily="18" charset="0"/>
              </a:rPr>
              <a:t>有几位艺术家，拿一些古画和新作，在欧洲各国一一行进展览，作文化交流。</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1092893" y="738689"/>
            <a:ext cx="3300904" cy="466281"/>
          </a:xfrm>
          <a:prstGeom prst="rect">
            <a:avLst/>
          </a:prstGeom>
        </p:spPr>
        <p:txBody>
          <a:bodyPr wrap="none">
            <a:spAutoFit/>
          </a:bodyPr>
          <a:lstStyle/>
          <a:p>
            <a:pPr>
              <a:lnSpc>
                <a:spcPct val="90000"/>
              </a:lnSpc>
              <a:spcBef>
                <a:spcPts val="1000"/>
              </a:spcBef>
            </a:pPr>
            <a:r>
              <a:rPr lang="zh-CN" altLang="zh-CN" sz="2700" b="1" smtClean="0">
                <a:solidFill>
                  <a:srgbClr val="003366"/>
                </a:solidFill>
                <a:latin typeface="微软雅黑" panose="020b0503020204020204" charset="-122"/>
                <a:ea typeface="微软雅黑" panose="020b0503020204020204" charset="-122"/>
              </a:rPr>
              <a:t>抓</a:t>
            </a:r>
            <a:r>
              <a:rPr lang="zh-CN" altLang="en-US" sz="2700" b="1">
                <a:solidFill>
                  <a:srgbClr val="003366"/>
                </a:solidFill>
                <a:latin typeface="微软雅黑" panose="020b0503020204020204" charset="-122"/>
                <a:ea typeface="微软雅黑" panose="020b0503020204020204" charset="-122"/>
              </a:rPr>
              <a:t>语言</a:t>
            </a:r>
            <a:r>
              <a:rPr lang="zh-CN" altLang="zh-CN" sz="2700" b="1" smtClean="0">
                <a:solidFill>
                  <a:srgbClr val="003366"/>
                </a:solidFill>
                <a:latin typeface="微软雅黑" panose="020b0503020204020204" charset="-122"/>
                <a:ea typeface="微软雅黑" panose="020b0503020204020204" charset="-122"/>
              </a:rPr>
              <a:t>，</a:t>
            </a:r>
            <a:r>
              <a:rPr lang="zh-CN" altLang="zh-CN" sz="2700" b="1">
                <a:solidFill>
                  <a:srgbClr val="003366"/>
                </a:solidFill>
                <a:latin typeface="微软雅黑" panose="020b0503020204020204" charset="-122"/>
                <a:ea typeface="微软雅黑" panose="020b0503020204020204" charset="-122"/>
              </a:rPr>
              <a:t>品</a:t>
            </a:r>
            <a:r>
              <a:rPr lang="zh-CN" altLang="zh-CN" sz="2700" b="1" smtClean="0">
                <a:solidFill>
                  <a:srgbClr val="003366"/>
                </a:solidFill>
                <a:latin typeface="微软雅黑" panose="020b0503020204020204" charset="-122"/>
                <a:ea typeface="微软雅黑" panose="020b0503020204020204" charset="-122"/>
              </a:rPr>
              <a:t>“</a:t>
            </a:r>
            <a:r>
              <a:rPr lang="zh-CN" altLang="en-US" sz="2700" b="1" smtClean="0">
                <a:solidFill>
                  <a:srgbClr val="003366"/>
                </a:solidFill>
                <a:latin typeface="微软雅黑" panose="020b0503020204020204" charset="-122"/>
                <a:ea typeface="微软雅黑" panose="020b0503020204020204" charset="-122"/>
              </a:rPr>
              <a:t>文</a:t>
            </a:r>
            <a:r>
              <a:rPr lang="zh-CN" altLang="zh-CN" sz="2700" b="1" smtClean="0">
                <a:solidFill>
                  <a:srgbClr val="003366"/>
                </a:solidFill>
                <a:latin typeface="微软雅黑" panose="020b0503020204020204" charset="-122"/>
                <a:ea typeface="微软雅黑" panose="020b0503020204020204" charset="-122"/>
              </a:rPr>
              <a:t>趣”</a:t>
            </a:r>
            <a:endParaRPr lang="zh-CN" altLang="zh-CN" sz="2700" b="1">
              <a:solidFill>
                <a:srgbClr val="003366"/>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031" y="576106"/>
            <a:ext cx="2404563" cy="791446"/>
          </a:xfrm>
          <a:prstGeom prst="rect">
            <a:avLst/>
          </a:prstGeom>
        </p:spPr>
      </p:pic>
      <p:sp>
        <p:nvSpPr>
          <p:cNvPr id="10" name="TextBox 9"/>
          <p:cNvSpPr txBox="1"/>
          <p:nvPr/>
        </p:nvSpPr>
        <p:spPr>
          <a:xfrm>
            <a:off x="830001" y="1367552"/>
            <a:ext cx="6647974" cy="461665"/>
          </a:xfrm>
          <a:prstGeom prst="rect">
            <a:avLst/>
          </a:prstGeom>
          <a:noFill/>
        </p:spPr>
        <p:txBody>
          <a:bodyPr wrap="none" rtlCol="0">
            <a:spAutoFit/>
          </a:bodyPr>
          <a:lstStyle/>
          <a:p>
            <a:r>
              <a:rPr lang="zh-CN" altLang="zh-CN" sz="2400" b="1"/>
              <a:t>比较鉴赏</a:t>
            </a:r>
            <a:r>
              <a:rPr lang="zh-CN" altLang="zh-CN" sz="2400" b="1" smtClean="0"/>
              <a:t>：体会下面</a:t>
            </a:r>
            <a:r>
              <a:rPr lang="zh-CN" altLang="en-US" sz="2400" b="1" smtClean="0"/>
              <a:t>两</a:t>
            </a:r>
            <a:r>
              <a:rPr lang="zh-CN" altLang="zh-CN" sz="2400" b="1" smtClean="0"/>
              <a:t>组</a:t>
            </a:r>
            <a:r>
              <a:rPr lang="zh-CN" altLang="zh-CN" sz="2400" b="1"/>
              <a:t>文字不同的</a:t>
            </a:r>
            <a:r>
              <a:rPr lang="zh-CN" altLang="zh-CN" sz="2400" b="1">
                <a:solidFill>
                  <a:srgbClr val="FF0000"/>
                </a:solidFill>
              </a:rPr>
              <a:t>表达效果</a:t>
            </a:r>
            <a:r>
              <a:rPr lang="zh-CN" altLang="zh-CN" sz="2400" b="1"/>
              <a:t>。</a:t>
            </a:r>
            <a:endParaRPr lang="zh-CN" altLang="en-US" sz="2200" b="1" kern="10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2" name="矩形 11"/>
          <p:cNvSpPr/>
          <p:nvPr/>
        </p:nvSpPr>
        <p:spPr>
          <a:xfrm>
            <a:off x="664031" y="1838635"/>
            <a:ext cx="10107063" cy="3416320"/>
          </a:xfrm>
          <a:prstGeom prst="rect">
            <a:avLst/>
          </a:prstGeom>
        </p:spPr>
        <p:txBody>
          <a:bodyPr wrap="square">
            <a:spAutoFit/>
          </a:bodyPr>
          <a:lstStyle/>
          <a:p>
            <a:pPr marL="800100" indent="-533400" algn="just">
              <a:lnSpc>
                <a:spcPct val="150000"/>
              </a:lnSpc>
              <a:buAutoNum type="alphaUcPeriod"/>
            </a:pPr>
            <a:r>
              <a:rPr lang="zh-CN" altLang="zh-CN" sz="2400" kern="100" smtClean="0">
                <a:latin typeface="Times New Roman" panose="02020603050405020304" pitchFamily="18" charset="0"/>
                <a:ea typeface="楷体_GB2312" pitchFamily="49" charset="-122"/>
                <a:cs typeface="Times New Roman" panose="02020603050405020304" pitchFamily="18" charset="0"/>
              </a:rPr>
              <a:t>勃然大怒。放一把火烧光，算是保存自己的清白，则是昏蛋。</a:t>
            </a:r>
            <a:r>
              <a:rPr lang="zh-CN" altLang="zh-CN" sz="2400" kern="100" smtClean="0">
                <a:solidFill>
                  <a:srgbClr val="000000"/>
                </a:solidFill>
                <a:ea typeface="宋体" panose="02010600030101010101" pitchFamily="2" charset="-122"/>
                <a:cs typeface="Times New Roman" panose="02020603050405020304"/>
              </a:rPr>
              <a:t>不过因为原</a:t>
            </a:r>
            <a:r>
              <a:rPr lang="zh-CN" altLang="zh-CN" sz="2400" kern="100">
                <a:solidFill>
                  <a:srgbClr val="000000"/>
                </a:solidFill>
                <a:ea typeface="宋体" panose="02010600030101010101" pitchFamily="2" charset="-122"/>
                <a:cs typeface="Times New Roman" panose="02020603050405020304"/>
              </a:rPr>
              <a:t>是</a:t>
            </a:r>
            <a:r>
              <a:rPr lang="zh-CN" altLang="zh-CN" sz="2400" kern="100" smtClean="0">
                <a:solidFill>
                  <a:srgbClr val="000000"/>
                </a:solidFill>
                <a:ea typeface="宋体" panose="02010600030101010101" pitchFamily="2" charset="-122"/>
                <a:cs typeface="Times New Roman" panose="02020603050405020304"/>
              </a:rPr>
              <a:t>羡慕这</a:t>
            </a:r>
            <a:r>
              <a:rPr lang="zh-CN" altLang="zh-CN" sz="2400" kern="100">
                <a:solidFill>
                  <a:srgbClr val="000000"/>
                </a:solidFill>
                <a:ea typeface="宋体" panose="02010600030101010101" pitchFamily="2" charset="-122"/>
                <a:cs typeface="Times New Roman" panose="02020603050405020304"/>
              </a:rPr>
              <a:t>宅子的旧主人，</a:t>
            </a:r>
            <a:r>
              <a:rPr lang="zh-CN" altLang="zh-CN" sz="2400" kern="100" smtClean="0">
                <a:latin typeface="Times New Roman" panose="02020603050405020304" pitchFamily="18" charset="0"/>
                <a:ea typeface="楷体_GB2312" pitchFamily="49" charset="-122"/>
                <a:cs typeface="Times New Roman" panose="02020603050405020304" pitchFamily="18" charset="0"/>
              </a:rPr>
              <a:t>而这回接受一切</a:t>
            </a:r>
            <a:r>
              <a:rPr lang="zh-CN" altLang="zh-CN" sz="2400" kern="100">
                <a:latin typeface="Times New Roman" panose="02020603050405020304" pitchFamily="18" charset="0"/>
                <a:ea typeface="楷体_GB2312" pitchFamily="49" charset="-122"/>
                <a:cs typeface="Times New Roman" panose="02020603050405020304" pitchFamily="18" charset="0"/>
              </a:rPr>
              <a:t>，欣欣然的蹩进卧室</a:t>
            </a:r>
            <a:r>
              <a:rPr lang="zh-CN" altLang="zh-CN" sz="2400" kern="100" smtClean="0">
                <a:latin typeface="Times New Roman" panose="02020603050405020304" pitchFamily="18" charset="0"/>
                <a:ea typeface="楷体_GB2312" pitchFamily="49" charset="-122"/>
                <a:cs typeface="Times New Roman" panose="02020603050405020304" pitchFamily="18" charset="0"/>
              </a:rPr>
              <a:t>，大吸剩下的</a:t>
            </a:r>
            <a:r>
              <a:rPr lang="zh-CN" altLang="zh-CN" sz="2400" kern="100">
                <a:latin typeface="Times New Roman" panose="02020603050405020304" pitchFamily="18" charset="0"/>
                <a:ea typeface="楷体_GB2312" pitchFamily="49" charset="-122"/>
                <a:cs typeface="Times New Roman" panose="02020603050405020304" pitchFamily="18" charset="0"/>
              </a:rPr>
              <a:t>鸦片，那当然更是废物。</a:t>
            </a:r>
          </a:p>
          <a:p>
            <a:pPr marL="800100" indent="-533400" algn="just">
              <a:lnSpc>
                <a:spcPct val="150000"/>
              </a:lnSpc>
            </a:pPr>
            <a:r>
              <a:rPr lang="en-US" altLang="zh-CN" sz="2400" kern="100" smtClean="0">
                <a:solidFill>
                  <a:srgbClr val="000099"/>
                </a:solidFill>
                <a:latin typeface="Times New Roman" panose="02020603050405020304" pitchFamily="18" charset="0"/>
                <a:ea typeface="楷体_GB2312" pitchFamily="49" charset="-122"/>
                <a:cs typeface="Times New Roman" panose="02020603050405020304" pitchFamily="18" charset="0"/>
              </a:rPr>
              <a:t>B. </a:t>
            </a:r>
            <a:r>
              <a:rPr lang="zh-CN" altLang="zh-CN" sz="2400" kern="100" smtClean="0">
                <a:solidFill>
                  <a:srgbClr val="000099"/>
                </a:solidFill>
                <a:latin typeface="Times New Roman" panose="02020603050405020304" pitchFamily="18" charset="0"/>
                <a:ea typeface="楷体_GB2312" pitchFamily="49" charset="-122"/>
                <a:cs typeface="Times New Roman" panose="02020603050405020304" pitchFamily="18" charset="0"/>
              </a:rPr>
              <a:t>十分生气，放一把火烧了，算是保存自己的清白．则是没有思想的人。</a:t>
            </a:r>
            <a:endParaRPr lang="en-US" altLang="zh-CN" sz="2400" kern="100" smtClean="0">
              <a:solidFill>
                <a:srgbClr val="000099"/>
              </a:solidFill>
              <a:latin typeface="Times New Roman" panose="02020603050405020304" pitchFamily="18" charset="0"/>
              <a:ea typeface="楷体_GB2312" pitchFamily="49" charset="-122"/>
              <a:cs typeface="Times New Roman" panose="02020603050405020304" pitchFamily="18" charset="0"/>
            </a:endParaRPr>
          </a:p>
          <a:p>
            <a:pPr marL="800100" indent="-533400" algn="just">
              <a:lnSpc>
                <a:spcPct val="150000"/>
              </a:lnSpc>
            </a:pPr>
            <a:r>
              <a:rPr lang="en-US" altLang="zh-CN" sz="2400" kern="100" smtClean="0">
                <a:solidFill>
                  <a:srgbClr val="000099"/>
                </a:solidFill>
                <a:ea typeface="宋体" panose="02010600030101010101" pitchFamily="2" charset="-122"/>
                <a:cs typeface="Times New Roman" panose="02020603050405020304"/>
              </a:rPr>
              <a:t>      </a:t>
            </a:r>
            <a:r>
              <a:rPr lang="zh-CN" altLang="zh-CN" sz="2400" kern="100" smtClean="0">
                <a:solidFill>
                  <a:srgbClr val="000099"/>
                </a:solidFill>
                <a:ea typeface="宋体" panose="02010600030101010101" pitchFamily="2" charset="-122"/>
                <a:cs typeface="Times New Roman" panose="02020603050405020304"/>
              </a:rPr>
              <a:t>不过</a:t>
            </a:r>
            <a:r>
              <a:rPr lang="zh-CN" altLang="zh-CN" sz="2400" kern="100">
                <a:solidFill>
                  <a:srgbClr val="000099"/>
                </a:solidFill>
                <a:ea typeface="宋体" panose="02010600030101010101" pitchFamily="2" charset="-122"/>
                <a:cs typeface="Times New Roman" panose="02020603050405020304"/>
              </a:rPr>
              <a:t>因为原是</a:t>
            </a:r>
            <a:r>
              <a:rPr lang="zh-CN" altLang="zh-CN" sz="2400" kern="100" smtClean="0">
                <a:solidFill>
                  <a:srgbClr val="000099"/>
                </a:solidFill>
                <a:ea typeface="宋体" panose="02010600030101010101" pitchFamily="2" charset="-122"/>
                <a:cs typeface="Times New Roman" panose="02020603050405020304"/>
              </a:rPr>
              <a:t>羡慕这</a:t>
            </a:r>
            <a:r>
              <a:rPr lang="zh-CN" altLang="zh-CN" sz="2400" kern="100">
                <a:solidFill>
                  <a:srgbClr val="000099"/>
                </a:solidFill>
                <a:ea typeface="宋体" panose="02010600030101010101" pitchFamily="2" charset="-122"/>
                <a:cs typeface="Times New Roman" panose="02020603050405020304"/>
              </a:rPr>
              <a:t>宅子的旧主人，</a:t>
            </a:r>
            <a:r>
              <a:rPr lang="zh-CN" altLang="zh-CN" sz="2400" kern="100" smtClean="0">
                <a:solidFill>
                  <a:srgbClr val="000099"/>
                </a:solidFill>
                <a:latin typeface="Times New Roman" panose="02020603050405020304" pitchFamily="18" charset="0"/>
                <a:ea typeface="楷体_GB2312" pitchFamily="49" charset="-122"/>
                <a:cs typeface="Times New Roman" panose="02020603050405020304" pitchFamily="18" charset="0"/>
              </a:rPr>
              <a:t>而这回接受</a:t>
            </a:r>
            <a:r>
              <a:rPr lang="zh-CN" altLang="zh-CN" sz="2400" kern="100">
                <a:solidFill>
                  <a:srgbClr val="000099"/>
                </a:solidFill>
                <a:latin typeface="Times New Roman" panose="02020603050405020304" pitchFamily="18" charset="0"/>
                <a:ea typeface="楷体_GB2312" pitchFamily="49" charset="-122"/>
                <a:cs typeface="Times New Roman" panose="02020603050405020304" pitchFamily="18" charset="0"/>
              </a:rPr>
              <a:t>一切，走进了卧室</a:t>
            </a:r>
            <a:r>
              <a:rPr lang="zh-CN" altLang="zh-CN" sz="2400" kern="100" smtClean="0">
                <a:solidFill>
                  <a:srgbClr val="000099"/>
                </a:solidFill>
                <a:latin typeface="Times New Roman" panose="02020603050405020304" pitchFamily="18" charset="0"/>
                <a:ea typeface="楷体_GB2312" pitchFamily="49" charset="-122"/>
                <a:cs typeface="Times New Roman" panose="02020603050405020304" pitchFamily="18" charset="0"/>
              </a:rPr>
              <a:t>。</a:t>
            </a:r>
            <a:endParaRPr lang="en-US" altLang="zh-CN" sz="2400" kern="100" smtClean="0">
              <a:solidFill>
                <a:srgbClr val="000099"/>
              </a:solidFill>
              <a:latin typeface="Times New Roman" panose="02020603050405020304" pitchFamily="18" charset="0"/>
              <a:ea typeface="楷体_GB2312" pitchFamily="49" charset="-122"/>
              <a:cs typeface="Times New Roman" panose="02020603050405020304" pitchFamily="18" charset="0"/>
            </a:endParaRPr>
          </a:p>
          <a:p>
            <a:pPr marL="800100" indent="-533400" algn="just">
              <a:lnSpc>
                <a:spcPct val="150000"/>
              </a:lnSpc>
            </a:pPr>
            <a:r>
              <a:rPr lang="en-US" altLang="zh-CN" sz="2400" kern="100">
                <a:solidFill>
                  <a:srgbClr val="000099"/>
                </a:solidFill>
                <a:latin typeface="Times New Roman" panose="02020603050405020304" pitchFamily="18" charset="0"/>
                <a:ea typeface="楷体_GB2312" pitchFamily="49" charset="-122"/>
                <a:cs typeface="Times New Roman" panose="02020603050405020304" pitchFamily="18" charset="0"/>
              </a:rPr>
              <a:t> </a:t>
            </a:r>
            <a:r>
              <a:rPr lang="en-US" altLang="zh-CN" sz="2400" kern="100" smtClean="0">
                <a:solidFill>
                  <a:srgbClr val="000099"/>
                </a:solidFill>
                <a:latin typeface="Times New Roman" panose="02020603050405020304" pitchFamily="18" charset="0"/>
                <a:ea typeface="楷体_GB2312" pitchFamily="49" charset="-122"/>
                <a:cs typeface="Times New Roman" panose="02020603050405020304" pitchFamily="18" charset="0"/>
              </a:rPr>
              <a:t>    </a:t>
            </a:r>
            <a:r>
              <a:rPr lang="zh-CN" altLang="zh-CN" sz="2400" kern="100" smtClean="0">
                <a:solidFill>
                  <a:srgbClr val="000099"/>
                </a:solidFill>
                <a:latin typeface="Times New Roman" panose="02020603050405020304" pitchFamily="18" charset="0"/>
                <a:ea typeface="楷体_GB2312" pitchFamily="49" charset="-122"/>
                <a:cs typeface="Times New Roman" panose="02020603050405020304" pitchFamily="18" charset="0"/>
              </a:rPr>
              <a:t>大吸</a:t>
            </a:r>
            <a:r>
              <a:rPr lang="en-US" altLang="zh-CN" sz="2400" kern="100" smtClean="0">
                <a:solidFill>
                  <a:srgbClr val="000099"/>
                </a:solidFill>
                <a:latin typeface="Times New Roman" panose="02020603050405020304" pitchFamily="18" charset="0"/>
                <a:ea typeface="楷体_GB2312" pitchFamily="49" charset="-122"/>
                <a:cs typeface="Times New Roman" panose="02020603050405020304" pitchFamily="18" charset="0"/>
              </a:rPr>
              <a:t> </a:t>
            </a:r>
            <a:r>
              <a:rPr lang="zh-CN" altLang="zh-CN" sz="2400" kern="100" smtClean="0">
                <a:solidFill>
                  <a:srgbClr val="000099"/>
                </a:solidFill>
                <a:latin typeface="Times New Roman" panose="02020603050405020304" pitchFamily="18" charset="0"/>
                <a:ea typeface="楷体_GB2312" pitchFamily="49" charset="-122"/>
                <a:cs typeface="Times New Roman" panose="02020603050405020304" pitchFamily="18" charset="0"/>
              </a:rPr>
              <a:t>剩下的鸦片，那当然更是无用的人。</a:t>
            </a:r>
            <a:endParaRPr lang="zh-CN" altLang="zh-CN" sz="2400" kern="100">
              <a:solidFill>
                <a:srgbClr val="000099"/>
              </a:solidFill>
              <a:latin typeface="Times New Roman" panose="02020603050405020304" pitchFamily="18" charset="0"/>
              <a:ea typeface="楷体_GB2312" pitchFamily="49" charset="-122"/>
              <a:cs typeface="Times New Roman" panose="02020603050405020304" pitchFamily="18" charset="0"/>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416858" y="646436"/>
            <a:ext cx="11040036" cy="5632311"/>
          </a:xfrm>
          <a:prstGeom prst="rect">
            <a:avLst/>
          </a:prstGeom>
        </p:spPr>
        <p:txBody>
          <a:bodyPr wrap="square">
            <a:spAutoFit/>
          </a:bodyPr>
          <a:lstStyle/>
          <a:p>
            <a:pPr marL="457200" indent="-457200">
              <a:lnSpc>
                <a:spcPct val="150000"/>
              </a:lnSpc>
              <a:buAutoNum type="alphaUcPeriod"/>
            </a:pPr>
            <a:r>
              <a:rPr lang="zh-CN" altLang="zh-CN" sz="2400" kern="100" smtClean="0">
                <a:latin typeface="Times New Roman" panose="02020603050405020304" pitchFamily="18" charset="0"/>
                <a:ea typeface="楷体_GB2312" pitchFamily="49" charset="-122"/>
                <a:cs typeface="Times New Roman" panose="02020603050405020304" pitchFamily="18" charset="0"/>
              </a:rPr>
              <a:t>看见鱼翅，并不就抛在路上以显其“平民化”，只要有养料，也和朋友们像萝</a:t>
            </a:r>
            <a:r>
              <a:rPr lang="en-US" altLang="zh-CN" sz="2400" kern="100" smtClean="0">
                <a:latin typeface="Times New Roman" panose="02020603050405020304" pitchFamily="18" charset="0"/>
                <a:ea typeface="楷体_GB2312" pitchFamily="49" charset="-122"/>
                <a:cs typeface="Times New Roman" panose="02020603050405020304" pitchFamily="18" charset="0"/>
              </a:rPr>
              <a:t>     </a:t>
            </a:r>
          </a:p>
          <a:p>
            <a:pPr>
              <a:lnSpc>
                <a:spcPct val="150000"/>
              </a:lnSpc>
            </a:pPr>
            <a:r>
              <a:rPr lang="en-US" altLang="zh-CN" sz="2400" kern="100">
                <a:latin typeface="Times New Roman" panose="02020603050405020304" pitchFamily="18" charset="0"/>
                <a:ea typeface="楷体_GB2312" pitchFamily="49" charset="-122"/>
                <a:cs typeface="Times New Roman" panose="02020603050405020304" pitchFamily="18" charset="0"/>
              </a:rPr>
              <a:t> </a:t>
            </a:r>
            <a:r>
              <a:rPr lang="en-US" altLang="zh-CN" sz="2400" kern="100" smtClean="0">
                <a:latin typeface="Times New Roman" panose="02020603050405020304" pitchFamily="18" charset="0"/>
                <a:ea typeface="楷体_GB2312" pitchFamily="49" charset="-122"/>
                <a:cs typeface="Times New Roman" panose="02020603050405020304" pitchFamily="18" charset="0"/>
              </a:rPr>
              <a:t>    </a:t>
            </a:r>
            <a:r>
              <a:rPr lang="zh-CN" altLang="zh-CN" sz="2400" kern="100" smtClean="0">
                <a:latin typeface="Times New Roman" panose="02020603050405020304" pitchFamily="18" charset="0"/>
                <a:ea typeface="楷体_GB2312" pitchFamily="49" charset="-122"/>
                <a:cs typeface="Times New Roman" panose="02020603050405020304" pitchFamily="18" charset="0"/>
              </a:rPr>
              <a:t>卜白菜一样的吃掉，只不用它来宴大宾；看见鸦片，也不当众摔在茅厕里，以</a:t>
            </a:r>
            <a:r>
              <a:rPr lang="en-US" altLang="zh-CN" sz="2400" kern="100" smtClean="0">
                <a:latin typeface="Times New Roman" panose="02020603050405020304" pitchFamily="18" charset="0"/>
                <a:ea typeface="楷体_GB2312" pitchFamily="49" charset="-122"/>
                <a:cs typeface="Times New Roman" panose="02020603050405020304" pitchFamily="18" charset="0"/>
              </a:rPr>
              <a:t>   </a:t>
            </a:r>
          </a:p>
          <a:p>
            <a:pPr>
              <a:lnSpc>
                <a:spcPct val="150000"/>
              </a:lnSpc>
            </a:pPr>
            <a:r>
              <a:rPr lang="en-US" altLang="zh-CN" sz="2400" kern="100">
                <a:latin typeface="Times New Roman" panose="02020603050405020304" pitchFamily="18" charset="0"/>
                <a:ea typeface="楷体_GB2312" pitchFamily="49" charset="-122"/>
                <a:cs typeface="Times New Roman" panose="02020603050405020304" pitchFamily="18" charset="0"/>
              </a:rPr>
              <a:t> </a:t>
            </a:r>
            <a:r>
              <a:rPr lang="en-US" altLang="zh-CN" sz="2400" kern="100" smtClean="0">
                <a:latin typeface="Times New Roman" panose="02020603050405020304" pitchFamily="18" charset="0"/>
                <a:ea typeface="楷体_GB2312" pitchFamily="49" charset="-122"/>
                <a:cs typeface="Times New Roman" panose="02020603050405020304" pitchFamily="18" charset="0"/>
              </a:rPr>
              <a:t>    </a:t>
            </a:r>
            <a:r>
              <a:rPr lang="zh-CN" altLang="zh-CN" sz="2400" kern="100" smtClean="0">
                <a:latin typeface="Times New Roman" panose="02020603050405020304" pitchFamily="18" charset="0"/>
                <a:ea typeface="楷体_GB2312" pitchFamily="49" charset="-122"/>
                <a:cs typeface="Times New Roman" panose="02020603050405020304" pitchFamily="18" charset="0"/>
              </a:rPr>
              <a:t>见其彻底革命，只送到药房里去，以供治病之用，却不弄“出售存膏，售完即</a:t>
            </a:r>
            <a:endParaRPr lang="en-US" altLang="zh-CN" sz="2400" kern="100" smtClean="0">
              <a:latin typeface="Times New Roman" panose="02020603050405020304" pitchFamily="18" charset="0"/>
              <a:ea typeface="楷体_GB2312" pitchFamily="49" charset="-122"/>
              <a:cs typeface="Times New Roman" panose="02020603050405020304" pitchFamily="18" charset="0"/>
            </a:endParaRPr>
          </a:p>
          <a:p>
            <a:pPr>
              <a:lnSpc>
                <a:spcPct val="150000"/>
              </a:lnSpc>
            </a:pPr>
            <a:r>
              <a:rPr lang="en-US" altLang="zh-CN" sz="2400" kern="100">
                <a:latin typeface="Times New Roman" panose="02020603050405020304" pitchFamily="18" charset="0"/>
                <a:ea typeface="楷体_GB2312" pitchFamily="49" charset="-122"/>
                <a:cs typeface="Times New Roman" panose="02020603050405020304" pitchFamily="18" charset="0"/>
              </a:rPr>
              <a:t> </a:t>
            </a:r>
            <a:r>
              <a:rPr lang="en-US" altLang="zh-CN" sz="2400" kern="100" smtClean="0">
                <a:latin typeface="Times New Roman" panose="02020603050405020304" pitchFamily="18" charset="0"/>
                <a:ea typeface="楷体_GB2312" pitchFamily="49" charset="-122"/>
                <a:cs typeface="Times New Roman" panose="02020603050405020304" pitchFamily="18" charset="0"/>
              </a:rPr>
              <a:t>     </a:t>
            </a:r>
            <a:r>
              <a:rPr lang="zh-CN" altLang="zh-CN" sz="2400" kern="100" smtClean="0">
                <a:latin typeface="Times New Roman" panose="02020603050405020304" pitchFamily="18" charset="0"/>
                <a:ea typeface="楷体_GB2312" pitchFamily="49" charset="-122"/>
                <a:cs typeface="Times New Roman" panose="02020603050405020304" pitchFamily="18" charset="0"/>
              </a:rPr>
              <a:t>止”的玄虚。只有烟枪和烟灯，虽然形式和印度，波斯，阿剌伯的烟具都不同，</a:t>
            </a:r>
            <a:endParaRPr lang="en-US" altLang="zh-CN" sz="2400" kern="100" smtClean="0">
              <a:latin typeface="Times New Roman" panose="02020603050405020304" pitchFamily="18" charset="0"/>
              <a:ea typeface="楷体_GB2312" pitchFamily="49" charset="-122"/>
              <a:cs typeface="Times New Roman" panose="02020603050405020304" pitchFamily="18" charset="0"/>
            </a:endParaRPr>
          </a:p>
          <a:p>
            <a:pPr>
              <a:lnSpc>
                <a:spcPct val="150000"/>
              </a:lnSpc>
            </a:pPr>
            <a:r>
              <a:rPr lang="en-US" altLang="zh-CN" sz="2400" kern="100">
                <a:latin typeface="Times New Roman" panose="02020603050405020304" pitchFamily="18" charset="0"/>
                <a:ea typeface="楷体_GB2312" pitchFamily="49" charset="-122"/>
                <a:cs typeface="Times New Roman" panose="02020603050405020304" pitchFamily="18" charset="0"/>
              </a:rPr>
              <a:t> </a:t>
            </a:r>
            <a:r>
              <a:rPr lang="en-US" altLang="zh-CN" sz="2400" kern="100" smtClean="0">
                <a:latin typeface="Times New Roman" panose="02020603050405020304" pitchFamily="18" charset="0"/>
                <a:ea typeface="楷体_GB2312" pitchFamily="49" charset="-122"/>
                <a:cs typeface="Times New Roman" panose="02020603050405020304" pitchFamily="18" charset="0"/>
              </a:rPr>
              <a:t>     </a:t>
            </a:r>
            <a:r>
              <a:rPr lang="zh-CN" altLang="zh-CN" sz="2400" kern="100" smtClean="0">
                <a:latin typeface="Times New Roman" panose="02020603050405020304" pitchFamily="18" charset="0"/>
                <a:ea typeface="楷体_GB2312" pitchFamily="49" charset="-122"/>
                <a:cs typeface="Times New Roman" panose="02020603050405020304" pitchFamily="18" charset="0"/>
              </a:rPr>
              <a:t>确可以算是一种国粹，倘使背着周游世界，一定会有人看，但我想，除了送一</a:t>
            </a:r>
            <a:endParaRPr lang="en-US" altLang="zh-CN" sz="2400" kern="100" smtClean="0">
              <a:latin typeface="Times New Roman" panose="02020603050405020304" pitchFamily="18" charset="0"/>
              <a:ea typeface="楷体_GB2312" pitchFamily="49" charset="-122"/>
              <a:cs typeface="Times New Roman" panose="02020603050405020304" pitchFamily="18" charset="0"/>
            </a:endParaRPr>
          </a:p>
          <a:p>
            <a:pPr>
              <a:lnSpc>
                <a:spcPct val="150000"/>
              </a:lnSpc>
            </a:pPr>
            <a:r>
              <a:rPr lang="en-US" altLang="zh-CN" sz="2400" kern="100">
                <a:latin typeface="Times New Roman" panose="02020603050405020304" pitchFamily="18" charset="0"/>
                <a:ea typeface="楷体_GB2312" pitchFamily="49" charset="-122"/>
                <a:cs typeface="Times New Roman" panose="02020603050405020304" pitchFamily="18" charset="0"/>
              </a:rPr>
              <a:t> </a:t>
            </a:r>
            <a:r>
              <a:rPr lang="en-US" altLang="zh-CN" sz="2400" kern="100" smtClean="0">
                <a:latin typeface="Times New Roman" panose="02020603050405020304" pitchFamily="18" charset="0"/>
                <a:ea typeface="楷体_GB2312" pitchFamily="49" charset="-122"/>
                <a:cs typeface="Times New Roman" panose="02020603050405020304" pitchFamily="18" charset="0"/>
              </a:rPr>
              <a:t>     </a:t>
            </a:r>
            <a:r>
              <a:rPr lang="zh-CN" altLang="zh-CN" sz="2400" kern="100" smtClean="0">
                <a:latin typeface="Times New Roman" panose="02020603050405020304" pitchFamily="18" charset="0"/>
                <a:ea typeface="楷体_GB2312" pitchFamily="49" charset="-122"/>
                <a:cs typeface="Times New Roman" panose="02020603050405020304" pitchFamily="18" charset="0"/>
              </a:rPr>
              <a:t>点进博物馆之外，其余的是大可以毁掉的了。还有一群姨太太，也大以请她们</a:t>
            </a:r>
            <a:endParaRPr lang="en-US" altLang="zh-CN" sz="2400" kern="100" smtClean="0">
              <a:latin typeface="Times New Roman" panose="02020603050405020304" pitchFamily="18" charset="0"/>
              <a:ea typeface="楷体_GB2312" pitchFamily="49" charset="-122"/>
              <a:cs typeface="Times New Roman" panose="02020603050405020304" pitchFamily="18" charset="0"/>
            </a:endParaRPr>
          </a:p>
          <a:p>
            <a:pPr>
              <a:lnSpc>
                <a:spcPct val="150000"/>
              </a:lnSpc>
            </a:pPr>
            <a:r>
              <a:rPr lang="en-US" altLang="zh-CN" sz="2400" kern="100">
                <a:latin typeface="Times New Roman" panose="02020603050405020304" pitchFamily="18" charset="0"/>
                <a:ea typeface="楷体_GB2312" pitchFamily="49" charset="-122"/>
                <a:cs typeface="Times New Roman" panose="02020603050405020304" pitchFamily="18" charset="0"/>
              </a:rPr>
              <a:t> </a:t>
            </a:r>
            <a:r>
              <a:rPr lang="en-US" altLang="zh-CN" sz="2400" kern="100" smtClean="0">
                <a:latin typeface="Times New Roman" panose="02020603050405020304" pitchFamily="18" charset="0"/>
                <a:ea typeface="楷体_GB2312" pitchFamily="49" charset="-122"/>
                <a:cs typeface="Times New Roman" panose="02020603050405020304" pitchFamily="18" charset="0"/>
              </a:rPr>
              <a:t>     </a:t>
            </a:r>
            <a:r>
              <a:rPr lang="zh-CN" altLang="zh-CN" sz="2400" kern="100" smtClean="0">
                <a:latin typeface="Times New Roman" panose="02020603050405020304" pitchFamily="18" charset="0"/>
                <a:ea typeface="楷体_GB2312" pitchFamily="49" charset="-122"/>
                <a:cs typeface="Times New Roman" panose="02020603050405020304" pitchFamily="18" charset="0"/>
              </a:rPr>
              <a:t>各自走散为是，要不然，“拿来主义”怕未免有些危机。</a:t>
            </a:r>
          </a:p>
          <a:p>
            <a:pPr>
              <a:lnSpc>
                <a:spcPct val="150000"/>
              </a:lnSpc>
            </a:pPr>
            <a:r>
              <a:rPr lang="en-US" altLang="zh-CN" sz="2400" kern="100" smtClean="0">
                <a:latin typeface="Times New Roman" panose="02020603050405020304" pitchFamily="18" charset="0"/>
                <a:ea typeface="楷体_GB2312" pitchFamily="49" charset="-122"/>
                <a:cs typeface="Times New Roman" panose="02020603050405020304" pitchFamily="18" charset="0"/>
              </a:rPr>
              <a:t> </a:t>
            </a:r>
            <a:r>
              <a:rPr lang="en-US" altLang="zh-CN" sz="2400" kern="100" smtClean="0">
                <a:solidFill>
                  <a:srgbClr val="0000CC"/>
                </a:solidFill>
                <a:latin typeface="Times New Roman" panose="02020603050405020304" pitchFamily="18" charset="0"/>
                <a:ea typeface="楷体_GB2312" pitchFamily="49" charset="-122"/>
                <a:cs typeface="Times New Roman" panose="02020603050405020304" pitchFamily="18" charset="0"/>
              </a:rPr>
              <a:t>B. </a:t>
            </a:r>
            <a:r>
              <a:rPr lang="zh-CN" altLang="zh-CN" sz="2400" kern="100" smtClean="0">
                <a:solidFill>
                  <a:srgbClr val="0000CC"/>
                </a:solidFill>
                <a:latin typeface="Times New Roman" panose="02020603050405020304" pitchFamily="18" charset="0"/>
                <a:ea typeface="楷体_GB2312" pitchFamily="49" charset="-122"/>
                <a:cs typeface="Times New Roman" panose="02020603050405020304" pitchFamily="18" charset="0"/>
              </a:rPr>
              <a:t>对于文化遗产中的精华部分，我们要吸收；文化遗产中精华与糟粕互见的部分，</a:t>
            </a:r>
            <a:endParaRPr lang="en-US" altLang="zh-CN" sz="2400" kern="100" smtClean="0">
              <a:solidFill>
                <a:srgbClr val="0000CC"/>
              </a:solidFill>
              <a:latin typeface="Times New Roman" panose="02020603050405020304" pitchFamily="18" charset="0"/>
              <a:ea typeface="楷体_GB2312" pitchFamily="49" charset="-122"/>
              <a:cs typeface="Times New Roman" panose="02020603050405020304" pitchFamily="18" charset="0"/>
            </a:endParaRPr>
          </a:p>
          <a:p>
            <a:pPr>
              <a:lnSpc>
                <a:spcPct val="150000"/>
              </a:lnSpc>
            </a:pPr>
            <a:r>
              <a:rPr lang="en-US" altLang="zh-CN" sz="2400" kern="100">
                <a:solidFill>
                  <a:srgbClr val="0000CC"/>
                </a:solidFill>
                <a:latin typeface="Times New Roman" panose="02020603050405020304" pitchFamily="18" charset="0"/>
                <a:ea typeface="楷体_GB2312" pitchFamily="49" charset="-122"/>
                <a:cs typeface="Times New Roman" panose="02020603050405020304" pitchFamily="18" charset="0"/>
              </a:rPr>
              <a:t> </a:t>
            </a:r>
            <a:r>
              <a:rPr lang="en-US" altLang="zh-CN" sz="2400" kern="100" smtClean="0">
                <a:solidFill>
                  <a:srgbClr val="0000CC"/>
                </a:solidFill>
                <a:latin typeface="Times New Roman" panose="02020603050405020304" pitchFamily="18" charset="0"/>
                <a:ea typeface="楷体_GB2312" pitchFamily="49" charset="-122"/>
                <a:cs typeface="Times New Roman" panose="02020603050405020304" pitchFamily="18" charset="0"/>
              </a:rPr>
              <a:t>     </a:t>
            </a:r>
            <a:r>
              <a:rPr lang="zh-CN" altLang="zh-CN" sz="2400" kern="100" smtClean="0">
                <a:solidFill>
                  <a:srgbClr val="0000CC"/>
                </a:solidFill>
                <a:latin typeface="Times New Roman" panose="02020603050405020304" pitchFamily="18" charset="0"/>
                <a:ea typeface="楷体_GB2312" pitchFamily="49" charset="-122"/>
                <a:cs typeface="Times New Roman" panose="02020603050405020304" pitchFamily="18" charset="0"/>
              </a:rPr>
              <a:t>我们要批判地吸收；文化遗产中的旧形式，我们要存放一点，其余毁坏；只供</a:t>
            </a:r>
            <a:endParaRPr lang="en-US" altLang="zh-CN" sz="2400" kern="100" smtClean="0">
              <a:solidFill>
                <a:srgbClr val="0000CC"/>
              </a:solidFill>
              <a:latin typeface="Times New Roman" panose="02020603050405020304" pitchFamily="18" charset="0"/>
              <a:ea typeface="楷体_GB2312" pitchFamily="49" charset="-122"/>
              <a:cs typeface="Times New Roman" panose="02020603050405020304" pitchFamily="18" charset="0"/>
            </a:endParaRPr>
          </a:p>
          <a:p>
            <a:pPr>
              <a:lnSpc>
                <a:spcPct val="150000"/>
              </a:lnSpc>
            </a:pPr>
            <a:r>
              <a:rPr lang="en-US" altLang="zh-CN" sz="2400" kern="100">
                <a:solidFill>
                  <a:srgbClr val="0000CC"/>
                </a:solidFill>
                <a:latin typeface="Times New Roman" panose="02020603050405020304" pitchFamily="18" charset="0"/>
                <a:ea typeface="楷体_GB2312" pitchFamily="49" charset="-122"/>
                <a:cs typeface="Times New Roman" panose="02020603050405020304" pitchFamily="18" charset="0"/>
              </a:rPr>
              <a:t> </a:t>
            </a:r>
            <a:r>
              <a:rPr lang="en-US" altLang="zh-CN" sz="2400" kern="100" smtClean="0">
                <a:solidFill>
                  <a:srgbClr val="0000CC"/>
                </a:solidFill>
                <a:latin typeface="Times New Roman" panose="02020603050405020304" pitchFamily="18" charset="0"/>
                <a:ea typeface="楷体_GB2312" pitchFamily="49" charset="-122"/>
                <a:cs typeface="Times New Roman" panose="02020603050405020304" pitchFamily="18" charset="0"/>
              </a:rPr>
              <a:t>     </a:t>
            </a:r>
            <a:r>
              <a:rPr lang="zh-CN" altLang="zh-CN" sz="2400" kern="100" smtClean="0">
                <a:solidFill>
                  <a:srgbClr val="0000CC"/>
                </a:solidFill>
                <a:latin typeface="Times New Roman" panose="02020603050405020304" pitchFamily="18" charset="0"/>
                <a:ea typeface="楷体_GB2312" pitchFamily="49" charset="-122"/>
                <a:cs typeface="Times New Roman" panose="02020603050405020304" pitchFamily="18" charset="0"/>
              </a:rPr>
              <a:t>剥削阶级欣赏享用的腐朽的东西，是纯粹的糟粕，要彻底抛弃。</a:t>
            </a:r>
            <a:endParaRPr lang="zh-CN" altLang="zh-CN" sz="2400" kern="100">
              <a:solidFill>
                <a:srgbClr val="0000CC"/>
              </a:solidFill>
              <a:latin typeface="Times New Roman" panose="02020603050405020304" pitchFamily="18" charset="0"/>
              <a:ea typeface="楷体_GB2312" pitchFamily="49" charset="-122"/>
              <a:cs typeface="Times New Roman" panose="02020603050405020304" pitchFamily="18" charset="0"/>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Rectangle 4"/>
          <p:cNvSpPr txBox="1">
            <a:spLocks noChangeArrowheads="1"/>
          </p:cNvSpPr>
          <p:nvPr/>
        </p:nvSpPr>
        <p:spPr>
          <a:xfrm>
            <a:off x="533400" y="817725"/>
            <a:ext cx="10515600" cy="704850"/>
          </a:xfrm>
          <a:prstGeom prst="rect">
            <a:avLst/>
          </a:prstGeom>
        </p:spPr>
        <p:txBody>
          <a:bodyPr vert="horz" lIns="91440" tIns="45720" rIns="91440" bIns="45720" rtlCol="0" anchor="b">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mtClean="0">
                <a:solidFill>
                  <a:schemeClr val="folHlink"/>
                </a:solidFill>
                <a:ea typeface="华文行楷" panose="02010800040101010101" pitchFamily="2" charset="-122"/>
              </a:rPr>
              <a:t>鲁迅杂文：</a:t>
            </a:r>
            <a:endParaRPr lang="zh-CN" altLang="en-US" sz="3600" b="1" smtClean="0">
              <a:solidFill>
                <a:schemeClr val="folHlink"/>
              </a:solidFill>
              <a:latin typeface="方正舒体" panose="02010601030101010101" pitchFamily="2" charset="-122"/>
              <a:ea typeface="华文行楷" panose="02010800040101010101" pitchFamily="2" charset="-122"/>
            </a:endParaRPr>
          </a:p>
        </p:txBody>
      </p:sp>
      <p:sp>
        <p:nvSpPr>
          <p:cNvPr id="4" name="Text Box 8"/>
          <p:cNvSpPr txBox="1">
            <a:spLocks noChangeArrowheads="1"/>
          </p:cNvSpPr>
          <p:nvPr/>
        </p:nvSpPr>
        <p:spPr bwMode="auto">
          <a:xfrm>
            <a:off x="3815568" y="1968163"/>
            <a:ext cx="7518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600" b="1">
                <a:latin typeface="Times New Roman" panose="02020603050405020304" pitchFamily="18" charset="0"/>
                <a:ea typeface="华文新魏" panose="02010800040101010101" pitchFamily="2" charset="-122"/>
              </a:rPr>
              <a:t>“</a:t>
            </a:r>
            <a:r>
              <a:rPr kumimoji="1" lang="zh-CN" altLang="en-US" sz="3600" b="1">
                <a:solidFill>
                  <a:srgbClr val="FF0000"/>
                </a:solidFill>
                <a:latin typeface="华文新魏" panose="02010800040101010101" pitchFamily="2" charset="-122"/>
                <a:ea typeface="华文新魏" panose="02010800040101010101" pitchFamily="2" charset="-122"/>
              </a:rPr>
              <a:t>嬉笑怒骂</a:t>
            </a:r>
            <a:r>
              <a:rPr kumimoji="1" lang="zh-CN" altLang="en-US" sz="3600" b="1">
                <a:latin typeface="华文新魏" panose="02010800040101010101" pitchFamily="2" charset="-122"/>
                <a:ea typeface="华文新魏" panose="02010800040101010101" pitchFamily="2" charset="-122"/>
              </a:rPr>
              <a:t>皆成文章。</a:t>
            </a:r>
            <a:r>
              <a:rPr kumimoji="1" lang="zh-CN" altLang="en-US" sz="3600" b="1">
                <a:latin typeface="Times New Roman" panose="02020603050405020304" pitchFamily="18" charset="0"/>
                <a:ea typeface="华文新魏" panose="02010800040101010101" pitchFamily="2" charset="-122"/>
              </a:rPr>
              <a:t>”</a:t>
            </a:r>
            <a:endParaRPr kumimoji="1" lang="zh-CN" altLang="en-US" sz="3600" b="1">
              <a:latin typeface="华文新魏" panose="02010800040101010101" pitchFamily="2" charset="-122"/>
              <a:ea typeface="华文新魏" panose="02010800040101010101" pitchFamily="2" charset="-122"/>
            </a:endParaRPr>
          </a:p>
        </p:txBody>
      </p:sp>
      <p:sp>
        <p:nvSpPr>
          <p:cNvPr id="5" name="Text Box 7"/>
          <p:cNvSpPr txBox="1">
            <a:spLocks noChangeArrowheads="1"/>
          </p:cNvSpPr>
          <p:nvPr/>
        </p:nvSpPr>
        <p:spPr bwMode="auto">
          <a:xfrm>
            <a:off x="3815568" y="3014196"/>
            <a:ext cx="9906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t" hangingPunct="1">
              <a:spcBef>
                <a:spcPct val="50000"/>
              </a:spcBef>
            </a:pPr>
            <a:r>
              <a:rPr kumimoji="1" lang="en-US" altLang="zh-CN" sz="3600" b="1">
                <a:latin typeface="Times New Roman" panose="02020603050405020304" pitchFamily="18" charset="0"/>
                <a:ea typeface="华文新魏" panose="02010800040101010101" pitchFamily="2" charset="-122"/>
              </a:rPr>
              <a:t>“</a:t>
            </a:r>
            <a:r>
              <a:rPr kumimoji="1" lang="zh-CN" altLang="en-US" sz="3600" b="1">
                <a:latin typeface="华文新魏" panose="02010800040101010101" pitchFamily="2" charset="-122"/>
                <a:ea typeface="华文新魏" panose="02010800040101010101" pitchFamily="2" charset="-122"/>
              </a:rPr>
              <a:t>象投枪</a:t>
            </a:r>
            <a:r>
              <a:rPr kumimoji="1" lang="en-US" altLang="zh-CN" sz="3600" b="1">
                <a:latin typeface="华文新魏" panose="02010800040101010101" pitchFamily="2" charset="-122"/>
                <a:ea typeface="华文新魏" panose="02010800040101010101" pitchFamily="2" charset="-122"/>
              </a:rPr>
              <a:t>,</a:t>
            </a:r>
            <a:r>
              <a:rPr kumimoji="1" lang="zh-CN" altLang="en-US" sz="3600" b="1">
                <a:latin typeface="华文新魏" panose="02010800040101010101" pitchFamily="2" charset="-122"/>
                <a:ea typeface="华文新魏" panose="02010800040101010101" pitchFamily="2" charset="-122"/>
              </a:rPr>
              <a:t>象匕首</a:t>
            </a:r>
            <a:r>
              <a:rPr kumimoji="1" lang="en-US" altLang="zh-CN" sz="3600" b="1">
                <a:latin typeface="华文新魏" panose="02010800040101010101" pitchFamily="2" charset="-122"/>
                <a:ea typeface="华文新魏" panose="02010800040101010101" pitchFamily="2" charset="-122"/>
              </a:rPr>
              <a:t>,</a:t>
            </a:r>
            <a:r>
              <a:rPr kumimoji="1" lang="zh-CN" altLang="en-US" sz="3600" b="1">
                <a:latin typeface="华文新魏" panose="02010800040101010101" pitchFamily="2" charset="-122"/>
                <a:ea typeface="华文新魏" panose="02010800040101010101" pitchFamily="2" charset="-122"/>
              </a:rPr>
              <a:t>直刺向</a:t>
            </a:r>
            <a:r>
              <a:rPr kumimoji="1" lang="zh-CN" altLang="en-US" sz="3600" b="1">
                <a:solidFill>
                  <a:srgbClr val="FF0000"/>
                </a:solidFill>
                <a:latin typeface="华文新魏" panose="02010800040101010101" pitchFamily="2" charset="-122"/>
                <a:ea typeface="华文新魏" panose="02010800040101010101" pitchFamily="2" charset="-122"/>
              </a:rPr>
              <a:t>黑暗势力</a:t>
            </a:r>
            <a:r>
              <a:rPr kumimoji="1" lang="zh-CN" altLang="en-US" sz="3600" b="1">
                <a:latin typeface="Times New Roman" panose="02020603050405020304" pitchFamily="18" charset="0"/>
                <a:ea typeface="华文新魏" panose="02010800040101010101" pitchFamily="2" charset="-122"/>
              </a:rPr>
              <a:t>”</a:t>
            </a:r>
            <a:r>
              <a:rPr kumimoji="1" lang="zh-CN" altLang="en-US" sz="3600" b="1">
                <a:latin typeface="华文新魏" panose="02010800040101010101" pitchFamily="2" charset="-122"/>
                <a:ea typeface="华文新魏" panose="02010800040101010101" pitchFamily="2" charset="-122"/>
              </a:rPr>
              <a:t>。</a:t>
            </a:r>
          </a:p>
        </p:txBody>
      </p:sp>
      <p:sp>
        <p:nvSpPr>
          <p:cNvPr id="6" name="Text Box 6"/>
          <p:cNvSpPr txBox="1">
            <a:spLocks noChangeArrowheads="1"/>
          </p:cNvSpPr>
          <p:nvPr/>
        </p:nvSpPr>
        <p:spPr bwMode="auto">
          <a:xfrm>
            <a:off x="3546764" y="3873872"/>
            <a:ext cx="9221695" cy="64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kumimoji="1" lang="en-US" altLang="zh-CN" sz="3600" b="1">
                <a:latin typeface="Times New Roman" panose="02020603050405020304" pitchFamily="18" charset="0"/>
                <a:ea typeface="华文新魏" panose="02010800040101010101" pitchFamily="2" charset="-122"/>
              </a:rPr>
              <a:t>“</a:t>
            </a:r>
            <a:r>
              <a:rPr kumimoji="1" lang="zh-CN" altLang="en-US" sz="3600" b="1">
                <a:latin typeface="华文新魏" panose="02010800040101010101" pitchFamily="2" charset="-122"/>
                <a:ea typeface="华文新魏" panose="02010800040101010101" pitchFamily="2" charset="-122"/>
              </a:rPr>
              <a:t>论时事</a:t>
            </a:r>
            <a:r>
              <a:rPr kumimoji="1" lang="zh-CN" altLang="en-US" sz="3600" b="1">
                <a:solidFill>
                  <a:srgbClr val="FF0000"/>
                </a:solidFill>
                <a:latin typeface="华文新魏" panose="02010800040101010101" pitchFamily="2" charset="-122"/>
                <a:ea typeface="华文新魏" panose="02010800040101010101" pitchFamily="2" charset="-122"/>
              </a:rPr>
              <a:t>不留面子 </a:t>
            </a:r>
            <a:r>
              <a:rPr kumimoji="1" lang="zh-CN" altLang="en-US" sz="3600" b="1" smtClean="0">
                <a:latin typeface="华文新魏" panose="02010800040101010101" pitchFamily="2" charset="-122"/>
                <a:ea typeface="华文新魏" panose="02010800040101010101" pitchFamily="2" charset="-122"/>
              </a:rPr>
              <a:t>，砭</a:t>
            </a:r>
            <a:r>
              <a:rPr kumimoji="1" lang="zh-CN" altLang="en-US" sz="3600" b="1">
                <a:latin typeface="华文新魏" panose="02010800040101010101" pitchFamily="2" charset="-122"/>
                <a:ea typeface="华文新魏" panose="02010800040101010101" pitchFamily="2" charset="-122"/>
              </a:rPr>
              <a:t>锢弊常取类型。</a:t>
            </a:r>
            <a:r>
              <a:rPr kumimoji="1" lang="zh-CN" altLang="en-US" sz="3600" b="1">
                <a:latin typeface="Times New Roman" panose="02020603050405020304" pitchFamily="18" charset="0"/>
                <a:ea typeface="华文新魏" panose="02010800040101010101" pitchFamily="2" charset="-122"/>
              </a:rPr>
              <a:t>”</a:t>
            </a:r>
            <a:r>
              <a:rPr kumimoji="1" lang="zh-CN" altLang="en-US" sz="3600" b="1">
                <a:solidFill>
                  <a:schemeClr val="hlink"/>
                </a:solidFill>
                <a:latin typeface="Times New Roman" panose="02020603050405020304" pitchFamily="18" charset="0"/>
              </a:rPr>
              <a:t> </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6364" y="1787053"/>
            <a:ext cx="3200400" cy="372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2"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4" fill="hold" grpId="3"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1"/>
      <p:bldP spid="5" grpId="2"/>
      <p:bldP spid="6" grpId="3"/>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97859" y="2917900"/>
            <a:ext cx="2254623" cy="887095"/>
          </a:xfrm>
        </p:spPr>
        <p:txBody>
          <a:bodyPr>
            <a:normAutofit fontScale="90000"/>
          </a:bodyPr>
          <a:lstStyle/>
          <a:p>
            <a:pPr>
              <a:lnSpc>
                <a:spcPct val="100000"/>
              </a:lnSpc>
            </a:pPr>
            <a:r>
              <a:rPr lang="zh-CN" altLang="en-US" sz="6000" b="1" smtClean="0">
                <a:latin typeface="方正报宋_GBK" panose="03000509000000000000" pitchFamily="65" charset="-122"/>
                <a:ea typeface="方正报宋_GBK" panose="03000509000000000000" pitchFamily="65" charset="-122"/>
              </a:rPr>
              <a:t>活动二</a:t>
            </a:r>
            <a:endParaRPr lang="zh-CN" altLang="en-US" sz="5300" b="1">
              <a:solidFill>
                <a:schemeClr val="bg1"/>
              </a:solidFill>
              <a:latin typeface="黑体" panose="02010609060101010101" pitchFamily="49" charset="-122"/>
              <a:ea typeface="黑体" panose="02010609060101010101" pitchFamily="49" charset="-122"/>
            </a:endParaRPr>
          </a:p>
        </p:txBody>
      </p:sp>
      <p:sp>
        <p:nvSpPr>
          <p:cNvPr id="4" name="矩形 3"/>
          <p:cNvSpPr/>
          <p:nvPr/>
        </p:nvSpPr>
        <p:spPr>
          <a:xfrm>
            <a:off x="3885778" y="2965539"/>
            <a:ext cx="6991016" cy="830997"/>
          </a:xfrm>
          <a:prstGeom prst="rect">
            <a:avLst/>
          </a:prstGeom>
        </p:spPr>
        <p:txBody>
          <a:bodyPr wrap="none">
            <a:spAutoFit/>
          </a:bodyPr>
          <a:lstStyle/>
          <a:p>
            <a:r>
              <a:rPr lang="zh-CN" altLang="zh-CN" sz="4800" b="1">
                <a:solidFill>
                  <a:srgbClr val="FFFF00"/>
                </a:solidFill>
                <a:latin typeface="黑体" panose="02010609060101010101" pitchFamily="49" charset="-122"/>
                <a:ea typeface="黑体" panose="02010609060101010101" pitchFamily="49" charset="-122"/>
              </a:rPr>
              <a:t>我谈</a:t>
            </a:r>
            <a:r>
              <a:rPr lang="zh-CN" altLang="zh-CN" sz="4800" b="1">
                <a:solidFill>
                  <a:schemeClr val="bg1"/>
                </a:solidFill>
                <a:latin typeface="黑体" panose="02010609060101010101" pitchFamily="49" charset="-122"/>
                <a:ea typeface="黑体" panose="02010609060101010101" pitchFamily="49" charset="-122"/>
              </a:rPr>
              <a:t>鲁迅的“拿来主义”</a:t>
            </a:r>
            <a:endParaRPr lang="zh-CN" altLang="en-US" sz="480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902580" y="2894964"/>
            <a:ext cx="10475668" cy="2497305"/>
          </a:xfrm>
        </p:spPr>
        <p:txBody>
          <a:bodyPr>
            <a:normAutofit fontScale="92500"/>
          </a:bodyPr>
          <a:lstStyle/>
          <a:p>
            <a:pPr algn="just">
              <a:lnSpc>
                <a:spcPct val="150000"/>
              </a:lnSpc>
            </a:pPr>
            <a:r>
              <a:rPr lang="zh-CN" altLang="zh-CN"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参考观点：“首先是不管三七二十一，拿来”，先生的这个观点是有待商讨的。先生这样说，是针对前文中“吓怕了”的情况，带有鼓动的成分。从客观考虑，“拿来”是不能不管三七二十一的，首先要在拿来者能控制的情况下才能先“拿”再从容分类处理。如果拿来者控制不住拿来的，反被其吞噬了。</a:t>
            </a:r>
          </a:p>
          <a:p>
            <a:endParaRPr lang="zh-CN" altLang="en-US"/>
          </a:p>
        </p:txBody>
      </p:sp>
      <p:sp>
        <p:nvSpPr>
          <p:cNvPr id="3" name="矩形 2"/>
          <p:cNvSpPr/>
          <p:nvPr/>
        </p:nvSpPr>
        <p:spPr>
          <a:xfrm>
            <a:off x="792967" y="1446528"/>
            <a:ext cx="10694894" cy="1141338"/>
          </a:xfrm>
          <a:prstGeom prst="rect">
            <a:avLst/>
          </a:prstGeom>
        </p:spPr>
        <p:txBody>
          <a:bodyPr wrap="square">
            <a:spAutoFit/>
          </a:bodyPr>
          <a:lstStyle/>
          <a:p>
            <a:pPr algn="just">
              <a:lnSpc>
                <a:spcPct val="150000"/>
              </a:lnSpc>
              <a:spcAft>
                <a:spcPct val="0"/>
              </a:spcAft>
            </a:pPr>
            <a:r>
              <a:rPr lang="en-US" altLang="zh-CN" sz="2400" smtClean="0"/>
              <a:t>1</a:t>
            </a:r>
            <a:r>
              <a:rPr lang="en-US" altLang="zh-CN" sz="2400"/>
              <a:t>. </a:t>
            </a:r>
            <a:r>
              <a:rPr lang="zh-CN" altLang="zh-CN" sz="2400"/>
              <a:t>鲁迅先生在谈“拿来”时，既说“我想，首先是不管三七二十一，‘拿来’！”又说“运用脑髓，放出眼光”，是否相悖？</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512" y="655082"/>
            <a:ext cx="2404563" cy="791446"/>
          </a:xfrm>
          <a:prstGeom prst="rect">
            <a:avLst/>
          </a:prstGeom>
        </p:spPr>
      </p:pic>
      <p:sp>
        <p:nvSpPr>
          <p:cNvPr id="5" name="矩形 4"/>
          <p:cNvSpPr/>
          <p:nvPr/>
        </p:nvSpPr>
        <p:spPr>
          <a:xfrm>
            <a:off x="1017249" y="555464"/>
            <a:ext cx="1710725" cy="657872"/>
          </a:xfrm>
          <a:prstGeom prst="rect">
            <a:avLst/>
          </a:prstGeom>
        </p:spPr>
        <p:txBody>
          <a:bodyPr wrap="none">
            <a:spAutoFit/>
          </a:bodyPr>
          <a:lstStyle/>
          <a:p>
            <a:pPr algn="just">
              <a:lnSpc>
                <a:spcPct val="150000"/>
              </a:lnSpc>
              <a:spcAft>
                <a:spcPct val="0"/>
              </a:spcAft>
            </a:pPr>
            <a:r>
              <a:rPr lang="zh-CN" altLang="en-US" sz="2800" b="1" kern="100" smtClean="0">
                <a:solidFill>
                  <a:srgbClr val="002060"/>
                </a:solidFill>
                <a:latin typeface="Times New Roman" panose="02020603050405020304" pitchFamily="18" charset="0"/>
                <a:ea typeface="微软雅黑" panose="020b0503020204020204" charset="-122"/>
                <a:cs typeface="Times New Roman" panose="02020603050405020304" pitchFamily="18" charset="0"/>
              </a:rPr>
              <a:t>合作 </a:t>
            </a:r>
            <a:r>
              <a:rPr lang="zh-CN" altLang="zh-CN" sz="28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探究</a:t>
            </a:r>
            <a:endParaRPr lang="zh-CN" altLang="zh-CN" sz="2800" kern="100">
              <a:solidFill>
                <a:srgbClr val="002060"/>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46755" y="2572234"/>
            <a:ext cx="10489115" cy="2497305"/>
          </a:xfrm>
        </p:spPr>
        <p:txBody>
          <a:bodyPr>
            <a:normAutofit fontScale="70000" lnSpcReduction="20000"/>
          </a:bodyPr>
          <a:lstStyle/>
          <a:p>
            <a:pPr indent="266700" algn="just">
              <a:lnSpc>
                <a:spcPct val="170000"/>
              </a:lnSpc>
            </a:pPr>
            <a:r>
              <a:rPr lang="en-US" altLang="zh-CN" sz="2600" kern="10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r>
              <a:rPr lang="zh-CN" altLang="zh-CN" sz="3000" kern="10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参考</a:t>
            </a:r>
            <a:r>
              <a:rPr lang="zh-CN" altLang="zh-CN" sz="30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观点：鲁迅提出“拿来主义”这一思想，是有其特定的时代背景的。２０世纪３０年代，国民党政府奉行卖国主义政策，实行反革命文化</a:t>
            </a:r>
            <a:r>
              <a:rPr lang="zh-CN" altLang="zh-CN" sz="3000" kern="10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“围剿”</a:t>
            </a:r>
            <a:r>
              <a:rPr lang="zh-CN" altLang="en-US" sz="3000" kern="10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a:t>
            </a:r>
            <a:r>
              <a:rPr lang="zh-CN" altLang="zh-CN" sz="3000" kern="10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主张</a:t>
            </a:r>
            <a:r>
              <a:rPr lang="zh-CN" altLang="zh-CN" sz="30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“全盘西化”。在左翼文艺队伍中，一些人反对继承旧文化，反对吸收外国文化，造成思想混乱。鲁迅先生就写下了这篇杂文，批驳了错误思潮，提倡“拿来主义”。 用“主义”表明先生的原则和</a:t>
            </a:r>
            <a:r>
              <a:rPr lang="zh-CN" altLang="zh-CN" sz="3000" kern="10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主张</a:t>
            </a:r>
            <a:r>
              <a:rPr lang="zh-CN" altLang="en-US" sz="3000" kern="10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a:t>
            </a:r>
            <a:r>
              <a:rPr lang="zh-CN" altLang="zh-CN" sz="3000" kern="10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突出</a:t>
            </a:r>
            <a:r>
              <a:rPr lang="zh-CN" altLang="zh-CN" sz="30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“拿来”之重要，并非小题大做。</a:t>
            </a:r>
          </a:p>
          <a:p>
            <a:endParaRPr lang="zh-CN" altLang="en-US"/>
          </a:p>
        </p:txBody>
      </p:sp>
      <p:sp>
        <p:nvSpPr>
          <p:cNvPr id="3" name="矩形 2"/>
          <p:cNvSpPr/>
          <p:nvPr/>
        </p:nvSpPr>
        <p:spPr>
          <a:xfrm>
            <a:off x="462512" y="1446528"/>
            <a:ext cx="11025349" cy="1015663"/>
          </a:xfrm>
          <a:prstGeom prst="rect">
            <a:avLst/>
          </a:prstGeom>
        </p:spPr>
        <p:txBody>
          <a:bodyPr wrap="square">
            <a:spAutoFit/>
          </a:bodyPr>
          <a:lstStyle/>
          <a:p>
            <a:pPr indent="266700">
              <a:lnSpc>
                <a:spcPct val="125000"/>
              </a:lnSpc>
            </a:pPr>
            <a:r>
              <a:rPr lang="en-US" altLang="zh-CN" sz="2400"/>
              <a:t>2. </a:t>
            </a:r>
            <a:r>
              <a:rPr lang="zh-CN" altLang="zh-CN" sz="2400"/>
              <a:t>“主义”是指“对客观世界社会生活以及学术问题等所持有的系统理论和</a:t>
            </a:r>
            <a:r>
              <a:rPr lang="zh-CN" altLang="zh-CN" sz="2400" smtClean="0"/>
              <a:t>主</a:t>
            </a:r>
            <a:endParaRPr lang="en-US" altLang="zh-CN" sz="2400" smtClean="0"/>
          </a:p>
          <a:p>
            <a:pPr indent="266700">
              <a:lnSpc>
                <a:spcPct val="125000"/>
              </a:lnSpc>
            </a:pPr>
            <a:r>
              <a:rPr lang="en-US" altLang="zh-CN" sz="2400"/>
              <a:t> </a:t>
            </a:r>
            <a:r>
              <a:rPr lang="en-US" altLang="zh-CN" sz="2400" smtClean="0"/>
              <a:t>       </a:t>
            </a:r>
            <a:r>
              <a:rPr lang="zh-CN" altLang="zh-CN" sz="2400" smtClean="0"/>
              <a:t>张</a:t>
            </a:r>
            <a:r>
              <a:rPr lang="zh-CN" altLang="zh-CN" sz="2400"/>
              <a:t>”，鲁迅先生将“拿来”称为“主义”，是否有点小题大做？</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512" y="655082"/>
            <a:ext cx="2404563" cy="791446"/>
          </a:xfrm>
          <a:prstGeom prst="rect">
            <a:avLst/>
          </a:prstGeom>
        </p:spPr>
      </p:pic>
      <p:sp>
        <p:nvSpPr>
          <p:cNvPr id="5" name="矩形 4"/>
          <p:cNvSpPr/>
          <p:nvPr/>
        </p:nvSpPr>
        <p:spPr>
          <a:xfrm>
            <a:off x="1017249" y="555464"/>
            <a:ext cx="1710725" cy="657872"/>
          </a:xfrm>
          <a:prstGeom prst="rect">
            <a:avLst/>
          </a:prstGeom>
        </p:spPr>
        <p:txBody>
          <a:bodyPr wrap="none">
            <a:spAutoFit/>
          </a:bodyPr>
          <a:lstStyle/>
          <a:p>
            <a:pPr algn="just">
              <a:lnSpc>
                <a:spcPct val="150000"/>
              </a:lnSpc>
              <a:spcAft>
                <a:spcPct val="0"/>
              </a:spcAft>
            </a:pPr>
            <a:r>
              <a:rPr lang="zh-CN" altLang="en-US" sz="2800" b="1" kern="100" smtClean="0">
                <a:solidFill>
                  <a:srgbClr val="002060"/>
                </a:solidFill>
                <a:latin typeface="Times New Roman" panose="02020603050405020304" pitchFamily="18" charset="0"/>
                <a:ea typeface="微软雅黑" panose="020b0503020204020204" charset="-122"/>
                <a:cs typeface="Times New Roman" panose="02020603050405020304" pitchFamily="18" charset="0"/>
              </a:rPr>
              <a:t>合作 </a:t>
            </a:r>
            <a:r>
              <a:rPr lang="zh-CN" altLang="zh-CN" sz="28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探究</a:t>
            </a:r>
            <a:endParaRPr lang="zh-CN" altLang="zh-CN" sz="2800" kern="100">
              <a:solidFill>
                <a:srgbClr val="002060"/>
              </a:solidFill>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sz="half" idx="2"/>
          </p:nvPr>
        </p:nvSpPr>
        <p:spPr>
          <a:xfrm>
            <a:off x="596153" y="1711624"/>
            <a:ext cx="10672482" cy="3452227"/>
          </a:xfrm>
          <a:prstGeom prst="rect">
            <a:avLst/>
          </a:prstGeom>
        </p:spPr>
        <p:txBody>
          <a:bodyPr wrap="square">
            <a:spAutoFit/>
          </a:bodyPr>
          <a:lstStyle/>
          <a:p>
            <a:pPr>
              <a:lnSpc>
                <a:spcPct val="150000"/>
              </a:lnSpc>
            </a:pPr>
            <a:r>
              <a:rPr lang="zh-CN" altLang="en-US" sz="2000" smtClean="0">
                <a:latin typeface="微软雅黑" panose="020b0503020204020204" charset="-122"/>
                <a:ea typeface="微软雅黑" panose="020b0503020204020204" charset="-122"/>
              </a:rPr>
              <a:t>       </a:t>
            </a:r>
            <a:r>
              <a:rPr sz="2000">
                <a:latin typeface="微软雅黑" panose="020b0503020204020204" charset="-122"/>
                <a:ea typeface="微软雅黑" panose="020b0503020204020204" charset="-122"/>
              </a:rPr>
              <a:t>本文写于 1934 年。“九一八”事变以后，国民党统治集团依附于美、英等帝国主义，为了讨好他们，从政治、经济到文化都奉行“送去主义”。美、英等帝国主义操纵着中国的财政经济命脉，控制着中国的政治军事力量，不断对中国进行军事、经济、文化侵略。</a:t>
            </a:r>
          </a:p>
          <a:p>
            <a:pPr>
              <a:lnSpc>
                <a:spcPct val="150000"/>
              </a:lnSpc>
            </a:pPr>
            <a:r>
              <a:rPr sz="2000">
                <a:latin typeface="微软雅黑" panose="020b0503020204020204" charset="-122"/>
                <a:ea typeface="微软雅黑" panose="020b0503020204020204" charset="-122"/>
              </a:rPr>
              <a:t>       当时国内文化界各种思潮泛滥，在对待民族传统文化和西方外来文化的问题上，也存在着两种错误倾向：一种是全盘肯定，全盘吸收；一种是全盘否定，盲目排斥。这两种倾向，都不利于我国文化的发展。针对这些情况，鲁迅写了这篇文章，阐明了无产阶级应该正确对待中外文化遗产的基本观点。</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117" y="884791"/>
            <a:ext cx="2404563" cy="791446"/>
          </a:xfrm>
          <a:prstGeom prst="rect">
            <a:avLst/>
          </a:prstGeom>
        </p:spPr>
      </p:pic>
      <p:sp>
        <p:nvSpPr>
          <p:cNvPr id="5" name="内容占位符 2"/>
          <p:cNvSpPr txBox="1"/>
          <p:nvPr/>
        </p:nvSpPr>
        <p:spPr bwMode="auto">
          <a:xfrm>
            <a:off x="877043" y="1002339"/>
            <a:ext cx="1736501" cy="50825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7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b="1" smtClean="0">
                <a:solidFill>
                  <a:srgbClr val="003366"/>
                </a:solidFill>
                <a:latin typeface="微软雅黑" panose="020b0503020204020204" charset="-122"/>
                <a:ea typeface="微软雅黑" panose="020b0503020204020204" charset="-122"/>
              </a:rPr>
              <a:t>写作背景</a:t>
            </a:r>
            <a:endParaRPr lang="zh-CN" altLang="en-US" b="1">
              <a:solidFill>
                <a:srgbClr val="003366"/>
              </a:solidFill>
              <a:latin typeface="微软雅黑" panose="020b0503020204020204" charset="-122"/>
              <a:ea typeface="微软雅黑" panose="020b0503020204020204"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97859" y="2917900"/>
            <a:ext cx="2254623" cy="887095"/>
          </a:xfrm>
        </p:spPr>
        <p:txBody>
          <a:bodyPr>
            <a:normAutofit fontScale="90000"/>
          </a:bodyPr>
          <a:lstStyle/>
          <a:p>
            <a:pPr>
              <a:lnSpc>
                <a:spcPct val="100000"/>
              </a:lnSpc>
            </a:pPr>
            <a:r>
              <a:rPr lang="zh-CN" altLang="en-US" sz="6000" b="1" smtClean="0">
                <a:latin typeface="方正报宋_GBK" panose="03000509000000000000" pitchFamily="65" charset="-122"/>
                <a:ea typeface="方正报宋_GBK" panose="03000509000000000000" pitchFamily="65" charset="-122"/>
              </a:rPr>
              <a:t>活动三</a:t>
            </a:r>
            <a:endParaRPr lang="zh-CN" altLang="en-US" sz="5300" b="1">
              <a:solidFill>
                <a:schemeClr val="bg1"/>
              </a:solidFill>
              <a:latin typeface="黑体" panose="02010609060101010101" pitchFamily="49" charset="-122"/>
              <a:ea typeface="黑体" panose="02010609060101010101" pitchFamily="49" charset="-122"/>
            </a:endParaRPr>
          </a:p>
        </p:txBody>
      </p:sp>
      <p:sp>
        <p:nvSpPr>
          <p:cNvPr id="4" name="矩形 3"/>
          <p:cNvSpPr/>
          <p:nvPr/>
        </p:nvSpPr>
        <p:spPr>
          <a:xfrm>
            <a:off x="4759837" y="2988840"/>
            <a:ext cx="5753498" cy="830997"/>
          </a:xfrm>
          <a:prstGeom prst="rect">
            <a:avLst/>
          </a:prstGeom>
        </p:spPr>
        <p:txBody>
          <a:bodyPr wrap="none">
            <a:spAutoFit/>
          </a:bodyPr>
          <a:lstStyle/>
          <a:p>
            <a:r>
              <a:rPr lang="zh-CN" altLang="zh-CN" sz="4800" b="1">
                <a:solidFill>
                  <a:schemeClr val="bg1"/>
                </a:solidFill>
                <a:latin typeface="黑体" panose="02010609060101010101" pitchFamily="49" charset="-122"/>
                <a:ea typeface="黑体" panose="02010609060101010101" pitchFamily="49" charset="-122"/>
              </a:rPr>
              <a:t>我谈“</a:t>
            </a:r>
            <a:r>
              <a:rPr lang="zh-CN" altLang="zh-CN" sz="4800" b="1">
                <a:solidFill>
                  <a:srgbClr val="FFFF00"/>
                </a:solidFill>
                <a:latin typeface="黑体" panose="02010609060101010101" pitchFamily="49" charset="-122"/>
                <a:ea typeface="黑体" panose="02010609060101010101" pitchFamily="49" charset="-122"/>
              </a:rPr>
              <a:t>新</a:t>
            </a:r>
            <a:r>
              <a:rPr lang="zh-CN" altLang="zh-CN" sz="4800" b="1">
                <a:solidFill>
                  <a:schemeClr val="bg1"/>
                </a:solidFill>
                <a:latin typeface="黑体" panose="02010609060101010101" pitchFamily="49" charset="-122"/>
                <a:ea typeface="黑体" panose="02010609060101010101" pitchFamily="49" charset="-122"/>
              </a:rPr>
              <a:t>拿来主义”</a:t>
            </a:r>
            <a:endParaRPr lang="zh-CN" altLang="en-US" sz="4800" b="1">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97859" y="2917900"/>
            <a:ext cx="2254623" cy="887095"/>
          </a:xfrm>
        </p:spPr>
        <p:txBody>
          <a:bodyPr>
            <a:normAutofit fontScale="90000"/>
          </a:bodyPr>
          <a:lstStyle/>
          <a:p>
            <a:pPr>
              <a:lnSpc>
                <a:spcPct val="100000"/>
              </a:lnSpc>
            </a:pPr>
            <a:r>
              <a:rPr lang="zh-CN" altLang="en-US" sz="6000" b="1">
                <a:latin typeface="方正报宋_GBK" panose="03000509000000000000" pitchFamily="65" charset="-122"/>
                <a:ea typeface="方正报宋_GBK" panose="03000509000000000000" pitchFamily="65" charset="-122"/>
              </a:rPr>
              <a:t>活动</a:t>
            </a:r>
            <a:r>
              <a:rPr lang="zh-CN" altLang="en-US" sz="6000" b="1" smtClean="0">
                <a:latin typeface="方正报宋_GBK" panose="03000509000000000000" pitchFamily="65" charset="-122"/>
                <a:ea typeface="方正报宋_GBK" panose="03000509000000000000" pitchFamily="65" charset="-122"/>
              </a:rPr>
              <a:t>一</a:t>
            </a:r>
            <a:endParaRPr lang="zh-CN" altLang="en-US" sz="5300" b="1">
              <a:solidFill>
                <a:schemeClr val="bg1"/>
              </a:solidFill>
              <a:latin typeface="黑体" panose="02010609060101010101" pitchFamily="49" charset="-122"/>
              <a:ea typeface="黑体" panose="02010609060101010101" pitchFamily="49" charset="-122"/>
            </a:endParaRPr>
          </a:p>
        </p:txBody>
      </p:sp>
      <p:sp>
        <p:nvSpPr>
          <p:cNvPr id="4" name="矩形 3"/>
          <p:cNvSpPr/>
          <p:nvPr/>
        </p:nvSpPr>
        <p:spPr>
          <a:xfrm>
            <a:off x="4759837" y="2988840"/>
            <a:ext cx="4515980" cy="830997"/>
          </a:xfrm>
          <a:prstGeom prst="rect">
            <a:avLst/>
          </a:prstGeom>
        </p:spPr>
        <p:txBody>
          <a:bodyPr wrap="none">
            <a:spAutoFit/>
          </a:bodyPr>
          <a:lstStyle/>
          <a:p>
            <a:r>
              <a:rPr lang="zh-CN" altLang="zh-CN" sz="4800" b="1">
                <a:solidFill>
                  <a:schemeClr val="bg1"/>
                </a:solidFill>
                <a:latin typeface="黑体" panose="02010609060101010101" pitchFamily="49" charset="-122"/>
                <a:ea typeface="黑体" panose="02010609060101010101" pitchFamily="49" charset="-122"/>
              </a:rPr>
              <a:t>鲁迅谈“</a:t>
            </a:r>
            <a:r>
              <a:rPr lang="zh-CN" altLang="zh-CN" sz="4800" b="1">
                <a:solidFill>
                  <a:srgbClr val="FFFF00"/>
                </a:solidFill>
                <a:latin typeface="黑体" panose="02010609060101010101" pitchFamily="49" charset="-122"/>
                <a:ea typeface="黑体" panose="02010609060101010101" pitchFamily="49" charset="-122"/>
              </a:rPr>
              <a:t>拿来</a:t>
            </a:r>
            <a:r>
              <a:rPr lang="zh-CN" altLang="zh-CN" sz="4800" b="1">
                <a:solidFill>
                  <a:schemeClr val="bg1"/>
                </a:solidFill>
                <a:latin typeface="黑体" panose="02010609060101010101" pitchFamily="49" charset="-122"/>
                <a:ea typeface="黑体" panose="02010609060101010101" pitchFamily="49" charset="-122"/>
              </a:rPr>
              <a:t>”</a:t>
            </a:r>
            <a:endParaRPr lang="zh-CN" altLang="en-US" sz="4800"/>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1335740" y="3751971"/>
            <a:ext cx="9959789" cy="2183069"/>
          </a:xfrm>
        </p:spPr>
        <p:txBody>
          <a:bodyPr>
            <a:normAutofit/>
          </a:bodyPr>
          <a:lstStyle/>
          <a:p>
            <a:pPr algn="just">
              <a:lnSpc>
                <a:spcPct val="150000"/>
              </a:lnSpc>
            </a:pPr>
            <a:r>
              <a:rPr lang="en-US" altLang="zh-CN" sz="2600" smtClean="0">
                <a:latin typeface="黑体" panose="02010609060101010101" pitchFamily="49" charset="-122"/>
                <a:ea typeface="黑体" panose="02010609060101010101" pitchFamily="49" charset="-122"/>
              </a:rPr>
              <a:t>    1934</a:t>
            </a:r>
            <a:r>
              <a:rPr lang="zh-CN" altLang="zh-CN" sz="2600">
                <a:latin typeface="黑体" panose="02010609060101010101" pitchFamily="49" charset="-122"/>
                <a:ea typeface="黑体" panose="02010609060101010101" pitchFamily="49" charset="-122"/>
              </a:rPr>
              <a:t>年，鲁迅先生缘事而发，写了《拿来主义》这篇文章，具有很强的现实性。面对今天的中西方文化交流现状</a:t>
            </a:r>
            <a:r>
              <a:rPr lang="zh-CN" altLang="zh-CN" sz="2600" smtClean="0">
                <a:latin typeface="黑体" panose="02010609060101010101" pitchFamily="49" charset="-122"/>
                <a:ea typeface="黑体" panose="02010609060101010101" pitchFamily="49" charset="-122"/>
              </a:rPr>
              <a:t>，</a:t>
            </a:r>
            <a:r>
              <a:rPr lang="zh-CN" altLang="zh-CN" sz="2800" b="1" kern="100">
                <a:solidFill>
                  <a:srgbClr val="000000"/>
                </a:solidFill>
                <a:ea typeface="宋体" panose="02010600030101010101" pitchFamily="2" charset="-122"/>
                <a:cs typeface="Times New Roman" panose="02020603050405020304"/>
              </a:rPr>
              <a:t>谈谈你的“</a:t>
            </a:r>
            <a:r>
              <a:rPr lang="zh-CN" altLang="zh-CN" sz="2800" b="1" kern="100">
                <a:solidFill>
                  <a:srgbClr val="FF0000"/>
                </a:solidFill>
                <a:ea typeface="宋体" panose="02010600030101010101" pitchFamily="2" charset="-122"/>
                <a:cs typeface="Times New Roman" panose="02020603050405020304"/>
              </a:rPr>
              <a:t>新拿来主义</a:t>
            </a:r>
            <a:r>
              <a:rPr lang="zh-CN" altLang="zh-CN" sz="2800" b="1" kern="100">
                <a:solidFill>
                  <a:srgbClr val="000000"/>
                </a:solidFill>
                <a:ea typeface="宋体" panose="02010600030101010101" pitchFamily="2" charset="-122"/>
                <a:cs typeface="Times New Roman" panose="02020603050405020304"/>
              </a:rPr>
              <a:t>”观。</a:t>
            </a:r>
            <a:endParaRPr lang="zh-CN" altLang="zh-CN" sz="2600">
              <a:latin typeface="黑体" panose="02010609060101010101" pitchFamily="49" charset="-122"/>
              <a:ea typeface="黑体" panose="02010609060101010101" pitchFamily="49" charset="-122"/>
            </a:endParaRPr>
          </a:p>
          <a:p>
            <a:endParaRPr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140" y="736873"/>
            <a:ext cx="2404563" cy="791446"/>
          </a:xfrm>
          <a:prstGeom prst="rect">
            <a:avLst/>
          </a:prstGeom>
        </p:spPr>
      </p:pic>
      <p:sp>
        <p:nvSpPr>
          <p:cNvPr id="4" name="内容占位符 2"/>
          <p:cNvSpPr txBox="1"/>
          <p:nvPr/>
        </p:nvSpPr>
        <p:spPr bwMode="auto">
          <a:xfrm>
            <a:off x="1159431" y="758945"/>
            <a:ext cx="1736501" cy="50825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7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b="1" smtClean="0">
                <a:solidFill>
                  <a:srgbClr val="003366"/>
                </a:solidFill>
                <a:latin typeface="微软雅黑" panose="020b0503020204020204" charset="-122"/>
                <a:ea typeface="微软雅黑" panose="020b0503020204020204" charset="-122"/>
              </a:rPr>
              <a:t>升华境界</a:t>
            </a:r>
            <a:endParaRPr lang="zh-CN" altLang="en-US" b="1">
              <a:solidFill>
                <a:srgbClr val="003366"/>
              </a:solidFill>
              <a:latin typeface="微软雅黑" panose="020b0503020204020204" charset="-122"/>
              <a:ea typeface="微软雅黑" panose="020b0503020204020204" charset="-122"/>
            </a:endParaRP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57398" y="1132596"/>
            <a:ext cx="3200400"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858" y="656191"/>
            <a:ext cx="2404563" cy="791446"/>
          </a:xfrm>
          <a:prstGeom prst="rect">
            <a:avLst/>
          </a:prstGeom>
        </p:spPr>
      </p:pic>
      <p:sp>
        <p:nvSpPr>
          <p:cNvPr id="4" name="内容占位符 2"/>
          <p:cNvSpPr txBox="1"/>
          <p:nvPr/>
        </p:nvSpPr>
        <p:spPr bwMode="auto">
          <a:xfrm>
            <a:off x="877041" y="680370"/>
            <a:ext cx="1736501" cy="50825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7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b="1" smtClean="0">
                <a:solidFill>
                  <a:srgbClr val="003366"/>
                </a:solidFill>
                <a:latin typeface="微软雅黑" panose="020b0503020204020204" charset="-122"/>
                <a:ea typeface="微软雅黑" panose="020b0503020204020204" charset="-122"/>
              </a:rPr>
              <a:t>拓展延伸</a:t>
            </a:r>
            <a:endParaRPr lang="zh-CN" altLang="en-US" b="1">
              <a:solidFill>
                <a:srgbClr val="003366"/>
              </a:solidFill>
              <a:latin typeface="微软雅黑" panose="020b0503020204020204" charset="-122"/>
              <a:ea typeface="微软雅黑" panose="020b0503020204020204" charset="-122"/>
            </a:endParaRPr>
          </a:p>
        </p:txBody>
      </p:sp>
      <p:sp>
        <p:nvSpPr>
          <p:cNvPr id="5" name="矩形 4"/>
          <p:cNvSpPr/>
          <p:nvPr/>
        </p:nvSpPr>
        <p:spPr>
          <a:xfrm>
            <a:off x="430306" y="1447637"/>
            <a:ext cx="11526120" cy="4493514"/>
          </a:xfrm>
          <a:prstGeom prst="rect">
            <a:avLst/>
          </a:prstGeom>
        </p:spPr>
        <p:txBody>
          <a:bodyPr wrap="square" lIns="121898" tIns="60948" rIns="121898" bIns="60948">
            <a:spAutoFit/>
          </a:bodyPr>
          <a:lstStyle/>
          <a:p>
            <a:pPr algn="just">
              <a:lnSpc>
                <a:spcPct val="150000"/>
              </a:lnSpc>
              <a:spcAft>
                <a:spcPct val="0"/>
              </a:spcAft>
            </a:pPr>
            <a:r>
              <a:rPr lang="zh-CN" altLang="zh-CN" sz="2400" kern="100" smtClean="0">
                <a:latin typeface="Times New Roman" panose="02020603050405020304" pitchFamily="18" charset="0"/>
                <a:ea typeface="微软雅黑" panose="020b0503020204020204" charset="-122"/>
                <a:cs typeface="Times New Roman" panose="02020603050405020304" pitchFamily="18" charset="0"/>
              </a:rPr>
              <a:t>阅读</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下面的文字，完成文后题目。</a:t>
            </a:r>
            <a:endParaRPr lang="zh-CN" altLang="zh-CN" sz="1050" kern="100">
              <a:latin typeface="宋体" panose="02010600030101010101" pitchFamily="2" charset="-122"/>
              <a:cs typeface="Courier New" panose="02070309020205020404" pitchFamily="49" charset="0"/>
            </a:endParaRPr>
          </a:p>
          <a:p>
            <a:pPr algn="ctr">
              <a:lnSpc>
                <a:spcPct val="150000"/>
              </a:lnSpc>
              <a:spcAft>
                <a:spcPct val="0"/>
              </a:spcAft>
            </a:pPr>
            <a:r>
              <a:rPr lang="zh-CN" altLang="zh-CN" sz="3200" kern="100">
                <a:solidFill>
                  <a:srgbClr val="C00000"/>
                </a:solidFill>
                <a:latin typeface="宋体" panose="02010600030101010101" pitchFamily="2" charset="-122"/>
                <a:ea typeface="隶书" panose="02010509060101010101" pitchFamily="49" charset="-122"/>
                <a:cs typeface="Times New Roman" panose="02020603050405020304" pitchFamily="18" charset="0"/>
              </a:rPr>
              <a:t>拿去主义</a:t>
            </a:r>
            <a:endParaRPr lang="zh-CN" altLang="zh-CN" sz="3200" kern="100">
              <a:latin typeface="宋体" panose="02010600030101010101" pitchFamily="2" charset="-122"/>
              <a:cs typeface="Courier New" panose="02070309020205020404" pitchFamily="49" charset="0"/>
            </a:endParaRPr>
          </a:p>
          <a:p>
            <a:pPr indent="609600" algn="just">
              <a:lnSpc>
                <a:spcPts val="4000"/>
              </a:lnSpc>
              <a:spcAft>
                <a:spcPct val="0"/>
              </a:spcAft>
            </a:pPr>
            <a:r>
              <a:rPr lang="en-US" altLang="zh-CN" sz="2400" kern="100">
                <a:latin typeface="宋体" panose="02010600030101010101" pitchFamily="2" charset="-122"/>
                <a:ea typeface="楷体_GB2312" pitchFamily="49" charset="-122"/>
                <a:cs typeface="Times New Roman" panose="02020603050405020304" pitchFamily="18" charset="0"/>
              </a:rPr>
              <a:t>①“</a:t>
            </a:r>
            <a:r>
              <a:rPr lang="zh-CN" altLang="zh-CN" sz="2400" kern="100">
                <a:latin typeface="Times New Roman" panose="02020603050405020304" pitchFamily="18" charset="0"/>
                <a:ea typeface="楷体_GB2312" pitchFamily="49" charset="-122"/>
                <a:cs typeface="Times New Roman" panose="02020603050405020304" pitchFamily="18" charset="0"/>
              </a:rPr>
              <a:t>拿来主义</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是鲁迅的一篇杂文的题目，现在已成为引进、吸收外来文化的一个专用名词，同样重要的是</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拿去主义</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，虽然未经鲁迅述及，却也值得一提。</a:t>
            </a:r>
            <a:endParaRPr lang="zh-CN" altLang="zh-CN" sz="1050" kern="100">
              <a:latin typeface="宋体" panose="02010600030101010101" pitchFamily="2" charset="-122"/>
              <a:cs typeface="Courier New" panose="02070309020205020404" pitchFamily="49" charset="0"/>
            </a:endParaRPr>
          </a:p>
          <a:p>
            <a:pPr indent="609600" algn="just">
              <a:lnSpc>
                <a:spcPts val="4000"/>
              </a:lnSpc>
              <a:spcAft>
                <a:spcPct val="0"/>
              </a:spcAft>
            </a:pPr>
            <a:r>
              <a:rPr lang="en-US" altLang="zh-CN" sz="2400" kern="100">
                <a:latin typeface="宋体" panose="02010600030101010101" pitchFamily="2" charset="-122"/>
                <a:ea typeface="楷体_GB2312" pitchFamily="49" charset="-122"/>
                <a:cs typeface="Times New Roman" panose="02020603050405020304" pitchFamily="18" charset="0"/>
              </a:rPr>
              <a:t>②</a:t>
            </a:r>
            <a:r>
              <a:rPr lang="zh-CN" altLang="zh-CN" sz="2400" kern="100">
                <a:latin typeface="Times New Roman" panose="02020603050405020304" pitchFamily="18" charset="0"/>
                <a:ea typeface="楷体_GB2312" pitchFamily="49" charset="-122"/>
                <a:cs typeface="Times New Roman" panose="02020603050405020304" pitchFamily="18" charset="0"/>
              </a:rPr>
              <a:t>在</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文化热</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中，加强对外文化交流的呼声越来越高。可是在有些同志的心目中，所谓</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交流</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，就是指</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拿</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，至于</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拿去</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，对不起，意识不强，也许是没有考虑。这实际上是单向流程，而不是双向流程。</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来而不往，非礼也。</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中国人是礼仪之邦，总不能光拿人家的啊！</a:t>
            </a:r>
            <a:endParaRPr lang="en-US" altLang="zh-CN" sz="1050" kern="100">
              <a:latin typeface="宋体" panose="02010600030101010101" pitchFamily="2" charset="-122"/>
              <a:cs typeface="Courier New" panose="02070309020205020404" pitchFamily="49" charset="0"/>
            </a:endParaRPr>
          </a:p>
        </p:txBody>
      </p:sp>
    </p:spTree>
  </p:cSld>
  <p:clrMapOvr>
    <a:overrideClrMapping bg1="lt1" tx1="dk1" bg2="lt2" tx2="dk2" accent1="accent1" accent2="accent2" accent3="accent3" accent4="accent4" accent5="accent5" accent6="accent6" hlink="hlink" folHlink="folHlink"/>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197675" y="861337"/>
            <a:ext cx="11526120" cy="5176393"/>
          </a:xfrm>
          <a:prstGeom prst="rect">
            <a:avLst/>
          </a:prstGeom>
        </p:spPr>
        <p:txBody>
          <a:bodyPr wrap="square" lIns="121898" tIns="60948" rIns="121898" bIns="60948">
            <a:spAutoFit/>
          </a:bodyPr>
          <a:lstStyle/>
          <a:p>
            <a:pPr indent="609600" algn="just">
              <a:lnSpc>
                <a:spcPts val="4000"/>
              </a:lnSpc>
              <a:spcAft>
                <a:spcPct val="0"/>
              </a:spcAft>
            </a:pPr>
            <a:r>
              <a:rPr lang="en-US" altLang="zh-CN" sz="2400" kern="100">
                <a:latin typeface="宋体" panose="02010600030101010101" pitchFamily="2" charset="-122"/>
                <a:ea typeface="楷体_GB2312" pitchFamily="49" charset="-122"/>
                <a:cs typeface="Times New Roman" panose="02020603050405020304" pitchFamily="18" charset="0"/>
              </a:rPr>
              <a:t>③</a:t>
            </a:r>
            <a:r>
              <a:rPr lang="zh-CN" altLang="zh-CN" sz="2400" kern="100">
                <a:latin typeface="Times New Roman" panose="02020603050405020304" pitchFamily="18" charset="0"/>
                <a:ea typeface="楷体_GB2312" pitchFamily="49" charset="-122"/>
                <a:cs typeface="Times New Roman" panose="02020603050405020304" pitchFamily="18" charset="0"/>
              </a:rPr>
              <a:t>有些同志认为我国的民族文化落后、陈旧，对是否有输出价值和竞争能力表示怀疑。其实，这些同志未熟谙西方的心理和行情。须知东西方文化各有所长，各有所短，互为补充，不可代替，从而构成世界文化整体。中国文化，诸如长城、秦始皇兵马俑、汉代墓葬中的金缕玉衣、唐诗、宋词、《红楼梦》等等闻名世界，这是众所周知的。即使是未被我们重视的所谓</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糟粕</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，西方人的评价也常常出乎意外。例如老庄哲学和《易经》，我们认为是完全过了时的东西，而目下在西方却大为走运。许多科学家对目前科学技术的巨大进步无法进行概括，他们找来找去，终于在老庄的</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道</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和《易经》的爻象中找到了合适的语言，并给以很高的评价。这里说明一个问题，具有五千年历史的中国传统文化，毕竟是一座内容丰富的宝库，我们大可不必妄自菲薄，说得一无是处。</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sz="half" idx="2"/>
          </p:nvPr>
        </p:nvSpPr>
        <p:spPr>
          <a:xfrm>
            <a:off x="658906" y="1066165"/>
            <a:ext cx="10945905" cy="4739735"/>
          </a:xfrm>
          <a:prstGeom prst="rect">
            <a:avLst/>
          </a:prstGeom>
        </p:spPr>
        <p:txBody>
          <a:bodyPr wrap="square" lIns="121898" tIns="60948" rIns="121898" bIns="60948">
            <a:spAutoFit/>
          </a:bodyPr>
          <a:lstStyle/>
          <a:p>
            <a:pPr indent="609600" algn="just">
              <a:lnSpc>
                <a:spcPts val="4000"/>
              </a:lnSpc>
              <a:spcAft>
                <a:spcPct val="0"/>
              </a:spcAft>
            </a:pPr>
            <a:r>
              <a:rPr lang="en-US" altLang="zh-CN" sz="2400" kern="100">
                <a:latin typeface="宋体" panose="02010600030101010101" pitchFamily="2" charset="-122"/>
                <a:ea typeface="楷体_GB2312" pitchFamily="49" charset="-122"/>
                <a:cs typeface="Times New Roman" panose="02020603050405020304" pitchFamily="18" charset="0"/>
              </a:rPr>
              <a:t>④</a:t>
            </a:r>
            <a:r>
              <a:rPr lang="zh-CN" altLang="zh-CN" sz="2400" kern="100">
                <a:latin typeface="Times New Roman" panose="02020603050405020304" pitchFamily="18" charset="0"/>
                <a:ea typeface="楷体_GB2312" pitchFamily="49" charset="-122"/>
                <a:cs typeface="Times New Roman" panose="02020603050405020304" pitchFamily="18" charset="0"/>
              </a:rPr>
              <a:t>但是，历史在发展，时代在前进。如果我们拿出去的永远是一些陈年百代的古董、祖传的遗物，那也不能使我们今天的炎黄子孙脸上增光。对西方读者来说，他们既想了解中国的昨天，当然也想了解中国的今天和明天。所以拿出去新的文化成果，才是今天中国人的光荣职责。我们非常高兴地看到，近几年来，西方学者对中国当代文化艺术有了较多的关注，就以文学方面来说，王蒙、冯骥才、谌容、张贤亮、王安忆等作家的作品已陆续有了各种译本，被介绍到西方，有的还有专著论述，成为新一代的汉学家的研究课题。但也应该承认，我国当代文化在西方的影响还是有限的，要在国际上占一席之地，赢得声誉，看来还要经过一番艰苦的努力。</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170781" y="800196"/>
            <a:ext cx="11526120" cy="5252696"/>
          </a:xfrm>
          <a:prstGeom prst="rect">
            <a:avLst/>
          </a:prstGeom>
        </p:spPr>
        <p:txBody>
          <a:bodyPr wrap="square" lIns="121898" tIns="60948" rIns="121898" bIns="60948">
            <a:spAutoFit/>
          </a:bodyPr>
          <a:lstStyle/>
          <a:p>
            <a:pPr indent="609600" algn="just">
              <a:lnSpc>
                <a:spcPts val="4000"/>
              </a:lnSpc>
              <a:spcAft>
                <a:spcPct val="0"/>
              </a:spcAft>
            </a:pPr>
            <a:r>
              <a:rPr lang="en-US" altLang="zh-CN" sz="2400" kern="100">
                <a:latin typeface="宋体" panose="02010600030101010101" pitchFamily="2" charset="-122"/>
                <a:ea typeface="楷体_GB2312" pitchFamily="49" charset="-122"/>
                <a:cs typeface="Times New Roman" panose="02020603050405020304" pitchFamily="18" charset="0"/>
              </a:rPr>
              <a:t>⑤</a:t>
            </a:r>
            <a:r>
              <a:rPr lang="zh-CN" altLang="zh-CN" sz="2400" kern="100">
                <a:latin typeface="Times New Roman" panose="02020603050405020304" pitchFamily="18" charset="0"/>
                <a:ea typeface="楷体_GB2312" pitchFamily="49" charset="-122"/>
                <a:cs typeface="Times New Roman" panose="02020603050405020304" pitchFamily="18" charset="0"/>
              </a:rPr>
              <a:t>推出中国当代的文化产品，当然必须顾及时代特色和民族特色。如果不能反映八十年代中国的风貌，如果</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拿去</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的和</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拿来</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的是一样货色、一副面孔，人家是决不会报以青睐的。所以对热衷于</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拿来</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的同志来说，切忌以照搬为能事，以模仿为时髦。否则，</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拿来</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容易，</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拿去</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就困难了。正如一位来自美国的汉学家所说：</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中国作家切不可费力去迎合西方读者的品味，要完全为中国读者而写，写出中国自己民族的特色，写出西方没有的风格。这样，才能引起西方读者更强烈的兴趣。</a:t>
            </a:r>
            <a:r>
              <a:rPr lang="en-US" altLang="zh-CN" sz="2400" kern="100">
                <a:latin typeface="宋体" panose="02010600030101010101" pitchFamily="2" charset="-122"/>
                <a:ea typeface="楷体_GB2312" pitchFamily="49"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indent="609600" algn="just">
              <a:lnSpc>
                <a:spcPts val="4000"/>
              </a:lnSpc>
              <a:spcAft>
                <a:spcPct val="0"/>
              </a:spcAft>
            </a:pPr>
            <a:r>
              <a:rPr lang="en-US" altLang="zh-CN" sz="2400" kern="100">
                <a:latin typeface="宋体" panose="02010600030101010101" pitchFamily="2" charset="-122"/>
                <a:ea typeface="楷体_GB2312" pitchFamily="49" charset="-122"/>
                <a:cs typeface="Times New Roman" panose="02020603050405020304" pitchFamily="18" charset="0"/>
              </a:rPr>
              <a:t>⑥“</a:t>
            </a:r>
            <a:r>
              <a:rPr lang="zh-CN" altLang="zh-CN" sz="2400" kern="100">
                <a:latin typeface="Times New Roman" panose="02020603050405020304" pitchFamily="18" charset="0"/>
                <a:ea typeface="楷体_GB2312" pitchFamily="49" charset="-122"/>
                <a:cs typeface="Times New Roman" panose="02020603050405020304" pitchFamily="18" charset="0"/>
              </a:rPr>
              <a:t>拿来主义</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是我们所要提倡的；</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拿去主义</a:t>
            </a:r>
            <a:r>
              <a:rPr lang="en-US" altLang="zh-CN" sz="2400" kern="100">
                <a:latin typeface="宋体" panose="02010600030101010101" pitchFamily="2" charset="-122"/>
                <a:ea typeface="楷体_GB2312" pitchFamily="49" charset="-122"/>
                <a:cs typeface="Times New Roman" panose="02020603050405020304" pitchFamily="18" charset="0"/>
              </a:rPr>
              <a:t>”</a:t>
            </a:r>
            <a:r>
              <a:rPr lang="zh-CN" altLang="zh-CN" sz="2400" kern="100">
                <a:latin typeface="Times New Roman" panose="02020603050405020304" pitchFamily="18" charset="0"/>
                <a:ea typeface="楷体_GB2312" pitchFamily="49" charset="-122"/>
                <a:cs typeface="Times New Roman" panose="02020603050405020304" pitchFamily="18" charset="0"/>
              </a:rPr>
              <a:t>也是我们所要强调的。中国的文学家、艺术家、文化人应该有勇气，有志气，广泛吸收、消化外来的营养，发展自己的优势，努力攀登文化高峰，拿出无愧于时代、无愧于先人的优秀成果，贡献于全人类。</a:t>
            </a:r>
            <a:r>
              <a:rPr lang="en-US" altLang="zh-CN" sz="2400"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选自《文学报》</a:t>
            </a:r>
            <a:r>
              <a:rPr lang="en-US" altLang="zh-CN" sz="2400" kern="100">
                <a:latin typeface="Times New Roman" panose="02020603050405020304" pitchFamily="18" charset="0"/>
                <a:ea typeface="仿宋_GB2312" panose="02010609030101010101" pitchFamily="49" charset="-122"/>
                <a:cs typeface="Courier New" panose="02070309020205020404" pitchFamily="49" charset="0"/>
              </a:rPr>
              <a:t>1986</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年</a:t>
            </a:r>
            <a:r>
              <a:rPr lang="en-US" altLang="zh-CN" sz="2400" kern="100">
                <a:latin typeface="Times New Roman" panose="02020603050405020304" pitchFamily="18" charset="0"/>
                <a:ea typeface="仿宋_GB2312" panose="02010609030101010101" pitchFamily="49" charset="-122"/>
                <a:cs typeface="Courier New" panose="02070309020205020404" pitchFamily="49" charset="0"/>
              </a:rPr>
              <a:t>8</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月</a:t>
            </a:r>
            <a:r>
              <a:rPr lang="en-US" altLang="zh-CN" sz="2400" kern="100">
                <a:latin typeface="Times New Roman" panose="02020603050405020304" pitchFamily="18" charset="0"/>
                <a:ea typeface="仿宋_GB2312" panose="02010609030101010101" pitchFamily="49" charset="-122"/>
                <a:cs typeface="Courier New" panose="02070309020205020404" pitchFamily="49" charset="0"/>
              </a:rPr>
              <a:t>21</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日</a:t>
            </a:r>
            <a:r>
              <a:rPr lang="en-US" altLang="zh-CN" sz="2400" kern="10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1050" kern="100">
              <a:latin typeface="宋体" panose="02010600030101010101" pitchFamily="2" charset="-122"/>
              <a:ea typeface="仿宋_GB2312" panose="02010609030101010101" pitchFamily="49" charset="-122"/>
              <a:cs typeface="Courier New" panose="02070309020205020404" pitchFamily="49" charset="0"/>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2146" y="952933"/>
            <a:ext cx="11526120" cy="1231082"/>
          </a:xfrm>
          <a:prstGeom prst="rect">
            <a:avLst/>
          </a:prstGeom>
        </p:spPr>
        <p:txBody>
          <a:bodyPr wrap="square" lIns="121898" tIns="60948" rIns="121898" bIns="60948">
            <a:spAutoFit/>
          </a:bodyPr>
          <a:lstStyle/>
          <a:p>
            <a:pPr algn="just">
              <a:lnSpc>
                <a:spcPct val="150000"/>
              </a:lnSpc>
              <a:spcAft>
                <a:spcPct val="0"/>
              </a:spcAft>
            </a:pPr>
            <a:r>
              <a:rPr lang="en-US" altLang="zh-CN" sz="2400" kern="100" smtClean="0">
                <a:latin typeface="Times New Roman" panose="02020603050405020304" pitchFamily="18" charset="0"/>
                <a:ea typeface="微软雅黑" panose="020b0503020204020204" charset="-122"/>
                <a:cs typeface="Courier New" panose="02070309020205020404" pitchFamily="49" charset="0"/>
              </a:rPr>
              <a:t>1.  </a:t>
            </a:r>
            <a:r>
              <a:rPr lang="zh-CN" altLang="zh-CN" sz="2400" kern="100" smtClean="0">
                <a:latin typeface="Times New Roman" panose="02020603050405020304" pitchFamily="18" charset="0"/>
                <a:ea typeface="微软雅黑" panose="020b0503020204020204" charset="-122"/>
                <a:cs typeface="Times New Roman" panose="02020603050405020304" pitchFamily="18" charset="0"/>
              </a:rPr>
              <a:t>本文</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中作者所提出的</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拿来主义</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与鲁迅先生所提出的</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拿来主义</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含义是否相同？为什么？</a:t>
            </a:r>
            <a:endParaRPr lang="zh-CN" altLang="zh-CN" sz="1050" kern="100">
              <a:latin typeface="宋体" panose="02010600030101010101" pitchFamily="2" charset="-122"/>
              <a:cs typeface="Courier New" panose="02070309020205020404" pitchFamily="49" charset="0"/>
            </a:endParaRPr>
          </a:p>
        </p:txBody>
      </p:sp>
      <p:sp>
        <p:nvSpPr>
          <p:cNvPr id="4" name="矩形 3"/>
          <p:cNvSpPr/>
          <p:nvPr/>
        </p:nvSpPr>
        <p:spPr>
          <a:xfrm>
            <a:off x="332146" y="2186029"/>
            <a:ext cx="11526120" cy="2339078"/>
          </a:xfrm>
          <a:prstGeom prst="rect">
            <a:avLst/>
          </a:prstGeom>
        </p:spPr>
        <p:txBody>
          <a:bodyPr wrap="square" lIns="121898" tIns="60948" rIns="121898" bIns="60948">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400" b="1" kern="10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有一定的区别。本文中的</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拿来主义</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是指有勇气，有志气，广泛吸收、消化外来的营养；鲁迅先生提出的</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拿来主义</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是指要运用脑髓，放出眼光，自己来拿。本文中的</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拿来主义</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是针对</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拿去主义</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而言，鲁迅先生的</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拿来主义</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是针对</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送去主义</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而言。但从实质上来说，两者是一致的。</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2146" y="660081"/>
            <a:ext cx="11526120" cy="1231082"/>
          </a:xfrm>
          <a:prstGeom prst="rect">
            <a:avLst/>
          </a:prstGeom>
        </p:spPr>
        <p:txBody>
          <a:bodyPr wrap="square" lIns="121898" tIns="60948" rIns="121898" bIns="60948">
            <a:spAutoFit/>
          </a:bodyPr>
          <a:lstStyle/>
          <a:p>
            <a:pPr algn="just">
              <a:lnSpc>
                <a:spcPct val="150000"/>
              </a:lnSpc>
              <a:spcAft>
                <a:spcPct val="0"/>
              </a:spcAft>
            </a:pPr>
            <a:r>
              <a:rPr lang="en-US" altLang="zh-CN" sz="2400" kern="100" smtClean="0">
                <a:latin typeface="Times New Roman" panose="02020603050405020304" pitchFamily="18" charset="0"/>
                <a:ea typeface="微软雅黑" panose="020b0503020204020204" charset="-122"/>
                <a:cs typeface="Courier New" panose="02070309020205020404" pitchFamily="49" charset="0"/>
              </a:rPr>
              <a:t>2.</a:t>
            </a:r>
            <a:r>
              <a:rPr lang="en-US" altLang="zh-CN" sz="2400" kern="100" smtClean="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拿来主义</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是我们所要提倡的；</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拿去主义</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也是我们所要强调的。</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结合全文，谈谈作者为什么认为我们要强调</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拿去主义</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
        <p:nvSpPr>
          <p:cNvPr id="4" name="矩形 3"/>
          <p:cNvSpPr/>
          <p:nvPr/>
        </p:nvSpPr>
        <p:spPr>
          <a:xfrm>
            <a:off x="332146" y="1606760"/>
            <a:ext cx="11526120" cy="3377824"/>
          </a:xfrm>
          <a:prstGeom prst="rect">
            <a:avLst/>
          </a:prstGeom>
        </p:spPr>
        <p:txBody>
          <a:bodyPr wrap="square" lIns="121898" tIns="60948" rIns="121898" bIns="60948">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r>
              <a:rPr lang="en-US" altLang="zh-CN" sz="2400" kern="100">
                <a:solidFill>
                  <a:srgbClr val="C00000"/>
                </a:solidFill>
                <a:latin typeface="Times New Roman" panose="02020603050405020304" pitchFamily="18" charset="0"/>
                <a:ea typeface="微软雅黑" panose="020b0503020204020204" charset="-122"/>
                <a:cs typeface="Courier New" panose="02070309020205020404" pitchFamily="49" charset="0"/>
              </a:rPr>
              <a:t>(1)</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文化交流是双向流程的关系，不能只是</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拿来</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a:t>
            </a:r>
            <a:endParaRPr lang="en-US"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ct val="0"/>
              </a:spcAft>
            </a:pPr>
            <a:r>
              <a:rPr lang="en-US" altLang="zh-CN" sz="2400" kern="100">
                <a:solidFill>
                  <a:srgbClr val="C00000"/>
                </a:solidFill>
                <a:latin typeface="Times New Roman" panose="02020603050405020304" pitchFamily="18" charset="0"/>
                <a:ea typeface="微软雅黑" panose="020b0503020204020204" charset="-122"/>
                <a:cs typeface="Courier New" panose="02070309020205020404" pitchFamily="49" charset="0"/>
              </a:rPr>
              <a:t>(2)</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东西方文化各有所长，各有所短。在中国文化中，有许多值得西方人</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拿去</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的东西。我们不能妄自菲薄。</a:t>
            </a:r>
            <a:endParaRPr lang="en-US"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ct val="0"/>
              </a:spcAft>
            </a:pPr>
            <a:r>
              <a:rPr lang="en-US" altLang="zh-CN" sz="2400" kern="100">
                <a:solidFill>
                  <a:srgbClr val="C00000"/>
                </a:solidFill>
                <a:latin typeface="Times New Roman" panose="02020603050405020304" pitchFamily="18" charset="0"/>
                <a:ea typeface="微软雅黑" panose="020b0503020204020204" charset="-122"/>
                <a:cs typeface="Courier New" panose="02070309020205020404" pitchFamily="49" charset="0"/>
              </a:rPr>
              <a:t>(3)</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中国当代文化艺术虽有成就，但与西方相比发展较慢，提倡</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拿去主义</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有助于中国的文学家、艺术家、文化人艰苦努力，拿出去新的文化成果，促进中国文化艺术的发展。</a:t>
            </a:r>
            <a:endParaRPr lang="zh-CN" altLang="zh-CN" sz="1050" kern="100">
              <a:latin typeface="宋体" panose="02010600030101010101" pitchFamily="2" charset="-122"/>
              <a:cs typeface="Courier New" panose="02070309020205020404" pitchFamily="49" charset="0"/>
            </a:endParaRPr>
          </a:p>
        </p:txBody>
      </p:sp>
      <p:sp>
        <p:nvSpPr>
          <p:cNvPr id="5" name="矩形 4"/>
          <p:cNvSpPr/>
          <p:nvPr/>
        </p:nvSpPr>
        <p:spPr>
          <a:xfrm>
            <a:off x="332146" y="4874140"/>
            <a:ext cx="11526120" cy="677084"/>
          </a:xfrm>
          <a:prstGeom prst="rect">
            <a:avLst/>
          </a:prstGeom>
        </p:spPr>
        <p:txBody>
          <a:bodyPr wrap="square" lIns="121898" tIns="60948" rIns="121898" bIns="60948">
            <a:spAutoFit/>
          </a:bodyPr>
          <a:lstStyle/>
          <a:p>
            <a:pPr algn="just">
              <a:lnSpc>
                <a:spcPct val="15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3</a:t>
            </a:r>
            <a:r>
              <a:rPr lang="en-US" altLang="zh-CN" sz="2400" kern="100" smtClean="0">
                <a:latin typeface="Times New Roman" panose="02020603050405020304" pitchFamily="18" charset="0"/>
                <a:ea typeface="微软雅黑" panose="020b0503020204020204" charset="-122"/>
                <a:cs typeface="Courier New" panose="02070309020205020404" pitchFamily="49"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本文与鲁迅先生的《拿来主义》在语言风格上有何不同？</a:t>
            </a:r>
            <a:endParaRPr lang="zh-CN" altLang="zh-CN" sz="1050" kern="100">
              <a:latin typeface="宋体" panose="02010600030101010101" pitchFamily="2" charset="-122"/>
              <a:cs typeface="Courier New" panose="02070309020205020404" pitchFamily="49" charset="0"/>
            </a:endParaRPr>
          </a:p>
        </p:txBody>
      </p:sp>
      <p:sp>
        <p:nvSpPr>
          <p:cNvPr id="6" name="矩形 5"/>
          <p:cNvSpPr/>
          <p:nvPr/>
        </p:nvSpPr>
        <p:spPr>
          <a:xfrm>
            <a:off x="332146" y="5383998"/>
            <a:ext cx="11526120" cy="1231082"/>
          </a:xfrm>
          <a:prstGeom prst="rect">
            <a:avLst/>
          </a:prstGeom>
        </p:spPr>
        <p:txBody>
          <a:bodyPr wrap="square" lIns="121898" tIns="60948" rIns="121898" bIns="60948">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400" b="1" kern="10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本文语言朴实平和，娓娓道来。而《拿来主义》却言此意彼，语锋犀利，具有强烈的讽刺色彩。</a:t>
            </a:r>
            <a:endParaRPr lang="zh-CN" altLang="zh-CN" sz="1050" kern="100">
              <a:latin typeface="宋体" panose="02010600030101010101" pitchFamily="2" charset="-122"/>
              <a:cs typeface="Courier New" panose="02070309020205020404" pitchFamily="49" charset="0"/>
            </a:endParaRPr>
          </a:p>
        </p:txBody>
      </p:sp>
      <p:pic>
        <p:nvPicPr>
          <p:cNvPr id="7" name="New picture"/>
          <p:cNvPicPr/>
          <p:nvPr/>
        </p:nvPicPr>
        <p:blipFill>
          <a:blip r:embed="rId2"/>
          <a:stretch>
            <a:fillRect/>
          </a:stretch>
        </p:blipFill>
        <p:spPr>
          <a:xfrm>
            <a:off x="11252200" y="118237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1"/>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1092893" y="738689"/>
            <a:ext cx="3300904" cy="466281"/>
          </a:xfrm>
          <a:prstGeom prst="rect">
            <a:avLst/>
          </a:prstGeom>
        </p:spPr>
        <p:txBody>
          <a:bodyPr wrap="none">
            <a:spAutoFit/>
          </a:bodyPr>
          <a:lstStyle/>
          <a:p>
            <a:pPr>
              <a:lnSpc>
                <a:spcPct val="90000"/>
              </a:lnSpc>
              <a:spcBef>
                <a:spcPts val="1000"/>
              </a:spcBef>
            </a:pPr>
            <a:r>
              <a:rPr lang="zh-CN" altLang="zh-CN" sz="2700" b="1">
                <a:solidFill>
                  <a:srgbClr val="003366"/>
                </a:solidFill>
                <a:latin typeface="微软雅黑" panose="020b0503020204020204" charset="-122"/>
                <a:ea typeface="微软雅黑" panose="020b0503020204020204" charset="-122"/>
              </a:rPr>
              <a:t>抓文脉，品“理趣”</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031" y="576106"/>
            <a:ext cx="2404563" cy="791446"/>
          </a:xfrm>
          <a:prstGeom prst="rect">
            <a:avLst/>
          </a:prstGeom>
        </p:spPr>
      </p:pic>
      <p:graphicFrame>
        <p:nvGraphicFramePr>
          <p:cNvPr id="6" name="图表 5"/>
          <p:cNvGraphicFramePr/>
          <p:nvPr/>
        </p:nvGraphicFramePr>
        <p:xfrm>
          <a:off x="3307977" y="1653988"/>
          <a:ext cx="5755342" cy="4491318"/>
        </p:xfrm>
        <a:graphic>
          <a:graphicData uri="http://schemas.openxmlformats.org/drawingml/2006/chart">
            <c:chart xmlns:c="http://schemas.openxmlformats.org/drawingml/2006/chart" r:id="rId3"/>
          </a:graphicData>
        </a:graphic>
      </p:graphicFrame>
      <p:sp>
        <p:nvSpPr>
          <p:cNvPr id="7" name="TextBox 6"/>
          <p:cNvSpPr txBox="1"/>
          <p:nvPr/>
        </p:nvSpPr>
        <p:spPr>
          <a:xfrm>
            <a:off x="7503459" y="3489974"/>
            <a:ext cx="3416320" cy="954107"/>
          </a:xfrm>
          <a:prstGeom prst="rect">
            <a:avLst/>
          </a:prstGeom>
          <a:noFill/>
        </p:spPr>
        <p:txBody>
          <a:bodyPr wrap="none" rtlCol="0">
            <a:spAutoFit/>
          </a:bodyPr>
          <a:lstStyle/>
          <a:p>
            <a:pPr algn="ctr"/>
            <a:r>
              <a:rPr lang="zh-CN" altLang="en-US" sz="2800" smtClean="0"/>
              <a:t>（一）为什么要拿来</a:t>
            </a:r>
            <a:endParaRPr lang="en-US" altLang="zh-CN" sz="2800" smtClean="0"/>
          </a:p>
          <a:p>
            <a:pPr algn="ctr"/>
            <a:r>
              <a:rPr lang="zh-CN" altLang="en-US" sz="2800" smtClean="0"/>
              <a:t>（第</a:t>
            </a:r>
            <a:r>
              <a:rPr lang="en-US" altLang="zh-CN" sz="2800" smtClean="0"/>
              <a:t>1-7</a:t>
            </a:r>
            <a:r>
              <a:rPr lang="zh-CN" altLang="en-US" sz="2800" smtClean="0"/>
              <a:t>段）</a:t>
            </a:r>
            <a:endParaRPr lang="zh-CN" altLang="en-US" sz="2800"/>
          </a:p>
        </p:txBody>
      </p:sp>
      <p:sp>
        <p:nvSpPr>
          <p:cNvPr id="8" name="TextBox 7"/>
          <p:cNvSpPr txBox="1"/>
          <p:nvPr/>
        </p:nvSpPr>
        <p:spPr>
          <a:xfrm>
            <a:off x="1394257" y="2656891"/>
            <a:ext cx="2698176" cy="954107"/>
          </a:xfrm>
          <a:prstGeom prst="rect">
            <a:avLst/>
          </a:prstGeom>
          <a:noFill/>
        </p:spPr>
        <p:txBody>
          <a:bodyPr wrap="none" rtlCol="0">
            <a:spAutoFit/>
          </a:bodyPr>
          <a:lstStyle/>
          <a:p>
            <a:pPr algn="ctr"/>
            <a:r>
              <a:rPr lang="zh-CN" altLang="en-US" sz="2800" smtClean="0"/>
              <a:t>（二）怎样拿来</a:t>
            </a:r>
            <a:endParaRPr lang="en-US" altLang="zh-CN" sz="2800" smtClean="0"/>
          </a:p>
          <a:p>
            <a:pPr algn="ctr"/>
            <a:r>
              <a:rPr lang="zh-CN" altLang="en-US" sz="2800" smtClean="0"/>
              <a:t>（第</a:t>
            </a:r>
            <a:r>
              <a:rPr lang="en-US" altLang="zh-CN" sz="2800" smtClean="0"/>
              <a:t>8-9</a:t>
            </a:r>
            <a:r>
              <a:rPr lang="zh-CN" altLang="en-US" sz="2800" smtClean="0"/>
              <a:t>段）</a:t>
            </a:r>
            <a:endParaRPr lang="zh-CN" altLang="en-US" sz="2800"/>
          </a:p>
        </p:txBody>
      </p:sp>
      <p:sp>
        <p:nvSpPr>
          <p:cNvPr id="9" name="TextBox 8"/>
          <p:cNvSpPr txBox="1"/>
          <p:nvPr/>
        </p:nvSpPr>
        <p:spPr>
          <a:xfrm>
            <a:off x="4711669" y="1105942"/>
            <a:ext cx="4499950" cy="523220"/>
          </a:xfrm>
          <a:prstGeom prst="rect">
            <a:avLst/>
          </a:prstGeom>
          <a:noFill/>
        </p:spPr>
        <p:txBody>
          <a:bodyPr wrap="none" rtlCol="0">
            <a:spAutoFit/>
          </a:bodyPr>
          <a:lstStyle/>
          <a:p>
            <a:pPr algn="ctr"/>
            <a:r>
              <a:rPr lang="zh-CN" altLang="en-US" sz="2800" smtClean="0"/>
              <a:t>（三）总结全文（第</a:t>
            </a:r>
            <a:r>
              <a:rPr lang="en-US" altLang="zh-CN" sz="2800" smtClean="0"/>
              <a:t>10</a:t>
            </a:r>
            <a:r>
              <a:rPr lang="zh-CN" altLang="en-US" sz="2800" smtClean="0"/>
              <a:t>段）</a:t>
            </a:r>
            <a:endParaRPr lang="zh-CN" altLang="en-US" sz="2800"/>
          </a:p>
        </p:txBody>
      </p:sp>
      <p:sp>
        <p:nvSpPr>
          <p:cNvPr id="10" name="TextBox 9"/>
          <p:cNvSpPr txBox="1"/>
          <p:nvPr/>
        </p:nvSpPr>
        <p:spPr>
          <a:xfrm>
            <a:off x="830001" y="1367552"/>
            <a:ext cx="2935419" cy="430887"/>
          </a:xfrm>
          <a:prstGeom prst="rect">
            <a:avLst/>
          </a:prstGeom>
          <a:noFill/>
        </p:spPr>
        <p:txBody>
          <a:bodyPr wrap="none" rtlCol="0">
            <a:spAutoFit/>
          </a:bodyPr>
          <a:lstStyle/>
          <a:p>
            <a:r>
              <a:rPr lang="en-US" altLang="zh-CN" sz="2200" b="1" kern="100">
                <a:solidFill>
                  <a:srgbClr val="FF0000"/>
                </a:solidFill>
                <a:latin typeface="Times New Roman" panose="02020603050405020304" pitchFamily="18" charset="0"/>
                <a:ea typeface="微软雅黑" panose="020b0503020204020204" charset="-122"/>
                <a:cs typeface="Times New Roman" panose="02020603050405020304" pitchFamily="18" charset="0"/>
              </a:rPr>
              <a:t>1.</a:t>
            </a:r>
            <a:r>
              <a:rPr lang="zh-CN" altLang="en-US" sz="2200" b="1" kern="100">
                <a:solidFill>
                  <a:srgbClr val="FF0000"/>
                </a:solidFill>
                <a:latin typeface="Times New Roman" panose="02020603050405020304" pitchFamily="18" charset="0"/>
                <a:ea typeface="微软雅黑" panose="020b0503020204020204" charset="-122"/>
                <a:cs typeface="Times New Roman" panose="02020603050405020304" pitchFamily="18" charset="0"/>
              </a:rPr>
              <a:t>划分层次，理清思路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42" presetClass="entr" presetSubtype="0" fill="hold" grpId="1"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16" presetClass="entr" presetSubtype="21" fill="hold" grpId="2"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p:bldP spid="9" grpId="2"/>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1007533" y="1133145"/>
            <a:ext cx="6364243" cy="584775"/>
          </a:xfrm>
          <a:prstGeom prst="rect">
            <a:avLst/>
          </a:prstGeom>
        </p:spPr>
        <p:txBody>
          <a:bodyPr wrap="none">
            <a:spAutoFit/>
          </a:bodyPr>
          <a:lstStyle/>
          <a:p>
            <a:r>
              <a:rPr kumimoji="1" lang="zh-CN" altLang="zh-CN" sz="3200" b="1">
                <a:solidFill>
                  <a:srgbClr val="FF3300"/>
                </a:solidFill>
                <a:latin typeface="楷体_GB2312" pitchFamily="49" charset="-122"/>
                <a:ea typeface="楷体_GB2312" pitchFamily="49" charset="-122"/>
              </a:rPr>
              <a:t>“送去”了什么？其实质是什么？</a:t>
            </a:r>
            <a:endParaRPr kumimoji="1" lang="zh-CN" altLang="en-US" sz="3200" b="1">
              <a:solidFill>
                <a:srgbClr val="FF3300"/>
              </a:solidFill>
              <a:latin typeface="楷体_GB2312" pitchFamily="49" charset="-122"/>
              <a:ea typeface="楷体_GB2312" pitchFamily="49" charset="-122"/>
            </a:endParaRPr>
          </a:p>
        </p:txBody>
      </p:sp>
      <p:sp>
        <p:nvSpPr>
          <p:cNvPr id="6" name="Line 16"/>
          <p:cNvSpPr>
            <a:spLocks noChangeShapeType="1"/>
          </p:cNvSpPr>
          <p:nvPr/>
        </p:nvSpPr>
        <p:spPr bwMode="auto">
          <a:xfrm>
            <a:off x="1007533" y="1916113"/>
            <a:ext cx="10566400"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aphicFrame>
        <p:nvGraphicFramePr>
          <p:cNvPr id="7" name="表格 6"/>
          <p:cNvGraphicFramePr>
            <a:graphicFrameLocks noGrp="1"/>
          </p:cNvGraphicFramePr>
          <p:nvPr/>
        </p:nvGraphicFramePr>
        <p:xfrm>
          <a:off x="1130598" y="2164977"/>
          <a:ext cx="8578178" cy="2891118"/>
        </p:xfrm>
        <a:graphic>
          <a:graphicData uri="http://schemas.openxmlformats.org/drawingml/2006/table">
            <a:tbl>
              <a:tblPr>
                <a:tableStyleId>{5940675A-B579-460E-94D1-54222C63F5DA}</a:tableStyleId>
              </a:tblPr>
              <a:tblGrid>
                <a:gridCol w="2040424"/>
                <a:gridCol w="2040424"/>
                <a:gridCol w="1858709"/>
                <a:gridCol w="2638621"/>
              </a:tblGrid>
              <a:tr h="522497">
                <a:tc rowSpan="4">
                  <a:txBody>
                    <a:bodyPr/>
                    <a:lstStyle/>
                    <a:p>
                      <a:pPr algn="just">
                        <a:lnSpc>
                          <a:spcPct val="125000"/>
                        </a:lnSpc>
                        <a:spcAft>
                          <a:spcPct val="0"/>
                        </a:spcAft>
                      </a:pPr>
                      <a:r>
                        <a:rPr lang="en-US" altLang="zh-CN" sz="2800" kern="100" smtClean="0"/>
                        <a:t>  </a:t>
                      </a:r>
                      <a:r>
                        <a:rPr lang="zh-CN" sz="2800" kern="100" smtClean="0"/>
                        <a:t>送</a:t>
                      </a:r>
                      <a:r>
                        <a:rPr lang="zh-CN" sz="2800" kern="100"/>
                        <a:t>去主义</a:t>
                      </a:r>
                      <a:endParaRPr lang="zh-CN" sz="2800" kern="10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txBody>
                  <a:tcPr marL="68580" marR="68580" marT="0" marB="0" anchor="ctr"/>
                </a:tc>
                <a:tc>
                  <a:txBody>
                    <a:bodyPr/>
                    <a:lstStyle/>
                    <a:p>
                      <a:pPr indent="200660" algn="l">
                        <a:lnSpc>
                          <a:spcPct val="125000"/>
                        </a:lnSpc>
                        <a:spcAft>
                          <a:spcPct val="0"/>
                        </a:spcAft>
                      </a:pPr>
                      <a:r>
                        <a:rPr lang="zh-CN" sz="1800" kern="100">
                          <a:effectLst/>
                        </a:rPr>
                        <a:t>先送</a:t>
                      </a:r>
                      <a:endParaRPr lang="zh-CN" sz="1800" kern="100">
                        <a:effectLst/>
                        <a:latin typeface="Calibri"/>
                        <a:ea typeface="宋体" panose="02010600030101010101" pitchFamily="2" charset="-122"/>
                        <a:cs typeface="Times New Roman" panose="02020603050405020304"/>
                      </a:endParaRPr>
                    </a:p>
                  </a:txBody>
                  <a:tcPr marL="68580" marR="68580" marT="0" marB="0" anchor="ctr"/>
                </a:tc>
                <a:tc>
                  <a:txBody>
                    <a:bodyPr/>
                    <a:lstStyle/>
                    <a:p>
                      <a:pPr indent="133350" algn="l">
                        <a:lnSpc>
                          <a:spcPct val="125000"/>
                        </a:lnSpc>
                        <a:spcAft>
                          <a:spcPct val="0"/>
                        </a:spcAft>
                      </a:pPr>
                      <a:r>
                        <a:rPr lang="zh-CN" sz="1800" kern="100">
                          <a:effectLst/>
                        </a:rPr>
                        <a:t>一批</a:t>
                      </a:r>
                      <a:endParaRPr lang="zh-CN" sz="1800" kern="100">
                        <a:effectLst/>
                        <a:latin typeface="Calibri"/>
                        <a:ea typeface="宋体" panose="02010600030101010101" pitchFamily="2" charset="-122"/>
                        <a:cs typeface="Times New Roman" panose="02020603050405020304"/>
                      </a:endParaRPr>
                    </a:p>
                  </a:txBody>
                  <a:tcPr marL="68580" marR="68580" marT="0" marB="0" anchor="ctr"/>
                </a:tc>
                <a:tc>
                  <a:txBody>
                    <a:bodyPr/>
                    <a:lstStyle/>
                    <a:p>
                      <a:pPr indent="266700" algn="l">
                        <a:lnSpc>
                          <a:spcPct val="125000"/>
                        </a:lnSpc>
                        <a:spcAft>
                          <a:spcPct val="0"/>
                        </a:spcAft>
                      </a:pPr>
                      <a:r>
                        <a:rPr lang="zh-CN" sz="1800" kern="100">
                          <a:effectLst/>
                        </a:rPr>
                        <a:t>古董</a:t>
                      </a:r>
                      <a:endParaRPr lang="zh-CN" sz="1800" kern="100">
                        <a:effectLst/>
                        <a:latin typeface="Calibri"/>
                        <a:ea typeface="宋体" panose="02010600030101010101" pitchFamily="2" charset="-122"/>
                        <a:cs typeface="Times New Roman" panose="02020603050405020304"/>
                      </a:endParaRPr>
                    </a:p>
                  </a:txBody>
                  <a:tcPr marL="68580" marR="68580" marT="0" marB="0" anchor="ctr"/>
                </a:tc>
              </a:tr>
              <a:tr h="544024">
                <a:tc vMerge="1">
                  <a:txBody>
                    <a:bodyPr/>
                    <a:lstStyle/>
                    <a:p/>
                  </a:txBody>
                  <a:tcPr/>
                </a:tc>
                <a:tc>
                  <a:txBody>
                    <a:bodyPr/>
                    <a:lstStyle/>
                    <a:p>
                      <a:pPr indent="133985" algn="l">
                        <a:lnSpc>
                          <a:spcPct val="125000"/>
                        </a:lnSpc>
                        <a:spcAft>
                          <a:spcPct val="0"/>
                        </a:spcAft>
                      </a:pPr>
                      <a:r>
                        <a:rPr lang="zh-CN" sz="1800" kern="100">
                          <a:effectLst/>
                        </a:rPr>
                        <a:t>还有捧</a:t>
                      </a:r>
                      <a:endParaRPr lang="zh-CN" sz="1800" kern="100">
                        <a:effectLst/>
                        <a:latin typeface="Calibri"/>
                        <a:ea typeface="宋体" panose="02010600030101010101" pitchFamily="2" charset="-122"/>
                        <a:cs typeface="Times New Roman" panose="02020603050405020304"/>
                      </a:endParaRPr>
                    </a:p>
                  </a:txBody>
                  <a:tcPr marL="68580" marR="68580" marT="0" marB="0" anchor="ctr"/>
                </a:tc>
                <a:tc>
                  <a:txBody>
                    <a:bodyPr/>
                    <a:lstStyle/>
                    <a:p>
                      <a:pPr indent="133350" algn="l">
                        <a:lnSpc>
                          <a:spcPct val="125000"/>
                        </a:lnSpc>
                        <a:spcAft>
                          <a:spcPct val="0"/>
                        </a:spcAft>
                      </a:pPr>
                      <a:r>
                        <a:rPr lang="zh-CN" sz="1800" kern="100">
                          <a:effectLst/>
                        </a:rPr>
                        <a:t>几张</a:t>
                      </a:r>
                      <a:endParaRPr lang="zh-CN" sz="1800" kern="100">
                        <a:effectLst/>
                        <a:latin typeface="Calibri"/>
                        <a:ea typeface="宋体" panose="02010600030101010101" pitchFamily="2" charset="-122"/>
                        <a:cs typeface="Times New Roman" panose="02020603050405020304"/>
                      </a:endParaRPr>
                    </a:p>
                  </a:txBody>
                  <a:tcPr marL="68580" marR="68580" marT="0" marB="0" anchor="ctr"/>
                </a:tc>
                <a:tc>
                  <a:txBody>
                    <a:bodyPr/>
                    <a:lstStyle/>
                    <a:p>
                      <a:pPr indent="66675" algn="l">
                        <a:lnSpc>
                          <a:spcPct val="125000"/>
                        </a:lnSpc>
                        <a:spcAft>
                          <a:spcPct val="0"/>
                        </a:spcAft>
                      </a:pPr>
                      <a:r>
                        <a:rPr lang="zh-CN" sz="1800" kern="100">
                          <a:effectLst/>
                        </a:rPr>
                        <a:t>古画和新画</a:t>
                      </a:r>
                      <a:endParaRPr lang="zh-CN" sz="1800" kern="100">
                        <a:effectLst/>
                        <a:latin typeface="Calibri"/>
                        <a:ea typeface="宋体" panose="02010600030101010101" pitchFamily="2" charset="-122"/>
                        <a:cs typeface="Times New Roman" panose="02020603050405020304"/>
                      </a:endParaRPr>
                    </a:p>
                  </a:txBody>
                  <a:tcPr marL="68580" marR="68580" marT="0" marB="0" anchor="ctr"/>
                </a:tc>
              </a:tr>
              <a:tr h="606645">
                <a:tc vMerge="1">
                  <a:txBody>
                    <a:bodyPr/>
                    <a:lstStyle/>
                    <a:p/>
                  </a:txBody>
                  <a:tcPr/>
                </a:tc>
                <a:tc>
                  <a:txBody>
                    <a:bodyPr/>
                    <a:lstStyle/>
                    <a:p>
                      <a:pPr algn="l">
                        <a:lnSpc>
                          <a:spcPct val="125000"/>
                        </a:lnSpc>
                        <a:spcAft>
                          <a:spcPct val="0"/>
                        </a:spcAft>
                      </a:pPr>
                      <a:r>
                        <a:rPr lang="zh-CN" sz="1800" kern="100">
                          <a:effectLst/>
                        </a:rPr>
                        <a:t>不远还要送</a:t>
                      </a:r>
                      <a:endParaRPr lang="zh-CN" sz="1800" kern="100">
                        <a:effectLst/>
                        <a:latin typeface="Calibri"/>
                        <a:ea typeface="宋体" panose="02010600030101010101" pitchFamily="2" charset="-122"/>
                        <a:cs typeface="Times New Roman" panose="02020603050405020304"/>
                      </a:endParaRPr>
                    </a:p>
                  </a:txBody>
                  <a:tcPr marL="68580" marR="68580" marT="0" marB="0" anchor="ctr"/>
                </a:tc>
                <a:tc>
                  <a:txBody>
                    <a:bodyPr/>
                    <a:lstStyle/>
                    <a:p>
                      <a:pPr indent="133350" algn="l">
                        <a:lnSpc>
                          <a:spcPct val="125000"/>
                        </a:lnSpc>
                        <a:spcAft>
                          <a:spcPct val="0"/>
                        </a:spcAft>
                      </a:pPr>
                      <a:r>
                        <a:rPr lang="zh-CN" sz="1800" kern="100">
                          <a:effectLst/>
                        </a:rPr>
                        <a:t>一个</a:t>
                      </a:r>
                      <a:endParaRPr lang="zh-CN" sz="1800" kern="100">
                        <a:effectLst/>
                        <a:latin typeface="Calibri"/>
                        <a:ea typeface="宋体" panose="02010600030101010101" pitchFamily="2" charset="-122"/>
                        <a:cs typeface="Times New Roman" panose="02020603050405020304"/>
                      </a:endParaRPr>
                    </a:p>
                  </a:txBody>
                  <a:tcPr marL="68580" marR="68580" marT="0" marB="0" anchor="ctr"/>
                </a:tc>
                <a:tc>
                  <a:txBody>
                    <a:bodyPr/>
                    <a:lstStyle/>
                    <a:p>
                      <a:pPr indent="200025" algn="l">
                        <a:lnSpc>
                          <a:spcPct val="125000"/>
                        </a:lnSpc>
                        <a:spcAft>
                          <a:spcPct val="0"/>
                        </a:spcAft>
                      </a:pPr>
                      <a:r>
                        <a:rPr lang="zh-CN" sz="1800" kern="100">
                          <a:effectLst/>
                        </a:rPr>
                        <a:t>梅博士</a:t>
                      </a:r>
                      <a:endParaRPr lang="zh-CN" sz="1800" kern="100">
                        <a:effectLst/>
                        <a:latin typeface="Calibri"/>
                        <a:ea typeface="宋体" panose="02010600030101010101" pitchFamily="2" charset="-122"/>
                        <a:cs typeface="Times New Roman" panose="02020603050405020304"/>
                      </a:endParaRPr>
                    </a:p>
                  </a:txBody>
                  <a:tcPr marL="68580" marR="68580" marT="0" marB="0" anchor="ctr"/>
                </a:tc>
              </a:tr>
              <a:tr h="1217952">
                <a:tc vMerge="1">
                  <a:txBody>
                    <a:bodyPr/>
                    <a:lstStyle/>
                    <a:p/>
                  </a:txBody>
                  <a:tcPr/>
                </a:tc>
                <a:tc>
                  <a:txBody>
                    <a:bodyPr/>
                    <a:lstStyle/>
                    <a:p>
                      <a:pPr indent="266700" algn="l">
                        <a:lnSpc>
                          <a:spcPct val="125000"/>
                        </a:lnSpc>
                        <a:spcAft>
                          <a:spcPct val="0"/>
                        </a:spcAft>
                      </a:pPr>
                      <a:endParaRPr lang="en-US" sz="1800" kern="100">
                        <a:effectLst/>
                      </a:endParaRPr>
                    </a:p>
                    <a:p>
                      <a:pPr indent="266700" algn="l">
                        <a:lnSpc>
                          <a:spcPct val="125000"/>
                        </a:lnSpc>
                        <a:spcAft>
                          <a:spcPct val="0"/>
                        </a:spcAft>
                      </a:pPr>
                      <a:r>
                        <a:rPr lang="en-US" sz="1800" kern="100">
                          <a:effectLst/>
                        </a:rPr>
                        <a:t> </a:t>
                      </a:r>
                      <a:endParaRPr lang="zh-CN" sz="1800" kern="100">
                        <a:effectLst/>
                      </a:endParaRPr>
                    </a:p>
                    <a:p>
                      <a:pPr marL="0" indent="133350" algn="l" defTabSz="914400" rtl="0" eaLnBrk="1" latinLnBrk="0" hangingPunct="1">
                        <a:lnSpc>
                          <a:spcPct val="125000"/>
                        </a:lnSpc>
                        <a:spcAft>
                          <a:spcPct val="0"/>
                        </a:spcAft>
                      </a:pPr>
                      <a:r>
                        <a:rPr lang="en-US" altLang="zh-CN" sz="2000" kern="100" smtClean="0">
                          <a:solidFill>
                            <a:srgbClr val="FF0000"/>
                          </a:solidFill>
                        </a:rPr>
                        <a:t>   </a:t>
                      </a:r>
                      <a:r>
                        <a:rPr lang="zh-CN" sz="2000" kern="100" smtClean="0">
                          <a:solidFill>
                            <a:srgbClr val="FF0000"/>
                          </a:solidFill>
                        </a:rPr>
                        <a:t>时间</a:t>
                      </a:r>
                      <a:endParaRPr lang="zh-CN" sz="2000" kern="10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a:txBody>
                  <a:tcPr marL="68580" marR="68580" marT="0" marB="0" anchor="ctr"/>
                </a:tc>
                <a:tc>
                  <a:txBody>
                    <a:bodyPr/>
                    <a:lstStyle/>
                    <a:p>
                      <a:pPr indent="266700" algn="l">
                        <a:lnSpc>
                          <a:spcPct val="125000"/>
                        </a:lnSpc>
                        <a:spcAft>
                          <a:spcPct val="0"/>
                        </a:spcAft>
                      </a:pPr>
                      <a:endParaRPr lang="en-US" sz="1800" kern="100">
                        <a:effectLst/>
                      </a:endParaRPr>
                    </a:p>
                    <a:p>
                      <a:pPr indent="266700" algn="l">
                        <a:lnSpc>
                          <a:spcPct val="125000"/>
                        </a:lnSpc>
                        <a:spcAft>
                          <a:spcPct val="0"/>
                        </a:spcAft>
                      </a:pPr>
                      <a:r>
                        <a:rPr lang="en-US" sz="1800" kern="100">
                          <a:effectLst/>
                        </a:rPr>
                        <a:t> </a:t>
                      </a:r>
                      <a:endParaRPr lang="zh-CN" sz="1800" kern="100">
                        <a:effectLst/>
                      </a:endParaRPr>
                    </a:p>
                    <a:p>
                      <a:pPr marL="0" indent="133350" algn="l" defTabSz="914400" rtl="0" eaLnBrk="1" latinLnBrk="0" hangingPunct="1">
                        <a:lnSpc>
                          <a:spcPct val="125000"/>
                        </a:lnSpc>
                        <a:spcAft>
                          <a:spcPct val="0"/>
                        </a:spcAft>
                      </a:pPr>
                      <a:r>
                        <a:rPr lang="zh-CN" sz="2000" kern="100">
                          <a:solidFill>
                            <a:srgbClr val="FF0000"/>
                          </a:solidFill>
                          <a:latin typeface="+mn-lt"/>
                          <a:ea typeface="+mn-ea"/>
                          <a:cs typeface="+mn-cs"/>
                        </a:rPr>
                        <a:t>数量</a:t>
                      </a:r>
                    </a:p>
                  </a:txBody>
                  <a:tcPr marL="68580" marR="68580" marT="0" marB="0" anchor="ctr"/>
                </a:tc>
                <a:tc>
                  <a:txBody>
                    <a:bodyPr/>
                    <a:lstStyle/>
                    <a:p>
                      <a:pPr indent="266700" algn="l">
                        <a:lnSpc>
                          <a:spcPct val="125000"/>
                        </a:lnSpc>
                        <a:spcAft>
                          <a:spcPct val="0"/>
                        </a:spcAft>
                      </a:pPr>
                      <a:r>
                        <a:rPr lang="en-US" sz="1800" kern="100">
                          <a:effectLst/>
                        </a:rPr>
                        <a:t> </a:t>
                      </a:r>
                      <a:endParaRPr lang="zh-CN" sz="1800" kern="100">
                        <a:effectLst/>
                        <a:latin typeface="Calibri"/>
                        <a:ea typeface="宋体" panose="02010600030101010101" pitchFamily="2" charset="-122"/>
                        <a:cs typeface="Times New Roman" panose="02020603050405020304"/>
                      </a:endParaRPr>
                    </a:p>
                  </a:txBody>
                  <a:tcPr marL="68580" marR="68580" marT="0" marB="0" anchor="ctr"/>
                </a:tc>
              </a:tr>
            </a:tbl>
          </a:graphicData>
        </a:graphic>
      </p:graphicFrame>
      <p:sp>
        <p:nvSpPr>
          <p:cNvPr id="8" name="下箭头 7"/>
          <p:cNvSpPr/>
          <p:nvPr/>
        </p:nvSpPr>
        <p:spPr>
          <a:xfrm>
            <a:off x="3590364" y="3913094"/>
            <a:ext cx="403636" cy="553627"/>
          </a:xfrm>
          <a:prstGeom prst="downArrow">
            <a:avLst/>
          </a:prstGeom>
          <a:ln w="31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9" name="下箭头 8"/>
          <p:cNvSpPr/>
          <p:nvPr/>
        </p:nvSpPr>
        <p:spPr>
          <a:xfrm>
            <a:off x="5504329" y="3952342"/>
            <a:ext cx="403636" cy="553627"/>
          </a:xfrm>
          <a:prstGeom prst="downArrow">
            <a:avLst/>
          </a:prstGeom>
          <a:ln w="31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Text Box 2"/>
          <p:cNvSpPr txBox="1">
            <a:spLocks noChangeArrowheads="1"/>
          </p:cNvSpPr>
          <p:nvPr/>
        </p:nvSpPr>
        <p:spPr bwMode="auto">
          <a:xfrm>
            <a:off x="527051" y="1341438"/>
            <a:ext cx="11040533" cy="588962"/>
          </a:xfrm>
          <a:prstGeom prst="rect">
            <a:avLst/>
          </a:prstGeom>
          <a:solidFill>
            <a:schemeClr val="bg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3200" b="1">
                <a:solidFill>
                  <a:srgbClr val="FF3300"/>
                </a:solidFill>
                <a:latin typeface="楷体_GB2312" pitchFamily="49" charset="-122"/>
                <a:ea typeface="楷体_GB2312" pitchFamily="49" charset="-122"/>
              </a:rPr>
              <a:t>文章中说侵略者按其心意给我国送来了什么</a:t>
            </a:r>
            <a:r>
              <a:rPr kumimoji="1" lang="en-US" altLang="zh-CN" sz="3200" b="1">
                <a:solidFill>
                  <a:srgbClr val="FF3300"/>
                </a:solidFill>
                <a:latin typeface="楷体_GB2312" pitchFamily="49" charset="-122"/>
                <a:ea typeface="楷体_GB2312" pitchFamily="49" charset="-122"/>
              </a:rPr>
              <a:t>?</a:t>
            </a:r>
          </a:p>
        </p:txBody>
      </p:sp>
      <p:sp>
        <p:nvSpPr>
          <p:cNvPr id="4" name="Line 16"/>
          <p:cNvSpPr>
            <a:spLocks noChangeShapeType="1"/>
          </p:cNvSpPr>
          <p:nvPr/>
        </p:nvSpPr>
        <p:spPr bwMode="auto">
          <a:xfrm>
            <a:off x="1007533" y="1916113"/>
            <a:ext cx="10566400"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5" name="Text Box 9"/>
          <p:cNvSpPr txBox="1">
            <a:spLocks noChangeArrowheads="1"/>
          </p:cNvSpPr>
          <p:nvPr/>
        </p:nvSpPr>
        <p:spPr bwMode="auto">
          <a:xfrm>
            <a:off x="1102785" y="1196976"/>
            <a:ext cx="8544983"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kumimoji="1" lang="en-US" altLang="zh-CN" sz="2400" b="1">
              <a:solidFill>
                <a:srgbClr val="CC0066"/>
              </a:solidFill>
              <a:ea typeface="黑体" panose="02010609060101010101" pitchFamily="49" charset="-122"/>
            </a:endParaRPr>
          </a:p>
          <a:p>
            <a:endParaRPr kumimoji="1" lang="en-US" altLang="zh-CN" sz="2400" b="1">
              <a:solidFill>
                <a:srgbClr val="CC0066"/>
              </a:solidFill>
              <a:ea typeface="黑体" panose="02010609060101010101" pitchFamily="49" charset="-122"/>
            </a:endParaRPr>
          </a:p>
          <a:p>
            <a:endParaRPr kumimoji="1" lang="en-US" altLang="zh-CN" sz="2400" b="1">
              <a:solidFill>
                <a:srgbClr val="CC0066"/>
              </a:solidFill>
              <a:ea typeface="黑体" panose="02010609060101010101" pitchFamily="49" charset="-122"/>
            </a:endParaRPr>
          </a:p>
          <a:p>
            <a:endParaRPr kumimoji="1" lang="en-US" altLang="zh-CN" sz="2400" b="1">
              <a:solidFill>
                <a:srgbClr val="CC0066"/>
              </a:solidFill>
              <a:ea typeface="黑体" panose="02010609060101010101" pitchFamily="49" charset="-122"/>
            </a:endParaRPr>
          </a:p>
          <a:p>
            <a:endParaRPr kumimoji="1" lang="en-US" altLang="zh-CN" sz="2400" b="1">
              <a:solidFill>
                <a:srgbClr val="CC0066"/>
              </a:solidFill>
              <a:ea typeface="黑体" panose="02010609060101010101" pitchFamily="49" charset="-122"/>
            </a:endParaRPr>
          </a:p>
          <a:p>
            <a:endParaRPr kumimoji="1" lang="en-US" altLang="zh-CN" sz="2400" b="1">
              <a:solidFill>
                <a:srgbClr val="CC0066"/>
              </a:solidFill>
              <a:ea typeface="黑体" panose="02010609060101010101" pitchFamily="49" charset="-122"/>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20271" y="2164976"/>
            <a:ext cx="8698379" cy="2554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14"/>
          <p:cNvSpPr txBox="1">
            <a:spLocks noChangeArrowheads="1"/>
          </p:cNvSpPr>
          <p:nvPr/>
        </p:nvSpPr>
        <p:spPr bwMode="auto">
          <a:xfrm>
            <a:off x="1007533" y="4508501"/>
            <a:ext cx="198002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800" b="1">
                <a:solidFill>
                  <a:srgbClr val="1D02E6"/>
                </a:solidFill>
              </a:rPr>
              <a:t>送来的实质</a:t>
            </a:r>
          </a:p>
        </p:txBody>
      </p:sp>
      <p:sp>
        <p:nvSpPr>
          <p:cNvPr id="8" name="AutoShape 15"/>
          <p:cNvSpPr>
            <a:spLocks noChangeArrowheads="1"/>
          </p:cNvSpPr>
          <p:nvPr/>
        </p:nvSpPr>
        <p:spPr bwMode="auto">
          <a:xfrm>
            <a:off x="3695700" y="4581525"/>
            <a:ext cx="1016000" cy="381000"/>
          </a:xfrm>
          <a:prstGeom prst="notchedRightArrow">
            <a:avLst>
              <a:gd name="adj1" fmla="val 100000"/>
              <a:gd name="adj2" fmla="val 50000"/>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Rectangle 13"/>
          <p:cNvSpPr>
            <a:spLocks noChangeArrowheads="1"/>
          </p:cNvSpPr>
          <p:nvPr/>
        </p:nvSpPr>
        <p:spPr bwMode="auto">
          <a:xfrm>
            <a:off x="5039784" y="4508501"/>
            <a:ext cx="6604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a:solidFill>
                  <a:srgbClr val="FF0000"/>
                </a:solidFill>
                <a:latin typeface="宋体" panose="02010600030101010101" pitchFamily="2" charset="-122"/>
              </a:rPr>
              <a:t>经济、军事、文化侵略、掠夺</a:t>
            </a:r>
            <a:endParaRPr kumimoji="1" lang="zh-CN" altLang="en-US" sz="2800" b="1">
              <a:solidFill>
                <a:srgbClr val="FF0000"/>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2" fill="hold" grpId="1"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2"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8" fill="hold" grpId="3"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6" fill="hold" grpId="4"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7" grpId="2"/>
      <p:bldP spid="8" grpId="3"/>
      <p:bldP spid="9" grpId="4"/>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AutoShape 2"/>
          <p:cNvSpPr>
            <a:spLocks noChangeArrowheads="1"/>
          </p:cNvSpPr>
          <p:nvPr/>
        </p:nvSpPr>
        <p:spPr bwMode="auto">
          <a:xfrm>
            <a:off x="1091205" y="1237129"/>
            <a:ext cx="9245600" cy="3097703"/>
          </a:xfrm>
          <a:prstGeom prst="downArrowCallout">
            <a:avLst>
              <a:gd name="adj1" fmla="val 47396"/>
              <a:gd name="adj2" fmla="val 47396"/>
              <a:gd name="adj3" fmla="val 16667"/>
              <a:gd name="adj4" fmla="val 66667"/>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lstStyle/>
          <a:p>
            <a:pPr>
              <a:spcBef>
                <a:spcPct val="50000"/>
              </a:spcBef>
            </a:pPr>
            <a:r>
              <a:rPr kumimoji="1" lang="zh-CN" altLang="en-US" sz="2800" b="1" smtClean="0">
                <a:solidFill>
                  <a:srgbClr val="FF3300"/>
                </a:solidFill>
                <a:latin typeface="Times New Roman" panose="02020603050405020304" pitchFamily="18" charset="0"/>
                <a:ea typeface="楷体_GB2312" pitchFamily="49" charset="-122"/>
              </a:rPr>
              <a:t>闭关</a:t>
            </a:r>
            <a:r>
              <a:rPr kumimoji="1" lang="zh-CN" altLang="en-US" sz="2800" b="1">
                <a:solidFill>
                  <a:srgbClr val="FF3300"/>
                </a:solidFill>
                <a:latin typeface="Times New Roman" panose="02020603050405020304" pitchFamily="18" charset="0"/>
                <a:ea typeface="楷体_GB2312" pitchFamily="49" charset="-122"/>
              </a:rPr>
              <a:t>主义</a:t>
            </a:r>
            <a:r>
              <a:rPr kumimoji="1" lang="en-US" altLang="zh-CN" sz="2800" b="1" smtClean="0">
                <a:latin typeface="Times New Roman" panose="02020603050405020304" pitchFamily="18" charset="0"/>
                <a:ea typeface="楷体_GB2312" pitchFamily="49" charset="-122"/>
              </a:rPr>
              <a:t>——</a:t>
            </a:r>
            <a:r>
              <a:rPr lang="zh-CN" altLang="zh-CN" sz="2800"/>
              <a:t>（不送不拿）</a:t>
            </a:r>
            <a:r>
              <a:rPr lang="en-US" altLang="zh-CN" sz="2800"/>
              <a:t>,   </a:t>
            </a:r>
            <a:r>
              <a:rPr lang="zh-CN" altLang="zh-CN" sz="2800"/>
              <a:t>丧权辱国</a:t>
            </a:r>
            <a:r>
              <a:rPr kumimoji="1" lang="zh-CN" altLang="en-US" sz="2800" b="1">
                <a:solidFill>
                  <a:srgbClr val="0066FF"/>
                </a:solidFill>
                <a:latin typeface="Times New Roman" panose="02020603050405020304" pitchFamily="18" charset="0"/>
                <a:ea typeface="楷体_GB2312" pitchFamily="49" charset="-122"/>
              </a:rPr>
              <a:t>（破）</a:t>
            </a:r>
            <a:endParaRPr kumimoji="1" lang="zh-CN" altLang="en-US" sz="2800" b="1">
              <a:latin typeface="Times New Roman" panose="02020603050405020304" pitchFamily="18" charset="0"/>
              <a:ea typeface="楷体_GB2312" pitchFamily="49" charset="-122"/>
            </a:endParaRPr>
          </a:p>
          <a:p>
            <a:pPr>
              <a:spcBef>
                <a:spcPct val="50000"/>
              </a:spcBef>
            </a:pPr>
            <a:r>
              <a:rPr kumimoji="1" lang="zh-CN" altLang="en-US" sz="2800" b="1" smtClean="0">
                <a:solidFill>
                  <a:srgbClr val="FF3300"/>
                </a:solidFill>
                <a:latin typeface="Times New Roman" panose="02020603050405020304" pitchFamily="18" charset="0"/>
                <a:ea typeface="楷体_GB2312" pitchFamily="49" charset="-122"/>
              </a:rPr>
              <a:t>送</a:t>
            </a:r>
            <a:r>
              <a:rPr kumimoji="1" lang="zh-CN" altLang="en-US" sz="2800" b="1">
                <a:solidFill>
                  <a:srgbClr val="FF3300"/>
                </a:solidFill>
                <a:latin typeface="Times New Roman" panose="02020603050405020304" pitchFamily="18" charset="0"/>
                <a:ea typeface="楷体_GB2312" pitchFamily="49" charset="-122"/>
              </a:rPr>
              <a:t>去主义</a:t>
            </a:r>
            <a:r>
              <a:rPr kumimoji="1" lang="en-US" altLang="zh-CN" sz="2800" b="1" smtClean="0">
                <a:latin typeface="Times New Roman" panose="02020603050405020304" pitchFamily="18" charset="0"/>
                <a:ea typeface="楷体_GB2312" pitchFamily="49" charset="-122"/>
              </a:rPr>
              <a:t>——</a:t>
            </a:r>
            <a:r>
              <a:rPr lang="zh-CN" altLang="zh-CN" sz="2800"/>
              <a:t>（只送不拿），沦为乞丐</a:t>
            </a:r>
            <a:r>
              <a:rPr kumimoji="1" lang="zh-CN" altLang="en-US" sz="2800" b="1">
                <a:solidFill>
                  <a:srgbClr val="0066FF"/>
                </a:solidFill>
                <a:latin typeface="Times New Roman" panose="02020603050405020304" pitchFamily="18" charset="0"/>
                <a:ea typeface="楷体_GB2312" pitchFamily="49" charset="-122"/>
              </a:rPr>
              <a:t>（破）</a:t>
            </a:r>
          </a:p>
        </p:txBody>
      </p:sp>
      <p:sp>
        <p:nvSpPr>
          <p:cNvPr id="4" name="Rectangle 4"/>
          <p:cNvSpPr>
            <a:spLocks noChangeArrowheads="1"/>
          </p:cNvSpPr>
          <p:nvPr/>
        </p:nvSpPr>
        <p:spPr bwMode="auto">
          <a:xfrm>
            <a:off x="1091205" y="2638052"/>
            <a:ext cx="737734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800" b="1">
                <a:solidFill>
                  <a:srgbClr val="FF3300"/>
                </a:solidFill>
                <a:latin typeface="Times New Roman" panose="02020603050405020304" pitchFamily="18" charset="0"/>
                <a:ea typeface="楷体_GB2312" pitchFamily="49" charset="-122"/>
              </a:rPr>
              <a:t>送来主义</a:t>
            </a:r>
            <a:r>
              <a:rPr kumimoji="1" lang="en-US" altLang="zh-CN" sz="2800" b="1" smtClean="0">
                <a:latin typeface="Times New Roman" panose="02020603050405020304" pitchFamily="18" charset="0"/>
                <a:ea typeface="楷体_GB2312" pitchFamily="49" charset="-122"/>
              </a:rPr>
              <a:t>——</a:t>
            </a:r>
            <a:r>
              <a:rPr lang="zh-CN" altLang="zh-CN" sz="2800"/>
              <a:t>（只受不拿），大受其害</a:t>
            </a:r>
            <a:r>
              <a:rPr kumimoji="1" lang="zh-CN" altLang="en-US" sz="2800" b="1">
                <a:solidFill>
                  <a:srgbClr val="0066FF"/>
                </a:solidFill>
                <a:latin typeface="Times New Roman" panose="02020603050405020304" pitchFamily="18" charset="0"/>
                <a:ea typeface="楷体_GB2312" pitchFamily="49" charset="-122"/>
              </a:rPr>
              <a:t>（破）</a:t>
            </a:r>
          </a:p>
        </p:txBody>
      </p:sp>
      <p:sp>
        <p:nvSpPr>
          <p:cNvPr id="5" name="Rectangle 5"/>
          <p:cNvSpPr>
            <a:spLocks noChangeArrowheads="1"/>
          </p:cNvSpPr>
          <p:nvPr/>
        </p:nvSpPr>
        <p:spPr bwMode="auto">
          <a:xfrm>
            <a:off x="1400487" y="4727248"/>
            <a:ext cx="1056004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800" b="1">
                <a:solidFill>
                  <a:srgbClr val="FF3300"/>
                </a:solidFill>
                <a:latin typeface="楷体_GB2312" pitchFamily="49" charset="-122"/>
                <a:ea typeface="楷体_GB2312" pitchFamily="49" charset="-122"/>
              </a:rPr>
              <a:t>拿来主义</a:t>
            </a:r>
            <a:r>
              <a:rPr kumimoji="1" lang="en-US" altLang="zh-CN" sz="2800" b="1">
                <a:latin typeface="Times New Roman" panose="02020603050405020304"/>
                <a:ea typeface="楷体_GB2312" pitchFamily="49" charset="-122"/>
              </a:rPr>
              <a:t>——</a:t>
            </a:r>
            <a:r>
              <a:rPr kumimoji="1" lang="zh-CN" altLang="en-US" sz="2800" b="1">
                <a:latin typeface="楷体_GB2312" pitchFamily="49" charset="-122"/>
                <a:ea typeface="楷体_GB2312" pitchFamily="49" charset="-122"/>
              </a:rPr>
              <a:t>运用脑髓，放出眼光，自己来</a:t>
            </a:r>
            <a:r>
              <a:rPr kumimoji="1" lang="zh-CN" altLang="en-US" sz="2800" b="1" smtClean="0">
                <a:latin typeface="楷体_GB2312" pitchFamily="49" charset="-122"/>
                <a:ea typeface="楷体_GB2312" pitchFamily="49" charset="-122"/>
              </a:rPr>
              <a:t>拿</a:t>
            </a:r>
            <a:r>
              <a:rPr kumimoji="1" lang="zh-CN" altLang="en-US" sz="2800" b="1" smtClean="0">
                <a:solidFill>
                  <a:srgbClr val="FF0000"/>
                </a:solidFill>
                <a:latin typeface="楷体_GB2312" pitchFamily="49" charset="-122"/>
                <a:ea typeface="楷体_GB2312" pitchFamily="49" charset="-122"/>
              </a:rPr>
              <a:t>（</a:t>
            </a:r>
            <a:r>
              <a:rPr kumimoji="1" lang="zh-CN" altLang="en-US" sz="2800" b="1">
                <a:solidFill>
                  <a:srgbClr val="FF0000"/>
                </a:solidFill>
                <a:latin typeface="楷体_GB2312" pitchFamily="49" charset="-122"/>
                <a:ea typeface="楷体_GB2312" pitchFamily="49" charset="-122"/>
              </a:rPr>
              <a:t>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8231" name="Picture 3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4436" y="1237129"/>
            <a:ext cx="11107270" cy="494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矩形 29"/>
          <p:cNvSpPr/>
          <p:nvPr/>
        </p:nvSpPr>
        <p:spPr>
          <a:xfrm>
            <a:off x="653913" y="671045"/>
            <a:ext cx="5533887" cy="461665"/>
          </a:xfrm>
          <a:prstGeom prst="rect">
            <a:avLst/>
          </a:prstGeom>
        </p:spPr>
        <p:txBody>
          <a:bodyPr wrap="none">
            <a:spAutoFit/>
          </a:bodyPr>
          <a:lstStyle/>
          <a:p>
            <a:r>
              <a:rPr lang="zh-CN" altLang="zh-CN" sz="2400" b="1" smtClean="0"/>
              <a:t>研讨</a:t>
            </a:r>
            <a:r>
              <a:rPr lang="en-US" altLang="zh-CN" sz="2400" b="1"/>
              <a:t>“</a:t>
            </a:r>
            <a:r>
              <a:rPr lang="zh-CN" altLang="zh-CN" sz="2400" b="1"/>
              <a:t>拿来主义</a:t>
            </a:r>
            <a:r>
              <a:rPr lang="en-US" altLang="zh-CN" sz="2400" b="1"/>
              <a:t>”</a:t>
            </a:r>
            <a:r>
              <a:rPr lang="zh-CN" altLang="zh-CN" sz="2400" b="1"/>
              <a:t>的</a:t>
            </a:r>
            <a:r>
              <a:rPr lang="zh-CN" altLang="zh-CN" sz="2400" b="1">
                <a:solidFill>
                  <a:srgbClr val="FF0000"/>
                </a:solidFill>
              </a:rPr>
              <a:t>错误态度</a:t>
            </a:r>
            <a:r>
              <a:rPr lang="zh-CN" altLang="zh-CN" sz="2400" b="1"/>
              <a:t>和</a:t>
            </a:r>
            <a:r>
              <a:rPr lang="zh-CN" altLang="zh-CN" sz="2400" b="1">
                <a:solidFill>
                  <a:srgbClr val="FF0000"/>
                </a:solidFill>
              </a:rPr>
              <a:t>正确做法</a:t>
            </a:r>
            <a:endParaRPr lang="zh-CN" altLang="en-US" sz="2400">
              <a:solidFill>
                <a:srgbClr val="FF0000"/>
              </a:solidFill>
            </a:endParaRPr>
          </a:p>
        </p:txBody>
      </p:sp>
      <p:pic>
        <p:nvPicPr>
          <p:cNvPr id="8232" name="Picture 4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89174" y="1237129"/>
            <a:ext cx="10977793" cy="4948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8232"/>
                                        </p:tgtEl>
                                        <p:attrNameLst>
                                          <p:attrName>style.visibility</p:attrName>
                                        </p:attrNameLst>
                                      </p:cBhvr>
                                      <p:to>
                                        <p:strVal val="visible"/>
                                      </p:to>
                                    </p:set>
                                    <p:animEffect transition="in" filter="circle(in)">
                                      <p:cBhvr>
                                        <p:cTn id="7" dur="2000"/>
                                        <p:tgtEl>
                                          <p:spTgt spid="8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sz="half" idx="2"/>
          </p:nvPr>
        </p:nvSpPr>
        <p:spPr>
          <a:xfrm>
            <a:off x="703729" y="1953671"/>
            <a:ext cx="10304145" cy="3118803"/>
          </a:xfrm>
          <a:prstGeom prst="rect">
            <a:avLst/>
          </a:prstGeom>
        </p:spPr>
        <p:txBody>
          <a:bodyPr wrap="square">
            <a:spAutoFit/>
          </a:bodyPr>
          <a:lstStyle/>
          <a:p>
            <a:pPr fontAlgn="auto">
              <a:lnSpc>
                <a:spcPct val="150000"/>
              </a:lnSpc>
            </a:pPr>
            <a:r>
              <a:rPr sz="2000" smtClean="0">
                <a:latin typeface="微软雅黑" panose="020b0503020204020204" charset="-122"/>
                <a:ea typeface="微软雅黑" panose="020b0503020204020204" charset="-122"/>
              </a:rPr>
              <a:t>① </a:t>
            </a:r>
            <a:r>
              <a:rPr sz="2000">
                <a:solidFill>
                  <a:srgbClr val="FF0000"/>
                </a:solidFill>
                <a:latin typeface="微软雅黑" panose="020b0503020204020204" charset="-122"/>
                <a:ea typeface="微软雅黑" panose="020b0503020204020204" charset="-122"/>
              </a:rPr>
              <a:t>取其精华，去其糟粕。</a:t>
            </a:r>
            <a:r>
              <a:rPr sz="2000">
                <a:latin typeface="微软雅黑" panose="020b0503020204020204" charset="-122"/>
                <a:ea typeface="微软雅黑" panose="020b0503020204020204" charset="-122"/>
              </a:rPr>
              <a:t>精华：事物最好的部分。糟粕：喻指事物中坏的、无用的部分。吸取历史文化遗产中最好的部分，舍弃其中坏的、无用的部分。 </a:t>
            </a:r>
          </a:p>
          <a:p>
            <a:pPr fontAlgn="auto">
              <a:lnSpc>
                <a:spcPct val="150000"/>
              </a:lnSpc>
            </a:pPr>
            <a:r>
              <a:rPr sz="2000">
                <a:latin typeface="微软雅黑" panose="020b0503020204020204" charset="-122"/>
                <a:ea typeface="微软雅黑" panose="020b0503020204020204" charset="-122"/>
              </a:rPr>
              <a:t>② </a:t>
            </a:r>
            <a:r>
              <a:rPr sz="2000">
                <a:solidFill>
                  <a:srgbClr val="FF0000"/>
                </a:solidFill>
                <a:latin typeface="微软雅黑" panose="020b0503020204020204" charset="-122"/>
                <a:ea typeface="微软雅黑" panose="020b0503020204020204" charset="-122"/>
              </a:rPr>
              <a:t>批判地继承。</a:t>
            </a:r>
            <a:r>
              <a:rPr sz="2000">
                <a:latin typeface="微软雅黑" panose="020b0503020204020204" charset="-122"/>
                <a:ea typeface="微软雅黑" panose="020b0503020204020204" charset="-122"/>
              </a:rPr>
              <a:t>对外来文化既不能全盘肯定，也不能全盘否定，要具体问题具体分析，学会取舍，学会扬弃。 </a:t>
            </a:r>
          </a:p>
          <a:p>
            <a:pPr fontAlgn="auto">
              <a:lnSpc>
                <a:spcPct val="150000"/>
              </a:lnSpc>
            </a:pPr>
            <a:r>
              <a:rPr sz="2000">
                <a:latin typeface="微软雅黑" panose="020b0503020204020204" charset="-122"/>
                <a:ea typeface="微软雅黑" panose="020b0503020204020204" charset="-122"/>
              </a:rPr>
              <a:t>③ </a:t>
            </a:r>
            <a:r>
              <a:rPr sz="2000">
                <a:solidFill>
                  <a:srgbClr val="FF0000"/>
                </a:solidFill>
                <a:latin typeface="微软雅黑" panose="020b0503020204020204" charset="-122"/>
                <a:ea typeface="微软雅黑" panose="020b0503020204020204" charset="-122"/>
              </a:rPr>
              <a:t>推陈出新，古为今用。</a:t>
            </a:r>
            <a:r>
              <a:rPr sz="2000">
                <a:latin typeface="微软雅黑" panose="020b0503020204020204" charset="-122"/>
                <a:ea typeface="微软雅黑" panose="020b0503020204020204" charset="-122"/>
              </a:rPr>
              <a:t>在去掉历史文化遗产中的糟粕，取其精华的基础上，使它向新的方向发展。用优秀的文化遗产和外来文化，推动当前社会向前发展。</a:t>
            </a:r>
          </a:p>
        </p:txBody>
      </p:sp>
      <p:sp>
        <p:nvSpPr>
          <p:cNvPr id="2" name="矩形 1"/>
          <p:cNvSpPr/>
          <p:nvPr/>
        </p:nvSpPr>
        <p:spPr>
          <a:xfrm>
            <a:off x="599414" y="1264022"/>
            <a:ext cx="5998758" cy="451406"/>
          </a:xfrm>
          <a:prstGeom prst="rect">
            <a:avLst/>
          </a:prstGeom>
        </p:spPr>
        <p:txBody>
          <a:bodyPr wrap="none">
            <a:spAutoFit/>
          </a:bodyPr>
          <a:lstStyle/>
          <a:p>
            <a:pPr>
              <a:lnSpc>
                <a:spcPts val="2800"/>
              </a:lnSpc>
            </a:pPr>
            <a:r>
              <a:rPr lang="zh-CN" altLang="en-US" b="1">
                <a:latin typeface="微软雅黑" panose="020b0503020204020204" charset="-122"/>
                <a:ea typeface="微软雅黑" panose="020b0503020204020204" charset="-122"/>
                <a:sym typeface="+mn-ea"/>
              </a:rPr>
              <a:t> </a:t>
            </a:r>
            <a:r>
              <a:rPr lang="zh-CN" altLang="en-US" sz="2800" b="1">
                <a:latin typeface="微软雅黑" panose="020b0503020204020204" charset="-122"/>
                <a:ea typeface="微软雅黑" panose="020b0503020204020204" charset="-122"/>
                <a:sym typeface="+mn-ea"/>
              </a:rPr>
              <a:t>结合全文，</a:t>
            </a:r>
            <a:r>
              <a:rPr lang="zh-CN" altLang="en-US" sz="2800" b="1">
                <a:latin typeface="微软雅黑" panose="020b0503020204020204" charset="-122"/>
                <a:ea typeface="微软雅黑" panose="020b0503020204020204" charset="-122"/>
              </a:rPr>
              <a:t>拿来主义的实质是什么？</a:t>
            </a:r>
            <a:endParaRPr lang="zh-CN" altLang="en-US" sz="280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sz="half" idx="2"/>
          </p:nvPr>
        </p:nvSpPr>
        <p:spPr>
          <a:xfrm>
            <a:off x="809780" y="2020906"/>
            <a:ext cx="10242176" cy="2862322"/>
          </a:xfrm>
          <a:prstGeom prst="rect">
            <a:avLst/>
          </a:prstGeom>
          <a:ln>
            <a:solidFill>
              <a:schemeClr val="tx1"/>
            </a:solidFill>
            <a:prstDash val="sysDot"/>
          </a:ln>
        </p:spPr>
        <p:txBody>
          <a:bodyPr wrap="square">
            <a:spAutoFit/>
          </a:bodyPr>
          <a:lstStyle/>
          <a:p>
            <a:pPr>
              <a:lnSpc>
                <a:spcPct val="150000"/>
              </a:lnSpc>
              <a:spcBef>
                <a:spcPct val="0"/>
              </a:spcBef>
            </a:pPr>
            <a:r>
              <a:rPr lang="zh-CN" altLang="en-US" kern="100" smtClean="0">
                <a:latin typeface="Times New Roman" panose="02020603050405020304" pitchFamily="18" charset="0"/>
                <a:ea typeface="楷体_GB2312" pitchFamily="49" charset="-122"/>
                <a:cs typeface="Times New Roman" panose="02020603050405020304" pitchFamily="18" charset="0"/>
              </a:rPr>
              <a:t>        文章</a:t>
            </a:r>
            <a:r>
              <a:rPr lang="zh-CN" altLang="en-US" kern="100">
                <a:latin typeface="Times New Roman" panose="02020603050405020304" pitchFamily="18" charset="0"/>
                <a:ea typeface="楷体_GB2312" pitchFamily="49" charset="-122"/>
                <a:cs typeface="Times New Roman" panose="02020603050405020304" pitchFamily="18" charset="0"/>
              </a:rPr>
              <a:t>批判了当时国民党政府媚外求荣的妥协政策和一些人对待文化遗产的错误态度，剖析其错误本质，阐明了理性对待文化遗产及外来文化的基本原则和方法：既反对不加分析的全盘西化，又反对盲目排斥和拒绝接受任何外来文化，而主张实行“拿来主义”，即正确继承传统文化和选择性借鉴外来文化，这是成为新人、构建新文艺的必经之路。</a:t>
            </a:r>
          </a:p>
        </p:txBody>
      </p:sp>
      <p:sp>
        <p:nvSpPr>
          <p:cNvPr id="4" name="矩形 3"/>
          <p:cNvSpPr/>
          <p:nvPr/>
        </p:nvSpPr>
        <p:spPr>
          <a:xfrm>
            <a:off x="809780" y="1245188"/>
            <a:ext cx="3057247" cy="584775"/>
          </a:xfrm>
          <a:prstGeom prst="rect">
            <a:avLst/>
          </a:prstGeom>
        </p:spPr>
        <p:txBody>
          <a:bodyPr wrap="none">
            <a:spAutoFit/>
          </a:bodyPr>
          <a:lstStyle/>
          <a:p>
            <a:r>
              <a:rPr lang="zh-CN" altLang="en-US" sz="3200" b="1" smtClean="0">
                <a:latin typeface="微软雅黑" panose="020b0503020204020204" charset="-122"/>
                <a:ea typeface="微软雅黑" panose="020b0503020204020204" charset="-122"/>
              </a:rPr>
              <a:t>文章的</a:t>
            </a:r>
            <a:r>
              <a:rPr lang="zh-CN" altLang="en-US" sz="3200" b="1" smtClean="0">
                <a:solidFill>
                  <a:srgbClr val="FF0000"/>
                </a:solidFill>
                <a:latin typeface="微软雅黑" panose="020b0503020204020204" charset="-122"/>
                <a:ea typeface="微软雅黑" panose="020b0503020204020204" charset="-122"/>
              </a:rPr>
              <a:t>矛头</a:t>
            </a:r>
            <a:r>
              <a:rPr lang="zh-CN" altLang="en-US" sz="3200" b="1">
                <a:latin typeface="微软雅黑" panose="020b0503020204020204" charset="-122"/>
                <a:ea typeface="微软雅黑" panose="020b0503020204020204" charset="-122"/>
              </a:rPr>
              <a:t>所向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tags/tag1.xml><?xml version="1.0" encoding="utf-8"?>
<p:tagLst xmlns:p="http://schemas.openxmlformats.org/presentationml/2006/main">
  <p:tag name="MH" val="20150816225314"/>
  <p:tag name="MH_LIBRARY" val="GRAPHIC"/>
  <p:tag name="MH_ORDER" val="1"/>
  <p:tag name="MH_TYPE" val="SubTitle"/>
</p:tagLst>
</file>

<file path=ppt/tags/tag2.xml><?xml version="1.0" encoding="utf-8"?>
<p:tagLst xmlns:p="http://schemas.openxmlformats.org/presentationml/2006/main">
  <p:tag name="MH" val="20150816225314"/>
  <p:tag name="MH_LIBRARY" val="GRAPHIC"/>
  <p:tag name="MH_ORDER" val="1"/>
  <p:tag name="MH_TYPE" val="SubTitle"/>
</p:tagLst>
</file>

<file path=ppt/tags/tag3.xml><?xml version="1.0" encoding="utf-8"?>
<p:tagLst xmlns:p="http://schemas.openxmlformats.org/presentationml/2006/main">
  <p:tag name="MH" val="20150816225314"/>
  <p:tag name="MH_LIBRARY" val="GRAPHIC"/>
  <p:tag name="MH_ORDER" val="1"/>
  <p:tag name="MH_TYPE" val="SubTitle"/>
</p:tagLst>
</file>

<file path=ppt/tags/tag4.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vt="http://schemas.openxmlformats.org/officeDocument/2006/docPropsVTypes" xmlns="http://schemas.openxmlformats.org/officeDocument/2006/extended-properties">
  <Company>学科网</Company>
  <Paragraphs>89</Paragraphs>
  <Slides>26</Slides>
  <Notes>0</Notes>
  <TotalTime>0</TotalTime>
  <HiddenSlides>0</HiddenSlides>
  <MMClips>0</MMClips>
  <ScaleCrop>0</ScaleCrop>
  <HeadingPairs>
    <vt:vector baseType="variant" size="4">
      <vt:variant>
        <vt:lpstr>Theme</vt:lpstr>
      </vt:variant>
      <vt:variant>
        <vt:i4>1</vt:i4>
      </vt:variant>
      <vt:variant>
        <vt:lpstr>Slide Titles</vt:lpstr>
      </vt:variant>
      <vt:variant>
        <vt:i4>26</vt:i4>
      </vt:variant>
    </vt:vector>
  </HeadingPairs>
  <TitlesOfParts>
    <vt:vector baseType="lpstr" size="27">
      <vt:lpstr>Office 主题</vt:lpstr>
      <vt:lpstr>Slide 1</vt:lpstr>
      <vt:lpstr>活动一</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活动二</vt:lpstr>
      <vt:lpstr>Slide 16</vt:lpstr>
      <vt:lpstr>Slide 17</vt:lpstr>
      <vt:lpstr>Slide 18</vt:lpstr>
      <vt:lpstr>活动三</vt:lpstr>
      <vt:lpstr>Slide 20</vt:lpstr>
      <vt:lpstr>Slide 21</vt:lpstr>
      <vt:lpstr>Slide 22</vt:lpstr>
      <vt:lpstr>Slide 23</vt:lpstr>
      <vt:lpstr>Slide 24</vt:lpstr>
      <vt:lpstr>Slide 25</vt:lpstr>
      <vt:lpstr>Slide 26</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2020-09-29T14:31:37.622</cp:lastPrinted>
  <dcterms:created xsi:type="dcterms:W3CDTF">2020-09-29T14:31:37Z</dcterms:created>
  <dcterms:modified xsi:type="dcterms:W3CDTF">2020-09-29T06:31:40Z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