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410" r:id="rId3"/>
    <p:sldId id="418" r:id="rId4"/>
    <p:sldId id="411" r:id="rId5"/>
    <p:sldId id="413" r:id="rId6"/>
    <p:sldId id="415" r:id="rId7"/>
    <p:sldId id="426" r:id="rId8"/>
    <p:sldId id="425" r:id="rId9"/>
    <p:sldId id="416" r:id="rId10"/>
    <p:sldId id="414" r:id="rId11"/>
    <p:sldId id="428" r:id="rId12"/>
    <p:sldId id="427" r:id="rId13"/>
    <p:sldId id="429" r:id="rId14"/>
    <p:sldId id="430" r:id="rId15"/>
    <p:sldId id="432" r:id="rId16"/>
    <p:sldId id="431" r:id="rId17"/>
    <p:sldId id="424" r:id="rId18"/>
    <p:sldId id="417" r:id="rId19"/>
    <p:sldId id="423" r:id="rId20"/>
    <p:sldId id="422" r:id="rId21"/>
    <p:sldId id="421" r:id="rId22"/>
    <p:sldId id="412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tags" Target="tags/tag177.xml" /><Relationship Id="rId25" Type="http://schemas.openxmlformats.org/officeDocument/2006/relationships/presProps" Target="presProps.xml" /><Relationship Id="rId26" Type="http://schemas.openxmlformats.org/officeDocument/2006/relationships/viewProps" Target="viewProps.xml" /><Relationship Id="rId27" Type="http://schemas.openxmlformats.org/officeDocument/2006/relationships/theme" Target="theme/theme1.xml" /><Relationship Id="rId28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image" Target="../media/image2.png" /><Relationship Id="rId11" Type="http://schemas.openxmlformats.org/officeDocument/2006/relationships/tags" Target="../tags/tag7.xml" /><Relationship Id="rId12" Type="http://schemas.openxmlformats.org/officeDocument/2006/relationships/tags" Target="../tags/tag8.xml" /><Relationship Id="rId13" Type="http://schemas.openxmlformats.org/officeDocument/2006/relationships/tags" Target="../tags/tag9.xml" /><Relationship Id="rId14" Type="http://schemas.openxmlformats.org/officeDocument/2006/relationships/slideMaster" Target="../slideMasters/slideMaster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image" Target="file:////Users/1V994W2/Documents/Tencent%20Files/574576071/FileRecv/&#25340;&#35013;&#32032;&#26448;/&#20013;&#22269;&#39118;-64//02/subject_holdright_232,63,36_0_lively_full_0.png" TargetMode="External" /><Relationship Id="rId7" Type="http://schemas.openxmlformats.org/officeDocument/2006/relationships/image" Target="../media/image1.png" /><Relationship Id="rId8" Type="http://schemas.openxmlformats.org/officeDocument/2006/relationships/tags" Target="../tags/tag6.xml" /><Relationship Id="rId9" Type="http://schemas.openxmlformats.org/officeDocument/2006/relationships/image" Target="file:///C:\Users\1V994W2\PycharmProjects\PPT_Background_Generation/pic_temp/0_pic_quater_right_up.png" TargetMode="Externa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right_up.png" TargetMode="External" /><Relationship Id="rId10" Type="http://schemas.openxmlformats.org/officeDocument/2006/relationships/tags" Target="../tags/tag71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66.xml" /><Relationship Id="rId4" Type="http://schemas.openxmlformats.org/officeDocument/2006/relationships/image" Target="file:///C:\Users\1V994W2\PycharmProjects\PPT_Background_Generation/pic_temp/1_pic_quater_left_down.png" TargetMode="External" /><Relationship Id="rId5" Type="http://schemas.openxmlformats.org/officeDocument/2006/relationships/image" Target="../media/image3.png" /><Relationship Id="rId6" Type="http://schemas.openxmlformats.org/officeDocument/2006/relationships/tags" Target="../tags/tag67.xml" /><Relationship Id="rId7" Type="http://schemas.openxmlformats.org/officeDocument/2006/relationships/tags" Target="../tags/tag68.xml" /><Relationship Id="rId8" Type="http://schemas.openxmlformats.org/officeDocument/2006/relationships/tags" Target="../tags/tag69.xml" /><Relationship Id="rId9" Type="http://schemas.openxmlformats.org/officeDocument/2006/relationships/tags" Target="../tags/tag70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file:////Users/1V994W2/Documents/Tencent%20Files/574576071/FileRecv/&#25340;&#35013;&#32032;&#26448;/&#20013;&#22269;&#39118;-64//02/subject_holdright_232,63,36_0_lively_full_0.png" TargetMode="External" /><Relationship Id="rId10" Type="http://schemas.openxmlformats.org/officeDocument/2006/relationships/tags" Target="../tags/tag77.xml" /><Relationship Id="rId11" Type="http://schemas.openxmlformats.org/officeDocument/2006/relationships/tags" Target="../tags/tag78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1.png" /><Relationship Id="rId3" Type="http://schemas.openxmlformats.org/officeDocument/2006/relationships/tags" Target="../tags/tag72.xml" /><Relationship Id="rId4" Type="http://schemas.openxmlformats.org/officeDocument/2006/relationships/image" Target="file:///C:\Users\1V994W2\PycharmProjects\PPT_Background_Generation/pic_temp/0_pic_quater_right_up.png" TargetMode="External" /><Relationship Id="rId5" Type="http://schemas.openxmlformats.org/officeDocument/2006/relationships/image" Target="../media/image2.png" /><Relationship Id="rId6" Type="http://schemas.openxmlformats.org/officeDocument/2006/relationships/tags" Target="../tags/tag73.xml" /><Relationship Id="rId7" Type="http://schemas.openxmlformats.org/officeDocument/2006/relationships/tags" Target="../tags/tag74.xml" /><Relationship Id="rId8" Type="http://schemas.openxmlformats.org/officeDocument/2006/relationships/tags" Target="../tags/tag75.xml" /><Relationship Id="rId9" Type="http://schemas.openxmlformats.org/officeDocument/2006/relationships/tags" Target="../tags/tag76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right_up.png" TargetMode="External" /><Relationship Id="rId10" Type="http://schemas.openxmlformats.org/officeDocument/2006/relationships/tags" Target="../tags/tag84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79.xml" /><Relationship Id="rId4" Type="http://schemas.openxmlformats.org/officeDocument/2006/relationships/image" Target="file:///C:\Users\1V994W2\PycharmProjects\PPT_Background_Generation/pic_temp/1_pic_quater_left_down.png" TargetMode="External" /><Relationship Id="rId5" Type="http://schemas.openxmlformats.org/officeDocument/2006/relationships/image" Target="../media/image3.png" /><Relationship Id="rId6" Type="http://schemas.openxmlformats.org/officeDocument/2006/relationships/tags" Target="../tags/tag80.xml" /><Relationship Id="rId7" Type="http://schemas.openxmlformats.org/officeDocument/2006/relationships/tags" Target="../tags/tag81.xml" /><Relationship Id="rId8" Type="http://schemas.openxmlformats.org/officeDocument/2006/relationships/tags" Target="../tags/tag82.xml" /><Relationship Id="rId9" Type="http://schemas.openxmlformats.org/officeDocument/2006/relationships/tags" Target="../tags/tag83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5.xml" /><Relationship Id="rId10" Type="http://schemas.openxmlformats.org/officeDocument/2006/relationships/tags" Target="../tags/tag90.xml" /><Relationship Id="rId11" Type="http://schemas.openxmlformats.org/officeDocument/2006/relationships/tags" Target="../tags/tag91.xml" /><Relationship Id="rId12" Type="http://schemas.openxmlformats.org/officeDocument/2006/relationships/tags" Target="../tags/tag92.xml" /><Relationship Id="rId13" Type="http://schemas.openxmlformats.org/officeDocument/2006/relationships/slideMaster" Target="../slideMasters/slideMaster1.xml" /><Relationship Id="rId2" Type="http://schemas.openxmlformats.org/officeDocument/2006/relationships/image" Target="file:///C:\Users\1V994W2\PycharmProjects\PPT_Background_Generation/pic_temp/0_pic_quater_righ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86.xml" /><Relationship Id="rId5" Type="http://schemas.openxmlformats.org/officeDocument/2006/relationships/image" Target="file:///C:\Users\1V994W2\PycharmProjects\PPT_Background_Generation/pic_temp/1_pic_quater_left_down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87.xml" /><Relationship Id="rId8" Type="http://schemas.openxmlformats.org/officeDocument/2006/relationships/tags" Target="../tags/tag88.xml" /><Relationship Id="rId9" Type="http://schemas.openxmlformats.org/officeDocument/2006/relationships/tags" Target="../tags/tag89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3.xml" /><Relationship Id="rId10" Type="http://schemas.openxmlformats.org/officeDocument/2006/relationships/tags" Target="../tags/tag100.xml" /><Relationship Id="rId11" Type="http://schemas.openxmlformats.org/officeDocument/2006/relationships/slideMaster" Target="../slideMasters/slideMaster1.xml" /><Relationship Id="rId2" Type="http://schemas.openxmlformats.org/officeDocument/2006/relationships/image" Target="file:///C:\Users\1V994W2\PycharmProjects\PPT_Background_Generation/pic_temp/0_pic_quater_righ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94.xml" /><Relationship Id="rId5" Type="http://schemas.openxmlformats.org/officeDocument/2006/relationships/tags" Target="../tags/tag95.xml" /><Relationship Id="rId6" Type="http://schemas.openxmlformats.org/officeDocument/2006/relationships/tags" Target="../tags/tag96.xml" /><Relationship Id="rId7" Type="http://schemas.openxmlformats.org/officeDocument/2006/relationships/tags" Target="../tags/tag97.xml" /><Relationship Id="rId8" Type="http://schemas.openxmlformats.org/officeDocument/2006/relationships/tags" Target="../tags/tag98.xml" /><Relationship Id="rId9" Type="http://schemas.openxmlformats.org/officeDocument/2006/relationships/tags" Target="../tags/tag99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1.xml" /><Relationship Id="rId10" Type="http://schemas.openxmlformats.org/officeDocument/2006/relationships/tags" Target="../tags/tag106.xml" /><Relationship Id="rId11" Type="http://schemas.openxmlformats.org/officeDocument/2006/relationships/tags" Target="../tags/tag107.xml" /><Relationship Id="rId12" Type="http://schemas.openxmlformats.org/officeDocument/2006/relationships/tags" Target="../tags/tag108.xml" /><Relationship Id="rId13" Type="http://schemas.openxmlformats.org/officeDocument/2006/relationships/tags" Target="../tags/tag109.xml" /><Relationship Id="rId14" Type="http://schemas.openxmlformats.org/officeDocument/2006/relationships/slideMaster" Target="../slideMasters/slideMaster1.xml" /><Relationship Id="rId2" Type="http://schemas.openxmlformats.org/officeDocument/2006/relationships/image" Target="file:///C:\Users\1V994W2\PycharmProjects\PPT_Background_Generation/pic_temp/0_pic_quater_righ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102.xml" /><Relationship Id="rId5" Type="http://schemas.openxmlformats.org/officeDocument/2006/relationships/image" Target="file:///C:\Users\1V994W2\PycharmProjects\PPT_Background_Generation/pic_temp/1_pic_quater_left_down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103.xml" /><Relationship Id="rId8" Type="http://schemas.openxmlformats.org/officeDocument/2006/relationships/tags" Target="../tags/tag104.xml" /><Relationship Id="rId9" Type="http://schemas.openxmlformats.org/officeDocument/2006/relationships/tags" Target="../tags/tag105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0.xml" /><Relationship Id="rId10" Type="http://schemas.openxmlformats.org/officeDocument/2006/relationships/tags" Target="../tags/tag115.xml" /><Relationship Id="rId11" Type="http://schemas.openxmlformats.org/officeDocument/2006/relationships/tags" Target="../tags/tag116.xml" /><Relationship Id="rId12" Type="http://schemas.openxmlformats.org/officeDocument/2006/relationships/tags" Target="../tags/tag117.xml" /><Relationship Id="rId13" Type="http://schemas.openxmlformats.org/officeDocument/2006/relationships/tags" Target="../tags/tag118.xml" /><Relationship Id="rId14" Type="http://schemas.openxmlformats.org/officeDocument/2006/relationships/slideMaster" Target="../slideMasters/slideMaster1.xml" /><Relationship Id="rId2" Type="http://schemas.openxmlformats.org/officeDocument/2006/relationships/image" Target="file:///C:\Users\1V994W2\PycharmProjects\PPT_Background_Generation/pic_temp/0_pic_quater_righ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111.xml" /><Relationship Id="rId5" Type="http://schemas.openxmlformats.org/officeDocument/2006/relationships/image" Target="file:///C:\Users\1V994W2\PycharmProjects\PPT_Background_Generation/pic_temp/1_pic_quater_left_down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112.xml" /><Relationship Id="rId8" Type="http://schemas.openxmlformats.org/officeDocument/2006/relationships/tags" Target="../tags/tag113.xml" /><Relationship Id="rId9" Type="http://schemas.openxmlformats.org/officeDocument/2006/relationships/tags" Target="../tags/tag114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9.xml" /><Relationship Id="rId10" Type="http://schemas.openxmlformats.org/officeDocument/2006/relationships/tags" Target="../tags/tag124.xml" /><Relationship Id="rId11" Type="http://schemas.openxmlformats.org/officeDocument/2006/relationships/tags" Target="../tags/tag125.xml" /><Relationship Id="rId12" Type="http://schemas.openxmlformats.org/officeDocument/2006/relationships/tags" Target="../tags/tag126.xml" /><Relationship Id="rId13" Type="http://schemas.openxmlformats.org/officeDocument/2006/relationships/tags" Target="../tags/tag127.xml" /><Relationship Id="rId14" Type="http://schemas.openxmlformats.org/officeDocument/2006/relationships/tags" Target="../tags/tag128.xml" /><Relationship Id="rId15" Type="http://schemas.openxmlformats.org/officeDocument/2006/relationships/tags" Target="../tags/tag129.xml" /><Relationship Id="rId16" Type="http://schemas.openxmlformats.org/officeDocument/2006/relationships/slideMaster" Target="../slideMasters/slideMaster1.xml" /><Relationship Id="rId2" Type="http://schemas.openxmlformats.org/officeDocument/2006/relationships/image" Target="file:///C:\Users\1V994W2\PycharmProjects\PPT_Background_Generation/pic_temp/0_pic_quater_righ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120.xml" /><Relationship Id="rId5" Type="http://schemas.openxmlformats.org/officeDocument/2006/relationships/image" Target="file:///C:\Users\1V994W2\PycharmProjects\PPT_Background_Generation/pic_temp/1_pic_quater_left_down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121.xml" /><Relationship Id="rId8" Type="http://schemas.openxmlformats.org/officeDocument/2006/relationships/tags" Target="../tags/tag122.xml" /><Relationship Id="rId9" Type="http://schemas.openxmlformats.org/officeDocument/2006/relationships/tags" Target="../tags/tag123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0.xml" /><Relationship Id="rId10" Type="http://schemas.openxmlformats.org/officeDocument/2006/relationships/tags" Target="../tags/tag135.xml" /><Relationship Id="rId11" Type="http://schemas.openxmlformats.org/officeDocument/2006/relationships/tags" Target="../tags/tag136.xml" /><Relationship Id="rId12" Type="http://schemas.openxmlformats.org/officeDocument/2006/relationships/tags" Target="../tags/tag137.xml" /><Relationship Id="rId13" Type="http://schemas.openxmlformats.org/officeDocument/2006/relationships/slideMaster" Target="../slideMasters/slideMaster1.xml" /><Relationship Id="rId2" Type="http://schemas.openxmlformats.org/officeDocument/2006/relationships/image" Target="file:///C:\Users\1V994W2\PycharmProjects\PPT_Background_Generation/pic_temp/0_pic_quater_righ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131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6.png" /><Relationship Id="rId7" Type="http://schemas.openxmlformats.org/officeDocument/2006/relationships/tags" Target="../tags/tag132.xml" /><Relationship Id="rId8" Type="http://schemas.openxmlformats.org/officeDocument/2006/relationships/tags" Target="../tags/tag133.xml" /><Relationship Id="rId9" Type="http://schemas.openxmlformats.org/officeDocument/2006/relationships/tags" Target="../tags/tag134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right_up.png" TargetMode="External" /><Relationship Id="rId10" Type="http://schemas.openxmlformats.org/officeDocument/2006/relationships/tags" Target="../tags/tag15.xml" /><Relationship Id="rId11" Type="http://schemas.openxmlformats.org/officeDocument/2006/relationships/tags" Target="../tags/tag16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10.xml" /><Relationship Id="rId4" Type="http://schemas.openxmlformats.org/officeDocument/2006/relationships/image" Target="file:///C:\Users\1V994W2\PycharmProjects\PPT_Background_Generation/pic_temp/1_pic_quater_left_down.png" TargetMode="External" /><Relationship Id="rId5" Type="http://schemas.openxmlformats.org/officeDocument/2006/relationships/image" Target="../media/image3.png" /><Relationship Id="rId6" Type="http://schemas.openxmlformats.org/officeDocument/2006/relationships/tags" Target="../tags/tag11.xml" /><Relationship Id="rId7" Type="http://schemas.openxmlformats.org/officeDocument/2006/relationships/tags" Target="../tags/tag12.xml" /><Relationship Id="rId8" Type="http://schemas.openxmlformats.org/officeDocument/2006/relationships/tags" Target="../tags/tag13.xml" /><Relationship Id="rId9" Type="http://schemas.openxmlformats.org/officeDocument/2006/relationships/tags" Target="../tags/tag14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pic_half_down.png" TargetMode="External" /><Relationship Id="rId10" Type="http://schemas.openxmlformats.org/officeDocument/2006/relationships/tags" Target="../tags/tag24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4.png" /><Relationship Id="rId3" Type="http://schemas.openxmlformats.org/officeDocument/2006/relationships/tags" Target="../tags/tag17.xml" /><Relationship Id="rId4" Type="http://schemas.openxmlformats.org/officeDocument/2006/relationships/tags" Target="../tags/tag18.xml" /><Relationship Id="rId5" Type="http://schemas.openxmlformats.org/officeDocument/2006/relationships/tags" Target="../tags/tag19.xml" /><Relationship Id="rId6" Type="http://schemas.openxmlformats.org/officeDocument/2006/relationships/tags" Target="../tags/tag20.xml" /><Relationship Id="rId7" Type="http://schemas.openxmlformats.org/officeDocument/2006/relationships/tags" Target="../tags/tag21.xml" /><Relationship Id="rId8" Type="http://schemas.openxmlformats.org/officeDocument/2006/relationships/tags" Target="../tags/tag22.xml" /><Relationship Id="rId9" Type="http://schemas.openxmlformats.org/officeDocument/2006/relationships/tags" Target="../tags/tag2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right_up.png" TargetMode="External" /><Relationship Id="rId10" Type="http://schemas.openxmlformats.org/officeDocument/2006/relationships/tags" Target="../tags/tag30.xml" /><Relationship Id="rId11" Type="http://schemas.openxmlformats.org/officeDocument/2006/relationships/tags" Target="../tags/tag31.xml" /><Relationship Id="rId12" Type="http://schemas.openxmlformats.org/officeDocument/2006/relationships/tags" Target="../tags/tag32.xml" /><Relationship Id="rId13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25.xml" /><Relationship Id="rId4" Type="http://schemas.openxmlformats.org/officeDocument/2006/relationships/image" Target="file:///C:\Users\1V994W2\PycharmProjects\PPT_Background_Generation/pic_temp/1_pic_quater_left_down.png" TargetMode="External" /><Relationship Id="rId5" Type="http://schemas.openxmlformats.org/officeDocument/2006/relationships/image" Target="../media/image3.png" /><Relationship Id="rId6" Type="http://schemas.openxmlformats.org/officeDocument/2006/relationships/tags" Target="../tags/tag26.xml" /><Relationship Id="rId7" Type="http://schemas.openxmlformats.org/officeDocument/2006/relationships/tags" Target="../tags/tag27.xml" /><Relationship Id="rId8" Type="http://schemas.openxmlformats.org/officeDocument/2006/relationships/tags" Target="../tags/tag28.xml" /><Relationship Id="rId9" Type="http://schemas.openxmlformats.org/officeDocument/2006/relationships/tags" Target="../tags/tag29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right_up.png" TargetMode="External" /><Relationship Id="rId10" Type="http://schemas.openxmlformats.org/officeDocument/2006/relationships/tags" Target="../tags/tag38.xml" /><Relationship Id="rId11" Type="http://schemas.openxmlformats.org/officeDocument/2006/relationships/tags" Target="../tags/tag39.xml" /><Relationship Id="rId12" Type="http://schemas.openxmlformats.org/officeDocument/2006/relationships/tags" Target="../tags/tag40.xml" /><Relationship Id="rId13" Type="http://schemas.openxmlformats.org/officeDocument/2006/relationships/tags" Target="../tags/tag41.xml" /><Relationship Id="rId14" Type="http://schemas.openxmlformats.org/officeDocument/2006/relationships/tags" Target="../tags/tag42.xml" /><Relationship Id="rId15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33.xml" /><Relationship Id="rId4" Type="http://schemas.openxmlformats.org/officeDocument/2006/relationships/image" Target="file:///C:\Users\1V994W2\PycharmProjects\PPT_Background_Generation/pic_temp/1_pic_quater_left_down.png" TargetMode="External" /><Relationship Id="rId5" Type="http://schemas.openxmlformats.org/officeDocument/2006/relationships/image" Target="../media/image3.png" /><Relationship Id="rId6" Type="http://schemas.openxmlformats.org/officeDocument/2006/relationships/tags" Target="../tags/tag34.xml" /><Relationship Id="rId7" Type="http://schemas.openxmlformats.org/officeDocument/2006/relationships/tags" Target="../tags/tag35.xml" /><Relationship Id="rId8" Type="http://schemas.openxmlformats.org/officeDocument/2006/relationships/tags" Target="../tags/tag36.xml" /><Relationship Id="rId9" Type="http://schemas.openxmlformats.org/officeDocument/2006/relationships/tags" Target="../tags/tag37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pic_half_left.png" TargetMode="External" /><Relationship Id="rId2" Type="http://schemas.openxmlformats.org/officeDocument/2006/relationships/image" Target="../media/image5.png" /><Relationship Id="rId3" Type="http://schemas.openxmlformats.org/officeDocument/2006/relationships/tags" Target="../tags/tag43.xml" /><Relationship Id="rId4" Type="http://schemas.openxmlformats.org/officeDocument/2006/relationships/tags" Target="../tags/tag44.xml" /><Relationship Id="rId5" Type="http://schemas.openxmlformats.org/officeDocument/2006/relationships/tags" Target="../tags/tag45.xml" /><Relationship Id="rId6" Type="http://schemas.openxmlformats.org/officeDocument/2006/relationships/tags" Target="../tags/tag46.xml" /><Relationship Id="rId7" Type="http://schemas.openxmlformats.org/officeDocument/2006/relationships/tags" Target="../tags/tag47.xml" /><Relationship Id="rId8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right_up.png" TargetMode="External" /><Relationship Id="rId10" Type="http://schemas.openxmlformats.org/officeDocument/2006/relationships/tags" Target="../tags/tag56.xml" /><Relationship Id="rId11" Type="http://schemas.openxmlformats.org/officeDocument/2006/relationships/tags" Target="../tags/tag57.xml" /><Relationship Id="rId12" Type="http://schemas.openxmlformats.org/officeDocument/2006/relationships/tags" Target="../tags/tag58.xml" /><Relationship Id="rId13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51.xml" /><Relationship Id="rId4" Type="http://schemas.openxmlformats.org/officeDocument/2006/relationships/image" Target="file:///C:\Users\1V994W2\PycharmProjects\PPT_Background_Generation/pic_temp/1_pic_quater_left_down.png" TargetMode="External" /><Relationship Id="rId5" Type="http://schemas.openxmlformats.org/officeDocument/2006/relationships/image" Target="../media/image3.png" /><Relationship Id="rId6" Type="http://schemas.openxmlformats.org/officeDocument/2006/relationships/tags" Target="../tags/tag52.xml" /><Relationship Id="rId7" Type="http://schemas.openxmlformats.org/officeDocument/2006/relationships/tags" Target="../tags/tag53.xml" /><Relationship Id="rId8" Type="http://schemas.openxmlformats.org/officeDocument/2006/relationships/tags" Target="../tags/tag54.xml" /><Relationship Id="rId9" Type="http://schemas.openxmlformats.org/officeDocument/2006/relationships/tags" Target="../tags/tag55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right_up.png" TargetMode="External" /><Relationship Id="rId10" Type="http://schemas.openxmlformats.org/officeDocument/2006/relationships/tags" Target="../tags/tag64.xml" /><Relationship Id="rId11" Type="http://schemas.openxmlformats.org/officeDocument/2006/relationships/tags" Target="../tags/tag65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59.xml" /><Relationship Id="rId4" Type="http://schemas.openxmlformats.org/officeDocument/2006/relationships/image" Target="file:///C:\Users\1V994W2\PycharmProjects\PPT_Background_Generation/pic_temp/1_pic_quater_left_down.png" TargetMode="External" /><Relationship Id="rId5" Type="http://schemas.openxmlformats.org/officeDocument/2006/relationships/image" Target="../media/image3.png" /><Relationship Id="rId6" Type="http://schemas.openxmlformats.org/officeDocument/2006/relationships/tags" Target="../tags/tag60.xml" /><Relationship Id="rId7" Type="http://schemas.openxmlformats.org/officeDocument/2006/relationships/tags" Target="../tags/tag61.xml" /><Relationship Id="rId8" Type="http://schemas.openxmlformats.org/officeDocument/2006/relationships/tags" Target="../tags/tag62.xml" /><Relationship Id="rId9" Type="http://schemas.openxmlformats.org/officeDocument/2006/relationships/tags" Target="../tags/tag63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789151" y="1530051"/>
            <a:ext cx="5202348" cy="1753977"/>
          </a:xfrm>
        </p:spPr>
        <p:txBody>
          <a:bodyPr lIns="101600" tIns="38100" rIns="25400" bIns="38100" anchor="ctr" anchorCtr="0">
            <a:normAutofit/>
          </a:bodyPr>
          <a:lstStyle>
            <a:lvl1pPr algn="l">
              <a:defRPr sz="4800" spc="600" baseline="0"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789151" y="3362740"/>
            <a:ext cx="5202348" cy="1119126"/>
          </a:xfrm>
        </p:spPr>
        <p:txBody>
          <a:bodyPr lIns="101600" tIns="38100" rIns="76200" bIns="38100">
            <a:normAutofit/>
          </a:bodyPr>
          <a:lstStyle>
            <a:lvl1pPr marL="0" indent="0" algn="l" eaLnBrk="1" fontAlgn="auto" latinLnBrk="0" hangingPunct="1">
              <a:lnSpc>
                <a:spcPct val="130000"/>
              </a:lnSpc>
              <a:buNone/>
              <a:defRPr sz="16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单击此处输入你的正文，文字是您思想的提炼，为了最终演示发布的良好效果，请尽量言简意赅的阐述观点。</a:t>
            </a:r>
            <a:endParaRPr lang="zh-CN" altLang="en-US"/>
          </a:p>
          <a:p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6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0503" y="685800"/>
            <a:ext cx="5381897" cy="548640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11"/>
            </p:custDataLst>
          </p:nvPr>
        </p:nvPicPr>
        <p:blipFill>
          <a:blip r:embed="rId10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2"/>
            </p:custDataLst>
          </p:nvPr>
        </p:nvSpPr>
        <p:spPr>
          <a:xfrm>
            <a:off x="789745" y="4592179"/>
            <a:ext cx="2060575" cy="493556"/>
          </a:xfrm>
        </p:spPr>
        <p:txBody>
          <a:bodyPr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/>
              <a:t>编辑文本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 hasCustomPrompt="1"/>
            <p:custDataLst>
              <p:tags r:id="rId13"/>
            </p:custDataLst>
          </p:nvPr>
        </p:nvSpPr>
        <p:spPr>
          <a:xfrm>
            <a:off x="3930923" y="4591465"/>
            <a:ext cx="2060575" cy="493713"/>
          </a:xfrm>
        </p:spPr>
        <p:txBody>
          <a:bodyPr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/>
              <a:t>编辑文本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5633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21399"/>
            <a:ext cx="720090" cy="636601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0503" y="685800"/>
            <a:ext cx="5381897" cy="5486400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384841" y="2467430"/>
            <a:ext cx="4606658" cy="1382876"/>
          </a:xfrm>
        </p:spPr>
        <p:txBody>
          <a:bodyPr vert="horz" lIns="101600" tIns="38100" rIns="25400" bIns="3810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1" i="0" u="none" strike="noStrike" kern="1200" cap="none" spc="6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  <p:custDataLst>
              <p:tags r:id="rId11"/>
            </p:custDataLst>
          </p:nvPr>
        </p:nvSpPr>
        <p:spPr>
          <a:xfrm>
            <a:off x="1384573" y="3990975"/>
            <a:ext cx="4606925" cy="436563"/>
          </a:xfrm>
        </p:spPr>
        <p:txBody>
          <a:bodyPr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594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21095"/>
            <a:ext cx="720090" cy="6369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="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594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21095"/>
            <a:ext cx="720090" cy="6369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="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563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="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94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369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="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94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369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="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3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640" y="0"/>
            <a:ext cx="1229360" cy="914400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21095"/>
            <a:ext cx="720090" cy="6369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="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19885" cy="120523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480" y="0"/>
            <a:ext cx="1619885" cy="14325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="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5633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21399"/>
            <a:ext cx="720090" cy="63660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0"/>
            <a:ext cx="4064000" cy="2069264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cxnSp>
        <p:nvCxnSpPr>
          <p:cNvPr id="8" name="直接连接符 7"/>
          <p:cNvCxnSpPr/>
          <p:nvPr userDrawn="1">
            <p:custDataLst>
              <p:tags r:id="rId7"/>
            </p:custDataLst>
          </p:nvPr>
        </p:nvCxnSpPr>
        <p:spPr>
          <a:xfrm>
            <a:off x="2935605" y="3241358"/>
            <a:ext cx="632079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>
            <p:custDataLst>
              <p:tags r:id="rId8"/>
            </p:custDataLst>
          </p:nvPr>
        </p:nvCxnSpPr>
        <p:spPr>
          <a:xfrm>
            <a:off x="2935605" y="5394643"/>
            <a:ext cx="632079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4598888" y="3429000"/>
            <a:ext cx="4360473" cy="1019248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 hasCustomPrompt="1"/>
            <p:custDataLst>
              <p:tags r:id="rId10"/>
            </p:custDataLst>
          </p:nvPr>
        </p:nvSpPr>
        <p:spPr>
          <a:xfrm>
            <a:off x="4598888" y="4581525"/>
            <a:ext cx="4360862" cy="52705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563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21399"/>
            <a:ext cx="720090" cy="63660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5633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21399"/>
            <a:ext cx="720090" cy="63660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7000"/>
            <a:ext cx="1991145" cy="4064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563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21399"/>
            <a:ext cx="720090" cy="63660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8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9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5633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21399"/>
            <a:ext cx="720090" cy="636601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7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8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tags" Target="../tags/tag138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39.xml" /><Relationship Id="rId21" Type="http://schemas.openxmlformats.org/officeDocument/2006/relationships/tags" Target="../tags/tag140.xml" /><Relationship Id="rId22" Type="http://schemas.openxmlformats.org/officeDocument/2006/relationships/tags" Target="../tags/tag141.xml" /><Relationship Id="rId23" Type="http://schemas.openxmlformats.org/officeDocument/2006/relationships/tags" Target="../tags/tag142.xml" /><Relationship Id="rId24" Type="http://schemas.openxmlformats.org/officeDocument/2006/relationships/tags" Target="../tags/tag143.xml" /><Relationship Id="rId25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0" u="none" strike="noStrike" kern="1200" cap="none" spc="20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44.xml" /><Relationship Id="rId3" Type="http://schemas.openxmlformats.org/officeDocument/2006/relationships/tags" Target="../tags/tag145.xml" /><Relationship Id="rId4" Type="http://schemas.openxmlformats.org/officeDocument/2006/relationships/tags" Target="../tags/tag146.xml" /><Relationship Id="rId5" Type="http://schemas.openxmlformats.org/officeDocument/2006/relationships/tags" Target="../tags/tag14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6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68.xml" /><Relationship Id="rId4" Type="http://schemas.openxmlformats.org/officeDocument/2006/relationships/tags" Target="../tags/tag169.xml" /><Relationship Id="rId5" Type="http://schemas.openxmlformats.org/officeDocument/2006/relationships/tags" Target="../tags/tag170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8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ags" Target="../tags/tag174.xml" /><Relationship Id="rId3" Type="http://schemas.openxmlformats.org/officeDocument/2006/relationships/tags" Target="../tags/tag175.xml" /><Relationship Id="rId4" Type="http://schemas.openxmlformats.org/officeDocument/2006/relationships/image" Target="../media/image8.png" /><Relationship Id="rId5" Type="http://schemas.openxmlformats.org/officeDocument/2006/relationships/tags" Target="../tags/tag176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49.xml" /><Relationship Id="rId4" Type="http://schemas.openxmlformats.org/officeDocument/2006/relationships/tags" Target="../tags/tag150.xml" /><Relationship Id="rId5" Type="http://schemas.openxmlformats.org/officeDocument/2006/relationships/tags" Target="../tags/tag15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Relationship Id="rId3" Type="http://schemas.openxmlformats.org/officeDocument/2006/relationships/tags" Target="../tags/tag153.xml" /><Relationship Id="rId4" Type="http://schemas.openxmlformats.org/officeDocument/2006/relationships/tags" Target="../tags/tag154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6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57.xml" /><Relationship Id="rId4" Type="http://schemas.openxmlformats.org/officeDocument/2006/relationships/tags" Target="../tags/tag158.xml" /><Relationship Id="rId5" Type="http://schemas.openxmlformats.org/officeDocument/2006/relationships/tags" Target="../tags/tag15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0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485265" y="2099945"/>
            <a:ext cx="5554980" cy="1753870"/>
          </a:xfrm>
        </p:spPr>
        <p:txBody>
          <a:bodyPr/>
          <a:lstStyle/>
          <a:p>
            <a:r>
              <a:rPr lang="zh-CN" altLang="en-US" sz="54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sym typeface="Arial" panose="020b0604020202020204" pitchFamily="34" charset="0"/>
              </a:rPr>
              <a:t>答司马谏议书</a:t>
            </a:r>
            <a:endParaRPr lang="zh-CN" altLang="en-US" sz="54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sym typeface="Arial" panose="020b060402020202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5334635" y="3853815"/>
            <a:ext cx="1967230" cy="628015"/>
          </a:xfrm>
        </p:spPr>
        <p:txBody>
          <a:bodyPr>
            <a:no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王安石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516255" y="445770"/>
            <a:ext cx="1967230" cy="628015"/>
          </a:xfrm>
          <a:prstGeom prst="rect">
            <a:avLst/>
          </a:prstGeom>
        </p:spPr>
        <p:txBody>
          <a:bodyPr vert="horz" lIns="101600" tIns="38100" rIns="76200" bIns="38100" rtlCol="0">
            <a:noAutofit/>
          </a:bodyPr>
          <a:lstStyle>
            <a:lvl1pPr mar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sz="20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第八单元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65860" y="1026795"/>
            <a:ext cx="1743710" cy="441960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第一段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970" y="1695450"/>
            <a:ext cx="3833495" cy="487235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某</a:t>
            </a:r>
            <a:r>
              <a:rPr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启：昨日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蒙教</a:t>
            </a:r>
            <a:r>
              <a:rPr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，窃以为与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君实</a:t>
            </a:r>
            <a:r>
              <a:rPr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游处相好之日久，而议事每不合，</a:t>
            </a:r>
            <a:r>
              <a:rPr sz="28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所操之术</a:t>
            </a:r>
            <a:r>
              <a:rPr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多异故也。虽欲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强聒</a:t>
            </a:r>
            <a:r>
              <a:rPr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，终必不蒙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见察</a:t>
            </a:r>
            <a:r>
              <a:rPr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，故略上报，不复一一自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辨</a:t>
            </a:r>
            <a:r>
              <a:rPr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。重念蒙君实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视遇厚</a:t>
            </a:r>
            <a:r>
              <a:rPr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，于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反覆</a:t>
            </a:r>
            <a:r>
              <a:rPr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不宜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卤</a:t>
            </a:r>
            <a:r>
              <a:rPr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莽，故今</a:t>
            </a:r>
            <a:r>
              <a:rPr sz="28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具道所以</a:t>
            </a:r>
            <a:r>
              <a:rPr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，冀君实或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见恕</a:t>
            </a:r>
            <a:r>
              <a:rPr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也。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77005" y="1146175"/>
            <a:ext cx="7818120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40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某：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古人在书信上用“某”来代替自己的名。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sz="240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蒙教：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承蒙您赐教。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sz="240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君实：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司马光（1019～1086），字君实，号迂叟，陕州夏县涑水乡人，世称涑水先生。北宋政治家、史学家、文学家，自称西晋安平献王司马孚之后代。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sz="240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所操之术</a:t>
            </a:r>
            <a:r>
              <a:rPr lang="zh-CN" sz="240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所持的政治主张。操：持。术：方法、主张。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sz="240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强聒：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勉强在您耳边唠叨不休。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见察</a:t>
            </a:r>
            <a:r>
              <a:rPr 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被谅解。</a:t>
            </a:r>
            <a:endParaRPr 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辨：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同“辩”，分辨。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sz="240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视遇厚：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看重和厚待我。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反覆</a:t>
            </a:r>
            <a:r>
              <a:rPr 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指书信往来。</a:t>
            </a:r>
            <a:endParaRPr 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sz="240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卤：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同“鲁”。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sz="240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具道所以</a:t>
            </a:r>
            <a:r>
              <a:rPr lang="zh-CN" sz="240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详细地说出我这样做的原因。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见恕</a:t>
            </a:r>
            <a:r>
              <a:rPr 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谅解我。“见”用在动词前面表示对我怎么样。如“慈父见背”“见谅”。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25290" y="292100"/>
            <a:ext cx="71240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7030A0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内容：写信缘由</a:t>
            </a:r>
            <a:r>
              <a:rPr lang="en-US" altLang="zh-CN" sz="3200" b="1">
                <a:solidFill>
                  <a:srgbClr val="7030A0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rgbClr val="7030A0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为什么写这封信？</a:t>
            </a:r>
            <a:endParaRPr lang="zh-CN" altLang="en-US" sz="3200" b="1">
              <a:solidFill>
                <a:srgbClr val="7030A0"/>
              </a:solidFill>
              <a:latin typeface="宋体" panose="02010600030101010101" pitchFamily="2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" name="标题 3"/>
          <p:cNvSpPr>
            <a:spLocks noGrp="1"/>
          </p:cNvSpPr>
          <p:nvPr/>
        </p:nvSpPr>
        <p:spPr>
          <a:xfrm>
            <a:off x="142240" y="57150"/>
            <a:ext cx="3576320" cy="6464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r>
              <a:rPr lang="zh-CN" altLang="en-US" sz="32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再读</a:t>
            </a:r>
            <a:r>
              <a:rPr lang="en-US" altLang="zh-CN" sz="32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sz="32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通文意</a:t>
            </a:r>
            <a:endParaRPr sz="3200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8335" y="1445895"/>
            <a:ext cx="3835400" cy="3966210"/>
          </a:xfrm>
        </p:spPr>
        <p:txBody>
          <a:bodyPr>
            <a:normAutofit lnSpcReduction="10000"/>
          </a:bodyPr>
          <a:lstStyle/>
          <a:p>
            <a:r>
              <a:rPr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盖儒者所争，尤在于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名实</a:t>
            </a:r>
            <a:r>
              <a:rPr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，名实已明，而天下之理得矣。今君实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所以见教</a:t>
            </a:r>
            <a:r>
              <a:rPr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者，以为侵官、生事、征利、拒谏，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以致</a:t>
            </a:r>
            <a:r>
              <a:rPr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天下怨谤也。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36550" y="314325"/>
            <a:ext cx="1743710" cy="441960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第二段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13755" y="1896745"/>
            <a:ext cx="4830445" cy="20300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名实</a:t>
            </a:r>
            <a:r>
              <a:rPr 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名义和实际是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否相符。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所以见教</a:t>
            </a:r>
            <a:r>
              <a:rPr 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用来指教我的。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以致：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因此招致。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4579" name="矩形 4"/>
          <p:cNvSpPr/>
          <p:nvPr/>
        </p:nvSpPr>
        <p:spPr>
          <a:xfrm>
            <a:off x="3629660" y="5045075"/>
            <a:ext cx="5513705" cy="58610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r>
              <a:rPr lang="zh-CN" altLang="en-US" sz="3200" b="1">
                <a:solidFill>
                  <a:srgbClr val="7030A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谬论：司马光指责王安石 </a:t>
            </a:r>
            <a:endParaRPr lang="zh-CN" altLang="en-US" sz="3200" b="1">
              <a:solidFill>
                <a:srgbClr val="7030A0"/>
              </a:solidFill>
              <a:latin typeface="宋体" panose="02010600030101010101" pitchFamily="2" charset="-122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457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矩形 1"/>
          <p:cNvSpPr/>
          <p:nvPr/>
        </p:nvSpPr>
        <p:spPr>
          <a:xfrm>
            <a:off x="1231265" y="1673225"/>
            <a:ext cx="10130790" cy="4740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孔子曰：“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君子求诸己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”介甫亦当自思所以致其然者，不可专罪天下之人也。夫侵官，乱政也，介甫更以为治术而先施之；贷息钱，鄙事也，介甫更以为王政而力行之；徭役，自古皆从民出，介甫更欲敛民钱顾市佣而使之。此三者，常人皆知其不可，而介甫独以为可。非介甫之智不及常人也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直欲求非常之功而忽常人之所知耳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                    ——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司马光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与王介甫书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5603" name="矩形 3"/>
          <p:cNvSpPr/>
          <p:nvPr/>
        </p:nvSpPr>
        <p:spPr>
          <a:xfrm>
            <a:off x="1521460" y="609600"/>
            <a:ext cx="7684135" cy="63754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行有不得，反求诸己。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——《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孟子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·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离娄上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 fill="hold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矩形 1"/>
          <p:cNvSpPr/>
          <p:nvPr/>
        </p:nvSpPr>
        <p:spPr>
          <a:xfrm>
            <a:off x="372110" y="180975"/>
            <a:ext cx="5444490" cy="454279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某则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以谓受命于人主</a:t>
            </a:r>
            <a:r>
              <a:rPr lang="zh-CN" altLang="en-US" sz="2800" b="1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议法度而修之于朝廷，以授之于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有司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不为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侵官；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举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先王之政，以兴利除弊，不为生事；为天下理财，不为征利；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辟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邪说，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难壬人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，不为拒谏。至于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怨诽之多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，则固前知其如此也。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01385" y="467360"/>
            <a:ext cx="585089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以谓受命于人主：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认为从皇帝那里接受命令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有司：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有关部门官吏。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不为：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不算是。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举：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施行。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辟：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批驳。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难壬人：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排斥巧辩的佞人。壬人，善于巧言献媚，不行正道的人。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怨诽之多：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那么多的怨恨和诽谤。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7650" name="Rectangle 2"/>
          <p:cNvSpPr>
            <a:spLocks noGrp="1"/>
          </p:cNvSpPr>
          <p:nvPr>
            <p:ph type="title"/>
          </p:nvPr>
        </p:nvSpPr>
        <p:spPr>
          <a:xfrm>
            <a:off x="598170" y="5175885"/>
            <a:ext cx="2573655" cy="560070"/>
          </a:xfrm>
        </p:spPr>
        <p:txBody>
          <a:bodyPr lIns="91440" tIns="45720" rIns="91440" bIns="45720" anchor="b" anchorCtr="0"/>
          <a:lstStyle/>
          <a:p>
            <a:pPr defTabSz="914400" eaLnBrk="1" latinLnBrk="0" hangingPunct="1">
              <a:buClrTx/>
              <a:buNone/>
            </a:pPr>
            <a:r>
              <a:rPr lang="zh-CN" altLang="en-US" sz="3200" b="1" baseline="0">
                <a:solidFill>
                  <a:srgbClr val="7030A0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如何驳论？</a:t>
            </a:r>
            <a:endParaRPr lang="zh-CN" altLang="en-US" sz="3200" b="1" baseline="0">
              <a:solidFill>
                <a:srgbClr val="7030A0"/>
              </a:solidFill>
              <a:latin typeface="宋体" panose="0201060003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27651" name="Rectangle 3"/>
          <p:cNvSpPr>
            <a:spLocks noGrp="1"/>
          </p:cNvSpPr>
          <p:nvPr>
            <p:ph idx="1"/>
          </p:nvPr>
        </p:nvSpPr>
        <p:spPr>
          <a:xfrm>
            <a:off x="2614295" y="5015230"/>
            <a:ext cx="9237980" cy="1724025"/>
          </a:xfrm>
        </p:spPr>
        <p:txBody>
          <a:bodyPr wrap="square" lIns="91440" tIns="45720" rIns="91440" bIns="45720" anchor="t" anchorCtr="0">
            <a:normAutofit fontScale="80000"/>
          </a:bodyPr>
          <a:lstStyle/>
          <a:p>
            <a:pPr marL="0" indent="0" eaLnBrk="1" hangingPunct="1">
              <a:lnSpc>
                <a:spcPct val="140000"/>
              </a:lnSpc>
              <a:buNone/>
            </a:pPr>
            <a:r>
              <a:rPr lang="en-US" altLang="zh-CN" sz="27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sz="27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7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开头先</a:t>
            </a:r>
            <a:r>
              <a:rPr lang="zh-CN" altLang="en-US" sz="27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确立反驳的原则</a:t>
            </a:r>
            <a:r>
              <a:rPr lang="zh-CN" altLang="en-US" sz="27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：“儒者所争，尤在于名实”，名实之争；然后抓住</a:t>
            </a:r>
            <a:r>
              <a:rPr lang="zh-CN" altLang="en-US" sz="27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对方的论点</a:t>
            </a:r>
            <a:r>
              <a:rPr lang="en-US" altLang="zh-CN" sz="27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en-US" sz="27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以致天下怨谤也</a:t>
            </a:r>
            <a:r>
              <a:rPr lang="en-US" altLang="zh-CN" sz="27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lang="zh-CN" altLang="en-US" sz="27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en-US" sz="27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树起反驳的标靶</a:t>
            </a:r>
            <a:r>
              <a:rPr lang="zh-CN" altLang="en-US" sz="27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；</a:t>
            </a:r>
            <a:r>
              <a:rPr lang="zh-CN" altLang="en-US" sz="27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再</a:t>
            </a:r>
            <a:r>
              <a:rPr lang="zh-CN" altLang="en-US" sz="27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逐一反驳</a:t>
            </a:r>
            <a:r>
              <a:rPr lang="zh-CN" altLang="en-US" sz="27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司马光加给自己的罪名，要言不烦，理直气壮，反驳有力。</a:t>
            </a:r>
            <a:endParaRPr lang="zh-CN" altLang="en-US" sz="27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7650" grpId="0"/>
      <p:bldP spid="2765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7965" y="1028065"/>
            <a:ext cx="4654550" cy="3620770"/>
          </a:xfrm>
        </p:spPr>
        <p:txBody>
          <a:bodyPr/>
          <a:lstStyle/>
          <a:p>
            <a:r>
              <a:rPr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人习于苟且非一日，士大夫多以不恤国事、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同俗自媚于众为善</a:t>
            </a:r>
            <a:r>
              <a:rPr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，上乃欲变此，而某不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量</a:t>
            </a:r>
            <a:r>
              <a:rPr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敌之众寡，欲出力助上以抗之，则众何为而不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汹汹</a:t>
            </a:r>
            <a:r>
              <a:rPr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然？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36550" y="314325"/>
            <a:ext cx="1743710" cy="432435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第三段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6735" y="1028065"/>
            <a:ext cx="590931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同俗自媚于众为善</a:t>
            </a:r>
            <a:r>
              <a:rPr 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附和世俗向众人献媚讨好当做好事。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量：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估量。</a:t>
            </a:r>
            <a:endParaRPr 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汹汹</a:t>
            </a:r>
            <a:r>
              <a:rPr 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然：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形容声势盛大或凶猛。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04315" y="4551680"/>
            <a:ext cx="8361680" cy="737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7030A0"/>
                </a:solidFill>
                <a:latin typeface="黑体" panose="02010609060101010101" pitchFamily="49" charset="-122"/>
                <a:sym typeface="+mn-ea"/>
              </a:rPr>
              <a:t>内容：为什么要变法？出现这种情形的原因是什么？</a:t>
            </a:r>
            <a:endParaRPr lang="zh-CN" altLang="en-US" sz="2800" b="1">
              <a:solidFill>
                <a:srgbClr val="7030A0"/>
              </a:solidFill>
              <a:latin typeface="黑体" panose="02010609060101010101" pitchFamily="49" charset="-122"/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2380615" y="5772785"/>
            <a:ext cx="5336540" cy="549910"/>
          </a:xfrm>
          <a:prstGeom prst="wedgeRoundRectCallout">
            <a:avLst>
              <a:gd name="adj1" fmla="val 17527"/>
              <a:gd name="adj2" fmla="val -141454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触动了大官僚大地主的利益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675005" y="388620"/>
            <a:ext cx="500189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盘庚之迁，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胥怨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者民也，非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特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朝廷士大夫而已；盘庚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不为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怨者故改其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度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度义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而后动，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是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而不见可悔故也。如君实责我以在位久，未能助上大有为，以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膏泽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斯民，则某知罪矣；如曰今日当一切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不事事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，守前所为而已，则非某之所敢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知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76900" y="776605"/>
            <a:ext cx="621157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胥怨：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相怨，指百姓对上位者的怨恨。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特：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只是。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不为：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不因为。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度：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计划。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度义：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虑到适宜。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是：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认为正确。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膏泽：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施恩惠。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不事事：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不做事，无所作为。前一个“事”是动词，办事。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知：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知道，这里是“领教”之意。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83155" y="5753100"/>
            <a:ext cx="90766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7030A0"/>
                </a:solidFill>
                <a:latin typeface="黑体" panose="02010609060101010101" pitchFamily="49" charset="-122"/>
                <a:sym typeface="+mn-ea"/>
              </a:rPr>
              <a:t>引“盘庚迁都”意在表明——坚持变法的决心决不动摇。</a:t>
            </a:r>
            <a:endParaRPr lang="zh-CN" altLang="en-US" sz="2800" b="1">
              <a:solidFill>
                <a:srgbClr val="7030A0"/>
              </a:solidFill>
              <a:latin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Rectangle 3"/>
          <p:cNvSpPr>
            <a:spLocks noGrp="1"/>
          </p:cNvSpPr>
          <p:nvPr>
            <p:ph idx="1"/>
          </p:nvPr>
        </p:nvSpPr>
        <p:spPr>
          <a:xfrm>
            <a:off x="3876675" y="4766945"/>
            <a:ext cx="2529840" cy="732790"/>
          </a:xfrm>
        </p:spPr>
        <p:txBody>
          <a:bodyPr wrap="square" lIns="91440" tIns="45720" rIns="91440" bIns="45720" anchor="t" anchorCtr="0">
            <a:normAutofit/>
          </a:bodyPr>
          <a:lstStyle/>
          <a:p>
            <a:pPr defTabSz="914400" eaLnBrk="1" latinLnBrk="0" hangingPunct="1">
              <a:lnSpc>
                <a:spcPct val="120000"/>
              </a:lnSpc>
              <a:buClrTx/>
              <a:buNone/>
            </a:pPr>
            <a:r>
              <a:rPr lang="zh-CN" altLang="en-US" sz="2800" b="1" spc="0" baseline="0">
                <a:solidFill>
                  <a:srgbClr val="7030A0"/>
                </a:solidFill>
                <a:latin typeface="黑体" panose="02010609060101010101" pitchFamily="49" charset="-122"/>
                <a:ea typeface="+mn-ea"/>
              </a:rPr>
              <a:t>书信常规结尾</a:t>
            </a:r>
            <a:endParaRPr sz="2800" b="1" spc="0" baseline="0">
              <a:solidFill>
                <a:srgbClr val="7030A0"/>
              </a:solidFill>
              <a:latin typeface="黑体" panose="02010609060101010101" pitchFamily="49" charset="-122"/>
              <a:ea typeface="+mn-ea"/>
            </a:endParaRPr>
          </a:p>
          <a:p>
            <a:pPr defTabSz="914400" eaLnBrk="1" latinLnBrk="0" hangingPunct="1">
              <a:lnSpc>
                <a:spcPct val="120000"/>
              </a:lnSpc>
              <a:buClrTx/>
              <a:buNone/>
            </a:pPr>
            <a:endParaRPr lang="zh-CN" altLang="en-US" sz="2800" baseline="0">
              <a:latin typeface="宋体" panose="02010600030101010101" pitchFamily="2" charset="-122"/>
              <a:ea typeface="黑体" panose="02010609060101010101" pitchFamily="49" charset="-122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336550" y="314325"/>
            <a:ext cx="1743710" cy="432435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第四段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09395" y="1283335"/>
            <a:ext cx="5161280" cy="6076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914400" eaLnBrk="1" latinLnBrk="0" hangingPunct="1">
              <a:lnSpc>
                <a:spcPct val="120000"/>
              </a:lnSpc>
              <a:buClrTx/>
              <a:buNone/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无由</a:t>
            </a:r>
            <a:r>
              <a:rPr lang="zh-CN" altLang="en-US" sz="2800"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会晤，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不任区区</a:t>
            </a:r>
            <a:r>
              <a:rPr lang="zh-CN" altLang="en-US" sz="2800"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向往之至！</a:t>
            </a:r>
            <a:endParaRPr lang="en-US" altLang="zh-CN" sz="2800" baseline="0">
              <a:latin typeface="宋体" panose="02010600030101010101" pitchFamily="2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75205" y="2393950"/>
            <a:ext cx="5516880" cy="16414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914400" eaLnBrk="1" latinLnBrk="0" hangingPunct="1">
              <a:lnSpc>
                <a:spcPct val="120000"/>
              </a:lnSpc>
              <a:buClrTx/>
              <a:buNone/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无由：</a:t>
            </a:r>
            <a:r>
              <a:rPr lang="zh-CN" altLang="en-US" sz="2800"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没有缘由。</a:t>
            </a:r>
            <a:endParaRPr lang="en-US" altLang="zh-CN" sz="2800" baseline="0">
              <a:latin typeface="宋体" panose="02010600030101010101" pitchFamily="2" charset="-122"/>
              <a:ea typeface="黑体" panose="02010609060101010101" pitchFamily="49" charset="-122"/>
            </a:endParaRPr>
          </a:p>
          <a:p>
            <a:pPr algn="l" defTabSz="914400" eaLnBrk="1" latinLnBrk="0" hangingPunct="1">
              <a:lnSpc>
                <a:spcPct val="120000"/>
              </a:lnSpc>
              <a:buClrTx/>
              <a:buNone/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不任：</a:t>
            </a:r>
            <a:r>
              <a:rPr lang="zh-CN" altLang="en-US" sz="2800"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不胜。</a:t>
            </a:r>
            <a:endParaRPr lang="en-US" altLang="zh-CN" sz="2800" baseline="0">
              <a:latin typeface="宋体" panose="02010600030101010101" pitchFamily="2" charset="-122"/>
              <a:ea typeface="黑体" panose="02010609060101010101" pitchFamily="49" charset="-122"/>
            </a:endParaRPr>
          </a:p>
          <a:p>
            <a:pPr algn="l" defTabSz="914400" eaLnBrk="1" latinLnBrk="0" hangingPunct="1">
              <a:lnSpc>
                <a:spcPct val="120000"/>
              </a:lnSpc>
              <a:buClrTx/>
              <a:buNone/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区区：</a:t>
            </a:r>
            <a:r>
              <a:rPr lang="zh-CN" altLang="en-US" sz="2800"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拳拳，专诚、恳挚的意思。</a:t>
            </a:r>
            <a:endParaRPr lang="zh-CN" altLang="en-US" sz="2800" baseline="0">
              <a:latin typeface="宋体" panose="02010600030101010101" pitchFamily="2" charset="-122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build="p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TextBox 2"/>
          <p:cNvSpPr txBox="1"/>
          <p:nvPr>
            <p:custDataLst>
              <p:tags r:id="rId3"/>
            </p:custDataLst>
          </p:nvPr>
        </p:nvSpPr>
        <p:spPr>
          <a:xfrm>
            <a:off x="1910715" y="3699828"/>
            <a:ext cx="1487170" cy="124079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algn="ctr" defTabSz="9144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7200" b="1" spc="200">
                <a:solidFill>
                  <a:schemeClr val="accent1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en-US" altLang="zh-CN" sz="7200" b="1" spc="200">
              <a:solidFill>
                <a:schemeClr val="accent1"/>
              </a:solidFill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3397885" y="3811270"/>
            <a:ext cx="5955030" cy="1019175"/>
          </a:xfrm>
        </p:spPr>
        <p:txBody>
          <a:bodyPr>
            <a:normAutofit/>
          </a:bodyPr>
          <a:lstStyle/>
          <a:p>
            <a:r>
              <a:rPr lang="zh-CN" altLang="en-US" sz="4800" b="1">
                <a:latin typeface="方正粗黑宋简体" panose="02000000000000000000" charset="-122"/>
                <a:ea typeface="方正粗黑宋简体" panose="02000000000000000000" charset="-122"/>
                <a:sym typeface="Arial" panose="020b0604020202020204" pitchFamily="34" charset="0"/>
              </a:rPr>
              <a:t>品味语言，难点突破</a:t>
            </a:r>
            <a:endParaRPr lang="zh-CN" altLang="en-US" sz="4800" b="1">
              <a:latin typeface="方正粗黑宋简体" panose="02000000000000000000" charset="-122"/>
              <a:ea typeface="方正粗黑宋简体" panose="02000000000000000000" charset="-122"/>
              <a:sym typeface="Arial" panose="020b0604020202020204" pitchFamily="34" charset="0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标题 1"/>
          <p:cNvSpPr>
            <a:spLocks noGrp="1"/>
          </p:cNvSpPr>
          <p:nvPr>
            <p:ph type="title"/>
          </p:nvPr>
        </p:nvSpPr>
        <p:spPr>
          <a:xfrm>
            <a:off x="1117600" y="421005"/>
            <a:ext cx="9483090" cy="1054100"/>
          </a:xfrm>
        </p:spPr>
        <p:txBody>
          <a:bodyPr lIns="91440" tIns="45720" rIns="91440" bIns="45720" anchor="b" anchorCtr="0"/>
          <a:lstStyle/>
          <a:p>
            <a:pPr defTabSz="914400" eaLnBrk="1" latinLnBrk="0" hangingPunct="1">
              <a:buClrTx/>
              <a:buNone/>
            </a:pPr>
            <a:r>
              <a:rPr lang="zh-CN" altLang="en-US" sz="2800" b="1" baseline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思考</a:t>
            </a:r>
            <a:r>
              <a:rPr lang="en-US" altLang="zh-CN" sz="2800" b="1" baseline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altLang="en-US" sz="2800" b="1" baseline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br>
              <a:rPr lang="en-US" altLang="zh-CN" sz="2800" b="1" baseline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br>
            <a:r>
              <a:rPr lang="en-US" altLang="zh-CN" sz="2800" b="1" baseline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zh-CN" sz="2800" b="1" baseline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作为“</a:t>
            </a:r>
            <a:r>
              <a:rPr lang="en-US" altLang="zh-CN" sz="2800" b="1" baseline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11</a:t>
            </a:r>
            <a:r>
              <a:rPr lang="zh-CN" altLang="zh-CN" sz="2800" b="1" baseline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世纪的改革家”，王安石在本文中哪些地方体现了他非凡的政治胆略？</a:t>
            </a:r>
            <a:endParaRPr lang="zh-CN" altLang="en-US" sz="2800" baseline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2771" name="内容占位符 2"/>
          <p:cNvSpPr>
            <a:spLocks noGrp="1"/>
          </p:cNvSpPr>
          <p:nvPr>
            <p:ph idx="1"/>
          </p:nvPr>
        </p:nvSpPr>
        <p:spPr>
          <a:xfrm>
            <a:off x="707390" y="1790065"/>
            <a:ext cx="10569575" cy="4396105"/>
          </a:xfrm>
        </p:spPr>
        <p:txBody>
          <a:bodyPr wrap="square" lIns="91440" tIns="45720" rIns="91440" bIns="45720" anchor="t" anchorCtr="0">
            <a:noAutofit/>
          </a:bodyPr>
          <a:lstStyle/>
          <a:p>
            <a:pPr eaLnBrk="1" hangingPunct="1"/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（１）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“至于怨诽之多，则固前知其如此”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，改革前就已经将这种情况洞明于心，却敢于挑战，体现非凡的胆略。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1" hangingPunct="1"/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（２）“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人习于苟且非一日，士大夫多以不恤国事、同俗自媚于众为善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”，直斥当时苟且偷安，不思进取，墨守成规的现象，不回避，不妥协，不遮掩，体现一种直言不讳的勇气。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1" hangingPunct="1"/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（３）明知寡不敌众，却“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欲出力助上以抗之”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1" hangingPunct="1"/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（４）在论辩中面对司马光这样的政敌，使用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“何为而不汹汹然？”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之类的强烈反诘语气。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 fill="hold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153035"/>
            <a:ext cx="10852150" cy="732155"/>
          </a:xfrm>
        </p:spPr>
        <p:txBody>
          <a:bodyPr/>
          <a:lstStyle/>
          <a:p>
            <a:r>
              <a:rPr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思考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</a:t>
            </a:r>
            <a:r>
              <a:rPr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：</a:t>
            </a:r>
            <a:r>
              <a:rPr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你是如何评价王安石在《答司马谏议书》中的表现的?</a:t>
            </a:r>
            <a:endParaRPr lang="zh-CN" altLang="zh-CN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7690" y="1116330"/>
            <a:ext cx="10852150" cy="259778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观点一：王安石在这篇《答司马谏议书》中表现出了“三不足”的大无畏精神，即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“天变不足畏，祖宗不足法，人言不足恤”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，表明了他的进步思想。王安石和司马光的斗争，虽然是统治阶级内部代表不同阶层利益的两个大臣的个人政见之争,但它更是中国11世纪的一个重要事件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王安石变法的缩影。王安石的《答司马谏议书》是这一场斗争的生动速写，是这一大事件的真实纪要。它是王安石在当时北宋“积贫积弱”的困境中发出的发奋图强的呼声，它直接宣传了变法革新的积极思想。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4245" y="4134485"/>
            <a:ext cx="106635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b="1">
                <a:sym typeface="+mn-ea"/>
              </a:rPr>
              <a:t>      </a:t>
            </a:r>
            <a:r>
              <a:rPr lang="zh-CN" altLang="en-US" sz="2400" b="1" spc="150"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观点二：王安石在《答司马谏议书》一文中把反对意见一概斥为“邪说”，把持不同意见的人一概贬为“壬人”,虽然行文痛快,但与实际情况不尽相符,有失偏颇。所以明人茅坤说:“荆公之愎而自用,所以自误。”</a:t>
            </a:r>
            <a:endParaRPr lang="zh-CN" altLang="en-US" sz="2400" b="1" spc="150"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7215" y="339090"/>
            <a:ext cx="2312035" cy="614045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/>
          <a:lstStyle/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教学目标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8185" y="1595755"/>
            <a:ext cx="10755630" cy="416115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spcAft>
                <a:spcPct val="0"/>
              </a:spcAft>
              <a:buNone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1.</a:t>
            </a:r>
            <a:r>
              <a:rPr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了解王安石以及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王安石变法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的资料，了解掌握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书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的文体特点。</a:t>
            </a:r>
            <a:endParaRPr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Aft>
                <a:spcPct val="0"/>
              </a:spcAft>
              <a:buNone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2.</a:t>
            </a:r>
            <a:r>
              <a:rPr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借助课下注释和古代汉语词典，疏通文意，并掌握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”“</a:t>
            </a:r>
            <a:r>
              <a:rPr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书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”“</a:t>
            </a:r>
            <a:r>
              <a:rPr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报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”“</a:t>
            </a:r>
            <a:r>
              <a:rPr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见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等文言词语的意义和用法，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有司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等文化常识。</a:t>
            </a:r>
            <a:endParaRPr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50000"/>
              </a:lnSpc>
              <a:spcAft>
                <a:spcPct val="0"/>
              </a:spcAft>
              <a:buNone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3.</a:t>
            </a:r>
            <a:r>
              <a:rPr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通过品读语言，体会作者对司马光指责自己的罪状的反驳，从而感受作者改革的决心，并</a:t>
            </a:r>
            <a:r>
              <a:rPr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体会其对国家大事的担当精神。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50000"/>
              </a:lnSpc>
              <a:spcAft>
                <a:spcPct val="0"/>
              </a:spcAft>
              <a:buNone/>
            </a:pPr>
            <a:endParaRPr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356870"/>
            <a:ext cx="2023745" cy="441960"/>
          </a:xfrm>
          <a:ln w="28575">
            <a:solidFill>
              <a:schemeClr val="tx1"/>
            </a:solidFill>
          </a:ln>
        </p:spPr>
        <p:txBody>
          <a:bodyPr/>
          <a:lstStyle/>
          <a:p>
            <a:r>
              <a:rPr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主旨点睛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7115" y="1943735"/>
            <a:ext cx="9914255" cy="2510790"/>
          </a:xfrm>
        </p:spPr>
        <p:txBody>
          <a:bodyPr>
            <a:no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在本文中,作者王安石通过辩明侵官、生事、征利、拒谏怨五事，逐条驳斥了司马光的指责，揭露士大夫不恤国事、偷安、墨守成规的保守思想，表明了自己坚持改革、敢想敢决不为流言蜚语所动的决心。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>
                <a:sym typeface="Arial" panose="020b0604020202020204" pitchFamily="34" charset="0"/>
              </a:rPr>
              <a:t>谢谢聆听</a:t>
            </a:r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>
                <a:sym typeface="Arial" panose="020b0604020202020204" pitchFamily="34" charset="0"/>
              </a:rPr>
              <a:t>单击此处添加文本内容</a:t>
            </a:r>
            <a:endParaRPr lang="zh-CN" altLang="en-US">
              <a:sym typeface="Arial" panose="020b0604020202020204" pitchFamily="34" charset="0"/>
            </a:endParaRPr>
          </a:p>
        </p:txBody>
      </p:sp>
      <p:pic>
        <p:nvPicPr>
          <p:cNvPr id="4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887200" y="10490200"/>
            <a:ext cx="355600" cy="266700"/>
          </a:xfrm>
          <a:prstGeom prst="cube">
            <a:avLst/>
          </a:prstGeom>
        </p:spPr>
      </p:pic>
    </p:spTree>
    <p:custDataLst>
      <p:tags r:id="rId5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TextBox 2"/>
          <p:cNvSpPr txBox="1"/>
          <p:nvPr>
            <p:custDataLst>
              <p:tags r:id="rId3"/>
            </p:custDataLst>
          </p:nvPr>
        </p:nvSpPr>
        <p:spPr>
          <a:xfrm>
            <a:off x="3053080" y="3699193"/>
            <a:ext cx="1487170" cy="124079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algn="ctr" defTabSz="9144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7200" b="1" spc="200">
                <a:solidFill>
                  <a:schemeClr val="accent1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en-US" altLang="zh-CN" sz="7200" b="1" spc="200">
              <a:solidFill>
                <a:schemeClr val="accent1"/>
              </a:solidFill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540468" y="3810635"/>
            <a:ext cx="4360473" cy="1019248"/>
          </a:xfrm>
        </p:spPr>
        <p:txBody>
          <a:bodyPr/>
          <a:lstStyle/>
          <a:p>
            <a:r>
              <a:rPr lang="zh-CN" altLang="en-US" sz="4800" b="1">
                <a:latin typeface="方正粗黑宋简体" panose="02000000000000000000" charset="-122"/>
                <a:ea typeface="方正粗黑宋简体" panose="02000000000000000000" charset="-122"/>
                <a:sym typeface="Arial" panose="020b0604020202020204" pitchFamily="34" charset="0"/>
              </a:rPr>
              <a:t>解题，知作者</a:t>
            </a:r>
            <a:endParaRPr lang="zh-CN" altLang="en-US" sz="4800" b="1">
              <a:latin typeface="方正粗黑宋简体" panose="02000000000000000000" charset="-122"/>
              <a:ea typeface="方正粗黑宋简体" panose="02000000000000000000" charset="-122"/>
              <a:sym typeface="Arial" panose="020b0604020202020204" pitchFamily="34" charset="0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Text Box 2"/>
          <p:cNvSpPr/>
          <p:nvPr/>
        </p:nvSpPr>
        <p:spPr>
          <a:xfrm>
            <a:off x="3405505" y="2461895"/>
            <a:ext cx="5880100" cy="11861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/>
          <a:lstStyle/>
          <a:p>
            <a:r>
              <a:rPr lang="zh-CN" altLang="en-US" sz="7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</a:t>
            </a:r>
            <a:r>
              <a:rPr lang="zh-CN" altLang="en-US" sz="72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司马谏议</a:t>
            </a:r>
            <a:r>
              <a:rPr lang="zh-CN" altLang="en-US" sz="7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书</a:t>
            </a:r>
            <a:r>
              <a:rPr lang="zh-CN" altLang="en-US" sz="7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7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椭圆形标注 3"/>
          <p:cNvSpPr/>
          <p:nvPr/>
        </p:nvSpPr>
        <p:spPr>
          <a:xfrm>
            <a:off x="948690" y="1649730"/>
            <a:ext cx="3071495" cy="690245"/>
          </a:xfrm>
          <a:prstGeom prst="wedgeEllipseCallout">
            <a:avLst>
              <a:gd name="adj1" fmla="val 44790"/>
              <a:gd name="adj2" fmla="val 85970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答复、回复</a:t>
            </a:r>
            <a:endParaRPr lang="zh-CN" altLang="en-US" sz="28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" name="椭圆形标注 4"/>
          <p:cNvSpPr/>
          <p:nvPr/>
        </p:nvSpPr>
        <p:spPr>
          <a:xfrm>
            <a:off x="5432425" y="603250"/>
            <a:ext cx="5367655" cy="1553210"/>
          </a:xfrm>
          <a:prstGeom prst="wedgeEllipseCallout">
            <a:avLst>
              <a:gd name="adj1" fmla="val -31352"/>
              <a:gd name="adj2" fmla="val 81278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28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</a:t>
            </a:r>
            <a:r>
              <a:rPr lang="zh-CN" altLang="en-US" sz="28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指司马光，因为当时任翰林学士、右谏议大夫，故称司马谏议</a:t>
            </a:r>
            <a:endParaRPr lang="zh-CN" altLang="en-US" sz="28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1228725" y="4420235"/>
            <a:ext cx="9980930" cy="2068195"/>
          </a:xfrm>
          <a:prstGeom prst="wedgeRoundRectCallout">
            <a:avLst>
              <a:gd name="adj1" fmla="val 24360"/>
              <a:gd name="adj2" fmla="val -105310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</a:t>
            </a:r>
            <a:r>
              <a:rPr lang="zh-CN" altLang="en-US" sz="28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书是古代的一种文体，作</a:t>
            </a:r>
            <a:r>
              <a:rPr lang="zh-CN" altLang="en-US" sz="28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书信、文件</a:t>
            </a:r>
            <a:r>
              <a:rPr lang="zh-CN" altLang="en-US" sz="28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讲，说明写给谁。如司马迁《报任安书》，林觉民的</a:t>
            </a:r>
            <a:r>
              <a:rPr lang="en-US" altLang="zh-CN" sz="28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8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与妻书</a:t>
            </a:r>
            <a:r>
              <a:rPr lang="en-US" altLang="zh-CN" sz="28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28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，苏辙《上枢密韩太尉书》，王安石的《答司马谏议书》；此外还作</a:t>
            </a:r>
            <a:r>
              <a:rPr lang="zh-CN" altLang="en-US" sz="28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书写、记载</a:t>
            </a:r>
            <a:r>
              <a:rPr lang="zh-CN" altLang="en-US" sz="28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讲，如“明初四杰”之一高启的《书博鸡者事》，就是记斗鸡赌输赢的人的故事。</a:t>
            </a:r>
            <a:endParaRPr lang="zh-CN" altLang="en-US" sz="28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3710" y="290830"/>
            <a:ext cx="1574165" cy="76581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accent1"/>
                </a:solidFill>
                <a:sym typeface="+mn-ea"/>
              </a:rPr>
              <a:t>解题</a:t>
            </a:r>
            <a:endParaRPr lang="zh-CN" altLang="en-US" sz="3600" b="1">
              <a:solidFill>
                <a:schemeClr val="accent1"/>
              </a:solidFill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78555" y="1113790"/>
            <a:ext cx="7985760" cy="1466215"/>
          </a:xfrm>
        </p:spPr>
        <p:txBody>
          <a:bodyPr>
            <a:normAutofit lnSpcReduction="10000"/>
          </a:bodyPr>
          <a:lstStyle/>
          <a:p>
            <a:r>
              <a:rPr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王安石（1021－1086），字介甫，号半山。北宋著名思想家、政治家、文学家、改革家，</a:t>
            </a:r>
            <a:r>
              <a:rPr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“唐宋八大家”之一</a:t>
            </a:r>
            <a:r>
              <a:rPr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9400" y="182880"/>
            <a:ext cx="1574165" cy="661035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accent1"/>
                </a:solidFill>
                <a:sym typeface="+mn-ea"/>
              </a:rPr>
              <a:t>作者</a:t>
            </a:r>
            <a:endParaRPr lang="zh-CN" altLang="en-US" sz="3600" b="1">
              <a:solidFill>
                <a:schemeClr val="accent1"/>
              </a:solidFill>
              <a:sym typeface="+mn-ea"/>
            </a:endParaRPr>
          </a:p>
        </p:txBody>
      </p:sp>
      <p:pic>
        <p:nvPicPr>
          <p:cNvPr id="4" name="图片 3" descr="0060ce4e2174a2f1147b10df7bc0520e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rcRect l="3192" t="4241" r="4913"/>
          <a:stretch>
            <a:fillRect/>
          </a:stretch>
        </p:blipFill>
        <p:spPr>
          <a:xfrm>
            <a:off x="0" y="991235"/>
            <a:ext cx="3489960" cy="5683250"/>
          </a:xfrm>
          <a:prstGeom prst="rect">
            <a:avLst/>
          </a:prstGeom>
        </p:spPr>
      </p:pic>
      <p:sp>
        <p:nvSpPr>
          <p:cNvPr id="16387" name="矩形 1"/>
          <p:cNvSpPr/>
          <p:nvPr/>
        </p:nvSpPr>
        <p:spPr>
          <a:xfrm>
            <a:off x="3672205" y="2665730"/>
            <a:ext cx="8272145" cy="367411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熙宁二年（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1069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年），任参知政事，次年拜相，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主持变法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。因守旧派反对，熙宁七年（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1074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年）罢相。一年后，宋神宗再次起用，旋又罢相，退居江宁。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熙宁十年（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1077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年），被封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“舒国公”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，后改封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荆国公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，后人称其为王荆公。列宁称王安石为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“中国11世纪的改革家”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元祐元年（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1086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年），保守派得势，新法皆废，郁然病逝于钟山（今江苏南京），赠太傅。绍圣元年（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1094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年），获谥“文”，故世称王文公。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638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381000"/>
            <a:ext cx="10852150" cy="614362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王安石在文学上也是个革新派，他是北宋诗文革新运动的积极参加者，反对北宋初年浮靡的文风，主张文章</a:t>
            </a:r>
            <a:r>
              <a:rPr lang="en-US" altLang="zh-CN" sz="280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sz="280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务为有补于世</a:t>
            </a:r>
            <a:r>
              <a:rPr lang="en-US" altLang="zh-CN" sz="280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，所以，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他的散文大致贯彻了他的文学主张，揭露时弊、反映社会矛盾，具有较浓厚的政治色彩。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其诗</a:t>
            </a:r>
            <a:r>
              <a:rPr lang="zh-CN" altLang="en-US" sz="280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“学杜得其瘦硬”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，擅长于说理与修辞，晚年诗风含蓄深沉、深婉不迫，以丰神远韵的风格在北宋诗坛自成一家，世称“王荆公体”；其词写物咏怀吊古，意境空阔苍茫，形象淡远纯朴。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有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</a:t>
            </a:r>
            <a:r>
              <a:rPr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临川先生文集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等著作存世。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4360" y="1287780"/>
            <a:ext cx="10852150" cy="4752340"/>
          </a:xfrm>
        </p:spPr>
        <p:txBody>
          <a:bodyPr>
            <a:noAutofit/>
          </a:bodyPr>
          <a:lstStyle/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北宋宋神宗时期，内外交困，社会矛盾空前尖锐。宋神宗熙宁二年，王安石开始实行新法，遭到守旧派的强烈反对。时任右谏议大夫的司马光给王安石写了三封长信,抨击新政，要求王安石废弃新法，恢复旧制。王安石作了回信，信虽然简短,但逐一驳斥了对方的责难，辩明了司马光所指责自己的多条罪状，批判了士大夫们因循守旧、苟且偷安的保守思想，表明变法是正确的,自己要坚持改革的决心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4325" y="387985"/>
            <a:ext cx="1574165" cy="661035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accent1"/>
                </a:solidFill>
                <a:sym typeface="+mn-ea"/>
              </a:rPr>
              <a:t>背景</a:t>
            </a:r>
            <a:endParaRPr lang="zh-CN" altLang="en-US" sz="3600" b="1">
              <a:solidFill>
                <a:schemeClr val="accent1"/>
              </a:solidFill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TextBox 2"/>
          <p:cNvSpPr txBox="1"/>
          <p:nvPr>
            <p:custDataLst>
              <p:tags r:id="rId3"/>
            </p:custDataLst>
          </p:nvPr>
        </p:nvSpPr>
        <p:spPr>
          <a:xfrm>
            <a:off x="3053080" y="3699193"/>
            <a:ext cx="1487170" cy="124079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algn="ctr" defTabSz="9144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7200" b="1" spc="200">
                <a:solidFill>
                  <a:schemeClr val="accent1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en-US" altLang="zh-CN" sz="7200" b="1" spc="200">
              <a:solidFill>
                <a:schemeClr val="accent1"/>
              </a:solidFill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540468" y="3810635"/>
            <a:ext cx="4360473" cy="1019248"/>
          </a:xfrm>
        </p:spPr>
        <p:txBody>
          <a:bodyPr>
            <a:normAutofit fontScale="90000"/>
          </a:bodyPr>
          <a:lstStyle/>
          <a:p>
            <a:r>
              <a:rPr lang="zh-CN" altLang="en-US" sz="4800" b="1">
                <a:latin typeface="方正粗黑宋简体" panose="02000000000000000000" charset="-122"/>
                <a:ea typeface="方正粗黑宋简体" panose="02000000000000000000" charset="-122"/>
                <a:sym typeface="Arial" panose="020b0604020202020204" pitchFamily="34" charset="0"/>
              </a:rPr>
              <a:t>读文，疏通文意</a:t>
            </a:r>
            <a:endParaRPr lang="zh-CN" altLang="en-US" sz="4800" b="1">
              <a:latin typeface="方正粗黑宋简体" panose="02000000000000000000" charset="-122"/>
              <a:ea typeface="方正粗黑宋简体" panose="02000000000000000000" charset="-122"/>
              <a:sym typeface="Arial" panose="020b0604020202020204" pitchFamily="34" charset="0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505" y="163195"/>
            <a:ext cx="3576320" cy="646430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r>
              <a:rPr lang="zh-CN" altLang="en-US" sz="32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初读</a:t>
            </a:r>
            <a:r>
              <a:rPr lang="en-US" altLang="zh-CN" sz="32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sz="32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识字音</a:t>
            </a:r>
            <a:endParaRPr sz="3200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1506" name="矩形 1"/>
          <p:cNvSpPr/>
          <p:nvPr/>
        </p:nvSpPr>
        <p:spPr>
          <a:xfrm>
            <a:off x="1654493" y="1369060"/>
            <a:ext cx="7704137" cy="4524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怨谤（bàng）　     强聒（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guō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）      重（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chóng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）念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难壬人（</a:t>
            </a:r>
            <a:r>
              <a:rPr lang="en-US" altLang="zh-CN" sz="3200">
                <a:latin typeface="Arial" panose="020b0604020202020204" pitchFamily="34" charset="0"/>
                <a:ea typeface="黑体" panose="02010609060101010101" pitchFamily="49" charset="-122"/>
              </a:rPr>
              <a:t> nàn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rén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）   恤（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xù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）          胥怨（</a:t>
            </a:r>
            <a:r>
              <a:rPr lang="en-US" altLang="zh-CN" sz="3200">
                <a:latin typeface="Arial" panose="020b0604020202020204" pitchFamily="34" charset="0"/>
                <a:ea typeface="黑体" panose="02010609060101010101" pitchFamily="49" charset="-122"/>
              </a:rPr>
              <a:t>xū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度（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duó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）义       盘庚（gēng）　    会晤（wù） 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0"/>
  <p:tag name="KSO_WM_UNIT_INDEX" val="0"/>
  <p:tag name="KSO_WM_UNIT_LAYERLEVEL" val="1"/>
  <p:tag name="KSO_WM_UNIT_SUBTYPE" val="h"/>
  <p:tag name="KSO_WM_UNIT_TYPE" val="i"/>
</p:tagLst>
</file>

<file path=ppt/tags/tag10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0"/>
  <p:tag name="KSO_WM_UNIT_INDEX" val="0"/>
  <p:tag name="KSO_WM_UNIT_LAYERLEVEL" val="1"/>
  <p:tag name="KSO_WM_UNIT_SUBTYPE" val="h"/>
  <p:tag name="KSO_WM_UNIT_TYPE" val="i"/>
</p:tagLst>
</file>

<file path=ppt/tags/tag11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0"/>
  <p:tag name="KSO_WM_UNIT_INDEX" val="0"/>
  <p:tag name="KSO_WM_UNIT_LAYERLEVEL" val="1"/>
  <p:tag name="KSO_WM_UNIT_SUBTYPE" val="h"/>
  <p:tag name="KSO_WM_UNIT_TYPE" val="i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0"/>
  <p:tag name="KSO_WM_UNIT_INDEX" val="0"/>
  <p:tag name="KSO_WM_UNIT_LAYERLEVEL" val="1"/>
  <p:tag name="KSO_WM_UNIT_SUBTYPE" val="h"/>
  <p:tag name="KSO_WM_UNIT_TYPE" val="i"/>
</p:tagLst>
</file>

<file path=ppt/tags/tag13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1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1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4118"/>
  <p:tag name="KSO_WM_TEMPLATE_MASTER_THUMB_INDEX" val="12"/>
  <p:tag name="KSO_WM_TEMPLATE_MASTER_TYPE" val="1"/>
  <p:tag name="KSO_WM_TEMPLATE_SUBCATEGORY" val="0"/>
  <p:tag name="KSO_WM_TEMPLATE_THUMBS_INDEX" val="1、4、7、9、12、16、17、22、26、34、39、42"/>
</p:tagLst>
</file>

<file path=ppt/tags/tag14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18"/>
  <p:tag name="KSO_WM_UNIT_COMPATIBLE" val="0"/>
  <p:tag name="KSO_WM_UNIT_DIAGRAM_ISNUMVISUAL" val="0"/>
  <p:tag name="KSO_WM_UNIT_DIAGRAM_ISREFERUNIT" val="0"/>
  <p:tag name="KSO_WM_UNIT_HIGHLIGHT" val="0"/>
  <p:tag name="KSO_WM_UNIT_ID" val="custom20204118_1*a*1"/>
  <p:tag name="KSO_WM_UNIT_INDEX" val="1"/>
  <p:tag name="KSO_WM_UNIT_ISCONTENTSTITLE" val="0"/>
  <p:tag name="KSO_WM_UNIT_LAYERLEVEL" val="1"/>
  <p:tag name="KSO_WM_UNIT_NOCLEAR" val="0"/>
  <p:tag name="KSO_WM_UNIT_PRESET_TEXT" val="简约中国风创意模板"/>
  <p:tag name="KSO_WM_UNIT_TYPE" val="a"/>
  <p:tag name="KSO_WM_UNIT_VALUE" val="10"/>
</p:tagLst>
</file>

<file path=ppt/tags/tag14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18"/>
  <p:tag name="KSO_WM_UNIT_COMPATIBLE" val="0"/>
  <p:tag name="KSO_WM_UNIT_DIAGRAM_ISNUMVISUAL" val="0"/>
  <p:tag name="KSO_WM_UNIT_DIAGRAM_ISREFERUNIT" val="0"/>
  <p:tag name="KSO_WM_UNIT_HIGHLIGHT" val="0"/>
  <p:tag name="KSO_WM_UNIT_ID" val="custom20204118_1*b*1"/>
  <p:tag name="KSO_WM_UNIT_INDEX" val="1"/>
  <p:tag name="KSO_WM_UNIT_ISCONTENTSTITLE" val="0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。"/>
  <p:tag name="KSO_WM_UNIT_TYPE" val="b"/>
  <p:tag name="KSO_WM_UNIT_VALUE" val="26"/>
</p:tagLst>
</file>

<file path=ppt/tags/tag14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18"/>
  <p:tag name="KSO_WM_UNIT_COMPATIBLE" val="0"/>
  <p:tag name="KSO_WM_UNIT_DIAGRAM_ISNUMVISUAL" val="0"/>
  <p:tag name="KSO_WM_UNIT_DIAGRAM_ISREFERUNIT" val="0"/>
  <p:tag name="KSO_WM_UNIT_HIGHLIGHT" val="0"/>
  <p:tag name="KSO_WM_UNIT_ID" val="custom20204118_1*b*1"/>
  <p:tag name="KSO_WM_UNIT_INDEX" val="1"/>
  <p:tag name="KSO_WM_UNIT_ISCONTENTSTITLE" val="0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。"/>
  <p:tag name="KSO_WM_UNIT_TYPE" val="b"/>
  <p:tag name="KSO_WM_UNIT_VALUE" val="26"/>
</p:tagLst>
</file>

<file path=ppt/tags/tag147.xml><?xml version="1.0" encoding="utf-8"?>
<p:tagLst xmlns:p="http://schemas.openxmlformats.org/presentationml/2006/main">
  <p:tag name="KSO_WM_BEAUTIFY_FLAG" val="#wm#"/>
  <p:tag name="KSO_WM_SLIDE_ID" val="custom20204118_1"/>
  <p:tag name="KSO_WM_SLIDE_INDEX" val="1"/>
  <p:tag name="KSO_WM_SLIDE_ITEM_CNT" val="0"/>
  <p:tag name="KSO_WM_SLIDE_LAYOUT" val="a_b"/>
  <p:tag name="KSO_WM_SLIDE_LAYOUT_CNT" val="1_3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4118"/>
  <p:tag name="KSO_WM_TEMPLATE_MASTER_THUMB_INDEX" val="12"/>
  <p:tag name="KSO_WM_TEMPLATE_MASTER_TYPE" val="1"/>
  <p:tag name="KSO_WM_TEMPLATE_SUBCATEGORY" val="0"/>
  <p:tag name="KSO_WM_TEMPLATE_THUMBS_INDEX" val="1、4、7、9、12、16、17、22、26、34、39、42"/>
</p:tagLst>
</file>

<file path=ppt/tags/tag148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8"/>
</p:tagLst>
</file>

<file path=ppt/tags/tag14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18"/>
  <p:tag name="KSO_WM_UNIT_COMPATIBLE" val="1"/>
  <p:tag name="KSO_WM_UNIT_DIAGRAM_ISNUMVISUAL" val="0"/>
  <p:tag name="KSO_WM_UNIT_DIAGRAM_ISREFERUNIT" val="0"/>
  <p:tag name="KSO_WM_UNIT_HIGHLIGHT" val="0"/>
  <p:tag name="KSO_WM_UNIT_ID" val="custom20204118_7*e*1"/>
  <p:tag name="KSO_WM_UNIT_INDEX" val="1"/>
  <p:tag name="KSO_WM_UNIT_LAYERLEVEL" val="1"/>
  <p:tag name="KSO_WM_UNIT_NOCLEAR" val="0"/>
  <p:tag name="KSO_WM_UNIT_PRESET_TEXT" val="01"/>
  <p:tag name="KSO_WM_UNIT_TYPE" val="e"/>
  <p:tag name="KSO_WM_UNIT_VALUE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18"/>
  <p:tag name="KSO_WM_UNIT_COMPATIBLE" val="0"/>
  <p:tag name="KSO_WM_UNIT_DIAGRAM_ISNUMVISUAL" val="0"/>
  <p:tag name="KSO_WM_UNIT_DIAGRAM_ISREFERUNIT" val="0"/>
  <p:tag name="KSO_WM_UNIT_HIGHLIGHT" val="0"/>
  <p:tag name="KSO_WM_UNIT_ID" val="custom20204118_7*a*1"/>
  <p:tag name="KSO_WM_UNIT_INDEX" val="1"/>
  <p:tag name="KSO_WM_UNIT_ISCONTENTSTITLE" val="0"/>
  <p:tag name="KSO_WM_UNIT_LAYERLEVEL" val="1"/>
  <p:tag name="KSO_WM_UNIT_NOCLEAR" val="0"/>
  <p:tag name="KSO_WM_UNIT_PRESET_TEXT" val="添加标题"/>
  <p:tag name="KSO_WM_UNIT_TYPE" val="a"/>
  <p:tag name="KSO_WM_UNIT_VALUE" val="6"/>
</p:tagLst>
</file>

<file path=ppt/tags/tag151.xml><?xml version="1.0" encoding="utf-8"?>
<p:tagLst xmlns:p="http://schemas.openxmlformats.org/presentationml/2006/main">
  <p:tag name="KSO_WM_BEAUTIFY_FLAG" val="#wm#"/>
  <p:tag name="KSO_WM_SLIDE_ID" val="custom20204118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4118"/>
  <p:tag name="KSO_WM_TEMPLATE_MASTER_TYPE" val="1"/>
  <p:tag name="KSO_WM_TEMPLATE_SUBCATEGORY" val="0"/>
</p:tagLst>
</file>

<file path=ppt/tags/tag15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8"/>
</p:tagLst>
</file>

<file path=ppt/tags/tag153.xml><?xml version="1.0" encoding="utf-8"?>
<p:tagLst xmlns:p="http://schemas.openxmlformats.org/presentationml/2006/main">
  <p:tag name="KSO_WM_UNIT_PLACING_PICTURE_USER_VIEWPORT" val="{&quot;height&quot;:10800,&quot;width&quot;:10301}"/>
</p:tagLst>
</file>

<file path=ppt/tags/tag154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8"/>
</p:tagLst>
</file>

<file path=ppt/tags/tag155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8"/>
</p:tagLst>
</file>

<file path=ppt/tags/tag156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8"/>
</p:tagLst>
</file>

<file path=ppt/tags/tag1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18"/>
  <p:tag name="KSO_WM_UNIT_COMPATIBLE" val="1"/>
  <p:tag name="KSO_WM_UNIT_DIAGRAM_ISNUMVISUAL" val="0"/>
  <p:tag name="KSO_WM_UNIT_DIAGRAM_ISREFERUNIT" val="0"/>
  <p:tag name="KSO_WM_UNIT_HIGHLIGHT" val="0"/>
  <p:tag name="KSO_WM_UNIT_ID" val="custom20204118_7*e*1"/>
  <p:tag name="KSO_WM_UNIT_INDEX" val="1"/>
  <p:tag name="KSO_WM_UNIT_LAYERLEVEL" val="1"/>
  <p:tag name="KSO_WM_UNIT_NOCLEAR" val="0"/>
  <p:tag name="KSO_WM_UNIT_PRESET_TEXT" val="01"/>
  <p:tag name="KSO_WM_UNIT_TYPE" val="e"/>
  <p:tag name="KSO_WM_UNIT_VALUE" val="1"/>
</p:tagLst>
</file>

<file path=ppt/tags/tag1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18"/>
  <p:tag name="KSO_WM_UNIT_COMPATIBLE" val="0"/>
  <p:tag name="KSO_WM_UNIT_DIAGRAM_ISNUMVISUAL" val="0"/>
  <p:tag name="KSO_WM_UNIT_DIAGRAM_ISREFERUNIT" val="0"/>
  <p:tag name="KSO_WM_UNIT_HIGHLIGHT" val="0"/>
  <p:tag name="KSO_WM_UNIT_ID" val="custom20204118_7*a*1"/>
  <p:tag name="KSO_WM_UNIT_INDEX" val="1"/>
  <p:tag name="KSO_WM_UNIT_ISCONTENTSTITLE" val="0"/>
  <p:tag name="KSO_WM_UNIT_LAYERLEVEL" val="1"/>
  <p:tag name="KSO_WM_UNIT_NOCLEAR" val="0"/>
  <p:tag name="KSO_WM_UNIT_PRESET_TEXT" val="添加标题"/>
  <p:tag name="KSO_WM_UNIT_TYPE" val="a"/>
  <p:tag name="KSO_WM_UNIT_VALUE" val="6"/>
</p:tagLst>
</file>

<file path=ppt/tags/tag159.xml><?xml version="1.0" encoding="utf-8"?>
<p:tagLst xmlns:p="http://schemas.openxmlformats.org/presentationml/2006/main">
  <p:tag name="KSO_WM_BEAUTIFY_FLAG" val="#wm#"/>
  <p:tag name="KSO_WM_SLIDE_ID" val="custom20204118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4118"/>
  <p:tag name="KSO_WM_TEMPLATE_MASTER_TYPE" val="1"/>
  <p:tag name="KSO_WM_TEMPLATE_SUBCATEGORY" val="0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8"/>
</p:tagLst>
</file>

<file path=ppt/tags/tag161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8"/>
</p:tagLst>
</file>

<file path=ppt/tags/tag16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8"/>
</p:tagLst>
</file>

<file path=ppt/tags/tag163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8"/>
</p:tagLst>
</file>

<file path=ppt/tags/tag164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8"/>
</p:tagLst>
</file>

<file path=ppt/tags/tag165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8"/>
</p:tagLst>
</file>

<file path=ppt/tags/tag166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8"/>
</p:tagLst>
</file>

<file path=ppt/tags/tag167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8"/>
</p:tagLst>
</file>

<file path=ppt/tags/tag16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18"/>
  <p:tag name="KSO_WM_UNIT_COMPATIBLE" val="1"/>
  <p:tag name="KSO_WM_UNIT_DIAGRAM_ISNUMVISUAL" val="0"/>
  <p:tag name="KSO_WM_UNIT_DIAGRAM_ISREFERUNIT" val="0"/>
  <p:tag name="KSO_WM_UNIT_HIGHLIGHT" val="0"/>
  <p:tag name="KSO_WM_UNIT_ID" val="custom20204118_7*e*1"/>
  <p:tag name="KSO_WM_UNIT_INDEX" val="1"/>
  <p:tag name="KSO_WM_UNIT_LAYERLEVEL" val="1"/>
  <p:tag name="KSO_WM_UNIT_NOCLEAR" val="0"/>
  <p:tag name="KSO_WM_UNIT_PRESET_TEXT" val="01"/>
  <p:tag name="KSO_WM_UNIT_TYPE" val="e"/>
  <p:tag name="KSO_WM_UNIT_VALUE" val="1"/>
</p:tagLst>
</file>

<file path=ppt/tags/tag16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18"/>
  <p:tag name="KSO_WM_UNIT_COMPATIBLE" val="0"/>
  <p:tag name="KSO_WM_UNIT_DIAGRAM_ISNUMVISUAL" val="0"/>
  <p:tag name="KSO_WM_UNIT_DIAGRAM_ISREFERUNIT" val="0"/>
  <p:tag name="KSO_WM_UNIT_HIGHLIGHT" val="0"/>
  <p:tag name="KSO_WM_UNIT_ID" val="custom20204118_7*a*1"/>
  <p:tag name="KSO_WM_UNIT_INDEX" val="1"/>
  <p:tag name="KSO_WM_UNIT_ISCONTENTSTITLE" val="0"/>
  <p:tag name="KSO_WM_UNIT_LAYERLEVEL" val="1"/>
  <p:tag name="KSO_WM_UNIT_NOCLEAR" val="0"/>
  <p:tag name="KSO_WM_UNIT_PRESET_TEXT" val="添加标题"/>
  <p:tag name="KSO_WM_UNIT_TYPE" val="a"/>
  <p:tag name="KSO_WM_UNIT_VALUE" val="6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SLIDE_ID" val="custom20204118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4118"/>
  <p:tag name="KSO_WM_TEMPLATE_MASTER_TYPE" val="1"/>
  <p:tag name="KSO_WM_TEMPLATE_SUBCATEGORY" val="0"/>
</p:tagLst>
</file>

<file path=ppt/tags/tag171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8"/>
</p:tagLst>
</file>

<file path=ppt/tags/tag17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8"/>
</p:tagLst>
</file>

<file path=ppt/tags/tag173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8"/>
</p:tagLst>
</file>

<file path=ppt/tags/tag17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18"/>
  <p:tag name="KSO_WM_UNIT_COMPATIBLE" val="0"/>
  <p:tag name="KSO_WM_UNIT_DIAGRAM_ISNUMVISUAL" val="0"/>
  <p:tag name="KSO_WM_UNIT_DIAGRAM_ISREFERUNIT" val="0"/>
  <p:tag name="KSO_WM_UNIT_HIGHLIGHT" val="0"/>
  <p:tag name="KSO_WM_UNIT_ID" val="custom20204118_38*a*1"/>
  <p:tag name="KSO_WM_UNIT_INDEX" val="1"/>
  <p:tag name="KSO_WM_UNIT_ISCONTENTSTITLE" val="0"/>
  <p:tag name="KSO_WM_UNIT_LAYERLEVEL" val="1"/>
  <p:tag name="KSO_WM_UNIT_NOCLEAR" val="1"/>
  <p:tag name="KSO_WM_UNIT_PRESET_TEXT" val="谢谢聆听"/>
  <p:tag name="KSO_WM_UNIT_TYPE" val="a"/>
  <p:tag name="KSO_WM_UNIT_VALUE" val="10"/>
</p:tagLst>
</file>

<file path=ppt/tags/tag17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18"/>
  <p:tag name="KSO_WM_UNIT_COMPATIBLE" val="0"/>
  <p:tag name="KSO_WM_UNIT_DIAGRAM_ISNUMVISUAL" val="0"/>
  <p:tag name="KSO_WM_UNIT_DIAGRAM_ISREFERUNIT" val="0"/>
  <p:tag name="KSO_WM_UNIT_HIGHLIGHT" val="0"/>
  <p:tag name="KSO_WM_UNIT_ID" val="custom20204118_38*b*1"/>
  <p:tag name="KSO_WM_UNIT_INDEX" val="1"/>
  <p:tag name="KSO_WM_UNIT_ISCONTENTSTITLE" val="0"/>
  <p:tag name="KSO_WM_UNIT_LAYERLEVEL" val="1"/>
  <p:tag name="KSO_WM_UNIT_NOCLEAR" val="0"/>
  <p:tag name="KSO_WM_UNIT_PRESET_TEXT" val="单击此处添加文本内容"/>
  <p:tag name="KSO_WM_UNIT_TYPE" val="b"/>
  <p:tag name="KSO_WM_UNIT_VALUE" val="26"/>
</p:tagLst>
</file>

<file path=ppt/tags/tag176.xml><?xml version="1.0" encoding="utf-8"?>
<p:tagLst xmlns:p="http://schemas.openxmlformats.org/presentationml/2006/main">
  <p:tag name="KSO_WM_BEAUTIFY_FLAG" val="#wm#"/>
  <p:tag name="KSO_WM_SLIDE_ID" val="custom20204118_42"/>
  <p:tag name="KSO_WM_SLIDE_INDEX" val="42"/>
  <p:tag name="KSO_WM_SLIDE_ITEM_CNT" val="0"/>
  <p:tag name="KSO_WM_SLIDE_LAYOUT" val="a_b"/>
  <p:tag name="KSO_WM_SLIDE_LAYOUT_CNT" val="1_1"/>
  <p:tag name="KSO_WM_SLIDE_SUBTYPE" val="pureTxt"/>
  <p:tag name="KSO_WM_SLIDE_TYPE" val="endPage"/>
  <p:tag name="KSO_WM_TAG_VERSION" val="1.0"/>
  <p:tag name="KSO_WM_TEMPLATE_CATEGORY" val="custom"/>
  <p:tag name="KSO_WM_TEMPLATE_COLOR_TYPE" val="1"/>
  <p:tag name="KSO_WM_TEMPLATE_INDEX" val="20204118"/>
  <p:tag name="KSO_WM_TEMPLATE_MASTER_TYPE" val="1"/>
  <p:tag name="KSO_WM_TEMPLATE_SUBCATEGORY" val="0"/>
</p:tagLst>
</file>

<file path=ppt/tags/tag17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"/>
  <p:tag name="KSO_WM_UNIT_INDEX" val="1"/>
  <p:tag name="KSO_WM_UNIT_LAYERLEVEL" val="1"/>
  <p:tag name="KSO_WM_UNIT_TYPE" val="i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2"/>
  <p:tag name="KSO_WM_UNIT_INDEX" val="2"/>
  <p:tag name="KSO_WM_UNIT_LAYERLEVEL" val="1"/>
  <p:tag name="KSO_WM_UNIT_TYPE" val="i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0"/>
  <p:tag name="KSO_WM_UNIT_INDEX" val="0"/>
  <p:tag name="KSO_WM_UNIT_LAYERLEVEL" val="1"/>
  <p:tag name="KSO_WM_UNIT_SUBTYPE" val="h"/>
  <p:tag name="KSO_WM_UNIT_TYPE" val="i"/>
</p:tagLst>
</file>

<file path=ppt/tags/tag8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0"/>
  <p:tag name="KSO_WM_UNIT_INDEX" val="0"/>
  <p:tag name="KSO_WM_UNIT_LAYERLEVEL" val="1"/>
  <p:tag name="KSO_WM_UNIT_SUBTYPE" val="h"/>
  <p:tag name="KSO_WM_UNIT_TYPE" val="i"/>
</p:tagLst>
</file>

<file path=ppt/tags/tag9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WPS主题色">
      <a:dk1>
        <a:srgbClr val="000000"/>
      </a:dk1>
      <a:lt1>
        <a:srgbClr val="FFFFFF"/>
      </a:lt1>
      <a:dk2>
        <a:srgbClr val="FDE5E2"/>
      </a:dk2>
      <a:lt2>
        <a:srgbClr val="FFFFFF"/>
      </a:lt2>
      <a:accent1>
        <a:srgbClr val="E73F24"/>
      </a:accent1>
      <a:accent2>
        <a:srgbClr val="CE5B19"/>
      </a:accent2>
      <a:accent3>
        <a:srgbClr val="A47E1B"/>
      </a:accent3>
      <a:accent4>
        <a:srgbClr val="75A32C"/>
      </a:accent4>
      <a:accent5>
        <a:srgbClr val="48C654"/>
      </a:accent5>
      <a:accent6>
        <a:srgbClr val="24E79B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99</Paragraphs>
  <Slides>21</Slides>
  <Notes>3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32">
      <vt:lpstr>Arial</vt:lpstr>
      <vt:lpstr>微软雅黑</vt:lpstr>
      <vt:lpstr>隶书</vt:lpstr>
      <vt:lpstr>汉仪尚巍手书W</vt:lpstr>
      <vt:lpstr>Calibri Light</vt:lpstr>
      <vt:lpstr>Calibri</vt:lpstr>
      <vt:lpstr>方正粗黑宋简体</vt:lpstr>
      <vt:lpstr>楷体</vt:lpstr>
      <vt:lpstr>黑体</vt:lpstr>
      <vt:lpstr>宋体</vt:lpstr>
      <vt:lpstr>1_Office 主题​​</vt:lpstr>
      <vt:lpstr>答司马谏议书</vt:lpstr>
      <vt:lpstr>教学目标</vt:lpstr>
      <vt:lpstr>解题，知作者</vt:lpstr>
      <vt:lpstr>PowerPoint Presentation</vt:lpstr>
      <vt:lpstr>PowerPoint Presentation</vt:lpstr>
      <vt:lpstr>PowerPoint Presentation</vt:lpstr>
      <vt:lpstr>PowerPoint Presentation</vt:lpstr>
      <vt:lpstr>读文，疏通文意</vt:lpstr>
      <vt:lpstr>初读——识字音</vt:lpstr>
      <vt:lpstr>第一段</vt:lpstr>
      <vt:lpstr>第二段</vt:lpstr>
      <vt:lpstr>PowerPoint Presentation</vt:lpstr>
      <vt:lpstr>如何驳论？</vt:lpstr>
      <vt:lpstr>第三段</vt:lpstr>
      <vt:lpstr>PowerPoint Presentation</vt:lpstr>
      <vt:lpstr>第四段</vt:lpstr>
      <vt:lpstr>品味语言，难点突破</vt:lpstr>
      <vt:lpstr>思考1：   作为“11世纪的改革家”，王安石在本文中哪些地方体现了他非凡的政治胆略？</vt:lpstr>
      <vt:lpstr>思考2：你是如何评价王安石在《答司马谏议书》中的表现的?</vt:lpstr>
      <vt:lpstr>主旨点睛</vt:lpstr>
      <vt:lpstr>谢谢聆听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2021-04-11T13:30:32.569</cp:lastPrinted>
  <dcterms:created xsi:type="dcterms:W3CDTF">2021-04-11T13:30:32Z</dcterms:created>
  <dcterms:modified xsi:type="dcterms:W3CDTF">2021-04-11T05:30:34Z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