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9" r:id="rId5"/>
    <p:sldId id="260" r:id="rId6"/>
    <p:sldId id="305" r:id="rId7"/>
    <p:sldId id="261" r:id="rId8"/>
    <p:sldId id="306" r:id="rId9"/>
    <p:sldId id="262" r:id="rId10"/>
    <p:sldId id="307" r:id="rId11"/>
    <p:sldId id="263" r:id="rId12"/>
    <p:sldId id="308" r:id="rId13"/>
    <p:sldId id="309" r:id="rId14"/>
    <p:sldId id="310" r:id="rId15"/>
    <p:sldId id="311" r:id="rId16"/>
    <p:sldId id="312" r:id="rId17"/>
    <p:sldId id="357" r:id="rId18"/>
    <p:sldId id="359" r:id="rId19"/>
    <p:sldId id="360" r:id="rId20"/>
    <p:sldId id="358" r:id="rId21"/>
    <p:sldId id="403" r:id="rId22"/>
    <p:sldId id="404" r:id="rId23"/>
    <p:sldId id="405" r:id="rId24"/>
    <p:sldId id="406" r:id="rId25"/>
    <p:sldId id="407" r:id="rId26"/>
    <p:sldId id="409" r:id="rId27"/>
    <p:sldId id="452" r:id="rId28"/>
    <p:sldId id="451" r:id="rId29"/>
    <p:sldId id="283" r:id="rId30"/>
    <p:sldId id="284" r:id="rId31"/>
    <p:sldId id="285" r:id="rId32"/>
    <p:sldId id="286" r:id="rId33"/>
    <p:sldId id="287" r:id="rId34"/>
    <p:sldId id="288" r:id="rId35"/>
    <p:sldId id="289" r:id="rId36"/>
    <p:sldId id="290" r:id="rId37"/>
    <p:sldId id="453" r:id="rId38"/>
    <p:sldId id="292" r:id="rId39"/>
    <p:sldId id="293" r:id="rId40"/>
    <p:sldId id="294" r:id="rId41"/>
    <p:sldId id="295" r:id="rId42"/>
    <p:sldId id="476" r:id="rId43"/>
    <p:sldId id="297" r:id="rId44"/>
    <p:sldId id="477" r:id="rId45"/>
    <p:sldId id="298" r:id="rId46"/>
    <p:sldId id="486" r:id="rId47"/>
    <p:sldId id="299" r:id="rId48"/>
    <p:sldId id="301" r:id="rId49"/>
    <p:sldId id="487"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1">
                <a:lumMod val="5000"/>
                <a:lumOff val="95000"/>
              </a:schemeClr>
            </a:gs>
            <a:gs pos="0">
              <a:schemeClr val="accent6">
                <a:lumMod val="77000"/>
                <a:lumOff val="23000"/>
              </a:schemeClr>
            </a:gs>
            <a:gs pos="26000">
              <a:schemeClr val="bg1"/>
            </a:gs>
            <a:gs pos="41000">
              <a:schemeClr val="bg1"/>
            </a:gs>
            <a:gs pos="83000">
              <a:schemeClr val="bg1"/>
            </a:gs>
            <a:gs pos="100000">
              <a:schemeClr val="accent2">
                <a:lumMod val="74000"/>
              </a:schemeClr>
            </a:gs>
          </a:gsLst>
          <a:lin ang="36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oleObject" Target="../embeddings/oleObject1.bin"/><Relationship Id="rId1"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466215" y="-34925"/>
            <a:ext cx="9237345" cy="6950075"/>
          </a:xfrm>
          <a:prstGeom prst="rect">
            <a:avLst/>
          </a:prstGeom>
          <a:effectLst>
            <a:softEdge rad="127000"/>
          </a:effectLst>
        </p:spPr>
      </p:pic>
      <p:pic>
        <p:nvPicPr>
          <p:cNvPr id="12289" name="图片 2118"/>
          <p:cNvPicPr>
            <a:picLocks noChangeAspect="1"/>
          </p:cNvPicPr>
          <p:nvPr/>
        </p:nvPicPr>
        <p:blipFill>
          <a:blip r:embed="rId2"/>
          <a:stretch>
            <a:fillRect/>
          </a:stretch>
        </p:blipFill>
        <p:spPr>
          <a:xfrm>
            <a:off x="5343525" y="2590800"/>
            <a:ext cx="4749800" cy="1899920"/>
          </a:xfrm>
          <a:prstGeom prst="rect">
            <a:avLst/>
          </a:prstGeom>
          <a:noFill/>
          <a:ln w="9525">
            <a:noFill/>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1" descr="组48325同意"/>
          <p:cNvPicPr>
            <a:picLocks noChangeAspect="1"/>
          </p:cNvPicPr>
          <p:nvPr/>
        </p:nvPicPr>
        <p:blipFill>
          <a:blip r:embed="rId1"/>
          <a:stretch>
            <a:fillRect/>
          </a:stretch>
        </p:blipFill>
        <p:spPr>
          <a:xfrm>
            <a:off x="509588" y="458788"/>
            <a:ext cx="2546350" cy="647700"/>
          </a:xfrm>
          <a:prstGeom prst="rect">
            <a:avLst/>
          </a:prstGeom>
          <a:noFill/>
          <a:ln w="9525">
            <a:noFill/>
          </a:ln>
        </p:spPr>
      </p:pic>
      <p:sp>
        <p:nvSpPr>
          <p:cNvPr id="12290" name="文本框 7"/>
          <p:cNvSpPr txBox="1"/>
          <p:nvPr/>
        </p:nvSpPr>
        <p:spPr>
          <a:xfrm>
            <a:off x="977900" y="528638"/>
            <a:ext cx="1612900" cy="522287"/>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基础复习</a:t>
            </a:r>
            <a:endParaRPr lang="zh-CN" altLang="en-US" sz="2800" b="1" dirty="0">
              <a:solidFill>
                <a:srgbClr val="FF0000"/>
              </a:solidFill>
              <a:latin typeface="思源黑体 CN Heavy" pitchFamily="34" charset="-122"/>
              <a:ea typeface="思源黑体 CN Heavy" pitchFamily="34" charset="-122"/>
            </a:endParaRPr>
          </a:p>
        </p:txBody>
      </p:sp>
      <p:sp>
        <p:nvSpPr>
          <p:cNvPr id="12291" name="文本框 1"/>
          <p:cNvSpPr txBox="1"/>
          <p:nvPr/>
        </p:nvSpPr>
        <p:spPr>
          <a:xfrm>
            <a:off x="476250" y="1538605"/>
            <a:ext cx="11253788" cy="4782820"/>
          </a:xfrm>
          <a:prstGeom prst="rect">
            <a:avLst/>
          </a:prstGeom>
          <a:noFill/>
          <a:ln w="9525">
            <a:noFill/>
          </a:ln>
        </p:spPr>
        <p:txBody>
          <a:bodyPr wrap="square" anchor="t">
            <a:spAutoFit/>
          </a:bodyPr>
          <a:p>
            <a:pPr indent="349250" algn="l" fontAlgn="auto">
              <a:lnSpc>
                <a:spcPts val="4065"/>
              </a:lnSpc>
            </a:pPr>
            <a:r>
              <a:rPr lang="zh-CN" altLang="en-US" sz="2800" b="1">
                <a:latin typeface="楷体" panose="02010609060101010101" charset="-122"/>
                <a:ea typeface="楷体" panose="02010609060101010101" charset="-122"/>
              </a:rPr>
              <a:t>④舟尾/横卧/一楫。楫/左右/舟子/各/一人。居右者/椎髻/仰面，左手/倚/一衡木，右手/攀/右趾，若/啸呼/状。居左者/右手/执/蒲葵扇，左手/抚/炉，炉上/有壶，其人/视端/容寂，若听/茶声/然。</a:t>
            </a:r>
            <a:endParaRPr lang="zh-CN" altLang="en-US" sz="2800" b="1">
              <a:latin typeface="楷体" panose="02010609060101010101" charset="-122"/>
              <a:ea typeface="楷体" panose="02010609060101010101" charset="-122"/>
            </a:endParaRPr>
          </a:p>
          <a:p>
            <a:pPr indent="349250" algn="l" fontAlgn="auto">
              <a:lnSpc>
                <a:spcPts val="4065"/>
              </a:lnSpc>
            </a:pPr>
            <a:r>
              <a:rPr lang="zh-CN" altLang="en-US" sz="2800" b="1">
                <a:latin typeface="楷体" panose="02010609060101010101" charset="-122"/>
                <a:ea typeface="楷体" panose="02010609060101010101" charset="-122"/>
              </a:rPr>
              <a:t>⑤其/船背/稍夷，则/题名/其上，文曰/“天启/壬戌/ 秋日，虞山/王毅/叔远甫/刻”，细若/蚊足，钩画/了了，其色/墨。又/用/篆章/一，文曰/“初平/山人”，其色/丹。</a:t>
            </a:r>
            <a:endParaRPr lang="zh-CN" altLang="en-US" sz="2800" b="1">
              <a:latin typeface="楷体" panose="02010609060101010101" charset="-122"/>
              <a:ea typeface="楷体" panose="02010609060101010101" charset="-122"/>
            </a:endParaRPr>
          </a:p>
          <a:p>
            <a:pPr indent="349250" algn="l" fontAlgn="auto">
              <a:lnSpc>
                <a:spcPts val="4065"/>
              </a:lnSpc>
            </a:pPr>
            <a:r>
              <a:rPr lang="zh-CN" altLang="en-US" sz="2800" b="1">
                <a:latin typeface="楷体" panose="02010609060101010101" charset="-122"/>
                <a:ea typeface="楷体" panose="02010609060101010101" charset="-122"/>
              </a:rPr>
              <a:t>⑥通计/一舟，为/人五;为/窗八;为/箬篷，为/楫，为/炉，为/壶，为/手卷，为/念珠/各一;对联、题名/并篆文，为字/共三十有四;而/计其长，曾不/盈寸。盖/简/桃核修狭者/为之。嘻，技/亦灵怪/矣哉!</a:t>
            </a:r>
            <a:endParaRPr lang="zh-CN" altLang="en-US" sz="2800" b="1">
              <a:latin typeface="楷体" panose="02010609060101010101" charset="-122"/>
              <a:ea typeface="楷体" panose="02010609060101010101" charset="-122"/>
            </a:endParaRPr>
          </a:p>
        </p:txBody>
      </p:sp>
      <p:pic>
        <p:nvPicPr>
          <p:cNvPr id="2" name="图片 1"/>
          <p:cNvPicPr>
            <a:picLocks noChangeAspect="1"/>
          </p:cNvPicPr>
          <p:nvPr/>
        </p:nvPicPr>
        <p:blipFill>
          <a:blip r:embed="rId2"/>
          <a:stretch>
            <a:fillRect/>
          </a:stretch>
        </p:blipFill>
        <p:spPr>
          <a:xfrm>
            <a:off x="7065010" y="6985"/>
            <a:ext cx="4572000" cy="1541780"/>
          </a:xfrm>
          <a:prstGeom prst="rect">
            <a:avLst/>
          </a:prstGeom>
          <a:effectLst>
            <a:softEdge rad="1270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nvSpPr>
        <p:spPr>
          <a:xfrm rot="10800000" flipH="1">
            <a:off x="944880" y="529590"/>
            <a:ext cx="270510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37565" y="367983"/>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3317" name="TextBox 7"/>
          <p:cNvSpPr txBox="1"/>
          <p:nvPr/>
        </p:nvSpPr>
        <p:spPr>
          <a:xfrm>
            <a:off x="978218" y="563563"/>
            <a:ext cx="2673350" cy="522287"/>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㈣文言知识归纳</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605790" y="1185545"/>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1749" name="文本框 1"/>
          <p:cNvSpPr txBox="1"/>
          <p:nvPr/>
        </p:nvSpPr>
        <p:spPr>
          <a:xfrm>
            <a:off x="720725" y="1955800"/>
            <a:ext cx="10598150" cy="4167188"/>
          </a:xfrm>
          <a:prstGeom prst="rect">
            <a:avLst/>
          </a:prstGeom>
          <a:noFill/>
          <a:ln w="9525">
            <a:noFill/>
          </a:ln>
        </p:spPr>
        <p:txBody>
          <a:bodyPr wrap="none" anchor="t">
            <a:spAutoFit/>
          </a:bodyPr>
          <a:p>
            <a:pPr>
              <a:lnSpc>
                <a:spcPts val="4540"/>
              </a:lnSpc>
            </a:pPr>
            <a:r>
              <a:rPr lang="zh-CN" altLang="en-US" sz="3200" b="1">
                <a:latin typeface="楷体" panose="02010609060101010101" charset="-122"/>
                <a:ea typeface="楷体" panose="02010609060101010101" charset="-122"/>
              </a:rPr>
              <a:t>1、通假字</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⑴长约八分有奇：▁▁同▁▁   释义：▁▁▁▁▁</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⑵诎右臂船：▁▁同▁▁   释义：▁▁▁▁▁</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⑶右手倚一衡木：▁▁同▁▁   释义：▁▁▁▁▁</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⑷右手攀右趾: ▁▁同▁▁   释义：▁▁▁▁▁</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⑸盖简桃核修狭者为之: ▁▁同▁▁   释义：▁▁▁▁▁</a:t>
            </a:r>
            <a:endParaRPr lang="zh-CN" altLang="en-US" sz="3200" b="1">
              <a:latin typeface="楷体" panose="02010609060101010101" charset="-122"/>
              <a:ea typeface="楷体" panose="02010609060101010101" charset="-122"/>
            </a:endParaRPr>
          </a:p>
          <a:p>
            <a:pPr>
              <a:lnSpc>
                <a:spcPts val="4540"/>
              </a:lnSpc>
            </a:pPr>
            <a:r>
              <a:rPr lang="zh-CN" altLang="en-US" sz="3200" b="1">
                <a:latin typeface="楷体" panose="02010609060101010101" charset="-122"/>
                <a:ea typeface="楷体" panose="02010609060101010101" charset="-122"/>
              </a:rPr>
              <a:t>⑹虞山王毅叔远甫刻：▁▁同▁▁   释义：▁▁▁▁▁</a:t>
            </a:r>
            <a:endParaRPr lang="zh-CN" altLang="en-US" sz="3200" b="1">
              <a:latin typeface="楷体" panose="02010609060101010101" charset="-122"/>
              <a:ea typeface="楷体" panose="02010609060101010101" charset="-122"/>
            </a:endParaRPr>
          </a:p>
        </p:txBody>
      </p:sp>
      <p:sp>
        <p:nvSpPr>
          <p:cNvPr id="4" name="文本框 3"/>
          <p:cNvSpPr txBox="1"/>
          <p:nvPr/>
        </p:nvSpPr>
        <p:spPr>
          <a:xfrm>
            <a:off x="2786063" y="2530475"/>
            <a:ext cx="9172575" cy="3584575"/>
          </a:xfrm>
          <a:prstGeom prst="rect">
            <a:avLst/>
          </a:prstGeom>
          <a:noFill/>
          <a:ln w="9525">
            <a:noFill/>
          </a:ln>
        </p:spPr>
        <p:txBody>
          <a:bodyPr wrap="none" anchor="t">
            <a:spAutoFit/>
          </a:bodyPr>
          <a:p>
            <a:pPr>
              <a:lnSpc>
                <a:spcPts val="4540"/>
              </a:lnSpc>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“有”同“又”，    用在整数和零数之间。</a:t>
            </a:r>
            <a:endParaRPr lang="zh-CN" altLang="en-US" sz="3200" b="1">
              <a:solidFill>
                <a:srgbClr val="FF0000"/>
              </a:solidFill>
              <a:latin typeface="楷体" panose="02010609060101010101" charset="-122"/>
              <a:ea typeface="楷体" panose="02010609060101010101" charset="-122"/>
            </a:endParaRPr>
          </a:p>
          <a:p>
            <a:pPr>
              <a:lnSpc>
                <a:spcPts val="4540"/>
              </a:lnSpc>
            </a:pPr>
            <a:r>
              <a:rPr lang="zh-CN" altLang="en-US" sz="3200" b="1">
                <a:solidFill>
                  <a:srgbClr val="FF0000"/>
                </a:solidFill>
                <a:latin typeface="楷体" panose="02010609060101010101" charset="-122"/>
                <a:ea typeface="楷体" panose="02010609060101010101" charset="-122"/>
              </a:rPr>
              <a:t>“诎”同“屈”，     弯曲</a:t>
            </a:r>
            <a:endParaRPr lang="zh-CN" altLang="en-US" sz="3200" b="1">
              <a:solidFill>
                <a:srgbClr val="FF0000"/>
              </a:solidFill>
              <a:latin typeface="楷体" panose="02010609060101010101" charset="-122"/>
              <a:ea typeface="楷体" panose="02010609060101010101" charset="-122"/>
            </a:endParaRPr>
          </a:p>
          <a:p>
            <a:pPr>
              <a:lnSpc>
                <a:spcPts val="4540"/>
              </a:lnSpc>
            </a:pPr>
            <a:r>
              <a:rPr lang="zh-CN" altLang="en-US" sz="3200" b="1">
                <a:solidFill>
                  <a:srgbClr val="FF0000"/>
                </a:solidFill>
                <a:latin typeface="楷体" panose="02010609060101010101" charset="-122"/>
                <a:ea typeface="楷体" panose="02010609060101010101" charset="-122"/>
              </a:rPr>
              <a:t>    “衡”同“横”，     横着</a:t>
            </a:r>
            <a:endParaRPr lang="zh-CN" altLang="en-US" sz="3200" b="1">
              <a:solidFill>
                <a:srgbClr val="FF0000"/>
              </a:solidFill>
              <a:latin typeface="楷体" panose="02010609060101010101" charset="-122"/>
              <a:ea typeface="楷体" panose="02010609060101010101" charset="-122"/>
            </a:endParaRPr>
          </a:p>
          <a:p>
            <a:pPr>
              <a:lnSpc>
                <a:spcPts val="4540"/>
              </a:lnSpc>
            </a:pPr>
            <a:r>
              <a:rPr lang="zh-CN" altLang="en-US" sz="3200" b="1">
                <a:solidFill>
                  <a:srgbClr val="FF0000"/>
                </a:solidFill>
                <a:latin typeface="楷体" panose="02010609060101010101" charset="-122"/>
                <a:ea typeface="楷体" panose="02010609060101010101" charset="-122"/>
              </a:rPr>
              <a:t>  “攀”同“扳”，     bān,往里拉</a:t>
            </a:r>
            <a:endParaRPr lang="zh-CN" altLang="en-US" sz="3200" b="1">
              <a:solidFill>
                <a:srgbClr val="FF0000"/>
              </a:solidFill>
              <a:latin typeface="楷体" panose="02010609060101010101" charset="-122"/>
              <a:ea typeface="楷体" panose="02010609060101010101" charset="-122"/>
            </a:endParaRPr>
          </a:p>
          <a:p>
            <a:pPr>
              <a:lnSpc>
                <a:spcPts val="4540"/>
              </a:lnSpc>
            </a:pPr>
            <a:r>
              <a:rPr lang="zh-CN" altLang="en-US" sz="3200" b="1">
                <a:solidFill>
                  <a:srgbClr val="FF0000"/>
                </a:solidFill>
                <a:latin typeface="楷体" panose="02010609060101010101" charset="-122"/>
                <a:ea typeface="楷体" panose="02010609060101010101" charset="-122"/>
              </a:rPr>
              <a:t>          “简”同“拣”，     挑选</a:t>
            </a:r>
            <a:endParaRPr lang="zh-CN" altLang="en-US" sz="3200" b="1">
              <a:solidFill>
                <a:srgbClr val="FF0000"/>
              </a:solidFill>
              <a:latin typeface="楷体" panose="02010609060101010101" charset="-122"/>
              <a:ea typeface="楷体" panose="02010609060101010101" charset="-122"/>
            </a:endParaRPr>
          </a:p>
          <a:p>
            <a:pPr>
              <a:lnSpc>
                <a:spcPts val="4540"/>
              </a:lnSpc>
            </a:pPr>
            <a:r>
              <a:rPr lang="zh-CN" altLang="en-US" sz="3200" b="1">
                <a:solidFill>
                  <a:srgbClr val="FF0000"/>
                </a:solidFill>
                <a:latin typeface="楷体" panose="02010609060101010101" charset="-122"/>
                <a:ea typeface="楷体" panose="02010609060101010101" charset="-122"/>
              </a:rPr>
              <a:t>        “甫”同“父”，     古代男子美称。</a:t>
            </a:r>
            <a:endParaRPr lang="zh-CN" altLang="en-US" sz="3200" b="1">
              <a:solidFill>
                <a:srgbClr val="FF0000"/>
              </a:solidFill>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7096125" y="173355"/>
            <a:ext cx="4676140" cy="2313940"/>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charRg st="0" end="27"/>
                                            </p:txEl>
                                          </p:spTgt>
                                        </p:tgtEl>
                                        <p:attrNameLst>
                                          <p:attrName>style.visibility</p:attrName>
                                        </p:attrNameLst>
                                      </p:cBhvr>
                                      <p:to>
                                        <p:strVal val="visible"/>
                                      </p:to>
                                    </p:set>
                                    <p:anim calcmode="lin" valueType="num">
                                      <p:cBhvr additive="base">
                                        <p:cTn id="7" dur="500" fill="hold"/>
                                        <p:tgtEl>
                                          <p:spTgt spid="4">
                                            <p:txEl>
                                              <p:charRg st="0" end="27"/>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charRg st="0" end="2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charRg st="27" end="43"/>
                                            </p:txEl>
                                          </p:spTgt>
                                        </p:tgtEl>
                                        <p:attrNameLst>
                                          <p:attrName>style.visibility</p:attrName>
                                        </p:attrNameLst>
                                      </p:cBhvr>
                                      <p:to>
                                        <p:strVal val="visible"/>
                                      </p:to>
                                    </p:set>
                                    <p:anim calcmode="lin" valueType="num">
                                      <p:cBhvr additive="base">
                                        <p:cTn id="13" dur="500" fill="hold"/>
                                        <p:tgtEl>
                                          <p:spTgt spid="4">
                                            <p:txEl>
                                              <p:charRg st="27" end="4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charRg st="27" end="4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
                                            <p:txEl>
                                              <p:charRg st="43" end="63"/>
                                            </p:txEl>
                                          </p:spTgt>
                                        </p:tgtEl>
                                        <p:attrNameLst>
                                          <p:attrName>style.visibility</p:attrName>
                                        </p:attrNameLst>
                                      </p:cBhvr>
                                      <p:to>
                                        <p:strVal val="visible"/>
                                      </p:to>
                                    </p:set>
                                    <p:anim calcmode="lin" valueType="num">
                                      <p:cBhvr additive="base">
                                        <p:cTn id="19" dur="500" fill="hold"/>
                                        <p:tgtEl>
                                          <p:spTgt spid="4">
                                            <p:txEl>
                                              <p:charRg st="43" end="6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charRg st="43" end="6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
                                            <p:txEl>
                                              <p:charRg st="63" end="86"/>
                                            </p:txEl>
                                          </p:spTgt>
                                        </p:tgtEl>
                                        <p:attrNameLst>
                                          <p:attrName>style.visibility</p:attrName>
                                        </p:attrNameLst>
                                      </p:cBhvr>
                                      <p:to>
                                        <p:strVal val="visible"/>
                                      </p:to>
                                    </p:set>
                                    <p:anim calcmode="lin" valueType="num">
                                      <p:cBhvr additive="base">
                                        <p:cTn id="25" dur="500" fill="hold"/>
                                        <p:tgtEl>
                                          <p:spTgt spid="4">
                                            <p:txEl>
                                              <p:charRg st="63" end="8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charRg st="63" end="8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
                                            <p:txEl>
                                              <p:charRg st="86" end="112"/>
                                            </p:txEl>
                                          </p:spTgt>
                                        </p:tgtEl>
                                        <p:attrNameLst>
                                          <p:attrName>style.visibility</p:attrName>
                                        </p:attrNameLst>
                                      </p:cBhvr>
                                      <p:to>
                                        <p:strVal val="visible"/>
                                      </p:to>
                                    </p:set>
                                    <p:anim calcmode="lin" valueType="num">
                                      <p:cBhvr additive="base">
                                        <p:cTn id="31" dur="500" fill="hold"/>
                                        <p:tgtEl>
                                          <p:spTgt spid="4">
                                            <p:txEl>
                                              <p:charRg st="86" end="11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
                                            <p:txEl>
                                              <p:charRg st="86" end="11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
                                            <p:txEl>
                                              <p:charRg st="112" end="141"/>
                                            </p:txEl>
                                          </p:spTgt>
                                        </p:tgtEl>
                                        <p:attrNameLst>
                                          <p:attrName>style.visibility</p:attrName>
                                        </p:attrNameLst>
                                      </p:cBhvr>
                                      <p:to>
                                        <p:strVal val="visible"/>
                                      </p:to>
                                    </p:set>
                                    <p:anim calcmode="lin" valueType="num">
                                      <p:cBhvr additive="base">
                                        <p:cTn id="37" dur="500" fill="hold"/>
                                        <p:tgtEl>
                                          <p:spTgt spid="4">
                                            <p:txEl>
                                              <p:charRg st="112" end="141"/>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
                                            <p:txEl>
                                              <p:charRg st="112" end="14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3"/>
          <p:cNvSpPr txBox="1"/>
          <p:nvPr/>
        </p:nvSpPr>
        <p:spPr>
          <a:xfrm>
            <a:off x="494348" y="584200"/>
            <a:ext cx="11634788" cy="6006465"/>
          </a:xfrm>
          <a:prstGeom prst="rect">
            <a:avLst/>
          </a:prstGeom>
          <a:noFill/>
          <a:ln w="9525">
            <a:noFill/>
          </a:ln>
        </p:spPr>
        <p:txBody>
          <a:bodyPr wrap="square" anchor="t">
            <a:spAutoFit/>
          </a:bodyPr>
          <a:p>
            <a:pPr>
              <a:lnSpc>
                <a:spcPts val="3075"/>
              </a:lnSpc>
            </a:pPr>
            <a:r>
              <a:rPr lang="zh-CN" altLang="en-US" sz="2400" b="1">
                <a:latin typeface="楷体" panose="02010609060101010101" charset="-122"/>
                <a:ea typeface="楷体" panose="02010609060101010101" charset="-122"/>
              </a:rPr>
              <a:t>2、一词多义</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⑴奇①明有奇巧人曰王叔远▁▁▁▁  ②舟首尾长约八分有奇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⑵可①高可二黍许  ▁▁▁▁    ②珠可历历数也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⑶有①明有奇巧人曰王叔远  ▁▁▁▁      ②舟首尾长约八分有奇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⑷为①为宫室   ▁▁▁▁       ②中轩敞者为舱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⑸端①东坡右手执卷端  ▁▁▁▁     ②其人视端容寂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⑹其①其两膝相比者  ▁▁▁▁     ②其船背稍夷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⑺绝①佛印绝类弥勒  ▁▁▁▁     ②率妻子邑人来此绝境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⑻属①祌情与苏、黄不属  ▁▁▁▁   ②有良田美池桑竹之属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⑼语①如有所语  ▁▁▁▁       ②此中人语云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⑽云①大苏泛赤壁云  ▁▁▁▁     ②此中人语云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⑾而①中峨冠而多髯者为东坡 ▁▁▁▁   ②启窗而观 ▁▁▁▁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③而计其长，曾不盈寸▁▁▁▁</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⑿之①径寸之木 ▁▁▁▁     ②左臂挂念珠倚之 ▁▁▁▁  </a:t>
            </a:r>
            <a:endParaRPr lang="zh-CN" altLang="en-US" sz="2400" b="1">
              <a:latin typeface="楷体" panose="02010609060101010101" charset="-122"/>
              <a:ea typeface="楷体" panose="02010609060101010101" charset="-122"/>
            </a:endParaRPr>
          </a:p>
          <a:p>
            <a:pPr>
              <a:lnSpc>
                <a:spcPts val="3075"/>
              </a:lnSpc>
            </a:pPr>
            <a:r>
              <a:rPr lang="zh-CN" altLang="en-US" sz="2400" b="1">
                <a:latin typeface="楷体" panose="02010609060101010101" charset="-122"/>
                <a:ea typeface="楷体" panose="02010609060101010101" charset="-122"/>
              </a:rPr>
              <a:t>③盖简桃核修狭者为之 ▁▁▁▁</a:t>
            </a:r>
            <a:endParaRPr lang="zh-CN" altLang="en-US" sz="2400" b="1">
              <a:latin typeface="楷体" panose="02010609060101010101" charset="-122"/>
              <a:ea typeface="楷体" panose="02010609060101010101" charset="-122"/>
            </a:endParaRPr>
          </a:p>
        </p:txBody>
      </p:sp>
      <p:sp>
        <p:nvSpPr>
          <p:cNvPr id="5" name="文本框 4"/>
          <p:cNvSpPr txBox="1"/>
          <p:nvPr/>
        </p:nvSpPr>
        <p:spPr>
          <a:xfrm>
            <a:off x="7506336" y="5632450"/>
            <a:ext cx="1182687"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代左膝</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4444048" y="974725"/>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奇妙</a:t>
            </a:r>
            <a:endParaRPr lang="zh-CN" altLang="en-US"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9206548" y="941388"/>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零头</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3445511" y="1320800"/>
            <a:ext cx="9509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大约</a:t>
            </a:r>
            <a:endParaRPr lang="zh-CN" altLang="en-US" sz="2400" b="1">
              <a:solidFill>
                <a:srgbClr val="FF0000"/>
              </a:solidFill>
              <a:latin typeface="楷体" panose="02010609060101010101" charset="-122"/>
              <a:ea typeface="楷体" panose="02010609060101010101" charset="-122"/>
            </a:endParaRPr>
          </a:p>
        </p:txBody>
      </p:sp>
      <p:sp>
        <p:nvSpPr>
          <p:cNvPr id="9" name="文本框 8"/>
          <p:cNvSpPr txBox="1"/>
          <p:nvPr/>
        </p:nvSpPr>
        <p:spPr>
          <a:xfrm>
            <a:off x="7611111" y="1309688"/>
            <a:ext cx="9509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可以</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nvSpPr>
        <p:spPr>
          <a:xfrm>
            <a:off x="4342448" y="1744663"/>
            <a:ext cx="2166938"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与</a:t>
            </a:r>
            <a:r>
              <a:rPr lang="en-US" altLang="zh-CN" sz="2400" b="1">
                <a:solidFill>
                  <a:srgbClr val="FF0000"/>
                </a:solidFill>
                <a:latin typeface="楷体" panose="02010609060101010101" charset="-122"/>
                <a:ea typeface="楷体" panose="02010609060101010101" charset="-122"/>
              </a:rPr>
              <a:t>“</a:t>
            </a:r>
            <a:r>
              <a:rPr lang="zh-CN" altLang="en-US" sz="2400" b="1">
                <a:solidFill>
                  <a:srgbClr val="FF0000"/>
                </a:solidFill>
                <a:latin typeface="楷体" panose="02010609060101010101" charset="-122"/>
                <a:ea typeface="楷体" panose="02010609060101010101" charset="-122"/>
              </a:rPr>
              <a:t>无</a:t>
            </a:r>
            <a:r>
              <a:rPr lang="en-US" altLang="zh-CN" sz="2400" b="1">
                <a:solidFill>
                  <a:srgbClr val="FF0000"/>
                </a:solidFill>
                <a:latin typeface="楷体" panose="02010609060101010101" charset="-122"/>
                <a:ea typeface="楷体" panose="02010609060101010101" charset="-122"/>
              </a:rPr>
              <a:t>”</a:t>
            </a:r>
            <a:r>
              <a:rPr lang="zh-CN" altLang="en-US" sz="2400" b="1">
                <a:solidFill>
                  <a:srgbClr val="FF0000"/>
                </a:solidFill>
                <a:latin typeface="楷体" panose="02010609060101010101" charset="-122"/>
                <a:ea typeface="楷体" panose="02010609060101010101" charset="-122"/>
              </a:rPr>
              <a:t>相对</a:t>
            </a:r>
            <a:endParaRPr lang="zh-CN" altLang="en-US" sz="24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9917748" y="1722438"/>
            <a:ext cx="13303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同“又”</a:t>
            </a:r>
            <a:endParaRPr lang="zh-CN" altLang="en-US" sz="24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2920048" y="2089150"/>
            <a:ext cx="175260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做，雕刻</a:t>
            </a:r>
            <a:endParaRPr lang="zh-CN" altLang="en-US" sz="24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7669848" y="2112963"/>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是</a:t>
            </a:r>
            <a:endParaRPr lang="zh-CN" altLang="en-US" sz="24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4110673" y="2490788"/>
            <a:ext cx="95250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一头</a:t>
            </a:r>
            <a:endParaRPr lang="zh-CN" altLang="en-US" sz="24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8403273" y="2525713"/>
            <a:ext cx="95250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正视</a:t>
            </a:r>
            <a:endParaRPr lang="zh-CN" altLang="en-US" sz="24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3734436" y="2881313"/>
            <a:ext cx="11795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他们的</a:t>
            </a:r>
            <a:endParaRPr lang="zh-CN" altLang="en-US" sz="24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7946073" y="2882900"/>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那</a:t>
            </a:r>
            <a:endParaRPr lang="zh-CN" altLang="en-US" sz="24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3870961" y="3271838"/>
            <a:ext cx="9509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极</a:t>
            </a:r>
            <a:endParaRPr lang="zh-CN" altLang="en-US" sz="2400" b="1">
              <a:solidFill>
                <a:srgbClr val="FF0000"/>
              </a:solidFill>
              <a:latin typeface="楷体" panose="02010609060101010101" charset="-122"/>
              <a:ea typeface="楷体" panose="02010609060101010101" charset="-122"/>
            </a:endParaRPr>
          </a:p>
        </p:txBody>
      </p:sp>
      <p:sp>
        <p:nvSpPr>
          <p:cNvPr id="19" name="文本框 18"/>
          <p:cNvSpPr txBox="1"/>
          <p:nvPr/>
        </p:nvSpPr>
        <p:spPr>
          <a:xfrm>
            <a:off x="8933498" y="3284538"/>
            <a:ext cx="159385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与世隔绝</a:t>
            </a:r>
            <a:endParaRPr lang="zh-CN" altLang="en-US" sz="2400" b="1">
              <a:solidFill>
                <a:srgbClr val="FF0000"/>
              </a:solidFill>
              <a:latin typeface="楷体" panose="02010609060101010101" charset="-122"/>
              <a:ea typeface="楷体" panose="02010609060101010101" charset="-122"/>
            </a:endParaRPr>
          </a:p>
        </p:txBody>
      </p:sp>
      <p:sp>
        <p:nvSpPr>
          <p:cNvPr id="20" name="文本框 19"/>
          <p:cNvSpPr txBox="1"/>
          <p:nvPr/>
        </p:nvSpPr>
        <p:spPr>
          <a:xfrm>
            <a:off x="4377373" y="3675063"/>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类似</a:t>
            </a:r>
            <a:endParaRPr lang="zh-CN" altLang="en-US" sz="2400" b="1">
              <a:solidFill>
                <a:srgbClr val="FF0000"/>
              </a:solidFill>
              <a:latin typeface="楷体" panose="02010609060101010101" charset="-122"/>
              <a:ea typeface="楷体" panose="02010609060101010101" charset="-122"/>
            </a:endParaRPr>
          </a:p>
        </p:txBody>
      </p:sp>
      <p:sp>
        <p:nvSpPr>
          <p:cNvPr id="21" name="文本框 20"/>
          <p:cNvSpPr txBox="1"/>
          <p:nvPr/>
        </p:nvSpPr>
        <p:spPr>
          <a:xfrm>
            <a:off x="9197023" y="3686175"/>
            <a:ext cx="950913"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类</a:t>
            </a:r>
            <a:endParaRPr lang="zh-CN" altLang="en-US" sz="2400" b="1">
              <a:solidFill>
                <a:srgbClr val="FF0000"/>
              </a:solidFill>
              <a:latin typeface="楷体" panose="02010609060101010101" charset="-122"/>
              <a:ea typeface="楷体" panose="02010609060101010101" charset="-122"/>
            </a:endParaRPr>
          </a:p>
        </p:txBody>
      </p:sp>
      <p:sp>
        <p:nvSpPr>
          <p:cNvPr id="22" name="文本框 21"/>
          <p:cNvSpPr txBox="1"/>
          <p:nvPr/>
        </p:nvSpPr>
        <p:spPr>
          <a:xfrm>
            <a:off x="3069273" y="4086225"/>
            <a:ext cx="118110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说话</a:t>
            </a:r>
            <a:endParaRPr lang="zh-CN" altLang="en-US" sz="2400" b="1">
              <a:solidFill>
                <a:srgbClr val="FF0000"/>
              </a:solidFill>
              <a:latin typeface="楷体" panose="02010609060101010101" charset="-122"/>
              <a:ea typeface="楷体" panose="02010609060101010101" charset="-122"/>
            </a:endParaRPr>
          </a:p>
        </p:txBody>
      </p:sp>
      <p:sp>
        <p:nvSpPr>
          <p:cNvPr id="23" name="文本框 22"/>
          <p:cNvSpPr txBox="1"/>
          <p:nvPr/>
        </p:nvSpPr>
        <p:spPr>
          <a:xfrm>
            <a:off x="7452361" y="4054475"/>
            <a:ext cx="9509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告诉</a:t>
            </a:r>
            <a:endParaRPr lang="zh-CN" altLang="en-US" sz="2400" b="1">
              <a:solidFill>
                <a:srgbClr val="FF0000"/>
              </a:solidFill>
              <a:latin typeface="楷体" panose="02010609060101010101" charset="-122"/>
              <a:ea typeface="楷体" panose="02010609060101010101" charset="-122"/>
            </a:endParaRPr>
          </a:p>
        </p:txBody>
      </p:sp>
      <p:sp>
        <p:nvSpPr>
          <p:cNvPr id="24" name="文本框 23"/>
          <p:cNvSpPr txBox="1"/>
          <p:nvPr/>
        </p:nvSpPr>
        <p:spPr>
          <a:xfrm>
            <a:off x="3596323" y="4454525"/>
            <a:ext cx="19145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句末语气词</a:t>
            </a:r>
            <a:endParaRPr lang="zh-CN" altLang="en-US" sz="2400" b="1">
              <a:solidFill>
                <a:srgbClr val="FF0000"/>
              </a:solidFill>
              <a:latin typeface="楷体" panose="02010609060101010101" charset="-122"/>
              <a:ea typeface="楷体" panose="02010609060101010101" charset="-122"/>
            </a:endParaRPr>
          </a:p>
        </p:txBody>
      </p:sp>
      <p:sp>
        <p:nvSpPr>
          <p:cNvPr id="25" name="文本框 24"/>
          <p:cNvSpPr txBox="1"/>
          <p:nvPr/>
        </p:nvSpPr>
        <p:spPr>
          <a:xfrm>
            <a:off x="7947661" y="4478338"/>
            <a:ext cx="654050"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说</a:t>
            </a:r>
            <a:endParaRPr lang="zh-CN" altLang="en-US" sz="2400" b="1">
              <a:solidFill>
                <a:srgbClr val="FF0000"/>
              </a:solidFill>
              <a:latin typeface="楷体" panose="02010609060101010101" charset="-122"/>
              <a:ea typeface="楷体" panose="02010609060101010101" charset="-122"/>
            </a:endParaRPr>
          </a:p>
        </p:txBody>
      </p:sp>
      <p:sp>
        <p:nvSpPr>
          <p:cNvPr id="26" name="文本框 25"/>
          <p:cNvSpPr txBox="1"/>
          <p:nvPr/>
        </p:nvSpPr>
        <p:spPr>
          <a:xfrm>
            <a:off x="4848861" y="4833938"/>
            <a:ext cx="1179512"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表并列</a:t>
            </a:r>
            <a:endParaRPr lang="zh-CN" altLang="en-US" sz="2400" b="1">
              <a:solidFill>
                <a:srgbClr val="FF0000"/>
              </a:solidFill>
              <a:latin typeface="楷体" panose="02010609060101010101" charset="-122"/>
              <a:ea typeface="楷体" panose="02010609060101010101" charset="-122"/>
            </a:endParaRPr>
          </a:p>
        </p:txBody>
      </p:sp>
      <p:sp>
        <p:nvSpPr>
          <p:cNvPr id="27" name="文本框 26"/>
          <p:cNvSpPr txBox="1"/>
          <p:nvPr/>
        </p:nvSpPr>
        <p:spPr>
          <a:xfrm>
            <a:off x="8222298" y="4857750"/>
            <a:ext cx="12160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表承接</a:t>
            </a:r>
            <a:endParaRPr lang="zh-CN" altLang="en-US" sz="2400" b="1">
              <a:solidFill>
                <a:srgbClr val="FF0000"/>
              </a:solidFill>
              <a:latin typeface="楷体" panose="02010609060101010101" charset="-122"/>
              <a:ea typeface="楷体" panose="02010609060101010101" charset="-122"/>
            </a:endParaRPr>
          </a:p>
        </p:txBody>
      </p:sp>
      <p:sp>
        <p:nvSpPr>
          <p:cNvPr id="28" name="文本框 27"/>
          <p:cNvSpPr txBox="1"/>
          <p:nvPr/>
        </p:nvSpPr>
        <p:spPr>
          <a:xfrm>
            <a:off x="3691573" y="5226050"/>
            <a:ext cx="12160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sym typeface="宋体" panose="02010600030101010101" pitchFamily="2" charset="-122"/>
              </a:rPr>
              <a:t>表转折</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29" name="文本框 28"/>
          <p:cNvSpPr txBox="1"/>
          <p:nvPr/>
        </p:nvSpPr>
        <p:spPr>
          <a:xfrm>
            <a:off x="2761298" y="5627688"/>
            <a:ext cx="15716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sym typeface="宋体" panose="02010600030101010101" pitchFamily="2" charset="-122"/>
              </a:rPr>
              <a:t>助词，的</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30" name="文本框 29"/>
          <p:cNvSpPr txBox="1"/>
          <p:nvPr/>
        </p:nvSpPr>
        <p:spPr>
          <a:xfrm>
            <a:off x="3893186" y="5999163"/>
            <a:ext cx="1571625" cy="485775"/>
          </a:xfrm>
          <a:prstGeom prst="rect">
            <a:avLst/>
          </a:prstGeom>
          <a:noFill/>
          <a:ln w="9525">
            <a:noFill/>
          </a:ln>
        </p:spPr>
        <p:txBody>
          <a:bodyPr wrap="square" anchor="t">
            <a:spAutoFit/>
          </a:bodyPr>
          <a:p>
            <a:pPr>
              <a:lnSpc>
                <a:spcPts val="3075"/>
              </a:lnSpc>
            </a:pPr>
            <a:r>
              <a:rPr lang="zh-CN" altLang="en-US" sz="2400" b="1">
                <a:solidFill>
                  <a:srgbClr val="FF0000"/>
                </a:solidFill>
                <a:latin typeface="楷体" panose="02010609060101010101" charset="-122"/>
                <a:ea typeface="楷体" panose="02010609060101010101" charset="-122"/>
              </a:rPr>
              <a:t>代词，这</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linds(horizontal)">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linds(horizontal)">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blinds(horizontal)">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blinds(horizontal)">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blinds(horizontal)">
                                      <p:cBhvr>
                                        <p:cTn id="107" dur="5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blinds(horizontal)">
                                      <p:cBhvr>
                                        <p:cTn id="112" dur="5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blinds(horizontal)">
                                      <p:cBhvr>
                                        <p:cTn id="117" dur="500"/>
                                        <p:tgtEl>
                                          <p:spTgt spid="28"/>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blinds(horizontal)">
                                      <p:cBhvr>
                                        <p:cTn id="122" dur="500"/>
                                        <p:tgtEl>
                                          <p:spTgt spid="29"/>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blinds(horizontal)">
                                      <p:cBhvr>
                                        <p:cTn id="127" dur="500"/>
                                        <p:tgtEl>
                                          <p:spTgt spid="5"/>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30"/>
                                        </p:tgtEl>
                                        <p:attrNameLst>
                                          <p:attrName>style.visibility</p:attrName>
                                        </p:attrNameLst>
                                      </p:cBhvr>
                                      <p:to>
                                        <p:strVal val="visible"/>
                                      </p:to>
                                    </p:set>
                                    <p:animEffect transition="in" filter="blinds(horizontal)">
                                      <p:cBhvr>
                                        <p:cTn id="1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5"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3"/>
          <p:cNvSpPr txBox="1"/>
          <p:nvPr/>
        </p:nvSpPr>
        <p:spPr>
          <a:xfrm>
            <a:off x="502286" y="514350"/>
            <a:ext cx="11188700" cy="6123940"/>
          </a:xfrm>
          <a:prstGeom prst="rect">
            <a:avLst/>
          </a:prstGeom>
          <a:noFill/>
          <a:ln w="9525">
            <a:noFill/>
          </a:ln>
        </p:spPr>
        <p:txBody>
          <a:bodyPr wrap="square" anchor="t">
            <a:spAutoFit/>
          </a:bodyPr>
          <a:p>
            <a:r>
              <a:rPr lang="zh-CN" altLang="en-US" sz="2800" b="1">
                <a:latin typeface="楷体" panose="02010609060101010101" charset="-122"/>
                <a:ea typeface="楷体" panose="02010609060101010101" charset="-122"/>
              </a:rPr>
              <a:t>3、词类活用</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⑴</a:t>
            </a:r>
            <a:r>
              <a:rPr lang="zh-CN" altLang="en-US" sz="2800" b="1" u="sng">
                <a:solidFill>
                  <a:srgbClr val="FF0000"/>
                </a:solidFill>
                <a:latin typeface="楷体" panose="02010609060101010101" charset="-122"/>
                <a:ea typeface="楷体" panose="02010609060101010101" charset="-122"/>
              </a:rPr>
              <a:t>箬蓬</a:t>
            </a:r>
            <a:r>
              <a:rPr lang="zh-CN" altLang="en-US" sz="2800" b="1">
                <a:latin typeface="楷体" panose="02010609060101010101" charset="-122"/>
                <a:ea typeface="楷体" panose="02010609060101010101" charset="-122"/>
              </a:rPr>
              <a:t>覆之</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⑵</a:t>
            </a:r>
            <a:r>
              <a:rPr lang="zh-CN" altLang="en-US" sz="2800" b="1" u="sng">
                <a:solidFill>
                  <a:srgbClr val="FF0000"/>
                </a:solidFill>
                <a:latin typeface="楷体" panose="02010609060101010101" charset="-122"/>
                <a:ea typeface="楷体" panose="02010609060101010101" charset="-122"/>
              </a:rPr>
              <a:t>石青</a:t>
            </a:r>
            <a:r>
              <a:rPr lang="zh-CN" altLang="en-US" sz="2800" b="1">
                <a:latin typeface="楷体" panose="02010609060101010101" charset="-122"/>
                <a:ea typeface="楷体" panose="02010609060101010101" charset="-122"/>
              </a:rPr>
              <a:t>糁之。</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⑶中</a:t>
            </a:r>
            <a:r>
              <a:rPr lang="zh-CN" altLang="en-US" sz="2800" b="1" u="sng">
                <a:solidFill>
                  <a:srgbClr val="FF0000"/>
                </a:solidFill>
                <a:latin typeface="楷体" panose="02010609060101010101" charset="-122"/>
                <a:ea typeface="楷体" panose="02010609060101010101" charset="-122"/>
              </a:rPr>
              <a:t>峨冠</a:t>
            </a:r>
            <a:r>
              <a:rPr lang="zh-CN" altLang="en-US" sz="2800" b="1">
                <a:latin typeface="楷体" panose="02010609060101010101" charset="-122"/>
                <a:ea typeface="楷体" panose="02010609060101010101" charset="-122"/>
              </a:rPr>
              <a:t>而多髯者</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⑷</a:t>
            </a:r>
            <a:r>
              <a:rPr lang="zh-CN" altLang="en-US" sz="2800" b="1" u="sng">
                <a:solidFill>
                  <a:srgbClr val="FF0000"/>
                </a:solidFill>
                <a:latin typeface="楷体" panose="02010609060101010101" charset="-122"/>
                <a:ea typeface="楷体" panose="02010609060101010101" charset="-122"/>
              </a:rPr>
              <a:t>椎髻</a:t>
            </a:r>
            <a:r>
              <a:rPr lang="zh-CN" altLang="en-US" sz="2800" b="1">
                <a:latin typeface="楷体" panose="02010609060101010101" charset="-122"/>
                <a:ea typeface="楷体" panose="02010609060101010101" charset="-122"/>
              </a:rPr>
              <a:t>仰面</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⑸石青</a:t>
            </a:r>
            <a:r>
              <a:rPr lang="zh-CN" altLang="en-US" b="1" u="sng">
                <a:solidFill>
                  <a:srgbClr val="FF0000"/>
                </a:solidFill>
                <a:latin typeface="楷体" panose="02010609060101010101" charset="-122"/>
                <a:ea typeface="楷体" panose="02010609060101010101" charset="-122"/>
              </a:rPr>
              <a:t>糁</a:t>
            </a:r>
            <a:r>
              <a:rPr lang="zh-CN" altLang="en-US" sz="2800" b="1">
                <a:latin typeface="楷体" panose="02010609060101010101" charset="-122"/>
                <a:ea typeface="楷体" panose="02010609060101010101" charset="-122"/>
              </a:rPr>
              <a:t>之</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4、古今异义</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⑴</a:t>
            </a:r>
            <a:r>
              <a:rPr lang="zh-CN" altLang="en-US" sz="2800" b="1" u="sng">
                <a:solidFill>
                  <a:srgbClr val="FF0000"/>
                </a:solidFill>
                <a:latin typeface="楷体" panose="02010609060101010101" charset="-122"/>
                <a:ea typeface="楷体" panose="02010609060101010101" charset="-122"/>
              </a:rPr>
              <a:t>卧</a:t>
            </a:r>
            <a:r>
              <a:rPr lang="zh-CN" altLang="en-US" sz="2800" b="1">
                <a:latin typeface="楷体" panose="02010609060101010101" charset="-122"/>
                <a:ea typeface="楷体" panose="02010609060101010101" charset="-122"/>
              </a:rPr>
              <a:t>右膝：</a:t>
            </a:r>
            <a:endParaRPr lang="zh-CN" altLang="en-US"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⑵中</a:t>
            </a:r>
            <a:r>
              <a:rPr lang="zh-CN" altLang="en-US" sz="2800" b="1" u="sng">
                <a:solidFill>
                  <a:srgbClr val="FF0000"/>
                </a:solidFill>
                <a:latin typeface="楷体" panose="02010609060101010101" charset="-122"/>
                <a:ea typeface="楷体" panose="02010609060101010101" charset="-122"/>
              </a:rPr>
              <a:t>峨冠</a:t>
            </a:r>
            <a:r>
              <a:rPr lang="zh-CN" altLang="en-US" sz="2800" b="1">
                <a:latin typeface="楷体" panose="02010609060101010101" charset="-122"/>
                <a:ea typeface="楷体" panose="02010609060101010101" charset="-122"/>
              </a:rPr>
              <a:t>而多髯者为东坡：</a:t>
            </a:r>
            <a:endParaRPr lang="zh-CN" altLang="en-US" sz="2800" b="1">
              <a:latin typeface="楷体" panose="02010609060101010101" charset="-122"/>
              <a:ea typeface="楷体" panose="02010609060101010101" charset="-122"/>
            </a:endParaRPr>
          </a:p>
          <a:p>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⑶其两膝相</a:t>
            </a:r>
            <a:r>
              <a:rPr lang="zh-CN" altLang="en-US" sz="2800" b="1" u="sng">
                <a:solidFill>
                  <a:srgbClr val="FF0000"/>
                </a:solidFill>
                <a:latin typeface="楷体" panose="02010609060101010101" charset="-122"/>
                <a:ea typeface="楷体" panose="02010609060101010101" charset="-122"/>
              </a:rPr>
              <a:t>比</a:t>
            </a:r>
            <a:r>
              <a:rPr lang="zh-CN" altLang="en-US" sz="2800" b="1">
                <a:latin typeface="楷体" panose="02010609060101010101" charset="-122"/>
                <a:ea typeface="楷体" panose="02010609060101010101" charset="-122"/>
              </a:rPr>
              <a:t>者：</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⑷高</a:t>
            </a:r>
            <a:r>
              <a:rPr lang="zh-CN" altLang="en-US" sz="2800" b="1" u="sng">
                <a:solidFill>
                  <a:srgbClr val="FF0000"/>
                </a:solidFill>
                <a:latin typeface="楷体" panose="02010609060101010101" charset="-122"/>
                <a:ea typeface="楷体" panose="02010609060101010101" charset="-122"/>
              </a:rPr>
              <a:t>可</a:t>
            </a:r>
            <a:r>
              <a:rPr lang="zh-CN" altLang="en-US" sz="2800" b="1">
                <a:latin typeface="楷体" panose="02010609060101010101" charset="-122"/>
                <a:ea typeface="楷体" panose="02010609060101010101" charset="-122"/>
              </a:rPr>
              <a:t>二黍</a:t>
            </a:r>
            <a:r>
              <a:rPr lang="zh-CN" altLang="en-US" sz="2800" b="1" u="sng">
                <a:solidFill>
                  <a:srgbClr val="FF0000"/>
                </a:solidFill>
                <a:latin typeface="楷体" panose="02010609060101010101" charset="-122"/>
                <a:ea typeface="楷体" panose="02010609060101010101" charset="-122"/>
              </a:rPr>
              <a:t>许</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a:p>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⑸盖</a:t>
            </a:r>
            <a:r>
              <a:rPr lang="zh-CN" altLang="en-US" sz="2800" b="1" u="sng">
                <a:solidFill>
                  <a:srgbClr val="FF0000"/>
                </a:solidFill>
                <a:latin typeface="楷体" panose="02010609060101010101" charset="-122"/>
                <a:ea typeface="楷体" panose="02010609060101010101" charset="-122"/>
              </a:rPr>
              <a:t>简</a:t>
            </a:r>
            <a:r>
              <a:rPr lang="zh-CN" altLang="en-US" sz="2800" b="1">
                <a:latin typeface="楷体" panose="02010609060101010101" charset="-122"/>
                <a:ea typeface="楷体" panose="02010609060101010101" charset="-122"/>
              </a:rPr>
              <a:t>桃核修狭者为之：</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2361247" y="939800"/>
            <a:ext cx="9707563" cy="224536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名词作状语，用箬蓬。</a:t>
            </a:r>
            <a:endParaRPr lang="zh-CN" altLang="en-US" sz="2800" b="1">
              <a:solidFill>
                <a:srgbClr val="FF0000"/>
              </a:solidFill>
              <a:latin typeface="楷体" panose="02010609060101010101" charset="-122"/>
              <a:ea typeface="楷体" panose="02010609060101010101" charset="-122"/>
            </a:endParaRPr>
          </a:p>
          <a:p>
            <a:r>
              <a:rPr lang="zh-CN" altLang="en-US" sz="2800" b="1">
                <a:solidFill>
                  <a:srgbClr val="FF0000"/>
                </a:solidFill>
                <a:latin typeface="楷体" panose="02010609060101010101" charset="-122"/>
                <a:ea typeface="楷体" panose="02010609060101010101" charset="-122"/>
              </a:rPr>
              <a:t>  名词作状语，用石青。</a:t>
            </a:r>
            <a:endParaRPr lang="zh-CN" altLang="en-US" sz="2800" b="1">
              <a:solidFill>
                <a:srgbClr val="FF0000"/>
              </a:solidFill>
              <a:latin typeface="楷体" panose="02010609060101010101" charset="-122"/>
              <a:ea typeface="楷体" panose="02010609060101010101" charset="-122"/>
            </a:endParaRPr>
          </a:p>
          <a:p>
            <a:r>
              <a:rPr lang="zh-CN" altLang="en-US" sz="2800" b="1">
                <a:solidFill>
                  <a:srgbClr val="FF0000"/>
                </a:solidFill>
                <a:latin typeface="楷体" panose="02010609060101010101" charset="-122"/>
                <a:ea typeface="楷体" panose="02010609060101010101" charset="-122"/>
              </a:rPr>
              <a:t>       名词作动词，（戴着）高高的帽子</a:t>
            </a:r>
            <a:endParaRPr lang="zh-CN" altLang="en-US" sz="2800" b="1">
              <a:solidFill>
                <a:srgbClr val="FF0000"/>
              </a:solidFill>
              <a:latin typeface="楷体" panose="02010609060101010101" charset="-122"/>
              <a:ea typeface="楷体" panose="02010609060101010101" charset="-122"/>
            </a:endParaRPr>
          </a:p>
          <a:p>
            <a:r>
              <a:rPr lang="zh-CN" altLang="en-US" sz="2800" b="1">
                <a:solidFill>
                  <a:srgbClr val="FF0000"/>
                </a:solidFill>
                <a:latin typeface="楷体" panose="02010609060101010101" charset="-122"/>
                <a:ea typeface="楷体" panose="02010609060101010101" charset="-122"/>
              </a:rPr>
              <a:t> 名词作动词，（梳着）椎形发髻</a:t>
            </a:r>
            <a:endParaRPr lang="zh-CN" altLang="en-US" sz="2800" b="1">
              <a:solidFill>
                <a:srgbClr val="FF0000"/>
              </a:solidFill>
              <a:latin typeface="楷体" panose="02010609060101010101" charset="-122"/>
              <a:ea typeface="楷体" panose="02010609060101010101" charset="-122"/>
            </a:endParaRPr>
          </a:p>
          <a:p>
            <a:r>
              <a:rPr lang="zh-CN" altLang="en-US" sz="2800" b="1">
                <a:solidFill>
                  <a:srgbClr val="FF0000"/>
                </a:solidFill>
                <a:latin typeface="楷体" panose="02010609060101010101" charset="-122"/>
                <a:ea typeface="楷体" panose="02010609060101010101" charset="-122"/>
              </a:rPr>
              <a:t> 名词作动词，原意是煮熟的米粒，现用作动词，涂染的意思</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2269173" y="3532188"/>
            <a:ext cx="9253538" cy="368300"/>
          </a:xfrm>
          <a:prstGeom prst="rect">
            <a:avLst/>
          </a:prstGeom>
          <a:noFill/>
          <a:ln w="9525">
            <a:noFill/>
          </a:ln>
        </p:spPr>
        <p:txBody>
          <a:bodyPr wrap="square" anchor="t">
            <a:spAutoFit/>
          </a:bodyPr>
          <a:p>
            <a:r>
              <a:rPr lang="zh-CN" altLang="en-US" b="1">
                <a:solidFill>
                  <a:srgbClr val="FF0000"/>
                </a:solidFill>
                <a:latin typeface="楷体" panose="02010609060101010101" charset="-122"/>
                <a:ea typeface="楷体" panose="02010609060101010101" charset="-122"/>
              </a:rPr>
              <a:t>卧,古义：动词的使动用法,使……平放；今义：躺下,躺着的样子。</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503873" y="4311650"/>
            <a:ext cx="904875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峨冠,古义：（戴着）高高的帽子；今义：峨眉山之顶。</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3405823" y="4818063"/>
            <a:ext cx="764857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比,古义：靠近；今义：两个事物进行比较。</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3062923" y="5219700"/>
            <a:ext cx="531812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可,古义：大约；今义：可以。</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492760" y="5608638"/>
            <a:ext cx="6592887"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许，古义：左右；今义：答应，许可。</a:t>
            </a:r>
            <a:endParaRPr lang="zh-CN" altLang="en-US" sz="28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4415473" y="6034088"/>
            <a:ext cx="764857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简,古义：通“拣”,挑拣；今义：简单,容易。</a:t>
            </a:r>
            <a:endParaRPr lang="zh-CN" altLang="en-US" sz="28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6740525" y="-3810"/>
            <a:ext cx="5462905" cy="176022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charRg st="0" end="11"/>
                                            </p:txEl>
                                          </p:spTgt>
                                        </p:tgtEl>
                                        <p:attrNameLst>
                                          <p:attrName>style.visibility</p:attrName>
                                        </p:attrNameLst>
                                      </p:cBhvr>
                                      <p:to>
                                        <p:strVal val="visible"/>
                                      </p:to>
                                    </p:set>
                                    <p:anim calcmode="lin" valueType="num">
                                      <p:cBhvr additive="base">
                                        <p:cTn id="7" dur="500" fill="hold"/>
                                        <p:tgtEl>
                                          <p:spTgt spid="5">
                                            <p:txEl>
                                              <p:charRg st="0" end="1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xEl>
                                              <p:charRg st="11" end="24"/>
                                            </p:txEl>
                                          </p:spTgt>
                                        </p:tgtEl>
                                        <p:attrNameLst>
                                          <p:attrName>style.visibility</p:attrName>
                                        </p:attrNameLst>
                                      </p:cBhvr>
                                      <p:to>
                                        <p:strVal val="visible"/>
                                      </p:to>
                                    </p:set>
                                    <p:anim calcmode="lin" valueType="num">
                                      <p:cBhvr additive="base">
                                        <p:cTn id="13" dur="500" fill="hold"/>
                                        <p:tgtEl>
                                          <p:spTgt spid="5">
                                            <p:txEl>
                                              <p:charRg st="11" end="2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txEl>
                                              <p:charRg st="11" end="2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charRg st="24" end="47"/>
                                            </p:txEl>
                                          </p:spTgt>
                                        </p:tgtEl>
                                        <p:attrNameLst>
                                          <p:attrName>style.visibility</p:attrName>
                                        </p:attrNameLst>
                                      </p:cBhvr>
                                      <p:to>
                                        <p:strVal val="visible"/>
                                      </p:to>
                                    </p:set>
                                    <p:anim calcmode="lin" valueType="num">
                                      <p:cBhvr additive="base">
                                        <p:cTn id="19" dur="500" fill="hold"/>
                                        <p:tgtEl>
                                          <p:spTgt spid="5">
                                            <p:txEl>
                                              <p:charRg st="24" end="47"/>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charRg st="24" end="4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
                                            <p:txEl>
                                              <p:charRg st="47" end="63"/>
                                            </p:txEl>
                                          </p:spTgt>
                                        </p:tgtEl>
                                        <p:attrNameLst>
                                          <p:attrName>style.visibility</p:attrName>
                                        </p:attrNameLst>
                                      </p:cBhvr>
                                      <p:to>
                                        <p:strVal val="visible"/>
                                      </p:to>
                                    </p:set>
                                    <p:anim calcmode="lin" valueType="num">
                                      <p:cBhvr additive="base">
                                        <p:cTn id="25" dur="500" fill="hold"/>
                                        <p:tgtEl>
                                          <p:spTgt spid="5">
                                            <p:txEl>
                                              <p:charRg st="47" end="6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
                                            <p:txEl>
                                              <p:charRg st="47" end="6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xEl>
                                              <p:charRg st="63" end="91"/>
                                            </p:txEl>
                                          </p:spTgt>
                                        </p:tgtEl>
                                        <p:attrNameLst>
                                          <p:attrName>style.visibility</p:attrName>
                                        </p:attrNameLst>
                                      </p:cBhvr>
                                      <p:to>
                                        <p:strVal val="visible"/>
                                      </p:to>
                                    </p:set>
                                    <p:anim calcmode="lin" valueType="num">
                                      <p:cBhvr additive="base">
                                        <p:cTn id="31" dur="500" fill="hold"/>
                                        <p:tgtEl>
                                          <p:spTgt spid="5">
                                            <p:txEl>
                                              <p:charRg st="63" end="91"/>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charRg st="63" end="91"/>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ppt_x</p:attrName>
                                        </p:attrNameLst>
                                      </p:cBhvr>
                                      <p:tavLst>
                                        <p:tav tm="0">
                                          <p:val>
                                            <p:strVal val="1+#ppt_w/2"/>
                                          </p:val>
                                        </p:tav>
                                        <p:tav tm="100000">
                                          <p:val>
                                            <p:strVal val="#ppt_x"/>
                                          </p:val>
                                        </p:tav>
                                      </p:tavLst>
                                    </p:anim>
                                    <p:anim calcmode="lin" valueType="num">
                                      <p:cBhvr>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ppt_x</p:attrName>
                                        </p:attrNameLst>
                                      </p:cBhvr>
                                      <p:tavLst>
                                        <p:tav tm="0">
                                          <p:val>
                                            <p:strVal val="1+#ppt_w/2"/>
                                          </p:val>
                                        </p:tav>
                                        <p:tav tm="100000">
                                          <p:val>
                                            <p:strVal val="#ppt_x"/>
                                          </p:val>
                                        </p:tav>
                                      </p:tavLst>
                                    </p:anim>
                                    <p:anim calcmode="lin" valueType="num">
                                      <p:cBhvr>
                                        <p:cTn id="5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ppt_x</p:attrName>
                                        </p:attrNameLst>
                                      </p:cBhvr>
                                      <p:tavLst>
                                        <p:tav tm="0">
                                          <p:val>
                                            <p:strVal val="1+#ppt_w/2"/>
                                          </p:val>
                                        </p:tav>
                                        <p:tav tm="100000">
                                          <p:val>
                                            <p:strVal val="#ppt_x"/>
                                          </p:val>
                                        </p:tav>
                                      </p:tavLst>
                                    </p:anim>
                                    <p:anim calcmode="lin" valueType="num">
                                      <p:cBhvr>
                                        <p:cTn id="5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1+#ppt_w/2"/>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1+#ppt_w/2"/>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3"/>
          <p:cNvSpPr txBox="1"/>
          <p:nvPr/>
        </p:nvSpPr>
        <p:spPr>
          <a:xfrm>
            <a:off x="414973" y="517525"/>
            <a:ext cx="11477625" cy="5316855"/>
          </a:xfrm>
          <a:prstGeom prst="rect">
            <a:avLst/>
          </a:prstGeom>
          <a:noFill/>
          <a:ln w="9525">
            <a:noFill/>
          </a:ln>
        </p:spPr>
        <p:txBody>
          <a:bodyPr wrap="square" anchor="t">
            <a:spAutoFit/>
          </a:bodyPr>
          <a:p>
            <a:pPr fontAlgn="auto">
              <a:lnSpc>
                <a:spcPts val="4075"/>
              </a:lnSpc>
            </a:pPr>
            <a:r>
              <a:rPr lang="zh-CN" altLang="en-US" sz="2800" b="1">
                <a:latin typeface="楷体" panose="02010609060101010101" charset="-122"/>
                <a:ea typeface="楷体" panose="02010609060101010101" charset="-122"/>
              </a:rPr>
              <a:t>5、特殊句式:</a:t>
            </a: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⑴中峨冠而多髯者为东坡。</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⑵各隐卷底衣褶中。</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⑶则题名其上。</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⑷其两膝相比者。</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⑸尝贻余核舟一。</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4708843" y="1115695"/>
            <a:ext cx="1484313"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rPr>
              <a:t>(判断句)</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429895" y="1644650"/>
            <a:ext cx="7484745"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rPr>
              <a:t>中间戴着高高的帽子，胡须浓密的人是苏东坡。</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3665856" y="2150110"/>
            <a:ext cx="1541462"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rPr>
              <a:t>(省略句)</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383858" y="2676525"/>
            <a:ext cx="6657975"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（两膝）都被遮蔽在手卷下边的衣褶里。</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 name="文本框 9"/>
          <p:cNvSpPr txBox="1"/>
          <p:nvPr/>
        </p:nvSpPr>
        <p:spPr>
          <a:xfrm>
            <a:off x="2907666" y="3195003"/>
            <a:ext cx="1620837"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(省略句)</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1" name="文本框 10"/>
          <p:cNvSpPr txBox="1"/>
          <p:nvPr/>
        </p:nvSpPr>
        <p:spPr>
          <a:xfrm>
            <a:off x="405448" y="3711258"/>
            <a:ext cx="5224463"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作者在上面题上自己的名字。</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2" name="文本框 11"/>
          <p:cNvSpPr txBox="1"/>
          <p:nvPr/>
        </p:nvSpPr>
        <p:spPr>
          <a:xfrm>
            <a:off x="3217228" y="4227513"/>
            <a:ext cx="2322513"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(定语后置句)</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3" name="文本框 12"/>
          <p:cNvSpPr txBox="1"/>
          <p:nvPr/>
        </p:nvSpPr>
        <p:spPr>
          <a:xfrm>
            <a:off x="453390" y="4768850"/>
            <a:ext cx="3813175"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他们互相靠近的两膝。</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3299143" y="5273993"/>
            <a:ext cx="2228850"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(状语后置句)</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5" name="文本框 14"/>
          <p:cNvSpPr txBox="1"/>
          <p:nvPr/>
        </p:nvSpPr>
        <p:spPr>
          <a:xfrm>
            <a:off x="422275" y="5803265"/>
            <a:ext cx="7324090" cy="485775"/>
          </a:xfrm>
          <a:prstGeom prst="rect">
            <a:avLst/>
          </a:prstGeom>
          <a:noFill/>
          <a:ln w="9525">
            <a:noFill/>
          </a:ln>
        </p:spPr>
        <p:txBody>
          <a:bodyPr wrap="square" anchor="t">
            <a:spAutoFit/>
          </a:bodyPr>
          <a:p>
            <a:pPr>
              <a:lnSpc>
                <a:spcPts val="30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（他）曾经送给我一个用桃核雕刻成的小船。</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8362315" y="1181100"/>
            <a:ext cx="3781425" cy="506285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1+#ppt_w/2"/>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1+#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1+#ppt_w/2"/>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1+#ppt_w/2"/>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1+#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ppt_x</p:attrName>
                                        </p:attrNameLst>
                                      </p:cBhvr>
                                      <p:tavLst>
                                        <p:tav tm="0">
                                          <p:val>
                                            <p:strVal val="1+#ppt_w/2"/>
                                          </p:val>
                                        </p:tav>
                                        <p:tav tm="100000">
                                          <p:val>
                                            <p:strVal val="#ppt_x"/>
                                          </p:val>
                                        </p:tav>
                                      </p:tavLst>
                                    </p:anim>
                                    <p:anim calcmode="lin" valueType="num">
                                      <p:cBhvr>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ppt_x</p:attrName>
                                        </p:attrNameLst>
                                      </p:cBhvr>
                                      <p:tavLst>
                                        <p:tav tm="0">
                                          <p:val>
                                            <p:strVal val="1+#ppt_w/2"/>
                                          </p:val>
                                        </p:tav>
                                        <p:tav tm="100000">
                                          <p:val>
                                            <p:strVal val="#ppt_x"/>
                                          </p:val>
                                        </p:tav>
                                      </p:tavLst>
                                    </p:anim>
                                    <p:anim calcmode="lin" valueType="num">
                                      <p:cBhvr>
                                        <p:cTn id="5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ppt_x</p:attrName>
                                        </p:attrNameLst>
                                      </p:cBhvr>
                                      <p:tavLst>
                                        <p:tav tm="0">
                                          <p:val>
                                            <p:strVal val="1+#ppt_w/2"/>
                                          </p:val>
                                        </p:tav>
                                        <p:tav tm="100000">
                                          <p:val>
                                            <p:strVal val="#ppt_x"/>
                                          </p:val>
                                        </p:tav>
                                      </p:tavLst>
                                    </p:anim>
                                    <p:anim calcmode="lin" valueType="num">
                                      <p:cBhvr>
                                        <p:cTn id="5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ppt_x</p:attrName>
                                        </p:attrNameLst>
                                      </p:cBhvr>
                                      <p:tavLst>
                                        <p:tav tm="0">
                                          <p:val>
                                            <p:strVal val="1+#ppt_w/2"/>
                                          </p:val>
                                        </p:tav>
                                        <p:tav tm="100000">
                                          <p:val>
                                            <p:strVal val="#ppt_x"/>
                                          </p:val>
                                        </p:tav>
                                      </p:tavLst>
                                    </p:anim>
                                    <p:anim calcmode="lin" valueType="num">
                                      <p:cBhvr>
                                        <p:cTn id="6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97535" y="943610"/>
            <a:ext cx="11153775" cy="5569585"/>
          </a:xfrm>
          <a:prstGeom prst="rect">
            <a:avLst/>
          </a:prstGeom>
          <a:noFill/>
        </p:spPr>
        <p:txBody>
          <a:bodyPr wrap="square" rtlCol="0">
            <a:spAutoFit/>
          </a:bodyPr>
          <a:p>
            <a:pPr algn="l" fontAlgn="auto">
              <a:lnSpc>
                <a:spcPts val="3560"/>
              </a:lnSpc>
            </a:pPr>
            <a:r>
              <a:rPr lang="zh-CN" altLang="en-US" sz="2800" b="1">
                <a:latin typeface="楷体" panose="02010609060101010101" charset="-122"/>
                <a:ea typeface="楷体" panose="02010609060101010101" charset="-122"/>
              </a:rPr>
              <a:t>1.根据课文填空</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⑴舟首尾长约八分有奇，___________。</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⑵中轩敞者为舱，__________。</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⑶启窗而观，____________。</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⑷闭之，则右刻“__________，__________”，左刻“__________，__________”，石青糁之。</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⑸______________，各隐卷底衣褶中。</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⑹卧右膝，_____________，而竖其左膝。</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⑺居右者__________，左手倚一衡木，右手攀右趾，__________。</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⑻居左者右手执蒲葵扇，左手抚炉，炉上有壶，其人__________，____________。</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⑼而计其长，曾不盈寸，_____________________。</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4612005" y="1403985"/>
            <a:ext cx="229806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高可二黍许</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3680460" y="1864360"/>
            <a:ext cx="194056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箬篷覆之</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2955925" y="2313305"/>
            <a:ext cx="222948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雕栏相望焉</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3806825" y="2773045"/>
            <a:ext cx="335534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山高月小 水落石出 </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9465945" y="2773680"/>
            <a:ext cx="161861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清风徐来</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678180" y="3210560"/>
            <a:ext cx="195262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水波不兴</a:t>
            </a:r>
            <a:endParaRPr lang="zh-CN" altLang="en-US" sz="28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1138555" y="3658870"/>
            <a:ext cx="249301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其两膝相比者</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2564765" y="4130675"/>
            <a:ext cx="217106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诎右臂支船</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2150745" y="4590415"/>
            <a:ext cx="164211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椎髻仰面</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8879205" y="4567555"/>
            <a:ext cx="183769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若啸呼状</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8959850" y="5027295"/>
            <a:ext cx="187198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视端容寂</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632460" y="5464810"/>
            <a:ext cx="218313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若听茶声然</a:t>
            </a:r>
            <a:endParaRPr lang="zh-CN" altLang="en-US" sz="28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4750435" y="5935980"/>
            <a:ext cx="366585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盖简桃核修狭者为之</a:t>
            </a:r>
            <a:endParaRPr lang="zh-CN" altLang="en-US" sz="2800" b="1">
              <a:solidFill>
                <a:srgbClr val="FF0000"/>
              </a:solidFill>
              <a:latin typeface="楷体" panose="02010609060101010101" charset="-122"/>
              <a:ea typeface="楷体" panose="02010609060101010101" charset="-122"/>
            </a:endParaRPr>
          </a:p>
        </p:txBody>
      </p:sp>
      <p:pic>
        <p:nvPicPr>
          <p:cNvPr id="16386" name="Picture 3" descr="http://www.guwenxuexi.com/d/file/20160104/095ab844be3eaa3b8ff13cc6ce9a7fec.jpg"/>
          <p:cNvPicPr>
            <a:picLocks noChangeAspect="1"/>
          </p:cNvPicPr>
          <p:nvPr/>
        </p:nvPicPr>
        <p:blipFill>
          <a:blip r:embed="rId1"/>
          <a:stretch>
            <a:fillRect/>
          </a:stretch>
        </p:blipFill>
        <p:spPr>
          <a:xfrm>
            <a:off x="7491730" y="131445"/>
            <a:ext cx="4563110" cy="2558415"/>
          </a:xfrm>
          <a:prstGeom prst="rect">
            <a:avLst/>
          </a:prstGeom>
          <a:noFill/>
          <a:ln w="9525">
            <a:noFill/>
          </a:ln>
          <a:effectLst>
            <a:softEdge rad="127000"/>
          </a:effectLst>
        </p:spPr>
      </p:pic>
      <p:sp>
        <p:nvSpPr>
          <p:cNvPr id="2" name="任意多边形 1"/>
          <p:cNvSpPr/>
          <p:nvPr/>
        </p:nvSpPr>
        <p:spPr>
          <a:xfrm rot="10800000" flipH="1">
            <a:off x="702945" y="184785"/>
            <a:ext cx="209613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3" name="直接连接符 2"/>
          <p:cNvCxnSpPr/>
          <p:nvPr/>
        </p:nvCxnSpPr>
        <p:spPr>
          <a:xfrm>
            <a:off x="594995" y="23178"/>
            <a:ext cx="0" cy="90741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3317" name="TextBox 7"/>
          <p:cNvSpPr txBox="1"/>
          <p:nvPr/>
        </p:nvSpPr>
        <p:spPr>
          <a:xfrm>
            <a:off x="747078" y="207328"/>
            <a:ext cx="1962785" cy="521970"/>
          </a:xfrm>
          <a:prstGeom prst="rect">
            <a:avLst/>
          </a:prstGeom>
          <a:noFill/>
          <a:ln w="9525">
            <a:noFill/>
          </a:ln>
        </p:spPr>
        <p:txBody>
          <a:bodyPr wrap="none" anchor="t">
            <a:spAutoFit/>
          </a:bodyPr>
          <a:p>
            <a:pPr algn="l"/>
            <a:r>
              <a:rPr lang="zh-CN" altLang="zh-CN" sz="2800" b="1" dirty="0">
                <a:latin typeface="微软雅黑" panose="020B0503020204020204" charset="-122"/>
                <a:ea typeface="微软雅黑" panose="020B0503020204020204" charset="-122"/>
              </a:rPr>
              <a:t>㈤名句默写</a:t>
            </a:r>
            <a:endParaRPr lang="zh-CN" altLang="zh-CN" sz="2800" b="1" dirty="0">
              <a:latin typeface="微软雅黑" panose="020B0503020204020204" charset="-122"/>
              <a:ea typeface="微软雅黑" panose="020B0503020204020204" charset="-122"/>
            </a:endParaRPr>
          </a:p>
        </p:txBody>
      </p:sp>
      <p:cxnSp>
        <p:nvCxnSpPr>
          <p:cNvPr id="18" name="直接连接符 17"/>
          <p:cNvCxnSpPr/>
          <p:nvPr/>
        </p:nvCxnSpPr>
        <p:spPr>
          <a:xfrm>
            <a:off x="363855" y="840740"/>
            <a:ext cx="2380615" cy="203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1+#ppt_w/2"/>
                                          </p:val>
                                        </p:tav>
                                        <p:tav tm="100000">
                                          <p:val>
                                            <p:strVal val="#ppt_x"/>
                                          </p:val>
                                        </p:tav>
                                      </p:tavLst>
                                    </p:anim>
                                    <p:anim calcmode="lin" valueType="num">
                                      <p:cBhvr additive="base">
                                        <p:cTn id="7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1+#ppt_w/2"/>
                                          </p:val>
                                        </p:tav>
                                        <p:tav tm="100000">
                                          <p:val>
                                            <p:strVal val="#ppt_x"/>
                                          </p:val>
                                        </p:tav>
                                      </p:tavLst>
                                    </p:anim>
                                    <p:anim calcmode="lin" valueType="num">
                                      <p:cBhvr additive="base">
                                        <p:cTn id="8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8" presetClass="exit" presetSubtype="16" fill="hold" nodeType="clickEffect">
                                  <p:stCondLst>
                                    <p:cond delay="0"/>
                                  </p:stCondLst>
                                  <p:childTnLst>
                                    <p:animEffect transition="out" filter="diamond(in)">
                                      <p:cBhvr>
                                        <p:cTn id="84" dur="2000"/>
                                        <p:tgtEl>
                                          <p:spTgt spid="16386"/>
                                        </p:tgtEl>
                                      </p:cBhvr>
                                    </p:animEffect>
                                    <p:set>
                                      <p:cBhvr>
                                        <p:cTn id="85" dur="1" fill="hold">
                                          <p:stCondLst>
                                            <p:cond delay="1999"/>
                                          </p:stCondLst>
                                        </p:cTn>
                                        <p:tgtEl>
                                          <p:spTgt spid="163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16255" y="955675"/>
            <a:ext cx="11382375" cy="5297805"/>
          </a:xfrm>
          <a:prstGeom prst="rect">
            <a:avLst/>
          </a:prstGeom>
          <a:noFill/>
        </p:spPr>
        <p:txBody>
          <a:bodyPr wrap="square" rtlCol="0">
            <a:spAutoFit/>
          </a:bodyPr>
          <a:p>
            <a:pPr algn="l" fontAlgn="auto">
              <a:lnSpc>
                <a:spcPts val="4060"/>
              </a:lnSpc>
            </a:pPr>
            <a:r>
              <a:rPr lang="zh-CN" altLang="en-US" sz="2800" b="1">
                <a:latin typeface="楷体" panose="02010609060101010101" charset="-122"/>
                <a:ea typeface="楷体" panose="02010609060101010101" charset="-122"/>
              </a:rPr>
              <a:t>2.根据理解填空</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⑴《核舟记》中点明核舟主题的句子是：________________。</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⑵《核舟记》中点明全文中心的句子是：____，_____________！</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⑶《核舟记》中突出苏东坡形象特征的句子是：____________________。</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⑷《核舟记》中最能体现王叔远构思巧妙、技艺精湛的语句是：_____________，_________。</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⑸《核舟记》中写佛印放浪形骸、超脱尘世之情的句子是是：__________，_________。</a:t>
            </a:r>
            <a:endParaRPr lang="zh-CN" altLang="en-US" sz="2800" b="1">
              <a:latin typeface="楷体" panose="02010609060101010101" charset="-122"/>
              <a:ea typeface="楷体" panose="02010609060101010101" charset="-122"/>
            </a:endParaRPr>
          </a:p>
          <a:p>
            <a:pPr algn="l" fontAlgn="auto">
              <a:lnSpc>
                <a:spcPts val="4060"/>
              </a:lnSpc>
            </a:pPr>
            <a:r>
              <a:rPr lang="zh-CN" altLang="en-US" sz="2800" b="1">
                <a:latin typeface="楷体" panose="02010609060101010101" charset="-122"/>
                <a:ea typeface="楷体" panose="02010609060101010101" charset="-122"/>
              </a:rPr>
              <a:t>⑹《核舟记》中写苏、黄二人友好关系、互相切磋、谈论的神情动作的句子是：______________，_______________，__________。</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7211060" y="1507490"/>
            <a:ext cx="281559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盖大苏泛赤壁云</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7304405" y="2047875"/>
            <a:ext cx="313626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嘻，技亦灵怪矣哉</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8085455" y="2520315"/>
            <a:ext cx="381571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中峨冠而多髯者为东坡</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713105" y="3566160"/>
            <a:ext cx="4665980"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罔不因势象形，各具情态 </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874395" y="4636770"/>
            <a:ext cx="365442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袒胸露乳，矫首昂视</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2311400" y="5648960"/>
            <a:ext cx="755332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左手抚鲁直背;  苏黄共阅一手卷;  如有所语</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87" name="Picture 8" descr="C:\Users\Administrator\AppData\Roaming\Tencent\Users\444028851\QQ\WinTemp\RichOle\B3JB1)({68]C_{@X[G([LPD.png"/>
          <p:cNvPicPr>
            <a:picLocks noChangeAspect="1"/>
          </p:cNvPicPr>
          <p:nvPr/>
        </p:nvPicPr>
        <p:blipFill>
          <a:blip r:embed="rId1"/>
          <a:stretch>
            <a:fillRect/>
          </a:stretch>
        </p:blipFill>
        <p:spPr>
          <a:xfrm>
            <a:off x="8597900" y="3556000"/>
            <a:ext cx="3589020" cy="3293110"/>
          </a:xfrm>
          <a:prstGeom prst="rect">
            <a:avLst/>
          </a:prstGeom>
          <a:noFill/>
          <a:ln w="9525">
            <a:noFill/>
          </a:ln>
        </p:spPr>
      </p:pic>
      <p:sp>
        <p:nvSpPr>
          <p:cNvPr id="7" name="任意多边形 6"/>
          <p:cNvSpPr/>
          <p:nvPr/>
        </p:nvSpPr>
        <p:spPr>
          <a:xfrm rot="10800000" flipH="1">
            <a:off x="737235" y="287655"/>
            <a:ext cx="270510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629920" y="126048"/>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3317" name="TextBox 7"/>
          <p:cNvSpPr txBox="1"/>
          <p:nvPr/>
        </p:nvSpPr>
        <p:spPr>
          <a:xfrm>
            <a:off x="724218" y="321628"/>
            <a:ext cx="2673985" cy="521970"/>
          </a:xfrm>
          <a:prstGeom prst="rect">
            <a:avLst/>
          </a:prstGeom>
          <a:noFill/>
          <a:ln w="9525">
            <a:noFill/>
          </a:ln>
        </p:spPr>
        <p:txBody>
          <a:bodyPr wrap="none" anchor="t">
            <a:spAutoFit/>
          </a:bodyPr>
          <a:p>
            <a:pPr algn="l"/>
            <a:r>
              <a:rPr lang="zh-CN" altLang="zh-CN" sz="2800" b="1" dirty="0">
                <a:latin typeface="微软雅黑" panose="020B0503020204020204" charset="-122"/>
                <a:ea typeface="微软雅黑" panose="020B0503020204020204" charset="-122"/>
              </a:rPr>
              <a:t>㈥解释重点实词</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398145" y="943610"/>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1330" y="1116330"/>
            <a:ext cx="11282680" cy="5569585"/>
          </a:xfrm>
          <a:prstGeom prst="rect">
            <a:avLst/>
          </a:prstGeom>
          <a:noFill/>
        </p:spPr>
        <p:txBody>
          <a:bodyPr wrap="none" rtlCol="0">
            <a:spAutoFit/>
          </a:bodyPr>
          <a:p>
            <a:pPr algn="l" fontAlgn="auto">
              <a:lnSpc>
                <a:spcPts val="3560"/>
              </a:lnSpc>
            </a:pPr>
            <a:r>
              <a:rPr lang="zh-CN" altLang="en-US" sz="2800" b="1">
                <a:latin typeface="楷体" panose="02010609060101010101" charset="-122"/>
                <a:ea typeface="楷体" panose="02010609060101010101" charset="-122"/>
              </a:rPr>
              <a:t>⑴能以</a:t>
            </a:r>
            <a:r>
              <a:rPr lang="zh-CN" altLang="en-US" sz="2800" b="1" u="sng">
                <a:solidFill>
                  <a:srgbClr val="FF0000"/>
                </a:solidFill>
                <a:latin typeface="楷体" panose="02010609060101010101" charset="-122"/>
                <a:ea typeface="楷体" panose="02010609060101010101" charset="-122"/>
              </a:rPr>
              <a:t>径</a:t>
            </a:r>
            <a:r>
              <a:rPr lang="zh-CN" altLang="en-US" sz="2800" b="1">
                <a:latin typeface="楷体" panose="02010609060101010101" charset="-122"/>
                <a:ea typeface="楷体" panose="02010609060101010101" charset="-122"/>
              </a:rPr>
              <a:t>（      ）寸之木，为宫室、器皿    </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⑵</a:t>
            </a:r>
            <a:r>
              <a:rPr lang="zh-CN" altLang="en-US" sz="2800" b="1" u="sng">
                <a:solidFill>
                  <a:srgbClr val="FF0000"/>
                </a:solidFill>
                <a:latin typeface="楷体" panose="02010609060101010101" charset="-122"/>
                <a:ea typeface="楷体" panose="02010609060101010101" charset="-122"/>
              </a:rPr>
              <a:t>罔</a:t>
            </a:r>
            <a:r>
              <a:rPr lang="zh-CN" altLang="en-US" sz="2800" b="1">
                <a:latin typeface="楷体" panose="02010609060101010101" charset="-122"/>
                <a:ea typeface="楷体" panose="02010609060101010101" charset="-122"/>
              </a:rPr>
              <a:t>（      ）不</a:t>
            </a:r>
            <a:r>
              <a:rPr lang="zh-CN" altLang="en-US" sz="2800" b="1" u="sng">
                <a:solidFill>
                  <a:srgbClr val="FF0000"/>
                </a:solidFill>
                <a:latin typeface="楷体" panose="02010609060101010101" charset="-122"/>
                <a:ea typeface="楷体" panose="02010609060101010101" charset="-122"/>
              </a:rPr>
              <a:t>因</a:t>
            </a:r>
            <a:r>
              <a:rPr lang="zh-CN" altLang="en-US" sz="2800" b="1">
                <a:latin typeface="楷体" panose="02010609060101010101" charset="-122"/>
                <a:ea typeface="楷体" panose="02010609060101010101" charset="-122"/>
              </a:rPr>
              <a:t>（          ）势</a:t>
            </a:r>
            <a:r>
              <a:rPr lang="zh-CN" altLang="en-US" sz="2800" b="1" u="sng">
                <a:solidFill>
                  <a:srgbClr val="FF0000"/>
                </a:solidFill>
                <a:latin typeface="楷体" panose="02010609060101010101" charset="-122"/>
                <a:ea typeface="楷体" panose="02010609060101010101" charset="-122"/>
              </a:rPr>
              <a:t>象</a:t>
            </a:r>
            <a:r>
              <a:rPr lang="zh-CN" altLang="en-US" sz="2800" b="1">
                <a:latin typeface="楷体" panose="02010609060101010101" charset="-122"/>
                <a:ea typeface="楷体" panose="02010609060101010101" charset="-122"/>
              </a:rPr>
              <a:t>（      ）形，各具情态。</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⑶</a:t>
            </a:r>
            <a:r>
              <a:rPr lang="zh-CN" altLang="en-US" sz="2800" b="1" u="sng">
                <a:solidFill>
                  <a:srgbClr val="FF0000"/>
                </a:solidFill>
                <a:latin typeface="楷体" panose="02010609060101010101" charset="-122"/>
                <a:ea typeface="楷体" panose="02010609060101010101" charset="-122"/>
              </a:rPr>
              <a:t>尝</a:t>
            </a:r>
            <a:r>
              <a:rPr lang="zh-CN" altLang="en-US" sz="2800" b="1">
                <a:latin typeface="楷体" panose="02010609060101010101" charset="-122"/>
                <a:ea typeface="楷体" panose="02010609060101010101" charset="-122"/>
              </a:rPr>
              <a:t>（      ）</a:t>
            </a:r>
            <a:r>
              <a:rPr lang="zh-CN" altLang="en-US" sz="2800" b="1" u="sng">
                <a:solidFill>
                  <a:srgbClr val="FF0000"/>
                </a:solidFill>
                <a:latin typeface="楷体" panose="02010609060101010101" charset="-122"/>
                <a:ea typeface="楷体" panose="02010609060101010101" charset="-122"/>
              </a:rPr>
              <a:t>贻</a:t>
            </a:r>
            <a:r>
              <a:rPr lang="zh-CN" altLang="en-US" sz="2800" b="1">
                <a:latin typeface="楷体" panose="02010609060101010101" charset="-122"/>
                <a:ea typeface="楷体" panose="02010609060101010101" charset="-122"/>
              </a:rPr>
              <a:t>（      ）余核舟一，</a:t>
            </a:r>
            <a:r>
              <a:rPr lang="zh-CN" altLang="en-US" sz="2800" b="1" u="sng">
                <a:solidFill>
                  <a:srgbClr val="FF0000"/>
                </a:solidFill>
                <a:latin typeface="楷体" panose="02010609060101010101" charset="-122"/>
                <a:ea typeface="楷体" panose="02010609060101010101" charset="-122"/>
              </a:rPr>
              <a:t>盖</a:t>
            </a:r>
            <a:r>
              <a:rPr lang="zh-CN" altLang="en-US" sz="2800" b="1">
                <a:latin typeface="楷体" panose="02010609060101010101" charset="-122"/>
                <a:ea typeface="楷体" panose="02010609060101010101" charset="-122"/>
              </a:rPr>
              <a:t>（      ）大苏泛赤壁云。</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⑷高可二黍</a:t>
            </a:r>
            <a:r>
              <a:rPr lang="zh-CN" altLang="en-US" sz="2800" b="1" u="sng">
                <a:solidFill>
                  <a:srgbClr val="FF0000"/>
                </a:solidFill>
                <a:latin typeface="楷体" panose="02010609060101010101" charset="-122"/>
                <a:ea typeface="楷体" panose="02010609060101010101" charset="-122"/>
              </a:rPr>
              <a:t>许</a:t>
            </a:r>
            <a:r>
              <a:rPr lang="zh-CN" altLang="en-US" sz="2800" b="1">
                <a:latin typeface="楷体" panose="02010609060101010101" charset="-122"/>
                <a:ea typeface="楷体" panose="02010609060101010101" charset="-122"/>
              </a:rPr>
              <a:t>（      ）。 </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⑸中</a:t>
            </a:r>
            <a:r>
              <a:rPr lang="zh-CN" altLang="en-US" sz="2800" b="1" u="sng">
                <a:solidFill>
                  <a:srgbClr val="FF0000"/>
                </a:solidFill>
                <a:latin typeface="楷体" panose="02010609060101010101" charset="-122"/>
                <a:ea typeface="楷体" panose="02010609060101010101" charset="-122"/>
              </a:rPr>
              <a:t>轩</a:t>
            </a:r>
            <a:r>
              <a:rPr lang="zh-CN" altLang="en-US" sz="2800" b="1">
                <a:latin typeface="楷体" panose="02010609060101010101" charset="-122"/>
                <a:ea typeface="楷体" panose="02010609060101010101" charset="-122"/>
              </a:rPr>
              <a:t>（      ）敞者为舱，箬篷</a:t>
            </a:r>
            <a:r>
              <a:rPr lang="zh-CN" altLang="en-US" sz="2800" b="1" u="sng">
                <a:solidFill>
                  <a:srgbClr val="FF0000"/>
                </a:solidFill>
                <a:latin typeface="楷体" panose="02010609060101010101" charset="-122"/>
                <a:ea typeface="楷体" panose="02010609060101010101" charset="-122"/>
              </a:rPr>
              <a:t>覆</a:t>
            </a:r>
            <a:r>
              <a:rPr lang="zh-CN" altLang="en-US" sz="2800" b="1">
                <a:latin typeface="楷体" panose="02010609060101010101" charset="-122"/>
                <a:ea typeface="楷体" panose="02010609060101010101" charset="-122"/>
              </a:rPr>
              <a:t>（      ）之。</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⑹清风徐来，水波不</a:t>
            </a:r>
            <a:r>
              <a:rPr lang="zh-CN" altLang="en-US" sz="2800" b="1" u="sng">
                <a:solidFill>
                  <a:srgbClr val="FF0000"/>
                </a:solidFill>
                <a:latin typeface="楷体" panose="02010609060101010101" charset="-122"/>
                <a:ea typeface="楷体" panose="02010609060101010101" charset="-122"/>
              </a:rPr>
              <a:t>兴</a:t>
            </a:r>
            <a:r>
              <a:rPr lang="zh-CN" altLang="en-US" sz="2800" b="1">
                <a:latin typeface="楷体" panose="02010609060101010101" charset="-122"/>
                <a:ea typeface="楷体" panose="02010609060101010101" charset="-122"/>
              </a:rPr>
              <a:t>（      ）</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⑺中</a:t>
            </a:r>
            <a:r>
              <a:rPr lang="zh-CN" altLang="en-US" sz="2800" b="1" u="sng">
                <a:solidFill>
                  <a:srgbClr val="FF0000"/>
                </a:solidFill>
                <a:latin typeface="楷体" panose="02010609060101010101" charset="-122"/>
                <a:ea typeface="楷体" panose="02010609060101010101" charset="-122"/>
              </a:rPr>
              <a:t>峨</a:t>
            </a:r>
            <a:r>
              <a:rPr lang="zh-CN" altLang="en-US" sz="2800" b="1">
                <a:latin typeface="楷体" panose="02010609060101010101" charset="-122"/>
                <a:ea typeface="楷体" panose="02010609060101010101" charset="-122"/>
              </a:rPr>
              <a:t>（      ）冠而多髯者为东坡</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⑻其两膝相</a:t>
            </a:r>
            <a:r>
              <a:rPr lang="zh-CN" altLang="en-US" sz="2800" b="1" u="sng">
                <a:solidFill>
                  <a:srgbClr val="FF0000"/>
                </a:solidFill>
                <a:latin typeface="楷体" panose="02010609060101010101" charset="-122"/>
                <a:ea typeface="楷体" panose="02010609060101010101" charset="-122"/>
              </a:rPr>
              <a:t>比</a:t>
            </a:r>
            <a:r>
              <a:rPr lang="zh-CN" altLang="en-US" sz="2800" b="1">
                <a:latin typeface="楷体" panose="02010609060101010101" charset="-122"/>
                <a:ea typeface="楷体" panose="02010609060101010101" charset="-122"/>
              </a:rPr>
              <a:t>（      ）者</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⑼</a:t>
            </a:r>
            <a:r>
              <a:rPr lang="zh-CN" altLang="en-US" sz="2800" b="1">
                <a:latin typeface="楷体" panose="02010609060101010101" charset="-122"/>
                <a:ea typeface="楷体" panose="02010609060101010101" charset="-122"/>
                <a:sym typeface="+mn-ea"/>
              </a:rPr>
              <a:t>佛印绝</a:t>
            </a:r>
            <a:r>
              <a:rPr lang="zh-CN" altLang="en-US" sz="2800" b="1" u="sng">
                <a:solidFill>
                  <a:srgbClr val="FF0000"/>
                </a:solidFill>
                <a:latin typeface="楷体" panose="02010609060101010101" charset="-122"/>
                <a:ea typeface="楷体" panose="02010609060101010101" charset="-122"/>
                <a:sym typeface="+mn-ea"/>
              </a:rPr>
              <a:t>类</a:t>
            </a:r>
            <a:r>
              <a:rPr lang="zh-CN" altLang="en-US" sz="2800" b="1">
                <a:latin typeface="楷体" panose="02010609060101010101" charset="-122"/>
                <a:ea typeface="楷体" panose="02010609060101010101" charset="-122"/>
                <a:sym typeface="+mn-ea"/>
              </a:rPr>
              <a:t>（      ）弥勒，袒胸露乳，</a:t>
            </a:r>
            <a:r>
              <a:rPr lang="zh-CN" altLang="en-US" sz="2800" b="1" u="sng">
                <a:solidFill>
                  <a:srgbClr val="FF0000"/>
                </a:solidFill>
                <a:latin typeface="楷体" panose="02010609060101010101" charset="-122"/>
                <a:ea typeface="楷体" panose="02010609060101010101" charset="-122"/>
                <a:sym typeface="+mn-ea"/>
              </a:rPr>
              <a:t>矫</a:t>
            </a:r>
            <a:r>
              <a:rPr lang="zh-CN" altLang="en-US" sz="2800" b="1">
                <a:latin typeface="楷体" panose="02010609060101010101" charset="-122"/>
                <a:ea typeface="楷体" panose="02010609060101010101" charset="-122"/>
                <a:sym typeface="+mn-ea"/>
              </a:rPr>
              <a:t>（      ）首昂视，</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⑽其船背稍</a:t>
            </a:r>
            <a:r>
              <a:rPr lang="zh-CN" altLang="en-US" sz="2800" b="1" u="sng">
                <a:solidFill>
                  <a:srgbClr val="FF0000"/>
                </a:solidFill>
                <a:latin typeface="楷体" panose="02010609060101010101" charset="-122"/>
                <a:ea typeface="楷体" panose="02010609060101010101" charset="-122"/>
              </a:rPr>
              <a:t>夷</a:t>
            </a:r>
            <a:r>
              <a:rPr lang="zh-CN" altLang="en-US" sz="2800" b="1">
                <a:latin typeface="楷体" panose="02010609060101010101" charset="-122"/>
                <a:ea typeface="楷体" panose="02010609060101010101" charset="-122"/>
              </a:rPr>
              <a:t>（      ）</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⑾而计其长，</a:t>
            </a:r>
            <a:r>
              <a:rPr lang="zh-CN" altLang="en-US" sz="2800" b="1" u="sng">
                <a:solidFill>
                  <a:srgbClr val="FF0000"/>
                </a:solidFill>
                <a:latin typeface="楷体" panose="02010609060101010101" charset="-122"/>
                <a:ea typeface="楷体" panose="02010609060101010101" charset="-122"/>
              </a:rPr>
              <a:t>曾</a:t>
            </a:r>
            <a:r>
              <a:rPr lang="zh-CN" altLang="en-US" sz="2800" b="1">
                <a:latin typeface="楷体" panose="02010609060101010101" charset="-122"/>
                <a:ea typeface="楷体" panose="02010609060101010101" charset="-122"/>
              </a:rPr>
              <a:t>（      ）不</a:t>
            </a:r>
            <a:r>
              <a:rPr lang="zh-CN" altLang="en-US" sz="2800" b="1" u="sng">
                <a:solidFill>
                  <a:srgbClr val="FF0000"/>
                </a:solidFill>
                <a:latin typeface="楷体" panose="02010609060101010101" charset="-122"/>
                <a:ea typeface="楷体" panose="02010609060101010101" charset="-122"/>
              </a:rPr>
              <a:t>盈</a:t>
            </a:r>
            <a:r>
              <a:rPr lang="zh-CN" altLang="en-US" sz="2800" b="1">
                <a:latin typeface="楷体" panose="02010609060101010101" charset="-122"/>
                <a:ea typeface="楷体" panose="02010609060101010101" charset="-122"/>
              </a:rPr>
              <a:t>（      ）寸。</a:t>
            </a:r>
            <a:endParaRPr lang="zh-CN" altLang="en-US" sz="2800" b="1">
              <a:latin typeface="楷体" panose="02010609060101010101" charset="-122"/>
              <a:ea typeface="楷体" panose="02010609060101010101" charset="-122"/>
            </a:endParaRPr>
          </a:p>
          <a:p>
            <a:pPr algn="l" fontAlgn="auto">
              <a:lnSpc>
                <a:spcPts val="3560"/>
              </a:lnSpc>
            </a:pPr>
            <a:r>
              <a:rPr lang="zh-CN" altLang="en-US" sz="2800" b="1">
                <a:latin typeface="楷体" panose="02010609060101010101" charset="-122"/>
                <a:ea typeface="楷体" panose="02010609060101010101" charset="-122"/>
              </a:rPr>
              <a:t>⑿盖简桃核</a:t>
            </a:r>
            <a:r>
              <a:rPr lang="zh-CN" altLang="en-US" sz="2800" b="1" u="sng">
                <a:solidFill>
                  <a:srgbClr val="FF0000"/>
                </a:solidFill>
                <a:latin typeface="楷体" panose="02010609060101010101" charset="-122"/>
                <a:ea typeface="楷体" panose="02010609060101010101" charset="-122"/>
              </a:rPr>
              <a:t>修</a:t>
            </a:r>
            <a:r>
              <a:rPr lang="zh-CN" altLang="en-US" sz="2800" b="1">
                <a:latin typeface="楷体" panose="02010609060101010101" charset="-122"/>
                <a:ea typeface="楷体" panose="02010609060101010101" charset="-122"/>
              </a:rPr>
              <a:t>（      ）狭者为之。</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2506345" y="1116965"/>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直径</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1712595" y="1553845"/>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没有</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4047490" y="1577340"/>
            <a:ext cx="197040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顺着，就着</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7463790" y="1577340"/>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模仿</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1724660" y="2025650"/>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曾经</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3898265" y="2026285"/>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赠送</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7694295" y="2026285"/>
            <a:ext cx="125539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原来是</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3208655" y="2428875"/>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左右</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2081530" y="2900680"/>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高起</a:t>
            </a:r>
            <a:endParaRPr lang="zh-CN" altLang="en-US" sz="28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12732385" y="2498090"/>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模仿</a:t>
            </a:r>
            <a:endParaRPr lang="zh-CN" altLang="en-US" sz="28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6958965" y="2957830"/>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盖</a:t>
            </a:r>
            <a:endParaRPr lang="zh-CN" altLang="en-US" sz="2800" b="1">
              <a:solidFill>
                <a:srgbClr val="FF0000"/>
              </a:solidFill>
              <a:latin typeface="楷体" panose="02010609060101010101" charset="-122"/>
              <a:ea typeface="楷体" panose="02010609060101010101" charset="-122"/>
            </a:endParaRPr>
          </a:p>
        </p:txBody>
      </p:sp>
      <p:sp>
        <p:nvSpPr>
          <p:cNvPr id="19" name="文本框 18"/>
          <p:cNvSpPr txBox="1"/>
          <p:nvPr/>
        </p:nvSpPr>
        <p:spPr>
          <a:xfrm>
            <a:off x="4819015" y="3349625"/>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起</a:t>
            </a:r>
            <a:endParaRPr lang="zh-CN" altLang="en-US" sz="2800" b="1">
              <a:solidFill>
                <a:srgbClr val="FF0000"/>
              </a:solidFill>
              <a:latin typeface="楷体" panose="02010609060101010101" charset="-122"/>
              <a:ea typeface="楷体" panose="02010609060101010101" charset="-122"/>
            </a:endParaRPr>
          </a:p>
        </p:txBody>
      </p:sp>
      <p:sp>
        <p:nvSpPr>
          <p:cNvPr id="20" name="文本框 19"/>
          <p:cNvSpPr txBox="1"/>
          <p:nvPr/>
        </p:nvSpPr>
        <p:spPr>
          <a:xfrm>
            <a:off x="2127250" y="3797935"/>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高</a:t>
            </a:r>
            <a:endParaRPr lang="zh-CN" altLang="en-US" sz="2800" b="1">
              <a:solidFill>
                <a:srgbClr val="FF0000"/>
              </a:solidFill>
              <a:latin typeface="楷体" panose="02010609060101010101" charset="-122"/>
              <a:ea typeface="楷体" panose="02010609060101010101" charset="-122"/>
            </a:endParaRPr>
          </a:p>
        </p:txBody>
      </p:sp>
      <p:sp>
        <p:nvSpPr>
          <p:cNvPr id="21" name="文本框 20"/>
          <p:cNvSpPr txBox="1"/>
          <p:nvPr/>
        </p:nvSpPr>
        <p:spPr>
          <a:xfrm>
            <a:off x="3150870" y="4258310"/>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靠近</a:t>
            </a:r>
            <a:endParaRPr lang="zh-CN" altLang="en-US" sz="2800" b="1">
              <a:solidFill>
                <a:srgbClr val="FF0000"/>
              </a:solidFill>
              <a:latin typeface="楷体" panose="02010609060101010101" charset="-122"/>
              <a:ea typeface="楷体" panose="02010609060101010101" charset="-122"/>
            </a:endParaRPr>
          </a:p>
        </p:txBody>
      </p:sp>
      <p:sp>
        <p:nvSpPr>
          <p:cNvPr id="22" name="文本框 21"/>
          <p:cNvSpPr txBox="1"/>
          <p:nvPr/>
        </p:nvSpPr>
        <p:spPr>
          <a:xfrm>
            <a:off x="2920365" y="4707255"/>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像</a:t>
            </a:r>
            <a:endParaRPr lang="zh-CN" altLang="en-US" sz="2800" b="1">
              <a:solidFill>
                <a:srgbClr val="FF0000"/>
              </a:solidFill>
              <a:latin typeface="楷体" panose="02010609060101010101" charset="-122"/>
              <a:ea typeface="楷体" panose="02010609060101010101" charset="-122"/>
            </a:endParaRPr>
          </a:p>
        </p:txBody>
      </p:sp>
      <p:sp>
        <p:nvSpPr>
          <p:cNvPr id="23" name="文本框 22"/>
          <p:cNvSpPr txBox="1"/>
          <p:nvPr/>
        </p:nvSpPr>
        <p:spPr>
          <a:xfrm>
            <a:off x="8016240" y="4719320"/>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举</a:t>
            </a:r>
            <a:endParaRPr lang="zh-CN" altLang="en-US" sz="2800" b="1">
              <a:solidFill>
                <a:srgbClr val="FF0000"/>
              </a:solidFill>
              <a:latin typeface="楷体" panose="02010609060101010101" charset="-122"/>
              <a:ea typeface="楷体" panose="02010609060101010101" charset="-122"/>
            </a:endParaRPr>
          </a:p>
        </p:txBody>
      </p:sp>
      <p:sp>
        <p:nvSpPr>
          <p:cNvPr id="24" name="文本框 23"/>
          <p:cNvSpPr txBox="1"/>
          <p:nvPr/>
        </p:nvSpPr>
        <p:spPr>
          <a:xfrm>
            <a:off x="3347720" y="5155565"/>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平</a:t>
            </a:r>
            <a:endParaRPr lang="zh-CN" altLang="en-US" sz="2800" b="1">
              <a:solidFill>
                <a:srgbClr val="FF0000"/>
              </a:solidFill>
              <a:latin typeface="楷体" panose="02010609060101010101" charset="-122"/>
              <a:ea typeface="楷体" panose="02010609060101010101" charset="-122"/>
            </a:endParaRPr>
          </a:p>
        </p:txBody>
      </p:sp>
      <p:sp>
        <p:nvSpPr>
          <p:cNvPr id="25" name="文本框 24"/>
          <p:cNvSpPr txBox="1"/>
          <p:nvPr/>
        </p:nvSpPr>
        <p:spPr>
          <a:xfrm>
            <a:off x="3656965" y="5628005"/>
            <a:ext cx="897890"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竟然</a:t>
            </a:r>
            <a:endParaRPr lang="zh-CN" altLang="en-US" sz="2800" b="1">
              <a:solidFill>
                <a:srgbClr val="FF0000"/>
              </a:solidFill>
              <a:latin typeface="楷体" panose="02010609060101010101" charset="-122"/>
              <a:ea typeface="楷体" panose="02010609060101010101" charset="-122"/>
            </a:endParaRPr>
          </a:p>
        </p:txBody>
      </p:sp>
      <p:sp>
        <p:nvSpPr>
          <p:cNvPr id="26" name="文本框 25"/>
          <p:cNvSpPr txBox="1"/>
          <p:nvPr/>
        </p:nvSpPr>
        <p:spPr>
          <a:xfrm>
            <a:off x="6130290" y="5628640"/>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满</a:t>
            </a:r>
            <a:endParaRPr lang="zh-CN" altLang="en-US" sz="2800" b="1">
              <a:solidFill>
                <a:srgbClr val="FF0000"/>
              </a:solidFill>
              <a:latin typeface="楷体" panose="02010609060101010101" charset="-122"/>
              <a:ea typeface="楷体" panose="02010609060101010101" charset="-122"/>
            </a:endParaRPr>
          </a:p>
        </p:txBody>
      </p:sp>
      <p:sp>
        <p:nvSpPr>
          <p:cNvPr id="27" name="文本框 26"/>
          <p:cNvSpPr txBox="1"/>
          <p:nvPr/>
        </p:nvSpPr>
        <p:spPr>
          <a:xfrm>
            <a:off x="3277870" y="6088380"/>
            <a:ext cx="540385" cy="547370"/>
          </a:xfrm>
          <a:prstGeom prst="rect">
            <a:avLst/>
          </a:prstGeom>
          <a:noFill/>
        </p:spPr>
        <p:txBody>
          <a:bodyPr wrap="none" rtlCol="0">
            <a:spAutoFit/>
          </a:bodyPr>
          <a:p>
            <a:pPr algn="l" fontAlgn="auto">
              <a:lnSpc>
                <a:spcPts val="3560"/>
              </a:lnSpc>
            </a:pPr>
            <a:r>
              <a:rPr lang="zh-CN" altLang="en-US" sz="2800" b="1">
                <a:solidFill>
                  <a:srgbClr val="FF0000"/>
                </a:solidFill>
                <a:latin typeface="楷体" panose="02010609060101010101" charset="-122"/>
                <a:ea typeface="楷体" panose="02010609060101010101" charset="-122"/>
              </a:rPr>
              <a:t>长</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1+#ppt_w/2"/>
                                          </p:val>
                                        </p:tav>
                                        <p:tav tm="100000">
                                          <p:val>
                                            <p:strVal val="#ppt_x"/>
                                          </p:val>
                                        </p:tav>
                                      </p:tavLst>
                                    </p:anim>
                                    <p:anim calcmode="lin" valueType="num">
                                      <p:cBhvr additive="base">
                                        <p:cTn id="7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1+#ppt_w/2"/>
                                          </p:val>
                                        </p:tav>
                                        <p:tav tm="100000">
                                          <p:val>
                                            <p:strVal val="#ppt_x"/>
                                          </p:val>
                                        </p:tav>
                                      </p:tavLst>
                                    </p:anim>
                                    <p:anim calcmode="lin" valueType="num">
                                      <p:cBhvr additive="base">
                                        <p:cTn id="8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1+#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1+#ppt_w/2"/>
                                          </p:val>
                                        </p:tav>
                                        <p:tav tm="100000">
                                          <p:val>
                                            <p:strVal val="#ppt_x"/>
                                          </p:val>
                                        </p:tav>
                                      </p:tavLst>
                                    </p:anim>
                                    <p:anim calcmode="lin" valueType="num">
                                      <p:cBhvr additive="base">
                                        <p:cTn id="9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grpId="0" nodeType="click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additive="base">
                                        <p:cTn id="103" dur="500" fill="hold"/>
                                        <p:tgtEl>
                                          <p:spTgt spid="25"/>
                                        </p:tgtEl>
                                        <p:attrNameLst>
                                          <p:attrName>ppt_x</p:attrName>
                                        </p:attrNameLst>
                                      </p:cBhvr>
                                      <p:tavLst>
                                        <p:tav tm="0">
                                          <p:val>
                                            <p:strVal val="1+#ppt_w/2"/>
                                          </p:val>
                                        </p:tav>
                                        <p:tav tm="100000">
                                          <p:val>
                                            <p:strVal val="#ppt_x"/>
                                          </p:val>
                                        </p:tav>
                                      </p:tavLst>
                                    </p:anim>
                                    <p:anim calcmode="lin" valueType="num">
                                      <p:cBhvr additive="base">
                                        <p:cTn id="10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additive="base">
                                        <p:cTn id="109" dur="500" fill="hold"/>
                                        <p:tgtEl>
                                          <p:spTgt spid="26"/>
                                        </p:tgtEl>
                                        <p:attrNameLst>
                                          <p:attrName>ppt_x</p:attrName>
                                        </p:attrNameLst>
                                      </p:cBhvr>
                                      <p:tavLst>
                                        <p:tav tm="0">
                                          <p:val>
                                            <p:strVal val="1+#ppt_w/2"/>
                                          </p:val>
                                        </p:tav>
                                        <p:tav tm="100000">
                                          <p:val>
                                            <p:strVal val="#ppt_x"/>
                                          </p:val>
                                        </p:tav>
                                      </p:tavLst>
                                    </p:anim>
                                    <p:anim calcmode="lin" valueType="num">
                                      <p:cBhvr additive="base">
                                        <p:cTn id="11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grpId="0" nodeType="click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500" fill="hold"/>
                                        <p:tgtEl>
                                          <p:spTgt spid="27"/>
                                        </p:tgtEl>
                                        <p:attrNameLst>
                                          <p:attrName>ppt_x</p:attrName>
                                        </p:attrNameLst>
                                      </p:cBhvr>
                                      <p:tavLst>
                                        <p:tav tm="0">
                                          <p:val>
                                            <p:strVal val="1+#ppt_w/2"/>
                                          </p:val>
                                        </p:tav>
                                        <p:tav tm="100000">
                                          <p:val>
                                            <p:strVal val="#ppt_x"/>
                                          </p:val>
                                        </p:tav>
                                      </p:tavLst>
                                    </p:anim>
                                    <p:anim calcmode="lin" valueType="num">
                                      <p:cBhvr additive="base">
                                        <p:cTn id="11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2" grpId="0"/>
      <p:bldP spid="13" grpId="0"/>
      <p:bldP spid="14" grpId="0"/>
      <p:bldP spid="15" grpId="0"/>
      <p:bldP spid="16" grpId="0"/>
      <p:bldP spid="18" grpId="0"/>
      <p:bldP spid="19" grpId="0"/>
      <p:bldP spid="20" grpId="0"/>
      <p:bldP spid="21" grpId="0"/>
      <p:bldP spid="22" grpId="0"/>
      <p:bldP spid="23" grpId="0"/>
      <p:bldP spid="24" grpId="0"/>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nvSpPr>
        <p:spPr>
          <a:xfrm rot="10800000" flipH="1">
            <a:off x="737235" y="426085"/>
            <a:ext cx="270510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29" name="直接连接符 28"/>
          <p:cNvCxnSpPr/>
          <p:nvPr/>
        </p:nvCxnSpPr>
        <p:spPr>
          <a:xfrm flipH="1">
            <a:off x="629920" y="264478"/>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0" name="TextBox 7"/>
          <p:cNvSpPr txBox="1"/>
          <p:nvPr/>
        </p:nvSpPr>
        <p:spPr>
          <a:xfrm>
            <a:off x="724218" y="471488"/>
            <a:ext cx="2673985" cy="521970"/>
          </a:xfrm>
          <a:prstGeom prst="rect">
            <a:avLst/>
          </a:prstGeom>
          <a:noFill/>
          <a:ln w="9525">
            <a:noFill/>
          </a:ln>
        </p:spPr>
        <p:txBody>
          <a:bodyPr wrap="none" anchor="t">
            <a:spAutoFit/>
          </a:bodyPr>
          <a:p>
            <a:pPr algn="l"/>
            <a:r>
              <a:rPr lang="zh-CN" altLang="zh-CN" sz="2800" b="1" dirty="0">
                <a:latin typeface="微软雅黑" panose="020B0503020204020204" charset="-122"/>
                <a:ea typeface="微软雅黑" panose="020B0503020204020204" charset="-122"/>
              </a:rPr>
              <a:t>㈦重点句子翻译</a:t>
            </a:r>
            <a:endParaRPr lang="zh-CN" altLang="zh-CN" sz="2800" b="1" dirty="0">
              <a:latin typeface="微软雅黑" panose="020B0503020204020204" charset="-122"/>
              <a:ea typeface="微软雅黑" panose="020B0503020204020204" charset="-122"/>
            </a:endParaRPr>
          </a:p>
        </p:txBody>
      </p:sp>
      <p:cxnSp>
        <p:nvCxnSpPr>
          <p:cNvPr id="31" name="直接连接符 30"/>
          <p:cNvCxnSpPr/>
          <p:nvPr/>
        </p:nvCxnSpPr>
        <p:spPr>
          <a:xfrm flipH="1">
            <a:off x="398145" y="1082040"/>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516890" y="1403350"/>
            <a:ext cx="6617970" cy="4315460"/>
          </a:xfrm>
          <a:prstGeom prst="rect">
            <a:avLst/>
          </a:prstGeom>
          <a:noFill/>
        </p:spPr>
        <p:txBody>
          <a:bodyPr wrap="none" rtlCol="0">
            <a:spAutoFit/>
          </a:bodyPr>
          <a:p>
            <a:pPr algn="l" fontAlgn="auto">
              <a:lnSpc>
                <a:spcPts val="3660"/>
              </a:lnSpc>
            </a:pPr>
            <a:r>
              <a:rPr lang="zh-CN" altLang="en-US" sz="2800" b="1">
                <a:latin typeface="楷体" panose="02010609060101010101" charset="-122"/>
                <a:ea typeface="楷体" panose="02010609060101010101" charset="-122"/>
              </a:rPr>
              <a:t>⑴罔不因势象形，各具情态。</a:t>
            </a:r>
            <a:endParaRPr lang="zh-CN" altLang="en-US" sz="2800" b="1">
              <a:latin typeface="楷体" panose="02010609060101010101" charset="-122"/>
              <a:ea typeface="楷体" panose="02010609060101010101" charset="-122"/>
            </a:endParaRPr>
          </a:p>
          <a:p>
            <a:pPr algn="l" fontAlgn="auto">
              <a:lnSpc>
                <a:spcPts val="3660"/>
              </a:lnSpc>
            </a:pPr>
            <a:endParaRPr lang="zh-CN" altLang="en-US" sz="2800" b="1">
              <a:latin typeface="楷体" panose="02010609060101010101" charset="-122"/>
              <a:ea typeface="楷体" panose="02010609060101010101" charset="-122"/>
            </a:endParaRPr>
          </a:p>
          <a:p>
            <a:pPr algn="l" fontAlgn="auto">
              <a:lnSpc>
                <a:spcPts val="3660"/>
              </a:lnSpc>
            </a:pPr>
            <a:r>
              <a:rPr lang="zh-CN" altLang="en-US" sz="2800" b="1">
                <a:latin typeface="楷体" panose="02010609060101010101" charset="-122"/>
                <a:ea typeface="楷体" panose="02010609060101010101" charset="-122"/>
              </a:rPr>
              <a:t>⑵尝贻余核舟一，盖大苏泛赤壁云。</a:t>
            </a:r>
            <a:endParaRPr lang="zh-CN" altLang="en-US" sz="2800" b="1">
              <a:latin typeface="楷体" panose="02010609060101010101" charset="-122"/>
              <a:ea typeface="楷体" panose="02010609060101010101" charset="-122"/>
            </a:endParaRPr>
          </a:p>
          <a:p>
            <a:pPr algn="l" fontAlgn="auto">
              <a:lnSpc>
                <a:spcPts val="3660"/>
              </a:lnSpc>
            </a:pPr>
            <a:endParaRPr lang="zh-CN" altLang="en-US" sz="2800" b="1">
              <a:latin typeface="楷体" panose="02010609060101010101" charset="-122"/>
              <a:ea typeface="楷体" panose="02010609060101010101" charset="-122"/>
            </a:endParaRPr>
          </a:p>
          <a:p>
            <a:pPr algn="l" fontAlgn="auto">
              <a:lnSpc>
                <a:spcPts val="3660"/>
              </a:lnSpc>
            </a:pPr>
            <a:r>
              <a:rPr lang="zh-CN" altLang="en-US" sz="2800" b="1">
                <a:latin typeface="楷体" panose="02010609060101010101" charset="-122"/>
                <a:ea typeface="楷体" panose="02010609060101010101" charset="-122"/>
              </a:rPr>
              <a:t>⑶舟首尾长约八分有奇，高可二黍许。</a:t>
            </a:r>
            <a:endParaRPr lang="zh-CN" altLang="en-US" sz="2800" b="1">
              <a:latin typeface="楷体" panose="02010609060101010101" charset="-122"/>
              <a:ea typeface="楷体" panose="02010609060101010101" charset="-122"/>
            </a:endParaRPr>
          </a:p>
          <a:p>
            <a:pPr algn="l" fontAlgn="auto">
              <a:lnSpc>
                <a:spcPts val="3660"/>
              </a:lnSpc>
            </a:pPr>
            <a:endParaRPr lang="zh-CN" altLang="en-US" sz="2800" b="1">
              <a:latin typeface="楷体" panose="02010609060101010101" charset="-122"/>
              <a:ea typeface="楷体" panose="02010609060101010101" charset="-122"/>
            </a:endParaRPr>
          </a:p>
          <a:p>
            <a:pPr algn="l" fontAlgn="auto">
              <a:lnSpc>
                <a:spcPts val="3660"/>
              </a:lnSpc>
            </a:pPr>
            <a:r>
              <a:rPr lang="zh-CN" altLang="en-US" sz="2800" b="1">
                <a:latin typeface="楷体" panose="02010609060101010101" charset="-122"/>
                <a:ea typeface="楷体" panose="02010609060101010101" charset="-122"/>
              </a:rPr>
              <a:t>⑷中轩敞者为舱，箬篷覆之。</a:t>
            </a:r>
            <a:endParaRPr lang="zh-CN" altLang="en-US" sz="2800" b="1">
              <a:latin typeface="楷体" panose="02010609060101010101" charset="-122"/>
              <a:ea typeface="楷体" panose="02010609060101010101" charset="-122"/>
            </a:endParaRPr>
          </a:p>
          <a:p>
            <a:pPr algn="l" fontAlgn="auto">
              <a:lnSpc>
                <a:spcPts val="3660"/>
              </a:lnSpc>
            </a:pPr>
            <a:endParaRPr lang="zh-CN" altLang="en-US" sz="2800" b="1">
              <a:latin typeface="楷体" panose="02010609060101010101" charset="-122"/>
              <a:ea typeface="楷体" panose="02010609060101010101" charset="-122"/>
            </a:endParaRPr>
          </a:p>
          <a:p>
            <a:pPr algn="l" fontAlgn="auto">
              <a:lnSpc>
                <a:spcPts val="3660"/>
              </a:lnSpc>
            </a:pPr>
            <a:r>
              <a:rPr lang="zh-CN" altLang="en-US" sz="2800" b="1">
                <a:latin typeface="楷体" panose="02010609060101010101" charset="-122"/>
                <a:ea typeface="楷体" panose="02010609060101010101" charset="-122"/>
              </a:rPr>
              <a:t>⑸船头坐三人，中峨冠而多髯者为东坡。</a:t>
            </a:r>
            <a:endParaRPr lang="zh-CN" altLang="en-US" sz="2800" b="1">
              <a:latin typeface="楷体" panose="02010609060101010101" charset="-122"/>
              <a:ea typeface="楷体" panose="02010609060101010101" charset="-122"/>
            </a:endParaRPr>
          </a:p>
        </p:txBody>
      </p:sp>
      <p:sp>
        <p:nvSpPr>
          <p:cNvPr id="2" name="文本框 1"/>
          <p:cNvSpPr txBox="1"/>
          <p:nvPr/>
        </p:nvSpPr>
        <p:spPr>
          <a:xfrm>
            <a:off x="541020" y="1863725"/>
            <a:ext cx="10589260" cy="560705"/>
          </a:xfrm>
          <a:prstGeom prst="rect">
            <a:avLst/>
          </a:prstGeom>
          <a:noFill/>
        </p:spPr>
        <p:txBody>
          <a:bodyPr wrap="none" rtlCol="0">
            <a:spAutoFit/>
          </a:bodyPr>
          <a:p>
            <a:pPr algn="l" fontAlgn="auto">
              <a:lnSpc>
                <a:spcPts val="3660"/>
              </a:lnSpc>
            </a:pPr>
            <a:r>
              <a:rPr lang="zh-CN" altLang="en-US" sz="2400" b="1">
                <a:solidFill>
                  <a:srgbClr val="FF0000"/>
                </a:solidFill>
                <a:latin typeface="楷体" panose="02010609060101010101" charset="-122"/>
                <a:ea typeface="楷体" panose="02010609060101010101" charset="-122"/>
              </a:rPr>
              <a:t>没有一件不是根据木头原来的样子模拟那些东西的形状，各有各的神情姿态。</a:t>
            </a:r>
            <a:endParaRPr lang="zh-CN" altLang="en-US" sz="2400" b="1">
              <a:solidFill>
                <a:srgbClr val="FF0000"/>
              </a:solidFill>
              <a:latin typeface="楷体" panose="02010609060101010101" charset="-122"/>
              <a:ea typeface="楷体" panose="02010609060101010101" charset="-122"/>
            </a:endParaRPr>
          </a:p>
        </p:txBody>
      </p:sp>
      <p:sp>
        <p:nvSpPr>
          <p:cNvPr id="3" name="文本框 2"/>
          <p:cNvSpPr txBox="1"/>
          <p:nvPr/>
        </p:nvSpPr>
        <p:spPr>
          <a:xfrm>
            <a:off x="495935" y="2749550"/>
            <a:ext cx="11201400" cy="560705"/>
          </a:xfrm>
          <a:prstGeom prst="rect">
            <a:avLst/>
          </a:prstGeom>
          <a:noFill/>
        </p:spPr>
        <p:txBody>
          <a:bodyPr wrap="none" rtlCol="0">
            <a:spAutoFit/>
          </a:bodyPr>
          <a:p>
            <a:pPr algn="l" fontAlgn="auto">
              <a:lnSpc>
                <a:spcPts val="3660"/>
              </a:lnSpc>
            </a:pPr>
            <a:r>
              <a:rPr lang="zh-CN" altLang="en-US" sz="2400" b="1">
                <a:solidFill>
                  <a:srgbClr val="FF0000"/>
                </a:solidFill>
                <a:latin typeface="楷体" panose="02010609060101010101" charset="-122"/>
                <a:ea typeface="楷体" panose="02010609060101010101" charset="-122"/>
              </a:rPr>
              <a:t>（他）曾经送给我一个用桃核雕刻成的小船，刻的是苏轼乘船游赤壁（的情形）。</a:t>
            </a:r>
            <a:endParaRPr lang="zh-CN" altLang="en-US" sz="2400" b="1">
              <a:solidFill>
                <a:srgbClr val="FF0000"/>
              </a:solidFill>
              <a:latin typeface="楷体" panose="02010609060101010101" charset="-122"/>
              <a:ea typeface="楷体" panose="02010609060101010101" charset="-122"/>
            </a:endParaRPr>
          </a:p>
        </p:txBody>
      </p:sp>
      <p:sp>
        <p:nvSpPr>
          <p:cNvPr id="4" name="文本框 3"/>
          <p:cNvSpPr txBox="1"/>
          <p:nvPr/>
        </p:nvSpPr>
        <p:spPr>
          <a:xfrm>
            <a:off x="519430" y="3704590"/>
            <a:ext cx="9478010" cy="560705"/>
          </a:xfrm>
          <a:prstGeom prst="rect">
            <a:avLst/>
          </a:prstGeom>
          <a:noFill/>
        </p:spPr>
        <p:txBody>
          <a:bodyPr wrap="none" rtlCol="0">
            <a:spAutoFit/>
          </a:bodyPr>
          <a:p>
            <a:pPr algn="l" fontAlgn="auto">
              <a:lnSpc>
                <a:spcPts val="3660"/>
              </a:lnSpc>
            </a:pPr>
            <a:r>
              <a:rPr lang="zh-CN" altLang="en-US" sz="2800" b="1">
                <a:solidFill>
                  <a:srgbClr val="FF0000"/>
                </a:solidFill>
                <a:latin typeface="楷体" panose="02010609060101010101" charset="-122"/>
                <a:ea typeface="楷体" panose="02010609060101010101" charset="-122"/>
              </a:rPr>
              <a:t>船头到船尾大约长八分多一点，大约有两个黄米粒那么高。</a:t>
            </a:r>
            <a:endParaRPr lang="zh-CN" altLang="en-US" sz="2800" b="1">
              <a:solidFill>
                <a:srgbClr val="FF0000"/>
              </a:solidFill>
              <a:latin typeface="楷体" panose="02010609060101010101" charset="-122"/>
              <a:ea typeface="楷体" panose="02010609060101010101" charset="-122"/>
            </a:endParaRPr>
          </a:p>
        </p:txBody>
      </p:sp>
      <p:sp>
        <p:nvSpPr>
          <p:cNvPr id="5" name="文本框 4"/>
          <p:cNvSpPr txBox="1"/>
          <p:nvPr/>
        </p:nvSpPr>
        <p:spPr>
          <a:xfrm>
            <a:off x="520065" y="4671695"/>
            <a:ext cx="9835515" cy="560705"/>
          </a:xfrm>
          <a:prstGeom prst="rect">
            <a:avLst/>
          </a:prstGeom>
          <a:noFill/>
        </p:spPr>
        <p:txBody>
          <a:bodyPr wrap="none" rtlCol="0">
            <a:spAutoFit/>
          </a:bodyPr>
          <a:p>
            <a:pPr algn="l" fontAlgn="auto">
              <a:lnSpc>
                <a:spcPts val="3660"/>
              </a:lnSpc>
            </a:pPr>
            <a:r>
              <a:rPr lang="zh-CN" altLang="en-US" sz="2800" b="1">
                <a:solidFill>
                  <a:srgbClr val="FF0000"/>
                </a:solidFill>
                <a:latin typeface="楷体" panose="02010609060101010101" charset="-122"/>
                <a:ea typeface="楷体" panose="02010609060101010101" charset="-122"/>
              </a:rPr>
              <a:t>中间高起而开敞的部分是船舱，用箬竹叶做的船篷覆盖着它。</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508635" y="5626735"/>
            <a:ext cx="10550525" cy="560705"/>
          </a:xfrm>
          <a:prstGeom prst="rect">
            <a:avLst/>
          </a:prstGeom>
          <a:noFill/>
        </p:spPr>
        <p:txBody>
          <a:bodyPr wrap="none" rtlCol="0">
            <a:spAutoFit/>
          </a:bodyPr>
          <a:p>
            <a:pPr algn="l" fontAlgn="auto">
              <a:lnSpc>
                <a:spcPts val="3660"/>
              </a:lnSpc>
            </a:pPr>
            <a:r>
              <a:rPr lang="zh-CN" altLang="en-US" sz="2800" b="1">
                <a:solidFill>
                  <a:srgbClr val="FF0000"/>
                </a:solidFill>
                <a:latin typeface="楷体" panose="02010609060101010101" charset="-122"/>
                <a:ea typeface="楷体" panose="02010609060101010101" charset="-122"/>
              </a:rPr>
              <a:t>船头坐着三个人，中间戴着高高的帽子，胡须浓密的人是苏东坡。</a:t>
            </a:r>
            <a:endParaRPr lang="zh-CN" altLang="en-US" sz="2800" b="1">
              <a:solidFill>
                <a:srgbClr val="FF0000"/>
              </a:solidFill>
              <a:latin typeface="楷体" panose="02010609060101010101" charset="-122"/>
              <a:ea typeface="楷体" panose="02010609060101010101" charset="-122"/>
            </a:endParaRPr>
          </a:p>
        </p:txBody>
      </p:sp>
      <p:pic>
        <p:nvPicPr>
          <p:cNvPr id="7" name="图片 6"/>
          <p:cNvPicPr>
            <a:picLocks noChangeAspect="1"/>
          </p:cNvPicPr>
          <p:nvPr/>
        </p:nvPicPr>
        <p:blipFill>
          <a:blip r:embed="rId1"/>
          <a:stretch>
            <a:fillRect/>
          </a:stretch>
        </p:blipFill>
        <p:spPr>
          <a:xfrm>
            <a:off x="5441950" y="8255"/>
            <a:ext cx="6761480" cy="1630045"/>
          </a:xfrm>
          <a:prstGeom prst="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文本框 31"/>
          <p:cNvSpPr txBox="1"/>
          <p:nvPr/>
        </p:nvSpPr>
        <p:spPr>
          <a:xfrm>
            <a:off x="482600" y="540385"/>
            <a:ext cx="11221720" cy="5139055"/>
          </a:xfrm>
          <a:prstGeom prst="rect">
            <a:avLst/>
          </a:prstGeom>
          <a:noFill/>
        </p:spPr>
        <p:txBody>
          <a:bodyPr wrap="square" rtlCol="0">
            <a:spAutoFit/>
          </a:bodyPr>
          <a:p>
            <a:pPr algn="l" fontAlgn="auto">
              <a:lnSpc>
                <a:spcPts val="3280"/>
              </a:lnSpc>
            </a:pPr>
            <a:r>
              <a:rPr lang="zh-CN" altLang="en-US" sz="2400" b="1">
                <a:latin typeface="楷体" panose="02010609060101010101" charset="-122"/>
                <a:ea typeface="楷体" panose="02010609060101010101" charset="-122"/>
              </a:rPr>
              <a:t>⑹其两膝相比者，各隐卷底衣褶中。</a:t>
            </a: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r>
              <a:rPr lang="zh-CN" altLang="en-US" sz="2400" b="1">
                <a:latin typeface="楷体" panose="02010609060101010101" charset="-122"/>
                <a:ea typeface="楷体" panose="02010609060101010101" charset="-122"/>
              </a:rPr>
              <a:t>⑺佛印绝类弥勒，袒胸露乳，矫首昂视，神情与苏、黄不属。</a:t>
            </a: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r>
              <a:rPr lang="zh-CN" altLang="en-US" sz="2400" b="1">
                <a:latin typeface="楷体" panose="02010609060101010101" charset="-122"/>
                <a:ea typeface="楷体" panose="02010609060101010101" charset="-122"/>
              </a:rPr>
              <a:t>⑻居右者椎髻仰面，左手倚一衡木，右手攀右趾，若啸呼状。</a:t>
            </a: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r>
              <a:rPr lang="zh-CN" altLang="en-US" sz="2400" b="1">
                <a:latin typeface="楷体" panose="02010609060101010101" charset="-122"/>
                <a:ea typeface="楷体" panose="02010609060101010101" charset="-122"/>
              </a:rPr>
              <a:t>⑼居左者右手执蒲葵扇，左手抚炉，炉上有壶，其人视端容寂，若听茶声然。</a:t>
            </a: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endParaRPr lang="zh-CN" altLang="en-US" sz="2400" b="1">
              <a:latin typeface="楷体" panose="02010609060101010101" charset="-122"/>
              <a:ea typeface="楷体" panose="02010609060101010101" charset="-122"/>
            </a:endParaRPr>
          </a:p>
          <a:p>
            <a:pPr algn="l" fontAlgn="auto">
              <a:lnSpc>
                <a:spcPts val="3280"/>
              </a:lnSpc>
            </a:pPr>
            <a:r>
              <a:rPr lang="zh-CN" altLang="en-US" sz="2400" b="1">
                <a:latin typeface="楷体" panose="02010609060101010101" charset="-122"/>
                <a:ea typeface="楷体" panose="02010609060101010101" charset="-122"/>
              </a:rPr>
              <a:t>⑽而计其长，曾不盈寸。盖简桃核修狭者为之。嘻，技亦灵怪矣哉！</a:t>
            </a:r>
            <a:endParaRPr lang="zh-CN" altLang="en-US" sz="2400" b="1">
              <a:latin typeface="楷体" panose="02010609060101010101" charset="-122"/>
              <a:ea typeface="楷体" panose="02010609060101010101" charset="-122"/>
            </a:endParaRPr>
          </a:p>
        </p:txBody>
      </p:sp>
      <p:sp>
        <p:nvSpPr>
          <p:cNvPr id="33" name="文本框 32"/>
          <p:cNvSpPr txBox="1"/>
          <p:nvPr/>
        </p:nvSpPr>
        <p:spPr>
          <a:xfrm>
            <a:off x="471170" y="931545"/>
            <a:ext cx="7610475" cy="511810"/>
          </a:xfrm>
          <a:prstGeom prst="rect">
            <a:avLst/>
          </a:prstGeom>
          <a:noFill/>
        </p:spPr>
        <p:txBody>
          <a:bodyPr wrap="square" rtlCol="0">
            <a:spAutoFit/>
          </a:bodyPr>
          <a:p>
            <a:pPr algn="l" fontAlgn="auto">
              <a:lnSpc>
                <a:spcPts val="3280"/>
              </a:lnSpc>
            </a:pPr>
            <a:r>
              <a:rPr lang="zh-CN" altLang="en-US" sz="2400" b="1">
                <a:solidFill>
                  <a:srgbClr val="FF0000"/>
                </a:solidFill>
                <a:latin typeface="楷体" panose="02010609060101010101" charset="-122"/>
                <a:ea typeface="楷体" panose="02010609060101010101" charset="-122"/>
              </a:rPr>
              <a:t>他们互相靠近的两膝，都被遮蔽在手卷下边的衣褶里。</a:t>
            </a:r>
            <a:endParaRPr lang="zh-CN" altLang="en-US" sz="2400" b="1">
              <a:solidFill>
                <a:srgbClr val="FF0000"/>
              </a:solidFill>
              <a:latin typeface="楷体" panose="02010609060101010101" charset="-122"/>
              <a:ea typeface="楷体" panose="02010609060101010101" charset="-122"/>
            </a:endParaRPr>
          </a:p>
        </p:txBody>
      </p:sp>
      <p:sp>
        <p:nvSpPr>
          <p:cNvPr id="34" name="文本框 33"/>
          <p:cNvSpPr txBox="1"/>
          <p:nvPr/>
        </p:nvSpPr>
        <p:spPr>
          <a:xfrm>
            <a:off x="483235" y="1783080"/>
            <a:ext cx="11186795" cy="932180"/>
          </a:xfrm>
          <a:prstGeom prst="rect">
            <a:avLst/>
          </a:prstGeom>
          <a:noFill/>
        </p:spPr>
        <p:txBody>
          <a:bodyPr wrap="square" rtlCol="0">
            <a:spAutoFit/>
          </a:bodyPr>
          <a:p>
            <a:pPr algn="l" fontAlgn="auto">
              <a:lnSpc>
                <a:spcPts val="3280"/>
              </a:lnSpc>
            </a:pPr>
            <a:r>
              <a:rPr lang="zh-CN" altLang="en-US" sz="2400" b="1">
                <a:solidFill>
                  <a:srgbClr val="FF0000"/>
                </a:solidFill>
                <a:latin typeface="楷体" panose="02010609060101010101" charset="-122"/>
                <a:ea typeface="楷体" panose="02010609060101010101" charset="-122"/>
              </a:rPr>
              <a:t>佛印极像佛教的弥勒菩萨，袒着胸脯，露出乳头，抬头仰望，神情和苏东坡、鲁直不相类似。</a:t>
            </a:r>
            <a:endParaRPr lang="zh-CN" altLang="en-US" sz="2400" b="1">
              <a:solidFill>
                <a:srgbClr val="FF0000"/>
              </a:solidFill>
              <a:latin typeface="楷体" panose="02010609060101010101" charset="-122"/>
              <a:ea typeface="楷体" panose="02010609060101010101" charset="-122"/>
            </a:endParaRPr>
          </a:p>
        </p:txBody>
      </p:sp>
      <p:sp>
        <p:nvSpPr>
          <p:cNvPr id="35" name="文本框 34"/>
          <p:cNvSpPr txBox="1"/>
          <p:nvPr/>
        </p:nvSpPr>
        <p:spPr>
          <a:xfrm>
            <a:off x="528955" y="3002280"/>
            <a:ext cx="11003280" cy="932180"/>
          </a:xfrm>
          <a:prstGeom prst="rect">
            <a:avLst/>
          </a:prstGeom>
          <a:noFill/>
        </p:spPr>
        <p:txBody>
          <a:bodyPr wrap="square" rtlCol="0">
            <a:spAutoFit/>
          </a:bodyPr>
          <a:p>
            <a:pPr algn="l" fontAlgn="auto">
              <a:lnSpc>
                <a:spcPts val="3280"/>
              </a:lnSpc>
            </a:pPr>
            <a:r>
              <a:rPr lang="zh-CN" altLang="en-US" sz="2400" b="1">
                <a:solidFill>
                  <a:srgbClr val="FF0000"/>
                </a:solidFill>
                <a:latin typeface="楷体" panose="02010609060101010101" charset="-122"/>
                <a:ea typeface="楷体" panose="02010609060101010101" charset="-122"/>
              </a:rPr>
              <a:t>位于右边的撑船者梳着椎形发髻，仰着脸，左手倚着一根横木上，右手扳着右脚趾头，好像在大声呼喊的样子。</a:t>
            </a:r>
            <a:endParaRPr lang="zh-CN" altLang="en-US" sz="2400" b="1">
              <a:solidFill>
                <a:srgbClr val="FF0000"/>
              </a:solidFill>
              <a:latin typeface="楷体" panose="02010609060101010101" charset="-122"/>
              <a:ea typeface="楷体" panose="02010609060101010101" charset="-122"/>
            </a:endParaRPr>
          </a:p>
        </p:txBody>
      </p:sp>
      <p:sp>
        <p:nvSpPr>
          <p:cNvPr id="36" name="文本框 35"/>
          <p:cNvSpPr txBox="1"/>
          <p:nvPr/>
        </p:nvSpPr>
        <p:spPr>
          <a:xfrm>
            <a:off x="518160" y="4313555"/>
            <a:ext cx="11186795" cy="932180"/>
          </a:xfrm>
          <a:prstGeom prst="rect">
            <a:avLst/>
          </a:prstGeom>
          <a:noFill/>
        </p:spPr>
        <p:txBody>
          <a:bodyPr wrap="square" rtlCol="0">
            <a:spAutoFit/>
          </a:bodyPr>
          <a:p>
            <a:pPr algn="l" fontAlgn="auto">
              <a:lnSpc>
                <a:spcPts val="3280"/>
              </a:lnSpc>
            </a:pPr>
            <a:r>
              <a:rPr lang="zh-CN" altLang="en-US" sz="2400" b="1">
                <a:solidFill>
                  <a:srgbClr val="FF0000"/>
                </a:solidFill>
                <a:latin typeface="楷体" panose="02010609060101010101" charset="-122"/>
                <a:ea typeface="楷体" panose="02010609060101010101" charset="-122"/>
              </a:rPr>
              <a:t>在左边的人右手拿着一把蒲葵扇，左手轻按着火炉，炉上有一把水壶，那人眼睛正视着（茶炉），神色平静，好像在听茶水烧开了没有的样子。</a:t>
            </a:r>
            <a:endParaRPr lang="zh-CN" altLang="en-US" sz="2400" b="1">
              <a:solidFill>
                <a:srgbClr val="FF0000"/>
              </a:solidFill>
              <a:latin typeface="楷体" panose="02010609060101010101" charset="-122"/>
              <a:ea typeface="楷体" panose="02010609060101010101" charset="-122"/>
            </a:endParaRPr>
          </a:p>
        </p:txBody>
      </p:sp>
      <p:sp>
        <p:nvSpPr>
          <p:cNvPr id="37" name="文本框 36"/>
          <p:cNvSpPr txBox="1"/>
          <p:nvPr/>
        </p:nvSpPr>
        <p:spPr>
          <a:xfrm>
            <a:off x="518795" y="5602605"/>
            <a:ext cx="11186795" cy="932180"/>
          </a:xfrm>
          <a:prstGeom prst="rect">
            <a:avLst/>
          </a:prstGeom>
          <a:noFill/>
        </p:spPr>
        <p:txBody>
          <a:bodyPr wrap="square" rtlCol="0">
            <a:spAutoFit/>
          </a:bodyPr>
          <a:p>
            <a:pPr algn="l" fontAlgn="auto">
              <a:lnSpc>
                <a:spcPts val="3280"/>
              </a:lnSpc>
            </a:pPr>
            <a:r>
              <a:rPr lang="zh-CN" altLang="en-US" sz="2400" b="1">
                <a:solidFill>
                  <a:srgbClr val="FF0000"/>
                </a:solidFill>
                <a:latin typeface="楷体" panose="02010609060101010101" charset="-122"/>
                <a:ea typeface="楷体" panose="02010609060101010101" charset="-122"/>
              </a:rPr>
              <a:t>可是计算它的长度，还（竟然，尚且）不满一寸。原来是挑选长而窄的桃核雕刻而成的。嘻，技艺也真灵巧奇妙啊！</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0-#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2"/>
          <p:cNvSpPr txBox="1"/>
          <p:nvPr/>
        </p:nvSpPr>
        <p:spPr>
          <a:xfrm>
            <a:off x="533400" y="461963"/>
            <a:ext cx="8121650" cy="6034405"/>
          </a:xfrm>
          <a:prstGeom prst="rect">
            <a:avLst/>
          </a:prstGeom>
          <a:noFill/>
          <a:ln w="9525">
            <a:noFill/>
          </a:ln>
        </p:spPr>
        <p:txBody>
          <a:bodyPr wrap="square" anchor="t">
            <a:spAutoFit/>
          </a:bodyPr>
          <a:p>
            <a:pPr>
              <a:lnSpc>
                <a:spcPts val="3565"/>
              </a:lnSpc>
            </a:pPr>
            <a:r>
              <a:rPr lang="zh-CN" altLang="en-US" sz="2800" b="1">
                <a:solidFill>
                  <a:srgbClr val="FF0000"/>
                </a:solidFill>
                <a:latin typeface="楷体" panose="02010609060101010101" charset="-122"/>
                <a:ea typeface="楷体" panose="02010609060101010101" charset="-122"/>
              </a:rPr>
              <a:t>〖教学目标〗</a:t>
            </a:r>
            <a:endParaRPr lang="zh-CN" altLang="en-US"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1、掌握重要的文学常识和文体知识。</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2、掌握重点词语读音，划分文章节奏。</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3、按要求背诵、默写课文。</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4、掌握重点词语含义，理解翻译全文。</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5、文言知识归纳梳理，把握学习文言文的方法。</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6、课内外比较阅读，学会赏析文言文的一般方法。</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7、体验中考，熟悉中考题型及解题方法。</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sym typeface="宋体" panose="02010600030101010101" pitchFamily="2" charset="-122"/>
              </a:rPr>
              <a:t>教学</a:t>
            </a:r>
            <a:r>
              <a:rPr lang="zh-CN" altLang="zh-CN" sz="2800" b="1">
                <a:solidFill>
                  <a:srgbClr val="FF0000"/>
                </a:solidFill>
                <a:latin typeface="楷体" panose="02010609060101010101" charset="-122"/>
                <a:ea typeface="楷体" panose="02010609060101010101" charset="-122"/>
              </a:rPr>
              <a:t>重点〗</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1、按要求背诵、默写课文。</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2、熟悉中考题型及解题方法。</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sym typeface="宋体" panose="02010600030101010101" pitchFamily="2" charset="-122"/>
              </a:rPr>
              <a:t>教学</a:t>
            </a:r>
            <a:r>
              <a:rPr lang="zh-CN" altLang="zh-CN" sz="2800" b="1">
                <a:solidFill>
                  <a:srgbClr val="FF0000"/>
                </a:solidFill>
                <a:latin typeface="楷体" panose="02010609060101010101" charset="-122"/>
                <a:ea typeface="楷体" panose="02010609060101010101" charset="-122"/>
              </a:rPr>
              <a:t>难点〗</a:t>
            </a:r>
            <a:endParaRPr lang="zh-CN" altLang="zh-CN" sz="2800" b="1">
              <a:solidFill>
                <a:srgbClr val="FF0000"/>
              </a:solidFill>
              <a:latin typeface="楷体" panose="02010609060101010101" charset="-122"/>
              <a:ea typeface="楷体" panose="02010609060101010101" charset="-122"/>
            </a:endParaRPr>
          </a:p>
          <a:p>
            <a:pPr>
              <a:lnSpc>
                <a:spcPts val="3565"/>
              </a:lnSpc>
            </a:pPr>
            <a:r>
              <a:rPr lang="zh-CN" altLang="zh-CN" sz="2800" b="1">
                <a:solidFill>
                  <a:srgbClr val="FF0000"/>
                </a:solidFill>
                <a:latin typeface="楷体" panose="02010609060101010101" charset="-122"/>
                <a:ea typeface="楷体" panose="02010609060101010101" charset="-122"/>
              </a:rPr>
              <a:t>掌握规律，把握学习文言文的方法。</a:t>
            </a:r>
            <a:endParaRPr lang="zh-CN" altLang="zh-CN" sz="28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8445500" y="833120"/>
            <a:ext cx="3730625" cy="5452745"/>
          </a:xfrm>
          <a:prstGeom prst="rect">
            <a:avLst/>
          </a:prstGeom>
          <a:effectLst>
            <a:softEdge rad="63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nvSpPr>
        <p:spPr>
          <a:xfrm rot="10800000" flipH="1">
            <a:off x="656590" y="380365"/>
            <a:ext cx="270510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549275" y="218758"/>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3317" name="TextBox 7"/>
          <p:cNvSpPr txBox="1"/>
          <p:nvPr/>
        </p:nvSpPr>
        <p:spPr>
          <a:xfrm>
            <a:off x="655003" y="414338"/>
            <a:ext cx="2673985" cy="521970"/>
          </a:xfrm>
          <a:prstGeom prst="rect">
            <a:avLst/>
          </a:prstGeom>
          <a:noFill/>
          <a:ln w="9525">
            <a:noFill/>
          </a:ln>
        </p:spPr>
        <p:txBody>
          <a:bodyPr wrap="none" anchor="t">
            <a:spAutoFit/>
          </a:bodyPr>
          <a:p>
            <a:pPr algn="l"/>
            <a:r>
              <a:rPr lang="zh-CN" altLang="zh-CN" sz="2800" b="1" dirty="0">
                <a:latin typeface="微软雅黑" panose="020B0503020204020204" charset="-122"/>
                <a:ea typeface="微软雅黑" panose="020B0503020204020204" charset="-122"/>
              </a:rPr>
              <a:t>㈧文章重点赏析</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317500" y="1036320"/>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21653" y="1398270"/>
            <a:ext cx="11325225" cy="2127250"/>
          </a:xfrm>
          <a:prstGeom prst="rect">
            <a:avLst/>
          </a:prstGeom>
          <a:noFill/>
          <a:ln w="9525">
            <a:noFill/>
          </a:ln>
        </p:spPr>
        <p:txBody>
          <a:bodyPr wrap="square" anchor="t">
            <a:spAutoFit/>
          </a:bodyPr>
          <a:p>
            <a:pPr>
              <a:lnSpc>
                <a:spcPts val="3175"/>
              </a:lnSpc>
            </a:pPr>
            <a:r>
              <a:rPr lang="zh-CN" altLang="en-US" sz="2400" b="1">
                <a:latin typeface="楷体" panose="02010609060101010101" charset="-122"/>
                <a:ea typeface="楷体" panose="02010609060101010101" charset="-122"/>
              </a:rPr>
              <a:t>1、这是一篇说明文，是作者在全面而又精细的观察基础上写成的，作者是抓住哪一特征来写的？（找出文中的一个词） </a:t>
            </a:r>
            <a:endParaRPr lang="zh-CN" altLang="en-US" sz="2400" b="1">
              <a:latin typeface="楷体" panose="02010609060101010101" charset="-122"/>
              <a:ea typeface="楷体" panose="02010609060101010101" charset="-122"/>
            </a:endParaRPr>
          </a:p>
          <a:p>
            <a:pPr>
              <a:lnSpc>
                <a:spcPts val="3175"/>
              </a:lnSpc>
            </a:pP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latin typeface="楷体" panose="02010609060101010101" charset="-122"/>
                <a:ea typeface="楷体" panose="02010609060101010101" charset="-122"/>
              </a:rPr>
              <a:t>2、 作者是以什么顺序来说明“核舟”的？可分几部分？各写了什么内容？ </a:t>
            </a:r>
            <a:endParaRPr lang="zh-CN" altLang="en-US" sz="2400" b="1">
              <a:latin typeface="楷体" panose="02010609060101010101" charset="-122"/>
              <a:ea typeface="楷体" panose="02010609060101010101" charset="-122"/>
            </a:endParaRPr>
          </a:p>
          <a:p>
            <a:pPr>
              <a:lnSpc>
                <a:spcPts val="3175"/>
              </a:lnSpc>
            </a:pPr>
            <a:r>
              <a:rPr lang="zh-CN" altLang="en-US" sz="2400" b="1">
                <a:latin typeface="楷体" panose="02010609060101010101" charset="-122"/>
                <a:ea typeface="楷体" panose="02010609060101010101" charset="-122"/>
              </a:rPr>
              <a:t>讨论明确:</a:t>
            </a:r>
            <a:endParaRPr lang="zh-CN" altLang="en-US" sz="2400" b="1">
              <a:solidFill>
                <a:srgbClr val="FF0000"/>
              </a:solidFill>
              <a:latin typeface="楷体" panose="02010609060101010101" charset="-122"/>
              <a:ea typeface="楷体" panose="02010609060101010101" charset="-122"/>
            </a:endParaRPr>
          </a:p>
        </p:txBody>
      </p:sp>
      <p:sp>
        <p:nvSpPr>
          <p:cNvPr id="5" name="文本框 4"/>
          <p:cNvSpPr txBox="1"/>
          <p:nvPr/>
        </p:nvSpPr>
        <p:spPr>
          <a:xfrm>
            <a:off x="533400" y="2203450"/>
            <a:ext cx="9588500" cy="498475"/>
          </a:xfrm>
          <a:prstGeom prst="rect">
            <a:avLst/>
          </a:prstGeom>
          <a:noFill/>
          <a:ln w="9525">
            <a:noFill/>
          </a:ln>
        </p:spPr>
        <p:txBody>
          <a:bodyPr wrap="square" anchor="t">
            <a:spAutoFit/>
          </a:bodyPr>
          <a:p>
            <a:pPr>
              <a:lnSpc>
                <a:spcPts val="3175"/>
              </a:lnSpc>
            </a:pPr>
            <a:r>
              <a:rPr lang="zh-CN" altLang="en-US" sz="2400" b="1">
                <a:solidFill>
                  <a:srgbClr val="FF0000"/>
                </a:solidFill>
                <a:latin typeface="楷体" panose="02010609060101010101" charset="-122"/>
                <a:ea typeface="楷体" panose="02010609060101010101" charset="-122"/>
              </a:rPr>
              <a:t>——“奇巧” 一词（材料微小，工艺精细，题材生动，构思巧妙）</a:t>
            </a:r>
            <a:r>
              <a:rPr lang="zh-CN" altLang="en-US" sz="2400" b="1">
                <a:latin typeface="楷体" panose="02010609060101010101" charset="-122"/>
                <a:ea typeface="楷体" panose="02010609060101010101" charset="-122"/>
              </a:rPr>
              <a:t> </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510223" y="3422650"/>
            <a:ext cx="11325225" cy="2941320"/>
          </a:xfrm>
          <a:prstGeom prst="rect">
            <a:avLst/>
          </a:prstGeom>
          <a:noFill/>
          <a:ln w="9525">
            <a:noFill/>
          </a:ln>
        </p:spPr>
        <p:txBody>
          <a:bodyPr wrap="square" anchor="t">
            <a:spAutoFit/>
          </a:bodyPr>
          <a:p>
            <a:pPr>
              <a:lnSpc>
                <a:spcPts val="3175"/>
              </a:lnSpc>
            </a:pPr>
            <a:r>
              <a:rPr lang="zh-CN" altLang="en-US" sz="2400" b="1">
                <a:solidFill>
                  <a:srgbClr val="FF0000"/>
                </a:solidFill>
                <a:latin typeface="楷体" panose="02010609060101010101" charset="-122"/>
                <a:ea typeface="楷体" panose="02010609060101010101" charset="-122"/>
              </a:rPr>
              <a:t>本文采用了“总述--分述--总述”的结构形式。全文分为三个部分:</a:t>
            </a: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solidFill>
                  <a:srgbClr val="FF0000"/>
                </a:solidFill>
                <a:latin typeface="楷体" panose="02010609060101010101" charset="-122"/>
                <a:ea typeface="楷体" panose="02010609060101010101" charset="-122"/>
              </a:rPr>
              <a:t>第一部分(第1段)，概括介绍王叔远精湛的雕刻技艺，点明雕刻品“核舟”的主题及其来历。</a:t>
            </a: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solidFill>
                  <a:srgbClr val="FF0000"/>
                </a:solidFill>
                <a:latin typeface="楷体" panose="02010609060101010101" charset="-122"/>
                <a:ea typeface="楷体" panose="02010609060101010101" charset="-122"/>
              </a:rPr>
              <a:t>第二部分(第2-5段)，详细说明核舟的大小、结构、舟上的人物和题名。可分两层。第一层(第2-4段)，具体介绍核舟的正面，这是显示雕刻家巧妙构思和精湛技艺的主要部分。第二层(第5段)，介绍核舟的背面，写王叔远的题名和篆章。</a:t>
            </a: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solidFill>
                  <a:srgbClr val="FF0000"/>
                </a:solidFill>
                <a:latin typeface="楷体" panose="02010609060101010101" charset="-122"/>
                <a:ea typeface="楷体" panose="02010609060101010101" charset="-122"/>
              </a:rPr>
              <a:t>第三部分(第6段)，总计全核舟的人、物、文字的数目，赞叹雕刻家的技艺。</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86715" y="611505"/>
            <a:ext cx="8891905" cy="4791075"/>
          </a:xfrm>
          <a:prstGeom prst="rect">
            <a:avLst/>
          </a:prstGeom>
          <a:noFill/>
          <a:ln w="9525">
            <a:noFill/>
          </a:ln>
        </p:spPr>
        <p:txBody>
          <a:bodyPr wrap="square" anchor="t">
            <a:spAutoFit/>
          </a:bodyPr>
          <a:p>
            <a:pPr fontAlgn="auto">
              <a:lnSpc>
                <a:spcPts val="3665"/>
              </a:lnSpc>
            </a:pPr>
            <a:r>
              <a:rPr lang="zh-CN" altLang="en-US" sz="2800" b="1">
                <a:latin typeface="楷体" panose="02010609060101010101" charset="-122"/>
                <a:ea typeface="楷体" panose="02010609060101010101" charset="-122"/>
              </a:rPr>
              <a:t>3、从第2至5段中划出显示说明顺序的词语</a:t>
            </a:r>
            <a:r>
              <a:rPr lang="en-US" altLang="zh-CN" sz="2800" b="1">
                <a:latin typeface="楷体" panose="02010609060101010101" charset="-122"/>
                <a:ea typeface="楷体" panose="02010609060101010101" charset="-122"/>
              </a:rPr>
              <a:t>,说说作者采用了那种说明顺序？</a:t>
            </a:r>
            <a:endParaRPr lang="en-US" altLang="zh-CN" sz="2800" b="1">
              <a:latin typeface="楷体" panose="02010609060101010101" charset="-122"/>
              <a:ea typeface="楷体" panose="02010609060101010101" charset="-122"/>
            </a:endParaRPr>
          </a:p>
          <a:p>
            <a:pPr fontAlgn="auto">
              <a:lnSpc>
                <a:spcPts val="3665"/>
              </a:lnSpc>
            </a:pPr>
            <a:endParaRPr lang="zh-CN" altLang="en-US" sz="2800" b="1">
              <a:solidFill>
                <a:srgbClr val="FF0000"/>
              </a:solidFill>
              <a:latin typeface="楷体" panose="02010609060101010101" charset="-122"/>
              <a:ea typeface="楷体" panose="02010609060101010101" charset="-122"/>
            </a:endParaRPr>
          </a:p>
          <a:p>
            <a:pPr fontAlgn="auto">
              <a:lnSpc>
                <a:spcPts val="3665"/>
              </a:lnSpc>
            </a:pPr>
            <a:endParaRPr lang="zh-CN" altLang="en-US" sz="2800" b="1">
              <a:solidFill>
                <a:srgbClr val="FF0000"/>
              </a:solidFill>
              <a:latin typeface="楷体" panose="02010609060101010101" charset="-122"/>
              <a:ea typeface="楷体" panose="02010609060101010101" charset="-122"/>
            </a:endParaRPr>
          </a:p>
          <a:p>
            <a:pPr fontAlgn="auto">
              <a:lnSpc>
                <a:spcPts val="3665"/>
              </a:lnSpc>
            </a:pPr>
            <a:endParaRPr lang="zh-CN" altLang="en-US" sz="2800" b="1">
              <a:solidFill>
                <a:srgbClr val="FF0000"/>
              </a:solidFill>
              <a:latin typeface="楷体" panose="02010609060101010101" charset="-122"/>
              <a:ea typeface="楷体" panose="02010609060101010101" charset="-122"/>
            </a:endParaRPr>
          </a:p>
          <a:p>
            <a:pPr fontAlgn="auto">
              <a:lnSpc>
                <a:spcPts val="3665"/>
              </a:lnSpc>
            </a:pPr>
            <a:endParaRPr lang="zh-CN" altLang="en-US" sz="2800" b="1">
              <a:solidFill>
                <a:srgbClr val="FF0000"/>
              </a:solidFill>
              <a:latin typeface="楷体" panose="02010609060101010101" charset="-122"/>
              <a:ea typeface="楷体" panose="02010609060101010101" charset="-122"/>
            </a:endParaRPr>
          </a:p>
          <a:p>
            <a:pPr fontAlgn="auto">
              <a:lnSpc>
                <a:spcPts val="3665"/>
              </a:lnSpc>
            </a:pPr>
            <a:endParaRPr lang="zh-CN" altLang="en-US" sz="2800" b="1">
              <a:solidFill>
                <a:srgbClr val="FF0000"/>
              </a:solidFill>
              <a:latin typeface="楷体" panose="02010609060101010101" charset="-122"/>
              <a:ea typeface="楷体" panose="02010609060101010101" charset="-122"/>
            </a:endParaRPr>
          </a:p>
          <a:p>
            <a:pPr fontAlgn="auto">
              <a:lnSpc>
                <a:spcPts val="3665"/>
              </a:lnSpc>
            </a:pPr>
            <a:endParaRPr lang="zh-CN" altLang="en-US" sz="2800" b="1">
              <a:latin typeface="楷体" panose="02010609060101010101" charset="-122"/>
              <a:ea typeface="楷体" panose="02010609060101010101" charset="-122"/>
            </a:endParaRPr>
          </a:p>
          <a:p>
            <a:pPr fontAlgn="auto">
              <a:lnSpc>
                <a:spcPts val="3665"/>
              </a:lnSpc>
            </a:pPr>
            <a:r>
              <a:rPr lang="zh-CN" altLang="en-US" sz="2800" b="1">
                <a:latin typeface="楷体" panose="02010609060101010101" charset="-122"/>
                <a:ea typeface="楷体" panose="02010609060101010101" charset="-122"/>
              </a:rPr>
              <a:t>4、课文如此细致地介绍核舟这雕刻晶的艺术形象，说明了什么？</a:t>
            </a:r>
            <a:endParaRPr lang="zh-CN" altLang="en-US" sz="2800" b="1">
              <a:latin typeface="楷体" panose="02010609060101010101" charset="-122"/>
              <a:ea typeface="楷体" panose="02010609060101010101" charset="-122"/>
            </a:endParaRPr>
          </a:p>
        </p:txBody>
      </p:sp>
      <p:sp>
        <p:nvSpPr>
          <p:cNvPr id="7" name="文本框 6"/>
          <p:cNvSpPr txBox="1"/>
          <p:nvPr/>
        </p:nvSpPr>
        <p:spPr>
          <a:xfrm>
            <a:off x="351790" y="5327015"/>
            <a:ext cx="8776335" cy="1031240"/>
          </a:xfrm>
          <a:prstGeom prst="rect">
            <a:avLst/>
          </a:prstGeom>
          <a:noFill/>
          <a:ln w="9525">
            <a:noFill/>
          </a:ln>
        </p:spPr>
        <p:txBody>
          <a:bodyPr wrap="square" anchor="t">
            <a:spAutoFit/>
          </a:bodyPr>
          <a:p>
            <a:pPr fontAlgn="auto">
              <a:lnSpc>
                <a:spcPts val="3665"/>
              </a:lnSpc>
            </a:pPr>
            <a:r>
              <a:rPr lang="zh-CN" altLang="en-US" sz="2800" b="1">
                <a:solidFill>
                  <a:srgbClr val="FF0000"/>
                </a:solidFill>
                <a:latin typeface="楷体" panose="02010609060101010101" charset="-122"/>
                <a:ea typeface="楷体" panose="02010609060101010101" charset="-122"/>
              </a:rPr>
              <a:t>通过描绘核舟，赞美了雕刻家构思的巧妙，技艺的高超，也显示出我国古代工艺美术的卓越成就。（中心意思）</a:t>
            </a:r>
            <a:endParaRPr lang="zh-CN" altLang="en-US" sz="2800" b="1">
              <a:solidFill>
                <a:srgbClr val="FF0000"/>
              </a:solidFill>
              <a:latin typeface="楷体" panose="02010609060101010101" charset="-122"/>
              <a:ea typeface="楷体" panose="02010609060101010101" charset="-122"/>
            </a:endParaRPr>
          </a:p>
        </p:txBody>
      </p:sp>
      <p:pic>
        <p:nvPicPr>
          <p:cNvPr id="23560" name="Picture 2" descr="图片20"/>
          <p:cNvPicPr>
            <a:picLocks noChangeAspect="1"/>
          </p:cNvPicPr>
          <p:nvPr/>
        </p:nvPicPr>
        <p:blipFill>
          <a:blip r:embed="rId1"/>
          <a:stretch>
            <a:fillRect/>
          </a:stretch>
        </p:blipFill>
        <p:spPr>
          <a:xfrm>
            <a:off x="9301480" y="1492250"/>
            <a:ext cx="2878455" cy="2159635"/>
          </a:xfrm>
          <a:prstGeom prst="rect">
            <a:avLst/>
          </a:prstGeom>
          <a:noFill/>
          <a:ln w="9525">
            <a:noFill/>
          </a:ln>
        </p:spPr>
      </p:pic>
      <p:graphicFrame>
        <p:nvGraphicFramePr>
          <p:cNvPr id="2050" name="对象 26641"/>
          <p:cNvGraphicFramePr>
            <a:graphicFrameLocks noChangeAspect="1"/>
          </p:cNvGraphicFramePr>
          <p:nvPr/>
        </p:nvGraphicFramePr>
        <p:xfrm>
          <a:off x="9304020" y="3617595"/>
          <a:ext cx="2872105" cy="1981835"/>
        </p:xfrm>
        <a:graphic>
          <a:graphicData uri="http://schemas.openxmlformats.org/presentationml/2006/ole">
            <mc:AlternateContent xmlns:mc="http://schemas.openxmlformats.org/markup-compatibility/2006">
              <mc:Choice xmlns:v="urn:schemas-microsoft-com:vml" Requires="v">
                <p:oleObj spid="_x0000_s3077" name="" r:id="rId2" imgW="5753100" imgH="4191000" progId="PBrush">
                  <p:embed/>
                </p:oleObj>
              </mc:Choice>
              <mc:Fallback>
                <p:oleObj name="" r:id="rId2" imgW="5753100" imgH="4191000" progId="PBrush">
                  <p:embed/>
                  <p:pic>
                    <p:nvPicPr>
                      <p:cNvPr id="0" name="图片 3076"/>
                      <p:cNvPicPr/>
                      <p:nvPr/>
                    </p:nvPicPr>
                    <p:blipFill>
                      <a:blip r:embed="rId3"/>
                      <a:stretch>
                        <a:fillRect/>
                      </a:stretch>
                    </p:blipFill>
                    <p:spPr>
                      <a:xfrm>
                        <a:off x="9304020" y="3617595"/>
                        <a:ext cx="2872105" cy="1981835"/>
                      </a:xfrm>
                      <a:prstGeom prst="rect">
                        <a:avLst/>
                      </a:prstGeom>
                      <a:noFill/>
                      <a:ln w="38100">
                        <a:noFill/>
                        <a:miter/>
                      </a:ln>
                    </p:spPr>
                  </p:pic>
                </p:oleObj>
              </mc:Fallback>
            </mc:AlternateContent>
          </a:graphicData>
        </a:graphic>
      </p:graphicFrame>
      <p:sp>
        <p:nvSpPr>
          <p:cNvPr id="2" name="文本框 1"/>
          <p:cNvSpPr txBox="1"/>
          <p:nvPr/>
        </p:nvSpPr>
        <p:spPr>
          <a:xfrm>
            <a:off x="387350" y="1624330"/>
            <a:ext cx="6603365" cy="561340"/>
          </a:xfrm>
          <a:prstGeom prst="rect">
            <a:avLst/>
          </a:prstGeom>
          <a:noFill/>
          <a:ln w="9525">
            <a:noFill/>
          </a:ln>
        </p:spPr>
        <p:txBody>
          <a:bodyPr wrap="square" anchor="t">
            <a:spAutoFit/>
          </a:bodyPr>
          <a:p>
            <a:pPr fontAlgn="auto">
              <a:lnSpc>
                <a:spcPts val="3665"/>
              </a:lnSpc>
            </a:pPr>
            <a:r>
              <a:rPr lang="zh-CN" altLang="en-US" sz="2800" b="1">
                <a:solidFill>
                  <a:srgbClr val="FF0000"/>
                </a:solidFill>
                <a:latin typeface="楷体" panose="02010609060101010101" charset="-122"/>
                <a:ea typeface="楷体" panose="02010609060101010101" charset="-122"/>
              </a:rPr>
              <a:t>中轩敞者（船舱）→船头→舟尾→船背</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375920" y="2096135"/>
            <a:ext cx="8891905" cy="2440940"/>
          </a:xfrm>
          <a:prstGeom prst="rect">
            <a:avLst/>
          </a:prstGeom>
          <a:noFill/>
          <a:ln w="9525">
            <a:noFill/>
          </a:ln>
        </p:spPr>
        <p:txBody>
          <a:bodyPr wrap="square" anchor="t">
            <a:spAutoFit/>
          </a:bodyPr>
          <a:p>
            <a:pPr fontAlgn="auto">
              <a:lnSpc>
                <a:spcPts val="3665"/>
              </a:lnSpc>
            </a:pPr>
            <a:r>
              <a:rPr lang="zh-CN" altLang="en-US" sz="2800" b="1">
                <a:solidFill>
                  <a:srgbClr val="FF0000"/>
                </a:solidFill>
                <a:latin typeface="楷体" panose="02010609060101010101" charset="-122"/>
                <a:ea typeface="楷体" panose="02010609060101010101" charset="-122"/>
              </a:rPr>
              <a:t>（课文第二部分介绍核舟按空间顺序有主有次地说明。先介绍核舟的正面，再介绍核舟的背面。核舟的正面是主要部分，作重点介绍，核舟的背面是次要部分，作概略介绍。在介绍核舟的正面时，先介绍中间的船舱，然后介绍船头，最后介绍船尾。）</a:t>
            </a:r>
            <a:endParaRPr lang="zh-CN" altLang="en-US" sz="28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图片 2"/>
          <p:cNvPicPr>
            <a:picLocks noChangeAspect="1"/>
          </p:cNvPicPr>
          <p:nvPr/>
        </p:nvPicPr>
        <p:blipFill>
          <a:blip r:embed="rId1"/>
          <a:stretch>
            <a:fillRect/>
          </a:stretch>
        </p:blipFill>
        <p:spPr>
          <a:xfrm>
            <a:off x="5398" y="-14287"/>
            <a:ext cx="12180888" cy="6862762"/>
          </a:xfrm>
          <a:prstGeom prst="rect">
            <a:avLst/>
          </a:prstGeom>
          <a:noFill/>
          <a:ln w="9525">
            <a:noFill/>
          </a:ln>
        </p:spPr>
      </p:pic>
      <p:sp>
        <p:nvSpPr>
          <p:cNvPr id="44036" name="文本框 2"/>
          <p:cNvSpPr txBox="1"/>
          <p:nvPr/>
        </p:nvSpPr>
        <p:spPr>
          <a:xfrm>
            <a:off x="1972311" y="2792413"/>
            <a:ext cx="5417185" cy="2306955"/>
          </a:xfrm>
          <a:prstGeom prst="rect">
            <a:avLst/>
          </a:prstGeom>
          <a:noFill/>
          <a:ln w="9525">
            <a:noFill/>
          </a:ln>
        </p:spPr>
        <p:txBody>
          <a:bodyPr wrap="none" anchor="t">
            <a:spAutoFit/>
          </a:bodyPr>
          <a:p>
            <a:pPr algn="l"/>
            <a:r>
              <a:rPr lang="zh-CN" altLang="en-US" sz="4800">
                <a:solidFill>
                  <a:srgbClr val="FF0000"/>
                </a:solidFill>
                <a:latin typeface="微软雅黑" panose="020B0503020204020204" charset="-122"/>
                <a:ea typeface="微软雅黑" panose="020B0503020204020204" charset="-122"/>
              </a:rPr>
              <a:t>1、背诵默写课文。</a:t>
            </a:r>
            <a:endParaRPr lang="zh-CN" altLang="en-US" sz="4800">
              <a:solidFill>
                <a:srgbClr val="FF0000"/>
              </a:solidFill>
              <a:latin typeface="微软雅黑" panose="020B0503020204020204" charset="-122"/>
              <a:ea typeface="微软雅黑" panose="020B0503020204020204" charset="-122"/>
            </a:endParaRPr>
          </a:p>
          <a:p>
            <a:pPr algn="l"/>
            <a:endParaRPr lang="zh-CN" altLang="en-US" sz="4800">
              <a:solidFill>
                <a:srgbClr val="FF0000"/>
              </a:solidFill>
              <a:latin typeface="微软雅黑" panose="020B0503020204020204" charset="-122"/>
              <a:ea typeface="微软雅黑" panose="020B0503020204020204" charset="-122"/>
            </a:endParaRPr>
          </a:p>
          <a:p>
            <a:pPr algn="l"/>
            <a:r>
              <a:rPr lang="en-US" altLang="zh-CN" sz="4800">
                <a:solidFill>
                  <a:srgbClr val="FF0000"/>
                </a:solidFill>
                <a:latin typeface="微软雅黑" panose="020B0503020204020204" charset="-122"/>
                <a:ea typeface="微软雅黑" panose="020B0503020204020204" charset="-122"/>
              </a:rPr>
              <a:t>2</a:t>
            </a:r>
            <a:r>
              <a:rPr lang="zh-CN" altLang="en-US" sz="4800">
                <a:solidFill>
                  <a:srgbClr val="FF0000"/>
                </a:solidFill>
                <a:latin typeface="微软雅黑" panose="020B0503020204020204" charset="-122"/>
                <a:ea typeface="微软雅黑" panose="020B0503020204020204" charset="-122"/>
              </a:rPr>
              <a:t>、</a:t>
            </a:r>
            <a:r>
              <a:rPr lang="zh-CN" altLang="en-US" sz="4800">
                <a:solidFill>
                  <a:srgbClr val="FF0000"/>
                </a:solidFill>
                <a:latin typeface="微软雅黑" panose="020B0503020204020204" charset="-122"/>
                <a:ea typeface="微软雅黑" panose="020B0503020204020204" charset="-122"/>
              </a:rPr>
              <a:t>准确翻译全文。</a:t>
            </a:r>
            <a:endParaRPr lang="zh-CN" altLang="en-US" sz="4800">
              <a:solidFill>
                <a:srgbClr val="FF0000"/>
              </a:solidFill>
              <a:latin typeface="微软雅黑" panose="020B0503020204020204" charset="-122"/>
              <a:ea typeface="微软雅黑" panose="020B0503020204020204" charset="-122"/>
            </a:endParaRPr>
          </a:p>
        </p:txBody>
      </p:sp>
      <p:pic>
        <p:nvPicPr>
          <p:cNvPr id="12289" name="图片 1" descr="组48325同意"/>
          <p:cNvPicPr>
            <a:picLocks noChangeAspect="1"/>
          </p:cNvPicPr>
          <p:nvPr/>
        </p:nvPicPr>
        <p:blipFill>
          <a:blip r:embed="rId2"/>
          <a:stretch>
            <a:fillRect/>
          </a:stretch>
        </p:blipFill>
        <p:spPr>
          <a:xfrm>
            <a:off x="578803" y="953453"/>
            <a:ext cx="2546350" cy="647700"/>
          </a:xfrm>
          <a:prstGeom prst="rect">
            <a:avLst/>
          </a:prstGeom>
          <a:noFill/>
          <a:ln w="9525">
            <a:noFill/>
          </a:ln>
        </p:spPr>
      </p:pic>
      <p:sp>
        <p:nvSpPr>
          <p:cNvPr id="12290" name="文本框 7"/>
          <p:cNvSpPr txBox="1"/>
          <p:nvPr/>
        </p:nvSpPr>
        <p:spPr>
          <a:xfrm>
            <a:off x="1047115" y="1023303"/>
            <a:ext cx="1612900" cy="521970"/>
          </a:xfrm>
          <a:prstGeom prst="rect">
            <a:avLst/>
          </a:prstGeom>
          <a:noFill/>
          <a:ln w="9525">
            <a:noFill/>
          </a:ln>
        </p:spPr>
        <p:txBody>
          <a:bodyPr wrap="none" anchor="t">
            <a:spAutoFit/>
          </a:bodyPr>
          <a:p>
            <a:pPr algn="l" eaLnBrk="0" hangingPunct="0"/>
            <a:r>
              <a:rPr lang="zh-CN" altLang="en-US" sz="2800" b="1" dirty="0">
                <a:solidFill>
                  <a:srgbClr val="FF0000"/>
                </a:solidFill>
                <a:latin typeface="思源黑体 CN Heavy" pitchFamily="34" charset="-122"/>
                <a:ea typeface="思源黑体 CN Heavy" pitchFamily="34" charset="-122"/>
              </a:rPr>
              <a:t>布置作业</a:t>
            </a:r>
            <a:endParaRPr lang="zh-CN" altLang="en-US" sz="2800" b="1" dirty="0">
              <a:solidFill>
                <a:srgbClr val="FF0000"/>
              </a:solidFill>
              <a:latin typeface="思源黑体 CN Heavy" pitchFamily="34" charset="-122"/>
              <a:ea typeface="思源黑体 CN Heavy"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14" descr="shxs033a"/>
          <p:cNvPicPr>
            <a:picLocks noChangeAspect="1"/>
          </p:cNvPicPr>
          <p:nvPr/>
        </p:nvPicPr>
        <p:blipFill>
          <a:blip r:embed="rId1"/>
          <a:stretch>
            <a:fillRect/>
          </a:stretch>
        </p:blipFill>
        <p:spPr>
          <a:xfrm>
            <a:off x="4357688" y="381000"/>
            <a:ext cx="3089275" cy="881063"/>
          </a:xfrm>
          <a:prstGeom prst="rect">
            <a:avLst/>
          </a:prstGeom>
          <a:noFill/>
          <a:ln w="9525">
            <a:noFill/>
          </a:ln>
        </p:spPr>
      </p:pic>
      <p:sp>
        <p:nvSpPr>
          <p:cNvPr id="10242" name="WordArt 19"/>
          <p:cNvSpPr>
            <a:spLocks noTextEdit="1"/>
          </p:cNvSpPr>
          <p:nvPr/>
        </p:nvSpPr>
        <p:spPr>
          <a:xfrm>
            <a:off x="4843463" y="633413"/>
            <a:ext cx="2152650" cy="352425"/>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20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cs typeface="+mn-cs"/>
              </a:rPr>
              <a:t>第二课时</a:t>
            </a:r>
            <a:endParaRPr lang="zh-CN" altLang="en-US" sz="20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pic>
        <p:nvPicPr>
          <p:cNvPr id="8195" name="图片 1" descr="组48325同意"/>
          <p:cNvPicPr>
            <a:picLocks noChangeAspect="1"/>
          </p:cNvPicPr>
          <p:nvPr/>
        </p:nvPicPr>
        <p:blipFill>
          <a:blip r:embed="rId2"/>
          <a:stretch>
            <a:fillRect/>
          </a:stretch>
        </p:blipFill>
        <p:spPr>
          <a:xfrm>
            <a:off x="469900" y="944563"/>
            <a:ext cx="2546350" cy="647700"/>
          </a:xfrm>
          <a:prstGeom prst="rect">
            <a:avLst/>
          </a:prstGeom>
          <a:noFill/>
          <a:ln w="9525">
            <a:noFill/>
          </a:ln>
        </p:spPr>
      </p:pic>
      <p:sp>
        <p:nvSpPr>
          <p:cNvPr id="8196" name="文本框 7"/>
          <p:cNvSpPr txBox="1"/>
          <p:nvPr/>
        </p:nvSpPr>
        <p:spPr>
          <a:xfrm>
            <a:off x="938213" y="1012825"/>
            <a:ext cx="1612900" cy="521970"/>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复习导入</a:t>
            </a:r>
            <a:endParaRPr lang="zh-CN" altLang="en-US" sz="2800" b="1" dirty="0">
              <a:solidFill>
                <a:srgbClr val="FF0000"/>
              </a:solidFill>
              <a:latin typeface="思源黑体 CN Heavy" pitchFamily="34" charset="-122"/>
              <a:ea typeface="思源黑体 CN Heavy" pitchFamily="34" charset="-122"/>
            </a:endParaRPr>
          </a:p>
        </p:txBody>
      </p:sp>
      <p:sp>
        <p:nvSpPr>
          <p:cNvPr id="8197" name="文本框 3"/>
          <p:cNvSpPr txBox="1"/>
          <p:nvPr/>
        </p:nvSpPr>
        <p:spPr>
          <a:xfrm>
            <a:off x="473075" y="1767840"/>
            <a:ext cx="11563350" cy="4570095"/>
          </a:xfrm>
          <a:prstGeom prst="rect">
            <a:avLst/>
          </a:prstGeom>
          <a:noFill/>
          <a:ln w="9525">
            <a:noFill/>
          </a:ln>
        </p:spPr>
        <p:txBody>
          <a:bodyPr wrap="square" anchor="t">
            <a:spAutoFit/>
          </a:bodyPr>
          <a:p>
            <a:pPr fontAlgn="auto">
              <a:lnSpc>
                <a:spcPts val="3175"/>
              </a:lnSpc>
            </a:pPr>
            <a:r>
              <a:rPr lang="zh-CN" altLang="en-US" sz="2400" b="1">
                <a:latin typeface="楷体" panose="02010609060101010101" charset="-122"/>
                <a:ea typeface="楷体" panose="02010609060101010101" charset="-122"/>
              </a:rPr>
              <a:t>1、指名背诵课文。      2、指名默写语段。</a:t>
            </a: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3、翻译下列句子</a:t>
            </a: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⑴罔不因势象形，各具情态。</a:t>
            </a:r>
            <a:endParaRPr lang="zh-CN" altLang="en-US" sz="2400" b="1">
              <a:latin typeface="楷体" panose="02010609060101010101" charset="-122"/>
              <a:ea typeface="楷体" panose="02010609060101010101" charset="-122"/>
            </a:endParaRPr>
          </a:p>
          <a:p>
            <a:pPr fontAlgn="auto">
              <a:lnSpc>
                <a:spcPts val="3175"/>
              </a:lnSpc>
            </a:pP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⑵舟首尾长约八分有奇，高可二黍许。</a:t>
            </a:r>
            <a:endParaRPr lang="zh-CN" altLang="en-US" sz="2400" b="1">
              <a:latin typeface="楷体" panose="02010609060101010101" charset="-122"/>
              <a:ea typeface="楷体" panose="02010609060101010101" charset="-122"/>
            </a:endParaRPr>
          </a:p>
          <a:p>
            <a:pPr fontAlgn="auto">
              <a:lnSpc>
                <a:spcPts val="3175"/>
              </a:lnSpc>
            </a:pP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⑶中峨冠而多髯者为东坡。</a:t>
            </a:r>
            <a:endParaRPr lang="zh-CN" altLang="en-US" sz="2400" b="1">
              <a:latin typeface="楷体" panose="02010609060101010101" charset="-122"/>
              <a:ea typeface="楷体" panose="02010609060101010101" charset="-122"/>
            </a:endParaRPr>
          </a:p>
          <a:p>
            <a:pPr fontAlgn="auto">
              <a:lnSpc>
                <a:spcPts val="3175"/>
              </a:lnSpc>
            </a:pP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⑷其人视端容寂，若听茶声然。</a:t>
            </a:r>
            <a:endParaRPr lang="zh-CN" altLang="en-US" sz="2400" b="1">
              <a:latin typeface="楷体" panose="02010609060101010101" charset="-122"/>
              <a:ea typeface="楷体" panose="02010609060101010101" charset="-122"/>
            </a:endParaRPr>
          </a:p>
          <a:p>
            <a:pPr fontAlgn="auto">
              <a:lnSpc>
                <a:spcPts val="3175"/>
              </a:lnSpc>
            </a:pPr>
            <a:endParaRPr lang="zh-CN" altLang="en-US" sz="2400" b="1">
              <a:latin typeface="楷体" panose="02010609060101010101" charset="-122"/>
              <a:ea typeface="楷体" panose="02010609060101010101" charset="-122"/>
            </a:endParaRPr>
          </a:p>
          <a:p>
            <a:pPr fontAlgn="auto">
              <a:lnSpc>
                <a:spcPts val="3175"/>
              </a:lnSpc>
            </a:pPr>
            <a:r>
              <a:rPr lang="zh-CN" altLang="en-US" sz="2400" b="1">
                <a:latin typeface="楷体" panose="02010609060101010101" charset="-122"/>
                <a:ea typeface="楷体" panose="02010609060101010101" charset="-122"/>
              </a:rPr>
              <a:t>⑸盖简桃核修狭者为之。</a:t>
            </a:r>
            <a:endParaRPr lang="zh-CN" altLang="en-US" sz="2400" b="1">
              <a:latin typeface="楷体" panose="02010609060101010101" charset="-122"/>
              <a:ea typeface="楷体" panose="02010609060101010101" charset="-122"/>
            </a:endParaRPr>
          </a:p>
        </p:txBody>
      </p:sp>
      <p:sp>
        <p:nvSpPr>
          <p:cNvPr id="2" name="文本框 3"/>
          <p:cNvSpPr txBox="1"/>
          <p:nvPr/>
        </p:nvSpPr>
        <p:spPr>
          <a:xfrm>
            <a:off x="508000" y="2964180"/>
            <a:ext cx="10631805" cy="498475"/>
          </a:xfrm>
          <a:prstGeom prst="rect">
            <a:avLst/>
          </a:prstGeom>
          <a:noFill/>
          <a:ln w="9525">
            <a:noFill/>
          </a:ln>
        </p:spPr>
        <p:txBody>
          <a:bodyPr wrap="square" anchor="t">
            <a:spAutoFit/>
          </a:bodyPr>
          <a:p>
            <a:pPr fontAlgn="auto">
              <a:lnSpc>
                <a:spcPts val="3175"/>
              </a:lnSpc>
            </a:pPr>
            <a:r>
              <a:rPr lang="zh-CN" altLang="en-US" sz="2400" b="1">
                <a:solidFill>
                  <a:srgbClr val="FF0000"/>
                </a:solidFill>
                <a:latin typeface="楷体" panose="02010609060101010101" charset="-122"/>
                <a:ea typeface="楷体" panose="02010609060101010101" charset="-122"/>
              </a:rPr>
              <a:t>没有一件不是根据木头原来的样子模拟那些东西的形状，各有各的神情姿态。</a:t>
            </a:r>
            <a:endParaRPr lang="zh-CN" altLang="en-US" sz="2400" b="1">
              <a:solidFill>
                <a:srgbClr val="FF0000"/>
              </a:solidFill>
              <a:latin typeface="楷体" panose="02010609060101010101" charset="-122"/>
              <a:ea typeface="楷体" panose="02010609060101010101" charset="-122"/>
            </a:endParaRPr>
          </a:p>
        </p:txBody>
      </p:sp>
      <p:sp>
        <p:nvSpPr>
          <p:cNvPr id="3" name="文本框 3"/>
          <p:cNvSpPr txBox="1"/>
          <p:nvPr/>
        </p:nvSpPr>
        <p:spPr>
          <a:xfrm>
            <a:off x="496570" y="3769360"/>
            <a:ext cx="8297545" cy="498475"/>
          </a:xfrm>
          <a:prstGeom prst="rect">
            <a:avLst/>
          </a:prstGeom>
          <a:noFill/>
          <a:ln w="9525">
            <a:noFill/>
          </a:ln>
        </p:spPr>
        <p:txBody>
          <a:bodyPr wrap="square" anchor="t">
            <a:spAutoFit/>
          </a:bodyPr>
          <a:p>
            <a:pPr fontAlgn="auto">
              <a:lnSpc>
                <a:spcPts val="3175"/>
              </a:lnSpc>
            </a:pPr>
            <a:r>
              <a:rPr lang="zh-CN" altLang="en-US" sz="2400" b="1">
                <a:solidFill>
                  <a:srgbClr val="FF0000"/>
                </a:solidFill>
                <a:latin typeface="楷体" panose="02010609060101010101" charset="-122"/>
                <a:ea typeface="楷体" panose="02010609060101010101" charset="-122"/>
              </a:rPr>
              <a:t>船头到船尾大约长八分多一点，大约有两个黄米粒那么高。</a:t>
            </a:r>
            <a:endParaRPr lang="zh-CN" altLang="en-US" sz="2400" b="1">
              <a:solidFill>
                <a:srgbClr val="FF0000"/>
              </a:solidFill>
              <a:latin typeface="楷体" panose="02010609060101010101" charset="-122"/>
              <a:ea typeface="楷体" panose="02010609060101010101" charset="-122"/>
            </a:endParaRPr>
          </a:p>
        </p:txBody>
      </p:sp>
      <p:sp>
        <p:nvSpPr>
          <p:cNvPr id="4" name="文本框 3"/>
          <p:cNvSpPr txBox="1"/>
          <p:nvPr/>
        </p:nvSpPr>
        <p:spPr>
          <a:xfrm>
            <a:off x="473710" y="4563745"/>
            <a:ext cx="6607175" cy="498475"/>
          </a:xfrm>
          <a:prstGeom prst="rect">
            <a:avLst/>
          </a:prstGeom>
          <a:noFill/>
          <a:ln w="9525">
            <a:noFill/>
          </a:ln>
        </p:spPr>
        <p:txBody>
          <a:bodyPr wrap="square" anchor="t">
            <a:spAutoFit/>
          </a:bodyPr>
          <a:p>
            <a:pPr fontAlgn="auto">
              <a:lnSpc>
                <a:spcPts val="3175"/>
              </a:lnSpc>
            </a:pPr>
            <a:r>
              <a:rPr lang="zh-CN" altLang="en-US" sz="2400" b="1">
                <a:solidFill>
                  <a:srgbClr val="FF0000"/>
                </a:solidFill>
                <a:latin typeface="楷体" panose="02010609060101010101" charset="-122"/>
                <a:ea typeface="楷体" panose="02010609060101010101" charset="-122"/>
              </a:rPr>
              <a:t>中间戴着高高的帽子，胡须浓密的人是苏东坡。</a:t>
            </a:r>
            <a:endParaRPr lang="zh-CN" altLang="en-US" sz="2400" b="1">
              <a:solidFill>
                <a:srgbClr val="FF0000"/>
              </a:solidFill>
              <a:latin typeface="楷体" panose="02010609060101010101" charset="-122"/>
              <a:ea typeface="楷体" panose="02010609060101010101" charset="-122"/>
            </a:endParaRPr>
          </a:p>
        </p:txBody>
      </p:sp>
      <p:sp>
        <p:nvSpPr>
          <p:cNvPr id="5" name="文本框 4"/>
          <p:cNvSpPr txBox="1"/>
          <p:nvPr/>
        </p:nvSpPr>
        <p:spPr>
          <a:xfrm>
            <a:off x="519430" y="5391150"/>
            <a:ext cx="10092055" cy="498475"/>
          </a:xfrm>
          <a:prstGeom prst="rect">
            <a:avLst/>
          </a:prstGeom>
          <a:noFill/>
          <a:ln w="9525">
            <a:noFill/>
          </a:ln>
        </p:spPr>
        <p:txBody>
          <a:bodyPr wrap="square" anchor="t">
            <a:spAutoFit/>
          </a:bodyPr>
          <a:p>
            <a:pPr fontAlgn="auto">
              <a:lnSpc>
                <a:spcPts val="3175"/>
              </a:lnSpc>
            </a:pPr>
            <a:r>
              <a:rPr lang="zh-CN" altLang="en-US" sz="2400" b="1">
                <a:solidFill>
                  <a:srgbClr val="FF0000"/>
                </a:solidFill>
                <a:latin typeface="楷体" panose="02010609060101010101" charset="-122"/>
                <a:ea typeface="楷体" panose="02010609060101010101" charset="-122"/>
              </a:rPr>
              <a:t>那人眼睛正视着（茶炉），神色平静，好像在听茶水烧开了没有的样子。</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485140" y="6219190"/>
            <a:ext cx="5468620" cy="498475"/>
          </a:xfrm>
          <a:prstGeom prst="rect">
            <a:avLst/>
          </a:prstGeom>
          <a:noFill/>
          <a:ln w="9525">
            <a:noFill/>
          </a:ln>
        </p:spPr>
        <p:txBody>
          <a:bodyPr wrap="square" anchor="t">
            <a:spAutoFit/>
          </a:bodyPr>
          <a:p>
            <a:pPr fontAlgn="auto">
              <a:lnSpc>
                <a:spcPts val="3175"/>
              </a:lnSpc>
            </a:pPr>
            <a:r>
              <a:rPr lang="zh-CN" altLang="en-US" sz="2400" b="1">
                <a:solidFill>
                  <a:srgbClr val="FF0000"/>
                </a:solidFill>
                <a:latin typeface="楷体" panose="02010609060101010101" charset="-122"/>
                <a:ea typeface="楷体" panose="02010609060101010101" charset="-122"/>
              </a:rPr>
              <a:t>原来是挑选长而窄的桃核雕刻而成的。</a:t>
            </a:r>
            <a:endParaRPr lang="zh-CN" altLang="en-US" sz="2400" b="1">
              <a:solidFill>
                <a:srgbClr val="FF0000"/>
              </a:solidFill>
              <a:latin typeface="楷体" panose="02010609060101010101" charset="-122"/>
              <a:ea typeface="楷体" panose="02010609060101010101" charset="-122"/>
            </a:endParaRPr>
          </a:p>
        </p:txBody>
      </p:sp>
      <p:pic>
        <p:nvPicPr>
          <p:cNvPr id="23657"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20990" y="-20320"/>
            <a:ext cx="4257040" cy="2790825"/>
          </a:xfrm>
          <a:prstGeom prst="rect">
            <a:avLst/>
          </a:prstGeom>
          <a:noFill/>
          <a:ln>
            <a:noFill/>
          </a:ln>
          <a:effectLst>
            <a:softEdge rad="317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5" name="图片 1" descr="组48325同意"/>
          <p:cNvPicPr>
            <a:picLocks noChangeAspect="1"/>
          </p:cNvPicPr>
          <p:nvPr/>
        </p:nvPicPr>
        <p:blipFill>
          <a:blip r:embed="rId1"/>
          <a:stretch>
            <a:fillRect/>
          </a:stretch>
        </p:blipFill>
        <p:spPr>
          <a:xfrm>
            <a:off x="711200" y="323533"/>
            <a:ext cx="2546350" cy="647700"/>
          </a:xfrm>
          <a:prstGeom prst="rect">
            <a:avLst/>
          </a:prstGeom>
          <a:noFill/>
          <a:ln w="9525">
            <a:noFill/>
          </a:ln>
        </p:spPr>
      </p:pic>
      <p:sp>
        <p:nvSpPr>
          <p:cNvPr id="8196" name="文本框 7"/>
          <p:cNvSpPr txBox="1"/>
          <p:nvPr/>
        </p:nvSpPr>
        <p:spPr>
          <a:xfrm>
            <a:off x="1179513" y="391795"/>
            <a:ext cx="1612900" cy="521970"/>
          </a:xfrm>
          <a:prstGeom prst="rect">
            <a:avLst/>
          </a:prstGeom>
          <a:noFill/>
          <a:ln w="9525">
            <a:noFill/>
          </a:ln>
        </p:spPr>
        <p:txBody>
          <a:bodyPr wrap="none" anchor="t">
            <a:spAutoFit/>
          </a:bodyPr>
          <a:p>
            <a:pPr algn="l" eaLnBrk="0" hangingPunct="0"/>
            <a:r>
              <a:rPr lang="zh-CN" altLang="en-US" sz="2800" b="1" dirty="0">
                <a:solidFill>
                  <a:srgbClr val="FF0000"/>
                </a:solidFill>
                <a:latin typeface="思源黑体 CN Heavy" pitchFamily="34" charset="-122"/>
                <a:ea typeface="思源黑体 CN Heavy" pitchFamily="34" charset="-122"/>
              </a:rPr>
              <a:t>达标练习</a:t>
            </a:r>
            <a:endParaRPr lang="zh-CN" altLang="en-US" sz="2800" b="1" dirty="0">
              <a:solidFill>
                <a:srgbClr val="FF0000"/>
              </a:solidFill>
              <a:latin typeface="思源黑体 CN Heavy" pitchFamily="34" charset="-122"/>
              <a:ea typeface="思源黑体 CN Heavy" pitchFamily="34" charset="-122"/>
            </a:endParaRPr>
          </a:p>
        </p:txBody>
      </p:sp>
      <p:sp>
        <p:nvSpPr>
          <p:cNvPr id="7" name="任意多边形 6"/>
          <p:cNvSpPr/>
          <p:nvPr/>
        </p:nvSpPr>
        <p:spPr>
          <a:xfrm rot="10800000" flipH="1">
            <a:off x="8018145" y="322580"/>
            <a:ext cx="225679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a:off x="7910195" y="160973"/>
            <a:ext cx="0" cy="90741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3317" name="TextBox 7"/>
          <p:cNvSpPr txBox="1"/>
          <p:nvPr/>
        </p:nvSpPr>
        <p:spPr>
          <a:xfrm>
            <a:off x="8016875" y="345440"/>
            <a:ext cx="2092960" cy="521970"/>
          </a:xfrm>
          <a:prstGeom prst="rect">
            <a:avLst/>
          </a:prstGeom>
          <a:noFill/>
          <a:ln w="9525">
            <a:noFill/>
          </a:ln>
        </p:spPr>
        <p:txBody>
          <a:bodyPr wrap="square" anchor="t">
            <a:spAutoFit/>
          </a:bodyPr>
          <a:p>
            <a:r>
              <a:rPr lang="zh-CN" altLang="zh-CN" sz="2800" b="1" dirty="0">
                <a:latin typeface="微软雅黑" panose="020B0503020204020204" charset="-122"/>
                <a:ea typeface="微软雅黑" panose="020B0503020204020204" charset="-122"/>
              </a:rPr>
              <a:t>㈠基础练习</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a:off x="7679055" y="978535"/>
            <a:ext cx="2563495" cy="203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0481" name="文本框 1"/>
          <p:cNvSpPr txBox="1"/>
          <p:nvPr/>
        </p:nvSpPr>
        <p:spPr>
          <a:xfrm>
            <a:off x="659130" y="1066800"/>
            <a:ext cx="11183938" cy="5432425"/>
          </a:xfrm>
          <a:prstGeom prst="rect">
            <a:avLst/>
          </a:prstGeom>
          <a:noFill/>
          <a:ln w="9525">
            <a:noFill/>
          </a:ln>
        </p:spPr>
        <p:txBody>
          <a:bodyPr wrap="square" anchor="t">
            <a:spAutoFit/>
          </a:bodyPr>
          <a:p>
            <a:pPr>
              <a:lnSpc>
                <a:spcPts val="4165"/>
              </a:lnSpc>
            </a:pPr>
            <a:r>
              <a:rPr lang="en-US" altLang="zh-CN" sz="3200" b="1">
                <a:latin typeface="楷体" panose="02010609060101010101" charset="-122"/>
                <a:ea typeface="楷体" panose="02010609060101010101" charset="-122"/>
              </a:rPr>
              <a:t>1</a:t>
            </a:r>
            <a:r>
              <a:rPr lang="zh-CN" altLang="en-US" sz="3200" b="1">
                <a:latin typeface="楷体" panose="02010609060101010101" charset="-122"/>
                <a:ea typeface="楷体" panose="02010609060101010101" charset="-122"/>
              </a:rPr>
              <a:t>、注音或写汉字</a:t>
            </a:r>
            <a:endParaRPr lang="zh-CN" altLang="en-US" sz="3200" b="1">
              <a:latin typeface="楷体" panose="02010609060101010101" charset="-122"/>
              <a:ea typeface="楷体" panose="02010609060101010101" charset="-122"/>
            </a:endParaRPr>
          </a:p>
          <a:p>
            <a:pPr>
              <a:lnSpc>
                <a:spcPts val="4165"/>
              </a:lnSpc>
            </a:pPr>
            <a:r>
              <a:rPr lang="zh-CN" altLang="en-US" sz="3200" b="1">
                <a:latin typeface="楷体" panose="02010609060101010101" charset="-122"/>
                <a:ea typeface="楷体" panose="02010609060101010101" charset="-122"/>
              </a:rPr>
              <a:t>八分</a:t>
            </a:r>
            <a:r>
              <a:rPr lang="zh-CN" altLang="en-US" sz="3200" b="1" u="sng">
                <a:solidFill>
                  <a:srgbClr val="FF0000"/>
                </a:solidFill>
                <a:latin typeface="楷体" panose="02010609060101010101" charset="-122"/>
                <a:ea typeface="楷体" panose="02010609060101010101" charset="-122"/>
              </a:rPr>
              <a:t>有</a:t>
            </a:r>
            <a:r>
              <a:rPr lang="zh-CN" altLang="en-US" sz="3200" b="1">
                <a:latin typeface="楷体" panose="02010609060101010101" charset="-122"/>
                <a:ea typeface="楷体" panose="02010609060101010101" charset="-122"/>
              </a:rPr>
              <a:t>(     )</a:t>
            </a:r>
            <a:r>
              <a:rPr lang="zh-CN" altLang="en-US" sz="3200" b="1" u="sng">
                <a:solidFill>
                  <a:srgbClr val="FF0000"/>
                </a:solidFill>
                <a:latin typeface="楷体" panose="02010609060101010101" charset="-122"/>
                <a:ea typeface="楷体" panose="02010609060101010101" charset="-122"/>
              </a:rPr>
              <a:t>奇</a:t>
            </a:r>
            <a:r>
              <a:rPr lang="zh-CN" altLang="en-US" sz="3200" b="1">
                <a:latin typeface="楷体" panose="02010609060101010101" charset="-122"/>
                <a:ea typeface="楷体" panose="02010609060101010101" charset="-122"/>
              </a:rPr>
              <a:t>(     )   不</a:t>
            </a:r>
            <a:r>
              <a:rPr lang="zh-CN" altLang="en-US" sz="3200" b="1" u="sng">
                <a:solidFill>
                  <a:srgbClr val="FF0000"/>
                </a:solidFill>
                <a:latin typeface="楷体" panose="02010609060101010101" charset="-122"/>
                <a:ea typeface="楷体" panose="02010609060101010101" charset="-122"/>
              </a:rPr>
              <a:t>属</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矫</a:t>
            </a:r>
            <a:r>
              <a:rPr lang="zh-CN" altLang="en-US" sz="3200" b="1">
                <a:latin typeface="楷体" panose="02010609060101010101" charset="-122"/>
                <a:ea typeface="楷体" panose="02010609060101010101" charset="-122"/>
              </a:rPr>
              <a:t>(     )首  </a:t>
            </a:r>
            <a:r>
              <a:rPr lang="zh-CN" altLang="en-US" sz="3200" b="1" u="sng">
                <a:solidFill>
                  <a:srgbClr val="FF0000"/>
                </a:solidFill>
                <a:latin typeface="楷体" panose="02010609060101010101" charset="-122"/>
                <a:ea typeface="楷体" panose="02010609060101010101" charset="-122"/>
              </a:rPr>
              <a:t>诎</a:t>
            </a:r>
            <a:r>
              <a:rPr lang="zh-CN" altLang="en-US" sz="3200" b="1">
                <a:latin typeface="楷体" panose="02010609060101010101" charset="-122"/>
                <a:ea typeface="楷体" panose="02010609060101010101" charset="-122"/>
              </a:rPr>
              <a:t>(     )右臂    </a:t>
            </a:r>
            <a:r>
              <a:rPr lang="zh-CN" altLang="en-US" sz="3200" b="1" u="sng">
                <a:solidFill>
                  <a:srgbClr val="FF0000"/>
                </a:solidFill>
                <a:latin typeface="楷体" panose="02010609060101010101" charset="-122"/>
                <a:ea typeface="楷体" panose="02010609060101010101" charset="-122"/>
              </a:rPr>
              <a:t>壬</a:t>
            </a:r>
            <a:r>
              <a:rPr lang="zh-CN" altLang="en-US" sz="3200" b="1">
                <a:latin typeface="楷体" panose="02010609060101010101" charset="-122"/>
                <a:ea typeface="楷体" panose="02010609060101010101" charset="-122"/>
              </a:rPr>
              <a:t>(     )</a:t>
            </a:r>
            <a:r>
              <a:rPr lang="zh-CN" altLang="en-US" sz="3200" b="1" u="sng">
                <a:solidFill>
                  <a:srgbClr val="FF0000"/>
                </a:solidFill>
                <a:latin typeface="楷体" panose="02010609060101010101" charset="-122"/>
                <a:ea typeface="楷体" panose="02010609060101010101" charset="-122"/>
              </a:rPr>
              <a:t>戌</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虞</a:t>
            </a:r>
            <a:r>
              <a:rPr lang="zh-CN" altLang="en-US" sz="3200" b="1">
                <a:latin typeface="楷体" panose="02010609060101010101" charset="-122"/>
                <a:ea typeface="楷体" panose="02010609060101010101" charset="-122"/>
              </a:rPr>
              <a:t>(     )山   </a:t>
            </a:r>
            <a:r>
              <a:rPr lang="zh-CN" altLang="en-US" sz="3200" b="1" u="sng">
                <a:solidFill>
                  <a:srgbClr val="FF0000"/>
                </a:solidFill>
                <a:latin typeface="楷体" panose="02010609060101010101" charset="-122"/>
                <a:ea typeface="楷体" panose="02010609060101010101" charset="-122"/>
              </a:rPr>
              <a:t>曾</a:t>
            </a:r>
            <a:r>
              <a:rPr lang="zh-CN" altLang="en-US" sz="3200" b="1">
                <a:latin typeface="楷体" panose="02010609060101010101" charset="-122"/>
                <a:ea typeface="楷体" panose="02010609060101010101" charset="-122"/>
              </a:rPr>
              <a:t>(     )不盈寸   wǎng(     )不   yí(      )余    二shǔ (    )许   ruò (     )篷   石青sǎn(     )之   多rán (    )    椎jì(     )    zhuàn(     )章</a:t>
            </a:r>
            <a:endParaRPr lang="zh-CN" altLang="en-US" sz="3200" b="1">
              <a:latin typeface="楷体" panose="02010609060101010101" charset="-122"/>
              <a:ea typeface="楷体" panose="02010609060101010101" charset="-122"/>
            </a:endParaRPr>
          </a:p>
          <a:p>
            <a:pPr>
              <a:lnSpc>
                <a:spcPts val="4165"/>
              </a:lnSpc>
            </a:pPr>
            <a:r>
              <a:rPr lang="en-US" altLang="zh-CN" sz="3200" b="1">
                <a:latin typeface="楷体" panose="02010609060101010101" charset="-122"/>
                <a:ea typeface="楷体" panose="02010609060101010101" charset="-122"/>
              </a:rPr>
              <a:t>2</a:t>
            </a:r>
            <a:r>
              <a:rPr lang="zh-CN" altLang="en-US" sz="3200" b="1">
                <a:latin typeface="楷体" panose="02010609060101010101" charset="-122"/>
                <a:ea typeface="楷体" panose="02010609060101010101" charset="-122"/>
              </a:rPr>
              <a:t>、根据课文填空</a:t>
            </a:r>
            <a:endParaRPr lang="zh-CN" altLang="en-US" sz="3200" b="1">
              <a:latin typeface="楷体" panose="02010609060101010101" charset="-122"/>
              <a:ea typeface="楷体" panose="02010609060101010101" charset="-122"/>
            </a:endParaRPr>
          </a:p>
          <a:p>
            <a:pPr>
              <a:lnSpc>
                <a:spcPts val="4165"/>
              </a:lnSpc>
            </a:pPr>
            <a:r>
              <a:rPr lang="zh-CN" altLang="en-US" sz="3200" b="1">
                <a:latin typeface="楷体" panose="02010609060101010101" charset="-122"/>
                <a:ea typeface="楷体" panose="02010609060101010101" charset="-122"/>
              </a:rPr>
              <a:t>▁▁寸之木   因势▁▁形   箬篷▁▁之  ▁▁窗而观   </a:t>
            </a:r>
            <a:endParaRPr lang="zh-CN" altLang="en-US" sz="3200" b="1">
              <a:latin typeface="楷体" panose="02010609060101010101" charset="-122"/>
              <a:ea typeface="楷体" panose="02010609060101010101" charset="-122"/>
            </a:endParaRPr>
          </a:p>
          <a:p>
            <a:pPr>
              <a:lnSpc>
                <a:spcPts val="4165"/>
              </a:lnSpc>
            </a:pPr>
            <a:r>
              <a:rPr lang="zh-CN" altLang="en-US" sz="3200" b="1">
                <a:latin typeface="楷体" panose="02010609060101010101" charset="-122"/>
                <a:ea typeface="楷体" panose="02010609060101010101" charset="-122"/>
              </a:rPr>
              <a:t>雕栏相▁▁   石青▁▁之   ▁▁冠多髯  ▁▁胸露乳  ▁▁首昂视   椎▁▁仰面  视端容▁▁   ▁▁不盈寸</a:t>
            </a:r>
            <a:endParaRPr lang="zh-CN" altLang="en-US" sz="3200" b="1">
              <a:latin typeface="楷体" panose="02010609060101010101" charset="-122"/>
              <a:ea typeface="楷体" panose="02010609060101010101" charset="-122"/>
            </a:endParaRPr>
          </a:p>
        </p:txBody>
      </p:sp>
      <p:sp>
        <p:nvSpPr>
          <p:cNvPr id="16" name="文本框 15"/>
          <p:cNvSpPr txBox="1"/>
          <p:nvPr/>
        </p:nvSpPr>
        <p:spPr>
          <a:xfrm>
            <a:off x="2078355" y="1534160"/>
            <a:ext cx="1236345" cy="645160"/>
          </a:xfrm>
          <a:prstGeom prst="rect">
            <a:avLst/>
          </a:prstGeom>
          <a:noFill/>
          <a:ln w="9525">
            <a:noFill/>
          </a:ln>
        </p:spPr>
        <p:txBody>
          <a:bodyPr wrap="square" anchor="t">
            <a:spAutoFit/>
            <a:scene3d>
              <a:camera prst="orthographicFront"/>
              <a:lightRig rig="threePt" dir="t"/>
            </a:scene3d>
          </a:bodyPr>
          <a:p>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yòu </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endParaRPr>
          </a:p>
        </p:txBody>
      </p:sp>
      <p:sp>
        <p:nvSpPr>
          <p:cNvPr id="3" name="文本框 2"/>
          <p:cNvSpPr txBox="1"/>
          <p:nvPr/>
        </p:nvSpPr>
        <p:spPr>
          <a:xfrm>
            <a:off x="4086224" y="1557019"/>
            <a:ext cx="915023" cy="645148"/>
          </a:xfrm>
          <a:prstGeom prst="rect">
            <a:avLst/>
          </a:prstGeom>
          <a:noFill/>
          <a:ln w="9525">
            <a:noFill/>
          </a:ln>
        </p:spPr>
        <p:txBody>
          <a:bodyPr wrap="square" anchor="t">
            <a:spAutoFit/>
            <a:scene3d>
              <a:camera prst="orthographicFront"/>
              <a:lightRig rig="threePt" dir="t"/>
            </a:scene3d>
          </a:bodyPr>
          <a:p>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jī</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endParaRPr>
          </a:p>
        </p:txBody>
      </p:sp>
      <p:sp>
        <p:nvSpPr>
          <p:cNvPr id="4" name="文本框 3"/>
          <p:cNvSpPr txBox="1"/>
          <p:nvPr/>
        </p:nvSpPr>
        <p:spPr>
          <a:xfrm>
            <a:off x="6848793" y="1557338"/>
            <a:ext cx="1096963"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zhǔ</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5" name="文本框 4"/>
          <p:cNvSpPr txBox="1"/>
          <p:nvPr/>
        </p:nvSpPr>
        <p:spPr>
          <a:xfrm>
            <a:off x="9201468" y="1581150"/>
            <a:ext cx="1325563"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jiǎo</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6" name="文本框 5"/>
          <p:cNvSpPr txBox="1"/>
          <p:nvPr/>
        </p:nvSpPr>
        <p:spPr>
          <a:xfrm>
            <a:off x="1422718" y="2130425"/>
            <a:ext cx="868363"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qū</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 name="文本框 1"/>
          <p:cNvSpPr txBox="1"/>
          <p:nvPr/>
        </p:nvSpPr>
        <p:spPr>
          <a:xfrm>
            <a:off x="4818380" y="2097088"/>
            <a:ext cx="1098550"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rén</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9" name="文本框 8"/>
          <p:cNvSpPr txBox="1"/>
          <p:nvPr/>
        </p:nvSpPr>
        <p:spPr>
          <a:xfrm>
            <a:off x="6780530" y="2097088"/>
            <a:ext cx="868363"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xū</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0" name="文本框 9"/>
          <p:cNvSpPr txBox="1"/>
          <p:nvPr/>
        </p:nvSpPr>
        <p:spPr>
          <a:xfrm>
            <a:off x="9212580" y="2108200"/>
            <a:ext cx="869950"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yú</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2" name="文本框 11"/>
          <p:cNvSpPr txBox="1"/>
          <p:nvPr/>
        </p:nvSpPr>
        <p:spPr>
          <a:xfrm>
            <a:off x="1181418" y="2624138"/>
            <a:ext cx="1325563"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zēng</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3" name="文本框 12"/>
          <p:cNvSpPr txBox="1"/>
          <p:nvPr/>
        </p:nvSpPr>
        <p:spPr>
          <a:xfrm>
            <a:off x="5828030" y="2635250"/>
            <a:ext cx="641350"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罔</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4" name="文本框 13"/>
          <p:cNvSpPr txBox="1"/>
          <p:nvPr/>
        </p:nvSpPr>
        <p:spPr>
          <a:xfrm>
            <a:off x="9030018" y="2635250"/>
            <a:ext cx="639763"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贻</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5" name="文本框 14"/>
          <p:cNvSpPr txBox="1"/>
          <p:nvPr/>
        </p:nvSpPr>
        <p:spPr>
          <a:xfrm>
            <a:off x="2489518" y="3187700"/>
            <a:ext cx="639763"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黍</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7" name="文本框 16"/>
          <p:cNvSpPr txBox="1"/>
          <p:nvPr/>
        </p:nvSpPr>
        <p:spPr>
          <a:xfrm>
            <a:off x="5805805" y="3198813"/>
            <a:ext cx="639763"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箬</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8" name="文本框 17"/>
          <p:cNvSpPr txBox="1"/>
          <p:nvPr/>
        </p:nvSpPr>
        <p:spPr>
          <a:xfrm>
            <a:off x="9969818" y="3175000"/>
            <a:ext cx="639763"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糁</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19" name="文本框 18"/>
          <p:cNvSpPr txBox="1"/>
          <p:nvPr/>
        </p:nvSpPr>
        <p:spPr>
          <a:xfrm>
            <a:off x="2454593" y="3714750"/>
            <a:ext cx="639763"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髯</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0" name="文本框 19"/>
          <p:cNvSpPr txBox="1"/>
          <p:nvPr/>
        </p:nvSpPr>
        <p:spPr>
          <a:xfrm>
            <a:off x="5678805" y="3703638"/>
            <a:ext cx="641350" cy="644525"/>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髻</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1" name="文本框 20"/>
          <p:cNvSpPr txBox="1"/>
          <p:nvPr/>
        </p:nvSpPr>
        <p:spPr>
          <a:xfrm>
            <a:off x="9155430" y="3725863"/>
            <a:ext cx="641350" cy="646113"/>
          </a:xfrm>
          <a:prstGeom prst="rect">
            <a:avLst/>
          </a:prstGeom>
          <a:noFill/>
        </p:spPr>
        <p:txBody>
          <a:bodyPr wrap="none" rtlCol="0">
            <a:spAutoFit/>
          </a:bodyPr>
          <a:p>
            <a:pPr>
              <a:buClrTx/>
              <a:buSzTx/>
            </a:pPr>
            <a:r>
              <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篆</a:t>
            </a:r>
            <a:endParaRPr lang="zh-CN" altLang="en-US" sz="36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6" name="文本框 25"/>
          <p:cNvSpPr txBox="1"/>
          <p:nvPr/>
        </p:nvSpPr>
        <p:spPr>
          <a:xfrm>
            <a:off x="895668" y="4748213"/>
            <a:ext cx="588963" cy="582613"/>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径</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
        <p:nvSpPr>
          <p:cNvPr id="27" name="文本框 26"/>
          <p:cNvSpPr txBox="1"/>
          <p:nvPr/>
        </p:nvSpPr>
        <p:spPr>
          <a:xfrm>
            <a:off x="4337368" y="5275263"/>
            <a:ext cx="588963" cy="584200"/>
          </a:xfrm>
          <a:prstGeom prst="rect">
            <a:avLst/>
          </a:prstGeom>
          <a:noFill/>
        </p:spPr>
        <p:txBody>
          <a:bodyPr wrap="squar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糁</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8" name="文本框 27"/>
          <p:cNvSpPr txBox="1"/>
          <p:nvPr/>
        </p:nvSpPr>
        <p:spPr>
          <a:xfrm>
            <a:off x="4291330" y="4770438"/>
            <a:ext cx="590550"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象</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29" name="文本框 28"/>
          <p:cNvSpPr txBox="1"/>
          <p:nvPr/>
        </p:nvSpPr>
        <p:spPr>
          <a:xfrm>
            <a:off x="6896418" y="4737100"/>
            <a:ext cx="588963" cy="582613"/>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覆</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0" name="文本框 29"/>
          <p:cNvSpPr txBox="1"/>
          <p:nvPr/>
        </p:nvSpPr>
        <p:spPr>
          <a:xfrm>
            <a:off x="8595043" y="4759960"/>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启</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1" name="文本框 30"/>
          <p:cNvSpPr txBox="1"/>
          <p:nvPr/>
        </p:nvSpPr>
        <p:spPr>
          <a:xfrm>
            <a:off x="2019618" y="5310188"/>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望</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2" name="文本框 31"/>
          <p:cNvSpPr txBox="1"/>
          <p:nvPr/>
        </p:nvSpPr>
        <p:spPr>
          <a:xfrm>
            <a:off x="6161405" y="5275263"/>
            <a:ext cx="590550"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sym typeface="+mn-ea"/>
              </a:rPr>
              <a:t>峨</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3" name="文本框 32"/>
          <p:cNvSpPr txBox="1"/>
          <p:nvPr/>
        </p:nvSpPr>
        <p:spPr>
          <a:xfrm>
            <a:off x="8639493" y="5310188"/>
            <a:ext cx="588963" cy="582613"/>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袒</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4" name="文本框 33"/>
          <p:cNvSpPr txBox="1"/>
          <p:nvPr/>
        </p:nvSpPr>
        <p:spPr>
          <a:xfrm>
            <a:off x="860743" y="5815013"/>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矫</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5" name="文本框 34"/>
          <p:cNvSpPr txBox="1"/>
          <p:nvPr/>
        </p:nvSpPr>
        <p:spPr>
          <a:xfrm>
            <a:off x="3946843" y="5826125"/>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髻</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6" name="文本框 35"/>
          <p:cNvSpPr txBox="1"/>
          <p:nvPr/>
        </p:nvSpPr>
        <p:spPr>
          <a:xfrm>
            <a:off x="7148830" y="5815013"/>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寂</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
        <p:nvSpPr>
          <p:cNvPr id="37" name="文本框 36"/>
          <p:cNvSpPr txBox="1"/>
          <p:nvPr/>
        </p:nvSpPr>
        <p:spPr>
          <a:xfrm>
            <a:off x="8639493" y="5826125"/>
            <a:ext cx="588963" cy="584200"/>
          </a:xfrm>
          <a:prstGeom prst="rect">
            <a:avLst/>
          </a:prstGeom>
          <a:noFill/>
        </p:spPr>
        <p:txBody>
          <a:bodyPr wrap="none" rtlCol="0">
            <a:spAutoFit/>
          </a:bodyPr>
          <a:p>
            <a:pPr>
              <a:buClrTx/>
              <a:buSzTx/>
            </a:pPr>
            <a:r>
              <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mn-cs"/>
              </a:rPr>
              <a:t>曾</a:t>
            </a:r>
            <a:endParaRPr lang="zh-CN" altLang="en-US" sz="3200" noProof="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charRg st="0" end="6"/>
                                            </p:txEl>
                                          </p:spTgt>
                                        </p:tgtEl>
                                        <p:attrNameLst>
                                          <p:attrName>style.visibility</p:attrName>
                                        </p:attrNameLst>
                                      </p:cBhvr>
                                      <p:to>
                                        <p:strVal val="visible"/>
                                      </p:to>
                                    </p:set>
                                    <p:animEffect transition="in" filter="blinds(horizontal)">
                                      <p:cBhvr>
                                        <p:cTn id="7" dur="500"/>
                                        <p:tgtEl>
                                          <p:spTgt spid="16">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0" end="6"/>
                                            </p:txEl>
                                          </p:spTgt>
                                        </p:tgtEl>
                                        <p:attrNameLst>
                                          <p:attrName>style.visibility</p:attrName>
                                        </p:attrNameLst>
                                      </p:cBhvr>
                                      <p:to>
                                        <p:strVal val="visible"/>
                                      </p:to>
                                    </p:set>
                                    <p:animEffect transition="in" filter="blinds(horizontal)">
                                      <p:cBhvr>
                                        <p:cTn id="12" dur="500"/>
                                        <p:tgtEl>
                                          <p:spTgt spid="3">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blinds(horizontal)">
                                      <p:cBhvr>
                                        <p:cTn id="32" dur="500"/>
                                        <p:tgtEl>
                                          <p:spTgt spid="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blinds(horizontal)">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3">
                                            <p:txEl>
                                              <p:pRg st="0" end="0"/>
                                            </p:txEl>
                                          </p:spTgt>
                                        </p:tgtEl>
                                        <p:attrNameLst>
                                          <p:attrName>style.visibility</p:attrName>
                                        </p:attrNameLst>
                                      </p:cBhvr>
                                      <p:to>
                                        <p:strVal val="visible"/>
                                      </p:to>
                                    </p:set>
                                    <p:animEffect transition="in" filter="blinds(horizontal)">
                                      <p:cBhvr>
                                        <p:cTn id="52" dur="500"/>
                                        <p:tgtEl>
                                          <p:spTgt spid="13">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Effect transition="in" filter="blinds(horizontal)">
                                      <p:cBhvr>
                                        <p:cTn id="57" dur="500"/>
                                        <p:tgtEl>
                                          <p:spTgt spid="1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blinds(horizontal)">
                                      <p:cBhvr>
                                        <p:cTn id="62" dur="500"/>
                                        <p:tgtEl>
                                          <p:spTgt spid="15">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7">
                                            <p:txEl>
                                              <p:pRg st="0" end="0"/>
                                            </p:txEl>
                                          </p:spTgt>
                                        </p:tgtEl>
                                        <p:attrNameLst>
                                          <p:attrName>style.visibility</p:attrName>
                                        </p:attrNameLst>
                                      </p:cBhvr>
                                      <p:to>
                                        <p:strVal val="visible"/>
                                      </p:to>
                                    </p:set>
                                    <p:animEffect transition="in" filter="blinds(horizontal)">
                                      <p:cBhvr>
                                        <p:cTn id="67" dur="500"/>
                                        <p:tgtEl>
                                          <p:spTgt spid="1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8">
                                            <p:txEl>
                                              <p:pRg st="0" end="0"/>
                                            </p:txEl>
                                          </p:spTgt>
                                        </p:tgtEl>
                                        <p:attrNameLst>
                                          <p:attrName>style.visibility</p:attrName>
                                        </p:attrNameLst>
                                      </p:cBhvr>
                                      <p:to>
                                        <p:strVal val="visible"/>
                                      </p:to>
                                    </p:set>
                                    <p:animEffect transition="in" filter="blinds(horizontal)">
                                      <p:cBhvr>
                                        <p:cTn id="72" dur="500"/>
                                        <p:tgtEl>
                                          <p:spTgt spid="18">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9">
                                            <p:txEl>
                                              <p:pRg st="0" end="0"/>
                                            </p:txEl>
                                          </p:spTgt>
                                        </p:tgtEl>
                                        <p:attrNameLst>
                                          <p:attrName>style.visibility</p:attrName>
                                        </p:attrNameLst>
                                      </p:cBhvr>
                                      <p:to>
                                        <p:strVal val="visible"/>
                                      </p:to>
                                    </p:set>
                                    <p:animEffect transition="in" filter="blinds(horizontal)">
                                      <p:cBhvr>
                                        <p:cTn id="77" dur="500"/>
                                        <p:tgtEl>
                                          <p:spTgt spid="19">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0">
                                            <p:txEl>
                                              <p:pRg st="0" end="0"/>
                                            </p:txEl>
                                          </p:spTgt>
                                        </p:tgtEl>
                                        <p:attrNameLst>
                                          <p:attrName>style.visibility</p:attrName>
                                        </p:attrNameLst>
                                      </p:cBhvr>
                                      <p:to>
                                        <p:strVal val="visible"/>
                                      </p:to>
                                    </p:set>
                                    <p:animEffect transition="in" filter="blinds(horizontal)">
                                      <p:cBhvr>
                                        <p:cTn id="82" dur="500"/>
                                        <p:tgtEl>
                                          <p:spTgt spid="20">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1">
                                            <p:txEl>
                                              <p:pRg st="0" end="0"/>
                                            </p:txEl>
                                          </p:spTgt>
                                        </p:tgtEl>
                                        <p:attrNameLst>
                                          <p:attrName>style.visibility</p:attrName>
                                        </p:attrNameLst>
                                      </p:cBhvr>
                                      <p:to>
                                        <p:strVal val="visible"/>
                                      </p:to>
                                    </p:set>
                                    <p:animEffect transition="in" filter="blinds(horizontal)">
                                      <p:cBhvr>
                                        <p:cTn id="87" dur="500"/>
                                        <p:tgtEl>
                                          <p:spTgt spid="21">
                                            <p:txEl>
                                              <p:pRg st="0" end="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6">
                                            <p:txEl>
                                              <p:pRg st="0" end="0"/>
                                            </p:txEl>
                                          </p:spTgt>
                                        </p:tgtEl>
                                        <p:attrNameLst>
                                          <p:attrName>style.visibility</p:attrName>
                                        </p:attrNameLst>
                                      </p:cBhvr>
                                      <p:to>
                                        <p:strVal val="visible"/>
                                      </p:to>
                                    </p:set>
                                    <p:animEffect transition="in" filter="blinds(horizontal)">
                                      <p:cBhvr>
                                        <p:cTn id="92" dur="500"/>
                                        <p:tgtEl>
                                          <p:spTgt spid="26">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8">
                                            <p:txEl>
                                              <p:pRg st="0" end="0"/>
                                            </p:txEl>
                                          </p:spTgt>
                                        </p:tgtEl>
                                        <p:attrNameLst>
                                          <p:attrName>style.visibility</p:attrName>
                                        </p:attrNameLst>
                                      </p:cBhvr>
                                      <p:to>
                                        <p:strVal val="visible"/>
                                      </p:to>
                                    </p:set>
                                    <p:animEffect transition="in" filter="blinds(horizontal)">
                                      <p:cBhvr>
                                        <p:cTn id="97" dur="500"/>
                                        <p:tgtEl>
                                          <p:spTgt spid="28">
                                            <p:txEl>
                                              <p:pRg st="0" end="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9">
                                            <p:txEl>
                                              <p:pRg st="0" end="0"/>
                                            </p:txEl>
                                          </p:spTgt>
                                        </p:tgtEl>
                                        <p:attrNameLst>
                                          <p:attrName>style.visibility</p:attrName>
                                        </p:attrNameLst>
                                      </p:cBhvr>
                                      <p:to>
                                        <p:strVal val="visible"/>
                                      </p:to>
                                    </p:set>
                                    <p:animEffect transition="in" filter="blinds(horizontal)">
                                      <p:cBhvr>
                                        <p:cTn id="102" dur="500"/>
                                        <p:tgtEl>
                                          <p:spTgt spid="29">
                                            <p:txEl>
                                              <p:pRg st="0" end="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30">
                                            <p:txEl>
                                              <p:pRg st="0" end="0"/>
                                            </p:txEl>
                                          </p:spTgt>
                                        </p:tgtEl>
                                        <p:attrNameLst>
                                          <p:attrName>style.visibility</p:attrName>
                                        </p:attrNameLst>
                                      </p:cBhvr>
                                      <p:to>
                                        <p:strVal val="visible"/>
                                      </p:to>
                                    </p:set>
                                    <p:animEffect transition="in" filter="blinds(horizontal)">
                                      <p:cBhvr>
                                        <p:cTn id="107" dur="500"/>
                                        <p:tgtEl>
                                          <p:spTgt spid="30">
                                            <p:txEl>
                                              <p:pRg st="0" end="0"/>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31">
                                            <p:txEl>
                                              <p:pRg st="0" end="0"/>
                                            </p:txEl>
                                          </p:spTgt>
                                        </p:tgtEl>
                                        <p:attrNameLst>
                                          <p:attrName>style.visibility</p:attrName>
                                        </p:attrNameLst>
                                      </p:cBhvr>
                                      <p:to>
                                        <p:strVal val="visible"/>
                                      </p:to>
                                    </p:set>
                                    <p:animEffect transition="in" filter="blinds(horizontal)">
                                      <p:cBhvr>
                                        <p:cTn id="112" dur="500"/>
                                        <p:tgtEl>
                                          <p:spTgt spid="31">
                                            <p:txEl>
                                              <p:pRg st="0" end="0"/>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7">
                                            <p:txEl>
                                              <p:pRg st="0" end="0"/>
                                            </p:txEl>
                                          </p:spTgt>
                                        </p:tgtEl>
                                        <p:attrNameLst>
                                          <p:attrName>style.visibility</p:attrName>
                                        </p:attrNameLst>
                                      </p:cBhvr>
                                      <p:to>
                                        <p:strVal val="visible"/>
                                      </p:to>
                                    </p:set>
                                    <p:animEffect transition="in" filter="blinds(horizontal)">
                                      <p:cBhvr>
                                        <p:cTn id="117" dur="500"/>
                                        <p:tgtEl>
                                          <p:spTgt spid="27">
                                            <p:txEl>
                                              <p:pRg st="0" end="0"/>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32">
                                            <p:txEl>
                                              <p:pRg st="0" end="0"/>
                                            </p:txEl>
                                          </p:spTgt>
                                        </p:tgtEl>
                                        <p:attrNameLst>
                                          <p:attrName>style.visibility</p:attrName>
                                        </p:attrNameLst>
                                      </p:cBhvr>
                                      <p:to>
                                        <p:strVal val="visible"/>
                                      </p:to>
                                    </p:set>
                                    <p:animEffect transition="in" filter="blinds(horizontal)">
                                      <p:cBhvr>
                                        <p:cTn id="122" dur="500"/>
                                        <p:tgtEl>
                                          <p:spTgt spid="32">
                                            <p:txEl>
                                              <p:pRg st="0" end="0"/>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33">
                                            <p:txEl>
                                              <p:pRg st="0" end="0"/>
                                            </p:txEl>
                                          </p:spTgt>
                                        </p:tgtEl>
                                        <p:attrNameLst>
                                          <p:attrName>style.visibility</p:attrName>
                                        </p:attrNameLst>
                                      </p:cBhvr>
                                      <p:to>
                                        <p:strVal val="visible"/>
                                      </p:to>
                                    </p:set>
                                    <p:animEffect transition="in" filter="blinds(horizontal)">
                                      <p:cBhvr>
                                        <p:cTn id="127" dur="500"/>
                                        <p:tgtEl>
                                          <p:spTgt spid="33">
                                            <p:txEl>
                                              <p:pRg st="0" end="0"/>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34">
                                            <p:txEl>
                                              <p:pRg st="0" end="0"/>
                                            </p:txEl>
                                          </p:spTgt>
                                        </p:tgtEl>
                                        <p:attrNameLst>
                                          <p:attrName>style.visibility</p:attrName>
                                        </p:attrNameLst>
                                      </p:cBhvr>
                                      <p:to>
                                        <p:strVal val="visible"/>
                                      </p:to>
                                    </p:set>
                                    <p:animEffect transition="in" filter="blinds(horizontal)">
                                      <p:cBhvr>
                                        <p:cTn id="132" dur="500"/>
                                        <p:tgtEl>
                                          <p:spTgt spid="34">
                                            <p:txEl>
                                              <p:pRg st="0" end="0"/>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35">
                                            <p:txEl>
                                              <p:pRg st="0" end="0"/>
                                            </p:txEl>
                                          </p:spTgt>
                                        </p:tgtEl>
                                        <p:attrNameLst>
                                          <p:attrName>style.visibility</p:attrName>
                                        </p:attrNameLst>
                                      </p:cBhvr>
                                      <p:to>
                                        <p:strVal val="visible"/>
                                      </p:to>
                                    </p:set>
                                    <p:animEffect transition="in" filter="blinds(horizontal)">
                                      <p:cBhvr>
                                        <p:cTn id="137" dur="500"/>
                                        <p:tgtEl>
                                          <p:spTgt spid="35">
                                            <p:txEl>
                                              <p:pRg st="0" end="0"/>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36">
                                            <p:txEl>
                                              <p:pRg st="0" end="0"/>
                                            </p:txEl>
                                          </p:spTgt>
                                        </p:tgtEl>
                                        <p:attrNameLst>
                                          <p:attrName>style.visibility</p:attrName>
                                        </p:attrNameLst>
                                      </p:cBhvr>
                                      <p:to>
                                        <p:strVal val="visible"/>
                                      </p:to>
                                    </p:set>
                                    <p:animEffect transition="in" filter="blinds(horizontal)">
                                      <p:cBhvr>
                                        <p:cTn id="142" dur="500"/>
                                        <p:tgtEl>
                                          <p:spTgt spid="36">
                                            <p:txEl>
                                              <p:pRg st="0" end="0"/>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37">
                                            <p:txEl>
                                              <p:pRg st="0" end="0"/>
                                            </p:txEl>
                                          </p:spTgt>
                                        </p:tgtEl>
                                        <p:attrNameLst>
                                          <p:attrName>style.visibility</p:attrName>
                                        </p:attrNameLst>
                                      </p:cBhvr>
                                      <p:to>
                                        <p:strVal val="visible"/>
                                      </p:to>
                                    </p:set>
                                    <p:animEffect transition="in" filter="blinds(horizontal)">
                                      <p:cBhvr>
                                        <p:cTn id="14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Text Box 19"/>
          <p:cNvSpPr txBox="1"/>
          <p:nvPr/>
        </p:nvSpPr>
        <p:spPr>
          <a:xfrm>
            <a:off x="948690" y="1198245"/>
            <a:ext cx="6938645" cy="4431030"/>
          </a:xfrm>
          <a:prstGeom prst="rect">
            <a:avLst/>
          </a:prstGeom>
          <a:noFill/>
          <a:ln w="28575" cap="flat" cmpd="sng">
            <a:solidFill>
              <a:srgbClr val="FF0000"/>
            </a:solidFill>
            <a:prstDash val="solid"/>
            <a:miter/>
            <a:headEnd type="none" w="med" len="med"/>
            <a:tailEnd type="none" w="med" len="med"/>
          </a:ln>
        </p:spPr>
        <p:txBody>
          <a:bodyPr wrap="square" anchor="t">
            <a:spAutoFit/>
          </a:bodyPr>
          <a:p>
            <a:pPr>
              <a:lnSpc>
                <a:spcPts val="3760"/>
              </a:lnSpc>
            </a:pPr>
            <a:r>
              <a:rPr lang="en-US" sz="2800" noProof="1">
                <a:ln>
                  <a:solidFill>
                    <a:sysClr val="windowText" lastClr="000000"/>
                  </a:solidFill>
                </a:ln>
                <a:latin typeface="楷体" panose="02010609060101010101" charset="-122"/>
                <a:ea typeface="楷体" panose="02010609060101010101" charset="-122"/>
                <a:cs typeface="楷体" panose="02010609060101010101" charset="-122"/>
              </a:rPr>
              <a:t>3</a:t>
            </a:r>
            <a:r>
              <a:rPr sz="2800" noProof="1">
                <a:ln>
                  <a:solidFill>
                    <a:sysClr val="windowText" lastClr="000000"/>
                  </a:solidFill>
                </a:ln>
                <a:latin typeface="楷体" panose="02010609060101010101" charset="-122"/>
                <a:ea typeface="楷体" panose="02010609060101010101" charset="-122"/>
                <a:cs typeface="楷体" panose="02010609060101010101" charset="-122"/>
              </a:rPr>
              <a:t>、划分下列句子的停顿节奏</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⑴明有奇巧人曰王叔远</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⑵尝贻余核舟一，盖大苏/泛赤壁云。</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⑶中峨冠而多髯者为东坡。</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⑷珠可历历数也。</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⑸其船背稍夷，则题名其上。</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⑹虞山王毅叔远甫刻。</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⑺盖简桃核修狭者为之。</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latin typeface="楷体" panose="02010609060101010101" charset="-122"/>
                <a:ea typeface="楷体" panose="02010609060101010101" charset="-122"/>
                <a:cs typeface="楷体" panose="02010609060101010101" charset="-122"/>
              </a:rPr>
              <a:t>⑻技亦灵怪矣哉！</a:t>
            </a:r>
            <a:endParaRPr sz="2800" noProof="1">
              <a:ln>
                <a:solidFill>
                  <a:sysClr val="windowText" lastClr="000000"/>
                </a:solidFill>
              </a:ln>
              <a:latin typeface="楷体" panose="02010609060101010101" charset="-122"/>
              <a:ea typeface="楷体" panose="02010609060101010101" charset="-122"/>
              <a:cs typeface="楷体" panose="02010609060101010101" charset="-122"/>
            </a:endParaRPr>
          </a:p>
        </p:txBody>
      </p:sp>
      <p:sp>
        <p:nvSpPr>
          <p:cNvPr id="2" name="Text Box 19"/>
          <p:cNvSpPr txBox="1"/>
          <p:nvPr/>
        </p:nvSpPr>
        <p:spPr>
          <a:xfrm>
            <a:off x="937260" y="1221105"/>
            <a:ext cx="6950710" cy="4431030"/>
          </a:xfrm>
          <a:prstGeom prst="rect">
            <a:avLst/>
          </a:prstGeom>
          <a:noFill/>
          <a:ln w="28575" cap="flat" cmpd="sng">
            <a:solidFill>
              <a:srgbClr val="FF0000"/>
            </a:solidFill>
            <a:prstDash val="solid"/>
            <a:miter/>
            <a:headEnd type="none" w="med" len="med"/>
            <a:tailEnd type="none" w="med" len="med"/>
          </a:ln>
        </p:spPr>
        <p:txBody>
          <a:bodyPr wrap="square" anchor="t">
            <a:spAutoFit/>
          </a:bodyPr>
          <a:p>
            <a:pPr>
              <a:lnSpc>
                <a:spcPts val="3760"/>
              </a:lnSpc>
            </a:pPr>
            <a:r>
              <a:rPr lang="en-US"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3</a:t>
            </a: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、划分下列句子的停顿节奏</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⑴明/有奇巧人/曰王叔远</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⑵尝/贻余/核舟一，盖/大苏/泛/赤壁/云。</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⑶中/峨冠而多髯者/为东坡。</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⑷珠/可/历历数/也。</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⑸其/船背/稍夷，则/题名/其上。</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⑹虞山/王毅/叔远甫/刻。</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⑺盖/简桃核/修狭者/为之。</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a:p>
            <a:pPr>
              <a:lnSpc>
                <a:spcPts val="3760"/>
              </a:lnSpc>
            </a:pPr>
            <a:r>
              <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rPr>
              <a:t>⑻技/亦灵怪/矣哉！</a:t>
            </a:r>
            <a:endParaRPr sz="2800" noProof="1">
              <a:ln>
                <a:solidFill>
                  <a:sysClr val="windowText" lastClr="000000"/>
                </a:solidFill>
              </a:ln>
              <a:solidFill>
                <a:srgbClr val="FF0000"/>
              </a:solidFill>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7887335" y="1421765"/>
            <a:ext cx="4304665" cy="404876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9459"/>
                                        </p:tgtEl>
                                        <p:attrNameLst>
                                          <p:attrName>ppt_x</p:attrName>
                                        </p:attrNameLst>
                                      </p:cBhvr>
                                      <p:tavLst>
                                        <p:tav tm="0">
                                          <p:val>
                                            <p:strVal val="ppt_x"/>
                                          </p:val>
                                        </p:tav>
                                        <p:tav tm="100000">
                                          <p:val>
                                            <p:strVal val="ppt_x"/>
                                          </p:val>
                                        </p:tav>
                                      </p:tavLst>
                                    </p:anim>
                                    <p:anim calcmode="lin" valueType="num">
                                      <p:cBhvr additive="base">
                                        <p:cTn id="7" dur="500"/>
                                        <p:tgtEl>
                                          <p:spTgt spid="19459"/>
                                        </p:tgtEl>
                                        <p:attrNameLst>
                                          <p:attrName>ppt_y</p:attrName>
                                        </p:attrNameLst>
                                      </p:cBhvr>
                                      <p:tavLst>
                                        <p:tav tm="0">
                                          <p:val>
                                            <p:strVal val="ppt_y"/>
                                          </p:val>
                                        </p:tav>
                                        <p:tav tm="100000">
                                          <p:val>
                                            <p:strVal val="1+ppt_h/2"/>
                                          </p:val>
                                        </p:tav>
                                      </p:tavLst>
                                    </p:anim>
                                    <p:set>
                                      <p:cBhvr>
                                        <p:cTn id="8" dur="1" fill="hold">
                                          <p:stCondLst>
                                            <p:cond delay="499"/>
                                          </p:stCondLst>
                                        </p:cTn>
                                        <p:tgtEl>
                                          <p:spTgt spid="1945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45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1" name="文本框 3"/>
          <p:cNvSpPr txBox="1"/>
          <p:nvPr/>
        </p:nvSpPr>
        <p:spPr>
          <a:xfrm>
            <a:off x="678180" y="782003"/>
            <a:ext cx="11191875" cy="5297805"/>
          </a:xfrm>
          <a:prstGeom prst="rect">
            <a:avLst/>
          </a:prstGeom>
          <a:noFill/>
          <a:ln w="9525">
            <a:noFill/>
          </a:ln>
        </p:spPr>
        <p:txBody>
          <a:bodyPr wrap="square" anchor="t">
            <a:spAutoFit/>
          </a:bodyPr>
          <a:p>
            <a:pPr fontAlgn="auto">
              <a:lnSpc>
                <a:spcPts val="4060"/>
              </a:lnSpc>
            </a:pPr>
            <a:r>
              <a:rPr lang="zh-CN" altLang="en-US" sz="2800" b="1">
                <a:latin typeface="楷体" panose="02010609060101010101" charset="-122"/>
                <a:ea typeface="楷体" panose="02010609060101010101" charset="-122"/>
              </a:rPr>
              <a:t>4.文学常识填空</a:t>
            </a:r>
            <a:endParaRPr lang="zh-CN" altLang="en-US" sz="2800" b="1">
              <a:latin typeface="楷体" panose="02010609060101010101" charset="-122"/>
              <a:ea typeface="楷体" panose="02010609060101010101" charset="-122"/>
            </a:endParaRPr>
          </a:p>
          <a:p>
            <a:pPr fontAlgn="auto">
              <a:lnSpc>
                <a:spcPts val="4060"/>
              </a:lnSpc>
            </a:pPr>
            <a:r>
              <a:rPr lang="zh-CN" altLang="en-US" sz="2800" b="1">
                <a:latin typeface="楷体" panose="02010609060101010101" charset="-122"/>
                <a:ea typeface="楷体" panose="02010609060101010101" charset="-122"/>
              </a:rPr>
              <a:t>⑴《核舟记》选自清朝 ______编著的《_________》，作者_________，____朝人，全文通过描绘核舟的人和物，赞美了雕刻家____________，也显示出我国古代___________________。</a:t>
            </a:r>
            <a:endParaRPr lang="zh-CN" altLang="en-US" sz="2800" b="1">
              <a:latin typeface="楷体" panose="02010609060101010101" charset="-122"/>
              <a:ea typeface="楷体" panose="02010609060101010101" charset="-122"/>
            </a:endParaRPr>
          </a:p>
          <a:p>
            <a:pPr fontAlgn="auto">
              <a:lnSpc>
                <a:spcPts val="4060"/>
              </a:lnSpc>
            </a:pPr>
            <a:r>
              <a:rPr lang="zh-CN" altLang="en-US" sz="2800" b="1">
                <a:latin typeface="楷体" panose="02010609060101010101" charset="-122"/>
                <a:ea typeface="楷体" panose="02010609060101010101" charset="-122"/>
              </a:rPr>
              <a:t>⑵《核舟记》从表达方式上属于一篇______文。本文采用了“_________________”的结构形式。第二部分是全文重点，介绍核舟按______顺序有主有次地说明。</a:t>
            </a:r>
            <a:endParaRPr lang="zh-CN" altLang="en-US" sz="2800" b="1">
              <a:latin typeface="楷体" panose="02010609060101010101" charset="-122"/>
              <a:ea typeface="楷体" panose="02010609060101010101" charset="-122"/>
            </a:endParaRPr>
          </a:p>
          <a:p>
            <a:pPr fontAlgn="auto">
              <a:lnSpc>
                <a:spcPts val="4060"/>
              </a:lnSpc>
            </a:pPr>
            <a:r>
              <a:rPr lang="zh-CN" altLang="en-US" sz="2800" b="1">
                <a:latin typeface="楷体" panose="02010609060101010101" charset="-122"/>
                <a:ea typeface="楷体" panose="02010609060101010101" charset="-122"/>
              </a:rPr>
              <a:t>⑶《赤壁赋》《后赤壁赋》的作者是宋代大作家_______。“山高月小，水落石出”是《___________》中的句子；“清风徐来，水波不兴”是《________》中的句子。</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4496435" y="1362393"/>
            <a:ext cx="898525" cy="522287"/>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张潮</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7042785" y="1361758"/>
            <a:ext cx="1612900" cy="522287"/>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虞初新志</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10240963" y="1371918"/>
            <a:ext cx="1255712" cy="522287"/>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魏学洢</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822325" y="1856740"/>
            <a:ext cx="66738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明</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6562725" y="2900680"/>
            <a:ext cx="1135063" cy="522288"/>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说明  </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1217930" y="3901123"/>
            <a:ext cx="897890"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空间</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1260475" y="3417570"/>
            <a:ext cx="3136900" cy="521970"/>
          </a:xfrm>
          <a:prstGeom prst="rect">
            <a:avLst/>
          </a:prstGeom>
          <a:noFill/>
          <a:ln w="9525">
            <a:noFill/>
          </a:ln>
        </p:spPr>
        <p:txBody>
          <a:bodyPr wrap="square" anchor="t">
            <a:spAutoFit/>
          </a:bodyPr>
          <a:p>
            <a:pPr algn="l"/>
            <a:r>
              <a:rPr lang="zh-CN" altLang="en-US" sz="2800" b="1">
                <a:solidFill>
                  <a:srgbClr val="FF0000"/>
                </a:solidFill>
                <a:latin typeface="楷体" panose="02010609060101010101" charset="-122"/>
                <a:ea typeface="楷体" panose="02010609060101010101" charset="-122"/>
              </a:rPr>
              <a:t>总述--分述--总述    </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8448993" y="4464685"/>
            <a:ext cx="897890"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苏轼</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1209040" y="5474970"/>
            <a:ext cx="1255395"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赤壁赋</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3523298" y="4968558"/>
            <a:ext cx="1612900"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后赤壁赋</a:t>
            </a:r>
            <a:endParaRPr lang="zh-CN" altLang="en-US" sz="28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3710940" y="2379028"/>
            <a:ext cx="3400425" cy="521970"/>
          </a:xfrm>
          <a:prstGeom prst="rect">
            <a:avLst/>
          </a:prstGeom>
          <a:noFill/>
          <a:ln w="9525">
            <a:noFill/>
          </a:ln>
        </p:spPr>
        <p:txBody>
          <a:bodyPr wrap="none" anchor="t">
            <a:spAutoFit/>
          </a:bodyPr>
          <a:p>
            <a:pPr algn="l"/>
            <a:r>
              <a:rPr lang="zh-CN" altLang="en-US" sz="2800" b="1">
                <a:solidFill>
                  <a:srgbClr val="FF0000"/>
                </a:solidFill>
                <a:latin typeface="楷体" panose="02010609060101010101" charset="-122"/>
                <a:ea typeface="楷体" panose="02010609060101010101" charset="-122"/>
              </a:rPr>
              <a:t>工艺美术的卓越成就</a:t>
            </a:r>
            <a:endParaRPr lang="zh-CN" altLang="en-US" sz="28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9437688" y="1871028"/>
            <a:ext cx="1970405" cy="521970"/>
          </a:xfrm>
          <a:prstGeom prst="rect">
            <a:avLst/>
          </a:prstGeom>
          <a:noFill/>
          <a:ln w="9525">
            <a:noFill/>
          </a:ln>
        </p:spPr>
        <p:txBody>
          <a:bodyPr wrap="none" anchor="t">
            <a:spAutoFit/>
          </a:bodyPr>
          <a:p>
            <a:pPr algn="l"/>
            <a:r>
              <a:rPr lang="zh-CN" altLang="en-US" sz="2800" b="1">
                <a:solidFill>
                  <a:srgbClr val="FF0000"/>
                </a:solidFill>
                <a:latin typeface="楷体" panose="02010609060101010101" charset="-122"/>
                <a:ea typeface="楷体" panose="02010609060101010101" charset="-122"/>
              </a:rPr>
              <a:t>技艺的高超</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2" grpId="0"/>
      <p:bldP spid="13" grpId="0"/>
      <p:bldP spid="14" grpId="0"/>
      <p:bldP spid="15" grpId="0"/>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61" name="文本框 3"/>
          <p:cNvSpPr txBox="1"/>
          <p:nvPr/>
        </p:nvSpPr>
        <p:spPr>
          <a:xfrm>
            <a:off x="528955" y="414338"/>
            <a:ext cx="11191875" cy="6169660"/>
          </a:xfrm>
          <a:prstGeom prst="rect">
            <a:avLst/>
          </a:prstGeom>
          <a:noFill/>
          <a:ln w="9525">
            <a:noFill/>
          </a:ln>
        </p:spPr>
        <p:txBody>
          <a:bodyPr wrap="square" anchor="t">
            <a:spAutoFit/>
          </a:bodyPr>
          <a:p>
            <a:pPr fontAlgn="auto">
              <a:lnSpc>
                <a:spcPts val="3160"/>
              </a:lnSpc>
            </a:pPr>
            <a:r>
              <a:rPr lang="zh-CN" altLang="en-US" sz="2400" b="1">
                <a:latin typeface="楷体" panose="02010609060101010101" charset="-122"/>
                <a:ea typeface="楷体" panose="02010609060101010101" charset="-122"/>
              </a:rPr>
              <a:t>5.根据课文填空</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⑴中轩敞者为舱，__________。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⑵闭之，则右刻“__________，________”，左刻“__________，__________”，石青糁之。</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⑶居右者__________，左手倚一衡木，右手攀右趾，__________。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⑷居左者右手执蒲葵扇，左手抚炉，炉上有壶，其人__________，____________。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6.根据理解填空</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⑴《核舟记》中点明核舟主题的句子是：_______________；点明全文中心的句子是：____，_________________！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⑵《核舟记》中最能体现王叔远构思巧妙、技艺精湛的语句是：_____________，_________。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⑶《核舟记》中写佛印放浪形骸、超脱尘世之情的句子是是：__________，__________。</a:t>
            </a:r>
            <a:endParaRPr lang="zh-CN" altLang="en-US" sz="2400" b="1">
              <a:latin typeface="楷体" panose="02010609060101010101" charset="-122"/>
              <a:ea typeface="楷体" panose="02010609060101010101" charset="-122"/>
            </a:endParaRPr>
          </a:p>
          <a:p>
            <a:pPr fontAlgn="auto">
              <a:lnSpc>
                <a:spcPts val="3160"/>
              </a:lnSpc>
            </a:pPr>
            <a:r>
              <a:rPr lang="zh-CN" altLang="en-US" sz="2400" b="1">
                <a:latin typeface="楷体" panose="02010609060101010101" charset="-122"/>
                <a:ea typeface="楷体" panose="02010609060101010101" charset="-122"/>
              </a:rPr>
              <a:t>⑷《核舟记》中写苏、黄二人友好关系、互相切磋、谈论的神情动作的句子是：_____________，______________，</a:t>
            </a:r>
            <a:r>
              <a:rPr lang="zh-CN" altLang="en-US" sz="2400" b="1">
                <a:latin typeface="楷体" panose="02010609060101010101" charset="-122"/>
                <a:ea typeface="楷体" panose="02010609060101010101" charset="-122"/>
                <a:sym typeface="+mn-ea"/>
              </a:rPr>
              <a:t>________</a:t>
            </a:r>
            <a:r>
              <a:rPr lang="zh-CN" altLang="en-US" sz="2400" b="1">
                <a:latin typeface="楷体" panose="02010609060101010101" charset="-122"/>
                <a:ea typeface="楷体" panose="02010609060101010101" charset="-122"/>
              </a:rPr>
              <a:t>。</a:t>
            </a:r>
            <a:endParaRPr lang="zh-CN" altLang="en-US" sz="2400" b="1">
              <a:latin typeface="楷体" panose="02010609060101010101" charset="-122"/>
              <a:ea typeface="楷体" panose="02010609060101010101" charset="-122"/>
            </a:endParaRPr>
          </a:p>
        </p:txBody>
      </p:sp>
      <p:sp>
        <p:nvSpPr>
          <p:cNvPr id="5" name="文本框 4"/>
          <p:cNvSpPr txBox="1"/>
          <p:nvPr/>
        </p:nvSpPr>
        <p:spPr>
          <a:xfrm>
            <a:off x="3162935" y="844868"/>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箬篷覆之</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3293110" y="1258888"/>
            <a:ext cx="278511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山高月小 水落石出 </a:t>
            </a:r>
            <a:endParaRPr lang="zh-CN" altLang="en-US"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7882573" y="1210628"/>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清风徐来 </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9506585" y="1223645"/>
            <a:ext cx="1678940" cy="460375"/>
          </a:xfrm>
          <a:prstGeom prst="rect">
            <a:avLst/>
          </a:prstGeom>
          <a:noFill/>
          <a:ln w="9525">
            <a:noFill/>
          </a:ln>
        </p:spPr>
        <p:txBody>
          <a:bodyPr wrap="square" anchor="t">
            <a:spAutoFit/>
          </a:bodyPr>
          <a:p>
            <a:r>
              <a:rPr lang="zh-CN" altLang="en-US" sz="2400" b="1">
                <a:solidFill>
                  <a:srgbClr val="FF0000"/>
                </a:solidFill>
                <a:latin typeface="楷体" panose="02010609060101010101" charset="-122"/>
                <a:ea typeface="楷体" panose="02010609060101010101" charset="-122"/>
              </a:rPr>
              <a:t>水波不兴</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nvSpPr>
        <p:spPr>
          <a:xfrm>
            <a:off x="7793355" y="2418080"/>
            <a:ext cx="1744345" cy="460375"/>
          </a:xfrm>
          <a:prstGeom prst="rect">
            <a:avLst/>
          </a:prstGeom>
          <a:noFill/>
          <a:ln w="9525">
            <a:noFill/>
          </a:ln>
        </p:spPr>
        <p:txBody>
          <a:bodyPr wrap="square" anchor="t">
            <a:spAutoFit/>
          </a:bodyPr>
          <a:p>
            <a:r>
              <a:rPr lang="zh-CN" altLang="en-US" sz="2400" b="1">
                <a:solidFill>
                  <a:srgbClr val="FF0000"/>
                </a:solidFill>
                <a:latin typeface="楷体" panose="02010609060101010101" charset="-122"/>
                <a:ea typeface="楷体" panose="02010609060101010101" charset="-122"/>
              </a:rPr>
              <a:t>视端容寂 </a:t>
            </a:r>
            <a:endParaRPr lang="zh-CN" altLang="en-US" sz="24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6140450" y="3222308"/>
            <a:ext cx="232537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盖大苏泛赤壁云</a:t>
            </a:r>
            <a:endParaRPr lang="zh-CN" altLang="en-US" sz="24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9415145" y="2428240"/>
            <a:ext cx="2136140" cy="460375"/>
          </a:xfrm>
          <a:prstGeom prst="rect">
            <a:avLst/>
          </a:prstGeom>
          <a:noFill/>
          <a:ln w="9525">
            <a:noFill/>
          </a:ln>
        </p:spPr>
        <p:txBody>
          <a:bodyPr wrap="square" anchor="t">
            <a:spAutoFit/>
          </a:bodyPr>
          <a:p>
            <a:pPr algn="l"/>
            <a:r>
              <a:rPr lang="zh-CN" altLang="en-US" sz="2400" b="1">
                <a:solidFill>
                  <a:srgbClr val="FF0000"/>
                </a:solidFill>
                <a:latin typeface="楷体" panose="02010609060101010101" charset="-122"/>
                <a:ea typeface="楷体" panose="02010609060101010101" charset="-122"/>
              </a:rPr>
              <a:t>若听茶声然      </a:t>
            </a:r>
            <a:endParaRPr lang="zh-CN" altLang="en-US" sz="24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1455738" y="3624580"/>
            <a:ext cx="263144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嘻，技亦灵怪矣哉</a:t>
            </a:r>
            <a:endParaRPr lang="zh-CN" altLang="en-US" sz="24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9065895" y="4853305"/>
            <a:ext cx="171323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袒胸露乳，</a:t>
            </a:r>
            <a:endParaRPr lang="zh-CN" altLang="en-US" sz="24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9250998" y="4060508"/>
            <a:ext cx="232537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罔不因势象形，</a:t>
            </a:r>
            <a:endParaRPr lang="zh-CN" altLang="en-US" sz="24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7770495" y="2034223"/>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若啸呼状</a:t>
            </a:r>
            <a:endParaRPr lang="zh-CN" altLang="en-US" sz="24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2088198" y="2032318"/>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椎髻仰面 </a:t>
            </a:r>
            <a:endParaRPr lang="zh-CN" altLang="en-US" sz="2400" b="1">
              <a:solidFill>
                <a:srgbClr val="FF0000"/>
              </a:solidFill>
              <a:latin typeface="楷体" panose="02010609060101010101" charset="-122"/>
              <a:ea typeface="楷体" panose="02010609060101010101" charset="-122"/>
            </a:endParaRPr>
          </a:p>
        </p:txBody>
      </p:sp>
      <p:sp>
        <p:nvSpPr>
          <p:cNvPr id="2" name="文本框 1"/>
          <p:cNvSpPr txBox="1"/>
          <p:nvPr/>
        </p:nvSpPr>
        <p:spPr>
          <a:xfrm>
            <a:off x="693420" y="6049645"/>
            <a:ext cx="584708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左手抚鲁直背;苏黄共阅一手卷; 如有所语</a:t>
            </a:r>
            <a:endParaRPr lang="zh-CN" altLang="en-US" sz="2400" b="1">
              <a:solidFill>
                <a:srgbClr val="FF0000"/>
              </a:solidFill>
              <a:latin typeface="楷体" panose="02010609060101010101" charset="-122"/>
              <a:ea typeface="楷体" panose="02010609060101010101" charset="-122"/>
            </a:endParaRPr>
          </a:p>
        </p:txBody>
      </p:sp>
      <p:sp>
        <p:nvSpPr>
          <p:cNvPr id="3" name="文本框 2"/>
          <p:cNvSpPr txBox="1"/>
          <p:nvPr/>
        </p:nvSpPr>
        <p:spPr>
          <a:xfrm>
            <a:off x="601663" y="4416743"/>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各具情态</a:t>
            </a:r>
            <a:endParaRPr lang="zh-CN" altLang="en-US" sz="2400" b="1">
              <a:solidFill>
                <a:srgbClr val="FF0000"/>
              </a:solidFill>
              <a:latin typeface="楷体" panose="02010609060101010101" charset="-122"/>
              <a:ea typeface="楷体" panose="02010609060101010101" charset="-122"/>
            </a:endParaRPr>
          </a:p>
        </p:txBody>
      </p:sp>
      <p:sp>
        <p:nvSpPr>
          <p:cNvPr id="4" name="文本框 3"/>
          <p:cNvSpPr txBox="1"/>
          <p:nvPr/>
        </p:nvSpPr>
        <p:spPr>
          <a:xfrm>
            <a:off x="704850" y="5243830"/>
            <a:ext cx="1407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矫首昂视</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blinds(horizontal)">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blinds(horizontal)">
                                      <p:cBhvr>
                                        <p:cTn id="72" dur="500"/>
                                        <p:tgtEl>
                                          <p:spTgt spid="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blinds(horizontal)">
                                      <p:cBhvr>
                                        <p:cTn id="7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2" grpId="0"/>
      <p:bldP spid="13" grpId="0"/>
      <p:bldP spid="14" grpId="0"/>
      <p:bldP spid="15" grpId="0"/>
      <p:bldP spid="16" grpId="0"/>
      <p:bldP spid="17" grpId="0"/>
      <p:bldP spid="18" grpId="0"/>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2"/>
          <p:cNvSpPr txBox="1"/>
          <p:nvPr/>
        </p:nvSpPr>
        <p:spPr>
          <a:xfrm>
            <a:off x="806450" y="679450"/>
            <a:ext cx="8425815" cy="5560695"/>
          </a:xfrm>
          <a:prstGeom prst="rect">
            <a:avLst/>
          </a:prstGeom>
          <a:noFill/>
          <a:ln w="9525">
            <a:noFill/>
          </a:ln>
        </p:spPr>
        <p:txBody>
          <a:bodyPr wrap="square" anchor="t">
            <a:spAutoFit/>
          </a:bodyPr>
          <a:p>
            <a:pPr>
              <a:lnSpc>
                <a:spcPts val="4265"/>
              </a:lnSpc>
            </a:pPr>
            <a:r>
              <a:rPr lang="zh-CN" altLang="zh-CN" sz="2800" b="1">
                <a:latin typeface="楷体" panose="02010609060101010101" charset="-122"/>
                <a:ea typeface="楷体" panose="02010609060101010101" charset="-122"/>
              </a:rPr>
              <a:t>7、下列句中没有通假现象的一项是（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A.卧右膝，诎右臂支船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B.中峨冠而多髯者为东坡</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C.虞山王毅叔远甫刻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D.左手倚一衡木</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8、下列句中加点词的用法与其它三项不同的是（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A.椎髻仰面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B.中峨冠而多髯者</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C.石青糁之。                         </a:t>
            </a:r>
            <a:endParaRPr lang="zh-CN" altLang="zh-CN" sz="2800" b="1">
              <a:latin typeface="楷体" panose="02010609060101010101" charset="-122"/>
              <a:ea typeface="楷体" panose="02010609060101010101" charset="-122"/>
            </a:endParaRPr>
          </a:p>
          <a:p>
            <a:pPr>
              <a:lnSpc>
                <a:spcPts val="4265"/>
              </a:lnSpc>
            </a:pPr>
            <a:r>
              <a:rPr lang="zh-CN" altLang="zh-CN" sz="2800" b="1">
                <a:latin typeface="楷体" panose="02010609060101010101" charset="-122"/>
                <a:ea typeface="楷体" panose="02010609060101010101" charset="-122"/>
              </a:rPr>
              <a:t>D.石青糁之</a:t>
            </a:r>
            <a:endParaRPr lang="zh-CN" altLang="zh-CN" sz="2800" b="1">
              <a:latin typeface="楷体" panose="02010609060101010101" charset="-122"/>
              <a:ea typeface="楷体" panose="02010609060101010101" charset="-122"/>
            </a:endParaRPr>
          </a:p>
        </p:txBody>
      </p:sp>
      <p:sp>
        <p:nvSpPr>
          <p:cNvPr id="6" name="文本框 5"/>
          <p:cNvSpPr txBox="1"/>
          <p:nvPr/>
        </p:nvSpPr>
        <p:spPr>
          <a:xfrm>
            <a:off x="4727575" y="1263968"/>
            <a:ext cx="3580130" cy="561340"/>
          </a:xfrm>
          <a:prstGeom prst="rect">
            <a:avLst/>
          </a:prstGeom>
          <a:noFill/>
          <a:ln w="9525">
            <a:noFill/>
          </a:ln>
        </p:spPr>
        <p:txBody>
          <a:bodyPr wrap="none" anchor="t">
            <a:spAutoFit/>
          </a:bodyPr>
          <a:p>
            <a:pPr algn="l">
              <a:lnSpc>
                <a:spcPts val="3665"/>
              </a:lnSpc>
            </a:pPr>
            <a:r>
              <a:rPr lang="zh-CN" altLang="en-US" sz="2800" b="1">
                <a:solidFill>
                  <a:srgbClr val="FF0000"/>
                </a:solidFill>
                <a:latin typeface="楷体" panose="02010609060101010101" charset="-122"/>
                <a:ea typeface="楷体" panose="02010609060101010101" charset="-122"/>
              </a:rPr>
              <a:t>“诎”同“屈 ”弯曲</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3641725" y="2894965"/>
            <a:ext cx="2685415" cy="561340"/>
          </a:xfrm>
          <a:prstGeom prst="rect">
            <a:avLst/>
          </a:prstGeom>
          <a:noFill/>
          <a:ln w="9525">
            <a:noFill/>
          </a:ln>
        </p:spPr>
        <p:txBody>
          <a:bodyPr wrap="none" anchor="t">
            <a:spAutoFit/>
          </a:bodyPr>
          <a:p>
            <a:pPr algn="l">
              <a:lnSpc>
                <a:spcPts val="3665"/>
              </a:lnSpc>
            </a:pPr>
            <a:r>
              <a:rPr lang="zh-CN" altLang="en-US" sz="2800" b="1">
                <a:solidFill>
                  <a:srgbClr val="FF0000"/>
                </a:solidFill>
                <a:latin typeface="楷体" panose="02010609060101010101" charset="-122"/>
                <a:ea typeface="楷体" panose="02010609060101010101" charset="-122"/>
              </a:rPr>
              <a:t>“衡”同“横”</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4187190" y="2338705"/>
            <a:ext cx="4652645" cy="561340"/>
          </a:xfrm>
          <a:prstGeom prst="rect">
            <a:avLst/>
          </a:prstGeom>
          <a:noFill/>
          <a:ln w="9525">
            <a:noFill/>
          </a:ln>
        </p:spPr>
        <p:txBody>
          <a:bodyPr wrap="none" anchor="t">
            <a:spAutoFit/>
          </a:bodyPr>
          <a:p>
            <a:pPr algn="l">
              <a:lnSpc>
                <a:spcPts val="3665"/>
              </a:lnSpc>
            </a:pPr>
            <a:r>
              <a:rPr lang="zh-CN" altLang="en-US" sz="2800" b="1">
                <a:solidFill>
                  <a:srgbClr val="FF0000"/>
                </a:solidFill>
                <a:latin typeface="楷体" panose="02010609060101010101" charset="-122"/>
                <a:ea typeface="楷体" panose="02010609060101010101" charset="-122"/>
              </a:rPr>
              <a:t>“甫”同“父”,男子的美称</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6983413" y="751840"/>
            <a:ext cx="523875" cy="520700"/>
          </a:xfrm>
          <a:prstGeom prst="rect">
            <a:avLst/>
          </a:prstGeom>
          <a:noFill/>
          <a:ln w="9525">
            <a:noFill/>
          </a:ln>
        </p:spPr>
        <p:txBody>
          <a:bodyPr wrap="square" anchor="t">
            <a:spAutoFit/>
          </a:bodyPr>
          <a:p>
            <a:r>
              <a:rPr lang="en-US" altLang="zh-CN" sz="2800" b="1">
                <a:solidFill>
                  <a:srgbClr val="FF0000"/>
                </a:solidFill>
                <a:latin typeface="楷体" panose="02010609060101010101" charset="-122"/>
                <a:ea typeface="楷体" panose="02010609060101010101" charset="-122"/>
                <a:sym typeface="宋体" panose="02010600030101010101" pitchFamily="2" charset="-122"/>
              </a:rPr>
              <a:t>B</a:t>
            </a:r>
            <a:endParaRPr lang="en-US" altLang="zh-CN"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01379" name="文本框 101378"/>
          <p:cNvSpPr txBox="1"/>
          <p:nvPr/>
        </p:nvSpPr>
        <p:spPr>
          <a:xfrm>
            <a:off x="3188335" y="3891915"/>
            <a:ext cx="5386070" cy="645160"/>
          </a:xfrm>
          <a:prstGeom prst="rect">
            <a:avLst/>
          </a:prstGeom>
          <a:noFill/>
          <a:ln w="9525">
            <a:noFill/>
          </a:ln>
        </p:spPr>
        <p:txBody>
          <a:bodyPr wrap="none" anchor="b" anchorCtr="1">
            <a:spAutoFit/>
          </a:bodyPr>
          <a:p>
            <a:pPr algn="l" eaLnBrk="0" hangingPunct="0">
              <a:lnSpc>
                <a:spcPct val="150000"/>
              </a:lnSpc>
            </a:pPr>
            <a:r>
              <a:rPr lang="zh-CN" altLang="zh-CN" sz="2400" b="1" dirty="0">
                <a:solidFill>
                  <a:srgbClr val="FF0000"/>
                </a:solidFill>
                <a:latin typeface="楷体" panose="02010609060101010101" charset="-122"/>
                <a:ea typeface="楷体" panose="02010609060101010101" charset="-122"/>
              </a:rPr>
              <a:t>椎髻：名词作动词，（梳着）椎形发髻</a:t>
            </a:r>
            <a:endParaRPr lang="zh-CN" altLang="zh-CN" sz="2400" b="1" dirty="0">
              <a:solidFill>
                <a:srgbClr val="FF0000"/>
              </a:solidFill>
              <a:latin typeface="楷体" panose="02010609060101010101" charset="-122"/>
              <a:ea typeface="楷体" panose="02010609060101010101" charset="-122"/>
            </a:endParaRPr>
          </a:p>
        </p:txBody>
      </p:sp>
      <p:sp>
        <p:nvSpPr>
          <p:cNvPr id="101381" name="文本框 101380"/>
          <p:cNvSpPr txBox="1"/>
          <p:nvPr/>
        </p:nvSpPr>
        <p:spPr>
          <a:xfrm>
            <a:off x="3852863" y="4445318"/>
            <a:ext cx="5692140" cy="645160"/>
          </a:xfrm>
          <a:prstGeom prst="rect">
            <a:avLst/>
          </a:prstGeom>
          <a:noFill/>
          <a:ln w="9525">
            <a:noFill/>
          </a:ln>
        </p:spPr>
        <p:txBody>
          <a:bodyPr wrap="none" anchor="b" anchorCtr="1">
            <a:spAutoFit/>
          </a:bodyPr>
          <a:p>
            <a:pPr algn="l" eaLnBrk="0" hangingPunct="0">
              <a:lnSpc>
                <a:spcPct val="150000"/>
              </a:lnSpc>
            </a:pPr>
            <a:r>
              <a:rPr lang="zh-CN" altLang="en-US" sz="2400" b="1" dirty="0">
                <a:solidFill>
                  <a:srgbClr val="FF0000"/>
                </a:solidFill>
                <a:latin typeface="楷体" panose="02010609060101010101" charset="-122"/>
                <a:ea typeface="楷体" panose="02010609060101010101" charset="-122"/>
              </a:rPr>
              <a:t>峨冠：名词作动词，（戴着）高高的帽子</a:t>
            </a:r>
            <a:endParaRPr lang="zh-CN" altLang="en-US" sz="2400" b="1" dirty="0">
              <a:solidFill>
                <a:srgbClr val="FF0000"/>
              </a:solidFill>
              <a:latin typeface="楷体" panose="02010609060101010101" charset="-122"/>
              <a:ea typeface="楷体" panose="02010609060101010101" charset="-122"/>
            </a:endParaRPr>
          </a:p>
        </p:txBody>
      </p:sp>
      <p:sp>
        <p:nvSpPr>
          <p:cNvPr id="101382" name="文本框 101381"/>
          <p:cNvSpPr txBox="1"/>
          <p:nvPr/>
        </p:nvSpPr>
        <p:spPr>
          <a:xfrm>
            <a:off x="3121343" y="4954588"/>
            <a:ext cx="4830445" cy="737235"/>
          </a:xfrm>
          <a:prstGeom prst="rect">
            <a:avLst/>
          </a:prstGeom>
          <a:noFill/>
          <a:ln w="9525">
            <a:noFill/>
          </a:ln>
        </p:spPr>
        <p:txBody>
          <a:bodyPr wrap="none" anchor="b" anchorCtr="1">
            <a:spAutoFit/>
          </a:bodyPr>
          <a:p>
            <a:pPr algn="l" eaLnBrk="0" hangingPunct="0">
              <a:lnSpc>
                <a:spcPct val="150000"/>
              </a:lnSpc>
            </a:pPr>
            <a:r>
              <a:rPr lang="zh-CN" altLang="en-US" sz="2800" b="1" dirty="0">
                <a:solidFill>
                  <a:srgbClr val="FF0000"/>
                </a:solidFill>
                <a:latin typeface="楷体" panose="02010609060101010101" charset="-122"/>
                <a:ea typeface="楷体" panose="02010609060101010101" charset="-122"/>
              </a:rPr>
              <a:t>石青：名词作状语，用石青。</a:t>
            </a:r>
            <a:endParaRPr lang="zh-CN" altLang="en-US" sz="2800" b="1"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8660765" y="3475355"/>
            <a:ext cx="614363" cy="521970"/>
          </a:xfrm>
          <a:prstGeom prst="rect">
            <a:avLst/>
          </a:prstGeom>
          <a:noFill/>
          <a:ln w="9525">
            <a:noFill/>
          </a:ln>
        </p:spPr>
        <p:txBody>
          <a:bodyPr wrap="square" anchor="t">
            <a:spAutoFit/>
          </a:bodyPr>
          <a:p>
            <a:r>
              <a:rPr lang="en-US" altLang="zh-CN" sz="2800" b="1">
                <a:solidFill>
                  <a:srgbClr val="FF0000"/>
                </a:solidFill>
                <a:latin typeface="楷体" panose="02010609060101010101" charset="-122"/>
                <a:ea typeface="楷体" panose="02010609060101010101" charset="-122"/>
                <a:sym typeface="宋体" panose="02010600030101010101" pitchFamily="2" charset="-122"/>
              </a:rPr>
              <a:t>C</a:t>
            </a:r>
            <a:endParaRPr lang="en-US" altLang="zh-CN"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3133408" y="5518468"/>
            <a:ext cx="5187950" cy="737235"/>
          </a:xfrm>
          <a:prstGeom prst="rect">
            <a:avLst/>
          </a:prstGeom>
          <a:noFill/>
          <a:ln w="9525">
            <a:noFill/>
          </a:ln>
        </p:spPr>
        <p:txBody>
          <a:bodyPr wrap="none" anchor="b" anchorCtr="1">
            <a:spAutoFit/>
          </a:bodyPr>
          <a:p>
            <a:pPr algn="l" eaLnBrk="0" hangingPunct="0">
              <a:lnSpc>
                <a:spcPct val="150000"/>
              </a:lnSpc>
            </a:pPr>
            <a:r>
              <a:rPr lang="zh-CN" altLang="en-US" sz="2800" b="1" dirty="0">
                <a:solidFill>
                  <a:srgbClr val="FF0000"/>
                </a:solidFill>
                <a:latin typeface="楷体" panose="02010609060101010101" charset="-122"/>
                <a:ea typeface="楷体" panose="02010609060101010101" charset="-122"/>
              </a:rPr>
              <a:t>糁：名词作动词，涂染的意思。</a:t>
            </a:r>
            <a:endParaRPr lang="zh-CN" altLang="en-US" sz="2800" b="1" dirty="0">
              <a:solidFill>
                <a:srgbClr val="FF0000"/>
              </a:solidFill>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9638030" y="1049655"/>
            <a:ext cx="2565400" cy="495681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1+#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1+#ppt_w/2"/>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1+#ppt_w/2"/>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1+#ppt_w/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137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38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138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ppt_x</p:attrName>
                                        </p:attrNameLst>
                                      </p:cBhvr>
                                      <p:tavLst>
                                        <p:tav tm="0">
                                          <p:val>
                                            <p:strVal val="1+#ppt_w/2"/>
                                          </p:val>
                                        </p:tav>
                                        <p:tav tm="100000">
                                          <p:val>
                                            <p:strVal val="#ppt_x"/>
                                          </p:val>
                                        </p:tav>
                                      </p:tavLst>
                                    </p:anim>
                                    <p:anim calcmode="lin" valueType="num">
                                      <p:cBhvr>
                                        <p:cTn id="4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01379" grpId="0"/>
      <p:bldP spid="101381" grpId="0"/>
      <p:bldP spid="101382" grpId="0"/>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1"/>
          <p:cNvSpPr txBox="1"/>
          <p:nvPr/>
        </p:nvSpPr>
        <p:spPr>
          <a:xfrm>
            <a:off x="612775" y="765175"/>
            <a:ext cx="6413500" cy="1159510"/>
          </a:xfrm>
          <a:prstGeom prst="rect">
            <a:avLst/>
          </a:prstGeom>
          <a:noFill/>
          <a:ln w="9525">
            <a:noFill/>
          </a:ln>
        </p:spPr>
        <p:txBody>
          <a:bodyPr wrap="square" anchor="t">
            <a:spAutoFit/>
          </a:bodyPr>
          <a:p>
            <a:pPr>
              <a:lnSpc>
                <a:spcPts val="4165"/>
              </a:lnSpc>
            </a:pPr>
            <a:r>
              <a:rPr lang="zh-CN" altLang="zh-CN" sz="2800" b="1">
                <a:latin typeface="楷体" panose="02010609060101010101" charset="-122"/>
                <a:ea typeface="楷体" panose="02010609060101010101" charset="-122"/>
              </a:rPr>
              <a:t>9.下列各句加点词的意义和用法相同的是（   ）</a:t>
            </a:r>
            <a:endParaRPr lang="zh-CN" altLang="zh-CN" sz="2800" b="1">
              <a:latin typeface="楷体" panose="02010609060101010101" charset="-122"/>
              <a:ea typeface="楷体" panose="02010609060101010101" charset="-122"/>
            </a:endParaRPr>
          </a:p>
        </p:txBody>
      </p:sp>
      <p:sp>
        <p:nvSpPr>
          <p:cNvPr id="5" name="文本框 4"/>
          <p:cNvSpPr txBox="1"/>
          <p:nvPr/>
        </p:nvSpPr>
        <p:spPr>
          <a:xfrm>
            <a:off x="5884228" y="1934528"/>
            <a:ext cx="1006475" cy="561340"/>
          </a:xfrm>
          <a:prstGeom prst="rect">
            <a:avLst/>
          </a:prstGeom>
          <a:noFill/>
          <a:ln w="9525">
            <a:noFill/>
          </a:ln>
        </p:spPr>
        <p:txBody>
          <a:bodyPr wrap="square" anchor="t">
            <a:spAutoFit/>
          </a:bodyPr>
          <a:p>
            <a:pPr>
              <a:lnSpc>
                <a:spcPts val="3665"/>
              </a:lnSpc>
            </a:pPr>
            <a:r>
              <a:rPr lang="zh-CN" altLang="en-US" sz="2800" b="1">
                <a:solidFill>
                  <a:srgbClr val="FF0000"/>
                </a:solidFill>
                <a:latin typeface="楷体" panose="02010609060101010101" charset="-122"/>
                <a:ea typeface="楷体" panose="02010609060101010101" charset="-122"/>
              </a:rPr>
              <a:t>奇妙</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5869940" y="2505393"/>
            <a:ext cx="897890" cy="561340"/>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零数</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5644515" y="5658485"/>
            <a:ext cx="1332230" cy="561340"/>
          </a:xfrm>
          <a:prstGeom prst="rect">
            <a:avLst/>
          </a:prstGeom>
          <a:noFill/>
          <a:ln w="9525">
            <a:noFill/>
          </a:ln>
        </p:spPr>
        <p:txBody>
          <a:bodyPr wrap="square" anchor="t">
            <a:spAutoFit/>
          </a:bodyPr>
          <a:p>
            <a:pPr>
              <a:lnSpc>
                <a:spcPts val="3665"/>
              </a:lnSpc>
            </a:pPr>
            <a:r>
              <a:rPr lang="zh-CN" altLang="en-US" sz="2800" b="1">
                <a:solidFill>
                  <a:srgbClr val="FF0000"/>
                </a:solidFill>
                <a:latin typeface="楷体" panose="02010609060101010101" charset="-122"/>
                <a:ea typeface="楷体" panose="02010609060101010101" charset="-122"/>
              </a:rPr>
              <a:t>原来是</a:t>
            </a:r>
            <a:endParaRPr lang="zh-CN" altLang="en-US" sz="28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5035868" y="2999423"/>
            <a:ext cx="897890" cy="561340"/>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一头</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4830763" y="4621530"/>
            <a:ext cx="1255395" cy="561340"/>
          </a:xfrm>
          <a:prstGeom prst="rect">
            <a:avLst/>
          </a:prstGeom>
          <a:noFill/>
          <a:ln w="9525">
            <a:noFill/>
          </a:ln>
        </p:spPr>
        <p:txBody>
          <a:bodyPr wrap="none" anchor="t">
            <a:spAutoFit/>
          </a:bodyPr>
          <a:p>
            <a:pPr algn="l">
              <a:lnSpc>
                <a:spcPts val="3665"/>
              </a:lnSpc>
            </a:pPr>
            <a:r>
              <a:rPr lang="zh-CN" altLang="en-US" sz="2800" b="1">
                <a:solidFill>
                  <a:srgbClr val="FF0000"/>
                </a:solidFill>
                <a:latin typeface="楷体" panose="02010609060101010101" charset="-122"/>
                <a:ea typeface="楷体" panose="02010609060101010101" charset="-122"/>
              </a:rPr>
              <a:t>代左膝</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6054408" y="4010025"/>
            <a:ext cx="540385" cy="561340"/>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的</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4836160" y="5113338"/>
            <a:ext cx="1255395" cy="561340"/>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原来是</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4687888" y="3490278"/>
            <a:ext cx="897890" cy="561340"/>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正视</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1481455" y="1328738"/>
            <a:ext cx="477838" cy="561975"/>
          </a:xfrm>
          <a:prstGeom prst="rect">
            <a:avLst/>
          </a:prstGeom>
          <a:noFill/>
          <a:ln w="9525">
            <a:noFill/>
          </a:ln>
        </p:spPr>
        <p:txBody>
          <a:bodyPr wrap="square" anchor="t">
            <a:spAutoFit/>
          </a:bodyPr>
          <a:p>
            <a:pPr>
              <a:lnSpc>
                <a:spcPts val="3665"/>
              </a:lnSpc>
            </a:pPr>
            <a:r>
              <a:rPr lang="zh-CN" altLang="en-US" sz="2800" b="1">
                <a:solidFill>
                  <a:srgbClr val="FF0000"/>
                </a:solidFill>
                <a:latin typeface="楷体" panose="02010609060101010101" charset="-122"/>
                <a:ea typeface="楷体" panose="02010609060101010101" charset="-122"/>
              </a:rPr>
              <a:t>D</a:t>
            </a:r>
            <a:endParaRPr lang="zh-CN" altLang="en-US" sz="2800" b="1">
              <a:solidFill>
                <a:srgbClr val="FF0000"/>
              </a:solidFill>
              <a:latin typeface="楷体" panose="02010609060101010101" charset="-122"/>
              <a:ea typeface="楷体" panose="02010609060101010101" charset="-122"/>
            </a:endParaRPr>
          </a:p>
        </p:txBody>
      </p:sp>
      <p:sp>
        <p:nvSpPr>
          <p:cNvPr id="33803" name="文本框 1"/>
          <p:cNvSpPr txBox="1"/>
          <p:nvPr/>
        </p:nvSpPr>
        <p:spPr>
          <a:xfrm>
            <a:off x="600075" y="2146300"/>
            <a:ext cx="1055688" cy="3830320"/>
          </a:xfrm>
          <a:prstGeom prst="rect">
            <a:avLst/>
          </a:prstGeom>
          <a:noFill/>
          <a:ln w="9525">
            <a:noFill/>
          </a:ln>
        </p:spPr>
        <p:txBody>
          <a:bodyPr wrap="square" anchor="t">
            <a:spAutoFit/>
          </a:bodyPr>
          <a:p>
            <a:pPr>
              <a:lnSpc>
                <a:spcPts val="4165"/>
              </a:lnSpc>
            </a:pPr>
            <a:r>
              <a:rPr lang="zh-CN" altLang="zh-CN" sz="2800" b="1">
                <a:latin typeface="楷体" panose="02010609060101010101" charset="-122"/>
                <a:ea typeface="楷体" panose="02010609060101010101" charset="-122"/>
              </a:rPr>
              <a:t>A.奇</a:t>
            </a:r>
            <a:endParaRPr lang="zh-CN" altLang="zh-CN" sz="2800" b="1">
              <a:latin typeface="楷体" panose="02010609060101010101" charset="-122"/>
              <a:ea typeface="楷体" panose="02010609060101010101" charset="-122"/>
            </a:endParaRPr>
          </a:p>
          <a:p>
            <a:pPr>
              <a:lnSpc>
                <a:spcPts val="4165"/>
              </a:lnSpc>
            </a:pP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B.端</a:t>
            </a:r>
            <a:endParaRPr lang="zh-CN" altLang="zh-CN" sz="2800" b="1">
              <a:latin typeface="楷体" panose="02010609060101010101" charset="-122"/>
              <a:ea typeface="楷体" panose="02010609060101010101" charset="-122"/>
            </a:endParaRPr>
          </a:p>
          <a:p>
            <a:pPr>
              <a:lnSpc>
                <a:spcPts val="4165"/>
              </a:lnSpc>
            </a:pP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C.之</a:t>
            </a:r>
            <a:endParaRPr lang="zh-CN" altLang="zh-CN" sz="2800" b="1">
              <a:latin typeface="楷体" panose="02010609060101010101" charset="-122"/>
              <a:ea typeface="楷体" panose="02010609060101010101" charset="-122"/>
            </a:endParaRPr>
          </a:p>
          <a:p>
            <a:pPr>
              <a:lnSpc>
                <a:spcPts val="4165"/>
              </a:lnSpc>
            </a:pP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D.盖</a:t>
            </a:r>
            <a:endParaRPr lang="zh-CN" altLang="zh-CN" sz="2800" b="1">
              <a:latin typeface="楷体" panose="02010609060101010101" charset="-122"/>
              <a:ea typeface="楷体" panose="02010609060101010101" charset="-122"/>
            </a:endParaRPr>
          </a:p>
        </p:txBody>
      </p:sp>
      <p:sp>
        <p:nvSpPr>
          <p:cNvPr id="33804" name="文本框 1"/>
          <p:cNvSpPr txBox="1"/>
          <p:nvPr/>
        </p:nvSpPr>
        <p:spPr>
          <a:xfrm>
            <a:off x="1626235" y="1915478"/>
            <a:ext cx="4391025" cy="4364355"/>
          </a:xfrm>
          <a:prstGeom prst="rect">
            <a:avLst/>
          </a:prstGeom>
          <a:noFill/>
          <a:ln w="9525">
            <a:noFill/>
          </a:ln>
        </p:spPr>
        <p:txBody>
          <a:bodyPr wrap="square" anchor="t">
            <a:spAutoFit/>
          </a:bodyPr>
          <a:p>
            <a:pPr>
              <a:lnSpc>
                <a:spcPts val="4165"/>
              </a:lnSpc>
            </a:pPr>
            <a:r>
              <a:rPr lang="zh-CN" altLang="zh-CN" sz="2800" b="1">
                <a:latin typeface="楷体" panose="02010609060101010101" charset="-122"/>
                <a:ea typeface="楷体" panose="02010609060101010101" charset="-122"/>
              </a:rPr>
              <a:t>①明有奇巧人曰王叔远     ②舟首尾长约八分有奇</a:t>
            </a: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①东坡右手执卷端    </a:t>
            </a: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②其人视端容寂</a:t>
            </a: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①能以径寸之木，为宫室    ②左臂挂念珠倚之</a:t>
            </a: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①盖大苏泛赤壁云    </a:t>
            </a:r>
            <a:endParaRPr lang="zh-CN" altLang="zh-CN" sz="2800" b="1">
              <a:latin typeface="楷体" panose="02010609060101010101" charset="-122"/>
              <a:ea typeface="楷体" panose="02010609060101010101" charset="-122"/>
            </a:endParaRPr>
          </a:p>
          <a:p>
            <a:pPr>
              <a:lnSpc>
                <a:spcPts val="4165"/>
              </a:lnSpc>
            </a:pPr>
            <a:r>
              <a:rPr lang="zh-CN" altLang="zh-CN" sz="2800" b="1">
                <a:latin typeface="楷体" panose="02010609060101010101" charset="-122"/>
                <a:ea typeface="楷体" panose="02010609060101010101" charset="-122"/>
              </a:rPr>
              <a:t>②盖简桃核修狭者为之</a:t>
            </a:r>
            <a:endParaRPr lang="zh-CN" altLang="zh-CN" sz="2800" b="1">
              <a:latin typeface="楷体" panose="02010609060101010101" charset="-122"/>
              <a:ea typeface="楷体" panose="02010609060101010101" charset="-122"/>
            </a:endParaRPr>
          </a:p>
        </p:txBody>
      </p:sp>
      <p:sp>
        <p:nvSpPr>
          <p:cNvPr id="18" name="左大括号 17"/>
          <p:cNvSpPr/>
          <p:nvPr/>
        </p:nvSpPr>
        <p:spPr>
          <a:xfrm>
            <a:off x="1495425" y="2105025"/>
            <a:ext cx="165100" cy="752475"/>
          </a:xfrm>
          <a:prstGeom prst="leftBrace">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19" name="左大括号 18"/>
          <p:cNvSpPr/>
          <p:nvPr/>
        </p:nvSpPr>
        <p:spPr>
          <a:xfrm>
            <a:off x="1508125" y="3152775"/>
            <a:ext cx="165100" cy="752475"/>
          </a:xfrm>
          <a:prstGeom prst="leftBrace">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20" name="左大括号 19"/>
          <p:cNvSpPr/>
          <p:nvPr/>
        </p:nvSpPr>
        <p:spPr>
          <a:xfrm>
            <a:off x="1508125" y="4222750"/>
            <a:ext cx="165100" cy="752475"/>
          </a:xfrm>
          <a:prstGeom prst="leftBrace">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21" name="左大括号 20"/>
          <p:cNvSpPr/>
          <p:nvPr/>
        </p:nvSpPr>
        <p:spPr>
          <a:xfrm>
            <a:off x="1484313" y="5268913"/>
            <a:ext cx="165100" cy="752475"/>
          </a:xfrm>
          <a:prstGeom prst="leftBrace">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pic>
        <p:nvPicPr>
          <p:cNvPr id="2" name="图片 1"/>
          <p:cNvPicPr>
            <a:picLocks noChangeAspect="1"/>
          </p:cNvPicPr>
          <p:nvPr/>
        </p:nvPicPr>
        <p:blipFill>
          <a:blip r:embed="rId1"/>
          <a:stretch>
            <a:fillRect/>
          </a:stretch>
        </p:blipFill>
        <p:spPr>
          <a:xfrm>
            <a:off x="7292975" y="1433195"/>
            <a:ext cx="4876165" cy="4140835"/>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1+#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1+#ppt_w/2"/>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1+#ppt_w/2"/>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1+#ppt_w/2"/>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1+#ppt_w/2"/>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1+#ppt_w/2"/>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1+#ppt_w/2"/>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ppt_x</p:attrName>
                                        </p:attrNameLst>
                                      </p:cBhvr>
                                      <p:tavLst>
                                        <p:tav tm="0">
                                          <p:val>
                                            <p:strVal val="1+#ppt_w/2"/>
                                          </p:val>
                                        </p:tav>
                                        <p:tav tm="100000">
                                          <p:val>
                                            <p:strVal val="#ppt_x"/>
                                          </p:val>
                                        </p:tav>
                                      </p:tavLst>
                                    </p:anim>
                                    <p:anim calcmode="lin" valueType="num">
                                      <p:cBhvr>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ppt_x</p:attrName>
                                        </p:attrNameLst>
                                      </p:cBhvr>
                                      <p:tavLst>
                                        <p:tav tm="0">
                                          <p:val>
                                            <p:strVal val="1+#ppt_w/2"/>
                                          </p:val>
                                        </p:tav>
                                        <p:tav tm="100000">
                                          <p:val>
                                            <p:strVal val="#ppt_x"/>
                                          </p:val>
                                        </p:tav>
                                      </p:tavLst>
                                    </p:anim>
                                    <p:anim calcmode="lin" valueType="num">
                                      <p:cBhvr>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14" descr="shxs033a"/>
          <p:cNvPicPr>
            <a:picLocks noChangeAspect="1"/>
          </p:cNvPicPr>
          <p:nvPr/>
        </p:nvPicPr>
        <p:blipFill>
          <a:blip r:embed="rId1"/>
          <a:stretch>
            <a:fillRect/>
          </a:stretch>
        </p:blipFill>
        <p:spPr>
          <a:xfrm>
            <a:off x="4357688" y="381000"/>
            <a:ext cx="3089275" cy="881063"/>
          </a:xfrm>
          <a:prstGeom prst="rect">
            <a:avLst/>
          </a:prstGeom>
          <a:noFill/>
          <a:ln w="9525">
            <a:noFill/>
          </a:ln>
        </p:spPr>
      </p:pic>
      <p:sp>
        <p:nvSpPr>
          <p:cNvPr id="10242" name="WordArt 19"/>
          <p:cNvSpPr>
            <a:spLocks noTextEdit="1"/>
          </p:cNvSpPr>
          <p:nvPr/>
        </p:nvSpPr>
        <p:spPr>
          <a:xfrm>
            <a:off x="4843463" y="633413"/>
            <a:ext cx="2152650" cy="352425"/>
          </a:xfrm>
          <a:prstGeom prst="rect">
            <a:avLst/>
          </a:prstGeom>
        </p:spPr>
        <p:txBody>
          <a:bodyPr wrap="none" fromWordArt="1">
            <a:prstTxWarp prst="textPlain">
              <a:avLst>
                <a:gd name="adj" fmla="val 50000"/>
              </a:avLst>
            </a:prstTxWarp>
            <a:normAutofit fontScale="90000" lnSpcReduction="10000"/>
          </a:bodyPr>
          <a:p>
            <a:pPr algn="ctr" fontAlgn="base"/>
            <a:r>
              <a:rPr lang="zh-CN" altLang="en-US" sz="20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cs typeface="+mn-cs"/>
              </a:rPr>
              <a:t>第一课时</a:t>
            </a:r>
            <a:endParaRPr lang="zh-CN" altLang="en-US" sz="20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pic>
        <p:nvPicPr>
          <p:cNvPr id="8195" name="图片 1" descr="组48325同意"/>
          <p:cNvPicPr>
            <a:picLocks noChangeAspect="1"/>
          </p:cNvPicPr>
          <p:nvPr/>
        </p:nvPicPr>
        <p:blipFill>
          <a:blip r:embed="rId2"/>
          <a:stretch>
            <a:fillRect/>
          </a:stretch>
        </p:blipFill>
        <p:spPr>
          <a:xfrm>
            <a:off x="469900" y="944563"/>
            <a:ext cx="2546350" cy="647700"/>
          </a:xfrm>
          <a:prstGeom prst="rect">
            <a:avLst/>
          </a:prstGeom>
          <a:noFill/>
          <a:ln w="9525">
            <a:noFill/>
          </a:ln>
        </p:spPr>
      </p:pic>
      <p:sp>
        <p:nvSpPr>
          <p:cNvPr id="8196" name="文本框 7"/>
          <p:cNvSpPr txBox="1"/>
          <p:nvPr/>
        </p:nvSpPr>
        <p:spPr>
          <a:xfrm>
            <a:off x="938213" y="1012825"/>
            <a:ext cx="1612900" cy="522288"/>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复习检查</a:t>
            </a:r>
            <a:endParaRPr lang="zh-CN" altLang="en-US" sz="2800" b="1" dirty="0">
              <a:solidFill>
                <a:srgbClr val="FF0000"/>
              </a:solidFill>
              <a:latin typeface="思源黑体 CN Heavy" pitchFamily="34" charset="-122"/>
              <a:ea typeface="思源黑体 CN Heavy" pitchFamily="34" charset="-122"/>
            </a:endParaRPr>
          </a:p>
        </p:txBody>
      </p:sp>
      <p:sp>
        <p:nvSpPr>
          <p:cNvPr id="8197" name="文本框 3"/>
          <p:cNvSpPr txBox="1"/>
          <p:nvPr/>
        </p:nvSpPr>
        <p:spPr>
          <a:xfrm>
            <a:off x="473075" y="1733550"/>
            <a:ext cx="11563350" cy="4563745"/>
          </a:xfrm>
          <a:prstGeom prst="rect">
            <a:avLst/>
          </a:prstGeom>
          <a:noFill/>
          <a:ln w="9525">
            <a:noFill/>
          </a:ln>
        </p:spPr>
        <p:txBody>
          <a:bodyPr wrap="square" anchor="t">
            <a:spAutoFit/>
          </a:bodyPr>
          <a:p>
            <a:pPr fontAlgn="auto">
              <a:lnSpc>
                <a:spcPts val="3875"/>
              </a:lnSpc>
            </a:pPr>
            <a:r>
              <a:rPr lang="zh-CN" altLang="en-US" sz="2800" b="1">
                <a:latin typeface="楷体" panose="02010609060101010101" charset="-122"/>
                <a:ea typeface="楷体" panose="02010609060101010101" charset="-122"/>
              </a:rPr>
              <a:t>1、根据课文填空</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⑴舟首尾长约八分有奇，___________。</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⑵闭之，则右刻“__________，__________”，左刻“__________，__________”，石青糁之。</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⑶船头坐三人，_______________________。</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⑷居右者__________，左手倚一衡木，右手攀右趾，__________。</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⑸居左者右手执蒲葵扇</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左手抚炉</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炉上有壶</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其人___________，</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___________。</a:t>
            </a:r>
            <a:endParaRPr lang="zh-CN" altLang="en-US" sz="2800" b="1">
              <a:latin typeface="楷体" panose="02010609060101010101" charset="-122"/>
              <a:ea typeface="楷体" panose="02010609060101010101" charset="-122"/>
            </a:endParaRPr>
          </a:p>
          <a:p>
            <a:pPr fontAlgn="auto">
              <a:lnSpc>
                <a:spcPts val="3875"/>
              </a:lnSpc>
            </a:pPr>
            <a:r>
              <a:rPr lang="zh-CN" altLang="en-US" sz="2800" b="1">
                <a:latin typeface="楷体" panose="02010609060101010101" charset="-122"/>
                <a:ea typeface="楷体" panose="02010609060101010101" charset="-122"/>
              </a:rPr>
              <a:t>⑹而计其长，曾不盈寸，______________________。</a:t>
            </a:r>
            <a:endParaRPr lang="zh-CN" altLang="en-US" sz="2800" b="1">
              <a:latin typeface="楷体" panose="02010609060101010101" charset="-122"/>
              <a:ea typeface="楷体" panose="02010609060101010101" charset="-122"/>
            </a:endParaRPr>
          </a:p>
        </p:txBody>
      </p:sp>
      <p:sp>
        <p:nvSpPr>
          <p:cNvPr id="5" name="文本框 4"/>
          <p:cNvSpPr txBox="1"/>
          <p:nvPr/>
        </p:nvSpPr>
        <p:spPr>
          <a:xfrm>
            <a:off x="4536440" y="2263775"/>
            <a:ext cx="220535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高可二黍许</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3658235" y="2736850"/>
            <a:ext cx="364807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山高月小   水落石出 </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655955" y="3240405"/>
            <a:ext cx="167005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水波不兴</a:t>
            </a:r>
            <a:endParaRPr lang="zh-CN" altLang="en-US" sz="2800" b="1">
              <a:solidFill>
                <a:srgbClr val="FF0000"/>
              </a:solidFill>
              <a:latin typeface="楷体" panose="02010609060101010101" charset="-122"/>
              <a:ea typeface="楷体" panose="02010609060101010101" charset="-122"/>
            </a:endParaRPr>
          </a:p>
        </p:txBody>
      </p:sp>
      <p:sp>
        <p:nvSpPr>
          <p:cNvPr id="9" name="文本框 8"/>
          <p:cNvSpPr txBox="1"/>
          <p:nvPr/>
        </p:nvSpPr>
        <p:spPr>
          <a:xfrm>
            <a:off x="2203450" y="4227195"/>
            <a:ext cx="169418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椎髻仰面</a:t>
            </a:r>
            <a:endParaRPr lang="zh-CN" altLang="en-US" sz="28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8695690" y="4213225"/>
            <a:ext cx="204089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 若啸呼状</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8535670" y="4714875"/>
            <a:ext cx="168465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视端容寂 </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513080" y="5187950"/>
            <a:ext cx="217233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若听茶声然</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3208655" y="3758565"/>
            <a:ext cx="386715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中峨冠而多髯者为东坡</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9328785" y="2755900"/>
            <a:ext cx="1827530"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清风徐来 </a:t>
            </a:r>
            <a:endParaRPr lang="zh-CN" altLang="en-US" sz="2800" b="1">
              <a:solidFill>
                <a:srgbClr val="FF0000"/>
              </a:solidFill>
              <a:latin typeface="楷体" panose="02010609060101010101" charset="-122"/>
              <a:ea typeface="楷体" panose="02010609060101010101" charset="-122"/>
            </a:endParaRPr>
          </a:p>
        </p:txBody>
      </p:sp>
      <p:sp>
        <p:nvSpPr>
          <p:cNvPr id="2" name="文本框 1"/>
          <p:cNvSpPr txBox="1"/>
          <p:nvPr/>
        </p:nvSpPr>
        <p:spPr>
          <a:xfrm>
            <a:off x="4688840" y="5694680"/>
            <a:ext cx="3644265" cy="521970"/>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盖简桃核修狭者为之</a:t>
            </a:r>
            <a:endParaRPr lang="zh-CN" altLang="en-US" sz="2800" b="1">
              <a:solidFill>
                <a:srgbClr val="FF0000"/>
              </a:solidFill>
              <a:latin typeface="楷体" panose="02010609060101010101" charset="-122"/>
              <a:ea typeface="楷体" panose="02010609060101010101" charset="-122"/>
            </a:endParaRPr>
          </a:p>
        </p:txBody>
      </p:sp>
      <p:pic>
        <p:nvPicPr>
          <p:cNvPr id="14342" name="Picture 4" descr="http://n.sinaimg.cn/sinacn15/258/w640h418/20180608/2108-hcscwxa5011826.jpg"/>
          <p:cNvPicPr>
            <a:picLocks noChangeAspect="1"/>
          </p:cNvPicPr>
          <p:nvPr/>
        </p:nvPicPr>
        <p:blipFill>
          <a:blip r:embed="rId3"/>
          <a:stretch>
            <a:fillRect/>
          </a:stretch>
        </p:blipFill>
        <p:spPr>
          <a:xfrm>
            <a:off x="7852410" y="0"/>
            <a:ext cx="4347210" cy="2563495"/>
          </a:xfrm>
          <a:prstGeom prst="rect">
            <a:avLst/>
          </a:prstGeom>
          <a:noFill/>
          <a:ln w="9525">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1+#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1+#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1+#ppt_w/2"/>
                                          </p:val>
                                        </p:tav>
                                        <p:tav tm="100000">
                                          <p:val>
                                            <p:strVal val="#ppt_x"/>
                                          </p:val>
                                        </p:tav>
                                      </p:tavLst>
                                    </p:anim>
                                    <p:anim calcmode="lin" valueType="num">
                                      <p:cBhvr>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1+#ppt_w/2"/>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1+#ppt_w/2"/>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ppt_x</p:attrName>
                                        </p:attrNameLst>
                                      </p:cBhvr>
                                      <p:tavLst>
                                        <p:tav tm="0">
                                          <p:val>
                                            <p:strVal val="1+#ppt_w/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1+#ppt_w/2"/>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1+#ppt_w/2"/>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1+#ppt_w/2"/>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ppt_x</p:attrName>
                                        </p:attrNameLst>
                                      </p:cBhvr>
                                      <p:tavLst>
                                        <p:tav tm="0">
                                          <p:val>
                                            <p:strVal val="1+#ppt_w/2"/>
                                          </p:val>
                                        </p:tav>
                                        <p:tav tm="100000">
                                          <p:val>
                                            <p:strVal val="#ppt_x"/>
                                          </p:val>
                                        </p:tav>
                                      </p:tavLst>
                                    </p:anim>
                                    <p:anim calcmode="lin" valueType="num">
                                      <p:cBhvr>
                                        <p:cTn id="6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4" grpId="0"/>
      <p:bldP spid="15" grpId="0"/>
      <p:bldP spid="10" grpId="0"/>
      <p:bldP spid="16"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1"/>
          <p:cNvSpPr txBox="1"/>
          <p:nvPr/>
        </p:nvSpPr>
        <p:spPr>
          <a:xfrm>
            <a:off x="492760" y="498793"/>
            <a:ext cx="9483725" cy="5966460"/>
          </a:xfrm>
          <a:prstGeom prst="rect">
            <a:avLst/>
          </a:prstGeom>
          <a:noFill/>
          <a:ln w="9525">
            <a:noFill/>
          </a:ln>
        </p:spPr>
        <p:txBody>
          <a:bodyPr wrap="none" anchor="t">
            <a:spAutoFit/>
          </a:bodyPr>
          <a:p>
            <a:pPr algn="l">
              <a:lnSpc>
                <a:spcPts val="4165"/>
              </a:lnSpc>
            </a:pPr>
            <a:r>
              <a:rPr lang="zh-CN" altLang="en-US" sz="2800" b="1">
                <a:latin typeface="楷体" panose="02010609060101010101" charset="-122"/>
                <a:ea typeface="楷体" panose="02010609060101010101" charset="-122"/>
              </a:rPr>
              <a:t>10、下列句中加点词不属于古今异义现象的一项是（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A.高</a:t>
            </a:r>
            <a:r>
              <a:rPr lang="zh-CN" altLang="en-US" sz="2800" b="1" u="sng">
                <a:solidFill>
                  <a:srgbClr val="FF0000"/>
                </a:solidFill>
                <a:latin typeface="楷体" panose="02010609060101010101" charset="-122"/>
                <a:ea typeface="楷体" panose="02010609060101010101" charset="-122"/>
              </a:rPr>
              <a:t>可</a:t>
            </a:r>
            <a:r>
              <a:rPr lang="zh-CN" altLang="en-US" sz="2800" b="1">
                <a:latin typeface="楷体" panose="02010609060101010101" charset="-122"/>
                <a:ea typeface="楷体" panose="02010609060101010101" charset="-122"/>
              </a:rPr>
              <a:t>二黍许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B.中</a:t>
            </a:r>
            <a:r>
              <a:rPr lang="zh-CN" altLang="en-US" sz="2800" b="1" u="sng">
                <a:solidFill>
                  <a:srgbClr val="FF0000"/>
                </a:solidFill>
                <a:latin typeface="楷体" panose="02010609060101010101" charset="-122"/>
                <a:ea typeface="楷体" panose="02010609060101010101" charset="-122"/>
              </a:rPr>
              <a:t>峨冠</a:t>
            </a:r>
            <a:r>
              <a:rPr lang="zh-CN" altLang="en-US" sz="2800" b="1">
                <a:latin typeface="楷体" panose="02010609060101010101" charset="-122"/>
                <a:ea typeface="楷体" panose="02010609060101010101" charset="-122"/>
              </a:rPr>
              <a:t>而多髯者为东坡</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C.尝</a:t>
            </a:r>
            <a:r>
              <a:rPr lang="zh-CN" altLang="en-US" sz="2800" b="1" u="sng">
                <a:solidFill>
                  <a:srgbClr val="FF0000"/>
                </a:solidFill>
                <a:latin typeface="楷体" panose="02010609060101010101" charset="-122"/>
                <a:ea typeface="楷体" panose="02010609060101010101" charset="-122"/>
              </a:rPr>
              <a:t>贻</a:t>
            </a:r>
            <a:r>
              <a:rPr lang="zh-CN" altLang="en-US" sz="2800" b="1">
                <a:latin typeface="楷体" panose="02010609060101010101" charset="-122"/>
                <a:ea typeface="楷体" panose="02010609060101010101" charset="-122"/>
              </a:rPr>
              <a:t>余核舟一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D.</a:t>
            </a:r>
            <a:r>
              <a:rPr lang="zh-CN" altLang="en-US" sz="2800" b="1" u="sng">
                <a:solidFill>
                  <a:srgbClr val="FF0000"/>
                </a:solidFill>
                <a:latin typeface="楷体" panose="02010609060101010101" charset="-122"/>
                <a:ea typeface="楷体" panose="02010609060101010101" charset="-122"/>
              </a:rPr>
              <a:t>卧</a:t>
            </a:r>
            <a:r>
              <a:rPr lang="zh-CN" altLang="en-US" sz="2800" b="1">
                <a:latin typeface="楷体" panose="02010609060101010101" charset="-122"/>
                <a:ea typeface="楷体" panose="02010609060101010101" charset="-122"/>
              </a:rPr>
              <a:t>右膝，诎右臂支船</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11、下列句子与“南阳刘子骥，高尚士也”</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句式相同的一项是（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A．中峨冠而多髯者为东坡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B．其两膝相比者</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C．尝贻余核舟一。                 </a:t>
            </a:r>
            <a:endParaRPr lang="zh-CN" altLang="en-US" sz="2800" b="1">
              <a:latin typeface="楷体" panose="02010609060101010101" charset="-122"/>
              <a:ea typeface="楷体" panose="02010609060101010101" charset="-122"/>
            </a:endParaRPr>
          </a:p>
          <a:p>
            <a:pPr algn="l">
              <a:lnSpc>
                <a:spcPts val="4165"/>
              </a:lnSpc>
            </a:pPr>
            <a:r>
              <a:rPr lang="zh-CN" altLang="en-US" sz="2800" b="1">
                <a:latin typeface="楷体" panose="02010609060101010101" charset="-122"/>
                <a:ea typeface="楷体" panose="02010609060101010101" charset="-122"/>
              </a:rPr>
              <a:t>D．各隐卷底衣褶中</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2760345" y="1094740"/>
            <a:ext cx="5010150" cy="521970"/>
          </a:xfrm>
          <a:prstGeom prst="rect">
            <a:avLst/>
          </a:prstGeom>
          <a:noFill/>
          <a:ln w="9525">
            <a:noFill/>
          </a:ln>
        </p:spPr>
        <p:txBody>
          <a:bodyPr wrap="none" anchor="t">
            <a:spAutoFit/>
          </a:bodyPr>
          <a:p>
            <a:pPr algn="l"/>
            <a:r>
              <a:rPr lang="zh-CN" altLang="en-US" sz="2800" b="1">
                <a:solidFill>
                  <a:srgbClr val="FF0000"/>
                </a:solidFill>
                <a:latin typeface="楷体" panose="02010609060101010101" charset="-122"/>
                <a:ea typeface="楷体" panose="02010609060101010101" charset="-122"/>
              </a:rPr>
              <a:t>可,古意：大约；今意：可以。</a:t>
            </a:r>
            <a:endParaRPr lang="zh-CN" altLang="en-US" sz="2800" b="1">
              <a:solidFill>
                <a:srgbClr val="FF0000"/>
              </a:solidFill>
              <a:latin typeface="楷体" panose="02010609060101010101" charset="-122"/>
              <a:ea typeface="楷体" panose="02010609060101010101" charset="-122"/>
            </a:endParaRPr>
          </a:p>
        </p:txBody>
      </p:sp>
      <p:sp>
        <p:nvSpPr>
          <p:cNvPr id="4" name="文本框 3"/>
          <p:cNvSpPr txBox="1"/>
          <p:nvPr/>
        </p:nvSpPr>
        <p:spPr>
          <a:xfrm>
            <a:off x="4558665" y="1675765"/>
            <a:ext cx="73761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峨冠,古义：（戴着）高高的帽子；今义：峨眉山之顶</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4213860" y="2735580"/>
            <a:ext cx="7223760" cy="460375"/>
          </a:xfrm>
          <a:prstGeom prst="rect">
            <a:avLst/>
          </a:prstGeom>
          <a:noFill/>
          <a:ln w="9525">
            <a:noFill/>
          </a:ln>
        </p:spPr>
        <p:txBody>
          <a:bodyPr wrap="none" anchor="t">
            <a:spAutoFit/>
          </a:bodyPr>
          <a:p>
            <a:pPr algn="l"/>
            <a:r>
              <a:rPr lang="zh-CN" altLang="en-US" sz="2400" b="1">
                <a:solidFill>
                  <a:srgbClr val="FF0000"/>
                </a:solidFill>
                <a:latin typeface="楷体" panose="02010609060101010101" charset="-122"/>
                <a:ea typeface="楷体" panose="02010609060101010101" charset="-122"/>
              </a:rPr>
              <a:t>卧,古意：动词的使动用法,使……平放；今意：躺下</a:t>
            </a:r>
            <a:endParaRPr lang="zh-CN" altLang="en-US"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8992553" y="549275"/>
            <a:ext cx="465137" cy="522288"/>
          </a:xfrm>
          <a:prstGeom prst="rect">
            <a:avLst/>
          </a:prstGeom>
          <a:noFill/>
          <a:ln w="9525">
            <a:noFill/>
          </a:ln>
        </p:spPr>
        <p:txBody>
          <a:bodyPr wrap="square" anchor="t">
            <a:spAutoFit/>
          </a:bodyPr>
          <a:p>
            <a:r>
              <a:rPr lang="zh-CN" altLang="en-US" sz="2800" b="1">
                <a:solidFill>
                  <a:srgbClr val="FF0000"/>
                </a:solidFill>
                <a:latin typeface="楷体" panose="02010609060101010101" charset="-122"/>
                <a:ea typeface="楷体" panose="02010609060101010101" charset="-122"/>
              </a:rPr>
              <a:t>C</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4931093" y="4298633"/>
            <a:ext cx="1255395"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判断句</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9" name="文本框 8"/>
          <p:cNvSpPr txBox="1"/>
          <p:nvPr/>
        </p:nvSpPr>
        <p:spPr>
          <a:xfrm>
            <a:off x="3587115" y="5333683"/>
            <a:ext cx="1970405" cy="521970"/>
          </a:xfrm>
          <a:prstGeom prst="rect">
            <a:avLst/>
          </a:prstGeom>
          <a:noFill/>
          <a:ln w="9525">
            <a:noFill/>
          </a:ln>
        </p:spPr>
        <p:txBody>
          <a:bodyPr wrap="none" anchor="t">
            <a:spAutoFit/>
          </a:bodyPr>
          <a:p>
            <a:pPr algn="l"/>
            <a:r>
              <a:rPr lang="zh-CN" altLang="en-US" sz="2800" b="1">
                <a:solidFill>
                  <a:srgbClr val="FF0000"/>
                </a:solidFill>
                <a:latin typeface="楷体" panose="02010609060101010101" charset="-122"/>
                <a:ea typeface="楷体" panose="02010609060101010101" charset="-122"/>
              </a:rPr>
              <a:t>状语后置句</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3989705" y="5859780"/>
            <a:ext cx="1255395" cy="52197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rPr>
              <a:t>省略句</a:t>
            </a:r>
            <a:endParaRPr lang="zh-CN" altLang="en-US" sz="28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3943350" y="3745230"/>
            <a:ext cx="362585" cy="521970"/>
          </a:xfrm>
          <a:prstGeom prst="rect">
            <a:avLst/>
          </a:prstGeom>
          <a:noFill/>
          <a:ln w="9525">
            <a:noFill/>
          </a:ln>
        </p:spPr>
        <p:txBody>
          <a:bodyPr wrap="square" anchor="t">
            <a:spAutoFit/>
          </a:bodyPr>
          <a:p>
            <a:pPr algn="l"/>
            <a:r>
              <a:rPr lang="zh-CN" altLang="en-US" sz="2800" b="1">
                <a:solidFill>
                  <a:srgbClr val="FF0000"/>
                </a:solidFill>
                <a:latin typeface="楷体" panose="02010609060101010101" charset="-122"/>
                <a:ea typeface="楷体" panose="02010609060101010101" charset="-122"/>
              </a:rPr>
              <a:t>A</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3611245" y="4789805"/>
            <a:ext cx="1970405" cy="521970"/>
          </a:xfrm>
          <a:prstGeom prst="rect">
            <a:avLst/>
          </a:prstGeom>
          <a:noFill/>
          <a:ln w="9525">
            <a:noFill/>
          </a:ln>
        </p:spPr>
        <p:txBody>
          <a:bodyPr wrap="none" anchor="t">
            <a:spAutoFit/>
          </a:bodyPr>
          <a:p>
            <a:pPr algn="l"/>
            <a:r>
              <a:rPr lang="zh-CN" altLang="en-US" sz="2800" b="1">
                <a:solidFill>
                  <a:srgbClr val="FF0000"/>
                </a:solidFill>
                <a:latin typeface="楷体" panose="02010609060101010101" charset="-122"/>
                <a:ea typeface="楷体" panose="02010609060101010101" charset="-122"/>
              </a:rPr>
              <a:t>定语后置句</a:t>
            </a:r>
            <a:endParaRPr lang="zh-CN" altLang="en-US" sz="2800" b="1">
              <a:solidFill>
                <a:srgbClr val="FF0000"/>
              </a:solidFill>
              <a:latin typeface="楷体" panose="02010609060101010101" charset="-122"/>
              <a:ea typeface="楷体" panose="02010609060101010101" charset="-122"/>
            </a:endParaRPr>
          </a:p>
        </p:txBody>
      </p:sp>
      <p:sp>
        <p:nvSpPr>
          <p:cNvPr id="2" name="矩形标注 1"/>
          <p:cNvSpPr/>
          <p:nvPr/>
        </p:nvSpPr>
        <p:spPr>
          <a:xfrm>
            <a:off x="5736590" y="3712210"/>
            <a:ext cx="1156335" cy="427355"/>
          </a:xfrm>
          <a:prstGeom prst="wedgeRectCallout">
            <a:avLst>
              <a:gd name="adj1" fmla="val -78555"/>
              <a:gd name="adj2" fmla="val -96210"/>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2400" b="1">
                <a:solidFill>
                  <a:srgbClr val="FF0000"/>
                </a:solidFill>
                <a:latin typeface="楷体" panose="02010609060101010101" charset="-122"/>
                <a:ea typeface="楷体" panose="02010609060101010101" charset="-122"/>
              </a:rPr>
              <a:t>判断句</a:t>
            </a:r>
            <a:endParaRPr lang="zh-CN" altLang="en-US" sz="2400" b="1">
              <a:solidFill>
                <a:srgbClr val="FF0000"/>
              </a:solidFill>
              <a:latin typeface="楷体" panose="02010609060101010101" charset="-122"/>
              <a:ea typeface="楷体" panose="02010609060101010101" charset="-122"/>
            </a:endParaRPr>
          </a:p>
        </p:txBody>
      </p:sp>
      <p:pic>
        <p:nvPicPr>
          <p:cNvPr id="12" name="图片 11"/>
          <p:cNvPicPr>
            <a:picLocks noChangeAspect="1"/>
          </p:cNvPicPr>
          <p:nvPr/>
        </p:nvPicPr>
        <p:blipFill>
          <a:blip r:embed="rId1"/>
          <a:stretch>
            <a:fillRect/>
          </a:stretch>
        </p:blipFill>
        <p:spPr>
          <a:xfrm>
            <a:off x="7349490" y="3695065"/>
            <a:ext cx="4831080" cy="315531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1+#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1+#ppt_w/2"/>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1+#ppt_w/2"/>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ppt_x</p:attrName>
                                        </p:attrNameLst>
                                      </p:cBhvr>
                                      <p:tavLst>
                                        <p:tav tm="0">
                                          <p:val>
                                            <p:strVal val="1+#ppt_w/2"/>
                                          </p:val>
                                        </p:tav>
                                        <p:tav tm="100000">
                                          <p:val>
                                            <p:strVal val="#ppt_x"/>
                                          </p:val>
                                        </p:tav>
                                      </p:tavLst>
                                    </p:anim>
                                    <p:anim calcmode="lin" valueType="num">
                                      <p:cBhvr>
                                        <p:cTn id="4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ppt_x</p:attrName>
                                        </p:attrNameLst>
                                      </p:cBhvr>
                                      <p:tavLst>
                                        <p:tav tm="0">
                                          <p:val>
                                            <p:strVal val="1+#ppt_w/2"/>
                                          </p:val>
                                        </p:tav>
                                        <p:tav tm="100000">
                                          <p:val>
                                            <p:strVal val="#ppt_x"/>
                                          </p:val>
                                        </p:tav>
                                      </p:tavLst>
                                    </p:anim>
                                    <p:anim calcmode="lin" valueType="num">
                                      <p:cBhvr>
                                        <p:cTn id="5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ppt_x</p:attrName>
                                        </p:attrNameLst>
                                      </p:cBhvr>
                                      <p:tavLst>
                                        <p:tav tm="0">
                                          <p:val>
                                            <p:strVal val="1+#ppt_w/2"/>
                                          </p:val>
                                        </p:tav>
                                        <p:tav tm="100000">
                                          <p:val>
                                            <p:strVal val="#ppt_x"/>
                                          </p:val>
                                        </p:tav>
                                      </p:tavLst>
                                    </p:anim>
                                    <p:anim calcmode="lin" valueType="num">
                                      <p:cBhvr>
                                        <p:cTn id="6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P spid="13" grpId="0"/>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1"/>
          <p:cNvSpPr txBox="1"/>
          <p:nvPr/>
        </p:nvSpPr>
        <p:spPr>
          <a:xfrm>
            <a:off x="544830" y="588645"/>
            <a:ext cx="8444230" cy="5885180"/>
          </a:xfrm>
          <a:prstGeom prst="rect">
            <a:avLst/>
          </a:prstGeom>
          <a:noFill/>
          <a:ln w="9525">
            <a:noFill/>
          </a:ln>
        </p:spPr>
        <p:txBody>
          <a:bodyPr wrap="square" anchor="t">
            <a:spAutoFit/>
          </a:bodyPr>
          <a:p>
            <a:pPr fontAlgn="auto">
              <a:lnSpc>
                <a:spcPts val="3765"/>
              </a:lnSpc>
            </a:pPr>
            <a:r>
              <a:rPr lang="zh-CN" altLang="en-US" sz="2800" b="1">
                <a:latin typeface="楷体" panose="02010609060101010101" charset="-122"/>
                <a:ea typeface="楷体" panose="02010609060101010101" charset="-122"/>
              </a:rPr>
              <a:t>12、指出下列说法有误的一项（    ）</a:t>
            </a:r>
            <a:endParaRPr lang="zh-CN" altLang="en-US" sz="2800" b="1">
              <a:latin typeface="楷体" panose="02010609060101010101" charset="-122"/>
              <a:ea typeface="楷体" panose="02010609060101010101" charset="-122"/>
            </a:endParaRPr>
          </a:p>
          <a:p>
            <a:pPr fontAlgn="auto">
              <a:lnSpc>
                <a:spcPts val="3765"/>
              </a:lnSpc>
            </a:pPr>
            <a:r>
              <a:rPr lang="zh-CN" altLang="en-US" sz="2800" b="1">
                <a:latin typeface="楷体" panose="02010609060101010101" charset="-122"/>
                <a:ea typeface="楷体" panose="02010609060101010101" charset="-122"/>
              </a:rPr>
              <a:t>A.《桃花源记》选自《陶渊明集》。作者陶渊明，字元亮，又名潜，世称靖节先生。浔阳柴桑人。东晋末期伟大的诗人、辞赋家。</a:t>
            </a:r>
            <a:endParaRPr lang="zh-CN" altLang="en-US" sz="2800" b="1">
              <a:latin typeface="楷体" panose="02010609060101010101" charset="-122"/>
              <a:ea typeface="楷体" panose="02010609060101010101" charset="-122"/>
            </a:endParaRPr>
          </a:p>
          <a:p>
            <a:pPr fontAlgn="auto">
              <a:lnSpc>
                <a:spcPts val="3765"/>
              </a:lnSpc>
            </a:pPr>
            <a:r>
              <a:rPr lang="zh-CN" altLang="en-US" sz="2800" b="1">
                <a:latin typeface="楷体" panose="02010609060101010101" charset="-122"/>
                <a:ea typeface="楷体" panose="02010609060101010101" charset="-122"/>
              </a:rPr>
              <a:t>B.《核舟记》选自《虞初新志》，清代张潮编。作者魏学洢，字子敬，明末（朝代）嘉善人。</a:t>
            </a:r>
            <a:endParaRPr lang="zh-CN" altLang="en-US" sz="2800" b="1">
              <a:latin typeface="楷体" panose="02010609060101010101" charset="-122"/>
              <a:ea typeface="楷体" panose="02010609060101010101" charset="-122"/>
            </a:endParaRPr>
          </a:p>
          <a:p>
            <a:pPr fontAlgn="auto">
              <a:lnSpc>
                <a:spcPts val="3765"/>
              </a:lnSpc>
            </a:pPr>
            <a:r>
              <a:rPr lang="zh-CN" altLang="en-US" sz="2800" b="1">
                <a:latin typeface="楷体" panose="02010609060101010101" charset="-122"/>
                <a:ea typeface="楷体" panose="02010609060101010101" charset="-122"/>
              </a:rPr>
              <a:t>C.《小石潭记》选自《柳河东集》。作者柳宗元，字子厚，河东人。唐代文学家，“唐宋八大家”之一。</a:t>
            </a:r>
            <a:endParaRPr lang="zh-CN" altLang="en-US" sz="2800" b="1">
              <a:latin typeface="楷体" panose="02010609060101010101" charset="-122"/>
              <a:ea typeface="楷体" panose="02010609060101010101" charset="-122"/>
            </a:endParaRPr>
          </a:p>
          <a:p>
            <a:pPr fontAlgn="auto">
              <a:lnSpc>
                <a:spcPts val="3765"/>
              </a:lnSpc>
            </a:pPr>
            <a:r>
              <a:rPr lang="zh-CN" altLang="en-US" sz="2800" b="1">
                <a:latin typeface="楷体" panose="02010609060101010101" charset="-122"/>
                <a:ea typeface="楷体" panose="02010609060101010101" charset="-122"/>
              </a:rPr>
              <a:t>D.“记”是古代的一种文体，主要通过记事、记物、写景来抒发作者的感悟见解。《桃花源记》《小石潭记》《核舟记》都是脍炙人口的精美散文，值得我们学习借鉴。　</a:t>
            </a:r>
            <a:endParaRPr lang="zh-CN" altLang="en-US" sz="2800" b="1">
              <a:latin typeface="楷体" panose="02010609060101010101" charset="-122"/>
              <a:ea typeface="楷体" panose="02010609060101010101" charset="-122"/>
            </a:endParaRPr>
          </a:p>
        </p:txBody>
      </p:sp>
      <p:sp>
        <p:nvSpPr>
          <p:cNvPr id="6" name="文本框 5"/>
          <p:cNvSpPr txBox="1"/>
          <p:nvPr/>
        </p:nvSpPr>
        <p:spPr>
          <a:xfrm>
            <a:off x="4605020" y="2023428"/>
            <a:ext cx="541338" cy="560387"/>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2414905" y="5851843"/>
            <a:ext cx="541338" cy="560387"/>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7040563" y="3014028"/>
            <a:ext cx="539750" cy="561975"/>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5808028" y="635635"/>
            <a:ext cx="501650" cy="521970"/>
          </a:xfrm>
          <a:prstGeom prst="rect">
            <a:avLst/>
          </a:prstGeom>
          <a:noFill/>
          <a:ln w="9525">
            <a:noFill/>
          </a:ln>
        </p:spPr>
        <p:txBody>
          <a:bodyPr wrap="square" anchor="t">
            <a:spAutoFit/>
          </a:bodyPr>
          <a:p>
            <a:r>
              <a:rPr lang="en-US" altLang="zh-CN" sz="2800" b="1">
                <a:solidFill>
                  <a:srgbClr val="FF0000"/>
                </a:solidFill>
                <a:latin typeface="楷体" panose="02010609060101010101" charset="-122"/>
                <a:ea typeface="楷体" panose="02010609060101010101" charset="-122"/>
                <a:sym typeface="宋体" panose="02010600030101010101" pitchFamily="2" charset="-122"/>
              </a:rPr>
              <a:t>D</a:t>
            </a:r>
            <a:endParaRPr lang="en-US" altLang="zh-CN"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3" name="文本框 2"/>
          <p:cNvSpPr txBox="1"/>
          <p:nvPr/>
        </p:nvSpPr>
        <p:spPr>
          <a:xfrm>
            <a:off x="8673783" y="3898265"/>
            <a:ext cx="541337" cy="561975"/>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4" name="矩形标注 3"/>
          <p:cNvSpPr/>
          <p:nvPr/>
        </p:nvSpPr>
        <p:spPr>
          <a:xfrm>
            <a:off x="4204335" y="5876290"/>
            <a:ext cx="3004820" cy="478155"/>
          </a:xfrm>
          <a:prstGeom prst="wedgeRectCallout">
            <a:avLst>
              <a:gd name="adj1" fmla="val 28740"/>
              <a:gd name="adj2" fmla="val -81739"/>
            </a:avLst>
          </a:prstGeom>
        </p:spPr>
        <p:style>
          <a:lnRef idx="2">
            <a:schemeClr val="accent6"/>
          </a:lnRef>
          <a:fillRef idx="1">
            <a:schemeClr val="lt1"/>
          </a:fillRef>
          <a:effectRef idx="0">
            <a:schemeClr val="accent6"/>
          </a:effectRef>
          <a:fontRef idx="minor">
            <a:schemeClr val="dk1"/>
          </a:fontRef>
        </p:style>
        <p:txBody>
          <a:bodyPr rtlCol="0" anchor="ctr"/>
          <a:p>
            <a:pPr algn="l" fontAlgn="auto">
              <a:lnSpc>
                <a:spcPts val="2000"/>
              </a:lnSpc>
            </a:pPr>
            <a:r>
              <a:rPr lang="zh-CN" altLang="en-US" sz="2400" b="1" strike="noStrike" noProof="1">
                <a:solidFill>
                  <a:srgbClr val="FF0000"/>
                </a:solidFill>
                <a:latin typeface="楷体" panose="02010609060101010101" charset="-122"/>
                <a:ea typeface="楷体" panose="02010609060101010101" charset="-122"/>
              </a:rPr>
              <a:t>《核舟记》是说明文。</a:t>
            </a:r>
            <a:endParaRPr lang="zh-CN" altLang="en-US" sz="2400" b="1" strike="noStrike" noProof="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9128760" y="1798955"/>
            <a:ext cx="3042285" cy="3848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1+#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1+#ppt_w/2"/>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1+#ppt_w/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1+#ppt_w/2"/>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1+#ppt_w/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1+#ppt_w/2"/>
                                          </p:val>
                                        </p:tav>
                                        <p:tav tm="100000">
                                          <p:val>
                                            <p:strVal val="#ppt_x"/>
                                          </p:val>
                                        </p:tav>
                                      </p:tavLst>
                                    </p:anim>
                                    <p:anim calcmode="lin" valueType="num">
                                      <p:cBhvr>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3" grpId="0"/>
      <p:bldP spid="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1"/>
          <p:cNvSpPr txBox="1"/>
          <p:nvPr/>
        </p:nvSpPr>
        <p:spPr>
          <a:xfrm>
            <a:off x="506413" y="485775"/>
            <a:ext cx="11418887" cy="5275580"/>
          </a:xfrm>
          <a:prstGeom prst="rect">
            <a:avLst/>
          </a:prstGeom>
          <a:noFill/>
          <a:ln w="9525">
            <a:noFill/>
          </a:ln>
        </p:spPr>
        <p:txBody>
          <a:bodyPr wrap="square" anchor="t">
            <a:spAutoFit/>
          </a:bodyPr>
          <a:p>
            <a:pPr fontAlgn="auto">
              <a:lnSpc>
                <a:spcPts val="3675"/>
              </a:lnSpc>
            </a:pPr>
            <a:r>
              <a:rPr lang="zh-CN" altLang="en-US" sz="2800" b="1">
                <a:latin typeface="楷体" panose="02010609060101010101" charset="-122"/>
                <a:ea typeface="楷体" panose="02010609060101010101" charset="-122"/>
              </a:rPr>
              <a:t>13、把下列句子翻译成现代汉语</a:t>
            </a:r>
            <a:endParaRPr lang="zh-CN" altLang="en-US" sz="2800" b="1">
              <a:latin typeface="楷体" panose="02010609060101010101" charset="-122"/>
              <a:ea typeface="楷体" panose="02010609060101010101" charset="-122"/>
            </a:endParaRPr>
          </a:p>
          <a:p>
            <a:pPr fontAlgn="auto">
              <a:lnSpc>
                <a:spcPts val="3675"/>
              </a:lnSpc>
            </a:pPr>
            <a:r>
              <a:rPr lang="zh-CN" altLang="en-US" sz="2800" b="1">
                <a:latin typeface="楷体" panose="02010609060101010101" charset="-122"/>
                <a:ea typeface="楷体" panose="02010609060101010101" charset="-122"/>
              </a:rPr>
              <a:t>⑴尝贻余核舟一，盖大苏泛赤壁云。</a:t>
            </a:r>
            <a:endParaRPr lang="zh-CN" altLang="en-US" sz="2800" b="1">
              <a:latin typeface="楷体" panose="02010609060101010101" charset="-122"/>
              <a:ea typeface="楷体" panose="02010609060101010101" charset="-122"/>
            </a:endParaRPr>
          </a:p>
          <a:p>
            <a:pPr fontAlgn="auto">
              <a:lnSpc>
                <a:spcPts val="3675"/>
              </a:lnSpc>
            </a:pPr>
            <a:endParaRPr lang="zh-CN" altLang="en-US" sz="2800" b="1">
              <a:latin typeface="楷体" panose="02010609060101010101" charset="-122"/>
              <a:ea typeface="楷体" panose="02010609060101010101" charset="-122"/>
            </a:endParaRPr>
          </a:p>
          <a:p>
            <a:pPr fontAlgn="auto">
              <a:lnSpc>
                <a:spcPts val="3675"/>
              </a:lnSpc>
            </a:pPr>
            <a:r>
              <a:rPr lang="zh-CN" altLang="en-US" sz="2800" b="1">
                <a:latin typeface="楷体" panose="02010609060101010101" charset="-122"/>
                <a:ea typeface="楷体" panose="02010609060101010101" charset="-122"/>
              </a:rPr>
              <a:t>⑵启窗而观，雕栏相望焉。</a:t>
            </a:r>
            <a:endParaRPr lang="zh-CN" altLang="en-US" sz="2800" b="1">
              <a:latin typeface="楷体" panose="02010609060101010101" charset="-122"/>
              <a:ea typeface="楷体" panose="02010609060101010101" charset="-122"/>
            </a:endParaRPr>
          </a:p>
          <a:p>
            <a:pPr fontAlgn="auto">
              <a:lnSpc>
                <a:spcPts val="3675"/>
              </a:lnSpc>
            </a:pPr>
            <a:endParaRPr lang="zh-CN" altLang="en-US" sz="2800" b="1">
              <a:latin typeface="楷体" panose="02010609060101010101" charset="-122"/>
              <a:ea typeface="楷体" panose="02010609060101010101" charset="-122"/>
            </a:endParaRPr>
          </a:p>
          <a:p>
            <a:pPr fontAlgn="auto">
              <a:lnSpc>
                <a:spcPts val="3675"/>
              </a:lnSpc>
            </a:pPr>
            <a:r>
              <a:rPr lang="zh-CN" altLang="en-US" sz="2800" b="1">
                <a:latin typeface="楷体" panose="02010609060101010101" charset="-122"/>
                <a:ea typeface="楷体" panose="02010609060101010101" charset="-122"/>
              </a:rPr>
              <a:t>⑶佛印绝类弥勒，袒胸露乳，矫首昂视，神情与苏、黄不属。</a:t>
            </a:r>
            <a:endParaRPr lang="zh-CN" altLang="en-US" sz="2800" b="1">
              <a:latin typeface="楷体" panose="02010609060101010101" charset="-122"/>
              <a:ea typeface="楷体" panose="02010609060101010101" charset="-122"/>
            </a:endParaRPr>
          </a:p>
          <a:p>
            <a:pPr fontAlgn="auto">
              <a:lnSpc>
                <a:spcPts val="3675"/>
              </a:lnSpc>
            </a:pPr>
            <a:endParaRPr lang="zh-CN" altLang="en-US" sz="2800" b="1">
              <a:latin typeface="楷体" panose="02010609060101010101" charset="-122"/>
              <a:ea typeface="楷体" panose="02010609060101010101" charset="-122"/>
            </a:endParaRPr>
          </a:p>
          <a:p>
            <a:pPr fontAlgn="auto">
              <a:lnSpc>
                <a:spcPts val="3675"/>
              </a:lnSpc>
            </a:pPr>
            <a:endParaRPr lang="zh-CN" altLang="en-US" sz="2800" b="1">
              <a:latin typeface="楷体" panose="02010609060101010101" charset="-122"/>
              <a:ea typeface="楷体" panose="02010609060101010101" charset="-122"/>
            </a:endParaRPr>
          </a:p>
          <a:p>
            <a:pPr fontAlgn="auto">
              <a:lnSpc>
                <a:spcPts val="3675"/>
              </a:lnSpc>
            </a:pPr>
            <a:r>
              <a:rPr lang="zh-CN" altLang="en-US" sz="2800" b="1">
                <a:latin typeface="楷体" panose="02010609060101010101" charset="-122"/>
                <a:ea typeface="楷体" panose="02010609060101010101" charset="-122"/>
              </a:rPr>
              <a:t>⑷其人视端容寂，若听茶声然。</a:t>
            </a:r>
            <a:endParaRPr lang="zh-CN" altLang="en-US" sz="2800" b="1">
              <a:latin typeface="楷体" panose="02010609060101010101" charset="-122"/>
              <a:ea typeface="楷体" panose="02010609060101010101" charset="-122"/>
            </a:endParaRPr>
          </a:p>
          <a:p>
            <a:pPr fontAlgn="auto">
              <a:lnSpc>
                <a:spcPts val="3675"/>
              </a:lnSpc>
            </a:pPr>
            <a:endParaRPr lang="zh-CN" altLang="en-US" sz="2800" b="1">
              <a:latin typeface="楷体" panose="02010609060101010101" charset="-122"/>
              <a:ea typeface="楷体" panose="02010609060101010101" charset="-122"/>
            </a:endParaRPr>
          </a:p>
          <a:p>
            <a:pPr fontAlgn="auto">
              <a:lnSpc>
                <a:spcPts val="3675"/>
              </a:lnSpc>
            </a:pPr>
            <a:r>
              <a:rPr lang="zh-CN" altLang="en-US" sz="2800" b="1">
                <a:latin typeface="楷体" panose="02010609060101010101" charset="-122"/>
                <a:ea typeface="楷体" panose="02010609060101010101" charset="-122"/>
              </a:rPr>
              <a:t>⑸而计其长，曾不盈寸。盖简桃核修狭者为之。</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508000" y="1412875"/>
            <a:ext cx="10960100" cy="549910"/>
          </a:xfrm>
          <a:prstGeom prst="rect">
            <a:avLst/>
          </a:prstGeom>
          <a:noFill/>
          <a:ln w="9525">
            <a:noFill/>
          </a:ln>
        </p:spPr>
        <p:txBody>
          <a:bodyPr wrap="square" anchor="t">
            <a:spAutoFit/>
          </a:bodyPr>
          <a:p>
            <a:pPr>
              <a:lnSpc>
                <a:spcPts val="3575"/>
              </a:lnSpc>
            </a:pPr>
            <a:r>
              <a:rPr lang="zh-CN" altLang="en-US" sz="2400" b="1">
                <a:solidFill>
                  <a:srgbClr val="FF0000"/>
                </a:solidFill>
                <a:latin typeface="楷体" panose="02010609060101010101" charset="-122"/>
                <a:ea typeface="楷体" panose="02010609060101010101" charset="-122"/>
                <a:sym typeface="宋体" panose="02010600030101010101" pitchFamily="2" charset="-122"/>
              </a:rPr>
              <a:t>（他）曾经送给我一个用桃核雕刻成的小船，刻的是苏轼乘船游赤壁（的情形）。</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518160" y="2337435"/>
            <a:ext cx="9971088"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rPr>
              <a:t>打开窗户来看，雕刻着花纹的栏杆左右相对。</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548005" y="4710113"/>
            <a:ext cx="11420475" cy="498475"/>
          </a:xfrm>
          <a:prstGeom prst="rect">
            <a:avLst/>
          </a:prstGeom>
          <a:noFill/>
          <a:ln w="9525">
            <a:noFill/>
          </a:ln>
        </p:spPr>
        <p:txBody>
          <a:bodyPr wrap="square" anchor="t">
            <a:spAutoFit/>
          </a:bodyPr>
          <a:p>
            <a:pPr>
              <a:lnSpc>
                <a:spcPts val="3175"/>
              </a:lnSpc>
            </a:pPr>
            <a:r>
              <a:rPr lang="zh-CN" altLang="en-US" sz="2800" b="1">
                <a:solidFill>
                  <a:srgbClr val="FF0000"/>
                </a:solidFill>
                <a:latin typeface="楷体" panose="02010609060101010101" charset="-122"/>
                <a:ea typeface="楷体" panose="02010609060101010101" charset="-122"/>
              </a:rPr>
              <a:t>那人眼睛正视着（茶炉），神色平静，好像在听茶水烧开了没有的样子。</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537210" y="3388995"/>
            <a:ext cx="11200130" cy="905510"/>
          </a:xfrm>
          <a:prstGeom prst="rect">
            <a:avLst/>
          </a:prstGeom>
          <a:noFill/>
          <a:ln w="9525">
            <a:noFill/>
          </a:ln>
        </p:spPr>
        <p:txBody>
          <a:bodyPr wrap="square" anchor="t">
            <a:spAutoFit/>
          </a:bodyPr>
          <a:p>
            <a:pPr>
              <a:lnSpc>
                <a:spcPts val="3175"/>
              </a:lnSpc>
            </a:pPr>
            <a:r>
              <a:rPr lang="zh-CN" altLang="en-US" sz="2800" b="1">
                <a:solidFill>
                  <a:srgbClr val="FF0000"/>
                </a:solidFill>
                <a:latin typeface="楷体" panose="02010609060101010101" charset="-122"/>
                <a:ea typeface="楷体" panose="02010609060101010101" charset="-122"/>
              </a:rPr>
              <a:t>佛印极像佛教的弥勒菩萨，袒着胸脯，露出乳头，抬头仰望，神情和苏东坡、鲁直不相类似。</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537845" y="5733098"/>
            <a:ext cx="11420475" cy="498475"/>
          </a:xfrm>
          <a:prstGeom prst="rect">
            <a:avLst/>
          </a:prstGeom>
          <a:noFill/>
          <a:ln w="9525">
            <a:noFill/>
          </a:ln>
        </p:spPr>
        <p:txBody>
          <a:bodyPr wrap="square" anchor="t">
            <a:spAutoFit/>
          </a:bodyPr>
          <a:p>
            <a:pPr>
              <a:lnSpc>
                <a:spcPts val="3175"/>
              </a:lnSpc>
            </a:pPr>
            <a:r>
              <a:rPr lang="zh-CN" altLang="en-US" sz="2400" b="1">
                <a:solidFill>
                  <a:srgbClr val="FF0000"/>
                </a:solidFill>
                <a:latin typeface="楷体" panose="02010609060101010101" charset="-122"/>
                <a:ea typeface="楷体" panose="02010609060101010101" charset="-122"/>
              </a:rPr>
              <a:t>可是计算它的长度，还竟然不满一寸。原来是挑选长而窄的桃核雕刻而成的。</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1+#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1+#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1+#ppt_w/2"/>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 descr="组48325同意"/>
          <p:cNvPicPr>
            <a:picLocks noChangeAspect="1"/>
          </p:cNvPicPr>
          <p:nvPr/>
        </p:nvPicPr>
        <p:blipFill>
          <a:blip r:embed="rId1"/>
          <a:stretch>
            <a:fillRect/>
          </a:stretch>
        </p:blipFill>
        <p:spPr>
          <a:xfrm>
            <a:off x="415925" y="536575"/>
            <a:ext cx="2389188" cy="608013"/>
          </a:xfrm>
          <a:prstGeom prst="rect">
            <a:avLst/>
          </a:prstGeom>
          <a:noFill/>
          <a:ln w="9525">
            <a:noFill/>
          </a:ln>
        </p:spPr>
      </p:pic>
      <p:sp>
        <p:nvSpPr>
          <p:cNvPr id="37890" name="文本框 7"/>
          <p:cNvSpPr txBox="1"/>
          <p:nvPr/>
        </p:nvSpPr>
        <p:spPr>
          <a:xfrm>
            <a:off x="806450" y="569913"/>
            <a:ext cx="1612900" cy="522287"/>
          </a:xfrm>
          <a:prstGeom prst="rect">
            <a:avLst/>
          </a:prstGeom>
          <a:noFill/>
          <a:ln w="9525">
            <a:noFill/>
          </a:ln>
        </p:spPr>
        <p:txBody>
          <a:bodyPr wrap="none" anchor="t">
            <a:spAutoFit/>
          </a:bodyPr>
          <a:p>
            <a:pPr eaLnBrk="0" hangingPunct="0">
              <a:buFont typeface="Arial" panose="020B0604020202020204" pitchFamily="34" charset="0"/>
            </a:pPr>
            <a:r>
              <a:rPr lang="zh-CN" altLang="en-US" sz="2800" b="1" dirty="0">
                <a:solidFill>
                  <a:srgbClr val="EF7509"/>
                </a:solidFill>
                <a:latin typeface="思源黑体 CN Heavy" pitchFamily="34" charset="-122"/>
                <a:ea typeface="思源黑体 CN Heavy" pitchFamily="34" charset="-122"/>
              </a:rPr>
              <a:t>达标练习</a:t>
            </a:r>
            <a:endParaRPr lang="zh-CN" altLang="en-US" sz="2800" b="1" dirty="0">
              <a:solidFill>
                <a:srgbClr val="EF7509"/>
              </a:solidFill>
              <a:latin typeface="思源黑体 CN Heavy" pitchFamily="34" charset="-122"/>
              <a:ea typeface="思源黑体 CN Heavy" pitchFamily="34" charset="-122"/>
            </a:endParaRPr>
          </a:p>
        </p:txBody>
      </p:sp>
      <p:sp>
        <p:nvSpPr>
          <p:cNvPr id="7" name="任意多边形 6"/>
          <p:cNvSpPr/>
          <p:nvPr/>
        </p:nvSpPr>
        <p:spPr>
          <a:xfrm rot="10800000" flipH="1">
            <a:off x="8767445" y="561340"/>
            <a:ext cx="262255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650288" y="388938"/>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37893" name="TextBox 7"/>
          <p:cNvSpPr txBox="1"/>
          <p:nvPr/>
        </p:nvSpPr>
        <p:spPr>
          <a:xfrm>
            <a:off x="8737600" y="593725"/>
            <a:ext cx="2674938" cy="522288"/>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㈡课内语段阅读</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418513" y="1227138"/>
            <a:ext cx="2190750"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3233" y="1238568"/>
            <a:ext cx="11328400" cy="5344160"/>
          </a:xfrm>
          <a:prstGeom prst="rect">
            <a:avLst/>
          </a:prstGeom>
          <a:noFill/>
          <a:ln w="9525">
            <a:noFill/>
          </a:ln>
        </p:spPr>
        <p:txBody>
          <a:bodyPr wrap="square" anchor="t">
            <a:spAutoFit/>
          </a:bodyPr>
          <a:p>
            <a:pPr indent="349250" fontAlgn="auto">
              <a:lnSpc>
                <a:spcPts val="2560"/>
              </a:lnSpc>
            </a:pPr>
            <a:r>
              <a:rPr lang="zh-CN" altLang="en-US" sz="2000" b="1" noProof="1">
                <a:latin typeface="楷体" panose="02010609060101010101" charset="-122"/>
                <a:ea typeface="楷体" panose="02010609060101010101" charset="-122"/>
                <a:cs typeface="+mn-cs"/>
              </a:rPr>
              <a:t>阅读课文，回答问题。</a:t>
            </a:r>
            <a:endParaRPr lang="zh-CN" altLang="en-US" b="1" noProof="1">
              <a:latin typeface="楷体" panose="02010609060101010101" charset="-122"/>
              <a:ea typeface="楷体" panose="02010609060101010101" charset="-122"/>
            </a:endParaRPr>
          </a:p>
          <a:p>
            <a:pPr indent="349250" fontAlgn="auto">
              <a:lnSpc>
                <a:spcPts val="2560"/>
              </a:lnSpc>
            </a:pPr>
            <a:r>
              <a:rPr lang="zh-CN" altLang="en-US" sz="2000" b="1" noProof="1">
                <a:latin typeface="楷体" panose="02010609060101010101" charset="-122"/>
                <a:ea typeface="楷体" panose="02010609060101010101" charset="-122"/>
                <a:cs typeface="+mn-cs"/>
              </a:rPr>
              <a:t>明有奇巧人曰王叔远，能以径寸之木，为宫室、器皿、人物，以至鸟兽、木石，罔不因势象形，各具情态。尝贻余核舟一，盖大苏泛赤壁云。</a:t>
            </a:r>
            <a:endParaRPr lang="zh-CN" altLang="en-US" sz="2000" b="1" noProof="1">
              <a:latin typeface="楷体" panose="02010609060101010101" charset="-122"/>
              <a:ea typeface="楷体" panose="02010609060101010101" charset="-122"/>
              <a:cs typeface="+mn-cs"/>
            </a:endParaRPr>
          </a:p>
          <a:p>
            <a:pPr indent="349250" fontAlgn="auto">
              <a:lnSpc>
                <a:spcPts val="2560"/>
              </a:lnSpc>
            </a:pPr>
            <a:r>
              <a:rPr lang="zh-CN" altLang="en-US" sz="2000" b="1" noProof="1">
                <a:latin typeface="楷体" panose="02010609060101010101" charset="-122"/>
                <a:ea typeface="楷体" panose="02010609060101010101" charset="-122"/>
                <a:cs typeface="+mn-cs"/>
              </a:rPr>
              <a:t>舟首尾长约八分有奇，高可二黍许。中轩敞者为舱，箬篷覆之。旁开小窗，左右各四，共八扇。启窗而观，雕栏相望焉。闭之，则右刻“山高月小，水落石出”，左刻“清风徐来，水波不兴”，石青糁之。</a:t>
            </a:r>
            <a:endParaRPr lang="zh-CN" altLang="en-US" sz="2000" b="1" noProof="1">
              <a:latin typeface="楷体" panose="02010609060101010101" charset="-122"/>
              <a:ea typeface="楷体" panose="02010609060101010101" charset="-122"/>
              <a:cs typeface="+mn-cs"/>
            </a:endParaRPr>
          </a:p>
          <a:p>
            <a:pPr indent="349250" fontAlgn="auto">
              <a:lnSpc>
                <a:spcPts val="2560"/>
              </a:lnSpc>
            </a:pPr>
            <a:r>
              <a:rPr lang="zh-CN" altLang="en-US" sz="2000" b="1" noProof="1">
                <a:latin typeface="楷体" panose="02010609060101010101" charset="-122"/>
                <a:ea typeface="楷体" panose="02010609060101010101" charset="-122"/>
                <a:cs typeface="+mn-cs"/>
              </a:rPr>
              <a:t>船头坐三人，中峨冠而多髯者为东坡，佛印居右，鲁直居左。苏、黄共阅一手卷。东坡右手执卷端，左手抚鲁直背。鲁直左手执卷末，右手指卷，如有所语。东坡现右足，鲁直现左足，各微侧，其两膝相比者，各隐卷底衣褶中。佛印绝类弥勒，袒胸露乳，矫首昂视，神情与苏、黄不属。卧右膝，诎右臂支船，而竖其左膝，左臂挂念珠倚之——珠可历历数也。</a:t>
            </a:r>
            <a:endParaRPr lang="zh-CN" altLang="en-US" sz="2000" b="1" noProof="1">
              <a:latin typeface="楷体" panose="02010609060101010101" charset="-122"/>
              <a:ea typeface="楷体" panose="02010609060101010101" charset="-122"/>
              <a:cs typeface="+mn-cs"/>
            </a:endParaRPr>
          </a:p>
          <a:p>
            <a:pPr indent="349250" fontAlgn="auto">
              <a:lnSpc>
                <a:spcPts val="2560"/>
              </a:lnSpc>
            </a:pPr>
            <a:r>
              <a:rPr lang="zh-CN" altLang="en-US" sz="2000" b="1" noProof="1">
                <a:latin typeface="楷体" panose="02010609060101010101" charset="-122"/>
                <a:ea typeface="楷体" panose="02010609060101010101" charset="-122"/>
                <a:cs typeface="+mn-cs"/>
              </a:rPr>
              <a:t>舟尾横卧一楫。楫左右舟子各一人。居右者椎髻仰面，左手倚一衡木，右手攀右趾，若啸呼状。居左者右手执蒲葵扇，左手抚炉，炉上有壶，其人视端容寂，若听茶声然。</a:t>
            </a:r>
            <a:endParaRPr lang="zh-CN" altLang="en-US" sz="2000" b="1" noProof="1">
              <a:latin typeface="楷体" panose="02010609060101010101" charset="-122"/>
              <a:ea typeface="楷体" panose="02010609060101010101" charset="-122"/>
              <a:cs typeface="+mn-cs"/>
            </a:endParaRPr>
          </a:p>
          <a:p>
            <a:pPr indent="349250" fontAlgn="auto">
              <a:lnSpc>
                <a:spcPts val="2560"/>
              </a:lnSpc>
            </a:pPr>
            <a:r>
              <a:rPr lang="zh-CN" altLang="en-US" sz="2000" b="1" noProof="1">
                <a:latin typeface="楷体" panose="02010609060101010101" charset="-122"/>
                <a:ea typeface="楷体" panose="02010609060101010101" charset="-122"/>
                <a:cs typeface="+mn-cs"/>
              </a:rPr>
              <a:t>其船背稍夷，则题名其上，文曰“天启壬戌秋日，虞山王毅叔远甫刻”，细若蚊足，钩画了了，其色墨。又用篆章一，文曰“初平山人”，其色丹。</a:t>
            </a:r>
            <a:endParaRPr lang="zh-CN" altLang="en-US" sz="2000" b="1" noProof="1">
              <a:latin typeface="楷体" panose="02010609060101010101" charset="-122"/>
              <a:ea typeface="楷体" panose="02010609060101010101" charset="-122"/>
              <a:cs typeface="+mn-cs"/>
            </a:endParaRPr>
          </a:p>
          <a:p>
            <a:pPr indent="349250" fontAlgn="auto">
              <a:lnSpc>
                <a:spcPts val="2560"/>
              </a:lnSpc>
            </a:pPr>
            <a:r>
              <a:rPr lang="zh-CN" altLang="en-US" sz="2000" b="1" noProof="1">
                <a:latin typeface="楷体" panose="02010609060101010101" charset="-122"/>
                <a:ea typeface="楷体" panose="02010609060101010101" charset="-122"/>
                <a:cs typeface="+mn-cs"/>
              </a:rPr>
              <a:t>通计一舟，为人五；为窗八；为箬篷，为楫，为炉，为壶，为手卷，为念珠各一；对联、题名并篆文，为字共三十有四。而计其长，曾不盈寸。盖简桃核修狭者为之。嘻，技亦灵怪矣哉！</a:t>
            </a:r>
            <a:endParaRPr lang="zh-CN" altLang="en-US" sz="2000" b="1" noProof="1">
              <a:latin typeface="楷体" panose="02010609060101010101" charset="-122"/>
              <a:ea typeface="楷体" panose="02010609060101010101"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3" name="图片 1" descr="组48325同意"/>
          <p:cNvPicPr>
            <a:picLocks noChangeAspect="1"/>
          </p:cNvPicPr>
          <p:nvPr/>
        </p:nvPicPr>
        <p:blipFill>
          <a:blip r:embed="rId1"/>
          <a:stretch>
            <a:fillRect/>
          </a:stretch>
        </p:blipFill>
        <p:spPr>
          <a:xfrm>
            <a:off x="461963" y="512763"/>
            <a:ext cx="2389187" cy="608012"/>
          </a:xfrm>
          <a:prstGeom prst="rect">
            <a:avLst/>
          </a:prstGeom>
          <a:noFill/>
          <a:ln w="9525">
            <a:noFill/>
          </a:ln>
        </p:spPr>
      </p:pic>
      <p:sp>
        <p:nvSpPr>
          <p:cNvPr id="38914" name="文本框 7"/>
          <p:cNvSpPr txBox="1"/>
          <p:nvPr/>
        </p:nvSpPr>
        <p:spPr>
          <a:xfrm>
            <a:off x="852488" y="546100"/>
            <a:ext cx="1612900" cy="522288"/>
          </a:xfrm>
          <a:prstGeom prst="rect">
            <a:avLst/>
          </a:prstGeom>
          <a:noFill/>
          <a:ln w="9525">
            <a:noFill/>
          </a:ln>
        </p:spPr>
        <p:txBody>
          <a:bodyPr wrap="none" anchor="t">
            <a:spAutoFit/>
          </a:bodyPr>
          <a:p>
            <a:pPr eaLnBrk="0" hangingPunct="0">
              <a:buFont typeface="Arial" panose="020B0604020202020204" pitchFamily="34" charset="0"/>
            </a:pPr>
            <a:r>
              <a:rPr lang="zh-CN" altLang="en-US" sz="2800" b="1" dirty="0">
                <a:solidFill>
                  <a:srgbClr val="EF7509"/>
                </a:solidFill>
                <a:latin typeface="思源黑体 CN Heavy" pitchFamily="34" charset="-122"/>
                <a:ea typeface="思源黑体 CN Heavy" pitchFamily="34" charset="-122"/>
              </a:rPr>
              <a:t>达标练习</a:t>
            </a:r>
            <a:endParaRPr lang="zh-CN" altLang="en-US" sz="2800" b="1" dirty="0">
              <a:solidFill>
                <a:srgbClr val="EF7509"/>
              </a:solidFill>
              <a:latin typeface="思源黑体 CN Heavy" pitchFamily="34" charset="-122"/>
              <a:ea typeface="思源黑体 CN Heavy" pitchFamily="34" charset="-122"/>
            </a:endParaRPr>
          </a:p>
        </p:txBody>
      </p:sp>
      <p:sp>
        <p:nvSpPr>
          <p:cNvPr id="38915" name="文本框 1"/>
          <p:cNvSpPr txBox="1"/>
          <p:nvPr/>
        </p:nvSpPr>
        <p:spPr>
          <a:xfrm>
            <a:off x="428625" y="1447800"/>
            <a:ext cx="11326813" cy="4919345"/>
          </a:xfrm>
          <a:prstGeom prst="rect">
            <a:avLst/>
          </a:prstGeom>
          <a:noFill/>
          <a:ln w="9525">
            <a:noFill/>
          </a:ln>
        </p:spPr>
        <p:txBody>
          <a:bodyPr wrap="square" anchor="t">
            <a:spAutoFit/>
          </a:bodyPr>
          <a:p>
            <a:pPr>
              <a:lnSpc>
                <a:spcPts val="3765"/>
              </a:lnSpc>
            </a:pPr>
            <a:r>
              <a:rPr lang="zh-CN" altLang="en-US" sz="2800" b="1">
                <a:latin typeface="楷体" panose="02010609060101010101" charset="-122"/>
                <a:ea typeface="楷体" panose="02010609060101010101" charset="-122"/>
              </a:rPr>
              <a:t>1、解释下列语句中加点词语</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⑴罔不</a:t>
            </a:r>
            <a:r>
              <a:rPr lang="zh-CN" altLang="en-US" sz="2800" b="1" u="sng">
                <a:solidFill>
                  <a:srgbClr val="FF0000"/>
                </a:solidFill>
                <a:latin typeface="楷体" panose="02010609060101010101" charset="-122"/>
                <a:ea typeface="楷体" panose="02010609060101010101" charset="-122"/>
              </a:rPr>
              <a:t>因</a:t>
            </a:r>
            <a:r>
              <a:rPr lang="zh-CN" altLang="en-US" sz="2800" b="1">
                <a:latin typeface="楷体" panose="02010609060101010101" charset="-122"/>
                <a:ea typeface="楷体" panose="02010609060101010101" charset="-122"/>
              </a:rPr>
              <a:t>势象形    因:▁▁▁▁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⑵尝</a:t>
            </a:r>
            <a:r>
              <a:rPr lang="zh-CN" altLang="en-US" sz="2800" b="1" u="sng">
                <a:solidFill>
                  <a:srgbClr val="FF0000"/>
                </a:solidFill>
                <a:latin typeface="楷体" panose="02010609060101010101" charset="-122"/>
                <a:ea typeface="楷体" panose="02010609060101010101" charset="-122"/>
              </a:rPr>
              <a:t>贻</a:t>
            </a:r>
            <a:r>
              <a:rPr lang="zh-CN" altLang="en-US" sz="2800" b="1">
                <a:latin typeface="楷体" panose="02010609060101010101" charset="-122"/>
                <a:ea typeface="楷体" panose="02010609060101010101" charset="-122"/>
              </a:rPr>
              <a:t>余核舟一   贻：_________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⑶</a:t>
            </a:r>
            <a:r>
              <a:rPr lang="zh-CN" altLang="en-US" sz="2800" b="1" u="sng">
                <a:solidFill>
                  <a:srgbClr val="FF0000"/>
                </a:solidFill>
                <a:latin typeface="楷体" panose="02010609060101010101" charset="-122"/>
                <a:ea typeface="楷体" panose="02010609060101010101" charset="-122"/>
              </a:rPr>
              <a:t>诎</a:t>
            </a:r>
            <a:r>
              <a:rPr lang="zh-CN" altLang="en-US" sz="2800" b="1">
                <a:latin typeface="楷体" panose="02010609060101010101" charset="-122"/>
                <a:ea typeface="楷体" panose="02010609060101010101" charset="-122"/>
              </a:rPr>
              <a:t>右臂支船    诎:▁▁▁▁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⑷其两膝相</a:t>
            </a:r>
            <a:r>
              <a:rPr lang="zh-CN" altLang="en-US" sz="2800" b="1" u="sng">
                <a:solidFill>
                  <a:srgbClr val="FF0000"/>
                </a:solidFill>
                <a:latin typeface="楷体" panose="02010609060101010101" charset="-122"/>
                <a:ea typeface="楷体" panose="02010609060101010101" charset="-122"/>
              </a:rPr>
              <a:t>比</a:t>
            </a:r>
            <a:r>
              <a:rPr lang="zh-CN" altLang="en-US" sz="2800" b="1">
                <a:latin typeface="楷体" panose="02010609060101010101" charset="-122"/>
                <a:ea typeface="楷体" panose="02010609060101010101" charset="-122"/>
              </a:rPr>
              <a:t>者   比：_________</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2、下列句子中加点词语的意义相同的一组是(      )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A.属①祌情与苏、黄不属       ②有良田美池桑竹之属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B.绝①佛印绝类弥勒     ②率妻子邑人来此绝境</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C.曾①而计其长，曾不盈寸      ②曾不能损魁父之丘</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D.盖①盖简桃核修狭者为之         ②盖竹柏影也</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4406265" y="1911350"/>
            <a:ext cx="1068388"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顺着</a:t>
            </a:r>
            <a:endParaRPr lang="zh-CN" altLang="en-US" sz="2800" b="1">
              <a:solidFill>
                <a:srgbClr val="FF0000"/>
              </a:solidFill>
              <a:latin typeface="楷体" panose="02010609060101010101" charset="-122"/>
              <a:ea typeface="楷体" panose="02010609060101010101" charset="-122"/>
            </a:endParaRPr>
          </a:p>
        </p:txBody>
      </p:sp>
      <p:sp>
        <p:nvSpPr>
          <p:cNvPr id="4" name="文本框 3"/>
          <p:cNvSpPr txBox="1"/>
          <p:nvPr/>
        </p:nvSpPr>
        <p:spPr>
          <a:xfrm>
            <a:off x="4229100" y="2409825"/>
            <a:ext cx="211772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赠送</a:t>
            </a:r>
            <a:endParaRPr lang="zh-CN" altLang="en-US" sz="2800" b="1">
              <a:solidFill>
                <a:srgbClr val="FF0000"/>
              </a:solidFill>
              <a:latin typeface="楷体" panose="02010609060101010101" charset="-122"/>
              <a:ea typeface="楷体" panose="02010609060101010101" charset="-122"/>
            </a:endParaRPr>
          </a:p>
        </p:txBody>
      </p:sp>
      <p:sp>
        <p:nvSpPr>
          <p:cNvPr id="5" name="文本框 4"/>
          <p:cNvSpPr txBox="1"/>
          <p:nvPr/>
        </p:nvSpPr>
        <p:spPr>
          <a:xfrm>
            <a:off x="4108450" y="2875280"/>
            <a:ext cx="303212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同“屈”，弯曲</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4356100" y="3351213"/>
            <a:ext cx="92075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靠近</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4637723" y="4310063"/>
            <a:ext cx="935037"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类似</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9767570" y="4337050"/>
            <a:ext cx="9525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类</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3932555" y="4787900"/>
            <a:ext cx="67881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极</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8600440" y="4767580"/>
            <a:ext cx="235966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没有出路的</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4915535" y="5303838"/>
            <a:ext cx="1246188"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竟然</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9285605" y="5241925"/>
            <a:ext cx="2705100" cy="621030"/>
          </a:xfrm>
          <a:prstGeom prst="rect">
            <a:avLst/>
          </a:prstGeom>
          <a:noFill/>
          <a:ln w="9525">
            <a:noFill/>
          </a:ln>
        </p:spPr>
        <p:txBody>
          <a:bodyPr wrap="square" anchor="t">
            <a:spAutoFit/>
          </a:bodyPr>
          <a:p>
            <a:pPr fontAlgn="auto">
              <a:lnSpc>
                <a:spcPts val="2065"/>
              </a:lnSpc>
            </a:pPr>
            <a:r>
              <a:rPr lang="zh-CN" altLang="en-US" sz="2000" b="1">
                <a:solidFill>
                  <a:srgbClr val="FF0000"/>
                </a:solidFill>
                <a:latin typeface="楷体" panose="02010609060101010101" charset="-122"/>
                <a:ea typeface="楷体" panose="02010609060101010101" charset="-122"/>
              </a:rPr>
              <a:t>加强否定语气，可译为“连……都……”</a:t>
            </a:r>
            <a:endParaRPr lang="zh-CN" altLang="en-US" sz="20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4971415" y="5723890"/>
            <a:ext cx="130492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原来是</a:t>
            </a:r>
            <a:endParaRPr lang="zh-CN" altLang="en-US" sz="28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8764588" y="5807393"/>
            <a:ext cx="2122487" cy="484505"/>
          </a:xfrm>
          <a:prstGeom prst="rect">
            <a:avLst/>
          </a:prstGeom>
          <a:noFill/>
          <a:ln w="9525">
            <a:noFill/>
          </a:ln>
        </p:spPr>
        <p:txBody>
          <a:bodyPr wrap="square" anchor="t">
            <a:spAutoFit/>
          </a:bodyPr>
          <a:p>
            <a:pPr>
              <a:lnSpc>
                <a:spcPts val="3065"/>
              </a:lnSpc>
            </a:pPr>
            <a:r>
              <a:rPr lang="zh-CN" altLang="en-US" sz="2800" b="1">
                <a:solidFill>
                  <a:srgbClr val="FF0000"/>
                </a:solidFill>
                <a:latin typeface="楷体" panose="02010609060101010101" charset="-122"/>
                <a:ea typeface="楷体" panose="02010609060101010101" charset="-122"/>
              </a:rPr>
              <a:t>原来是</a:t>
            </a:r>
            <a:endParaRPr lang="zh-CN" altLang="en-US" sz="2800" b="1">
              <a:solidFill>
                <a:srgbClr val="FF0000"/>
              </a:solidFill>
              <a:latin typeface="楷体" panose="02010609060101010101" charset="-122"/>
              <a:ea typeface="楷体" panose="02010609060101010101" charset="-122"/>
            </a:endParaRPr>
          </a:p>
        </p:txBody>
      </p:sp>
      <p:sp>
        <p:nvSpPr>
          <p:cNvPr id="19" name="文本框 18"/>
          <p:cNvSpPr txBox="1"/>
          <p:nvPr/>
        </p:nvSpPr>
        <p:spPr>
          <a:xfrm>
            <a:off x="7987030" y="3879533"/>
            <a:ext cx="4445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D</a:t>
            </a:r>
            <a:endParaRPr lang="zh-CN" altLang="en-US" sz="28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2"/>
          <a:stretch>
            <a:fillRect/>
          </a:stretch>
        </p:blipFill>
        <p:spPr>
          <a:xfrm>
            <a:off x="7244715" y="-11430"/>
            <a:ext cx="4953000" cy="355727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1+#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1+#ppt_w/2"/>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1+#ppt_w/2"/>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1+#ppt_w/2"/>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1+#ppt_w/2"/>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1+#ppt_w/2"/>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ppt_x</p:attrName>
                                        </p:attrNameLst>
                                      </p:cBhvr>
                                      <p:tavLst>
                                        <p:tav tm="0">
                                          <p:val>
                                            <p:strVal val="1+#ppt_w/2"/>
                                          </p:val>
                                        </p:tav>
                                        <p:tav tm="100000">
                                          <p:val>
                                            <p:strVal val="#ppt_x"/>
                                          </p:val>
                                        </p:tav>
                                      </p:tavLst>
                                    </p:anim>
                                    <p:anim calcmode="lin" valueType="num">
                                      <p:cBhvr>
                                        <p:cTn id="6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ppt_x</p:attrName>
                                        </p:attrNameLst>
                                      </p:cBhvr>
                                      <p:tavLst>
                                        <p:tav tm="0">
                                          <p:val>
                                            <p:strVal val="1+#ppt_w/2"/>
                                          </p:val>
                                        </p:tav>
                                        <p:tav tm="100000">
                                          <p:val>
                                            <p:strVal val="#ppt_x"/>
                                          </p:val>
                                        </p:tav>
                                      </p:tavLst>
                                    </p:anim>
                                    <p:anim calcmode="lin" valueType="num">
                                      <p:cBhvr>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ppt_x</p:attrName>
                                        </p:attrNameLst>
                                      </p:cBhvr>
                                      <p:tavLst>
                                        <p:tav tm="0">
                                          <p:val>
                                            <p:strVal val="1+#ppt_w/2"/>
                                          </p:val>
                                        </p:tav>
                                        <p:tav tm="100000">
                                          <p:val>
                                            <p:strVal val="#ppt_x"/>
                                          </p:val>
                                        </p:tav>
                                      </p:tavLst>
                                    </p:anim>
                                    <p:anim calcmode="lin" valueType="num">
                                      <p:cBhvr>
                                        <p:cTn id="7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ppt_x</p:attrName>
                                        </p:attrNameLst>
                                      </p:cBhvr>
                                      <p:tavLst>
                                        <p:tav tm="0">
                                          <p:val>
                                            <p:strVal val="1+#ppt_w/2"/>
                                          </p:val>
                                        </p:tav>
                                        <p:tav tm="100000">
                                          <p:val>
                                            <p:strVal val="#ppt_x"/>
                                          </p:val>
                                        </p:tav>
                                      </p:tavLst>
                                    </p:anim>
                                    <p:anim calcmode="lin" valueType="num">
                                      <p:cBhvr>
                                        <p:cTn id="8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P spid="12" grpId="0"/>
      <p:bldP spid="13" grpId="0"/>
      <p:bldP spid="14" grpId="0"/>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文本框 1"/>
          <p:cNvSpPr txBox="1"/>
          <p:nvPr/>
        </p:nvSpPr>
        <p:spPr>
          <a:xfrm>
            <a:off x="515938" y="1105853"/>
            <a:ext cx="11420475" cy="5316855"/>
          </a:xfrm>
          <a:prstGeom prst="rect">
            <a:avLst/>
          </a:prstGeom>
          <a:noFill/>
          <a:ln w="9525">
            <a:noFill/>
          </a:ln>
        </p:spPr>
        <p:txBody>
          <a:bodyPr wrap="square" anchor="t">
            <a:spAutoFit/>
          </a:bodyPr>
          <a:p>
            <a:pPr fontAlgn="auto">
              <a:lnSpc>
                <a:spcPts val="4075"/>
              </a:lnSpc>
            </a:pPr>
            <a:r>
              <a:rPr lang="zh-CN" altLang="en-US" sz="2800" b="1">
                <a:latin typeface="楷体" panose="02010609060101010101" charset="-122"/>
                <a:ea typeface="楷体" panose="02010609060101010101" charset="-122"/>
              </a:rPr>
              <a:t>3、把下面句子翻译成现代汉语。(4分)</a:t>
            </a: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⑴中轩敞者为舱，箬篷覆之。</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⑵其人视端容寂，若听茶声然。(2分)</a:t>
            </a:r>
            <a:endParaRPr lang="zh-CN" altLang="en-US" sz="2800" b="1">
              <a:latin typeface="楷体" panose="02010609060101010101" charset="-122"/>
              <a:ea typeface="楷体" panose="02010609060101010101" charset="-122"/>
            </a:endParaRPr>
          </a:p>
          <a:p>
            <a:pPr fontAlgn="auto">
              <a:lnSpc>
                <a:spcPts val="4075"/>
              </a:lnSpc>
            </a:pP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4、“舟首尾长约八分有奇，高可二黍许。”这句话运用了_________和_________的说明方法。</a:t>
            </a:r>
            <a:endParaRPr lang="zh-CN" altLang="en-US" sz="2800" b="1">
              <a:latin typeface="楷体" panose="02010609060101010101" charset="-122"/>
              <a:ea typeface="楷体" panose="02010609060101010101" charset="-122"/>
            </a:endParaRPr>
          </a:p>
          <a:p>
            <a:pPr fontAlgn="auto">
              <a:lnSpc>
                <a:spcPts val="4075"/>
              </a:lnSpc>
            </a:pPr>
            <a:r>
              <a:rPr lang="zh-CN" altLang="en-US" sz="2800" b="1">
                <a:latin typeface="楷体" panose="02010609060101010101" charset="-122"/>
                <a:ea typeface="楷体" panose="02010609060101010101" charset="-122"/>
              </a:rPr>
              <a:t>5、第三段中作者以对人物姿态、神情的生动细腻的描述，具体说明雕刻人“ _____________，_____</a:t>
            </a:r>
            <a:r>
              <a:rPr lang="zh-CN" altLang="en-US" sz="2800" b="1">
                <a:latin typeface="楷体" panose="02010609060101010101" charset="-122"/>
                <a:ea typeface="楷体" panose="02010609060101010101" charset="-122"/>
                <a:sym typeface="+mn-ea"/>
              </a:rPr>
              <a:t>___</a:t>
            </a:r>
            <a:r>
              <a:rPr lang="zh-CN" altLang="en-US" sz="2800" b="1">
                <a:latin typeface="楷体" panose="02010609060101010101" charset="-122"/>
                <a:ea typeface="楷体" panose="02010609060101010101" charset="-122"/>
              </a:rPr>
              <a:t>”的精湛技艺。(用原文第一段文字回答)</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483870" y="2170748"/>
            <a:ext cx="11460163"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中间高起而开敞的部分是船舱，用箬竹叶做的船篷覆盖着它。</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530225" y="3214370"/>
            <a:ext cx="11424285"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rPr>
              <a:t>那个人眼睛正视着(茶炉)，神色平静，好像在听茶水烧开了没有的样子。</a:t>
            </a:r>
            <a:endParaRPr lang="zh-CN" altLang="en-US" sz="2800" b="1">
              <a:solidFill>
                <a:srgbClr val="FF0000"/>
              </a:solidFill>
              <a:latin typeface="楷体" panose="02010609060101010101" charset="-122"/>
              <a:ea typeface="楷体" panose="02010609060101010101" charset="-122"/>
            </a:endParaRPr>
          </a:p>
        </p:txBody>
      </p:sp>
      <p:sp>
        <p:nvSpPr>
          <p:cNvPr id="5" name="文本框 4"/>
          <p:cNvSpPr txBox="1"/>
          <p:nvPr/>
        </p:nvSpPr>
        <p:spPr>
          <a:xfrm>
            <a:off x="9892030" y="3710305"/>
            <a:ext cx="1359535"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rPr>
              <a:t>列数字　</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768668" y="4231323"/>
            <a:ext cx="1776412"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rPr>
              <a:t>作比较</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1953895" y="5239385"/>
            <a:ext cx="4462145" cy="575310"/>
          </a:xfrm>
          <a:prstGeom prst="rect">
            <a:avLst/>
          </a:prstGeom>
          <a:noFill/>
          <a:ln w="9525">
            <a:noFill/>
          </a:ln>
        </p:spPr>
        <p:txBody>
          <a:bodyPr wrap="square" anchor="t">
            <a:spAutoFit/>
          </a:bodyPr>
          <a:p>
            <a:pPr>
              <a:lnSpc>
                <a:spcPts val="3775"/>
              </a:lnSpc>
            </a:pPr>
            <a:r>
              <a:rPr lang="zh-CN" altLang="en-US" sz="2800" b="1">
                <a:solidFill>
                  <a:srgbClr val="FF0000"/>
                </a:solidFill>
                <a:latin typeface="楷体" panose="02010609060101010101" charset="-122"/>
                <a:ea typeface="楷体" panose="02010609060101010101" charset="-122"/>
              </a:rPr>
              <a:t>罔不因势象形，各具情态</a:t>
            </a:r>
            <a:endParaRPr lang="zh-CN" altLang="en-US" sz="28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6880225" y="7620"/>
            <a:ext cx="5274310" cy="197675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1+#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1+#ppt_w/2"/>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8825" y="771525"/>
            <a:ext cx="8791575" cy="5395595"/>
          </a:xfrm>
          <a:prstGeom prst="rect">
            <a:avLst/>
          </a:prstGeom>
          <a:noFill/>
        </p:spPr>
        <p:txBody>
          <a:bodyPr wrap="square" rtlCol="0">
            <a:spAutoFit/>
          </a:bodyPr>
          <a:p>
            <a:pPr algn="l" fontAlgn="auto">
              <a:lnSpc>
                <a:spcPts val="3760"/>
              </a:lnSpc>
            </a:pPr>
            <a:r>
              <a:rPr lang="zh-CN" altLang="en-US" sz="2800" b="1">
                <a:latin typeface="楷体" panose="02010609060101010101" charset="-122"/>
                <a:ea typeface="楷体" panose="02010609060101010101" charset="-122"/>
              </a:rPr>
              <a:t>6、下列对文章内容理解和分析，不正确的一项是(    )</a:t>
            </a:r>
            <a:endParaRPr lang="zh-CN" altLang="en-US" sz="2800" b="1">
              <a:latin typeface="楷体" panose="02010609060101010101" charset="-122"/>
              <a:ea typeface="楷体" panose="02010609060101010101" charset="-122"/>
            </a:endParaRPr>
          </a:p>
          <a:p>
            <a:pPr algn="l" fontAlgn="auto">
              <a:lnSpc>
                <a:spcPts val="3760"/>
              </a:lnSpc>
            </a:pPr>
            <a:r>
              <a:rPr lang="zh-CN" altLang="en-US" sz="2800" b="1">
                <a:latin typeface="楷体" panose="02010609060101010101" charset="-122"/>
                <a:ea typeface="楷体" panose="02010609060101010101" charset="-122"/>
              </a:rPr>
              <a:t>A.作者通过细致的观察，准确地把握了雕刻品的各个细节，并按一定的空间顺序写来，清楚地表现了它的整体形象。</a:t>
            </a:r>
            <a:endParaRPr lang="zh-CN" altLang="en-US" sz="2800" b="1">
              <a:latin typeface="楷体" panose="02010609060101010101" charset="-122"/>
              <a:ea typeface="楷体" panose="02010609060101010101" charset="-122"/>
            </a:endParaRPr>
          </a:p>
          <a:p>
            <a:pPr algn="l" fontAlgn="auto">
              <a:lnSpc>
                <a:spcPts val="3760"/>
              </a:lnSpc>
            </a:pPr>
            <a:r>
              <a:rPr lang="zh-CN" altLang="en-US" sz="2800" b="1">
                <a:latin typeface="楷体" panose="02010609060101010101" charset="-122"/>
                <a:ea typeface="楷体" panose="02010609060101010101" charset="-122"/>
              </a:rPr>
              <a:t>B.作者介绍船尾部分，写舟子两人，一人悠闲自在，一人神情专注，写出了舟中轻松的气氛，跟船头的情景互相呼应。</a:t>
            </a:r>
            <a:endParaRPr lang="zh-CN" altLang="en-US" sz="2800" b="1">
              <a:latin typeface="楷体" panose="02010609060101010101" charset="-122"/>
              <a:ea typeface="楷体" panose="02010609060101010101" charset="-122"/>
            </a:endParaRPr>
          </a:p>
          <a:p>
            <a:pPr algn="l" fontAlgn="auto">
              <a:lnSpc>
                <a:spcPts val="3760"/>
              </a:lnSpc>
            </a:pPr>
            <a:r>
              <a:rPr lang="zh-CN" altLang="en-US" sz="2800" b="1">
                <a:latin typeface="楷体" panose="02010609060101010101" charset="-122"/>
                <a:ea typeface="楷体" panose="02010609060101010101" charset="-122"/>
              </a:rPr>
              <a:t>C.作者在文中运用说明和描写相结合的笔法，生动地介绍了王叔远的雕刻作品，表现了他高超的雕刻技艺。</a:t>
            </a:r>
            <a:endParaRPr lang="zh-CN" altLang="en-US" sz="2800" b="1">
              <a:latin typeface="楷体" panose="02010609060101010101" charset="-122"/>
              <a:ea typeface="楷体" panose="02010609060101010101" charset="-122"/>
            </a:endParaRPr>
          </a:p>
          <a:p>
            <a:pPr algn="l" fontAlgn="auto">
              <a:lnSpc>
                <a:spcPts val="3760"/>
              </a:lnSpc>
            </a:pPr>
            <a:r>
              <a:rPr lang="zh-CN" altLang="en-US" sz="2800" b="1">
                <a:latin typeface="楷体" panose="02010609060101010101" charset="-122"/>
                <a:ea typeface="楷体" panose="02010609060101010101" charset="-122"/>
              </a:rPr>
              <a:t>D.作者对船头上苏轼、黄鲁直和佛印的外貌、神情和姿势等方面都进行了详细的描写，显得非常逼真而生动。 </a:t>
            </a:r>
            <a:endParaRPr lang="zh-CN" altLang="en-US" sz="2800" b="1">
              <a:latin typeface="楷体" panose="02010609060101010101" charset="-122"/>
              <a:ea typeface="楷体" panose="02010609060101010101" charset="-122"/>
            </a:endParaRPr>
          </a:p>
        </p:txBody>
      </p:sp>
      <p:sp>
        <p:nvSpPr>
          <p:cNvPr id="19" name="文本框 18"/>
          <p:cNvSpPr txBox="1"/>
          <p:nvPr/>
        </p:nvSpPr>
        <p:spPr>
          <a:xfrm>
            <a:off x="8907145" y="785813"/>
            <a:ext cx="4445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D</a:t>
            </a:r>
            <a:endParaRPr lang="zh-CN" altLang="en-US" sz="2800" b="1">
              <a:solidFill>
                <a:srgbClr val="FF0000"/>
              </a:solidFill>
              <a:latin typeface="楷体" panose="02010609060101010101" charset="-122"/>
              <a:ea typeface="楷体" panose="02010609060101010101" charset="-122"/>
            </a:endParaRPr>
          </a:p>
        </p:txBody>
      </p:sp>
      <p:sp>
        <p:nvSpPr>
          <p:cNvPr id="5" name="矩形标注 4"/>
          <p:cNvSpPr/>
          <p:nvPr/>
        </p:nvSpPr>
        <p:spPr>
          <a:xfrm>
            <a:off x="3252470" y="6139180"/>
            <a:ext cx="3950970" cy="427355"/>
          </a:xfrm>
          <a:prstGeom prst="wedgeRectCallout">
            <a:avLst>
              <a:gd name="adj1" fmla="val -64593"/>
              <a:gd name="adj2" fmla="val -109732"/>
            </a:avLst>
          </a:prstGeom>
        </p:spPr>
        <p:style>
          <a:lnRef idx="2">
            <a:schemeClr val="accent6"/>
          </a:lnRef>
          <a:fillRef idx="1">
            <a:schemeClr val="lt1"/>
          </a:fillRef>
          <a:effectRef idx="0">
            <a:schemeClr val="accent6"/>
          </a:effectRef>
          <a:fontRef idx="minor">
            <a:schemeClr val="dk1"/>
          </a:fontRef>
        </p:style>
        <p:txBody>
          <a:bodyPr rtlCol="0" anchor="ctr"/>
          <a:p>
            <a:pPr algn="ctr"/>
            <a:r>
              <a:rPr lang="zh-CN" altLang="en-US" sz="2400" b="1">
                <a:solidFill>
                  <a:srgbClr val="FF0000"/>
                </a:solidFill>
                <a:latin typeface="楷体" panose="02010609060101010101" charset="-122"/>
                <a:ea typeface="楷体" panose="02010609060101010101" charset="-122"/>
              </a:rPr>
              <a:t>作者没有描写黄鲁直的外貌。</a:t>
            </a:r>
            <a:endParaRPr lang="zh-CN" altLang="en-US" sz="2400" b="1">
              <a:solidFill>
                <a:srgbClr val="FF0000"/>
              </a:solidFill>
              <a:latin typeface="楷体" panose="02010609060101010101" charset="-122"/>
              <a:ea typeface="楷体" panose="02010609060101010101" charset="-122"/>
            </a:endParaRPr>
          </a:p>
        </p:txBody>
      </p:sp>
      <p:pic>
        <p:nvPicPr>
          <p:cNvPr id="6" name="图片 5"/>
          <p:cNvPicPr>
            <a:picLocks noChangeAspect="1"/>
          </p:cNvPicPr>
          <p:nvPr/>
        </p:nvPicPr>
        <p:blipFill>
          <a:blip r:embed="rId1"/>
          <a:stretch>
            <a:fillRect/>
          </a:stretch>
        </p:blipFill>
        <p:spPr>
          <a:xfrm>
            <a:off x="9563100" y="1383665"/>
            <a:ext cx="2611755" cy="4389120"/>
          </a:xfrm>
          <a:prstGeom prst="rect">
            <a:avLst/>
          </a:prstGeom>
          <a:effectLst>
            <a:softEdge rad="127000"/>
          </a:effectLst>
        </p:spPr>
      </p:pic>
      <p:sp>
        <p:nvSpPr>
          <p:cNvPr id="2" name="文本框 1"/>
          <p:cNvSpPr txBox="1"/>
          <p:nvPr/>
        </p:nvSpPr>
        <p:spPr>
          <a:xfrm>
            <a:off x="1982470" y="2207578"/>
            <a:ext cx="541338" cy="560387"/>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9246870" y="5587048"/>
            <a:ext cx="541338" cy="560387"/>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2232343" y="3680778"/>
            <a:ext cx="539750" cy="561975"/>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
        <p:nvSpPr>
          <p:cNvPr id="3" name="文本框 2"/>
          <p:cNvSpPr txBox="1"/>
          <p:nvPr/>
        </p:nvSpPr>
        <p:spPr>
          <a:xfrm>
            <a:off x="8937943" y="4588510"/>
            <a:ext cx="541337" cy="561975"/>
          </a:xfrm>
          <a:prstGeom prst="rect">
            <a:avLst/>
          </a:prstGeom>
          <a:noFill/>
          <a:ln w="9525">
            <a:noFill/>
          </a:ln>
        </p:spPr>
        <p:txBody>
          <a:bodyPr wrap="none" anchor="t">
            <a:spAutoFit/>
          </a:bodyPr>
          <a:p>
            <a:pPr>
              <a:lnSpc>
                <a:spcPts val="3665"/>
              </a:lnSpc>
            </a:pPr>
            <a:r>
              <a:rPr lang="zh-CN" altLang="en-US" sz="2800" b="1">
                <a:solidFill>
                  <a:srgbClr val="FF0000"/>
                </a:solidFill>
                <a:latin typeface="楷体" panose="02010609060101010101" charset="-122"/>
                <a:ea typeface="楷体" panose="02010609060101010101" charset="-122"/>
              </a:rPr>
              <a:t>✔</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1+#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1+#ppt_w/2"/>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1+#ppt_w/2"/>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1+#ppt_w/2"/>
                                          </p:val>
                                        </p:tav>
                                        <p:tav tm="100000">
                                          <p:val>
                                            <p:strVal val="#ppt_x"/>
                                          </p:val>
                                        </p:tav>
                                      </p:tavLst>
                                    </p:anim>
                                    <p:anim calcmode="lin" valueType="num">
                                      <p:cBhvr>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1+#ppt_w/2"/>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2" grpId="0"/>
      <p:bldP spid="7" grpId="0"/>
      <p:bldP spid="8"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图片 1" descr="组48325同意"/>
          <p:cNvPicPr>
            <a:picLocks noChangeAspect="1"/>
          </p:cNvPicPr>
          <p:nvPr/>
        </p:nvPicPr>
        <p:blipFill>
          <a:blip r:embed="rId1"/>
          <a:stretch>
            <a:fillRect/>
          </a:stretch>
        </p:blipFill>
        <p:spPr>
          <a:xfrm>
            <a:off x="403860" y="375285"/>
            <a:ext cx="2389188" cy="608013"/>
          </a:xfrm>
          <a:prstGeom prst="rect">
            <a:avLst/>
          </a:prstGeom>
          <a:noFill/>
          <a:ln w="9525">
            <a:noFill/>
          </a:ln>
        </p:spPr>
      </p:pic>
      <p:sp>
        <p:nvSpPr>
          <p:cNvPr id="41986" name="文本框 7"/>
          <p:cNvSpPr txBox="1"/>
          <p:nvPr/>
        </p:nvSpPr>
        <p:spPr>
          <a:xfrm>
            <a:off x="794385" y="408623"/>
            <a:ext cx="1612900" cy="522287"/>
          </a:xfrm>
          <a:prstGeom prst="rect">
            <a:avLst/>
          </a:prstGeom>
          <a:noFill/>
          <a:ln w="9525">
            <a:noFill/>
          </a:ln>
        </p:spPr>
        <p:txBody>
          <a:bodyPr wrap="none" anchor="t">
            <a:spAutoFit/>
          </a:bodyPr>
          <a:p>
            <a:pPr eaLnBrk="0" hangingPunct="0">
              <a:buFont typeface="Arial" panose="020B0604020202020204" pitchFamily="34" charset="0"/>
            </a:pPr>
            <a:r>
              <a:rPr lang="zh-CN" altLang="en-US" sz="2800" b="1" dirty="0">
                <a:solidFill>
                  <a:srgbClr val="EF7509"/>
                </a:solidFill>
                <a:latin typeface="思源黑体 CN Heavy" pitchFamily="34" charset="-122"/>
                <a:ea typeface="思源黑体 CN Heavy" pitchFamily="34" charset="-122"/>
              </a:rPr>
              <a:t>达标练习</a:t>
            </a:r>
            <a:endParaRPr lang="zh-CN" altLang="en-US" sz="2800" b="1" dirty="0">
              <a:solidFill>
                <a:srgbClr val="EF7509"/>
              </a:solidFill>
              <a:latin typeface="思源黑体 CN Heavy" pitchFamily="34" charset="-122"/>
              <a:ea typeface="思源黑体 CN Heavy" pitchFamily="34" charset="-122"/>
            </a:endParaRPr>
          </a:p>
        </p:txBody>
      </p:sp>
      <p:sp>
        <p:nvSpPr>
          <p:cNvPr id="7" name="任意多边形 6"/>
          <p:cNvSpPr/>
          <p:nvPr/>
        </p:nvSpPr>
        <p:spPr>
          <a:xfrm rot="10800000" flipH="1">
            <a:off x="7893050" y="318767"/>
            <a:ext cx="374777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7815898" y="15621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1989" name="TextBox 7"/>
          <p:cNvSpPr txBox="1"/>
          <p:nvPr/>
        </p:nvSpPr>
        <p:spPr>
          <a:xfrm>
            <a:off x="7895273" y="341948"/>
            <a:ext cx="3740150" cy="520700"/>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㈢课内外语段比较阅读</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V="1">
            <a:off x="7544435" y="959485"/>
            <a:ext cx="3468688" cy="4763"/>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41991" name="文本框 1"/>
          <p:cNvSpPr txBox="1"/>
          <p:nvPr/>
        </p:nvSpPr>
        <p:spPr>
          <a:xfrm>
            <a:off x="286385" y="1069023"/>
            <a:ext cx="11706225" cy="5836285"/>
          </a:xfrm>
          <a:prstGeom prst="rect">
            <a:avLst/>
          </a:prstGeom>
          <a:noFill/>
          <a:ln w="9525">
            <a:noFill/>
          </a:ln>
        </p:spPr>
        <p:txBody>
          <a:bodyPr wrap="square" anchor="t">
            <a:spAutoFit/>
          </a:bodyPr>
          <a:p>
            <a:pPr fontAlgn="auto">
              <a:lnSpc>
                <a:spcPts val="2800"/>
              </a:lnSpc>
            </a:pPr>
            <a:r>
              <a:rPr lang="zh-CN" altLang="en-US" sz="2400" b="1">
                <a:latin typeface="楷体" panose="02010609060101010101" charset="-122"/>
                <a:ea typeface="楷体" panose="02010609060101010101" charset="-122"/>
              </a:rPr>
              <a:t>阅读【甲】【乙】文言文选段，完成各题。</a:t>
            </a:r>
            <a:endParaRPr lang="zh-CN" altLang="en-US" sz="2400" b="1">
              <a:latin typeface="楷体" panose="02010609060101010101" charset="-122"/>
              <a:ea typeface="楷体" panose="02010609060101010101" charset="-122"/>
            </a:endParaRPr>
          </a:p>
          <a:p>
            <a:pPr fontAlgn="auto">
              <a:lnSpc>
                <a:spcPts val="2800"/>
              </a:lnSpc>
            </a:pPr>
            <a:r>
              <a:rPr lang="zh-CN" altLang="en-US" sz="2400" b="1">
                <a:latin typeface="楷体" panose="02010609060101010101" charset="-122"/>
                <a:ea typeface="楷体" panose="02010609060101010101" charset="-122"/>
              </a:rPr>
              <a:t> 【甲】明有奇巧人曰王叔远，能以径寸之木，为宫室、器皿、人物，以至鸟兽、木石，罔不因势象形，各具情态。尝贻余核舟一，盖大苏泛赤壁云。……船头坐三人，中峨冠而多髯者为东坡，佛印居右，鲁直居左。苏、黄共阅一手卷。东坡右手执卷端，左手抚鲁直背。鲁直左手执卷末，右手指卷，如有所语。东坡现右足，鲁直现左足，各微侧，其两膝相比者，各隐卷底衣褶中。佛印绝类弥勒，袒胸露乳，矫首昂视，神情与苏、黄不属。卧右膝，诎右臂支船，而竖其左膝，左臂挂念珠倚之，珠可历历数也。</a:t>
            </a:r>
            <a:endParaRPr lang="zh-CN" altLang="en-US" sz="2400" b="1">
              <a:latin typeface="楷体" panose="02010609060101010101" charset="-122"/>
              <a:ea typeface="楷体" panose="02010609060101010101" charset="-122"/>
            </a:endParaRPr>
          </a:p>
          <a:p>
            <a:pPr fontAlgn="auto">
              <a:lnSpc>
                <a:spcPts val="2800"/>
              </a:lnSpc>
            </a:pPr>
            <a:r>
              <a:rPr lang="zh-CN" altLang="en-US" sz="2400" b="1">
                <a:latin typeface="楷体" panose="02010609060101010101" charset="-122"/>
                <a:ea typeface="楷体" panose="02010609060101010101" charset="-122"/>
              </a:rPr>
              <a:t>                                                     （节选自《核舟记》）</a:t>
            </a:r>
            <a:endParaRPr lang="zh-CN" altLang="en-US" sz="2400" b="1">
              <a:latin typeface="楷体" panose="02010609060101010101" charset="-122"/>
              <a:ea typeface="楷体" panose="02010609060101010101" charset="-122"/>
            </a:endParaRPr>
          </a:p>
          <a:p>
            <a:pPr fontAlgn="auto">
              <a:lnSpc>
                <a:spcPts val="2800"/>
              </a:lnSpc>
            </a:pPr>
            <a:r>
              <a:rPr lang="zh-CN" altLang="en-US" sz="2400" b="1">
                <a:latin typeface="楷体" panose="02010609060101010101" charset="-122"/>
                <a:ea typeface="楷体" panose="02010609060101010101" charset="-122"/>
              </a:rPr>
              <a:t>  【乙】黄子履庄①，少聪颖，读书不数过，即能背诵。尤喜出新意，作诸技巧。七八岁时，尝背塾师，暗窃匠氏刀锥凿木人长寸许置案上能自行走，手足皆自动，观者异以为神。所制亦多，予不能悉记。……作木狗，置门侧，卷卧如常，唯人入户，触机②则立吠③不止。吠之声与真无二，虽黠者不能辨其为真与伪也。作木鸟，置竹笼中，能自跳舞飞鸣，鸣如画眉，凄越可听。……所作之奇俱如此，不能悉载。</a:t>
            </a:r>
            <a:endParaRPr lang="zh-CN" altLang="en-US" sz="2400" b="1">
              <a:latin typeface="楷体" panose="02010609060101010101" charset="-122"/>
              <a:ea typeface="楷体" panose="02010609060101010101" charset="-122"/>
            </a:endParaRPr>
          </a:p>
          <a:p>
            <a:pPr fontAlgn="auto">
              <a:lnSpc>
                <a:spcPts val="2800"/>
              </a:lnSpc>
            </a:pPr>
            <a:r>
              <a:rPr lang="zh-CN" altLang="en-US" sz="2400" b="1">
                <a:latin typeface="楷体" panose="02010609060101010101" charset="-122"/>
                <a:ea typeface="楷体" panose="02010609060101010101" charset="-122"/>
              </a:rPr>
              <a:t>                                         （节选自《虞初新志·黄履庄传》）</a:t>
            </a:r>
            <a:endParaRPr lang="zh-CN" altLang="en-US" sz="2400" b="1">
              <a:latin typeface="楷体" panose="02010609060101010101" charset="-122"/>
              <a:ea typeface="楷体" panose="02010609060101010101" charset="-122"/>
            </a:endParaRPr>
          </a:p>
          <a:p>
            <a:pPr fontAlgn="auto">
              <a:lnSpc>
                <a:spcPts val="2800"/>
              </a:lnSpc>
            </a:pPr>
            <a:r>
              <a:rPr lang="zh-CN" altLang="en-US" sz="2400" b="1">
                <a:latin typeface="楷体" panose="02010609060101010101" charset="-122"/>
                <a:ea typeface="楷体" panose="02010609060101010101" charset="-122"/>
              </a:rPr>
              <a:t>  注：①黄子履庄：即黄履庄，清代顺治、康熙年间人。②机：机关。③吠（fèi）：狗叫。</a:t>
            </a:r>
            <a:endParaRPr lang="zh-CN" altLang="en-US" sz="2400" b="1">
              <a:latin typeface="楷体" panose="02010609060101010101" charset="-122"/>
              <a:ea typeface="楷体" panose="0201060906010101010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1"/>
          <p:cNvSpPr txBox="1"/>
          <p:nvPr/>
        </p:nvSpPr>
        <p:spPr>
          <a:xfrm>
            <a:off x="758825" y="850265"/>
            <a:ext cx="10879138" cy="5443855"/>
          </a:xfrm>
          <a:prstGeom prst="rect">
            <a:avLst/>
          </a:prstGeom>
          <a:noFill/>
          <a:ln w="9525">
            <a:noFill/>
          </a:ln>
        </p:spPr>
        <p:txBody>
          <a:bodyPr wrap="square" anchor="t">
            <a:spAutoFit/>
          </a:bodyPr>
          <a:p>
            <a:pPr>
              <a:lnSpc>
                <a:spcPts val="4340"/>
              </a:lnSpc>
            </a:pPr>
            <a:r>
              <a:rPr lang="zh-CN" altLang="en-US" sz="3200" b="1">
                <a:solidFill>
                  <a:srgbClr val="FF0000"/>
                </a:solidFill>
                <a:latin typeface="楷体" panose="02010609060101010101" charset="-122"/>
                <a:ea typeface="楷体" panose="02010609060101010101" charset="-122"/>
              </a:rPr>
              <a:t>翻译：</a:t>
            </a:r>
            <a:endParaRPr lang="zh-CN" altLang="en-US" sz="3200" b="1">
              <a:solidFill>
                <a:srgbClr val="FF0000"/>
              </a:solidFill>
              <a:latin typeface="楷体" panose="02010609060101010101" charset="-122"/>
              <a:ea typeface="楷体" panose="02010609060101010101" charset="-122"/>
            </a:endParaRPr>
          </a:p>
          <a:p>
            <a:pPr fontAlgn="auto">
              <a:lnSpc>
                <a:spcPts val="3740"/>
              </a:lnSpc>
            </a:pPr>
            <a:r>
              <a:rPr lang="zh-CN" altLang="en-US" sz="3200" b="1">
                <a:solidFill>
                  <a:srgbClr val="FF0000"/>
                </a:solidFill>
                <a:latin typeface="楷体" panose="02010609060101010101" charset="-122"/>
                <a:ea typeface="楷体" panose="02010609060101010101" charset="-122"/>
              </a:rPr>
              <a:t>  </a:t>
            </a:r>
            <a:r>
              <a:rPr lang="zh-CN" altLang="en-US" sz="2800" b="1">
                <a:solidFill>
                  <a:srgbClr val="FF0000"/>
                </a:solidFill>
                <a:latin typeface="楷体" panose="02010609060101010101" charset="-122"/>
                <a:ea typeface="楷体" panose="02010609060101010101" charset="-122"/>
              </a:rPr>
              <a:t>【乙】黄履庄年少时聪慧明敏，读书没读几遍，就能背诵。特别喜欢自出新意，制作各种机械。七八岁的时候，曾经背着私塾里的老师，偷偷拿了木匠的刀和锥，凿了一个长一寸许的木人，放在桌上能自己行走，手脚都能自己运动，观看的人十分惊讶认为很神奇。他制作的东西很多，我不能都记住。……他制作木狗，放在门旁边，像平常的狗一样蜷卧着，只有人进入屋子，触动机关便立即叫个不停。叫声与真狗没有区别，即使聪明的人也不能辨别它是真是假。他制作木鸟，放在竹笼里，能够自己跳舞飞鸣，叫声像画眉一样，凄切清越，声音动听。……他所做的东西都像这样奇特，我不能全部记载下来。</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框 1"/>
          <p:cNvSpPr txBox="1"/>
          <p:nvPr/>
        </p:nvSpPr>
        <p:spPr>
          <a:xfrm>
            <a:off x="485458" y="526415"/>
            <a:ext cx="11326812" cy="5885180"/>
          </a:xfrm>
          <a:prstGeom prst="rect">
            <a:avLst/>
          </a:prstGeom>
          <a:noFill/>
          <a:ln w="9525">
            <a:noFill/>
          </a:ln>
        </p:spPr>
        <p:txBody>
          <a:bodyPr wrap="square" anchor="t">
            <a:spAutoFit/>
          </a:bodyPr>
          <a:p>
            <a:pPr>
              <a:lnSpc>
                <a:spcPts val="3765"/>
              </a:lnSpc>
            </a:pPr>
            <a:r>
              <a:rPr lang="zh-CN" altLang="en-US" sz="2800" b="1">
                <a:latin typeface="楷体" panose="02010609060101010101" charset="-122"/>
                <a:ea typeface="楷体" panose="02010609060101010101" charset="-122"/>
              </a:rPr>
              <a:t>1．解释下列加点字在句中的含义。</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⑴</a:t>
            </a:r>
            <a:r>
              <a:rPr lang="zh-CN" altLang="en-US" sz="2800" b="1" u="sng">
                <a:solidFill>
                  <a:srgbClr val="FF0000"/>
                </a:solidFill>
                <a:latin typeface="楷体" panose="02010609060101010101" charset="-122"/>
                <a:ea typeface="楷体" panose="02010609060101010101" charset="-122"/>
              </a:rPr>
              <a:t>诎</a:t>
            </a:r>
            <a:r>
              <a:rPr lang="zh-CN" altLang="en-US" sz="2800" b="1">
                <a:latin typeface="楷体" panose="02010609060101010101" charset="-122"/>
                <a:ea typeface="楷体" panose="02010609060101010101" charset="-122"/>
              </a:rPr>
              <a:t>右臂支船（_______</a:t>
            </a:r>
            <a:r>
              <a:rPr lang="zh-CN" altLang="en-US" sz="2800" b="1">
                <a:latin typeface="楷体" panose="02010609060101010101" charset="-122"/>
                <a:ea typeface="楷体" panose="02010609060101010101" charset="-122"/>
                <a:sym typeface="+mn-ea"/>
              </a:rPr>
              <a:t>_______</a:t>
            </a:r>
            <a:r>
              <a:rPr lang="zh-CN" altLang="en-US" sz="2800" b="1">
                <a:latin typeface="楷体" panose="02010609060101010101" charset="-122"/>
                <a:ea typeface="楷体" panose="02010609060101010101" charset="-122"/>
              </a:rPr>
              <a:t>）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⑵神情与苏、黄不</a:t>
            </a:r>
            <a:r>
              <a:rPr lang="zh-CN" altLang="en-US" sz="2800" b="1" u="sng">
                <a:solidFill>
                  <a:srgbClr val="FF0000"/>
                </a:solidFill>
                <a:latin typeface="楷体" panose="02010609060101010101" charset="-122"/>
                <a:ea typeface="楷体" panose="02010609060101010101" charset="-122"/>
              </a:rPr>
              <a:t>属</a:t>
            </a:r>
            <a:r>
              <a:rPr lang="zh-CN" altLang="en-US" sz="2800" b="1">
                <a:latin typeface="楷体" panose="02010609060101010101" charset="-122"/>
                <a:ea typeface="楷体" panose="02010609060101010101" charset="-122"/>
              </a:rPr>
              <a:t>（_______）</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⑶不能悉</a:t>
            </a:r>
            <a:r>
              <a:rPr lang="zh-CN" altLang="en-US" sz="2800" b="1" u="sng">
                <a:solidFill>
                  <a:srgbClr val="FF0000"/>
                </a:solidFill>
                <a:latin typeface="楷体" panose="02010609060101010101" charset="-122"/>
                <a:ea typeface="楷体" panose="02010609060101010101" charset="-122"/>
              </a:rPr>
              <a:t>载</a:t>
            </a:r>
            <a:r>
              <a:rPr lang="zh-CN" altLang="en-US" sz="2800" b="1">
                <a:latin typeface="楷体" panose="02010609060101010101" charset="-122"/>
                <a:ea typeface="楷体" panose="02010609060101010101" charset="-122"/>
              </a:rPr>
              <a:t>（_______）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⑷予不能</a:t>
            </a:r>
            <a:r>
              <a:rPr lang="zh-CN" altLang="en-US" sz="2800" b="1" u="sng">
                <a:solidFill>
                  <a:srgbClr val="FF0000"/>
                </a:solidFill>
                <a:latin typeface="楷体" panose="02010609060101010101" charset="-122"/>
                <a:ea typeface="楷体" panose="02010609060101010101" charset="-122"/>
              </a:rPr>
              <a:t>悉</a:t>
            </a:r>
            <a:r>
              <a:rPr lang="zh-CN" altLang="en-US" sz="2800" b="1">
                <a:latin typeface="楷体" panose="02010609060101010101" charset="-122"/>
                <a:ea typeface="楷体" panose="02010609060101010101" charset="-122"/>
              </a:rPr>
              <a:t>记（_______）</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2．用“/”给下面的语句断句，断两处。</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暗 窃 匠 氏 刀 锥 凿 木 人 长 寸 许 置 案 上 能 自 行 走</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3.下列句子中加点词的意义相同的一组是（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A.为①中峨冠而多髯者为东坡      ②不足为外人道也。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B.语①右手指卷，如有所语      ②此中人语云</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C.尤①尤喜出新意，作诸技巧      ②下见小潭，水尤清冽                  </a:t>
            </a:r>
            <a:endParaRPr lang="zh-CN" altLang="en-US" sz="2800" b="1">
              <a:latin typeface="楷体" panose="02010609060101010101" charset="-122"/>
              <a:ea typeface="楷体" panose="02010609060101010101" charset="-122"/>
            </a:endParaRPr>
          </a:p>
          <a:p>
            <a:pPr>
              <a:lnSpc>
                <a:spcPts val="3765"/>
              </a:lnSpc>
            </a:pPr>
            <a:r>
              <a:rPr lang="zh-CN" altLang="en-US" sz="2800" b="1">
                <a:latin typeface="楷体" panose="02010609060101010101" charset="-122"/>
                <a:ea typeface="楷体" panose="02010609060101010101" charset="-122"/>
              </a:rPr>
              <a:t>D.奇①所作之奇俱如此      ②舟首尾长约八分有奇</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3018790" y="992505"/>
            <a:ext cx="283146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同“屈”，弯曲</a:t>
            </a:r>
            <a:endParaRPr lang="zh-CN" altLang="en-US" sz="2800" b="1">
              <a:solidFill>
                <a:srgbClr val="FF0000"/>
              </a:solidFill>
              <a:latin typeface="楷体" panose="02010609060101010101" charset="-122"/>
              <a:ea typeface="楷体" panose="02010609060101010101" charset="-122"/>
            </a:endParaRPr>
          </a:p>
        </p:txBody>
      </p:sp>
      <p:sp>
        <p:nvSpPr>
          <p:cNvPr id="4" name="文本框 3"/>
          <p:cNvSpPr txBox="1"/>
          <p:nvPr/>
        </p:nvSpPr>
        <p:spPr>
          <a:xfrm>
            <a:off x="4253865" y="1458595"/>
            <a:ext cx="97218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类似</a:t>
            </a:r>
            <a:endParaRPr lang="zh-CN" altLang="en-US" sz="2800" b="1">
              <a:solidFill>
                <a:srgbClr val="FF0000"/>
              </a:solidFill>
              <a:latin typeface="楷体" panose="02010609060101010101" charset="-122"/>
              <a:ea typeface="楷体" panose="02010609060101010101" charset="-122"/>
            </a:endParaRPr>
          </a:p>
        </p:txBody>
      </p:sp>
      <p:sp>
        <p:nvSpPr>
          <p:cNvPr id="5" name="文本框 4"/>
          <p:cNvSpPr txBox="1"/>
          <p:nvPr/>
        </p:nvSpPr>
        <p:spPr>
          <a:xfrm>
            <a:off x="2830195" y="1944370"/>
            <a:ext cx="1042988"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记载</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3101975" y="2412365"/>
            <a:ext cx="130556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全，都</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5358765" y="4348480"/>
            <a:ext cx="68643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是</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9517380" y="4344035"/>
            <a:ext cx="150749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对，向</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4903470" y="4824413"/>
            <a:ext cx="10795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说话</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8321358" y="4832985"/>
            <a:ext cx="110172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告诉</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5321935" y="5340350"/>
            <a:ext cx="93916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特别</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10093325" y="5300980"/>
            <a:ext cx="922338"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特别</a:t>
            </a:r>
            <a:endParaRPr lang="zh-CN" altLang="en-US" sz="28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4165918" y="5794375"/>
            <a:ext cx="9525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奇特</a:t>
            </a:r>
            <a:endParaRPr lang="zh-CN" altLang="en-US" sz="28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9010968" y="5798503"/>
            <a:ext cx="1052512"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余数</a:t>
            </a:r>
            <a:endParaRPr lang="zh-CN" altLang="en-US" sz="2800" b="1">
              <a:solidFill>
                <a:srgbClr val="FF0000"/>
              </a:solidFill>
              <a:latin typeface="楷体" panose="02010609060101010101" charset="-122"/>
              <a:ea typeface="楷体" panose="02010609060101010101" charset="-122"/>
            </a:endParaRPr>
          </a:p>
        </p:txBody>
      </p:sp>
      <p:sp>
        <p:nvSpPr>
          <p:cNvPr id="19" name="文本框 18"/>
          <p:cNvSpPr txBox="1"/>
          <p:nvPr/>
        </p:nvSpPr>
        <p:spPr>
          <a:xfrm>
            <a:off x="7447598" y="3870960"/>
            <a:ext cx="442912"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C</a:t>
            </a:r>
            <a:endParaRPr lang="zh-CN" altLang="en-US" sz="2800" b="1">
              <a:solidFill>
                <a:srgbClr val="FF0000"/>
              </a:solidFill>
              <a:latin typeface="楷体" panose="02010609060101010101" charset="-122"/>
              <a:ea typeface="楷体" panose="02010609060101010101" charset="-122"/>
            </a:endParaRPr>
          </a:p>
        </p:txBody>
      </p:sp>
      <p:sp>
        <p:nvSpPr>
          <p:cNvPr id="2" name="文本框 1"/>
          <p:cNvSpPr txBox="1"/>
          <p:nvPr/>
        </p:nvSpPr>
        <p:spPr>
          <a:xfrm>
            <a:off x="469265" y="3390900"/>
            <a:ext cx="771080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暗窃匠氏刀锥/凿木人长寸许/置案上能自行走</a:t>
            </a:r>
            <a:endParaRPr lang="zh-CN" altLang="en-US" sz="2800" b="1">
              <a:solidFill>
                <a:srgbClr val="FF0000"/>
              </a:solidFill>
              <a:latin typeface="楷体" panose="02010609060101010101" charset="-122"/>
              <a:ea typeface="楷体" panose="02010609060101010101" charset="-122"/>
            </a:endParaRPr>
          </a:p>
        </p:txBody>
      </p:sp>
      <p:pic>
        <p:nvPicPr>
          <p:cNvPr id="7" name="图片 6"/>
          <p:cNvPicPr>
            <a:picLocks noChangeAspect="1"/>
          </p:cNvPicPr>
          <p:nvPr/>
        </p:nvPicPr>
        <p:blipFill>
          <a:blip r:embed="rId1"/>
          <a:stretch>
            <a:fillRect/>
          </a:stretch>
        </p:blipFill>
        <p:spPr>
          <a:xfrm>
            <a:off x="6629400" y="-3810"/>
            <a:ext cx="5581650" cy="2966720"/>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1+#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8" fill="hold" nodeType="clickEffect">
                                  <p:stCondLst>
                                    <p:cond delay="0"/>
                                  </p:stCondLst>
                                  <p:childTnLst>
                                    <p:anim calcmode="lin" valueType="num">
                                      <p:cBhvr additive="base">
                                        <p:cTn id="30" dur="500"/>
                                        <p:tgtEl>
                                          <p:spTgt spid="44035">
                                            <p:txEl>
                                              <p:pRg st="6" end="6"/>
                                            </p:txEl>
                                          </p:spTgt>
                                        </p:tgtEl>
                                        <p:attrNameLst>
                                          <p:attrName>ppt_x</p:attrName>
                                        </p:attrNameLst>
                                      </p:cBhvr>
                                      <p:tavLst>
                                        <p:tav tm="0">
                                          <p:val>
                                            <p:strVal val="ppt_x"/>
                                          </p:val>
                                        </p:tav>
                                        <p:tav tm="100000">
                                          <p:val>
                                            <p:strVal val="0-ppt_w/2"/>
                                          </p:val>
                                        </p:tav>
                                      </p:tavLst>
                                    </p:anim>
                                    <p:anim calcmode="lin" valueType="num">
                                      <p:cBhvr additive="base">
                                        <p:cTn id="31" dur="500"/>
                                        <p:tgtEl>
                                          <p:spTgt spid="44035">
                                            <p:txEl>
                                              <p:pRg st="6" end="6"/>
                                            </p:txEl>
                                          </p:spTgt>
                                        </p:tgtEl>
                                        <p:attrNameLst>
                                          <p:attrName>ppt_y</p:attrName>
                                        </p:attrNameLst>
                                      </p:cBhvr>
                                      <p:tavLst>
                                        <p:tav tm="0">
                                          <p:val>
                                            <p:strVal val="ppt_y"/>
                                          </p:val>
                                        </p:tav>
                                        <p:tav tm="100000">
                                          <p:val>
                                            <p:strVal val="ppt_y"/>
                                          </p:val>
                                        </p:tav>
                                      </p:tavLst>
                                    </p:anim>
                                    <p:set>
                                      <p:cBhvr>
                                        <p:cTn id="32" dur="1" fill="hold">
                                          <p:stCondLst>
                                            <p:cond delay="499"/>
                                          </p:stCondLst>
                                        </p:cTn>
                                        <p:tgtEl>
                                          <p:spTgt spid="44035">
                                            <p:txEl>
                                              <p:pRg st="6" end="6"/>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ppt_x</p:attrName>
                                        </p:attrNameLst>
                                      </p:cBhvr>
                                      <p:tavLst>
                                        <p:tav tm="0">
                                          <p:val>
                                            <p:strVal val="1+#ppt_w/2"/>
                                          </p:val>
                                        </p:tav>
                                        <p:tav tm="100000">
                                          <p:val>
                                            <p:strVal val="#ppt_x"/>
                                          </p:val>
                                        </p:tav>
                                      </p:tavLst>
                                    </p:anim>
                                    <p:anim calcmode="lin" valueType="num">
                                      <p:cBhvr>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1+#ppt_w/2"/>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1+#ppt_w/2"/>
                                          </p:val>
                                        </p:tav>
                                        <p:tav tm="100000">
                                          <p:val>
                                            <p:strVal val="#ppt_x"/>
                                          </p:val>
                                        </p:tav>
                                      </p:tavLst>
                                    </p:anim>
                                    <p:anim calcmode="lin" valueType="num">
                                      <p:cBhvr>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ppt_x</p:attrName>
                                        </p:attrNameLst>
                                      </p:cBhvr>
                                      <p:tavLst>
                                        <p:tav tm="0">
                                          <p:val>
                                            <p:strVal val="1+#ppt_w/2"/>
                                          </p:val>
                                        </p:tav>
                                        <p:tav tm="100000">
                                          <p:val>
                                            <p:strVal val="#ppt_x"/>
                                          </p:val>
                                        </p:tav>
                                      </p:tavLst>
                                    </p:anim>
                                    <p:anim calcmode="lin" valueType="num">
                                      <p:cBhvr>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1+#ppt_w/2"/>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1+#ppt_w/2"/>
                                          </p:val>
                                        </p:tav>
                                        <p:tav tm="100000">
                                          <p:val>
                                            <p:strVal val="#ppt_x"/>
                                          </p:val>
                                        </p:tav>
                                      </p:tavLst>
                                    </p:anim>
                                    <p:anim calcmode="lin" valueType="num">
                                      <p:cBhvr>
                                        <p:cTn id="6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ppt_x</p:attrName>
                                        </p:attrNameLst>
                                      </p:cBhvr>
                                      <p:tavLst>
                                        <p:tav tm="0">
                                          <p:val>
                                            <p:strVal val="1+#ppt_w/2"/>
                                          </p:val>
                                        </p:tav>
                                        <p:tav tm="100000">
                                          <p:val>
                                            <p:strVal val="#ppt_x"/>
                                          </p:val>
                                        </p:tav>
                                      </p:tavLst>
                                    </p:anim>
                                    <p:anim calcmode="lin" valueType="num">
                                      <p:cBhvr>
                                        <p:cTn id="7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1+#ppt_w/2"/>
                                          </p:val>
                                        </p:tav>
                                        <p:tav tm="100000">
                                          <p:val>
                                            <p:strVal val="#ppt_x"/>
                                          </p:val>
                                        </p:tav>
                                      </p:tavLst>
                                    </p:anim>
                                    <p:anim calcmode="lin" valueType="num">
                                      <p:cBhvr>
                                        <p:cTn id="8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ppt_x</p:attrName>
                                        </p:attrNameLst>
                                      </p:cBhvr>
                                      <p:tavLst>
                                        <p:tav tm="0">
                                          <p:val>
                                            <p:strVal val="1+#ppt_w/2"/>
                                          </p:val>
                                        </p:tav>
                                        <p:tav tm="100000">
                                          <p:val>
                                            <p:strVal val="#ppt_x"/>
                                          </p:val>
                                        </p:tav>
                                      </p:tavLst>
                                    </p:anim>
                                    <p:anim calcmode="lin" valueType="num">
                                      <p:cBhvr>
                                        <p:cTn id="8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ppt_x</p:attrName>
                                        </p:attrNameLst>
                                      </p:cBhvr>
                                      <p:tavLst>
                                        <p:tav tm="0">
                                          <p:val>
                                            <p:strVal val="1+#ppt_w/2"/>
                                          </p:val>
                                        </p:tav>
                                        <p:tav tm="100000">
                                          <p:val>
                                            <p:strVal val="#ppt_x"/>
                                          </p:val>
                                        </p:tav>
                                      </p:tavLst>
                                    </p:anim>
                                    <p:anim calcmode="lin" valueType="num">
                                      <p:cBhvr>
                                        <p:cTn id="9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P spid="12" grpId="0"/>
      <p:bldP spid="13" grpId="0"/>
      <p:bldP spid="14" grpId="0"/>
      <p:bldP spid="15" grpId="0"/>
      <p:bldP spid="16" grpId="0"/>
      <p:bldP spid="17" grpId="0"/>
      <p:bldP spid="18" grpId="0"/>
      <p:bldP spid="19"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3"/>
          <p:cNvSpPr txBox="1"/>
          <p:nvPr/>
        </p:nvSpPr>
        <p:spPr>
          <a:xfrm>
            <a:off x="495300" y="619125"/>
            <a:ext cx="7263130" cy="5698490"/>
          </a:xfrm>
          <a:prstGeom prst="rect">
            <a:avLst/>
          </a:prstGeom>
          <a:noFill/>
          <a:ln w="9525">
            <a:noFill/>
          </a:ln>
        </p:spPr>
        <p:txBody>
          <a:bodyPr wrap="square" anchor="t">
            <a:spAutoFit/>
          </a:bodyPr>
          <a:p>
            <a:pPr fontAlgn="auto">
              <a:lnSpc>
                <a:spcPts val="3975"/>
              </a:lnSpc>
            </a:pPr>
            <a:r>
              <a:rPr lang="zh-CN" altLang="en-US" sz="3200" b="1">
                <a:latin typeface="楷体" panose="02010609060101010101" charset="-122"/>
                <a:ea typeface="楷体" panose="02010609060101010101" charset="-122"/>
              </a:rPr>
              <a:t>2、根据理解填空</a:t>
            </a:r>
            <a:endParaRPr lang="zh-CN" altLang="en-US" sz="3200" b="1">
              <a:latin typeface="楷体" panose="02010609060101010101" charset="-122"/>
              <a:ea typeface="楷体" panose="02010609060101010101" charset="-122"/>
            </a:endParaRPr>
          </a:p>
          <a:p>
            <a:pPr fontAlgn="auto">
              <a:lnSpc>
                <a:spcPts val="3975"/>
              </a:lnSpc>
            </a:pPr>
            <a:r>
              <a:rPr lang="zh-CN" altLang="en-US" sz="3200" b="1">
                <a:latin typeface="楷体" panose="02010609060101010101" charset="-122"/>
                <a:ea typeface="楷体" panose="02010609060101010101" charset="-122"/>
              </a:rPr>
              <a:t>⑴《核舟记》中点明核舟主题的句子是：_______________。</a:t>
            </a:r>
            <a:endParaRPr lang="zh-CN" altLang="en-US" sz="3200" b="1">
              <a:latin typeface="楷体" panose="02010609060101010101" charset="-122"/>
              <a:ea typeface="楷体" panose="02010609060101010101" charset="-122"/>
            </a:endParaRPr>
          </a:p>
          <a:p>
            <a:pPr fontAlgn="auto">
              <a:lnSpc>
                <a:spcPts val="3975"/>
              </a:lnSpc>
            </a:pPr>
            <a:r>
              <a:rPr lang="zh-CN" altLang="en-US" sz="3200" b="1">
                <a:latin typeface="楷体" panose="02010609060101010101" charset="-122"/>
                <a:ea typeface="楷体" panose="02010609060101010101" charset="-122"/>
              </a:rPr>
              <a:t>⑵《核舟记》中点明全文中心的句子是：___，_____________！</a:t>
            </a:r>
            <a:endParaRPr lang="zh-CN" altLang="en-US" sz="3200" b="1">
              <a:latin typeface="楷体" panose="02010609060101010101" charset="-122"/>
              <a:ea typeface="楷体" panose="02010609060101010101" charset="-122"/>
            </a:endParaRPr>
          </a:p>
          <a:p>
            <a:pPr fontAlgn="auto">
              <a:lnSpc>
                <a:spcPts val="3975"/>
              </a:lnSpc>
            </a:pPr>
            <a:r>
              <a:rPr lang="zh-CN" altLang="en-US" sz="3200" b="1">
                <a:latin typeface="楷体" panose="02010609060101010101" charset="-122"/>
                <a:ea typeface="楷体" panose="02010609060101010101" charset="-122"/>
              </a:rPr>
              <a:t>⑶《核舟记》中最能体现王叔远构思巧妙、技艺精湛的语句是：____________，_________。</a:t>
            </a:r>
            <a:endParaRPr lang="zh-CN" altLang="en-US" sz="3200" b="1">
              <a:latin typeface="楷体" panose="02010609060101010101" charset="-122"/>
              <a:ea typeface="楷体" panose="02010609060101010101" charset="-122"/>
            </a:endParaRPr>
          </a:p>
          <a:p>
            <a:pPr fontAlgn="auto">
              <a:lnSpc>
                <a:spcPts val="3975"/>
              </a:lnSpc>
            </a:pPr>
            <a:r>
              <a:rPr lang="zh-CN" altLang="en-US" sz="3200" b="1">
                <a:latin typeface="楷体" panose="02010609060101010101" charset="-122"/>
                <a:ea typeface="楷体" panose="02010609060101010101" charset="-122"/>
              </a:rPr>
              <a:t>⑷《核舟记》中写佛印放浪形骸、超脱尘世之情的句子是是：_________，_________。</a:t>
            </a:r>
            <a:endParaRPr lang="zh-CN" altLang="en-US" sz="3200" b="1">
              <a:latin typeface="楷体" panose="02010609060101010101" charset="-122"/>
              <a:ea typeface="楷体" panose="02010609060101010101" charset="-122"/>
            </a:endParaRPr>
          </a:p>
        </p:txBody>
      </p:sp>
      <p:sp>
        <p:nvSpPr>
          <p:cNvPr id="5" name="文本框 4"/>
          <p:cNvSpPr txBox="1"/>
          <p:nvPr/>
        </p:nvSpPr>
        <p:spPr>
          <a:xfrm>
            <a:off x="452755" y="1597025"/>
            <a:ext cx="3368040"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盖大苏泛赤壁云</a:t>
            </a:r>
            <a:endParaRPr lang="zh-CN" altLang="en-US" sz="3200" b="1">
              <a:solidFill>
                <a:srgbClr val="FF0000"/>
              </a:solidFill>
              <a:latin typeface="楷体" panose="02010609060101010101" charset="-122"/>
              <a:ea typeface="楷体" panose="02010609060101010101" charset="-122"/>
            </a:endParaRPr>
          </a:p>
        </p:txBody>
      </p:sp>
      <p:sp>
        <p:nvSpPr>
          <p:cNvPr id="6" name="文本框 5"/>
          <p:cNvSpPr txBox="1"/>
          <p:nvPr/>
        </p:nvSpPr>
        <p:spPr>
          <a:xfrm>
            <a:off x="4991100" y="3669665"/>
            <a:ext cx="2937510"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罔不因势象形，</a:t>
            </a:r>
            <a:endParaRPr lang="zh-CN" altLang="en-US" sz="3200" b="1">
              <a:solidFill>
                <a:srgbClr val="FF0000"/>
              </a:solidFill>
              <a:latin typeface="楷体" panose="02010609060101010101" charset="-122"/>
              <a:ea typeface="楷体" panose="02010609060101010101" charset="-122"/>
            </a:endParaRPr>
          </a:p>
        </p:txBody>
      </p:sp>
      <p:sp>
        <p:nvSpPr>
          <p:cNvPr id="9" name="文本框 8"/>
          <p:cNvSpPr txBox="1"/>
          <p:nvPr/>
        </p:nvSpPr>
        <p:spPr>
          <a:xfrm>
            <a:off x="524510" y="4145915"/>
            <a:ext cx="1967230"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各具情态</a:t>
            </a:r>
            <a:endParaRPr lang="zh-CN" altLang="en-US" sz="32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690880" y="2654300"/>
            <a:ext cx="3589020"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嘻，技亦灵怪矣哉</a:t>
            </a:r>
            <a:endParaRPr lang="zh-CN" altLang="en-US" sz="3200" b="1">
              <a:solidFill>
                <a:srgbClr val="FF0000"/>
              </a:solidFill>
              <a:latin typeface="楷体" panose="02010609060101010101" charset="-122"/>
              <a:ea typeface="楷体" panose="02010609060101010101" charset="-122"/>
            </a:endParaRPr>
          </a:p>
        </p:txBody>
      </p:sp>
      <p:sp>
        <p:nvSpPr>
          <p:cNvPr id="8" name="文本框 7"/>
          <p:cNvSpPr txBox="1"/>
          <p:nvPr/>
        </p:nvSpPr>
        <p:spPr>
          <a:xfrm>
            <a:off x="4798060" y="5181600"/>
            <a:ext cx="2286635"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袒胸露乳，</a:t>
            </a:r>
            <a:endParaRPr lang="zh-CN" altLang="en-US" sz="3200" b="1">
              <a:solidFill>
                <a:srgbClr val="FF0000"/>
              </a:solidFill>
              <a:latin typeface="楷体" panose="02010609060101010101" charset="-122"/>
              <a:ea typeface="楷体" panose="02010609060101010101" charset="-122"/>
            </a:endParaRPr>
          </a:p>
        </p:txBody>
      </p:sp>
      <p:sp>
        <p:nvSpPr>
          <p:cNvPr id="2" name="文本框 1"/>
          <p:cNvSpPr txBox="1"/>
          <p:nvPr/>
        </p:nvSpPr>
        <p:spPr>
          <a:xfrm>
            <a:off x="610235" y="5664835"/>
            <a:ext cx="1930400"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矫首昂视</a:t>
            </a:r>
            <a:endParaRPr lang="zh-CN" altLang="en-US" sz="3200" b="1">
              <a:solidFill>
                <a:srgbClr val="FF0000"/>
              </a:solidFill>
              <a:latin typeface="楷体" panose="02010609060101010101" charset="-122"/>
              <a:ea typeface="楷体" panose="02010609060101010101" charset="-122"/>
            </a:endParaRPr>
          </a:p>
        </p:txBody>
      </p:sp>
      <p:pic>
        <p:nvPicPr>
          <p:cNvPr id="22539" name="Picture 9" descr="https://pic2.zhimg.com/v2-611da2d57186fd8f02274ad67810db89_r.jpg"/>
          <p:cNvPicPr>
            <a:picLocks noChangeAspect="1"/>
          </p:cNvPicPr>
          <p:nvPr/>
        </p:nvPicPr>
        <p:blipFill>
          <a:blip r:embed="rId1"/>
          <a:stretch>
            <a:fillRect/>
          </a:stretch>
        </p:blipFill>
        <p:spPr>
          <a:xfrm>
            <a:off x="8019415" y="1210945"/>
            <a:ext cx="4134485" cy="4739005"/>
          </a:xfrm>
          <a:prstGeom prst="rect">
            <a:avLst/>
          </a:prstGeom>
          <a:noFill/>
          <a:ln w="9525">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1+#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1+#ppt_w/2"/>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1+#ppt_w/2"/>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1+#ppt_w/2"/>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ppt_x</p:attrName>
                                        </p:attrNameLst>
                                      </p:cBhvr>
                                      <p:tavLst>
                                        <p:tav tm="0">
                                          <p:val>
                                            <p:strVal val="1+#ppt_w/2"/>
                                          </p:val>
                                        </p:tav>
                                        <p:tav tm="100000">
                                          <p:val>
                                            <p:strVal val="#ppt_x"/>
                                          </p:val>
                                        </p:tav>
                                      </p:tavLst>
                                    </p:anim>
                                    <p:anim calcmode="lin" valueType="num">
                                      <p:cBhvr>
                                        <p:cTn id="3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6" grpId="0"/>
      <p:bldP spid="8"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文本框 1"/>
          <p:cNvSpPr txBox="1"/>
          <p:nvPr/>
        </p:nvSpPr>
        <p:spPr>
          <a:xfrm>
            <a:off x="476250" y="608330"/>
            <a:ext cx="7084060" cy="5900420"/>
          </a:xfrm>
          <a:prstGeom prst="rect">
            <a:avLst/>
          </a:prstGeom>
          <a:noFill/>
          <a:ln w="9525">
            <a:noFill/>
          </a:ln>
        </p:spPr>
        <p:txBody>
          <a:bodyPr wrap="square" anchor="t">
            <a:spAutoFit/>
          </a:bodyPr>
          <a:p>
            <a:pPr fontAlgn="auto">
              <a:lnSpc>
                <a:spcPts val="3775"/>
              </a:lnSpc>
            </a:pPr>
            <a:r>
              <a:rPr lang="zh-CN" altLang="en-US" sz="2800" b="1">
                <a:latin typeface="楷体" panose="02010609060101010101" charset="-122"/>
                <a:ea typeface="楷体" panose="02010609060101010101" charset="-122"/>
              </a:rPr>
              <a:t>4．翻译下面文言语句。</a:t>
            </a:r>
            <a:endParaRPr lang="zh-CN" altLang="en-US" sz="2800" b="1">
              <a:latin typeface="楷体" panose="02010609060101010101" charset="-122"/>
              <a:ea typeface="楷体" panose="02010609060101010101" charset="-122"/>
            </a:endParaRPr>
          </a:p>
          <a:p>
            <a:pPr fontAlgn="auto">
              <a:lnSpc>
                <a:spcPts val="3775"/>
              </a:lnSpc>
            </a:pPr>
            <a:r>
              <a:rPr lang="zh-CN" altLang="en-US" sz="2800" b="1">
                <a:latin typeface="楷体" panose="02010609060101010101" charset="-122"/>
                <a:ea typeface="楷体" panose="02010609060101010101" charset="-122"/>
              </a:rPr>
              <a:t>⑴其两膝相比者，各隐卷底衣褶中。</a:t>
            </a:r>
            <a:endParaRPr lang="zh-CN" altLang="en-US" sz="2800" b="1">
              <a:latin typeface="楷体" panose="02010609060101010101" charset="-122"/>
              <a:ea typeface="楷体" panose="02010609060101010101" charset="-122"/>
            </a:endParaRPr>
          </a:p>
          <a:p>
            <a:pPr fontAlgn="auto">
              <a:lnSpc>
                <a:spcPts val="3775"/>
              </a:lnSpc>
            </a:pPr>
            <a:endParaRPr lang="zh-CN" altLang="en-US" sz="2800" b="1">
              <a:latin typeface="楷体" panose="02010609060101010101" charset="-122"/>
              <a:ea typeface="楷体" panose="02010609060101010101" charset="-122"/>
            </a:endParaRPr>
          </a:p>
          <a:p>
            <a:pPr fontAlgn="auto">
              <a:lnSpc>
                <a:spcPts val="3775"/>
              </a:lnSpc>
            </a:pPr>
            <a:endParaRPr lang="zh-CN" altLang="en-US" sz="2800" b="1">
              <a:latin typeface="楷体" panose="02010609060101010101" charset="-122"/>
              <a:ea typeface="楷体" panose="02010609060101010101" charset="-122"/>
            </a:endParaRPr>
          </a:p>
          <a:p>
            <a:pPr fontAlgn="auto">
              <a:lnSpc>
                <a:spcPts val="3775"/>
              </a:lnSpc>
            </a:pPr>
            <a:r>
              <a:rPr lang="zh-CN" altLang="en-US" sz="2800" b="1">
                <a:latin typeface="楷体" panose="02010609060101010101" charset="-122"/>
                <a:ea typeface="楷体" panose="02010609060101010101" charset="-122"/>
              </a:rPr>
              <a:t>⑵虽黠者不能辨其为真与伪也。</a:t>
            </a:r>
            <a:endParaRPr lang="zh-CN" altLang="en-US" sz="2800" b="1">
              <a:latin typeface="楷体" panose="02010609060101010101" charset="-122"/>
              <a:ea typeface="楷体" panose="02010609060101010101" charset="-122"/>
            </a:endParaRPr>
          </a:p>
          <a:p>
            <a:pPr fontAlgn="auto">
              <a:lnSpc>
                <a:spcPts val="3775"/>
              </a:lnSpc>
            </a:pPr>
            <a:endParaRPr lang="zh-CN" altLang="en-US" sz="2800" b="1">
              <a:latin typeface="楷体" panose="02010609060101010101" charset="-122"/>
              <a:ea typeface="楷体" panose="02010609060101010101" charset="-122"/>
            </a:endParaRPr>
          </a:p>
          <a:p>
            <a:pPr fontAlgn="auto">
              <a:lnSpc>
                <a:spcPts val="3775"/>
              </a:lnSpc>
            </a:pPr>
            <a:endParaRPr lang="zh-CN" altLang="en-US" sz="2800" b="1">
              <a:latin typeface="楷体" panose="02010609060101010101" charset="-122"/>
              <a:ea typeface="楷体" panose="02010609060101010101" charset="-122"/>
            </a:endParaRPr>
          </a:p>
          <a:p>
            <a:pPr fontAlgn="auto">
              <a:lnSpc>
                <a:spcPts val="3775"/>
              </a:lnSpc>
            </a:pPr>
            <a:r>
              <a:rPr lang="zh-CN" altLang="en-US" sz="2800" b="1">
                <a:latin typeface="楷体" panose="02010609060101010101" charset="-122"/>
                <a:ea typeface="楷体" panose="02010609060101010101" charset="-122"/>
              </a:rPr>
              <a:t>5．甲文中王叔远的技艺甚高，可用文中的“____</a:t>
            </a:r>
            <a:r>
              <a:rPr lang="zh-CN" altLang="en-US" sz="2800" b="1">
                <a:latin typeface="楷体" panose="02010609060101010101" charset="-122"/>
                <a:ea typeface="楷体" panose="02010609060101010101" charset="-122"/>
                <a:sym typeface="+mn-ea"/>
              </a:rPr>
              <a:t>__</a:t>
            </a:r>
            <a:r>
              <a:rPr lang="zh-CN" altLang="en-US" sz="2800" b="1">
                <a:latin typeface="楷体" panose="02010609060101010101" charset="-122"/>
                <a:ea typeface="楷体" panose="02010609060101010101" charset="-122"/>
              </a:rPr>
              <a:t>”一词来概括。乙文介绍黄履庄小时候“作诸技巧”的一件事是________</a:t>
            </a:r>
            <a:r>
              <a:rPr lang="zh-CN" altLang="en-US" sz="2800" b="1">
                <a:latin typeface="楷体" panose="02010609060101010101" charset="-122"/>
                <a:ea typeface="楷体" panose="02010609060101010101" charset="-122"/>
                <a:sym typeface="+mn-ea"/>
              </a:rPr>
              <a:t>______________________</a:t>
            </a:r>
            <a:r>
              <a:rPr lang="zh-CN" altLang="en-US" sz="2800" b="1">
                <a:latin typeface="楷体" panose="02010609060101010101" charset="-122"/>
                <a:ea typeface="楷体" panose="02010609060101010101" charset="-122"/>
              </a:rPr>
              <a:t>     （用自己的语言概括）。</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476250" y="1569720"/>
            <a:ext cx="7135495" cy="1059180"/>
          </a:xfrm>
          <a:prstGeom prst="rect">
            <a:avLst/>
          </a:prstGeom>
          <a:noFill/>
          <a:ln w="9525">
            <a:noFill/>
          </a:ln>
        </p:spPr>
        <p:txBody>
          <a:bodyPr wrap="square" anchor="t">
            <a:spAutoFit/>
          </a:bodyPr>
          <a:p>
            <a:pPr fontAlgn="auto">
              <a:lnSpc>
                <a:spcPts val="37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他们互相靠近的两膝，都遮掩在画卷下面的</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a:p>
            <a:pPr fontAlgn="auto">
              <a:lnSpc>
                <a:spcPts val="377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衣褶里。</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480060" y="2989580"/>
            <a:ext cx="7092950" cy="1059180"/>
          </a:xfrm>
          <a:prstGeom prst="rect">
            <a:avLst/>
          </a:prstGeom>
          <a:noFill/>
          <a:ln w="9525">
            <a:noFill/>
          </a:ln>
        </p:spPr>
        <p:txBody>
          <a:bodyPr wrap="square" anchor="t">
            <a:spAutoFit/>
          </a:bodyPr>
          <a:p>
            <a:pPr fontAlgn="auto">
              <a:lnSpc>
                <a:spcPts val="3775"/>
              </a:lnSpc>
            </a:pPr>
            <a:r>
              <a:rPr lang="zh-CN" altLang="en-US" sz="2800" b="1">
                <a:solidFill>
                  <a:srgbClr val="FF0000"/>
                </a:solidFill>
                <a:latin typeface="楷体" panose="02010609060101010101" charset="-122"/>
                <a:ea typeface="楷体" panose="02010609060101010101" charset="-122"/>
              </a:rPr>
              <a:t>即使是狡猾（聪明）的人，也不能够分辨它</a:t>
            </a:r>
            <a:endParaRPr lang="zh-CN" altLang="en-US" sz="2800" b="1">
              <a:solidFill>
                <a:srgbClr val="FF0000"/>
              </a:solidFill>
              <a:latin typeface="楷体" panose="02010609060101010101" charset="-122"/>
              <a:ea typeface="楷体" panose="02010609060101010101" charset="-122"/>
            </a:endParaRPr>
          </a:p>
          <a:p>
            <a:pPr fontAlgn="auto">
              <a:lnSpc>
                <a:spcPts val="3775"/>
              </a:lnSpc>
            </a:pPr>
            <a:r>
              <a:rPr lang="zh-CN" altLang="en-US" sz="2800" b="1">
                <a:solidFill>
                  <a:srgbClr val="FF0000"/>
                </a:solidFill>
                <a:latin typeface="楷体" panose="02010609060101010101" charset="-122"/>
                <a:ea typeface="楷体" panose="02010609060101010101" charset="-122"/>
              </a:rPr>
              <a:t>是真是假。</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954405" y="4467860"/>
            <a:ext cx="1012190" cy="549910"/>
          </a:xfrm>
          <a:prstGeom prst="rect">
            <a:avLst/>
          </a:prstGeom>
          <a:noFill/>
          <a:ln w="9525">
            <a:noFill/>
          </a:ln>
        </p:spPr>
        <p:txBody>
          <a:bodyPr wrap="square" anchor="t">
            <a:spAutoFit/>
          </a:bodyPr>
          <a:p>
            <a:pPr>
              <a:lnSpc>
                <a:spcPts val="3575"/>
              </a:lnSpc>
            </a:pPr>
            <a:r>
              <a:rPr lang="zh-CN" altLang="en-US" sz="2800" b="1">
                <a:solidFill>
                  <a:srgbClr val="FF0000"/>
                </a:solidFill>
                <a:latin typeface="楷体" panose="02010609060101010101" charset="-122"/>
                <a:ea typeface="楷体" panose="02010609060101010101" charset="-122"/>
              </a:rPr>
              <a:t>奇巧</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461645" y="5367655"/>
            <a:ext cx="5717540" cy="575310"/>
          </a:xfrm>
          <a:prstGeom prst="rect">
            <a:avLst/>
          </a:prstGeom>
          <a:noFill/>
          <a:ln w="9525">
            <a:noFill/>
          </a:ln>
        </p:spPr>
        <p:txBody>
          <a:bodyPr wrap="square" anchor="t">
            <a:spAutoFit/>
          </a:bodyPr>
          <a:p>
            <a:pPr>
              <a:lnSpc>
                <a:spcPts val="3775"/>
              </a:lnSpc>
            </a:pPr>
            <a:r>
              <a:rPr lang="zh-CN" altLang="en-US" sz="2800" b="1">
                <a:solidFill>
                  <a:srgbClr val="FF0000"/>
                </a:solidFill>
                <a:latin typeface="楷体" panose="02010609060101010101" charset="-122"/>
                <a:ea typeface="楷体" panose="02010609060101010101" charset="-122"/>
              </a:rPr>
              <a:t>制作了一个能够自动行走的木头人</a:t>
            </a:r>
            <a:endParaRPr lang="zh-CN" altLang="en-US" sz="28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8079105" y="1213485"/>
            <a:ext cx="4127500" cy="4800600"/>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1+#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1" descr="组48325同意"/>
          <p:cNvPicPr>
            <a:picLocks noChangeAspect="1"/>
          </p:cNvPicPr>
          <p:nvPr/>
        </p:nvPicPr>
        <p:blipFill>
          <a:blip r:embed="rId1"/>
          <a:stretch>
            <a:fillRect/>
          </a:stretch>
        </p:blipFill>
        <p:spPr>
          <a:xfrm>
            <a:off x="415925" y="536575"/>
            <a:ext cx="2389188" cy="608013"/>
          </a:xfrm>
          <a:prstGeom prst="rect">
            <a:avLst/>
          </a:prstGeom>
          <a:noFill/>
          <a:ln w="9525">
            <a:noFill/>
          </a:ln>
        </p:spPr>
      </p:pic>
      <p:sp>
        <p:nvSpPr>
          <p:cNvPr id="47106" name="文本框 7"/>
          <p:cNvSpPr txBox="1"/>
          <p:nvPr/>
        </p:nvSpPr>
        <p:spPr>
          <a:xfrm>
            <a:off x="806450" y="569913"/>
            <a:ext cx="1612900" cy="522287"/>
          </a:xfrm>
          <a:prstGeom prst="rect">
            <a:avLst/>
          </a:prstGeom>
          <a:noFill/>
          <a:ln w="9525">
            <a:noFill/>
          </a:ln>
        </p:spPr>
        <p:txBody>
          <a:bodyPr wrap="none" anchor="t">
            <a:spAutoFit/>
          </a:bodyPr>
          <a:p>
            <a:pPr eaLnBrk="0" hangingPunct="0">
              <a:buFont typeface="Arial" panose="020B0604020202020204" pitchFamily="34" charset="0"/>
            </a:pPr>
            <a:r>
              <a:rPr lang="zh-CN" altLang="en-US" sz="2800" b="1" dirty="0">
                <a:solidFill>
                  <a:srgbClr val="EF7509"/>
                </a:solidFill>
                <a:latin typeface="思源黑体 CN Heavy" pitchFamily="34" charset="-122"/>
                <a:ea typeface="思源黑体 CN Heavy" pitchFamily="34" charset="-122"/>
              </a:rPr>
              <a:t>体验中考</a:t>
            </a:r>
            <a:endParaRPr lang="zh-CN" altLang="en-US" sz="2800" b="1" dirty="0">
              <a:solidFill>
                <a:srgbClr val="EF7509"/>
              </a:solidFill>
              <a:latin typeface="思源黑体 CN Heavy" pitchFamily="34" charset="-122"/>
              <a:ea typeface="思源黑体 CN Heavy" pitchFamily="34" charset="-122"/>
            </a:endParaRPr>
          </a:p>
        </p:txBody>
      </p:sp>
      <p:sp>
        <p:nvSpPr>
          <p:cNvPr id="47107" name="文本框 1"/>
          <p:cNvSpPr txBox="1"/>
          <p:nvPr/>
        </p:nvSpPr>
        <p:spPr>
          <a:xfrm>
            <a:off x="446088" y="1355725"/>
            <a:ext cx="11450637" cy="5115560"/>
          </a:xfrm>
          <a:prstGeom prst="rect">
            <a:avLst/>
          </a:prstGeom>
          <a:noFill/>
          <a:ln w="9525">
            <a:noFill/>
          </a:ln>
        </p:spPr>
        <p:txBody>
          <a:bodyPr wrap="square" anchor="t">
            <a:spAutoFit/>
          </a:bodyPr>
          <a:p>
            <a:pPr fontAlgn="auto">
              <a:lnSpc>
                <a:spcPts val="3265"/>
              </a:lnSpc>
            </a:pPr>
            <a:r>
              <a:rPr lang="zh-CN" altLang="en-US" sz="2400" b="1">
                <a:latin typeface="楷体" panose="02010609060101010101" charset="-122"/>
                <a:ea typeface="楷体" panose="02010609060101010101" charset="-122"/>
              </a:rPr>
              <a:t>阅读下面【甲】【乙】两篇选文，完成下面小题。【2018年中考四川巴中卷】</a:t>
            </a:r>
            <a:endParaRPr lang="zh-CN" altLang="en-US" sz="2400" b="1">
              <a:latin typeface="楷体" panose="02010609060101010101" charset="-122"/>
              <a:ea typeface="楷体" panose="02010609060101010101" charset="-122"/>
            </a:endParaRPr>
          </a:p>
          <a:p>
            <a:pPr indent="349250" fontAlgn="auto">
              <a:lnSpc>
                <a:spcPts val="3265"/>
              </a:lnSpc>
            </a:pPr>
            <a:r>
              <a:rPr lang="zh-CN" altLang="en-US" sz="2400" b="1">
                <a:latin typeface="楷体" panose="02010609060101010101" charset="-122"/>
                <a:ea typeface="楷体" panose="02010609060101010101" charset="-122"/>
              </a:rPr>
              <a:t>【甲】舟首尾长约八分有奇，高可二黍许。中轩敞者为舱，箬篷覆之。旁开小窗，左右各四，共八扇。启窗而观，雕栏相望焉。闭之，则右刻“山高月小，水落石出”，左刻“清风徐来，水波不兴”，石青糁之。</a:t>
            </a:r>
            <a:endParaRPr lang="zh-CN" altLang="en-US" sz="2400" b="1">
              <a:latin typeface="楷体" panose="02010609060101010101" charset="-122"/>
              <a:ea typeface="楷体" panose="02010609060101010101" charset="-122"/>
            </a:endParaRPr>
          </a:p>
          <a:p>
            <a:pPr indent="349250" fontAlgn="auto">
              <a:lnSpc>
                <a:spcPts val="3265"/>
              </a:lnSpc>
            </a:pPr>
            <a:r>
              <a:rPr lang="zh-CN" altLang="en-US" sz="2400" b="1">
                <a:latin typeface="楷体" panose="02010609060101010101" charset="-122"/>
                <a:ea typeface="楷体" panose="02010609060101010101" charset="-122"/>
              </a:rPr>
              <a:t>船头坐三人，中峨冠而多髯者为东坡，佛印居右，鲁直居左。苏、黄共阅一手卷。东坡右手执卷端，左手抚鲁直背。鲁直左手执卷末，右手指卷，如有所语。东坡现右足，鲁直现左足，各微侧，其两膝相比者，各隐卷底衣褶中。佛印绝类弥勒，袒胸露乳，矫首昂视，神情与苏、黄不属。卧右膝，诎右臂支船，而竖其左膝，左臂挂念珠倚之—珠可历历数也。舟尾横卧一楫。楫左右舟子各一人。居右者椎髻仰面，左手倚一衡木，右手攀右趾，若啸呼状。居左者右手执蒲葵扇，左手抚炉，炉上有壶，其人视端容寂，若听茶声然。</a:t>
            </a:r>
            <a:endParaRPr lang="zh-CN" altLang="en-US" sz="2400" b="1">
              <a:latin typeface="楷体" panose="02010609060101010101" charset="-122"/>
              <a:ea typeface="楷体" panose="02010609060101010101" charset="-122"/>
            </a:endParaRPr>
          </a:p>
          <a:p>
            <a:pPr fontAlgn="auto">
              <a:lnSpc>
                <a:spcPts val="3265"/>
              </a:lnSpc>
            </a:pPr>
            <a:r>
              <a:rPr lang="zh-CN" altLang="en-US" sz="2400" b="1">
                <a:latin typeface="楷体" panose="02010609060101010101" charset="-122"/>
                <a:ea typeface="楷体" panose="02010609060101010101" charset="-122"/>
              </a:rPr>
              <a:t>                                               （节选魏学洢《核舟记》）</a:t>
            </a:r>
            <a:endParaRPr lang="zh-CN" altLang="en-US" sz="2400" b="1">
              <a:latin typeface="楷体" panose="02010609060101010101" charset="-122"/>
              <a:ea typeface="楷体" panose="0201060906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图片 1" descr="组48325同意"/>
          <p:cNvPicPr>
            <a:picLocks noChangeAspect="1"/>
          </p:cNvPicPr>
          <p:nvPr/>
        </p:nvPicPr>
        <p:blipFill>
          <a:blip r:embed="rId1"/>
          <a:stretch>
            <a:fillRect/>
          </a:stretch>
        </p:blipFill>
        <p:spPr>
          <a:xfrm>
            <a:off x="415925" y="536575"/>
            <a:ext cx="2389188" cy="608013"/>
          </a:xfrm>
          <a:prstGeom prst="rect">
            <a:avLst/>
          </a:prstGeom>
          <a:noFill/>
          <a:ln w="9525">
            <a:noFill/>
          </a:ln>
        </p:spPr>
      </p:pic>
      <p:sp>
        <p:nvSpPr>
          <p:cNvPr id="47106" name="文本框 7"/>
          <p:cNvSpPr txBox="1"/>
          <p:nvPr/>
        </p:nvSpPr>
        <p:spPr>
          <a:xfrm>
            <a:off x="806450" y="569913"/>
            <a:ext cx="1612900" cy="522287"/>
          </a:xfrm>
          <a:prstGeom prst="rect">
            <a:avLst/>
          </a:prstGeom>
          <a:noFill/>
          <a:ln w="9525">
            <a:noFill/>
          </a:ln>
        </p:spPr>
        <p:txBody>
          <a:bodyPr wrap="none" anchor="t">
            <a:spAutoFit/>
          </a:bodyPr>
          <a:p>
            <a:pPr eaLnBrk="0" hangingPunct="0">
              <a:buFont typeface="Arial" panose="020B0604020202020204" pitchFamily="34" charset="0"/>
            </a:pPr>
            <a:r>
              <a:rPr lang="zh-CN" altLang="en-US" sz="2800" b="1" dirty="0">
                <a:solidFill>
                  <a:srgbClr val="EF7509"/>
                </a:solidFill>
                <a:latin typeface="思源黑体 CN Heavy" pitchFamily="34" charset="-122"/>
                <a:ea typeface="思源黑体 CN Heavy" pitchFamily="34" charset="-122"/>
              </a:rPr>
              <a:t>体验中考</a:t>
            </a:r>
            <a:endParaRPr lang="zh-CN" altLang="en-US" sz="2800" b="1" dirty="0">
              <a:solidFill>
                <a:srgbClr val="EF7509"/>
              </a:solidFill>
              <a:latin typeface="思源黑体 CN Heavy" pitchFamily="34" charset="-122"/>
              <a:ea typeface="思源黑体 CN Heavy" pitchFamily="34" charset="-122"/>
            </a:endParaRPr>
          </a:p>
        </p:txBody>
      </p:sp>
      <p:sp>
        <p:nvSpPr>
          <p:cNvPr id="47107" name="文本框 1"/>
          <p:cNvSpPr txBox="1"/>
          <p:nvPr/>
        </p:nvSpPr>
        <p:spPr>
          <a:xfrm>
            <a:off x="446088" y="1689100"/>
            <a:ext cx="11450637" cy="4552315"/>
          </a:xfrm>
          <a:prstGeom prst="rect">
            <a:avLst/>
          </a:prstGeom>
          <a:noFill/>
          <a:ln w="9525">
            <a:noFill/>
          </a:ln>
        </p:spPr>
        <p:txBody>
          <a:bodyPr wrap="square" anchor="t">
            <a:spAutoFit/>
          </a:bodyPr>
          <a:p>
            <a:pPr fontAlgn="auto">
              <a:lnSpc>
                <a:spcPts val="3865"/>
              </a:lnSpc>
            </a:pPr>
            <a:r>
              <a:rPr lang="zh-CN" altLang="en-US" sz="2800" b="1">
                <a:latin typeface="楷体" panose="02010609060101010101" charset="-122"/>
                <a:ea typeface="楷体" panose="02010609060101010101" charset="-122"/>
              </a:rPr>
              <a:t>【乙】忽一人大呼“火起”，夫起大呼，妇亦起大呼。两儿齐哭。俄而百千人大呼，百千儿哭，百千犬吠。中间力拉崩倒之声，火爆声，呼呼风声，百千齐作；又夹百千求救声，曳屋许许声，抢夺声，泼水声。凡所应有，无所不有。虽人有百手，手有百指，不能指其一端；人有百口，口有百舌，不能名其一处也。于是宾客无不变色离席，奋袖出臂，两股战战，几欲先走。</a:t>
            </a:r>
            <a:endParaRPr lang="zh-CN" altLang="en-US" sz="2800" b="1">
              <a:latin typeface="楷体" panose="02010609060101010101" charset="-122"/>
              <a:ea typeface="楷体" panose="02010609060101010101" charset="-122"/>
            </a:endParaRPr>
          </a:p>
          <a:p>
            <a:pPr fontAlgn="auto">
              <a:lnSpc>
                <a:spcPts val="3865"/>
              </a:lnSpc>
            </a:pPr>
            <a:r>
              <a:rPr lang="zh-CN" altLang="en-US" sz="2800" b="1">
                <a:latin typeface="楷体" panose="02010609060101010101" charset="-122"/>
                <a:ea typeface="楷体" panose="02010609060101010101" charset="-122"/>
              </a:rPr>
              <a:t>  忽然抚尺一下，群响毕绝。撤屏视之，一人、一桌、一椅、一扇、一抚尺而已。</a:t>
            </a:r>
            <a:endParaRPr lang="zh-CN" altLang="en-US" sz="2800" b="1">
              <a:latin typeface="楷体" panose="02010609060101010101" charset="-122"/>
              <a:ea typeface="楷体" panose="02010609060101010101" charset="-122"/>
            </a:endParaRPr>
          </a:p>
          <a:p>
            <a:pPr fontAlgn="auto">
              <a:lnSpc>
                <a:spcPts val="3865"/>
              </a:lnSpc>
            </a:pPr>
            <a:r>
              <a:rPr lang="zh-CN" altLang="en-US" sz="2800" b="1">
                <a:latin typeface="楷体" panose="02010609060101010101" charset="-122"/>
                <a:ea typeface="楷体" panose="02010609060101010101" charset="-122"/>
              </a:rPr>
              <a:t>                                        （节选林嗣环《口技》）</a:t>
            </a:r>
            <a:endParaRPr lang="zh-CN" altLang="en-US" sz="2800" b="1">
              <a:latin typeface="楷体" panose="02010609060101010101" charset="-122"/>
              <a:ea typeface="楷体" panose="02010609060101010101"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2460" y="460375"/>
            <a:ext cx="11289030" cy="6123940"/>
          </a:xfrm>
          <a:prstGeom prst="rect">
            <a:avLst/>
          </a:prstGeom>
          <a:noFill/>
        </p:spPr>
        <p:txBody>
          <a:bodyPr wrap="square" rtlCol="0">
            <a:spAutoFit/>
          </a:bodyPr>
          <a:p>
            <a:pPr algn="l"/>
            <a:r>
              <a:rPr lang="zh-CN" altLang="en-US" sz="2800" b="1">
                <a:solidFill>
                  <a:srgbClr val="FF0000"/>
                </a:solidFill>
                <a:latin typeface="楷体" panose="02010609060101010101" charset="-122"/>
                <a:ea typeface="楷体" panose="02010609060101010101" charset="-122"/>
              </a:rPr>
              <a:t>【乙】译文：</a:t>
            </a:r>
            <a:endParaRPr lang="zh-CN" altLang="en-US" sz="2800" b="1">
              <a:solidFill>
                <a:srgbClr val="FF0000"/>
              </a:solidFill>
              <a:latin typeface="楷体" panose="02010609060101010101" charset="-122"/>
              <a:ea typeface="楷体" panose="02010609060101010101" charset="-122"/>
            </a:endParaRPr>
          </a:p>
          <a:p>
            <a:pPr algn="l"/>
            <a:r>
              <a:rPr lang="zh-CN" altLang="en-US" sz="2800" b="1">
                <a:solidFill>
                  <a:srgbClr val="FF0000"/>
                </a:solidFill>
                <a:latin typeface="楷体" panose="02010609060101010101" charset="-122"/>
                <a:ea typeface="楷体" panose="02010609060101010101" charset="-122"/>
              </a:rPr>
              <a:t>  忽然有一个人大声呼叫：“着火啦”，丈夫起来大声呼叫，妇人也起来大声呼叫。两个小孩子一齐哭了起来。一会儿，有成百上千人大声呼叫，成百上千的小孩哭叫，成百上千条狗汪汪地叫。中间夹杂着劈里啪啦，房屋倒塌的声音，烈火燃烧发出爆裂的声音，呼呼的风声，千百种声音一齐发出；又夹杂着成百上千人的求救的声音，救火的人们拉倒燃烧着的房屋时许许的声音，抢救东西的声音，救火的声音。凡是在这种情况下应该有的声音，没有一样没有的。即使一个人有上百只手，每只手有上百个指头，也不能指出其中的任何一种声音来；即使一个人有上百张嘴，每张嘴里有上百条舌头，也不能说出其中的一个地方来啊。在这种情况下，客人们没有不吓得变了脸色，离开座位，捋起衣袖露出手臂，两条大腿哆嗦打抖，几乎要争先恐后地逃跑。</a:t>
            </a:r>
            <a:endParaRPr lang="zh-CN" altLang="en-US" sz="2800" b="1">
              <a:solidFill>
                <a:srgbClr val="FF0000"/>
              </a:solidFill>
              <a:latin typeface="楷体" panose="02010609060101010101" charset="-122"/>
              <a:ea typeface="楷体" panose="02010609060101010101" charset="-122"/>
            </a:endParaRPr>
          </a:p>
          <a:p>
            <a:pPr algn="l"/>
            <a:r>
              <a:rPr lang="zh-CN" altLang="en-US" sz="2800" b="1">
                <a:solidFill>
                  <a:srgbClr val="FF0000"/>
                </a:solidFill>
                <a:latin typeface="楷体" panose="02010609060101010101" charset="-122"/>
                <a:ea typeface="楷体" panose="02010609060101010101" charset="-122"/>
              </a:rPr>
              <a:t>  忽然醒木一拍，各种声响全部消失了。撤去屏风一看里面，（只有）一个人、一张桌子、一把椅子、一把扇子、一块醒木罢了。</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文本框 1"/>
          <p:cNvSpPr txBox="1"/>
          <p:nvPr/>
        </p:nvSpPr>
        <p:spPr>
          <a:xfrm>
            <a:off x="457200" y="767080"/>
            <a:ext cx="11328400" cy="1971040"/>
          </a:xfrm>
          <a:prstGeom prst="rect">
            <a:avLst/>
          </a:prstGeom>
          <a:noFill/>
          <a:ln w="9525">
            <a:noFill/>
          </a:ln>
        </p:spPr>
        <p:txBody>
          <a:bodyPr wrap="square" anchor="t">
            <a:spAutoFit/>
          </a:bodyPr>
          <a:p>
            <a:pPr>
              <a:lnSpc>
                <a:spcPts val="3665"/>
              </a:lnSpc>
            </a:pPr>
            <a:r>
              <a:rPr lang="zh-CN" altLang="en-US" sz="2800" b="1">
                <a:latin typeface="楷体" panose="02010609060101010101" charset="-122"/>
                <a:ea typeface="楷体" panose="02010609060101010101" charset="-122"/>
              </a:rPr>
              <a:t>1、解释下列句中加点的词语。</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⑴其两膝相比者  比：________   ⑵右手攀右趾  攀：_________</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⑶两股战战   股：________      ⑷奋袖出臂  奋：_________</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2、下列加点词意义和用法相同的一组是（     ）</a:t>
            </a:r>
            <a:endParaRPr lang="zh-CN" altLang="en-US" sz="2800" b="1">
              <a:latin typeface="楷体" panose="02010609060101010101" charset="-122"/>
              <a:ea typeface="楷体" panose="02010609060101010101" charset="-122"/>
            </a:endParaRPr>
          </a:p>
        </p:txBody>
      </p:sp>
      <p:sp>
        <p:nvSpPr>
          <p:cNvPr id="3" name="文本框 2"/>
          <p:cNvSpPr txBox="1"/>
          <p:nvPr/>
        </p:nvSpPr>
        <p:spPr>
          <a:xfrm>
            <a:off x="3758565" y="1680210"/>
            <a:ext cx="9906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大腿</a:t>
            </a:r>
            <a:endParaRPr lang="zh-CN" altLang="en-US" sz="2800" b="1">
              <a:solidFill>
                <a:srgbClr val="FF0000"/>
              </a:solidFill>
              <a:latin typeface="楷体" panose="02010609060101010101" charset="-122"/>
              <a:ea typeface="楷体" panose="02010609060101010101" charset="-122"/>
            </a:endParaRPr>
          </a:p>
        </p:txBody>
      </p:sp>
      <p:sp>
        <p:nvSpPr>
          <p:cNvPr id="6" name="文本框 5"/>
          <p:cNvSpPr txBox="1"/>
          <p:nvPr/>
        </p:nvSpPr>
        <p:spPr>
          <a:xfrm>
            <a:off x="9174480" y="1672908"/>
            <a:ext cx="912813"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扬起</a:t>
            </a:r>
            <a:endParaRPr lang="zh-CN" altLang="en-US" sz="2800" b="1">
              <a:solidFill>
                <a:srgbClr val="FF0000"/>
              </a:solidFill>
              <a:latin typeface="楷体" panose="02010609060101010101" charset="-122"/>
              <a:ea typeface="楷体" panose="02010609060101010101" charset="-122"/>
            </a:endParaRPr>
          </a:p>
        </p:txBody>
      </p:sp>
      <p:sp>
        <p:nvSpPr>
          <p:cNvPr id="10" name="文本框 9"/>
          <p:cNvSpPr txBox="1"/>
          <p:nvPr/>
        </p:nvSpPr>
        <p:spPr>
          <a:xfrm>
            <a:off x="3887470" y="2819400"/>
            <a:ext cx="135001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表修饰</a:t>
            </a:r>
            <a:endParaRPr lang="zh-CN" altLang="en-US" sz="28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4799965" y="3275965"/>
            <a:ext cx="3552825"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一会儿</a:t>
            </a:r>
            <a:endParaRPr lang="zh-CN" altLang="en-US" sz="2800" b="1">
              <a:solidFill>
                <a:srgbClr val="FF0000"/>
              </a:solidFill>
              <a:latin typeface="楷体" panose="02010609060101010101" charset="-122"/>
              <a:ea typeface="楷体" panose="02010609060101010101" charset="-122"/>
            </a:endParaRPr>
          </a:p>
        </p:txBody>
      </p:sp>
      <p:sp>
        <p:nvSpPr>
          <p:cNvPr id="13" name="文本框 12"/>
          <p:cNvSpPr txBox="1"/>
          <p:nvPr/>
        </p:nvSpPr>
        <p:spPr>
          <a:xfrm>
            <a:off x="4432935" y="3767455"/>
            <a:ext cx="265938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极</a:t>
            </a:r>
            <a:endParaRPr lang="zh-CN" altLang="en-US" sz="2800" b="1">
              <a:solidFill>
                <a:srgbClr val="FF0000"/>
              </a:solidFill>
              <a:latin typeface="楷体" panose="02010609060101010101" charset="-122"/>
              <a:ea typeface="楷体" panose="02010609060101010101" charset="-122"/>
            </a:endParaRPr>
          </a:p>
        </p:txBody>
      </p:sp>
      <p:sp>
        <p:nvSpPr>
          <p:cNvPr id="14" name="文本框 13"/>
          <p:cNvSpPr txBox="1"/>
          <p:nvPr/>
        </p:nvSpPr>
        <p:spPr>
          <a:xfrm>
            <a:off x="3985895" y="4202113"/>
            <a:ext cx="92075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消失</a:t>
            </a:r>
            <a:endParaRPr lang="zh-CN" altLang="en-US" sz="2800" b="1">
              <a:solidFill>
                <a:srgbClr val="FF0000"/>
              </a:solidFill>
              <a:latin typeface="楷体" panose="02010609060101010101" charset="-122"/>
              <a:ea typeface="楷体" panose="02010609060101010101" charset="-122"/>
            </a:endParaRPr>
          </a:p>
        </p:txBody>
      </p:sp>
      <p:sp>
        <p:nvSpPr>
          <p:cNvPr id="15" name="文本框 14"/>
          <p:cNvSpPr txBox="1"/>
          <p:nvPr/>
        </p:nvSpPr>
        <p:spPr>
          <a:xfrm>
            <a:off x="4381500" y="4718050"/>
            <a:ext cx="132080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是</a:t>
            </a:r>
            <a:endParaRPr lang="zh-CN" altLang="en-US" sz="2800" b="1">
              <a:solidFill>
                <a:srgbClr val="FF0000"/>
              </a:solidFill>
              <a:latin typeface="楷体" panose="02010609060101010101" charset="-122"/>
              <a:ea typeface="楷体" panose="02010609060101010101" charset="-122"/>
            </a:endParaRPr>
          </a:p>
        </p:txBody>
      </p:sp>
      <p:sp>
        <p:nvSpPr>
          <p:cNvPr id="16" name="文本框 15"/>
          <p:cNvSpPr txBox="1"/>
          <p:nvPr/>
        </p:nvSpPr>
        <p:spPr>
          <a:xfrm>
            <a:off x="5737860" y="5185410"/>
            <a:ext cx="70358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是</a:t>
            </a:r>
            <a:endParaRPr lang="zh-CN" altLang="en-US" sz="2800" b="1">
              <a:solidFill>
                <a:srgbClr val="FF0000"/>
              </a:solidFill>
              <a:latin typeface="楷体" panose="02010609060101010101" charset="-122"/>
              <a:ea typeface="楷体" panose="02010609060101010101" charset="-122"/>
            </a:endParaRPr>
          </a:p>
        </p:txBody>
      </p:sp>
      <p:sp>
        <p:nvSpPr>
          <p:cNvPr id="17" name="文本框 16"/>
          <p:cNvSpPr txBox="1"/>
          <p:nvPr/>
        </p:nvSpPr>
        <p:spPr>
          <a:xfrm>
            <a:off x="4036695" y="5633085"/>
            <a:ext cx="101727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大约</a:t>
            </a:r>
            <a:endParaRPr lang="zh-CN" altLang="en-US" sz="2800" b="1">
              <a:solidFill>
                <a:srgbClr val="FF0000"/>
              </a:solidFill>
              <a:latin typeface="楷体" panose="02010609060101010101" charset="-122"/>
              <a:ea typeface="楷体" panose="02010609060101010101" charset="-122"/>
            </a:endParaRPr>
          </a:p>
        </p:txBody>
      </p:sp>
      <p:sp>
        <p:nvSpPr>
          <p:cNvPr id="18" name="文本框 17"/>
          <p:cNvSpPr txBox="1"/>
          <p:nvPr/>
        </p:nvSpPr>
        <p:spPr>
          <a:xfrm>
            <a:off x="3877310" y="6059170"/>
            <a:ext cx="177165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拟声词</a:t>
            </a:r>
            <a:endParaRPr lang="zh-CN" altLang="en-US" sz="2800" b="1">
              <a:solidFill>
                <a:srgbClr val="FF0000"/>
              </a:solidFill>
              <a:latin typeface="楷体" panose="02010609060101010101" charset="-122"/>
              <a:ea typeface="楷体" panose="02010609060101010101" charset="-122"/>
            </a:endParaRPr>
          </a:p>
        </p:txBody>
      </p:sp>
      <p:sp>
        <p:nvSpPr>
          <p:cNvPr id="19" name="文本框 18"/>
          <p:cNvSpPr txBox="1"/>
          <p:nvPr/>
        </p:nvSpPr>
        <p:spPr>
          <a:xfrm>
            <a:off x="7366953" y="2159953"/>
            <a:ext cx="442912"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C</a:t>
            </a:r>
            <a:endParaRPr lang="zh-CN" altLang="en-US" sz="2800" b="1">
              <a:solidFill>
                <a:srgbClr val="FF0000"/>
              </a:solidFill>
              <a:latin typeface="楷体" panose="02010609060101010101" charset="-122"/>
              <a:ea typeface="楷体" panose="02010609060101010101" charset="-122"/>
            </a:endParaRPr>
          </a:p>
        </p:txBody>
      </p:sp>
      <p:sp>
        <p:nvSpPr>
          <p:cNvPr id="7" name="文本框 6"/>
          <p:cNvSpPr txBox="1"/>
          <p:nvPr/>
        </p:nvSpPr>
        <p:spPr>
          <a:xfrm>
            <a:off x="4228148" y="1183640"/>
            <a:ext cx="1173162"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靠近</a:t>
            </a:r>
            <a:endParaRPr lang="zh-CN" altLang="en-US" sz="2800" b="1">
              <a:solidFill>
                <a:srgbClr val="FF0000"/>
              </a:solidFill>
              <a:latin typeface="楷体" panose="02010609060101010101" charset="-122"/>
              <a:ea typeface="楷体" panose="02010609060101010101" charset="-122"/>
            </a:endParaRPr>
          </a:p>
        </p:txBody>
      </p:sp>
      <p:sp>
        <p:nvSpPr>
          <p:cNvPr id="8" name="文本框 7"/>
          <p:cNvSpPr txBox="1"/>
          <p:nvPr/>
        </p:nvSpPr>
        <p:spPr>
          <a:xfrm>
            <a:off x="9100820" y="1212215"/>
            <a:ext cx="3166110" cy="574040"/>
          </a:xfrm>
          <a:prstGeom prst="rect">
            <a:avLst/>
          </a:prstGeom>
          <a:noFill/>
          <a:ln w="9525">
            <a:noFill/>
          </a:ln>
        </p:spPr>
        <p:txBody>
          <a:bodyPr wrap="square" anchor="t">
            <a:spAutoFit/>
          </a:bodyPr>
          <a:p>
            <a:pPr>
              <a:lnSpc>
                <a:spcPts val="3765"/>
              </a:lnSpc>
            </a:pPr>
            <a:r>
              <a:rPr lang="zh-CN" altLang="en-US" sz="2800" b="1">
                <a:solidFill>
                  <a:srgbClr val="FF0000"/>
                </a:solidFill>
                <a:latin typeface="楷体" panose="02010609060101010101" charset="-122"/>
                <a:ea typeface="楷体" panose="02010609060101010101" charset="-122"/>
              </a:rPr>
              <a:t>同“扳”，往里拉</a:t>
            </a:r>
            <a:endParaRPr lang="zh-CN" altLang="en-US" sz="2800" b="1">
              <a:solidFill>
                <a:srgbClr val="FF0000"/>
              </a:solidFill>
              <a:latin typeface="楷体" panose="02010609060101010101" charset="-122"/>
              <a:ea typeface="楷体" panose="02010609060101010101" charset="-122"/>
            </a:endParaRPr>
          </a:p>
        </p:txBody>
      </p:sp>
      <p:sp>
        <p:nvSpPr>
          <p:cNvPr id="48145" name="文本框 8"/>
          <p:cNvSpPr txBox="1"/>
          <p:nvPr/>
        </p:nvSpPr>
        <p:spPr>
          <a:xfrm>
            <a:off x="492125" y="3054350"/>
            <a:ext cx="1068388" cy="3381375"/>
          </a:xfrm>
          <a:prstGeom prst="rect">
            <a:avLst/>
          </a:prstGeom>
          <a:noFill/>
          <a:ln w="9525">
            <a:noFill/>
          </a:ln>
        </p:spPr>
        <p:txBody>
          <a:bodyPr wrap="square" anchor="t">
            <a:spAutoFit/>
          </a:bodyPr>
          <a:p>
            <a:pPr>
              <a:lnSpc>
                <a:spcPts val="3665"/>
              </a:lnSpc>
            </a:pPr>
            <a:r>
              <a:rPr lang="zh-CN" altLang="en-US" sz="2800" b="1">
                <a:latin typeface="楷体" panose="02010609060101010101" charset="-122"/>
                <a:ea typeface="楷体" panose="02010609060101010101" charset="-122"/>
              </a:rPr>
              <a:t>A.而</a:t>
            </a:r>
            <a:endParaRPr lang="zh-CN" altLang="en-US" sz="2800" b="1">
              <a:latin typeface="楷体" panose="02010609060101010101" charset="-122"/>
              <a:ea typeface="楷体" panose="02010609060101010101" charset="-122"/>
            </a:endParaRPr>
          </a:p>
          <a:p>
            <a:pPr>
              <a:lnSpc>
                <a:spcPts val="3665"/>
              </a:lnSpc>
            </a:pP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B.绝</a:t>
            </a:r>
            <a:endParaRPr lang="zh-CN" altLang="en-US" sz="2800" b="1">
              <a:latin typeface="楷体" panose="02010609060101010101" charset="-122"/>
              <a:ea typeface="楷体" panose="02010609060101010101" charset="-122"/>
            </a:endParaRPr>
          </a:p>
          <a:p>
            <a:pPr>
              <a:lnSpc>
                <a:spcPts val="3665"/>
              </a:lnSpc>
            </a:pP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C.为</a:t>
            </a:r>
            <a:endParaRPr lang="zh-CN" altLang="en-US" sz="2800" b="1">
              <a:latin typeface="楷体" panose="02010609060101010101" charset="-122"/>
              <a:ea typeface="楷体" panose="02010609060101010101" charset="-122"/>
            </a:endParaRPr>
          </a:p>
          <a:p>
            <a:pPr>
              <a:lnSpc>
                <a:spcPts val="3665"/>
              </a:lnSpc>
            </a:pP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D.许</a:t>
            </a:r>
            <a:endParaRPr lang="zh-CN" altLang="en-US" sz="2800" b="1">
              <a:latin typeface="楷体" panose="02010609060101010101" charset="-122"/>
              <a:ea typeface="楷体" panose="02010609060101010101" charset="-122"/>
            </a:endParaRPr>
          </a:p>
        </p:txBody>
      </p:sp>
      <p:sp>
        <p:nvSpPr>
          <p:cNvPr id="48146" name="文本框 19"/>
          <p:cNvSpPr txBox="1"/>
          <p:nvPr/>
        </p:nvSpPr>
        <p:spPr>
          <a:xfrm>
            <a:off x="1548130" y="2836545"/>
            <a:ext cx="4116388" cy="3851275"/>
          </a:xfrm>
          <a:prstGeom prst="rect">
            <a:avLst/>
          </a:prstGeom>
          <a:noFill/>
          <a:ln w="9525">
            <a:noFill/>
          </a:ln>
        </p:spPr>
        <p:txBody>
          <a:bodyPr wrap="square" anchor="t">
            <a:spAutoFit/>
          </a:bodyPr>
          <a:p>
            <a:pPr>
              <a:lnSpc>
                <a:spcPts val="3665"/>
              </a:lnSpc>
            </a:pPr>
            <a:r>
              <a:rPr lang="zh-CN" altLang="en-US" sz="2800" b="1">
                <a:latin typeface="楷体" panose="02010609060101010101" charset="-122"/>
                <a:ea typeface="楷体" panose="02010609060101010101" charset="-122"/>
              </a:rPr>
              <a:t>①启窗而观   </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②俄而百千人大呼 </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①佛印绝类弥勒</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②群响毕绝</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①中轩敞者为舱  </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②中峨冠而多髯者为东坡①高可二黍许    </a:t>
            </a:r>
            <a:endParaRPr lang="zh-CN" altLang="en-US" sz="2800" b="1">
              <a:latin typeface="楷体" panose="02010609060101010101" charset="-122"/>
              <a:ea typeface="楷体" panose="02010609060101010101" charset="-122"/>
            </a:endParaRPr>
          </a:p>
          <a:p>
            <a:pPr>
              <a:lnSpc>
                <a:spcPts val="3665"/>
              </a:lnSpc>
            </a:pPr>
            <a:r>
              <a:rPr lang="zh-CN" altLang="en-US" sz="2800" b="1">
                <a:latin typeface="楷体" panose="02010609060101010101" charset="-122"/>
                <a:ea typeface="楷体" panose="02010609060101010101" charset="-122"/>
              </a:rPr>
              <a:t>②曳屋许许声  </a:t>
            </a:r>
            <a:endParaRPr lang="zh-CN" altLang="en-US" sz="2800" b="1">
              <a:latin typeface="楷体" panose="02010609060101010101" charset="-122"/>
              <a:ea typeface="楷体" panose="02010609060101010101" charset="-122"/>
            </a:endParaRPr>
          </a:p>
        </p:txBody>
      </p:sp>
      <p:sp>
        <p:nvSpPr>
          <p:cNvPr id="21" name="左大括号 20"/>
          <p:cNvSpPr/>
          <p:nvPr/>
        </p:nvSpPr>
        <p:spPr>
          <a:xfrm>
            <a:off x="1366838" y="3054350"/>
            <a:ext cx="166688" cy="627063"/>
          </a:xfrm>
          <a:prstGeom prst="leftBrace">
            <a:avLst>
              <a:gd name="adj1" fmla="val 8333"/>
              <a:gd name="adj2" fmla="val 50000"/>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22" name="左大括号 21"/>
          <p:cNvSpPr/>
          <p:nvPr/>
        </p:nvSpPr>
        <p:spPr>
          <a:xfrm>
            <a:off x="1344613" y="3986213"/>
            <a:ext cx="166688" cy="627063"/>
          </a:xfrm>
          <a:prstGeom prst="leftBrace">
            <a:avLst>
              <a:gd name="adj1" fmla="val 8333"/>
              <a:gd name="adj2" fmla="val 50000"/>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23" name="左大括号 22"/>
          <p:cNvSpPr/>
          <p:nvPr/>
        </p:nvSpPr>
        <p:spPr>
          <a:xfrm>
            <a:off x="1355725" y="4894263"/>
            <a:ext cx="166688" cy="627063"/>
          </a:xfrm>
          <a:prstGeom prst="leftBrace">
            <a:avLst>
              <a:gd name="adj1" fmla="val 8333"/>
              <a:gd name="adj2" fmla="val 50000"/>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sp>
        <p:nvSpPr>
          <p:cNvPr id="24" name="左大括号 23"/>
          <p:cNvSpPr/>
          <p:nvPr/>
        </p:nvSpPr>
        <p:spPr>
          <a:xfrm>
            <a:off x="1355725" y="5815013"/>
            <a:ext cx="166688" cy="627063"/>
          </a:xfrm>
          <a:prstGeom prst="leftBrace">
            <a:avLst>
              <a:gd name="adj1" fmla="val 8333"/>
              <a:gd name="adj2" fmla="val 50000"/>
            </a:avLst>
          </a:prstGeom>
        </p:spPr>
        <p:style>
          <a:lnRef idx="3">
            <a:schemeClr val="dk1"/>
          </a:lnRef>
          <a:fillRef idx="0">
            <a:schemeClr val="dk1"/>
          </a:fillRef>
          <a:effectRef idx="2">
            <a:schemeClr val="dk1"/>
          </a:effectRef>
          <a:fontRef idx="minor">
            <a:schemeClr val="tx1"/>
          </a:fontRef>
        </p:style>
        <p:txBody>
          <a:bodyPr rtlCol="0" anchor="ctr"/>
          <a:p>
            <a:pPr algn="ctr" fontAlgn="base"/>
            <a:endParaRPr lang="zh-CN" altLang="en-US" strike="noStrike" noProof="1"/>
          </a:p>
        </p:txBody>
      </p:sp>
      <p:pic>
        <p:nvPicPr>
          <p:cNvPr id="2" name="图片 1"/>
          <p:cNvPicPr>
            <a:picLocks noChangeAspect="1"/>
          </p:cNvPicPr>
          <p:nvPr/>
        </p:nvPicPr>
        <p:blipFill>
          <a:blip r:embed="rId1"/>
          <a:stretch>
            <a:fillRect/>
          </a:stretch>
        </p:blipFill>
        <p:spPr>
          <a:xfrm>
            <a:off x="6958965" y="2934335"/>
            <a:ext cx="5221605" cy="3916680"/>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1+#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1+#ppt_w/2"/>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1+#ppt_w/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1+#ppt_w/2"/>
                                          </p:val>
                                        </p:tav>
                                        <p:tav tm="100000">
                                          <p:val>
                                            <p:strVal val="#ppt_x"/>
                                          </p:val>
                                        </p:tav>
                                      </p:tavLst>
                                    </p:anim>
                                    <p:anim calcmode="lin" valueType="num">
                                      <p:cBhvr>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1+#ppt_w/2"/>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1+#ppt_w/2"/>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1+#ppt_w/2"/>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1+#ppt_w/2"/>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ppt_x</p:attrName>
                                        </p:attrNameLst>
                                      </p:cBhvr>
                                      <p:tavLst>
                                        <p:tav tm="0">
                                          <p:val>
                                            <p:strVal val="1+#ppt_w/2"/>
                                          </p:val>
                                        </p:tav>
                                        <p:tav tm="100000">
                                          <p:val>
                                            <p:strVal val="#ppt_x"/>
                                          </p:val>
                                        </p:tav>
                                      </p:tavLst>
                                    </p:anim>
                                    <p:anim calcmode="lin" valueType="num">
                                      <p:cBhvr>
                                        <p:cTn id="6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ppt_x</p:attrName>
                                        </p:attrNameLst>
                                      </p:cBhvr>
                                      <p:tavLst>
                                        <p:tav tm="0">
                                          <p:val>
                                            <p:strVal val="1+#ppt_w/2"/>
                                          </p:val>
                                        </p:tav>
                                        <p:tav tm="100000">
                                          <p:val>
                                            <p:strVal val="#ppt_x"/>
                                          </p:val>
                                        </p:tav>
                                      </p:tavLst>
                                    </p:anim>
                                    <p:anim calcmode="lin" valueType="num">
                                      <p:cBhvr>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ppt_x</p:attrName>
                                        </p:attrNameLst>
                                      </p:cBhvr>
                                      <p:tavLst>
                                        <p:tav tm="0">
                                          <p:val>
                                            <p:strVal val="1+#ppt_w/2"/>
                                          </p:val>
                                        </p:tav>
                                        <p:tav tm="100000">
                                          <p:val>
                                            <p:strVal val="#ppt_x"/>
                                          </p:val>
                                        </p:tav>
                                      </p:tavLst>
                                    </p:anim>
                                    <p:anim calcmode="lin" valueType="num">
                                      <p:cBhvr>
                                        <p:cTn id="7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ppt_x</p:attrName>
                                        </p:attrNameLst>
                                      </p:cBhvr>
                                      <p:tavLst>
                                        <p:tav tm="0">
                                          <p:val>
                                            <p:strVal val="1+#ppt_w/2"/>
                                          </p:val>
                                        </p:tav>
                                        <p:tav tm="100000">
                                          <p:val>
                                            <p:strVal val="#ppt_x"/>
                                          </p:val>
                                        </p:tav>
                                      </p:tavLst>
                                    </p:anim>
                                    <p:anim calcmode="lin" valueType="num">
                                      <p:cBhvr>
                                        <p:cTn id="8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P spid="12" grpId="0"/>
      <p:bldP spid="13" grpId="0"/>
      <p:bldP spid="14" grpId="0"/>
      <p:bldP spid="15" grpId="0"/>
      <p:bldP spid="16" grpId="0"/>
      <p:bldP spid="17" grpId="0"/>
      <p:bldP spid="18" grpId="0"/>
      <p:bldP spid="19" grpId="0"/>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1"/>
          <p:cNvSpPr txBox="1"/>
          <p:nvPr/>
        </p:nvSpPr>
        <p:spPr>
          <a:xfrm>
            <a:off x="463550" y="631190"/>
            <a:ext cx="11420475" cy="5573395"/>
          </a:xfrm>
          <a:prstGeom prst="rect">
            <a:avLst/>
          </a:prstGeom>
          <a:noFill/>
          <a:ln w="9525">
            <a:noFill/>
          </a:ln>
        </p:spPr>
        <p:txBody>
          <a:bodyPr wrap="square" anchor="t">
            <a:spAutoFit/>
          </a:bodyPr>
          <a:p>
            <a:pPr fontAlgn="auto">
              <a:lnSpc>
                <a:spcPts val="4275"/>
              </a:lnSpc>
            </a:pPr>
            <a:r>
              <a:rPr lang="zh-CN" altLang="en-US" sz="3200" b="1">
                <a:latin typeface="楷体" panose="02010609060101010101" charset="-122"/>
                <a:ea typeface="楷体" panose="02010609060101010101" charset="-122"/>
              </a:rPr>
              <a:t>3、把下列句子翻译成现代汉语。</a:t>
            </a:r>
            <a:endParaRPr lang="zh-CN" altLang="en-US" sz="3200" b="1">
              <a:latin typeface="楷体" panose="02010609060101010101" charset="-122"/>
              <a:ea typeface="楷体" panose="02010609060101010101" charset="-122"/>
            </a:endParaRPr>
          </a:p>
          <a:p>
            <a:pPr fontAlgn="auto">
              <a:lnSpc>
                <a:spcPts val="4275"/>
              </a:lnSpc>
            </a:pPr>
            <a:r>
              <a:rPr lang="zh-CN" altLang="en-US" sz="3200" b="1">
                <a:latin typeface="楷体" panose="02010609060101010101" charset="-122"/>
                <a:ea typeface="楷体" panose="02010609060101010101" charset="-122"/>
              </a:rPr>
              <a:t>⑴其人视端容寂，若听茶声然。</a:t>
            </a:r>
            <a:endParaRPr lang="zh-CN" altLang="en-US" sz="3200" b="1">
              <a:latin typeface="楷体" panose="02010609060101010101" charset="-122"/>
              <a:ea typeface="楷体" panose="02010609060101010101" charset="-122"/>
            </a:endParaRPr>
          </a:p>
          <a:p>
            <a:pPr fontAlgn="auto">
              <a:lnSpc>
                <a:spcPts val="4275"/>
              </a:lnSpc>
            </a:pPr>
            <a:endParaRPr lang="zh-CN" altLang="en-US" sz="3200" b="1">
              <a:latin typeface="楷体" panose="02010609060101010101" charset="-122"/>
              <a:ea typeface="楷体" panose="02010609060101010101" charset="-122"/>
            </a:endParaRPr>
          </a:p>
          <a:p>
            <a:pPr fontAlgn="auto">
              <a:lnSpc>
                <a:spcPts val="4275"/>
              </a:lnSpc>
            </a:pPr>
            <a:endParaRPr lang="zh-CN" altLang="en-US" sz="3200" b="1">
              <a:latin typeface="楷体" panose="02010609060101010101" charset="-122"/>
              <a:ea typeface="楷体" panose="02010609060101010101" charset="-122"/>
            </a:endParaRPr>
          </a:p>
          <a:p>
            <a:pPr fontAlgn="auto">
              <a:lnSpc>
                <a:spcPts val="4275"/>
              </a:lnSpc>
            </a:pPr>
            <a:r>
              <a:rPr lang="zh-CN" altLang="en-US" sz="3200" b="1">
                <a:latin typeface="楷体" panose="02010609060101010101" charset="-122"/>
                <a:ea typeface="楷体" panose="02010609060101010101" charset="-122"/>
              </a:rPr>
              <a:t>⑵中间力拉崩倒之声。</a:t>
            </a:r>
            <a:endParaRPr lang="zh-CN" altLang="en-US" sz="3200" b="1">
              <a:latin typeface="楷体" panose="02010609060101010101" charset="-122"/>
              <a:ea typeface="楷体" panose="02010609060101010101" charset="-122"/>
            </a:endParaRPr>
          </a:p>
          <a:p>
            <a:pPr fontAlgn="auto">
              <a:lnSpc>
                <a:spcPts val="4275"/>
              </a:lnSpc>
            </a:pPr>
            <a:endParaRPr lang="zh-CN" altLang="en-US" sz="3200" b="1">
              <a:latin typeface="楷体" panose="02010609060101010101" charset="-122"/>
              <a:ea typeface="楷体" panose="02010609060101010101" charset="-122"/>
            </a:endParaRPr>
          </a:p>
          <a:p>
            <a:pPr fontAlgn="auto">
              <a:lnSpc>
                <a:spcPts val="4275"/>
              </a:lnSpc>
            </a:pPr>
            <a:r>
              <a:rPr lang="zh-CN" altLang="en-US" sz="3200" b="1">
                <a:latin typeface="楷体" panose="02010609060101010101" charset="-122"/>
                <a:ea typeface="楷体" panose="02010609060101010101" charset="-122"/>
              </a:rPr>
              <a:t>4、【甲】文为了清楚而有条理地介绍核舟“大苏泛赤壁”这一主题，作者采用了______说明顺序；【乙】文第一自然段最后一句通过刻画“宾客”的神态、动等细节，运用____________描写烘托了口技表演者技艺的“善”。</a:t>
            </a:r>
            <a:endParaRPr lang="zh-CN" altLang="en-US" sz="3200" b="1">
              <a:latin typeface="楷体" panose="02010609060101010101" charset="-122"/>
              <a:ea typeface="楷体" panose="02010609060101010101" charset="-122"/>
            </a:endParaRPr>
          </a:p>
        </p:txBody>
      </p:sp>
      <p:sp>
        <p:nvSpPr>
          <p:cNvPr id="3" name="文本框 2"/>
          <p:cNvSpPr txBox="1"/>
          <p:nvPr/>
        </p:nvSpPr>
        <p:spPr>
          <a:xfrm>
            <a:off x="464820" y="1663065"/>
            <a:ext cx="7225030" cy="1187450"/>
          </a:xfrm>
          <a:prstGeom prst="rect">
            <a:avLst/>
          </a:prstGeom>
          <a:noFill/>
          <a:ln w="9525">
            <a:noFill/>
          </a:ln>
        </p:spPr>
        <p:txBody>
          <a:bodyPr wrap="square" anchor="t">
            <a:spAutoFit/>
          </a:bodyPr>
          <a:p>
            <a:pPr fontAlgn="auto">
              <a:lnSpc>
                <a:spcPts val="4275"/>
              </a:lnSpc>
            </a:pPr>
            <a:r>
              <a:rPr lang="zh-CN" altLang="en-US" sz="3200" b="1">
                <a:solidFill>
                  <a:srgbClr val="FF0000"/>
                </a:solidFill>
                <a:latin typeface="楷体" panose="02010609060101010101" charset="-122"/>
                <a:ea typeface="楷体" panose="02010609060101010101" charset="-122"/>
                <a:sym typeface="宋体" panose="02010600030101010101" pitchFamily="2" charset="-122"/>
              </a:rPr>
              <a:t>那个人的眼睛正看着（茶炉），神色平静，好像在听茶水烧开了没有的样子。</a:t>
            </a:r>
            <a:endParaRPr lang="zh-CN" altLang="en-US"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434975" y="3411855"/>
            <a:ext cx="6924040" cy="549910"/>
          </a:xfrm>
          <a:prstGeom prst="rect">
            <a:avLst/>
          </a:prstGeom>
          <a:noFill/>
          <a:ln w="9525">
            <a:noFill/>
          </a:ln>
        </p:spPr>
        <p:txBody>
          <a:bodyPr wrap="square" anchor="t">
            <a:spAutoFit/>
          </a:bodyPr>
          <a:p>
            <a:pPr>
              <a:lnSpc>
                <a:spcPts val="3575"/>
              </a:lnSpc>
            </a:pPr>
            <a:r>
              <a:rPr lang="zh-CN" altLang="en-US" sz="3200" b="1">
                <a:solidFill>
                  <a:srgbClr val="FF0000"/>
                </a:solidFill>
                <a:latin typeface="楷体" panose="02010609060101010101" charset="-122"/>
                <a:ea typeface="楷体" panose="02010609060101010101" charset="-122"/>
              </a:rPr>
              <a:t>其中夹杂着劈里啪啦房屋倒塌的声音。</a:t>
            </a:r>
            <a:endParaRPr lang="zh-CN" altLang="en-US" sz="3200" b="1">
              <a:solidFill>
                <a:srgbClr val="FF0000"/>
              </a:solidFill>
              <a:latin typeface="楷体" panose="02010609060101010101" charset="-122"/>
              <a:ea typeface="楷体" panose="02010609060101010101" charset="-122"/>
            </a:endParaRPr>
          </a:p>
        </p:txBody>
      </p:sp>
      <p:sp>
        <p:nvSpPr>
          <p:cNvPr id="6" name="文本框 5"/>
          <p:cNvSpPr txBox="1"/>
          <p:nvPr/>
        </p:nvSpPr>
        <p:spPr>
          <a:xfrm>
            <a:off x="3873500" y="4499610"/>
            <a:ext cx="1096645" cy="549910"/>
          </a:xfrm>
          <a:prstGeom prst="rect">
            <a:avLst/>
          </a:prstGeom>
          <a:noFill/>
          <a:ln w="9525">
            <a:noFill/>
          </a:ln>
        </p:spPr>
        <p:txBody>
          <a:bodyPr wrap="square" anchor="t">
            <a:spAutoFit/>
          </a:bodyPr>
          <a:p>
            <a:pPr>
              <a:lnSpc>
                <a:spcPts val="3575"/>
              </a:lnSpc>
            </a:pPr>
            <a:r>
              <a:rPr lang="zh-CN" altLang="en-US" sz="3200" b="1">
                <a:solidFill>
                  <a:srgbClr val="FF0000"/>
                </a:solidFill>
                <a:latin typeface="楷体" panose="02010609060101010101" charset="-122"/>
                <a:ea typeface="楷体" panose="02010609060101010101" charset="-122"/>
              </a:rPr>
              <a:t>空间</a:t>
            </a:r>
            <a:endParaRPr lang="zh-CN" altLang="en-US" sz="3200" b="1">
              <a:solidFill>
                <a:srgbClr val="FF0000"/>
              </a:solidFill>
              <a:latin typeface="楷体" panose="02010609060101010101" charset="-122"/>
              <a:ea typeface="楷体" panose="02010609060101010101" charset="-122"/>
            </a:endParaRPr>
          </a:p>
        </p:txBody>
      </p:sp>
      <p:sp>
        <p:nvSpPr>
          <p:cNvPr id="7" name="文本框 6"/>
          <p:cNvSpPr txBox="1"/>
          <p:nvPr/>
        </p:nvSpPr>
        <p:spPr>
          <a:xfrm>
            <a:off x="9129395" y="5016500"/>
            <a:ext cx="2253615" cy="575310"/>
          </a:xfrm>
          <a:prstGeom prst="rect">
            <a:avLst/>
          </a:prstGeom>
          <a:noFill/>
          <a:ln w="9525">
            <a:noFill/>
          </a:ln>
        </p:spPr>
        <p:txBody>
          <a:bodyPr wrap="square" anchor="t">
            <a:spAutoFit/>
          </a:bodyPr>
          <a:p>
            <a:pPr>
              <a:lnSpc>
                <a:spcPts val="3775"/>
              </a:lnSpc>
            </a:pPr>
            <a:r>
              <a:rPr lang="zh-CN" altLang="en-US" sz="3200" b="1">
                <a:solidFill>
                  <a:srgbClr val="FF0000"/>
                </a:solidFill>
                <a:latin typeface="楷体" panose="02010609060101010101" charset="-122"/>
                <a:ea typeface="楷体" panose="02010609060101010101" charset="-122"/>
              </a:rPr>
              <a:t>侧面（间接）</a:t>
            </a:r>
            <a:endParaRPr lang="zh-CN" altLang="en-US" sz="3200" b="1">
              <a:solidFill>
                <a:srgbClr val="FF0000"/>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a:stretch>
            <a:fillRect/>
          </a:stretch>
        </p:blipFill>
        <p:spPr>
          <a:xfrm>
            <a:off x="7655560" y="-15875"/>
            <a:ext cx="4525010" cy="3394075"/>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1+#ppt_w/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1"/>
          <p:cNvSpPr txBox="1"/>
          <p:nvPr/>
        </p:nvSpPr>
        <p:spPr>
          <a:xfrm>
            <a:off x="509270" y="895350"/>
            <a:ext cx="7326630" cy="2832100"/>
          </a:xfrm>
          <a:prstGeom prst="rect">
            <a:avLst/>
          </a:prstGeom>
          <a:noFill/>
          <a:ln w="9525">
            <a:noFill/>
          </a:ln>
        </p:spPr>
        <p:txBody>
          <a:bodyPr wrap="square" anchor="t">
            <a:spAutoFit/>
          </a:bodyPr>
          <a:p>
            <a:pPr fontAlgn="auto">
              <a:lnSpc>
                <a:spcPts val="4275"/>
              </a:lnSpc>
            </a:pPr>
            <a:r>
              <a:rPr lang="zh-CN" altLang="en-US" sz="3200" b="1">
                <a:latin typeface="楷体" panose="02010609060101010101" charset="-122"/>
                <a:ea typeface="楷体" panose="02010609060101010101" charset="-122"/>
              </a:rPr>
              <a:t>5、【甲】【乙】两文分别表现了民间艺人微雕和口技技艺的高超。这样有着独特魅力的中华文化遗产，正逐渐消失。作为一名中学生，你认为应该怎样来保护或传承它们呢？（写出两条合理建议）</a:t>
            </a:r>
            <a:endParaRPr lang="zh-CN" altLang="en-US" sz="3200" b="1">
              <a:latin typeface="楷体" panose="02010609060101010101" charset="-122"/>
              <a:ea typeface="楷体" panose="02010609060101010101" charset="-122"/>
            </a:endParaRPr>
          </a:p>
        </p:txBody>
      </p:sp>
      <p:sp>
        <p:nvSpPr>
          <p:cNvPr id="2" name="文本框 1"/>
          <p:cNvSpPr txBox="1"/>
          <p:nvPr/>
        </p:nvSpPr>
        <p:spPr>
          <a:xfrm>
            <a:off x="521335" y="3794760"/>
            <a:ext cx="7326630" cy="2284095"/>
          </a:xfrm>
          <a:prstGeom prst="rect">
            <a:avLst/>
          </a:prstGeom>
          <a:noFill/>
          <a:ln w="9525">
            <a:noFill/>
          </a:ln>
        </p:spPr>
        <p:txBody>
          <a:bodyPr wrap="square" anchor="t">
            <a:spAutoFit/>
          </a:bodyPr>
          <a:p>
            <a:pPr fontAlgn="auto">
              <a:lnSpc>
                <a:spcPts val="4275"/>
              </a:lnSpc>
            </a:pPr>
            <a:r>
              <a:rPr lang="zh-CN" altLang="en-US" sz="3200" b="1">
                <a:solidFill>
                  <a:srgbClr val="FF0000"/>
                </a:solidFill>
                <a:latin typeface="楷体" panose="02010609060101010101" charset="-122"/>
                <a:ea typeface="楷体" panose="02010609060101010101" charset="-122"/>
              </a:rPr>
              <a:t>示例：①宣传倡导，全民参与。②开展技艺表演进校园（社区）活动。（或：建议相关部门高度重视；成立课外兴趣小组，学习技艺……）</a:t>
            </a:r>
            <a:endParaRPr lang="zh-CN" altLang="en-US" sz="3200" b="1">
              <a:solidFill>
                <a:srgbClr val="FF0000"/>
              </a:solidFill>
              <a:latin typeface="楷体" panose="02010609060101010101" charset="-122"/>
              <a:ea typeface="楷体" panose="02010609060101010101" charset="-122"/>
            </a:endParaRPr>
          </a:p>
        </p:txBody>
      </p:sp>
      <p:pic>
        <p:nvPicPr>
          <p:cNvPr id="9" name="图片 8"/>
          <p:cNvPicPr>
            <a:picLocks noChangeAspect="1"/>
          </p:cNvPicPr>
          <p:nvPr/>
        </p:nvPicPr>
        <p:blipFill>
          <a:blip r:embed="rId1"/>
          <a:stretch>
            <a:fillRect/>
          </a:stretch>
        </p:blipFill>
        <p:spPr>
          <a:xfrm>
            <a:off x="8181975" y="1125855"/>
            <a:ext cx="4011930" cy="4791710"/>
          </a:xfrm>
          <a:prstGeom prst="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1" name="图片 1" descr="组48325同意"/>
          <p:cNvPicPr>
            <a:picLocks noChangeAspect="1"/>
          </p:cNvPicPr>
          <p:nvPr/>
        </p:nvPicPr>
        <p:blipFill>
          <a:blip r:embed="rId1"/>
          <a:stretch>
            <a:fillRect/>
          </a:stretch>
        </p:blipFill>
        <p:spPr>
          <a:xfrm>
            <a:off x="406400" y="658813"/>
            <a:ext cx="2389188" cy="608012"/>
          </a:xfrm>
          <a:prstGeom prst="rect">
            <a:avLst/>
          </a:prstGeom>
          <a:noFill/>
          <a:ln w="9525">
            <a:noFill/>
          </a:ln>
        </p:spPr>
      </p:pic>
      <p:sp>
        <p:nvSpPr>
          <p:cNvPr id="51202" name="文本框 7"/>
          <p:cNvSpPr txBox="1"/>
          <p:nvPr/>
        </p:nvSpPr>
        <p:spPr>
          <a:xfrm>
            <a:off x="803275" y="722313"/>
            <a:ext cx="1612900" cy="522287"/>
          </a:xfrm>
          <a:prstGeom prst="rect">
            <a:avLst/>
          </a:prstGeom>
          <a:noFill/>
          <a:ln w="9525">
            <a:noFill/>
          </a:ln>
        </p:spPr>
        <p:txBody>
          <a:bodyPr wrap="none" anchor="t">
            <a:spAutoFit/>
          </a:bodyPr>
          <a:p>
            <a:pPr>
              <a:buFont typeface="Arial" panose="020B0604020202020204" pitchFamily="34" charset="0"/>
            </a:pPr>
            <a:r>
              <a:rPr lang="zh-CN" altLang="en-US" sz="2800" b="1" dirty="0">
                <a:solidFill>
                  <a:srgbClr val="FF0000"/>
                </a:solidFill>
                <a:latin typeface="思源黑体 CN Heavy" pitchFamily="34" charset="-122"/>
                <a:ea typeface="思源黑体 CN Heavy" pitchFamily="34" charset="-122"/>
              </a:rPr>
              <a:t>作业布置</a:t>
            </a:r>
            <a:endParaRPr lang="zh-CN" altLang="en-US" sz="2800" b="1" dirty="0">
              <a:solidFill>
                <a:srgbClr val="FF0000"/>
              </a:solidFill>
              <a:latin typeface="思源黑体 CN Heavy" pitchFamily="34" charset="-122"/>
              <a:ea typeface="思源黑体 CN Heavy" pitchFamily="34" charset="-122"/>
            </a:endParaRPr>
          </a:p>
        </p:txBody>
      </p:sp>
      <p:pic>
        <p:nvPicPr>
          <p:cNvPr id="51203" name="图片 16"/>
          <p:cNvPicPr>
            <a:picLocks noChangeAspect="1"/>
          </p:cNvPicPr>
          <p:nvPr/>
        </p:nvPicPr>
        <p:blipFill>
          <a:blip r:embed="rId2"/>
          <a:srcRect r="38168" b="53720"/>
          <a:stretch>
            <a:fillRect/>
          </a:stretch>
        </p:blipFill>
        <p:spPr>
          <a:xfrm>
            <a:off x="9231313" y="4849813"/>
            <a:ext cx="2959100" cy="1958975"/>
          </a:xfrm>
          <a:prstGeom prst="rect">
            <a:avLst/>
          </a:prstGeom>
          <a:noFill/>
          <a:ln w="9525">
            <a:noFill/>
          </a:ln>
        </p:spPr>
      </p:pic>
      <p:pic>
        <p:nvPicPr>
          <p:cNvPr id="51204" name="图片 17"/>
          <p:cNvPicPr>
            <a:picLocks noChangeAspect="1"/>
          </p:cNvPicPr>
          <p:nvPr/>
        </p:nvPicPr>
        <p:blipFill>
          <a:blip r:embed="rId3"/>
          <a:stretch>
            <a:fillRect/>
          </a:stretch>
        </p:blipFill>
        <p:spPr>
          <a:xfrm rot="-458400">
            <a:off x="3267075" y="4359275"/>
            <a:ext cx="4808538" cy="1984375"/>
          </a:xfrm>
          <a:prstGeom prst="rect">
            <a:avLst/>
          </a:prstGeom>
          <a:noFill/>
          <a:ln w="9525">
            <a:noFill/>
          </a:ln>
        </p:spPr>
      </p:pic>
      <p:grpSp>
        <p:nvGrpSpPr>
          <p:cNvPr id="51205" name="组合 4"/>
          <p:cNvGrpSpPr/>
          <p:nvPr/>
        </p:nvGrpSpPr>
        <p:grpSpPr>
          <a:xfrm>
            <a:off x="66675" y="1889125"/>
            <a:ext cx="2151063" cy="4398963"/>
            <a:chOff x="-1069264" y="279594"/>
            <a:chExt cx="3473954" cy="5817409"/>
          </a:xfrm>
        </p:grpSpPr>
        <p:grpSp>
          <p:nvGrpSpPr>
            <p:cNvPr id="51206" name="组合 22"/>
            <p:cNvGrpSpPr/>
            <p:nvPr/>
          </p:nvGrpSpPr>
          <p:grpSpPr>
            <a:xfrm>
              <a:off x="-1069264" y="279594"/>
              <a:ext cx="3473954" cy="5817409"/>
              <a:chOff x="297455" y="68071"/>
              <a:chExt cx="3473954" cy="5817409"/>
            </a:xfrm>
          </p:grpSpPr>
          <p:sp>
            <p:nvSpPr>
              <p:cNvPr id="28" name="矩形 47"/>
              <p:cNvSpPr/>
              <p:nvPr/>
            </p:nvSpPr>
            <p:spPr>
              <a:xfrm>
                <a:off x="2395689" y="2732197"/>
                <a:ext cx="806528" cy="3153283"/>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 y="connsiteY6"/>
                  </a:cxn>
                </a:cxnLst>
                <a:rect l="l" t="t" r="r" b="b"/>
                <a:pathLst>
                  <a:path w="806034" h="3153474">
                    <a:moveTo>
                      <a:pt x="143691" y="235132"/>
                    </a:moveTo>
                    <a:lnTo>
                      <a:pt x="806034" y="0"/>
                    </a:lnTo>
                    <a:cubicBezTo>
                      <a:pt x="755960" y="216984"/>
                      <a:pt x="683623" y="682708"/>
                      <a:pt x="627017" y="1223527"/>
                    </a:cubicBezTo>
                    <a:cubicBezTo>
                      <a:pt x="557349" y="1764346"/>
                      <a:pt x="871348" y="2781743"/>
                      <a:pt x="740720" y="3101224"/>
                    </a:cubicBezTo>
                    <a:lnTo>
                      <a:pt x="0" y="3153474"/>
                    </a:lnTo>
                    <a:cubicBezTo>
                      <a:pt x="13063" y="2645141"/>
                      <a:pt x="130628" y="2149871"/>
                      <a:pt x="143691" y="1641538"/>
                    </a:cubicBezTo>
                    <a:lnTo>
                      <a:pt x="143691" y="235132"/>
                    </a:lnTo>
                    <a:close/>
                  </a:path>
                </a:pathLst>
              </a:custGeom>
              <a:solidFill>
                <a:srgbClr val="BCC045"/>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9" name="矩形 47"/>
              <p:cNvSpPr/>
              <p:nvPr/>
            </p:nvSpPr>
            <p:spPr>
              <a:xfrm>
                <a:off x="2836760" y="68071"/>
                <a:ext cx="413766" cy="3245656"/>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257" y="connsiteY6-258"/>
                  </a:cxn>
                </a:cxnLst>
                <a:rect l="l" t="t" r="r" b="b"/>
                <a:pathLst>
                  <a:path w="414148" h="3244914">
                    <a:moveTo>
                      <a:pt x="261258" y="0"/>
                    </a:moveTo>
                    <a:cubicBezTo>
                      <a:pt x="399308" y="87086"/>
                      <a:pt x="289161" y="82731"/>
                      <a:pt x="414148" y="39188"/>
                    </a:cubicBezTo>
                    <a:cubicBezTo>
                      <a:pt x="364074" y="256172"/>
                      <a:pt x="448491" y="774147"/>
                      <a:pt x="391885" y="1314966"/>
                    </a:cubicBezTo>
                    <a:cubicBezTo>
                      <a:pt x="322217" y="1855785"/>
                      <a:pt x="401085" y="2847057"/>
                      <a:pt x="270457" y="3166538"/>
                    </a:cubicBezTo>
                    <a:lnTo>
                      <a:pt x="0" y="3244914"/>
                    </a:lnTo>
                    <a:cubicBezTo>
                      <a:pt x="13063" y="2736581"/>
                      <a:pt x="248194" y="2175996"/>
                      <a:pt x="209005" y="1667663"/>
                    </a:cubicBezTo>
                    <a:cubicBezTo>
                      <a:pt x="278674" y="719890"/>
                      <a:pt x="361406" y="477510"/>
                      <a:pt x="261258" y="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矩形 47"/>
              <p:cNvSpPr/>
              <p:nvPr/>
            </p:nvSpPr>
            <p:spPr>
              <a:xfrm>
                <a:off x="3122405" y="410272"/>
                <a:ext cx="649004" cy="2512969"/>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543" h="2514505">
                    <a:moveTo>
                      <a:pt x="643944" y="1110"/>
                    </a:moveTo>
                    <a:cubicBezTo>
                      <a:pt x="694018" y="-42433"/>
                      <a:pt x="320193" y="1208509"/>
                      <a:pt x="252057" y="1512020"/>
                    </a:cubicBezTo>
                    <a:cubicBezTo>
                      <a:pt x="-78868" y="2431662"/>
                      <a:pt x="195943" y="2260339"/>
                      <a:pt x="0" y="2514505"/>
                    </a:cubicBezTo>
                    <a:cubicBezTo>
                      <a:pt x="31768" y="2244539"/>
                      <a:pt x="11284" y="1608815"/>
                      <a:pt x="369624" y="751020"/>
                    </a:cubicBezTo>
                    <a:cubicBezTo>
                      <a:pt x="555325" y="447510"/>
                      <a:pt x="506785" y="37563"/>
                      <a:pt x="643944" y="111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 name="矩形 47"/>
              <p:cNvSpPr/>
              <p:nvPr/>
            </p:nvSpPr>
            <p:spPr>
              <a:xfrm rot="18071666">
                <a:off x="1632408" y="820319"/>
                <a:ext cx="862850" cy="1692869"/>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 name="connsiteX0-1555" fmla="*/ 643944 w 648543"/>
                  <a:gd name="connsiteY0-1556" fmla="*/ 1110 h 2514505"/>
                  <a:gd name="connsiteX1-1557" fmla="*/ 252057 w 648543"/>
                  <a:gd name="connsiteY1-1558" fmla="*/ 1512020 h 2514505"/>
                  <a:gd name="connsiteX2-1559" fmla="*/ 0 w 648543"/>
                  <a:gd name="connsiteY2-1560" fmla="*/ 2514505 h 2514505"/>
                  <a:gd name="connsiteX3-1561" fmla="*/ 369624 w 648543"/>
                  <a:gd name="connsiteY3-1562" fmla="*/ 751020 h 2514505"/>
                  <a:gd name="connsiteX4-1563" fmla="*/ 643944 w 648543"/>
                  <a:gd name="connsiteY4-1564" fmla="*/ 1110 h 2514505"/>
                  <a:gd name="connsiteX0-1565" fmla="*/ 643944 w 648543"/>
                  <a:gd name="connsiteY0-1566" fmla="*/ 1110 h 2514505"/>
                  <a:gd name="connsiteX1-1567" fmla="*/ 252057 w 648543"/>
                  <a:gd name="connsiteY1-1568" fmla="*/ 1512020 h 2514505"/>
                  <a:gd name="connsiteX2-1569" fmla="*/ 0 w 648543"/>
                  <a:gd name="connsiteY2-1570" fmla="*/ 2514505 h 2514505"/>
                  <a:gd name="connsiteX3-1571" fmla="*/ 369624 w 648543"/>
                  <a:gd name="connsiteY3-1572" fmla="*/ 751020 h 2514505"/>
                  <a:gd name="connsiteX4-1573" fmla="*/ 643944 w 648543"/>
                  <a:gd name="connsiteY4-1574" fmla="*/ 1110 h 2514505"/>
                  <a:gd name="connsiteX0-1575" fmla="*/ 643944 w 648543"/>
                  <a:gd name="connsiteY0-1576" fmla="*/ 1110 h 2514505"/>
                  <a:gd name="connsiteX1-1577" fmla="*/ 252057 w 648543"/>
                  <a:gd name="connsiteY1-1578" fmla="*/ 1512020 h 2514505"/>
                  <a:gd name="connsiteX2-1579" fmla="*/ 0 w 648543"/>
                  <a:gd name="connsiteY2-1580" fmla="*/ 2514505 h 2514505"/>
                  <a:gd name="connsiteX3-1581" fmla="*/ 369624 w 648543"/>
                  <a:gd name="connsiteY3-1582" fmla="*/ 751020 h 2514505"/>
                  <a:gd name="connsiteX4-1583" fmla="*/ 643944 w 648543"/>
                  <a:gd name="connsiteY4-1584" fmla="*/ 1110 h 2514505"/>
                  <a:gd name="connsiteX0-1585" fmla="*/ 643944 w 648543"/>
                  <a:gd name="connsiteY0-1586" fmla="*/ 1110 h 2514505"/>
                  <a:gd name="connsiteX1-1587" fmla="*/ 252057 w 648543"/>
                  <a:gd name="connsiteY1-1588" fmla="*/ 1512020 h 2514505"/>
                  <a:gd name="connsiteX2-1589" fmla="*/ 0 w 648543"/>
                  <a:gd name="connsiteY2-1590" fmla="*/ 2514505 h 2514505"/>
                  <a:gd name="connsiteX3-1591" fmla="*/ 277955 w 648543"/>
                  <a:gd name="connsiteY3-1592" fmla="*/ 802869 h 2514505"/>
                  <a:gd name="connsiteX4-1593" fmla="*/ 643944 w 648543"/>
                  <a:gd name="connsiteY4-1594" fmla="*/ 1110 h 2514505"/>
                  <a:gd name="connsiteX0-1595" fmla="*/ 643944 w 648543"/>
                  <a:gd name="connsiteY0-1596" fmla="*/ 1110 h 2514505"/>
                  <a:gd name="connsiteX1-1597" fmla="*/ 252057 w 648543"/>
                  <a:gd name="connsiteY1-1598" fmla="*/ 1512020 h 2514505"/>
                  <a:gd name="connsiteX2-1599" fmla="*/ 0 w 648543"/>
                  <a:gd name="connsiteY2-1600" fmla="*/ 2514505 h 2514505"/>
                  <a:gd name="connsiteX3-1601" fmla="*/ 277955 w 648543"/>
                  <a:gd name="connsiteY3-1602" fmla="*/ 802869 h 2514505"/>
                  <a:gd name="connsiteX4-1603" fmla="*/ 643944 w 648543"/>
                  <a:gd name="connsiteY4-1604" fmla="*/ 1110 h 2514505"/>
                  <a:gd name="connsiteX0-1605" fmla="*/ 665567 w 670166"/>
                  <a:gd name="connsiteY0-1606" fmla="*/ 1110 h 2514505"/>
                  <a:gd name="connsiteX1-1607" fmla="*/ 273680 w 670166"/>
                  <a:gd name="connsiteY1-1608" fmla="*/ 1512020 h 2514505"/>
                  <a:gd name="connsiteX2-1609" fmla="*/ 21623 w 670166"/>
                  <a:gd name="connsiteY2-1610" fmla="*/ 2514505 h 2514505"/>
                  <a:gd name="connsiteX3-1611" fmla="*/ 223410 w 670166"/>
                  <a:gd name="connsiteY3-1612" fmla="*/ 803139 h 2514505"/>
                  <a:gd name="connsiteX4-1613" fmla="*/ 665567 w 670166"/>
                  <a:gd name="connsiteY4-1614" fmla="*/ 1110 h 2514505"/>
                  <a:gd name="connsiteX0-1615" fmla="*/ 808024 w 812623"/>
                  <a:gd name="connsiteY0-1616" fmla="*/ 1110 h 2514505"/>
                  <a:gd name="connsiteX1-1617" fmla="*/ 416137 w 812623"/>
                  <a:gd name="connsiteY1-1618" fmla="*/ 1512020 h 2514505"/>
                  <a:gd name="connsiteX2-1619" fmla="*/ 164080 w 812623"/>
                  <a:gd name="connsiteY2-1620" fmla="*/ 2514505 h 2514505"/>
                  <a:gd name="connsiteX3-1621" fmla="*/ 148863 w 812623"/>
                  <a:gd name="connsiteY3-1622" fmla="*/ 1525272 h 2514505"/>
                  <a:gd name="connsiteX4-1623" fmla="*/ 808024 w 812623"/>
                  <a:gd name="connsiteY4-1624" fmla="*/ 1110 h 2514505"/>
                  <a:gd name="connsiteX0-1625" fmla="*/ 846719 w 851318"/>
                  <a:gd name="connsiteY0-1626" fmla="*/ 1110 h 2514505"/>
                  <a:gd name="connsiteX1-1627" fmla="*/ 454832 w 851318"/>
                  <a:gd name="connsiteY1-1628" fmla="*/ 1512020 h 2514505"/>
                  <a:gd name="connsiteX2-1629" fmla="*/ 202775 w 851318"/>
                  <a:gd name="connsiteY2-1630" fmla="*/ 2514505 h 2514505"/>
                  <a:gd name="connsiteX3-1631" fmla="*/ 187558 w 851318"/>
                  <a:gd name="connsiteY3-1632" fmla="*/ 1525272 h 2514505"/>
                  <a:gd name="connsiteX4-1633" fmla="*/ 846719 w 851318"/>
                  <a:gd name="connsiteY4-1634" fmla="*/ 1110 h 2514505"/>
                  <a:gd name="connsiteX0-1635" fmla="*/ 864573 w 869172"/>
                  <a:gd name="connsiteY0-1636" fmla="*/ 1110 h 2530902"/>
                  <a:gd name="connsiteX1-1637" fmla="*/ 472686 w 869172"/>
                  <a:gd name="connsiteY1-1638" fmla="*/ 1512020 h 2530902"/>
                  <a:gd name="connsiteX2-1639" fmla="*/ 220629 w 869172"/>
                  <a:gd name="connsiteY2-1640" fmla="*/ 2514505 h 2530902"/>
                  <a:gd name="connsiteX3-1641" fmla="*/ 205412 w 869172"/>
                  <a:gd name="connsiteY3-1642" fmla="*/ 1525272 h 2530902"/>
                  <a:gd name="connsiteX4-1643" fmla="*/ 864573 w 869172"/>
                  <a:gd name="connsiteY4-1644" fmla="*/ 1110 h 2530902"/>
                  <a:gd name="connsiteX0-1645" fmla="*/ 948703 w 953302"/>
                  <a:gd name="connsiteY0-1646" fmla="*/ 1110 h 2531026"/>
                  <a:gd name="connsiteX1-1647" fmla="*/ 556816 w 953302"/>
                  <a:gd name="connsiteY1-1648" fmla="*/ 1512020 h 2531026"/>
                  <a:gd name="connsiteX2-1649" fmla="*/ 304759 w 953302"/>
                  <a:gd name="connsiteY2-1650" fmla="*/ 2514505 h 2531026"/>
                  <a:gd name="connsiteX3-1651" fmla="*/ 166336 w 953302"/>
                  <a:gd name="connsiteY3-1652" fmla="*/ 1527946 h 2531026"/>
                  <a:gd name="connsiteX4-1653" fmla="*/ 948703 w 953302"/>
                  <a:gd name="connsiteY4-1654" fmla="*/ 1110 h 2531026"/>
                  <a:gd name="connsiteX0-1655" fmla="*/ 857852 w 862451"/>
                  <a:gd name="connsiteY0-1656" fmla="*/ 1110 h 2542024"/>
                  <a:gd name="connsiteX1-1657" fmla="*/ 465965 w 862451"/>
                  <a:gd name="connsiteY1-1658" fmla="*/ 1512020 h 2542024"/>
                  <a:gd name="connsiteX2-1659" fmla="*/ 213908 w 862451"/>
                  <a:gd name="connsiteY2-1660" fmla="*/ 2514505 h 2542024"/>
                  <a:gd name="connsiteX3-1661" fmla="*/ 75485 w 862451"/>
                  <a:gd name="connsiteY3-1662" fmla="*/ 1527946 h 2542024"/>
                  <a:gd name="connsiteX4-1663" fmla="*/ 857852 w 862451"/>
                  <a:gd name="connsiteY4-1664" fmla="*/ 1110 h 2542024"/>
                  <a:gd name="connsiteX0-1665" fmla="*/ 857852 w 861403"/>
                  <a:gd name="connsiteY0-1666" fmla="*/ 1132 h 2542046"/>
                  <a:gd name="connsiteX1-1667" fmla="*/ 344897 w 861403"/>
                  <a:gd name="connsiteY1-1668" fmla="*/ 1485586 h 2542046"/>
                  <a:gd name="connsiteX2-1669" fmla="*/ 213908 w 861403"/>
                  <a:gd name="connsiteY2-1670" fmla="*/ 2514527 h 2542046"/>
                  <a:gd name="connsiteX3-1671" fmla="*/ 75485 w 861403"/>
                  <a:gd name="connsiteY3-1672" fmla="*/ 1527968 h 2542046"/>
                  <a:gd name="connsiteX4-1673" fmla="*/ 857852 w 861403"/>
                  <a:gd name="connsiteY4-1674" fmla="*/ 1132 h 2542046"/>
                  <a:gd name="connsiteX0-1675" fmla="*/ 857852 w 861403"/>
                  <a:gd name="connsiteY0-1676" fmla="*/ 1132 h 2542046"/>
                  <a:gd name="connsiteX1-1677" fmla="*/ 344897 w 861403"/>
                  <a:gd name="connsiteY1-1678" fmla="*/ 1485586 h 2542046"/>
                  <a:gd name="connsiteX2-1679" fmla="*/ 213908 w 861403"/>
                  <a:gd name="connsiteY2-1680" fmla="*/ 2514527 h 2542046"/>
                  <a:gd name="connsiteX3-1681" fmla="*/ 75485 w 861403"/>
                  <a:gd name="connsiteY3-1682" fmla="*/ 1527968 h 2542046"/>
                  <a:gd name="connsiteX4-1683" fmla="*/ 857852 w 861403"/>
                  <a:gd name="connsiteY4-1684" fmla="*/ 1132 h 25420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1403" h="2542046">
                    <a:moveTo>
                      <a:pt x="857852" y="1132"/>
                    </a:moveTo>
                    <a:cubicBezTo>
                      <a:pt x="907926" y="-42411"/>
                      <a:pt x="413033" y="1182075"/>
                      <a:pt x="344897" y="1485586"/>
                    </a:cubicBezTo>
                    <a:cubicBezTo>
                      <a:pt x="250224" y="2059394"/>
                      <a:pt x="409851" y="2260361"/>
                      <a:pt x="213908" y="2514527"/>
                    </a:cubicBezTo>
                    <a:cubicBezTo>
                      <a:pt x="20649" y="2597078"/>
                      <a:pt x="-78401" y="2553064"/>
                      <a:pt x="75485" y="1527968"/>
                    </a:cubicBezTo>
                    <a:cubicBezTo>
                      <a:pt x="171118" y="1094839"/>
                      <a:pt x="720693" y="37585"/>
                      <a:pt x="857852" y="1132"/>
                    </a:cubicBezTo>
                    <a:close/>
                  </a:path>
                </a:pathLst>
              </a:custGeom>
              <a:solidFill>
                <a:srgbClr val="BEC847"/>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矩形 47"/>
              <p:cNvSpPr/>
              <p:nvPr/>
            </p:nvSpPr>
            <p:spPr>
              <a:xfrm rot="20553061">
                <a:off x="2179356" y="368284"/>
                <a:ext cx="646903" cy="852352"/>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 name="connsiteX0-1555" fmla="*/ 956489 w 961088"/>
                  <a:gd name="connsiteY0-1556" fmla="*/ 1110 h 2269254"/>
                  <a:gd name="connsiteX1-1557" fmla="*/ 564602 w 961088"/>
                  <a:gd name="connsiteY1-1558" fmla="*/ 1512020 h 2269254"/>
                  <a:gd name="connsiteX2-1559" fmla="*/ 0 w 961088"/>
                  <a:gd name="connsiteY2-1560" fmla="*/ 2269254 h 2269254"/>
                  <a:gd name="connsiteX3-1561" fmla="*/ 682169 w 961088"/>
                  <a:gd name="connsiteY3-1562" fmla="*/ 751020 h 2269254"/>
                  <a:gd name="connsiteX4-1563" fmla="*/ 956489 w 961088"/>
                  <a:gd name="connsiteY4-1564" fmla="*/ 1110 h 2269254"/>
                  <a:gd name="connsiteX0-1565" fmla="*/ 957889 w 962488"/>
                  <a:gd name="connsiteY0-1566" fmla="*/ 1110 h 2309861"/>
                  <a:gd name="connsiteX1-1567" fmla="*/ 566002 w 962488"/>
                  <a:gd name="connsiteY1-1568" fmla="*/ 1512020 h 2309861"/>
                  <a:gd name="connsiteX2-1569" fmla="*/ 480037 w 962488"/>
                  <a:gd name="connsiteY2-1570" fmla="*/ 1927981 h 2309861"/>
                  <a:gd name="connsiteX3-1571" fmla="*/ 1400 w 962488"/>
                  <a:gd name="connsiteY3-1572" fmla="*/ 2269254 h 2309861"/>
                  <a:gd name="connsiteX4-1573" fmla="*/ 683569 w 962488"/>
                  <a:gd name="connsiteY4-1574" fmla="*/ 751020 h 2309861"/>
                  <a:gd name="connsiteX5-1575" fmla="*/ 957889 w 962488"/>
                  <a:gd name="connsiteY5-1576" fmla="*/ 1110 h 2309861"/>
                  <a:gd name="connsiteX0-1577" fmla="*/ 957889 w 962488"/>
                  <a:gd name="connsiteY0-1578" fmla="*/ 1110 h 2309861"/>
                  <a:gd name="connsiteX1-1579" fmla="*/ 566002 w 962488"/>
                  <a:gd name="connsiteY1-1580" fmla="*/ 1512020 h 2309861"/>
                  <a:gd name="connsiteX2-1581" fmla="*/ 480037 w 962488"/>
                  <a:gd name="connsiteY2-1582" fmla="*/ 1927981 h 2309861"/>
                  <a:gd name="connsiteX3-1583" fmla="*/ 1400 w 962488"/>
                  <a:gd name="connsiteY3-1584" fmla="*/ 2269254 h 2309861"/>
                  <a:gd name="connsiteX4-1585" fmla="*/ 420374 w 962488"/>
                  <a:gd name="connsiteY4-1586" fmla="*/ 1268770 h 2309861"/>
                  <a:gd name="connsiteX5-1587" fmla="*/ 957889 w 962488"/>
                  <a:gd name="connsiteY5-1588" fmla="*/ 1110 h 2309861"/>
                  <a:gd name="connsiteX0-1589" fmla="*/ 958301 w 962900"/>
                  <a:gd name="connsiteY0-1590" fmla="*/ 1110 h 2309861"/>
                  <a:gd name="connsiteX1-1591" fmla="*/ 566414 w 962900"/>
                  <a:gd name="connsiteY1-1592" fmla="*/ 1512020 h 2309861"/>
                  <a:gd name="connsiteX2-1593" fmla="*/ 381751 w 962900"/>
                  <a:gd name="connsiteY2-1594" fmla="*/ 1927981 h 2309861"/>
                  <a:gd name="connsiteX3-1595" fmla="*/ 1812 w 962900"/>
                  <a:gd name="connsiteY3-1596" fmla="*/ 2269254 h 2309861"/>
                  <a:gd name="connsiteX4-1597" fmla="*/ 420786 w 962900"/>
                  <a:gd name="connsiteY4-1598" fmla="*/ 1268770 h 2309861"/>
                  <a:gd name="connsiteX5-1599" fmla="*/ 958301 w 962900"/>
                  <a:gd name="connsiteY5-1600" fmla="*/ 1110 h 2309861"/>
                  <a:gd name="connsiteX0-1601" fmla="*/ 810254 w 817436"/>
                  <a:gd name="connsiteY0-1602" fmla="*/ 1796 h 1820046"/>
                  <a:gd name="connsiteX1-1603" fmla="*/ 566414 w 817436"/>
                  <a:gd name="connsiteY1-1604" fmla="*/ 1022205 h 1820046"/>
                  <a:gd name="connsiteX2-1605" fmla="*/ 381751 w 817436"/>
                  <a:gd name="connsiteY2-1606" fmla="*/ 1438166 h 1820046"/>
                  <a:gd name="connsiteX3-1607" fmla="*/ 1812 w 817436"/>
                  <a:gd name="connsiteY3-1608" fmla="*/ 1779439 h 1820046"/>
                  <a:gd name="connsiteX4-1609" fmla="*/ 420786 w 817436"/>
                  <a:gd name="connsiteY4-1610" fmla="*/ 778955 h 1820046"/>
                  <a:gd name="connsiteX5-1611" fmla="*/ 810254 w 817436"/>
                  <a:gd name="connsiteY5-1612" fmla="*/ 1796 h 1820046"/>
                  <a:gd name="connsiteX0-1613" fmla="*/ 810565 w 817747"/>
                  <a:gd name="connsiteY0-1614" fmla="*/ 1796 h 1814424"/>
                  <a:gd name="connsiteX1-1615" fmla="*/ 566725 w 817747"/>
                  <a:gd name="connsiteY1-1616" fmla="*/ 1022205 h 1814424"/>
                  <a:gd name="connsiteX2-1617" fmla="*/ 332712 w 817747"/>
                  <a:gd name="connsiteY2-1618" fmla="*/ 1356415 h 1814424"/>
                  <a:gd name="connsiteX3-1619" fmla="*/ 2123 w 817747"/>
                  <a:gd name="connsiteY3-1620" fmla="*/ 1779439 h 1814424"/>
                  <a:gd name="connsiteX4-1621" fmla="*/ 421097 w 817747"/>
                  <a:gd name="connsiteY4-1622" fmla="*/ 778955 h 1814424"/>
                  <a:gd name="connsiteX5-1623" fmla="*/ 810565 w 817747"/>
                  <a:gd name="connsiteY5-1624" fmla="*/ 1796 h 1814424"/>
                  <a:gd name="connsiteX0-1625" fmla="*/ 810565 w 817093"/>
                  <a:gd name="connsiteY0-1626" fmla="*/ 1894 h 1814522"/>
                  <a:gd name="connsiteX1-1627" fmla="*/ 540271 w 817093"/>
                  <a:gd name="connsiteY1-1628" fmla="*/ 979964 h 1814522"/>
                  <a:gd name="connsiteX2-1629" fmla="*/ 332712 w 817093"/>
                  <a:gd name="connsiteY2-1630" fmla="*/ 1356513 h 1814522"/>
                  <a:gd name="connsiteX3-1631" fmla="*/ 2123 w 817093"/>
                  <a:gd name="connsiteY3-1632" fmla="*/ 1779537 h 1814522"/>
                  <a:gd name="connsiteX4-1633" fmla="*/ 421097 w 817093"/>
                  <a:gd name="connsiteY4-1634" fmla="*/ 779053 h 1814522"/>
                  <a:gd name="connsiteX5-1635" fmla="*/ 810565 w 817093"/>
                  <a:gd name="connsiteY5-1636" fmla="*/ 1894 h 1814522"/>
                  <a:gd name="connsiteX0-1637" fmla="*/ 810881 w 817409"/>
                  <a:gd name="connsiteY0-1638" fmla="*/ 1894 h 1810494"/>
                  <a:gd name="connsiteX1-1639" fmla="*/ 540587 w 817409"/>
                  <a:gd name="connsiteY1-1640" fmla="*/ 979964 h 1810494"/>
                  <a:gd name="connsiteX2-1641" fmla="*/ 295814 w 817409"/>
                  <a:gd name="connsiteY2-1642" fmla="*/ 1280007 h 1810494"/>
                  <a:gd name="connsiteX3-1643" fmla="*/ 2439 w 817409"/>
                  <a:gd name="connsiteY3-1644" fmla="*/ 1779537 h 1810494"/>
                  <a:gd name="connsiteX4-1645" fmla="*/ 421413 w 817409"/>
                  <a:gd name="connsiteY4-1646" fmla="*/ 779053 h 1810494"/>
                  <a:gd name="connsiteX5-1647" fmla="*/ 810881 w 817409"/>
                  <a:gd name="connsiteY5-1648" fmla="*/ 1894 h 1810494"/>
                  <a:gd name="connsiteX0-1649" fmla="*/ 810881 w 817409"/>
                  <a:gd name="connsiteY0-1650" fmla="*/ 1894 h 1810494"/>
                  <a:gd name="connsiteX1-1651" fmla="*/ 540587 w 817409"/>
                  <a:gd name="connsiteY1-1652" fmla="*/ 979965 h 1810494"/>
                  <a:gd name="connsiteX2-1653" fmla="*/ 295814 w 817409"/>
                  <a:gd name="connsiteY2-1654" fmla="*/ 1280007 h 1810494"/>
                  <a:gd name="connsiteX3-1655" fmla="*/ 2439 w 817409"/>
                  <a:gd name="connsiteY3-1656" fmla="*/ 1779537 h 1810494"/>
                  <a:gd name="connsiteX4-1657" fmla="*/ 421413 w 817409"/>
                  <a:gd name="connsiteY4-1658" fmla="*/ 779053 h 1810494"/>
                  <a:gd name="connsiteX5-1659" fmla="*/ 810881 w 817409"/>
                  <a:gd name="connsiteY5-1660" fmla="*/ 1894 h 1810494"/>
                  <a:gd name="connsiteX0-1661" fmla="*/ 810766 w 817294"/>
                  <a:gd name="connsiteY0-1662" fmla="*/ 1894 h 1824364"/>
                  <a:gd name="connsiteX1-1663" fmla="*/ 540472 w 817294"/>
                  <a:gd name="connsiteY1-1664" fmla="*/ 979965 h 1824364"/>
                  <a:gd name="connsiteX2-1665" fmla="*/ 308249 w 817294"/>
                  <a:gd name="connsiteY2-1666" fmla="*/ 1486491 h 1824364"/>
                  <a:gd name="connsiteX3-1667" fmla="*/ 2324 w 817294"/>
                  <a:gd name="connsiteY3-1668" fmla="*/ 1779537 h 1824364"/>
                  <a:gd name="connsiteX4-1669" fmla="*/ 421298 w 817294"/>
                  <a:gd name="connsiteY4-1670" fmla="*/ 779053 h 1824364"/>
                  <a:gd name="connsiteX5-1671" fmla="*/ 810766 w 817294"/>
                  <a:gd name="connsiteY5-1672" fmla="*/ 1894 h 1824364"/>
                  <a:gd name="connsiteX0-1673" fmla="*/ 810766 w 817294"/>
                  <a:gd name="connsiteY0-1674" fmla="*/ 1894 h 1824364"/>
                  <a:gd name="connsiteX1-1675" fmla="*/ 540472 w 817294"/>
                  <a:gd name="connsiteY1-1676" fmla="*/ 979965 h 1824364"/>
                  <a:gd name="connsiteX2-1677" fmla="*/ 308249 w 817294"/>
                  <a:gd name="connsiteY2-1678" fmla="*/ 1486491 h 1824364"/>
                  <a:gd name="connsiteX3-1679" fmla="*/ 2324 w 817294"/>
                  <a:gd name="connsiteY3-1680" fmla="*/ 1779537 h 1824364"/>
                  <a:gd name="connsiteX4-1681" fmla="*/ 421298 w 817294"/>
                  <a:gd name="connsiteY4-1682" fmla="*/ 779053 h 1824364"/>
                  <a:gd name="connsiteX5-1683" fmla="*/ 810766 w 817294"/>
                  <a:gd name="connsiteY5-1684" fmla="*/ 1894 h 1824364"/>
                  <a:gd name="connsiteX0-1685" fmla="*/ 810114 w 816642"/>
                  <a:gd name="connsiteY0-1686" fmla="*/ 1894 h 1812021"/>
                  <a:gd name="connsiteX1-1687" fmla="*/ 539820 w 816642"/>
                  <a:gd name="connsiteY1-1688" fmla="*/ 979965 h 1812021"/>
                  <a:gd name="connsiteX2-1689" fmla="*/ 409831 w 816642"/>
                  <a:gd name="connsiteY2-1690" fmla="*/ 1311208 h 1812021"/>
                  <a:gd name="connsiteX3-1691" fmla="*/ 1672 w 816642"/>
                  <a:gd name="connsiteY3-1692" fmla="*/ 1779537 h 1812021"/>
                  <a:gd name="connsiteX4-1693" fmla="*/ 420646 w 816642"/>
                  <a:gd name="connsiteY4-1694" fmla="*/ 779053 h 1812021"/>
                  <a:gd name="connsiteX5-1695" fmla="*/ 810114 w 816642"/>
                  <a:gd name="connsiteY5-1696" fmla="*/ 1894 h 1812021"/>
                  <a:gd name="connsiteX0-1697" fmla="*/ 808442 w 814970"/>
                  <a:gd name="connsiteY0-1698" fmla="*/ 1894 h 1781032"/>
                  <a:gd name="connsiteX1-1699" fmla="*/ 538148 w 814970"/>
                  <a:gd name="connsiteY1-1700" fmla="*/ 979965 h 1781032"/>
                  <a:gd name="connsiteX2-1701" fmla="*/ 0 w 814970"/>
                  <a:gd name="connsiteY2-1702" fmla="*/ 1779537 h 1781032"/>
                  <a:gd name="connsiteX3-1703" fmla="*/ 418974 w 814970"/>
                  <a:gd name="connsiteY3-1704" fmla="*/ 779053 h 1781032"/>
                  <a:gd name="connsiteX4-1705" fmla="*/ 808442 w 814970"/>
                  <a:gd name="connsiteY4-1706" fmla="*/ 1894 h 17810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4970" h="1781032">
                    <a:moveTo>
                      <a:pt x="808442" y="1894"/>
                    </a:moveTo>
                    <a:cubicBezTo>
                      <a:pt x="858516" y="-41649"/>
                      <a:pt x="606284" y="676454"/>
                      <a:pt x="538148" y="979965"/>
                    </a:cubicBezTo>
                    <a:cubicBezTo>
                      <a:pt x="403408" y="1276239"/>
                      <a:pt x="19862" y="1813022"/>
                      <a:pt x="0" y="1779537"/>
                    </a:cubicBezTo>
                    <a:cubicBezTo>
                      <a:pt x="31768" y="1509571"/>
                      <a:pt x="60634" y="1636848"/>
                      <a:pt x="418974" y="779053"/>
                    </a:cubicBezTo>
                    <a:cubicBezTo>
                      <a:pt x="604675" y="475543"/>
                      <a:pt x="671283" y="38347"/>
                      <a:pt x="808442" y="1894"/>
                    </a:cubicBezTo>
                    <a:close/>
                  </a:path>
                </a:pathLst>
              </a:custGeom>
              <a:solidFill>
                <a:srgbClr val="BEC847"/>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 name="矩形 1"/>
              <p:cNvSpPr/>
              <p:nvPr/>
            </p:nvSpPr>
            <p:spPr>
              <a:xfrm>
                <a:off x="2473402" y="4386516"/>
                <a:ext cx="699411" cy="957322"/>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8911 w 699364"/>
                  <a:gd name="connsiteY0-180" fmla="*/ 0 h 957670"/>
                  <a:gd name="connsiteX1-181" fmla="*/ 582787 w 699364"/>
                  <a:gd name="connsiteY1-182" fmla="*/ 88774 h 957670"/>
                  <a:gd name="connsiteX2-183" fmla="*/ 637869 w 699364"/>
                  <a:gd name="connsiteY2-184" fmla="*/ 513518 h 957670"/>
                  <a:gd name="connsiteX3-185" fmla="*/ 699364 w 699364"/>
                  <a:gd name="connsiteY3-186" fmla="*/ 957670 h 957670"/>
                  <a:gd name="connsiteX4-187" fmla="*/ 0 w 699364"/>
                  <a:gd name="connsiteY4-188" fmla="*/ 860899 h 957670"/>
                  <a:gd name="connsiteX5-189" fmla="*/ 78911 w 699364"/>
                  <a:gd name="connsiteY5-190" fmla="*/ 0 h 957670"/>
                  <a:gd name="connsiteX0-191" fmla="*/ 87789 w 699364"/>
                  <a:gd name="connsiteY0-192" fmla="*/ 0 h 957670"/>
                  <a:gd name="connsiteX1-193" fmla="*/ 582787 w 699364"/>
                  <a:gd name="connsiteY1-194" fmla="*/ 88774 h 957670"/>
                  <a:gd name="connsiteX2-195" fmla="*/ 637869 w 699364"/>
                  <a:gd name="connsiteY2-196" fmla="*/ 513518 h 957670"/>
                  <a:gd name="connsiteX3-197" fmla="*/ 699364 w 699364"/>
                  <a:gd name="connsiteY3-198" fmla="*/ 957670 h 957670"/>
                  <a:gd name="connsiteX4-199" fmla="*/ 0 w 699364"/>
                  <a:gd name="connsiteY4-200" fmla="*/ 860899 h 957670"/>
                  <a:gd name="connsiteX5-201" fmla="*/ 87789 w 699364"/>
                  <a:gd name="connsiteY5-202" fmla="*/ 0 h 9576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699364" h="957670">
                    <a:moveTo>
                      <a:pt x="87789" y="0"/>
                    </a:moveTo>
                    <a:lnTo>
                      <a:pt x="582787" y="88774"/>
                    </a:lnTo>
                    <a:cubicBezTo>
                      <a:pt x="596411" y="225024"/>
                      <a:pt x="624245" y="377268"/>
                      <a:pt x="637869" y="513518"/>
                    </a:cubicBezTo>
                    <a:lnTo>
                      <a:pt x="699364" y="957670"/>
                    </a:lnTo>
                    <a:lnTo>
                      <a:pt x="0" y="860899"/>
                    </a:lnTo>
                    <a:cubicBezTo>
                      <a:pt x="34302" y="573934"/>
                      <a:pt x="61485" y="286966"/>
                      <a:pt x="87789" y="0"/>
                    </a:cubicBezTo>
                    <a:close/>
                  </a:path>
                </a:pathLst>
              </a:custGeom>
              <a:solidFill>
                <a:srgbClr val="F4A879"/>
              </a:solidFill>
              <a:ln>
                <a:solidFill>
                  <a:srgbClr val="F4A879"/>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4" name="矩形 1"/>
              <p:cNvSpPr/>
              <p:nvPr/>
            </p:nvSpPr>
            <p:spPr>
              <a:xfrm rot="6037120">
                <a:off x="2608966" y="4515472"/>
                <a:ext cx="432474" cy="68680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62 w 715866"/>
                  <a:gd name="connsiteY0-336" fmla="*/ 203126 h 1025763"/>
                  <a:gd name="connsiteX1-337" fmla="*/ 629732 w 715866"/>
                  <a:gd name="connsiteY1-338" fmla="*/ 0 h 1025763"/>
                  <a:gd name="connsiteX2-339" fmla="*/ 684512 w 715866"/>
                  <a:gd name="connsiteY2-340" fmla="*/ 557080 h 1025763"/>
                  <a:gd name="connsiteX3-341" fmla="*/ 715866 w 715866"/>
                  <a:gd name="connsiteY3-342" fmla="*/ 970352 h 1025763"/>
                  <a:gd name="connsiteX4-343" fmla="*/ 49091 w 715866"/>
                  <a:gd name="connsiteY4-344" fmla="*/ 1025763 h 1025763"/>
                  <a:gd name="connsiteX5-345" fmla="*/ 462 w 715866"/>
                  <a:gd name="connsiteY5-346" fmla="*/ 203126 h 1025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715866" h="1025763">
                    <a:moveTo>
                      <a:pt x="462" y="203126"/>
                    </a:moveTo>
                    <a:lnTo>
                      <a:pt x="629732" y="0"/>
                    </a:lnTo>
                    <a:cubicBezTo>
                      <a:pt x="643356" y="136250"/>
                      <a:pt x="670888" y="420830"/>
                      <a:pt x="684512" y="557080"/>
                    </a:cubicBezTo>
                    <a:lnTo>
                      <a:pt x="715866" y="970352"/>
                    </a:lnTo>
                    <a:lnTo>
                      <a:pt x="49091" y="1025763"/>
                    </a:lnTo>
                    <a:cubicBezTo>
                      <a:pt x="35853" y="723356"/>
                      <a:pt x="-4768" y="494257"/>
                      <a:pt x="462" y="203126"/>
                    </a:cubicBezTo>
                    <a:close/>
                  </a:path>
                </a:pathLst>
              </a:custGeom>
              <a:solidFill>
                <a:srgbClr val="DC6236"/>
              </a:solidFill>
              <a:ln>
                <a:solidFill>
                  <a:srgbClr val="DC6236"/>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5" name="矩形 34"/>
              <p:cNvSpPr/>
              <p:nvPr/>
            </p:nvSpPr>
            <p:spPr>
              <a:xfrm rot="1898459">
                <a:off x="2561617" y="4296241"/>
                <a:ext cx="321350" cy="407282"/>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endParaRPr>
              </a:p>
            </p:txBody>
          </p:sp>
          <p:pic>
            <p:nvPicPr>
              <p:cNvPr id="51215" name="图片 12"/>
              <p:cNvPicPr>
                <a:picLocks noChangeAspect="1"/>
              </p:cNvPicPr>
              <p:nvPr/>
            </p:nvPicPr>
            <p:blipFill>
              <a:blip r:embed="rId4"/>
              <a:stretch>
                <a:fillRect/>
              </a:stretch>
            </p:blipFill>
            <p:spPr>
              <a:xfrm>
                <a:off x="2388028" y="5386270"/>
                <a:ext cx="341406" cy="408467"/>
              </a:xfrm>
              <a:prstGeom prst="rect">
                <a:avLst/>
              </a:prstGeom>
              <a:noFill/>
              <a:ln w="9525">
                <a:noFill/>
              </a:ln>
            </p:spPr>
          </p:pic>
          <p:pic>
            <p:nvPicPr>
              <p:cNvPr id="51216" name="图片 13"/>
              <p:cNvPicPr>
                <a:picLocks noChangeAspect="1"/>
              </p:cNvPicPr>
              <p:nvPr/>
            </p:nvPicPr>
            <p:blipFill>
              <a:blip r:embed="rId5"/>
              <a:stretch>
                <a:fillRect/>
              </a:stretch>
            </p:blipFill>
            <p:spPr>
              <a:xfrm>
                <a:off x="2619907" y="5257930"/>
                <a:ext cx="341406" cy="402371"/>
              </a:xfrm>
              <a:prstGeom prst="rect">
                <a:avLst/>
              </a:prstGeom>
              <a:noFill/>
              <a:ln w="9525">
                <a:noFill/>
              </a:ln>
            </p:spPr>
          </p:pic>
          <p:pic>
            <p:nvPicPr>
              <p:cNvPr id="51217" name="图片 14"/>
              <p:cNvPicPr>
                <a:picLocks noChangeAspect="1"/>
              </p:cNvPicPr>
              <p:nvPr/>
            </p:nvPicPr>
            <p:blipFill>
              <a:blip r:embed="rId6"/>
              <a:stretch>
                <a:fillRect/>
              </a:stretch>
            </p:blipFill>
            <p:spPr>
              <a:xfrm>
                <a:off x="2771261" y="5465022"/>
                <a:ext cx="341406" cy="408467"/>
              </a:xfrm>
              <a:prstGeom prst="rect">
                <a:avLst/>
              </a:prstGeom>
              <a:noFill/>
              <a:ln w="9525">
                <a:noFill/>
              </a:ln>
            </p:spPr>
          </p:pic>
          <p:sp>
            <p:nvSpPr>
              <p:cNvPr id="39" name="矩形 1"/>
              <p:cNvSpPr/>
              <p:nvPr/>
            </p:nvSpPr>
            <p:spPr>
              <a:xfrm rot="6037120">
                <a:off x="2566960" y="3858388"/>
                <a:ext cx="434573" cy="55868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401 w 716524"/>
                  <a:gd name="connsiteY0-420" fmla="*/ 90583 h 811133"/>
                  <a:gd name="connsiteX1-421" fmla="*/ 645968 w 716524"/>
                  <a:gd name="connsiteY1-422" fmla="*/ 0 h 811133"/>
                  <a:gd name="connsiteX2-423" fmla="*/ 687567 w 716524"/>
                  <a:gd name="connsiteY2-424" fmla="*/ 325040 h 811133"/>
                  <a:gd name="connsiteX3-425" fmla="*/ 716524 w 716524"/>
                  <a:gd name="connsiteY3-426" fmla="*/ 702675 h 811133"/>
                  <a:gd name="connsiteX4-427" fmla="*/ 55742 w 716524"/>
                  <a:gd name="connsiteY4-428" fmla="*/ 811133 h 811133"/>
                  <a:gd name="connsiteX5-429" fmla="*/ 401 w 716524"/>
                  <a:gd name="connsiteY5-430" fmla="*/ 90583 h 811133"/>
                  <a:gd name="connsiteX0-431" fmla="*/ 401 w 716524"/>
                  <a:gd name="connsiteY0-432" fmla="*/ 114101 h 834651"/>
                  <a:gd name="connsiteX1-433" fmla="*/ 657004 w 716524"/>
                  <a:gd name="connsiteY1-434" fmla="*/ 0 h 834651"/>
                  <a:gd name="connsiteX2-435" fmla="*/ 687567 w 716524"/>
                  <a:gd name="connsiteY2-436" fmla="*/ 348558 h 834651"/>
                  <a:gd name="connsiteX3-437" fmla="*/ 716524 w 716524"/>
                  <a:gd name="connsiteY3-438" fmla="*/ 726193 h 834651"/>
                  <a:gd name="connsiteX4-439" fmla="*/ 55742 w 716524"/>
                  <a:gd name="connsiteY4-440" fmla="*/ 834651 h 834651"/>
                  <a:gd name="connsiteX5-441" fmla="*/ 401 w 716524"/>
                  <a:gd name="connsiteY5-442" fmla="*/ 114101 h 8346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716524" h="834651">
                    <a:moveTo>
                      <a:pt x="401" y="114101"/>
                    </a:moveTo>
                    <a:cubicBezTo>
                      <a:pt x="214950" y="93634"/>
                      <a:pt x="442455" y="20467"/>
                      <a:pt x="657004" y="0"/>
                    </a:cubicBezTo>
                    <a:cubicBezTo>
                      <a:pt x="670628" y="136250"/>
                      <a:pt x="673943" y="212308"/>
                      <a:pt x="687567" y="348558"/>
                    </a:cubicBezTo>
                    <a:lnTo>
                      <a:pt x="716524" y="726193"/>
                    </a:lnTo>
                    <a:lnTo>
                      <a:pt x="55742" y="834651"/>
                    </a:lnTo>
                    <a:cubicBezTo>
                      <a:pt x="42504" y="532244"/>
                      <a:pt x="-4829" y="405232"/>
                      <a:pt x="401" y="114101"/>
                    </a:cubicBezTo>
                    <a:close/>
                  </a:path>
                </a:pathLst>
              </a:custGeom>
              <a:solidFill>
                <a:srgbClr val="9DC49B"/>
              </a:solidFill>
              <a:ln>
                <a:solidFill>
                  <a:srgbClr val="9DC49B"/>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0" name="矩形 1"/>
              <p:cNvSpPr/>
              <p:nvPr/>
            </p:nvSpPr>
            <p:spPr>
              <a:xfrm rot="6037120">
                <a:off x="2629947" y="3356636"/>
                <a:ext cx="333804" cy="55868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134 w 817737"/>
                  <a:gd name="connsiteY0-420" fmla="*/ 0 h 845892"/>
                  <a:gd name="connsiteX1-421" fmla="*/ 747181 w 817737"/>
                  <a:gd name="connsiteY1-422" fmla="*/ 34759 h 845892"/>
                  <a:gd name="connsiteX2-423" fmla="*/ 788780 w 817737"/>
                  <a:gd name="connsiteY2-424" fmla="*/ 359799 h 845892"/>
                  <a:gd name="connsiteX3-425" fmla="*/ 817737 w 817737"/>
                  <a:gd name="connsiteY3-426" fmla="*/ 737434 h 845892"/>
                  <a:gd name="connsiteX4-427" fmla="*/ 156955 w 817737"/>
                  <a:gd name="connsiteY4-428" fmla="*/ 845892 h 845892"/>
                  <a:gd name="connsiteX5-429" fmla="*/ 134 w 817737"/>
                  <a:gd name="connsiteY5-430" fmla="*/ 0 h 845892"/>
                  <a:gd name="connsiteX0-431" fmla="*/ 134 w 817737"/>
                  <a:gd name="connsiteY0-432" fmla="*/ 34583 h 880475"/>
                  <a:gd name="connsiteX1-433" fmla="*/ 613512 w 817737"/>
                  <a:gd name="connsiteY1-434" fmla="*/ 1 h 880475"/>
                  <a:gd name="connsiteX2-435" fmla="*/ 788780 w 817737"/>
                  <a:gd name="connsiteY2-436" fmla="*/ 394382 h 880475"/>
                  <a:gd name="connsiteX3-437" fmla="*/ 817737 w 817737"/>
                  <a:gd name="connsiteY3-438" fmla="*/ 772017 h 880475"/>
                  <a:gd name="connsiteX4-439" fmla="*/ 156955 w 817737"/>
                  <a:gd name="connsiteY4-440" fmla="*/ 880475 h 880475"/>
                  <a:gd name="connsiteX5-441" fmla="*/ 134 w 817737"/>
                  <a:gd name="connsiteY5-442" fmla="*/ 34583 h 880475"/>
                  <a:gd name="connsiteX0-443" fmla="*/ 134 w 817737"/>
                  <a:gd name="connsiteY0-444" fmla="*/ 34582 h 880474"/>
                  <a:gd name="connsiteX1-445" fmla="*/ 613512 w 817737"/>
                  <a:gd name="connsiteY1-446" fmla="*/ 0 h 880474"/>
                  <a:gd name="connsiteX2-447" fmla="*/ 700507 w 817737"/>
                  <a:gd name="connsiteY2-448" fmla="*/ 458160 h 880474"/>
                  <a:gd name="connsiteX3-449" fmla="*/ 817737 w 817737"/>
                  <a:gd name="connsiteY3-450" fmla="*/ 772016 h 880474"/>
                  <a:gd name="connsiteX4-451" fmla="*/ 156955 w 817737"/>
                  <a:gd name="connsiteY4-452" fmla="*/ 880474 h 880474"/>
                  <a:gd name="connsiteX5-453" fmla="*/ 134 w 817737"/>
                  <a:gd name="connsiteY5-454" fmla="*/ 34582 h 880474"/>
                  <a:gd name="connsiteX0-455" fmla="*/ 134 w 783149"/>
                  <a:gd name="connsiteY0-456" fmla="*/ 34582 h 880474"/>
                  <a:gd name="connsiteX1-457" fmla="*/ 613512 w 783149"/>
                  <a:gd name="connsiteY1-458" fmla="*/ 0 h 880474"/>
                  <a:gd name="connsiteX2-459" fmla="*/ 700507 w 783149"/>
                  <a:gd name="connsiteY2-460" fmla="*/ 458160 h 880474"/>
                  <a:gd name="connsiteX3-461" fmla="*/ 783149 w 783149"/>
                  <a:gd name="connsiteY3-462" fmla="*/ 777902 h 880474"/>
                  <a:gd name="connsiteX4-463" fmla="*/ 156955 w 783149"/>
                  <a:gd name="connsiteY4-464" fmla="*/ 880474 h 880474"/>
                  <a:gd name="connsiteX5-465" fmla="*/ 134 w 783149"/>
                  <a:gd name="connsiteY5-466" fmla="*/ 34582 h 880474"/>
                  <a:gd name="connsiteX0-467" fmla="*/ 132 w 783147"/>
                  <a:gd name="connsiteY0-468" fmla="*/ 34582 h 896173"/>
                  <a:gd name="connsiteX1-469" fmla="*/ 613510 w 783147"/>
                  <a:gd name="connsiteY1-470" fmla="*/ 0 h 896173"/>
                  <a:gd name="connsiteX2-471" fmla="*/ 700505 w 783147"/>
                  <a:gd name="connsiteY2-472" fmla="*/ 458160 h 896173"/>
                  <a:gd name="connsiteX3-473" fmla="*/ 783147 w 783147"/>
                  <a:gd name="connsiteY3-474" fmla="*/ 777902 h 896173"/>
                  <a:gd name="connsiteX4-475" fmla="*/ 160195 w 783147"/>
                  <a:gd name="connsiteY4-476" fmla="*/ 896173 h 896173"/>
                  <a:gd name="connsiteX5-477" fmla="*/ 132 w 783147"/>
                  <a:gd name="connsiteY5-478" fmla="*/ 34582 h 896173"/>
                  <a:gd name="connsiteX0-479" fmla="*/ 144 w 783159"/>
                  <a:gd name="connsiteY0-480" fmla="*/ 34582 h 896173"/>
                  <a:gd name="connsiteX1-481" fmla="*/ 613522 w 783159"/>
                  <a:gd name="connsiteY1-482" fmla="*/ 0 h 896173"/>
                  <a:gd name="connsiteX2-483" fmla="*/ 700517 w 783159"/>
                  <a:gd name="connsiteY2-484" fmla="*/ 458160 h 896173"/>
                  <a:gd name="connsiteX3-485" fmla="*/ 783159 w 783159"/>
                  <a:gd name="connsiteY3-486" fmla="*/ 777902 h 896173"/>
                  <a:gd name="connsiteX4-487" fmla="*/ 160207 w 783159"/>
                  <a:gd name="connsiteY4-488" fmla="*/ 896173 h 896173"/>
                  <a:gd name="connsiteX5-489" fmla="*/ 144 w 783159"/>
                  <a:gd name="connsiteY5-490" fmla="*/ 34582 h 896173"/>
                  <a:gd name="connsiteX0-491" fmla="*/ 132 w 794678"/>
                  <a:gd name="connsiteY0-492" fmla="*/ 36545 h 896173"/>
                  <a:gd name="connsiteX1-493" fmla="*/ 625041 w 794678"/>
                  <a:gd name="connsiteY1-494" fmla="*/ 0 h 896173"/>
                  <a:gd name="connsiteX2-495" fmla="*/ 712036 w 794678"/>
                  <a:gd name="connsiteY2-496" fmla="*/ 458160 h 896173"/>
                  <a:gd name="connsiteX3-497" fmla="*/ 794678 w 794678"/>
                  <a:gd name="connsiteY3-498" fmla="*/ 777902 h 896173"/>
                  <a:gd name="connsiteX4-499" fmla="*/ 171726 w 794678"/>
                  <a:gd name="connsiteY4-500" fmla="*/ 896173 h 896173"/>
                  <a:gd name="connsiteX5-501" fmla="*/ 132 w 794678"/>
                  <a:gd name="connsiteY5-502" fmla="*/ 36545 h 896173"/>
                  <a:gd name="connsiteX0-503" fmla="*/ 140 w 794686"/>
                  <a:gd name="connsiteY0-504" fmla="*/ 36545 h 881456"/>
                  <a:gd name="connsiteX1-505" fmla="*/ 625049 w 794686"/>
                  <a:gd name="connsiteY1-506" fmla="*/ 0 h 881456"/>
                  <a:gd name="connsiteX2-507" fmla="*/ 712044 w 794686"/>
                  <a:gd name="connsiteY2-508" fmla="*/ 458160 h 881456"/>
                  <a:gd name="connsiteX3-509" fmla="*/ 794686 w 794686"/>
                  <a:gd name="connsiteY3-510" fmla="*/ 777902 h 881456"/>
                  <a:gd name="connsiteX4-511" fmla="*/ 162727 w 794686"/>
                  <a:gd name="connsiteY4-512" fmla="*/ 881455 h 881456"/>
                  <a:gd name="connsiteX5-513" fmla="*/ 140 w 794686"/>
                  <a:gd name="connsiteY5-514" fmla="*/ 36545 h 881456"/>
                  <a:gd name="connsiteX0-515" fmla="*/ 145 w 791448"/>
                  <a:gd name="connsiteY0-516" fmla="*/ 52244 h 881455"/>
                  <a:gd name="connsiteX1-517" fmla="*/ 621811 w 791448"/>
                  <a:gd name="connsiteY1-518" fmla="*/ 0 h 881455"/>
                  <a:gd name="connsiteX2-519" fmla="*/ 708806 w 791448"/>
                  <a:gd name="connsiteY2-520" fmla="*/ 458160 h 881455"/>
                  <a:gd name="connsiteX3-521" fmla="*/ 791448 w 791448"/>
                  <a:gd name="connsiteY3-522" fmla="*/ 777902 h 881455"/>
                  <a:gd name="connsiteX4-523" fmla="*/ 159489 w 791448"/>
                  <a:gd name="connsiteY4-524" fmla="*/ 881455 h 881455"/>
                  <a:gd name="connsiteX5-525" fmla="*/ 145 w 791448"/>
                  <a:gd name="connsiteY5-526" fmla="*/ 52244 h 881455"/>
                  <a:gd name="connsiteX0-527" fmla="*/ 145 w 791448"/>
                  <a:gd name="connsiteY0-528" fmla="*/ 31312 h 860523"/>
                  <a:gd name="connsiteX1-529" fmla="*/ 626135 w 791448"/>
                  <a:gd name="connsiteY1-530" fmla="*/ 0 h 860523"/>
                  <a:gd name="connsiteX2-531" fmla="*/ 708806 w 791448"/>
                  <a:gd name="connsiteY2-532" fmla="*/ 437228 h 860523"/>
                  <a:gd name="connsiteX3-533" fmla="*/ 791448 w 791448"/>
                  <a:gd name="connsiteY3-534" fmla="*/ 756970 h 860523"/>
                  <a:gd name="connsiteX4-535" fmla="*/ 159489 w 791448"/>
                  <a:gd name="connsiteY4-536" fmla="*/ 860523 h 860523"/>
                  <a:gd name="connsiteX5-537" fmla="*/ 145 w 791448"/>
                  <a:gd name="connsiteY5-538" fmla="*/ 31312 h 860523"/>
                  <a:gd name="connsiteX0-539" fmla="*/ 149 w 787483"/>
                  <a:gd name="connsiteY0-540" fmla="*/ 50525 h 860523"/>
                  <a:gd name="connsiteX1-541" fmla="*/ 622170 w 787483"/>
                  <a:gd name="connsiteY1-542" fmla="*/ 0 h 860523"/>
                  <a:gd name="connsiteX2-543" fmla="*/ 704841 w 787483"/>
                  <a:gd name="connsiteY2-544" fmla="*/ 437228 h 860523"/>
                  <a:gd name="connsiteX3-545" fmla="*/ 787483 w 787483"/>
                  <a:gd name="connsiteY3-546" fmla="*/ 756970 h 860523"/>
                  <a:gd name="connsiteX4-547" fmla="*/ 155524 w 787483"/>
                  <a:gd name="connsiteY4-548" fmla="*/ 860523 h 860523"/>
                  <a:gd name="connsiteX5-549" fmla="*/ 149 w 787483"/>
                  <a:gd name="connsiteY5-550" fmla="*/ 50525 h 860523"/>
                  <a:gd name="connsiteX0-551" fmla="*/ 149 w 787483"/>
                  <a:gd name="connsiteY0-552" fmla="*/ 42720 h 852718"/>
                  <a:gd name="connsiteX1-553" fmla="*/ 634737 w 787483"/>
                  <a:gd name="connsiteY1-554" fmla="*/ 0 h 852718"/>
                  <a:gd name="connsiteX2-555" fmla="*/ 704841 w 787483"/>
                  <a:gd name="connsiteY2-556" fmla="*/ 429423 h 852718"/>
                  <a:gd name="connsiteX3-557" fmla="*/ 787483 w 787483"/>
                  <a:gd name="connsiteY3-558" fmla="*/ 749165 h 852718"/>
                  <a:gd name="connsiteX4-559" fmla="*/ 155524 w 787483"/>
                  <a:gd name="connsiteY4-560" fmla="*/ 852718 h 852718"/>
                  <a:gd name="connsiteX5-561" fmla="*/ 149 w 787483"/>
                  <a:gd name="connsiteY5-562" fmla="*/ 42720 h 852718"/>
                  <a:gd name="connsiteX0-563" fmla="*/ 149 w 751437"/>
                  <a:gd name="connsiteY0-564" fmla="*/ 42720 h 852718"/>
                  <a:gd name="connsiteX1-565" fmla="*/ 634737 w 751437"/>
                  <a:gd name="connsiteY1-566" fmla="*/ 0 h 852718"/>
                  <a:gd name="connsiteX2-567" fmla="*/ 704841 w 751437"/>
                  <a:gd name="connsiteY2-568" fmla="*/ 429423 h 852718"/>
                  <a:gd name="connsiteX3-569" fmla="*/ 751436 w 751437"/>
                  <a:gd name="connsiteY3-570" fmla="*/ 760271 h 852718"/>
                  <a:gd name="connsiteX4-571" fmla="*/ 155524 w 751437"/>
                  <a:gd name="connsiteY4-572" fmla="*/ 852718 h 852718"/>
                  <a:gd name="connsiteX5-573" fmla="*/ 149 w 751437"/>
                  <a:gd name="connsiteY5-574" fmla="*/ 42720 h 852718"/>
                  <a:gd name="connsiteX0-575" fmla="*/ 85 w 751371"/>
                  <a:gd name="connsiteY0-576" fmla="*/ 42720 h 834426"/>
                  <a:gd name="connsiteX1-577" fmla="*/ 634673 w 751371"/>
                  <a:gd name="connsiteY1-578" fmla="*/ 0 h 834426"/>
                  <a:gd name="connsiteX2-579" fmla="*/ 704777 w 751371"/>
                  <a:gd name="connsiteY2-580" fmla="*/ 429423 h 834426"/>
                  <a:gd name="connsiteX3-581" fmla="*/ 751372 w 751371"/>
                  <a:gd name="connsiteY3-582" fmla="*/ 760271 h 834426"/>
                  <a:gd name="connsiteX4-583" fmla="*/ 262927 w 751371"/>
                  <a:gd name="connsiteY4-584" fmla="*/ 834426 h 834426"/>
                  <a:gd name="connsiteX5-585" fmla="*/ 85 w 751371"/>
                  <a:gd name="connsiteY5-586" fmla="*/ 42720 h 834426"/>
                  <a:gd name="connsiteX0-587" fmla="*/ 465 w 550731"/>
                  <a:gd name="connsiteY0-588" fmla="*/ 15721 h 834426"/>
                  <a:gd name="connsiteX1-589" fmla="*/ 434031 w 550731"/>
                  <a:gd name="connsiteY1-590" fmla="*/ 0 h 834426"/>
                  <a:gd name="connsiteX2-591" fmla="*/ 504135 w 550731"/>
                  <a:gd name="connsiteY2-592" fmla="*/ 429423 h 834426"/>
                  <a:gd name="connsiteX3-593" fmla="*/ 550730 w 550731"/>
                  <a:gd name="connsiteY3-594" fmla="*/ 760271 h 834426"/>
                  <a:gd name="connsiteX4-595" fmla="*/ 62285 w 550731"/>
                  <a:gd name="connsiteY4-596" fmla="*/ 834426 h 834426"/>
                  <a:gd name="connsiteX5-597" fmla="*/ 465 w 550731"/>
                  <a:gd name="connsiteY5-598" fmla="*/ 15721 h 8344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550731" h="834426">
                    <a:moveTo>
                      <a:pt x="465" y="15721"/>
                    </a:moveTo>
                    <a:lnTo>
                      <a:pt x="434031" y="0"/>
                    </a:lnTo>
                    <a:cubicBezTo>
                      <a:pt x="447655" y="136250"/>
                      <a:pt x="490511" y="293173"/>
                      <a:pt x="504135" y="429423"/>
                    </a:cubicBezTo>
                    <a:lnTo>
                      <a:pt x="550730" y="760271"/>
                    </a:lnTo>
                    <a:lnTo>
                      <a:pt x="62285" y="834426"/>
                    </a:lnTo>
                    <a:cubicBezTo>
                      <a:pt x="35355" y="523515"/>
                      <a:pt x="-4765" y="306852"/>
                      <a:pt x="465" y="15721"/>
                    </a:cubicBezTo>
                    <a:close/>
                  </a:path>
                </a:pathLst>
              </a:custGeom>
              <a:solidFill>
                <a:srgbClr val="F09191"/>
              </a:solidFill>
              <a:ln>
                <a:solidFill>
                  <a:srgbClr val="F09191"/>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1" name="矩形 47"/>
              <p:cNvSpPr/>
              <p:nvPr/>
            </p:nvSpPr>
            <p:spPr>
              <a:xfrm rot="21085103">
                <a:off x="2299074" y="158345"/>
                <a:ext cx="428468" cy="3048314"/>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28249"/>
                  <a:gd name="connsiteY0-484" fmla="*/ 0 h 3048970"/>
                  <a:gd name="connsiteX1-485" fmla="*/ 220321 w 328249"/>
                  <a:gd name="connsiteY1-486" fmla="*/ 39187 h 3048970"/>
                  <a:gd name="connsiteX2-487" fmla="*/ 184996 w 328249"/>
                  <a:gd name="connsiteY2-488" fmla="*/ 1092897 h 3048970"/>
                  <a:gd name="connsiteX3-489" fmla="*/ 295846 w 328249"/>
                  <a:gd name="connsiteY3-490" fmla="*/ 3013342 h 3048970"/>
                  <a:gd name="connsiteX4-491" fmla="*/ 28242 w 328249"/>
                  <a:gd name="connsiteY4-492" fmla="*/ 3048970 h 3048970"/>
                  <a:gd name="connsiteX5-493" fmla="*/ 2115 w 328249"/>
                  <a:gd name="connsiteY5-494" fmla="*/ 1393342 h 3048970"/>
                  <a:gd name="connsiteX6-495" fmla="*/ 54368 w 328249"/>
                  <a:gd name="connsiteY6-496" fmla="*/ 0 h 3048970"/>
                  <a:gd name="connsiteX0-497" fmla="*/ 54368 w 295846"/>
                  <a:gd name="connsiteY0-498" fmla="*/ 0 h 3048970"/>
                  <a:gd name="connsiteX1-499" fmla="*/ 220321 w 295846"/>
                  <a:gd name="connsiteY1-500" fmla="*/ 39187 h 3048970"/>
                  <a:gd name="connsiteX2-501" fmla="*/ 184996 w 295846"/>
                  <a:gd name="connsiteY2-502" fmla="*/ 1092897 h 3048970"/>
                  <a:gd name="connsiteX3-503" fmla="*/ 295846 w 295846"/>
                  <a:gd name="connsiteY3-504" fmla="*/ 3013342 h 3048970"/>
                  <a:gd name="connsiteX4-505" fmla="*/ 28242 w 295846"/>
                  <a:gd name="connsiteY4-506" fmla="*/ 3048970 h 3048970"/>
                  <a:gd name="connsiteX5-507" fmla="*/ 2115 w 295846"/>
                  <a:gd name="connsiteY5-508" fmla="*/ 1393342 h 3048970"/>
                  <a:gd name="connsiteX6-509" fmla="*/ 54368 w 295846"/>
                  <a:gd name="connsiteY6-510" fmla="*/ 0 h 3048970"/>
                  <a:gd name="connsiteX0-511" fmla="*/ 54368 w 430066"/>
                  <a:gd name="connsiteY0-512" fmla="*/ 0 h 3048970"/>
                  <a:gd name="connsiteX1-513" fmla="*/ 220321 w 430066"/>
                  <a:gd name="connsiteY1-514" fmla="*/ 39187 h 3048970"/>
                  <a:gd name="connsiteX2-515" fmla="*/ 184996 w 430066"/>
                  <a:gd name="connsiteY2-516" fmla="*/ 1092897 h 3048970"/>
                  <a:gd name="connsiteX3-517" fmla="*/ 430066 w 430066"/>
                  <a:gd name="connsiteY3-518" fmla="*/ 3029998 h 3048970"/>
                  <a:gd name="connsiteX4-519" fmla="*/ 28242 w 430066"/>
                  <a:gd name="connsiteY4-520" fmla="*/ 3048970 h 3048970"/>
                  <a:gd name="connsiteX5-521" fmla="*/ 2115 w 430066"/>
                  <a:gd name="connsiteY5-522" fmla="*/ 1393342 h 3048970"/>
                  <a:gd name="connsiteX6-523" fmla="*/ 54368 w 430066"/>
                  <a:gd name="connsiteY6-524" fmla="*/ 0 h 30489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257" y="connsiteY6-258"/>
                  </a:cxn>
                </a:cxnLst>
                <a:rect l="l" t="t" r="r" b="b"/>
                <a:pathLst>
                  <a:path w="430066" h="3048970">
                    <a:moveTo>
                      <a:pt x="54368" y="0"/>
                    </a:moveTo>
                    <a:cubicBezTo>
                      <a:pt x="192418" y="87086"/>
                      <a:pt x="95334" y="82730"/>
                      <a:pt x="220321" y="39187"/>
                    </a:cubicBezTo>
                    <a:cubicBezTo>
                      <a:pt x="170247" y="256171"/>
                      <a:pt x="241602" y="552078"/>
                      <a:pt x="184996" y="1092897"/>
                    </a:cubicBezTo>
                    <a:cubicBezTo>
                      <a:pt x="115328" y="1633716"/>
                      <a:pt x="390761" y="2692069"/>
                      <a:pt x="430066" y="3029998"/>
                    </a:cubicBezTo>
                    <a:lnTo>
                      <a:pt x="28242" y="3048970"/>
                    </a:lnTo>
                    <a:cubicBezTo>
                      <a:pt x="41305" y="2540637"/>
                      <a:pt x="-10948" y="1901675"/>
                      <a:pt x="2115" y="1393342"/>
                    </a:cubicBezTo>
                    <a:cubicBezTo>
                      <a:pt x="19533" y="523946"/>
                      <a:pt x="102265" y="464447"/>
                      <a:pt x="54368" y="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2" name="矩形 1"/>
              <p:cNvSpPr/>
              <p:nvPr/>
            </p:nvSpPr>
            <p:spPr>
              <a:xfrm rot="6037120">
                <a:off x="2536533" y="2725748"/>
                <a:ext cx="560538" cy="661605"/>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134 w 817737"/>
                  <a:gd name="connsiteY0-420" fmla="*/ 0 h 845892"/>
                  <a:gd name="connsiteX1-421" fmla="*/ 747181 w 817737"/>
                  <a:gd name="connsiteY1-422" fmla="*/ 34759 h 845892"/>
                  <a:gd name="connsiteX2-423" fmla="*/ 788780 w 817737"/>
                  <a:gd name="connsiteY2-424" fmla="*/ 359799 h 845892"/>
                  <a:gd name="connsiteX3-425" fmla="*/ 817737 w 817737"/>
                  <a:gd name="connsiteY3-426" fmla="*/ 737434 h 845892"/>
                  <a:gd name="connsiteX4-427" fmla="*/ 156955 w 817737"/>
                  <a:gd name="connsiteY4-428" fmla="*/ 845892 h 845892"/>
                  <a:gd name="connsiteX5-429" fmla="*/ 134 w 817737"/>
                  <a:gd name="connsiteY5-430" fmla="*/ 0 h 845892"/>
                  <a:gd name="connsiteX0-431" fmla="*/ 134 w 817737"/>
                  <a:gd name="connsiteY0-432" fmla="*/ 34583 h 880475"/>
                  <a:gd name="connsiteX1-433" fmla="*/ 613512 w 817737"/>
                  <a:gd name="connsiteY1-434" fmla="*/ 1 h 880475"/>
                  <a:gd name="connsiteX2-435" fmla="*/ 788780 w 817737"/>
                  <a:gd name="connsiteY2-436" fmla="*/ 394382 h 880475"/>
                  <a:gd name="connsiteX3-437" fmla="*/ 817737 w 817737"/>
                  <a:gd name="connsiteY3-438" fmla="*/ 772017 h 880475"/>
                  <a:gd name="connsiteX4-439" fmla="*/ 156955 w 817737"/>
                  <a:gd name="connsiteY4-440" fmla="*/ 880475 h 880475"/>
                  <a:gd name="connsiteX5-441" fmla="*/ 134 w 817737"/>
                  <a:gd name="connsiteY5-442" fmla="*/ 34583 h 880475"/>
                  <a:gd name="connsiteX0-443" fmla="*/ 134 w 817737"/>
                  <a:gd name="connsiteY0-444" fmla="*/ 34582 h 880474"/>
                  <a:gd name="connsiteX1-445" fmla="*/ 613512 w 817737"/>
                  <a:gd name="connsiteY1-446" fmla="*/ 0 h 880474"/>
                  <a:gd name="connsiteX2-447" fmla="*/ 700507 w 817737"/>
                  <a:gd name="connsiteY2-448" fmla="*/ 458160 h 880474"/>
                  <a:gd name="connsiteX3-449" fmla="*/ 817737 w 817737"/>
                  <a:gd name="connsiteY3-450" fmla="*/ 772016 h 880474"/>
                  <a:gd name="connsiteX4-451" fmla="*/ 156955 w 817737"/>
                  <a:gd name="connsiteY4-452" fmla="*/ 880474 h 880474"/>
                  <a:gd name="connsiteX5-453" fmla="*/ 134 w 817737"/>
                  <a:gd name="connsiteY5-454" fmla="*/ 34582 h 880474"/>
                  <a:gd name="connsiteX0-455" fmla="*/ 134 w 783149"/>
                  <a:gd name="connsiteY0-456" fmla="*/ 34582 h 880474"/>
                  <a:gd name="connsiteX1-457" fmla="*/ 613512 w 783149"/>
                  <a:gd name="connsiteY1-458" fmla="*/ 0 h 880474"/>
                  <a:gd name="connsiteX2-459" fmla="*/ 700507 w 783149"/>
                  <a:gd name="connsiteY2-460" fmla="*/ 458160 h 880474"/>
                  <a:gd name="connsiteX3-461" fmla="*/ 783149 w 783149"/>
                  <a:gd name="connsiteY3-462" fmla="*/ 777902 h 880474"/>
                  <a:gd name="connsiteX4-463" fmla="*/ 156955 w 783149"/>
                  <a:gd name="connsiteY4-464" fmla="*/ 880474 h 880474"/>
                  <a:gd name="connsiteX5-465" fmla="*/ 134 w 783149"/>
                  <a:gd name="connsiteY5-466" fmla="*/ 34582 h 880474"/>
                  <a:gd name="connsiteX0-467" fmla="*/ 132 w 783147"/>
                  <a:gd name="connsiteY0-468" fmla="*/ 34582 h 896173"/>
                  <a:gd name="connsiteX1-469" fmla="*/ 613510 w 783147"/>
                  <a:gd name="connsiteY1-470" fmla="*/ 0 h 896173"/>
                  <a:gd name="connsiteX2-471" fmla="*/ 700505 w 783147"/>
                  <a:gd name="connsiteY2-472" fmla="*/ 458160 h 896173"/>
                  <a:gd name="connsiteX3-473" fmla="*/ 783147 w 783147"/>
                  <a:gd name="connsiteY3-474" fmla="*/ 777902 h 896173"/>
                  <a:gd name="connsiteX4-475" fmla="*/ 160195 w 783147"/>
                  <a:gd name="connsiteY4-476" fmla="*/ 896173 h 896173"/>
                  <a:gd name="connsiteX5-477" fmla="*/ 132 w 783147"/>
                  <a:gd name="connsiteY5-478" fmla="*/ 34582 h 896173"/>
                  <a:gd name="connsiteX0-479" fmla="*/ 144 w 783159"/>
                  <a:gd name="connsiteY0-480" fmla="*/ 34582 h 896173"/>
                  <a:gd name="connsiteX1-481" fmla="*/ 613522 w 783159"/>
                  <a:gd name="connsiteY1-482" fmla="*/ 0 h 896173"/>
                  <a:gd name="connsiteX2-483" fmla="*/ 700517 w 783159"/>
                  <a:gd name="connsiteY2-484" fmla="*/ 458160 h 896173"/>
                  <a:gd name="connsiteX3-485" fmla="*/ 783159 w 783159"/>
                  <a:gd name="connsiteY3-486" fmla="*/ 777902 h 896173"/>
                  <a:gd name="connsiteX4-487" fmla="*/ 160207 w 783159"/>
                  <a:gd name="connsiteY4-488" fmla="*/ 896173 h 896173"/>
                  <a:gd name="connsiteX5-489" fmla="*/ 144 w 783159"/>
                  <a:gd name="connsiteY5-490" fmla="*/ 34582 h 896173"/>
                  <a:gd name="connsiteX0-491" fmla="*/ 132 w 794678"/>
                  <a:gd name="connsiteY0-492" fmla="*/ 36545 h 896173"/>
                  <a:gd name="connsiteX1-493" fmla="*/ 625041 w 794678"/>
                  <a:gd name="connsiteY1-494" fmla="*/ 0 h 896173"/>
                  <a:gd name="connsiteX2-495" fmla="*/ 712036 w 794678"/>
                  <a:gd name="connsiteY2-496" fmla="*/ 458160 h 896173"/>
                  <a:gd name="connsiteX3-497" fmla="*/ 794678 w 794678"/>
                  <a:gd name="connsiteY3-498" fmla="*/ 777902 h 896173"/>
                  <a:gd name="connsiteX4-499" fmla="*/ 171726 w 794678"/>
                  <a:gd name="connsiteY4-500" fmla="*/ 896173 h 896173"/>
                  <a:gd name="connsiteX5-501" fmla="*/ 132 w 794678"/>
                  <a:gd name="connsiteY5-502" fmla="*/ 36545 h 896173"/>
                  <a:gd name="connsiteX0-503" fmla="*/ 140 w 794686"/>
                  <a:gd name="connsiteY0-504" fmla="*/ 36545 h 881456"/>
                  <a:gd name="connsiteX1-505" fmla="*/ 625049 w 794686"/>
                  <a:gd name="connsiteY1-506" fmla="*/ 0 h 881456"/>
                  <a:gd name="connsiteX2-507" fmla="*/ 712044 w 794686"/>
                  <a:gd name="connsiteY2-508" fmla="*/ 458160 h 881456"/>
                  <a:gd name="connsiteX3-509" fmla="*/ 794686 w 794686"/>
                  <a:gd name="connsiteY3-510" fmla="*/ 777902 h 881456"/>
                  <a:gd name="connsiteX4-511" fmla="*/ 162727 w 794686"/>
                  <a:gd name="connsiteY4-512" fmla="*/ 881455 h 881456"/>
                  <a:gd name="connsiteX5-513" fmla="*/ 140 w 794686"/>
                  <a:gd name="connsiteY5-514" fmla="*/ 36545 h 881456"/>
                  <a:gd name="connsiteX0-515" fmla="*/ 98 w 857333"/>
                  <a:gd name="connsiteY0-516" fmla="*/ 0 h 888411"/>
                  <a:gd name="connsiteX1-517" fmla="*/ 687696 w 857333"/>
                  <a:gd name="connsiteY1-518" fmla="*/ 6957 h 888411"/>
                  <a:gd name="connsiteX2-519" fmla="*/ 774691 w 857333"/>
                  <a:gd name="connsiteY2-520" fmla="*/ 465117 h 888411"/>
                  <a:gd name="connsiteX3-521" fmla="*/ 857333 w 857333"/>
                  <a:gd name="connsiteY3-522" fmla="*/ 784859 h 888411"/>
                  <a:gd name="connsiteX4-523" fmla="*/ 225374 w 857333"/>
                  <a:gd name="connsiteY4-524" fmla="*/ 888412 h 888411"/>
                  <a:gd name="connsiteX5-525" fmla="*/ 98 w 857333"/>
                  <a:gd name="connsiteY5-526" fmla="*/ 0 h 888411"/>
                  <a:gd name="connsiteX0-527" fmla="*/ 1 w 857236"/>
                  <a:gd name="connsiteY0-528" fmla="*/ 0 h 888412"/>
                  <a:gd name="connsiteX1-529" fmla="*/ 687599 w 857236"/>
                  <a:gd name="connsiteY1-530" fmla="*/ 6957 h 888412"/>
                  <a:gd name="connsiteX2-531" fmla="*/ 774594 w 857236"/>
                  <a:gd name="connsiteY2-532" fmla="*/ 465117 h 888412"/>
                  <a:gd name="connsiteX3-533" fmla="*/ 857236 w 857236"/>
                  <a:gd name="connsiteY3-534" fmla="*/ 784859 h 888412"/>
                  <a:gd name="connsiteX4-535" fmla="*/ 225277 w 857236"/>
                  <a:gd name="connsiteY4-536" fmla="*/ 888412 h 888412"/>
                  <a:gd name="connsiteX5-537" fmla="*/ 1 w 857236"/>
                  <a:gd name="connsiteY5-538" fmla="*/ 0 h 888412"/>
                  <a:gd name="connsiteX0-539" fmla="*/ -1 w 857234"/>
                  <a:gd name="connsiteY0-540" fmla="*/ 0 h 986205"/>
                  <a:gd name="connsiteX1-541" fmla="*/ 687597 w 857234"/>
                  <a:gd name="connsiteY1-542" fmla="*/ 6957 h 986205"/>
                  <a:gd name="connsiteX2-543" fmla="*/ 774592 w 857234"/>
                  <a:gd name="connsiteY2-544" fmla="*/ 465117 h 986205"/>
                  <a:gd name="connsiteX3-545" fmla="*/ 857234 w 857234"/>
                  <a:gd name="connsiteY3-546" fmla="*/ 784859 h 986205"/>
                  <a:gd name="connsiteX4-547" fmla="*/ 287245 w 857234"/>
                  <a:gd name="connsiteY4-548" fmla="*/ 986205 h 986205"/>
                  <a:gd name="connsiteX5-549" fmla="*/ -1 w 857234"/>
                  <a:gd name="connsiteY5-550" fmla="*/ 0 h 986205"/>
                  <a:gd name="connsiteX0-551" fmla="*/ 1 w 923529"/>
                  <a:gd name="connsiteY0-552" fmla="*/ 0 h 986205"/>
                  <a:gd name="connsiteX1-553" fmla="*/ 687599 w 923529"/>
                  <a:gd name="connsiteY1-554" fmla="*/ 6957 h 986205"/>
                  <a:gd name="connsiteX2-555" fmla="*/ 774594 w 923529"/>
                  <a:gd name="connsiteY2-556" fmla="*/ 465117 h 986205"/>
                  <a:gd name="connsiteX3-557" fmla="*/ 923530 w 923529"/>
                  <a:gd name="connsiteY3-558" fmla="*/ 816912 h 986205"/>
                  <a:gd name="connsiteX4-559" fmla="*/ 287247 w 923529"/>
                  <a:gd name="connsiteY4-560" fmla="*/ 986205 h 986205"/>
                  <a:gd name="connsiteX5-561" fmla="*/ 1 w 923529"/>
                  <a:gd name="connsiteY5-562" fmla="*/ 0 h 986205"/>
                  <a:gd name="connsiteX0-563" fmla="*/ -1 w 923529"/>
                  <a:gd name="connsiteY0-564" fmla="*/ 0 h 986205"/>
                  <a:gd name="connsiteX1-565" fmla="*/ 687597 w 923529"/>
                  <a:gd name="connsiteY1-566" fmla="*/ 6957 h 986205"/>
                  <a:gd name="connsiteX2-567" fmla="*/ 819628 w 923529"/>
                  <a:gd name="connsiteY2-568" fmla="*/ 452036 h 986205"/>
                  <a:gd name="connsiteX3-569" fmla="*/ 923528 w 923529"/>
                  <a:gd name="connsiteY3-570" fmla="*/ 816912 h 986205"/>
                  <a:gd name="connsiteX4-571" fmla="*/ 287245 w 923529"/>
                  <a:gd name="connsiteY4-572" fmla="*/ 986205 h 986205"/>
                  <a:gd name="connsiteX5-573" fmla="*/ -1 w 923529"/>
                  <a:gd name="connsiteY5-574" fmla="*/ 0 h 986205"/>
                  <a:gd name="connsiteX0-575" fmla="*/ 1 w 923529"/>
                  <a:gd name="connsiteY0-576" fmla="*/ 29020 h 1015225"/>
                  <a:gd name="connsiteX1-577" fmla="*/ 739843 w 923529"/>
                  <a:gd name="connsiteY1-578" fmla="*/ -1 h 1015225"/>
                  <a:gd name="connsiteX2-579" fmla="*/ 819630 w 923529"/>
                  <a:gd name="connsiteY2-580" fmla="*/ 481056 h 1015225"/>
                  <a:gd name="connsiteX3-581" fmla="*/ 923530 w 923529"/>
                  <a:gd name="connsiteY3-582" fmla="*/ 845932 h 1015225"/>
                  <a:gd name="connsiteX4-583" fmla="*/ 287247 w 923529"/>
                  <a:gd name="connsiteY4-584" fmla="*/ 1015225 h 1015225"/>
                  <a:gd name="connsiteX5-585" fmla="*/ 1 w 923529"/>
                  <a:gd name="connsiteY5-586" fmla="*/ 29020 h 1015225"/>
                  <a:gd name="connsiteX0-587" fmla="*/ -1 w 923529"/>
                  <a:gd name="connsiteY0-588" fmla="*/ 22808 h 1009013"/>
                  <a:gd name="connsiteX1-589" fmla="*/ 735157 w 923529"/>
                  <a:gd name="connsiteY1-590" fmla="*/ -1 h 1009013"/>
                  <a:gd name="connsiteX2-591" fmla="*/ 819628 w 923529"/>
                  <a:gd name="connsiteY2-592" fmla="*/ 474844 h 1009013"/>
                  <a:gd name="connsiteX3-593" fmla="*/ 923528 w 923529"/>
                  <a:gd name="connsiteY3-594" fmla="*/ 839720 h 1009013"/>
                  <a:gd name="connsiteX4-595" fmla="*/ 287245 w 923529"/>
                  <a:gd name="connsiteY4-596" fmla="*/ 1009013 h 1009013"/>
                  <a:gd name="connsiteX5-597" fmla="*/ -1 w 923529"/>
                  <a:gd name="connsiteY5-598" fmla="*/ 22808 h 1009013"/>
                  <a:gd name="connsiteX0-599" fmla="*/ 1 w 923529"/>
                  <a:gd name="connsiteY0-600" fmla="*/ 3597 h 989802"/>
                  <a:gd name="connsiteX1-601" fmla="*/ 739127 w 923529"/>
                  <a:gd name="connsiteY1-602" fmla="*/ 0 h 989802"/>
                  <a:gd name="connsiteX2-603" fmla="*/ 819630 w 923529"/>
                  <a:gd name="connsiteY2-604" fmla="*/ 455633 h 989802"/>
                  <a:gd name="connsiteX3-605" fmla="*/ 923530 w 923529"/>
                  <a:gd name="connsiteY3-606" fmla="*/ 820509 h 989802"/>
                  <a:gd name="connsiteX4-607" fmla="*/ 287247 w 923529"/>
                  <a:gd name="connsiteY4-608" fmla="*/ 989802 h 989802"/>
                  <a:gd name="connsiteX5-609" fmla="*/ 1 w 923529"/>
                  <a:gd name="connsiteY5-610" fmla="*/ 3597 h 9898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923529" h="989802">
                    <a:moveTo>
                      <a:pt x="1" y="3597"/>
                    </a:moveTo>
                    <a:lnTo>
                      <a:pt x="739127" y="0"/>
                    </a:lnTo>
                    <a:cubicBezTo>
                      <a:pt x="752751" y="136250"/>
                      <a:pt x="806006" y="319383"/>
                      <a:pt x="819630" y="455633"/>
                    </a:cubicBezTo>
                    <a:lnTo>
                      <a:pt x="923530" y="820509"/>
                    </a:lnTo>
                    <a:lnTo>
                      <a:pt x="287247" y="989802"/>
                    </a:lnTo>
                    <a:cubicBezTo>
                      <a:pt x="260317" y="678891"/>
                      <a:pt x="89165" y="376169"/>
                      <a:pt x="1" y="3597"/>
                    </a:cubicBezTo>
                    <a:close/>
                  </a:path>
                </a:pathLst>
              </a:custGeom>
              <a:solidFill>
                <a:srgbClr val="C7B199"/>
              </a:solidFill>
              <a:ln>
                <a:solidFill>
                  <a:srgbClr val="C6B199"/>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3" name="等腰三角形 7"/>
              <p:cNvSpPr/>
              <p:nvPr/>
            </p:nvSpPr>
            <p:spPr>
              <a:xfrm rot="15027126">
                <a:off x="2420948" y="2236683"/>
                <a:ext cx="266623" cy="2373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4" name="等腰三角形 43"/>
              <p:cNvSpPr/>
              <p:nvPr/>
            </p:nvSpPr>
            <p:spPr>
              <a:xfrm rot="15278311">
                <a:off x="2329583" y="1973210"/>
                <a:ext cx="266623" cy="2352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5" name="等腰三角形 44"/>
              <p:cNvSpPr/>
              <p:nvPr/>
            </p:nvSpPr>
            <p:spPr>
              <a:xfrm rot="15046664">
                <a:off x="2510214" y="2495959"/>
                <a:ext cx="266622" cy="2352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6" name="等腰三角形 45"/>
              <p:cNvSpPr/>
              <p:nvPr/>
            </p:nvSpPr>
            <p:spPr>
              <a:xfrm rot="5844482">
                <a:off x="2989088" y="2233534"/>
                <a:ext cx="266623" cy="235237"/>
              </a:xfrm>
              <a:prstGeom prst="triangle">
                <a:avLst/>
              </a:prstGeom>
              <a:solidFill>
                <a:srgbClr val="EA6178"/>
              </a:solidFill>
              <a:ln>
                <a:solidFill>
                  <a:srgbClr val="EA6178"/>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7" name="等腰三角形 46"/>
              <p:cNvSpPr/>
              <p:nvPr/>
            </p:nvSpPr>
            <p:spPr>
              <a:xfrm rot="6486391">
                <a:off x="2935536" y="2532701"/>
                <a:ext cx="266622" cy="237338"/>
              </a:xfrm>
              <a:prstGeom prst="triangle">
                <a:avLst/>
              </a:prstGeom>
              <a:solidFill>
                <a:srgbClr val="EA6178"/>
              </a:solidFill>
              <a:ln>
                <a:solidFill>
                  <a:srgbClr val="EA6178"/>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8" name="矩形 47"/>
              <p:cNvSpPr/>
              <p:nvPr/>
            </p:nvSpPr>
            <p:spPr>
              <a:xfrm rot="18867036">
                <a:off x="2679307" y="2846442"/>
                <a:ext cx="323306" cy="495546"/>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rPr>
                  <a:t>勤</a:t>
                </a: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endParaRPr>
              </a:p>
            </p:txBody>
          </p:sp>
          <p:sp>
            <p:nvSpPr>
              <p:cNvPr id="49" name="矩形 48"/>
              <p:cNvSpPr/>
              <p:nvPr/>
            </p:nvSpPr>
            <p:spPr>
              <a:xfrm rot="20342484">
                <a:off x="2704439" y="3454387"/>
                <a:ext cx="321350" cy="405573"/>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rPr>
                  <a:t>努</a:t>
                </a: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endParaRPr>
              </a:p>
            </p:txBody>
          </p:sp>
          <p:sp>
            <p:nvSpPr>
              <p:cNvPr id="50" name="矩形 49"/>
              <p:cNvSpPr/>
              <p:nvPr/>
            </p:nvSpPr>
            <p:spPr>
              <a:xfrm rot="1323616">
                <a:off x="2651930" y="3158372"/>
                <a:ext cx="323451" cy="405573"/>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rPr>
                  <a:t>奋</a:t>
                </a: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endParaRPr>
              </a:p>
            </p:txBody>
          </p:sp>
          <p:sp>
            <p:nvSpPr>
              <p:cNvPr id="51" name="矩形 50"/>
              <p:cNvSpPr/>
              <p:nvPr/>
            </p:nvSpPr>
            <p:spPr>
              <a:xfrm rot="20342484">
                <a:off x="297455" y="3872165"/>
                <a:ext cx="323451" cy="407282"/>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endParaRPr>
              </a:p>
            </p:txBody>
          </p:sp>
          <p:sp>
            <p:nvSpPr>
              <p:cNvPr id="52" name="矩形 51"/>
              <p:cNvSpPr/>
              <p:nvPr/>
            </p:nvSpPr>
            <p:spPr>
              <a:xfrm rot="20342484">
                <a:off x="2609924" y="3828078"/>
                <a:ext cx="323451" cy="405573"/>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rPr>
                  <a:t>力</a:t>
                </a:r>
                <a:endParaRPr kumimoji="0" lang="zh-CN" altLang="en-US" sz="1400" b="0" i="0" u="none" strike="noStrike" kern="1200" cap="none" spc="0" normalizeH="0" baseline="0" noProof="1">
                  <a:ln w="0"/>
                  <a:solidFill>
                    <a:srgbClr val="865B3E"/>
                  </a:solidFill>
                  <a:effectLst>
                    <a:outerShdw blurRad="38100" dist="19050" dir="2700000" algn="tl" rotWithShape="0">
                      <a:schemeClr val="dk1">
                        <a:alpha val="40000"/>
                      </a:schemeClr>
                    </a:outerShdw>
                  </a:effectLst>
                  <a:uLnTx/>
                  <a:uFillTx/>
                  <a:latin typeface="Arial" panose="020B0604020202020204" pitchFamily="34" charset="0"/>
                  <a:ea typeface="宋体" panose="02010600030101010101" pitchFamily="2" charset="-122"/>
                  <a:cs typeface="+mn-cs"/>
                  <a:sym typeface="+mn-ea"/>
                </a:endParaRPr>
              </a:p>
            </p:txBody>
          </p:sp>
        </p:grpSp>
        <p:sp>
          <p:nvSpPr>
            <p:cNvPr id="21" name="流程图: 接点 45"/>
            <p:cNvSpPr/>
            <p:nvPr/>
          </p:nvSpPr>
          <p:spPr>
            <a:xfrm>
              <a:off x="1404931" y="4495168"/>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2" name="流程图: 接点 68"/>
            <p:cNvSpPr/>
            <p:nvPr/>
          </p:nvSpPr>
          <p:spPr>
            <a:xfrm>
              <a:off x="1738883" y="2693892"/>
              <a:ext cx="73512"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3" name="流程图: 接点 69"/>
            <p:cNvSpPr/>
            <p:nvPr/>
          </p:nvSpPr>
          <p:spPr>
            <a:xfrm>
              <a:off x="1203299" y="4392299"/>
              <a:ext cx="73511" cy="73478"/>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4" name="流程图: 接点 71"/>
            <p:cNvSpPr/>
            <p:nvPr/>
          </p:nvSpPr>
          <p:spPr>
            <a:xfrm>
              <a:off x="1770389" y="2326499"/>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5" name="流程图: 接点 72"/>
            <p:cNvSpPr/>
            <p:nvPr/>
          </p:nvSpPr>
          <p:spPr>
            <a:xfrm>
              <a:off x="1037372" y="2420971"/>
              <a:ext cx="73512" cy="734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6" name="流程图: 接点 73"/>
            <p:cNvSpPr/>
            <p:nvPr/>
          </p:nvSpPr>
          <p:spPr>
            <a:xfrm>
              <a:off x="1123486" y="2704390"/>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7" name="流程图: 接点 74"/>
            <p:cNvSpPr/>
            <p:nvPr/>
          </p:nvSpPr>
          <p:spPr>
            <a:xfrm>
              <a:off x="1222201" y="2985708"/>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51239" name="图片 52"/>
          <p:cNvPicPr>
            <a:picLocks noChangeAspect="1"/>
          </p:cNvPicPr>
          <p:nvPr/>
        </p:nvPicPr>
        <p:blipFill>
          <a:blip r:embed="rId7"/>
          <a:srcRect b="51495"/>
          <a:stretch>
            <a:fillRect/>
          </a:stretch>
        </p:blipFill>
        <p:spPr>
          <a:xfrm>
            <a:off x="46038" y="5697538"/>
            <a:ext cx="12145962" cy="1160462"/>
          </a:xfrm>
          <a:prstGeom prst="rect">
            <a:avLst/>
          </a:prstGeom>
          <a:noFill/>
          <a:ln w="9525">
            <a:noFill/>
          </a:ln>
        </p:spPr>
      </p:pic>
      <p:sp>
        <p:nvSpPr>
          <p:cNvPr id="51240" name="文本框 1"/>
          <p:cNvSpPr txBox="1"/>
          <p:nvPr/>
        </p:nvSpPr>
        <p:spPr>
          <a:xfrm>
            <a:off x="3336925" y="2216150"/>
            <a:ext cx="5543550" cy="1938338"/>
          </a:xfrm>
          <a:prstGeom prst="rect">
            <a:avLst/>
          </a:prstGeom>
          <a:noFill/>
          <a:ln w="9525">
            <a:noFill/>
          </a:ln>
        </p:spPr>
        <p:txBody>
          <a:bodyPr wrap="none" anchor="t">
            <a:spAutoFit/>
          </a:bodyPr>
          <a:p>
            <a:r>
              <a:rPr lang="zh-CN" altLang="en-US" sz="4000" b="1">
                <a:latin typeface="楷体" panose="02010609060101010101" charset="-122"/>
                <a:ea typeface="楷体" panose="02010609060101010101" charset="-122"/>
              </a:rPr>
              <a:t>1、背诵默写课文。</a:t>
            </a:r>
            <a:endParaRPr lang="zh-CN" altLang="en-US" sz="4000" b="1">
              <a:latin typeface="楷体" panose="02010609060101010101" charset="-122"/>
              <a:ea typeface="楷体" panose="02010609060101010101" charset="-122"/>
            </a:endParaRPr>
          </a:p>
          <a:p>
            <a:endParaRPr lang="zh-CN" altLang="en-US" sz="4000" b="1">
              <a:latin typeface="楷体" panose="02010609060101010101" charset="-122"/>
              <a:ea typeface="楷体" panose="02010609060101010101" charset="-122"/>
            </a:endParaRPr>
          </a:p>
          <a:p>
            <a:r>
              <a:rPr lang="en-US" altLang="zh-CN" sz="4000" b="1">
                <a:latin typeface="楷体" panose="02010609060101010101" charset="-122"/>
                <a:ea typeface="楷体" panose="02010609060101010101" charset="-122"/>
              </a:rPr>
              <a:t>2</a:t>
            </a:r>
            <a:r>
              <a:rPr lang="zh-CN" altLang="en-US" sz="4000" b="1">
                <a:latin typeface="楷体" panose="02010609060101010101" charset="-122"/>
                <a:ea typeface="楷体" panose="02010609060101010101" charset="-122"/>
              </a:rPr>
              <a:t>、整理本文文言知识。</a:t>
            </a:r>
            <a:endParaRPr lang="zh-CN" altLang="en-US" sz="4000" b="1">
              <a:latin typeface="楷体" panose="02010609060101010101" charset="-122"/>
              <a:ea typeface="楷体" panose="02010609060101010101" charset="-122"/>
            </a:endParaRPr>
          </a:p>
        </p:txBody>
      </p:sp>
      <p:pic>
        <p:nvPicPr>
          <p:cNvPr id="2" name="图片 1"/>
          <p:cNvPicPr>
            <a:picLocks noChangeAspect="1"/>
          </p:cNvPicPr>
          <p:nvPr/>
        </p:nvPicPr>
        <p:blipFill>
          <a:blip r:embed="rId8"/>
          <a:stretch>
            <a:fillRect/>
          </a:stretch>
        </p:blipFill>
        <p:spPr>
          <a:xfrm>
            <a:off x="7966710" y="-1905"/>
            <a:ext cx="4213860" cy="3161030"/>
          </a:xfrm>
          <a:prstGeom prst="rect">
            <a:avLst/>
          </a:prstGeom>
          <a:effectLst>
            <a:softEdge rad="317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34160" y="-6985"/>
            <a:ext cx="9072880" cy="6870065"/>
          </a:xfrm>
          <a:prstGeom prst="rect">
            <a:avLst/>
          </a:prstGeom>
          <a:effectLst>
            <a:softEdge rad="635000"/>
          </a:effectLst>
        </p:spPr>
      </p:pic>
      <p:sp>
        <p:nvSpPr>
          <p:cNvPr id="52226" name="文本框 3"/>
          <p:cNvSpPr txBox="1"/>
          <p:nvPr/>
        </p:nvSpPr>
        <p:spPr>
          <a:xfrm>
            <a:off x="6110288" y="3279140"/>
            <a:ext cx="3182620" cy="1568450"/>
          </a:xfrm>
          <a:prstGeom prst="rect">
            <a:avLst/>
          </a:prstGeom>
          <a:noFill/>
          <a:ln w="9525">
            <a:noFill/>
          </a:ln>
        </p:spPr>
        <p:txBody>
          <a:bodyPr wrap="none" anchor="t">
            <a:spAutoFit/>
          </a:bodyPr>
          <a:p>
            <a:r>
              <a:rPr lang="zh-CN" altLang="en-US" sz="9600" b="1" i="1">
                <a:solidFill>
                  <a:srgbClr val="FF0000"/>
                </a:solidFill>
                <a:latin typeface="Calibri" panose="020F0502020204030204" charset="0"/>
                <a:ea typeface="宋体" panose="02010600030101010101" pitchFamily="2" charset="-122"/>
              </a:rPr>
              <a:t>再  见</a:t>
            </a:r>
            <a:endParaRPr lang="zh-CN" altLang="en-US" sz="9600" b="1" i="1">
              <a:solidFill>
                <a:srgbClr val="FF0000"/>
              </a:solidFill>
              <a:latin typeface="Calibri" panose="020F0502020204030204"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05460" y="679450"/>
            <a:ext cx="11275060" cy="4831080"/>
          </a:xfrm>
          <a:prstGeom prst="rect">
            <a:avLst/>
          </a:prstGeom>
          <a:noFill/>
        </p:spPr>
        <p:txBody>
          <a:bodyPr wrap="square" rtlCol="0">
            <a:spAutoFit/>
          </a:bodyPr>
          <a:p>
            <a:pPr algn="l" fontAlgn="auto">
              <a:lnSpc>
                <a:spcPts val="3360"/>
              </a:lnSpc>
            </a:pPr>
            <a:r>
              <a:rPr lang="zh-CN" altLang="en-US" sz="2400" b="1">
                <a:latin typeface="楷体" panose="02010609060101010101" charset="-122"/>
                <a:ea typeface="楷体" panose="02010609060101010101" charset="-122"/>
              </a:rPr>
              <a:t>3、翻译下列句子</a:t>
            </a:r>
            <a:endParaRPr lang="zh-CN" altLang="en-US" sz="2400" b="1">
              <a:latin typeface="楷体" panose="02010609060101010101" charset="-122"/>
              <a:ea typeface="楷体" panose="02010609060101010101" charset="-122"/>
            </a:endParaRPr>
          </a:p>
          <a:p>
            <a:pPr algn="l" fontAlgn="auto">
              <a:lnSpc>
                <a:spcPts val="3360"/>
              </a:lnSpc>
            </a:pPr>
            <a:r>
              <a:rPr lang="zh-CN" altLang="en-US" sz="2400" b="1">
                <a:latin typeface="楷体" panose="02010609060101010101" charset="-122"/>
                <a:ea typeface="楷体" panose="02010609060101010101" charset="-122"/>
              </a:rPr>
              <a:t>⑴罔不因势象形，各具情态。</a:t>
            </a:r>
            <a:endParaRPr lang="zh-CN" altLang="en-US" sz="2400" b="1">
              <a:latin typeface="楷体" panose="02010609060101010101" charset="-122"/>
              <a:ea typeface="楷体" panose="02010609060101010101" charset="-122"/>
            </a:endParaRPr>
          </a:p>
          <a:p>
            <a:pPr algn="l" fontAlgn="auto">
              <a:lnSpc>
                <a:spcPts val="3360"/>
              </a:lnSpc>
            </a:pPr>
            <a:endParaRPr lang="zh-CN" altLang="en-US" sz="2400" b="1">
              <a:latin typeface="楷体" panose="02010609060101010101" charset="-122"/>
              <a:ea typeface="楷体" panose="02010609060101010101" charset="-122"/>
            </a:endParaRPr>
          </a:p>
          <a:p>
            <a:pPr algn="l" fontAlgn="auto">
              <a:lnSpc>
                <a:spcPts val="3360"/>
              </a:lnSpc>
            </a:pPr>
            <a:r>
              <a:rPr lang="zh-CN" altLang="en-US" sz="2400" b="1">
                <a:latin typeface="楷体" panose="02010609060101010101" charset="-122"/>
                <a:ea typeface="楷体" panose="02010609060101010101" charset="-122"/>
              </a:rPr>
              <a:t>⑵中轩敞者为舱，箬篷覆之。</a:t>
            </a:r>
            <a:endParaRPr lang="zh-CN" altLang="en-US" sz="2400" b="1">
              <a:latin typeface="楷体" panose="02010609060101010101" charset="-122"/>
              <a:ea typeface="楷体" panose="02010609060101010101" charset="-122"/>
            </a:endParaRPr>
          </a:p>
          <a:p>
            <a:pPr algn="l" fontAlgn="auto">
              <a:lnSpc>
                <a:spcPts val="3360"/>
              </a:lnSpc>
            </a:pPr>
            <a:endParaRPr lang="zh-CN" altLang="en-US" sz="2400" b="1">
              <a:latin typeface="楷体" panose="02010609060101010101" charset="-122"/>
              <a:ea typeface="楷体" panose="02010609060101010101" charset="-122"/>
            </a:endParaRPr>
          </a:p>
          <a:p>
            <a:pPr algn="l" fontAlgn="auto">
              <a:lnSpc>
                <a:spcPts val="3360"/>
              </a:lnSpc>
            </a:pPr>
            <a:r>
              <a:rPr lang="zh-CN" altLang="en-US" sz="2400" b="1">
                <a:latin typeface="楷体" panose="02010609060101010101" charset="-122"/>
                <a:ea typeface="楷体" panose="02010609060101010101" charset="-122"/>
              </a:rPr>
              <a:t>⑶其两膝相比者，各隐卷底衣褶中。</a:t>
            </a:r>
            <a:endParaRPr lang="zh-CN" altLang="en-US" sz="2400" b="1">
              <a:latin typeface="楷体" panose="02010609060101010101" charset="-122"/>
              <a:ea typeface="楷体" panose="02010609060101010101" charset="-122"/>
            </a:endParaRPr>
          </a:p>
          <a:p>
            <a:pPr algn="l" fontAlgn="auto">
              <a:lnSpc>
                <a:spcPts val="3360"/>
              </a:lnSpc>
            </a:pPr>
            <a:endParaRPr lang="zh-CN" altLang="en-US" sz="2400" b="1">
              <a:latin typeface="楷体" panose="02010609060101010101" charset="-122"/>
              <a:ea typeface="楷体" panose="02010609060101010101" charset="-122"/>
            </a:endParaRPr>
          </a:p>
          <a:p>
            <a:pPr algn="l" fontAlgn="auto">
              <a:lnSpc>
                <a:spcPts val="3360"/>
              </a:lnSpc>
            </a:pPr>
            <a:r>
              <a:rPr lang="zh-CN" altLang="en-US" sz="2400" b="1">
                <a:latin typeface="楷体" panose="02010609060101010101" charset="-122"/>
                <a:ea typeface="楷体" panose="02010609060101010101" charset="-122"/>
              </a:rPr>
              <a:t>⑷佛印绝类弥勒，袒胸露乳，矫首昂视，神情与苏、黄不属。</a:t>
            </a:r>
            <a:endParaRPr lang="zh-CN" altLang="en-US" sz="2400" b="1">
              <a:latin typeface="楷体" panose="02010609060101010101" charset="-122"/>
              <a:ea typeface="楷体" panose="02010609060101010101" charset="-122"/>
            </a:endParaRPr>
          </a:p>
          <a:p>
            <a:pPr algn="l" fontAlgn="auto">
              <a:lnSpc>
                <a:spcPts val="3360"/>
              </a:lnSpc>
            </a:pPr>
            <a:endParaRPr lang="zh-CN" altLang="en-US" sz="2400" b="1">
              <a:latin typeface="楷体" panose="02010609060101010101" charset="-122"/>
              <a:ea typeface="楷体" panose="02010609060101010101" charset="-122"/>
            </a:endParaRPr>
          </a:p>
          <a:p>
            <a:pPr algn="l" fontAlgn="auto">
              <a:lnSpc>
                <a:spcPts val="3360"/>
              </a:lnSpc>
            </a:pPr>
            <a:endParaRPr lang="zh-CN" altLang="en-US" sz="2400" b="1">
              <a:latin typeface="楷体" panose="02010609060101010101" charset="-122"/>
              <a:ea typeface="楷体" panose="02010609060101010101" charset="-122"/>
            </a:endParaRPr>
          </a:p>
          <a:p>
            <a:pPr algn="l" fontAlgn="auto">
              <a:lnSpc>
                <a:spcPts val="3360"/>
              </a:lnSpc>
            </a:pPr>
            <a:r>
              <a:rPr lang="zh-CN" altLang="en-US" sz="2400" b="1">
                <a:latin typeface="楷体" panose="02010609060101010101" charset="-122"/>
                <a:ea typeface="楷体" panose="02010609060101010101" charset="-122"/>
              </a:rPr>
              <a:t>⑸而计其长，曾不盈寸。盖简桃核修狭者为之。嘻，技亦灵怪矣哉！</a:t>
            </a:r>
            <a:endParaRPr lang="zh-CN" altLang="en-US" sz="2400" b="1">
              <a:latin typeface="楷体" panose="02010609060101010101" charset="-122"/>
              <a:ea typeface="楷体" panose="02010609060101010101" charset="-122"/>
            </a:endParaRPr>
          </a:p>
        </p:txBody>
      </p:sp>
      <p:sp>
        <p:nvSpPr>
          <p:cNvPr id="6" name="文本框 5"/>
          <p:cNvSpPr txBox="1"/>
          <p:nvPr/>
        </p:nvSpPr>
        <p:spPr>
          <a:xfrm>
            <a:off x="505460" y="2371090"/>
            <a:ext cx="8480425" cy="496570"/>
          </a:xfrm>
          <a:prstGeom prst="rect">
            <a:avLst/>
          </a:prstGeom>
          <a:noFill/>
        </p:spPr>
        <p:txBody>
          <a:bodyPr wrap="square" rtlCol="0">
            <a:spAutoFit/>
          </a:bodyPr>
          <a:p>
            <a:pPr algn="l" fontAlgn="auto">
              <a:lnSpc>
                <a:spcPts val="3160"/>
              </a:lnSpc>
            </a:pPr>
            <a:r>
              <a:rPr lang="zh-CN" altLang="en-US" sz="2400" b="1">
                <a:solidFill>
                  <a:srgbClr val="FF0000"/>
                </a:solidFill>
                <a:latin typeface="楷体" panose="02010609060101010101" charset="-122"/>
                <a:ea typeface="楷体" panose="02010609060101010101" charset="-122"/>
              </a:rPr>
              <a:t>中间高起而开敞的部分是船舱，用箬竹叶做的船篷覆盖着它。</a:t>
            </a:r>
            <a:endParaRPr lang="zh-CN" altLang="en-US"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516890" y="3233420"/>
            <a:ext cx="7710170" cy="496570"/>
          </a:xfrm>
          <a:prstGeom prst="rect">
            <a:avLst/>
          </a:prstGeom>
          <a:noFill/>
        </p:spPr>
        <p:txBody>
          <a:bodyPr wrap="square" rtlCol="0">
            <a:spAutoFit/>
          </a:bodyPr>
          <a:p>
            <a:pPr algn="l" fontAlgn="auto">
              <a:lnSpc>
                <a:spcPts val="3160"/>
              </a:lnSpc>
            </a:pPr>
            <a:r>
              <a:rPr lang="zh-CN" altLang="en-US" sz="2400" b="1">
                <a:solidFill>
                  <a:srgbClr val="FF0000"/>
                </a:solidFill>
                <a:latin typeface="楷体" panose="02010609060101010101" charset="-122"/>
                <a:ea typeface="楷体" panose="02010609060101010101" charset="-122"/>
              </a:rPr>
              <a:t>他们互相靠近的两膝，都被遮蔽在手卷下边的衣褶里。</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494030" y="4073525"/>
            <a:ext cx="11275060" cy="953135"/>
          </a:xfrm>
          <a:prstGeom prst="rect">
            <a:avLst/>
          </a:prstGeom>
          <a:noFill/>
        </p:spPr>
        <p:txBody>
          <a:bodyPr wrap="square" rtlCol="0">
            <a:spAutoFit/>
          </a:bodyPr>
          <a:p>
            <a:pPr algn="l" fontAlgn="auto">
              <a:lnSpc>
                <a:spcPts val="3360"/>
              </a:lnSpc>
            </a:pPr>
            <a:r>
              <a:rPr lang="zh-CN" altLang="en-US" sz="2400" b="1">
                <a:solidFill>
                  <a:srgbClr val="FF0000"/>
                </a:solidFill>
                <a:latin typeface="楷体" panose="02010609060101010101" charset="-122"/>
                <a:ea typeface="楷体" panose="02010609060101010101" charset="-122"/>
              </a:rPr>
              <a:t>佛印极像佛教的弥勒菩萨，袒着胸脯，露出乳头，抬头仰望，神情和苏东坡、鲁直不相类似。</a:t>
            </a:r>
            <a:endParaRPr lang="zh-CN" altLang="en-US" sz="2400" b="1">
              <a:solidFill>
                <a:srgbClr val="FF0000"/>
              </a:solidFill>
              <a:latin typeface="楷体" panose="02010609060101010101" charset="-122"/>
              <a:ea typeface="楷体" panose="02010609060101010101" charset="-122"/>
            </a:endParaRPr>
          </a:p>
        </p:txBody>
      </p:sp>
      <p:sp>
        <p:nvSpPr>
          <p:cNvPr id="9" name="文本框 8"/>
          <p:cNvSpPr txBox="1"/>
          <p:nvPr/>
        </p:nvSpPr>
        <p:spPr>
          <a:xfrm>
            <a:off x="518160" y="5373370"/>
            <a:ext cx="11148060" cy="953135"/>
          </a:xfrm>
          <a:prstGeom prst="rect">
            <a:avLst/>
          </a:prstGeom>
          <a:noFill/>
        </p:spPr>
        <p:txBody>
          <a:bodyPr wrap="square" rtlCol="0">
            <a:spAutoFit/>
          </a:bodyPr>
          <a:p>
            <a:pPr algn="l" fontAlgn="auto">
              <a:lnSpc>
                <a:spcPts val="3360"/>
              </a:lnSpc>
            </a:pPr>
            <a:r>
              <a:rPr lang="zh-CN" altLang="en-US" sz="2400" b="1">
                <a:solidFill>
                  <a:srgbClr val="FF0000"/>
                </a:solidFill>
                <a:latin typeface="楷体" panose="02010609060101010101" charset="-122"/>
                <a:ea typeface="楷体" panose="02010609060101010101" charset="-122"/>
              </a:rPr>
              <a:t>可是计算它的长度，还（竟然，尚且）不满一寸。原来是挑选长而窄的桃核雕刻而成的。嘻，技艺也真灵巧奇妙啊！</a:t>
            </a:r>
            <a:endParaRPr lang="zh-CN" altLang="en-US" sz="2400" b="1">
              <a:solidFill>
                <a:srgbClr val="FF0000"/>
              </a:solidFill>
              <a:latin typeface="楷体" panose="02010609060101010101" charset="-122"/>
              <a:ea typeface="楷体" panose="02010609060101010101" charset="-122"/>
            </a:endParaRPr>
          </a:p>
        </p:txBody>
      </p:sp>
      <p:pic>
        <p:nvPicPr>
          <p:cNvPr id="10" name="图片 9"/>
          <p:cNvPicPr>
            <a:picLocks noChangeAspect="1"/>
          </p:cNvPicPr>
          <p:nvPr>
            <p:custDataLst>
              <p:tags r:id="rId1"/>
            </p:custDataLst>
          </p:nvPr>
        </p:nvPicPr>
        <p:blipFill>
          <a:blip r:embed="rId2"/>
          <a:stretch>
            <a:fillRect/>
          </a:stretch>
        </p:blipFill>
        <p:spPr>
          <a:xfrm>
            <a:off x="5487670" y="-14605"/>
            <a:ext cx="6680200" cy="2287270"/>
          </a:xfrm>
          <a:prstGeom prst="rect">
            <a:avLst/>
          </a:prstGeom>
          <a:effectLst>
            <a:softEdge rad="127000"/>
          </a:effectLst>
        </p:spPr>
      </p:pic>
      <p:sp>
        <p:nvSpPr>
          <p:cNvPr id="11" name="文本框 10"/>
          <p:cNvSpPr txBox="1"/>
          <p:nvPr/>
        </p:nvSpPr>
        <p:spPr>
          <a:xfrm>
            <a:off x="493395" y="1496060"/>
            <a:ext cx="11275060" cy="496570"/>
          </a:xfrm>
          <a:prstGeom prst="rect">
            <a:avLst/>
          </a:prstGeom>
          <a:noFill/>
        </p:spPr>
        <p:txBody>
          <a:bodyPr wrap="square" rtlCol="0">
            <a:spAutoFit/>
          </a:bodyPr>
          <a:p>
            <a:pPr algn="l" fontAlgn="auto">
              <a:lnSpc>
                <a:spcPts val="3160"/>
              </a:lnSpc>
            </a:pPr>
            <a:r>
              <a:rPr lang="zh-CN" altLang="en-US" sz="2400" b="1">
                <a:solidFill>
                  <a:srgbClr val="FF0000"/>
                </a:solidFill>
                <a:latin typeface="楷体" panose="02010609060101010101" charset="-122"/>
                <a:ea typeface="楷体" panose="02010609060101010101" charset="-122"/>
              </a:rPr>
              <a:t>没有一件不是根据木头原来的样子模拟那些东西的形状，各有各的神情姿态。</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1" descr="组48325同意"/>
          <p:cNvPicPr>
            <a:picLocks noChangeAspect="1"/>
          </p:cNvPicPr>
          <p:nvPr/>
        </p:nvPicPr>
        <p:blipFill>
          <a:blip r:embed="rId1"/>
          <a:stretch>
            <a:fillRect/>
          </a:stretch>
        </p:blipFill>
        <p:spPr>
          <a:xfrm>
            <a:off x="439738" y="550863"/>
            <a:ext cx="2546350" cy="647700"/>
          </a:xfrm>
          <a:prstGeom prst="rect">
            <a:avLst/>
          </a:prstGeom>
          <a:noFill/>
          <a:ln w="9525">
            <a:noFill/>
          </a:ln>
        </p:spPr>
      </p:pic>
      <p:sp>
        <p:nvSpPr>
          <p:cNvPr id="10242" name="文本框 7"/>
          <p:cNvSpPr txBox="1"/>
          <p:nvPr/>
        </p:nvSpPr>
        <p:spPr>
          <a:xfrm>
            <a:off x="908050" y="619125"/>
            <a:ext cx="1612900" cy="522288"/>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基础复习</a:t>
            </a:r>
            <a:endParaRPr lang="zh-CN" altLang="en-US" sz="2800" b="1" dirty="0">
              <a:solidFill>
                <a:srgbClr val="FF0000"/>
              </a:solidFill>
              <a:latin typeface="思源黑体 CN Heavy" pitchFamily="34" charset="-122"/>
              <a:ea typeface="思源黑体 CN Heavy" pitchFamily="34" charset="-122"/>
            </a:endParaRPr>
          </a:p>
        </p:txBody>
      </p:sp>
      <p:sp>
        <p:nvSpPr>
          <p:cNvPr id="10243" name="文本框 3"/>
          <p:cNvSpPr txBox="1"/>
          <p:nvPr/>
        </p:nvSpPr>
        <p:spPr>
          <a:xfrm>
            <a:off x="417830" y="1499235"/>
            <a:ext cx="9158605" cy="4838065"/>
          </a:xfrm>
          <a:prstGeom prst="rect">
            <a:avLst/>
          </a:prstGeom>
          <a:noFill/>
          <a:ln w="9525">
            <a:noFill/>
          </a:ln>
        </p:spPr>
        <p:txBody>
          <a:bodyPr wrap="square" anchor="t">
            <a:spAutoFit/>
          </a:bodyPr>
          <a:p>
            <a:pPr fontAlgn="auto">
              <a:lnSpc>
                <a:spcPts val="3365"/>
              </a:lnSpc>
            </a:pPr>
            <a:r>
              <a:rPr lang="zh-CN" altLang="en-US" sz="2400" b="1">
                <a:latin typeface="楷体" panose="02010609060101010101" charset="-122"/>
                <a:ea typeface="楷体" panose="02010609060101010101" charset="-122"/>
              </a:rPr>
              <a:t>1、作家作品</a:t>
            </a:r>
            <a:endParaRPr lang="zh-CN" altLang="en-US" sz="2400" b="1">
              <a:latin typeface="楷体" panose="02010609060101010101" charset="-122"/>
              <a:ea typeface="楷体" panose="02010609060101010101" charset="-122"/>
            </a:endParaRPr>
          </a:p>
          <a:p>
            <a:pPr fontAlgn="auto">
              <a:lnSpc>
                <a:spcPts val="3365"/>
              </a:lnSpc>
            </a:pPr>
            <a:r>
              <a:rPr lang="zh-CN" altLang="en-US" sz="2400" b="1">
                <a:latin typeface="楷体" panose="02010609060101010101" charset="-122"/>
                <a:ea typeface="楷体" panose="02010609060101010101" charset="-122"/>
              </a:rPr>
              <a:t>魏学洢（1596～1625），字子敬，号茅檐，明朝末年著名散文作家。著有《茅檐集》。 本文选自清朝张潮编辑的《虞初新志》。 </a:t>
            </a:r>
            <a:endParaRPr lang="zh-CN" altLang="en-US" sz="2400" b="1">
              <a:latin typeface="楷体" panose="02010609060101010101" charset="-122"/>
              <a:ea typeface="楷体" panose="02010609060101010101" charset="-122"/>
            </a:endParaRPr>
          </a:p>
          <a:p>
            <a:pPr fontAlgn="auto">
              <a:lnSpc>
                <a:spcPts val="3365"/>
              </a:lnSpc>
            </a:pPr>
            <a:r>
              <a:rPr lang="zh-CN" altLang="en-US" sz="2400" b="1">
                <a:latin typeface="楷体" panose="02010609060101010101" charset="-122"/>
                <a:ea typeface="楷体" panose="02010609060101010101" charset="-122"/>
              </a:rPr>
              <a:t>2、文体知识</a:t>
            </a:r>
            <a:endParaRPr lang="zh-CN" altLang="en-US" sz="2400" b="1">
              <a:latin typeface="楷体" panose="02010609060101010101" charset="-122"/>
              <a:ea typeface="楷体" panose="02010609060101010101" charset="-122"/>
            </a:endParaRPr>
          </a:p>
          <a:p>
            <a:pPr fontAlgn="auto">
              <a:lnSpc>
                <a:spcPts val="3365"/>
              </a:lnSpc>
            </a:pPr>
            <a:r>
              <a:rPr lang="zh-CN" altLang="en-US" sz="2400" b="1">
                <a:latin typeface="楷体" panose="02010609060101010101" charset="-122"/>
                <a:ea typeface="楷体" panose="02010609060101010101" charset="-122"/>
              </a:rPr>
              <a:t>⑴说明文是一种以说明为主要表达方式，客观的说明事物,阐明事理的一种文体。可分为事物说明文和事理说明文。</a:t>
            </a:r>
            <a:endParaRPr lang="zh-CN" altLang="en-US" sz="2400" b="1">
              <a:latin typeface="楷体" panose="02010609060101010101" charset="-122"/>
              <a:ea typeface="楷体" panose="02010609060101010101" charset="-122"/>
            </a:endParaRPr>
          </a:p>
          <a:p>
            <a:pPr fontAlgn="auto">
              <a:lnSpc>
                <a:spcPts val="3365"/>
              </a:lnSpc>
            </a:pPr>
            <a:r>
              <a:rPr lang="zh-CN" altLang="en-US" sz="2400" b="1">
                <a:latin typeface="楷体" panose="02010609060101010101" charset="-122"/>
                <a:ea typeface="楷体" panose="02010609060101010101" charset="-122"/>
              </a:rPr>
              <a:t>⑵说明文常见的说明顺序有三种：时间顺序、空间顺序 、逻辑顺序。</a:t>
            </a:r>
            <a:endParaRPr lang="zh-CN" altLang="en-US" sz="2400" b="1">
              <a:latin typeface="楷体" panose="02010609060101010101" charset="-122"/>
              <a:ea typeface="楷体" panose="02010609060101010101" charset="-122"/>
            </a:endParaRPr>
          </a:p>
          <a:p>
            <a:pPr fontAlgn="auto">
              <a:lnSpc>
                <a:spcPts val="3365"/>
              </a:lnSpc>
            </a:pPr>
            <a:r>
              <a:rPr lang="zh-CN" altLang="en-US" sz="2400" b="1">
                <a:latin typeface="楷体" panose="02010609060101010101" charset="-122"/>
                <a:ea typeface="楷体" panose="02010609060101010101" charset="-122"/>
              </a:rPr>
              <a:t>⑶说明文常见的说明方法有下定义、分类别、举例子、列数字、作比较、打比方等。此外,还有引资料、摹状貌、列图表、作诠释等说明方法。</a:t>
            </a:r>
            <a:endParaRPr lang="zh-CN" altLang="en-US" sz="2400" b="1">
              <a:latin typeface="楷体" panose="02010609060101010101" charset="-122"/>
              <a:ea typeface="楷体" panose="02010609060101010101" charset="-122"/>
            </a:endParaRPr>
          </a:p>
        </p:txBody>
      </p:sp>
      <p:sp>
        <p:nvSpPr>
          <p:cNvPr id="7" name="任意多边形 6"/>
          <p:cNvSpPr/>
          <p:nvPr/>
        </p:nvSpPr>
        <p:spPr>
          <a:xfrm rot="10800000" flipH="1">
            <a:off x="8453120" y="520700"/>
            <a:ext cx="243205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345488" y="35877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0246" name="TextBox 7"/>
          <p:cNvSpPr txBox="1"/>
          <p:nvPr/>
        </p:nvSpPr>
        <p:spPr>
          <a:xfrm>
            <a:off x="8555038" y="554038"/>
            <a:ext cx="1963737" cy="522287"/>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㈠文学常识</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115300" y="1181100"/>
            <a:ext cx="2392363" cy="158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a:stretch>
            <a:fillRect/>
          </a:stretch>
        </p:blipFill>
        <p:spPr>
          <a:xfrm>
            <a:off x="9555480" y="2088515"/>
            <a:ext cx="2626995" cy="32893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4395" y="1277620"/>
            <a:ext cx="5918200" cy="4166870"/>
          </a:xfrm>
          <a:prstGeom prst="rect">
            <a:avLst/>
          </a:prstGeom>
          <a:noFill/>
        </p:spPr>
        <p:txBody>
          <a:bodyPr wrap="square" rtlCol="0">
            <a:spAutoFit/>
          </a:bodyPr>
          <a:p>
            <a:pPr algn="l" fontAlgn="auto">
              <a:lnSpc>
                <a:spcPts val="4540"/>
              </a:lnSpc>
            </a:pPr>
            <a:r>
              <a:rPr lang="zh-CN" altLang="en-US" sz="3200" b="1">
                <a:latin typeface="楷体" panose="02010609060101010101" charset="-122"/>
                <a:ea typeface="楷体" panose="02010609060101010101" charset="-122"/>
              </a:rPr>
              <a:t>3、内容概述</a:t>
            </a:r>
            <a:endParaRPr lang="zh-CN" altLang="en-US" sz="3200" b="1">
              <a:latin typeface="楷体" panose="02010609060101010101" charset="-122"/>
              <a:ea typeface="楷体" panose="02010609060101010101" charset="-122"/>
            </a:endParaRPr>
          </a:p>
          <a:p>
            <a:pPr algn="l" fontAlgn="auto">
              <a:lnSpc>
                <a:spcPts val="4540"/>
              </a:lnSpc>
            </a:pPr>
            <a:r>
              <a:rPr lang="zh-CN" altLang="en-US" sz="3200" b="1">
                <a:latin typeface="楷体" panose="02010609060101010101" charset="-122"/>
                <a:ea typeface="楷体" panose="02010609060101010101" charset="-122"/>
              </a:rPr>
              <a:t>  本文是一篇说明文，全面具体的介绍了“核舟”的形象，热情赞扬了我国明代的民间工艺匠人的雕刻艺术和才能，显示了我国古代劳动人民的聪明才智和我国古代工艺美术的卓著成就</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7277735" y="1671955"/>
            <a:ext cx="4876800" cy="3818890"/>
          </a:xfrm>
          <a:prstGeom prst="rect">
            <a:avLst/>
          </a:prstGeom>
          <a:effectLst>
            <a:softEdge rad="1270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1" descr="组48325同意"/>
          <p:cNvPicPr>
            <a:picLocks noChangeAspect="1"/>
          </p:cNvPicPr>
          <p:nvPr/>
        </p:nvPicPr>
        <p:blipFill>
          <a:blip r:embed="rId1"/>
          <a:stretch>
            <a:fillRect/>
          </a:stretch>
        </p:blipFill>
        <p:spPr>
          <a:xfrm>
            <a:off x="463550" y="412750"/>
            <a:ext cx="2546350" cy="647700"/>
          </a:xfrm>
          <a:prstGeom prst="rect">
            <a:avLst/>
          </a:prstGeom>
          <a:noFill/>
          <a:ln w="9525">
            <a:noFill/>
          </a:ln>
        </p:spPr>
      </p:pic>
      <p:sp>
        <p:nvSpPr>
          <p:cNvPr id="11266" name="文本框 7"/>
          <p:cNvSpPr txBox="1"/>
          <p:nvPr/>
        </p:nvSpPr>
        <p:spPr>
          <a:xfrm>
            <a:off x="931863" y="482600"/>
            <a:ext cx="1612900" cy="520700"/>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基础复习</a:t>
            </a:r>
            <a:endParaRPr lang="zh-CN" altLang="en-US" sz="2800" b="1" dirty="0">
              <a:solidFill>
                <a:srgbClr val="FF0000"/>
              </a:solidFill>
              <a:latin typeface="思源黑体 CN Heavy" pitchFamily="34" charset="-122"/>
              <a:ea typeface="思源黑体 CN Heavy" pitchFamily="34" charset="-122"/>
            </a:endParaRPr>
          </a:p>
        </p:txBody>
      </p:sp>
      <p:sp>
        <p:nvSpPr>
          <p:cNvPr id="11267" name="文本框 1"/>
          <p:cNvSpPr txBox="1"/>
          <p:nvPr/>
        </p:nvSpPr>
        <p:spPr>
          <a:xfrm>
            <a:off x="350520" y="1668780"/>
            <a:ext cx="9015730" cy="4189095"/>
          </a:xfrm>
          <a:prstGeom prst="rect">
            <a:avLst/>
          </a:prstGeom>
          <a:noFill/>
          <a:ln w="9525">
            <a:noFill/>
          </a:ln>
        </p:spPr>
        <p:txBody>
          <a:bodyPr wrap="square" anchor="t">
            <a:spAutoFit/>
          </a:bodyPr>
          <a:p>
            <a:pPr fontAlgn="auto">
              <a:lnSpc>
                <a:spcPts val="4565"/>
              </a:lnSpc>
            </a:pPr>
            <a:r>
              <a:rPr lang="zh-CN" altLang="en-US" sz="3200" b="1">
                <a:latin typeface="楷体" panose="02010609060101010101" charset="-122"/>
                <a:ea typeface="楷体" panose="02010609060101010101" charset="-122"/>
              </a:rPr>
              <a:t>魏学</a:t>
            </a:r>
            <a:r>
              <a:rPr lang="zh-CN" altLang="en-US" sz="3200" b="1" u="sng">
                <a:solidFill>
                  <a:srgbClr val="FF0000"/>
                </a:solidFill>
                <a:latin typeface="楷体" panose="02010609060101010101" charset="-122"/>
                <a:ea typeface="楷体" panose="02010609060101010101" charset="-122"/>
              </a:rPr>
              <a:t>洢</a:t>
            </a:r>
            <a:r>
              <a:rPr lang="zh-CN" altLang="en-US" sz="3200" b="1">
                <a:latin typeface="楷体" panose="02010609060101010101" charset="-122"/>
                <a:ea typeface="楷体" panose="02010609060101010101" charset="-122"/>
              </a:rPr>
              <a:t>（    ） 器</a:t>
            </a:r>
            <a:r>
              <a:rPr lang="zh-CN" altLang="en-US" sz="3200" b="1" u="sng">
                <a:solidFill>
                  <a:srgbClr val="FF0000"/>
                </a:solidFill>
                <a:latin typeface="楷体" panose="02010609060101010101" charset="-122"/>
                <a:ea typeface="楷体" panose="02010609060101010101" charset="-122"/>
              </a:rPr>
              <a:t>皿</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罔</a:t>
            </a:r>
            <a:r>
              <a:rPr lang="zh-CN" altLang="en-US" sz="3200" b="1">
                <a:latin typeface="楷体" panose="02010609060101010101" charset="-122"/>
                <a:ea typeface="楷体" panose="02010609060101010101" charset="-122"/>
              </a:rPr>
              <a:t>（      ）不因势象形   尝</a:t>
            </a:r>
            <a:r>
              <a:rPr lang="zh-CN" altLang="en-US" sz="3200" b="1" u="sng">
                <a:solidFill>
                  <a:srgbClr val="FF0000"/>
                </a:solidFill>
                <a:latin typeface="楷体" panose="02010609060101010101" charset="-122"/>
                <a:ea typeface="楷体" panose="02010609060101010101" charset="-122"/>
              </a:rPr>
              <a:t>贻</a:t>
            </a:r>
            <a:r>
              <a:rPr lang="zh-CN" altLang="en-US" sz="3200" b="1">
                <a:latin typeface="楷体" panose="02010609060101010101" charset="-122"/>
                <a:ea typeface="楷体" panose="02010609060101010101" charset="-122"/>
              </a:rPr>
              <a:t>（     ）余核舟一</a:t>
            </a:r>
            <a:endParaRPr lang="zh-CN" altLang="en-US" sz="3200" b="1">
              <a:latin typeface="楷体" panose="02010609060101010101" charset="-122"/>
              <a:ea typeface="楷体" panose="02010609060101010101" charset="-122"/>
            </a:endParaRPr>
          </a:p>
          <a:p>
            <a:pPr fontAlgn="auto">
              <a:lnSpc>
                <a:spcPts val="4565"/>
              </a:lnSpc>
            </a:pPr>
            <a:r>
              <a:rPr lang="zh-CN" altLang="en-US" sz="3200" b="1">
                <a:latin typeface="楷体" panose="02010609060101010101" charset="-122"/>
                <a:ea typeface="楷体" panose="02010609060101010101" charset="-122"/>
              </a:rPr>
              <a:t>长约八分</a:t>
            </a:r>
            <a:r>
              <a:rPr lang="zh-CN" altLang="en-US" sz="3200" b="1" u="sng">
                <a:solidFill>
                  <a:srgbClr val="FF0000"/>
                </a:solidFill>
                <a:latin typeface="楷体" panose="02010609060101010101" charset="-122"/>
                <a:ea typeface="楷体" panose="02010609060101010101" charset="-122"/>
              </a:rPr>
              <a:t>有</a:t>
            </a:r>
            <a:r>
              <a:rPr lang="zh-CN" altLang="en-US" sz="3200" b="1">
                <a:latin typeface="楷体" panose="02010609060101010101" charset="-122"/>
                <a:ea typeface="楷体" panose="02010609060101010101" charset="-122"/>
              </a:rPr>
              <a:t>（     ）</a:t>
            </a:r>
            <a:r>
              <a:rPr lang="zh-CN" altLang="en-US" sz="3200" b="1" u="sng">
                <a:solidFill>
                  <a:srgbClr val="FF0000"/>
                </a:solidFill>
                <a:latin typeface="楷体" panose="02010609060101010101" charset="-122"/>
                <a:ea typeface="楷体" panose="02010609060101010101" charset="-122"/>
              </a:rPr>
              <a:t>奇</a:t>
            </a:r>
            <a:r>
              <a:rPr lang="zh-CN" altLang="en-US" sz="3200" b="1">
                <a:latin typeface="楷体" panose="02010609060101010101" charset="-122"/>
                <a:ea typeface="楷体" panose="02010609060101010101" charset="-122"/>
              </a:rPr>
              <a:t>（   ） 二</a:t>
            </a:r>
            <a:r>
              <a:rPr lang="zh-CN" altLang="en-US" sz="3200" b="1" u="sng">
                <a:solidFill>
                  <a:srgbClr val="FF0000"/>
                </a:solidFill>
                <a:latin typeface="楷体" panose="02010609060101010101" charset="-122"/>
                <a:ea typeface="楷体" panose="02010609060101010101" charset="-122"/>
              </a:rPr>
              <a:t>黍</a:t>
            </a:r>
            <a:r>
              <a:rPr lang="zh-CN" altLang="en-US" sz="3200" b="1">
                <a:latin typeface="楷体" panose="02010609060101010101" charset="-122"/>
                <a:ea typeface="楷体" panose="02010609060101010101" charset="-122"/>
              </a:rPr>
              <a:t>（    ）许    </a:t>
            </a:r>
            <a:r>
              <a:rPr lang="zh-CN" altLang="en-US" sz="3200" b="1" u="sng">
                <a:solidFill>
                  <a:srgbClr val="FF0000"/>
                </a:solidFill>
                <a:latin typeface="楷体" panose="02010609060101010101" charset="-122"/>
                <a:ea typeface="楷体" panose="02010609060101010101" charset="-122"/>
              </a:rPr>
              <a:t>箬</a:t>
            </a:r>
            <a:r>
              <a:rPr lang="zh-CN" altLang="en-US" sz="3200" b="1">
                <a:latin typeface="楷体" panose="02010609060101010101" charset="-122"/>
                <a:ea typeface="楷体" panose="02010609060101010101" charset="-122"/>
              </a:rPr>
              <a:t>（    ）蓬  石青</a:t>
            </a:r>
            <a:r>
              <a:rPr lang="zh-CN" altLang="en-US" sz="3200" b="1" u="sng">
                <a:solidFill>
                  <a:srgbClr val="FF0000"/>
                </a:solidFill>
                <a:latin typeface="楷体" panose="02010609060101010101" charset="-122"/>
                <a:ea typeface="楷体" panose="02010609060101010101" charset="-122"/>
              </a:rPr>
              <a:t>糁</a:t>
            </a:r>
            <a:r>
              <a:rPr lang="zh-CN" altLang="en-US" sz="3200" b="1">
                <a:latin typeface="楷体" panose="02010609060101010101" charset="-122"/>
                <a:ea typeface="楷体" panose="02010609060101010101" charset="-122"/>
              </a:rPr>
              <a:t>（    ）之  峨</a:t>
            </a:r>
            <a:r>
              <a:rPr lang="zh-CN" altLang="en-US" sz="3200" b="1" u="sng">
                <a:solidFill>
                  <a:srgbClr val="FF0000"/>
                </a:solidFill>
                <a:latin typeface="楷体" panose="02010609060101010101" charset="-122"/>
                <a:ea typeface="楷体" panose="02010609060101010101" charset="-122"/>
              </a:rPr>
              <a:t>冠</a:t>
            </a:r>
            <a:r>
              <a:rPr lang="zh-CN" altLang="en-US" sz="3200" b="1">
                <a:latin typeface="楷体" panose="02010609060101010101" charset="-122"/>
                <a:ea typeface="楷体" panose="02010609060101010101" charset="-122"/>
              </a:rPr>
              <a:t>(     )     多</a:t>
            </a:r>
            <a:r>
              <a:rPr lang="zh-CN" altLang="en-US" sz="3200" b="1" u="sng">
                <a:solidFill>
                  <a:srgbClr val="FF0000"/>
                </a:solidFill>
                <a:latin typeface="楷体" panose="02010609060101010101" charset="-122"/>
                <a:ea typeface="楷体" panose="02010609060101010101" charset="-122"/>
              </a:rPr>
              <a:t>髯</a:t>
            </a:r>
            <a:r>
              <a:rPr lang="zh-CN" altLang="en-US" sz="3200" b="1">
                <a:latin typeface="楷体" panose="02010609060101010101" charset="-122"/>
                <a:ea typeface="楷体" panose="02010609060101010101" charset="-122"/>
              </a:rPr>
              <a:t>（    ）  衣</a:t>
            </a:r>
            <a:r>
              <a:rPr lang="zh-CN" altLang="en-US" sz="3200" b="1" u="sng">
                <a:solidFill>
                  <a:srgbClr val="FF0000"/>
                </a:solidFill>
                <a:latin typeface="楷体" panose="02010609060101010101" charset="-122"/>
                <a:ea typeface="楷体" panose="02010609060101010101" charset="-122"/>
              </a:rPr>
              <a:t>褶</a:t>
            </a:r>
            <a:r>
              <a:rPr lang="zh-CN" altLang="en-US" sz="3200" b="1">
                <a:latin typeface="楷体" panose="02010609060101010101" charset="-122"/>
                <a:ea typeface="楷体" panose="02010609060101010101" charset="-122"/>
              </a:rPr>
              <a:t>（     ）  不</a:t>
            </a:r>
            <a:r>
              <a:rPr lang="zh-CN" altLang="en-US" sz="3200" b="1" u="sng">
                <a:solidFill>
                  <a:srgbClr val="FF0000"/>
                </a:solidFill>
                <a:latin typeface="楷体" panose="02010609060101010101" charset="-122"/>
                <a:ea typeface="楷体" panose="02010609060101010101" charset="-122"/>
              </a:rPr>
              <a:t>属</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诎</a:t>
            </a:r>
            <a:r>
              <a:rPr lang="zh-CN" altLang="en-US" sz="3200" b="1">
                <a:latin typeface="楷体" panose="02010609060101010101" charset="-122"/>
                <a:ea typeface="楷体" panose="02010609060101010101" charset="-122"/>
              </a:rPr>
              <a:t>（     ）右臂   舟</a:t>
            </a:r>
            <a:r>
              <a:rPr lang="zh-CN" altLang="en-US" sz="3200" b="1" u="sng">
                <a:solidFill>
                  <a:srgbClr val="FF0000"/>
                </a:solidFill>
                <a:latin typeface="楷体" panose="02010609060101010101" charset="-122"/>
                <a:ea typeface="楷体" panose="02010609060101010101" charset="-122"/>
              </a:rPr>
              <a:t>楫</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椎</a:t>
            </a:r>
            <a:r>
              <a:rPr lang="zh-CN" altLang="en-US" sz="3200" b="1">
                <a:latin typeface="楷体" panose="02010609060101010101" charset="-122"/>
                <a:ea typeface="楷体" panose="02010609060101010101" charset="-122"/>
              </a:rPr>
              <a:t>（      ）</a:t>
            </a:r>
            <a:r>
              <a:rPr lang="zh-CN" altLang="en-US" sz="3200" b="1" u="sng">
                <a:solidFill>
                  <a:srgbClr val="FF0000"/>
                </a:solidFill>
                <a:latin typeface="楷体" panose="02010609060101010101" charset="-122"/>
                <a:ea typeface="楷体" panose="02010609060101010101" charset="-122"/>
              </a:rPr>
              <a:t>髻</a:t>
            </a:r>
            <a:r>
              <a:rPr lang="zh-CN" altLang="en-US"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  叔远</a:t>
            </a:r>
            <a:r>
              <a:rPr lang="zh-CN" altLang="en-US" sz="3200" b="1" u="sng">
                <a:solidFill>
                  <a:srgbClr val="FF0000"/>
                </a:solidFill>
                <a:latin typeface="楷体" panose="02010609060101010101" charset="-122"/>
                <a:ea typeface="楷体" panose="02010609060101010101" charset="-122"/>
              </a:rPr>
              <a:t>甫</a:t>
            </a:r>
            <a:r>
              <a:rPr lang="zh-CN" altLang="en-US" sz="3200" b="1">
                <a:latin typeface="楷体" panose="02010609060101010101" charset="-122"/>
                <a:ea typeface="楷体" panose="02010609060101010101" charset="-122"/>
              </a:rPr>
              <a:t>（     ）  </a:t>
            </a:r>
            <a:r>
              <a:rPr lang="zh-CN" altLang="en-US" sz="3200" b="1" u="sng">
                <a:solidFill>
                  <a:srgbClr val="FF0000"/>
                </a:solidFill>
                <a:latin typeface="楷体" panose="02010609060101010101" charset="-122"/>
                <a:ea typeface="楷体" panose="02010609060101010101" charset="-122"/>
              </a:rPr>
              <a:t>篆</a:t>
            </a:r>
            <a:r>
              <a:rPr lang="zh-CN" altLang="en-US" sz="3200" b="1">
                <a:latin typeface="楷体" panose="02010609060101010101" charset="-122"/>
                <a:ea typeface="楷体" panose="02010609060101010101" charset="-122"/>
              </a:rPr>
              <a:t>（      ）章</a:t>
            </a:r>
            <a:endParaRPr lang="zh-CN" altLang="en-US" sz="3200" b="1">
              <a:latin typeface="楷体" panose="02010609060101010101" charset="-122"/>
              <a:ea typeface="楷体" panose="02010609060101010101" charset="-122"/>
            </a:endParaRPr>
          </a:p>
        </p:txBody>
      </p:sp>
      <p:sp>
        <p:nvSpPr>
          <p:cNvPr id="7" name="任意多边形 6"/>
          <p:cNvSpPr/>
          <p:nvPr/>
        </p:nvSpPr>
        <p:spPr>
          <a:xfrm rot="10800000" flipH="1">
            <a:off x="8006715" y="541020"/>
            <a:ext cx="321183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7899400" y="379413"/>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1270" name="TextBox 7"/>
          <p:cNvSpPr txBox="1"/>
          <p:nvPr/>
        </p:nvSpPr>
        <p:spPr>
          <a:xfrm>
            <a:off x="8027988" y="563563"/>
            <a:ext cx="3028950" cy="522287"/>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㈡读准加点字字音</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667625" y="1196975"/>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1520" name="Text Box 16"/>
          <p:cNvSpPr txBox="1"/>
          <p:nvPr/>
        </p:nvSpPr>
        <p:spPr>
          <a:xfrm>
            <a:off x="2126615" y="1677035"/>
            <a:ext cx="825500" cy="583565"/>
          </a:xfrm>
          <a:prstGeom prst="rect">
            <a:avLst/>
          </a:prstGeom>
          <a:noFill/>
          <a:ln w="9525">
            <a:noFill/>
          </a:ln>
        </p:spPr>
        <p:txBody>
          <a:bodyPr wrap="square" anchor="t">
            <a:spAutoFit/>
          </a:bodyPr>
          <a:p>
            <a:pPr>
              <a:spcBef>
                <a:spcPct val="50000"/>
              </a:spcBef>
            </a:pPr>
            <a:r>
              <a:rPr lang="zh-CN" altLang="en-US" sz="3200" b="1">
                <a:solidFill>
                  <a:srgbClr val="FF0000"/>
                </a:solidFill>
                <a:latin typeface="楷体" panose="02010609060101010101" charset="-122"/>
                <a:ea typeface="楷体" panose="02010609060101010101" charset="-122"/>
              </a:rPr>
              <a:t>yī</a:t>
            </a:r>
            <a:endParaRPr lang="zh-CN" altLang="en-US" sz="3200" b="1">
              <a:solidFill>
                <a:srgbClr val="FF0000"/>
              </a:solidFill>
              <a:latin typeface="楷体" panose="02010609060101010101" charset="-122"/>
              <a:ea typeface="楷体" panose="02010609060101010101" charset="-122"/>
            </a:endParaRPr>
          </a:p>
        </p:txBody>
      </p:sp>
      <p:sp>
        <p:nvSpPr>
          <p:cNvPr id="21522" name="Text Box 18"/>
          <p:cNvSpPr txBox="1"/>
          <p:nvPr/>
        </p:nvSpPr>
        <p:spPr>
          <a:xfrm>
            <a:off x="7430135" y="1689100"/>
            <a:ext cx="1313180" cy="583565"/>
          </a:xfrm>
          <a:prstGeom prst="rect">
            <a:avLst/>
          </a:prstGeom>
          <a:noFill/>
          <a:ln w="9525">
            <a:noFill/>
          </a:ln>
        </p:spPr>
        <p:txBody>
          <a:bodyPr wrap="square" anchor="t">
            <a:spAutoFit/>
          </a:bodyPr>
          <a:p>
            <a:pPr>
              <a:spcBef>
                <a:spcPct val="50000"/>
              </a:spcBef>
            </a:pPr>
            <a:r>
              <a:rPr lang="zh-CN" altLang="en-US" sz="3200" b="1">
                <a:solidFill>
                  <a:srgbClr val="FF0000"/>
                </a:solidFill>
                <a:latin typeface="楷体" panose="02010609060101010101" charset="-122"/>
                <a:ea typeface="楷体" panose="02010609060101010101" charset="-122"/>
              </a:rPr>
              <a:t>wǎng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21523" name="Text Box 19"/>
          <p:cNvSpPr txBox="1"/>
          <p:nvPr/>
        </p:nvSpPr>
        <p:spPr>
          <a:xfrm>
            <a:off x="2965768" y="2827020"/>
            <a:ext cx="1008062" cy="583565"/>
          </a:xfrm>
          <a:prstGeom prst="rect">
            <a:avLst/>
          </a:prstGeom>
          <a:noFill/>
          <a:ln w="9525">
            <a:noFill/>
          </a:ln>
        </p:spPr>
        <p:txBody>
          <a:bodyPr anchor="t">
            <a:spAutoFit/>
          </a:bodyPr>
          <a:p>
            <a:pPr>
              <a:spcBef>
                <a:spcPct val="50000"/>
              </a:spcBef>
            </a:pPr>
            <a:r>
              <a:rPr lang="en-US" altLang="zh-CN" sz="3200" b="1" err="1">
                <a:solidFill>
                  <a:srgbClr val="FF0000"/>
                </a:solidFill>
                <a:latin typeface="楷体" panose="02010609060101010101" charset="-122"/>
                <a:ea typeface="楷体" panose="02010609060101010101" charset="-122"/>
              </a:rPr>
              <a:t>yòu  </a:t>
            </a:r>
            <a:r>
              <a:rPr lang="en-US" altLang="zh-CN" sz="3200" b="1">
                <a:solidFill>
                  <a:srgbClr val="CC3300"/>
                </a:solidFill>
                <a:latin typeface="楷体" panose="02010609060101010101" charset="-122"/>
                <a:ea typeface="楷体" panose="02010609060101010101" charset="-122"/>
              </a:rPr>
              <a:t>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21524" name="Text Box 20"/>
          <p:cNvSpPr txBox="1"/>
          <p:nvPr/>
        </p:nvSpPr>
        <p:spPr>
          <a:xfrm>
            <a:off x="4805680" y="3428365"/>
            <a:ext cx="1195070" cy="583565"/>
          </a:xfrm>
          <a:prstGeom prst="rect">
            <a:avLst/>
          </a:prstGeom>
          <a:noFill/>
          <a:ln w="9525">
            <a:noFill/>
          </a:ln>
        </p:spPr>
        <p:txBody>
          <a:bodyPr wrap="square" anchor="t">
            <a:spAutoFit/>
          </a:bodyPr>
          <a:p>
            <a:pPr>
              <a:spcBef>
                <a:spcPct val="50000"/>
              </a:spcBef>
            </a:pPr>
            <a:r>
              <a:rPr lang="en-US" altLang="zh-CN" sz="3200" b="1" err="1">
                <a:solidFill>
                  <a:srgbClr val="FF0000"/>
                </a:solidFill>
                <a:latin typeface="楷体" panose="02010609060101010101" charset="-122"/>
                <a:ea typeface="楷体" panose="02010609060101010101" charset="-122"/>
                <a:sym typeface="+mn-ea"/>
              </a:rPr>
              <a:t>sǎn </a:t>
            </a:r>
            <a:endParaRPr lang="en-US" altLang="zh-CN" sz="3200" b="1" err="1">
              <a:solidFill>
                <a:srgbClr val="FF0000"/>
              </a:solidFill>
              <a:latin typeface="楷体" panose="02010609060101010101" charset="-122"/>
              <a:ea typeface="楷体" panose="02010609060101010101" charset="-122"/>
              <a:sym typeface="+mn-ea"/>
            </a:endParaRPr>
          </a:p>
        </p:txBody>
      </p:sp>
      <p:sp>
        <p:nvSpPr>
          <p:cNvPr id="21525" name="Text Box 21"/>
          <p:cNvSpPr txBox="1"/>
          <p:nvPr/>
        </p:nvSpPr>
        <p:spPr>
          <a:xfrm>
            <a:off x="5060950" y="2826385"/>
            <a:ext cx="943610" cy="583565"/>
          </a:xfrm>
          <a:prstGeom prst="rect">
            <a:avLst/>
          </a:prstGeom>
          <a:noFill/>
          <a:ln w="9525">
            <a:noFill/>
          </a:ln>
        </p:spPr>
        <p:txBody>
          <a:bodyPr wrap="square" anchor="t">
            <a:spAutoFit/>
          </a:bodyPr>
          <a:p>
            <a:pPr>
              <a:spcBef>
                <a:spcPct val="50000"/>
              </a:spcBef>
            </a:pPr>
            <a:r>
              <a:rPr lang="en-US" altLang="zh-CN" sz="3200">
                <a:solidFill>
                  <a:srgbClr val="CC3300"/>
                </a:solidFill>
                <a:latin typeface="Arial" panose="020B0604020202020204" pitchFamily="34" charset="0"/>
                <a:ea typeface="宋体" panose="02010600030101010101" pitchFamily="2" charset="-122"/>
              </a:rPr>
              <a:t> </a:t>
            </a:r>
            <a:r>
              <a:rPr lang="en-US" altLang="zh-CN" sz="3200" b="1" err="1">
                <a:solidFill>
                  <a:srgbClr val="FF0000"/>
                </a:solidFill>
                <a:latin typeface="楷体" panose="02010609060101010101" charset="-122"/>
                <a:ea typeface="楷体" panose="02010609060101010101" charset="-122"/>
                <a:sym typeface="+mn-ea"/>
              </a:rPr>
              <a:t>jī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21526" name="Text Box 22"/>
          <p:cNvSpPr txBox="1"/>
          <p:nvPr/>
        </p:nvSpPr>
        <p:spPr>
          <a:xfrm>
            <a:off x="7464743" y="2862580"/>
            <a:ext cx="1152525" cy="583565"/>
          </a:xfrm>
          <a:prstGeom prst="rect">
            <a:avLst/>
          </a:prstGeom>
          <a:noFill/>
          <a:ln w="9525">
            <a:noFill/>
          </a:ln>
        </p:spPr>
        <p:txBody>
          <a:bodyPr anchor="t">
            <a:spAutoFit/>
          </a:bodyPr>
          <a:p>
            <a:pPr>
              <a:spcBef>
                <a:spcPct val="50000"/>
              </a:spcBef>
            </a:pPr>
            <a:r>
              <a:rPr lang="en-US" altLang="zh-CN" sz="3200">
                <a:solidFill>
                  <a:srgbClr val="CC3300"/>
                </a:solidFill>
                <a:latin typeface="Arial" panose="020B0604020202020204" pitchFamily="34" charset="0"/>
                <a:ea typeface="宋体" panose="02010600030101010101" pitchFamily="2" charset="-122"/>
              </a:rPr>
              <a:t> </a:t>
            </a:r>
            <a:r>
              <a:rPr lang="en-US" altLang="zh-CN" sz="3200" b="1" err="1">
                <a:solidFill>
                  <a:srgbClr val="FF0000"/>
                </a:solidFill>
                <a:latin typeface="楷体" panose="02010609060101010101" charset="-122"/>
                <a:ea typeface="楷体" panose="02010609060101010101" charset="-122"/>
              </a:rPr>
              <a:t>shǔ</a:t>
            </a:r>
            <a:r>
              <a:rPr lang="en-US" altLang="zh-CN" sz="3200">
                <a:solidFill>
                  <a:srgbClr val="333333"/>
                </a:solidFill>
                <a:latin typeface="Arial" panose="020B0604020202020204" pitchFamily="34" charset="0"/>
                <a:ea typeface="宋体" panose="02010600030101010101" pitchFamily="2" charset="-122"/>
              </a:rPr>
              <a:t>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21527" name="Text Box 23"/>
          <p:cNvSpPr txBox="1"/>
          <p:nvPr/>
        </p:nvSpPr>
        <p:spPr>
          <a:xfrm>
            <a:off x="1074103" y="3417888"/>
            <a:ext cx="1152525" cy="583565"/>
          </a:xfrm>
          <a:prstGeom prst="rect">
            <a:avLst/>
          </a:prstGeom>
          <a:noFill/>
          <a:ln w="9525">
            <a:noFill/>
          </a:ln>
        </p:spPr>
        <p:txBody>
          <a:bodyPr anchor="t">
            <a:spAutoFit/>
          </a:bodyPr>
          <a:p>
            <a:pPr>
              <a:spcBef>
                <a:spcPct val="50000"/>
              </a:spcBef>
            </a:pPr>
            <a:r>
              <a:rPr lang="en-US" altLang="zh-CN" sz="3200">
                <a:solidFill>
                  <a:srgbClr val="CC3300"/>
                </a:solidFill>
                <a:latin typeface="Arial" panose="020B0604020202020204" pitchFamily="34" charset="0"/>
                <a:ea typeface="宋体" panose="02010600030101010101" pitchFamily="2" charset="-122"/>
              </a:rPr>
              <a:t> </a:t>
            </a:r>
            <a:r>
              <a:rPr lang="en-US" altLang="zh-CN" sz="3200" b="1" err="1">
                <a:solidFill>
                  <a:srgbClr val="FF0000"/>
                </a:solidFill>
                <a:latin typeface="楷体" panose="02010609060101010101" charset="-122"/>
                <a:ea typeface="楷体" panose="02010609060101010101" charset="-122"/>
              </a:rPr>
              <a:t>ruò  </a:t>
            </a:r>
            <a:endParaRPr lang="en-US" altLang="zh-CN" sz="3200">
              <a:solidFill>
                <a:srgbClr val="CC3300"/>
              </a:solidFill>
              <a:latin typeface="Arial" panose="020B0604020202020204" pitchFamily="34" charset="0"/>
              <a:ea typeface="宋体" panose="02010600030101010101" pitchFamily="2" charset="-122"/>
            </a:endParaRPr>
          </a:p>
        </p:txBody>
      </p:sp>
      <p:sp>
        <p:nvSpPr>
          <p:cNvPr id="21528" name="Text Box 24"/>
          <p:cNvSpPr txBox="1"/>
          <p:nvPr/>
        </p:nvSpPr>
        <p:spPr>
          <a:xfrm>
            <a:off x="7892415" y="3419475"/>
            <a:ext cx="1542415" cy="583565"/>
          </a:xfrm>
          <a:prstGeom prst="rect">
            <a:avLst/>
          </a:prstGeom>
          <a:noFill/>
          <a:ln w="9525">
            <a:noFill/>
          </a:ln>
        </p:spPr>
        <p:txBody>
          <a:bodyPr wrap="square" anchor="t">
            <a:spAutoFit/>
          </a:bodyPr>
          <a:p>
            <a:pPr>
              <a:spcBef>
                <a:spcPct val="50000"/>
              </a:spcBef>
            </a:pPr>
            <a:r>
              <a:rPr lang="en-US" altLang="zh-CN" sz="3200" b="1" err="1">
                <a:solidFill>
                  <a:srgbClr val="FF0000"/>
                </a:solidFill>
                <a:latin typeface="楷体" panose="02010609060101010101" charset="-122"/>
                <a:ea typeface="楷体" panose="02010609060101010101" charset="-122"/>
                <a:sym typeface="+mn-ea"/>
              </a:rPr>
              <a:t>guàn</a:t>
            </a:r>
            <a:r>
              <a:rPr lang="en-US" altLang="zh-CN" sz="3200">
                <a:solidFill>
                  <a:srgbClr val="FF0000"/>
                </a:solidFill>
                <a:latin typeface="Arial" panose="020B0604020202020204" pitchFamily="34" charset="0"/>
                <a:ea typeface="宋体" panose="02010600030101010101" pitchFamily="2" charset="-122"/>
                <a:sym typeface="+mn-ea"/>
              </a:rPr>
              <a:t>  </a:t>
            </a:r>
            <a:r>
              <a:rPr lang="en-US" altLang="zh-CN" sz="3200">
                <a:solidFill>
                  <a:srgbClr val="CC3300"/>
                </a:solidFill>
                <a:latin typeface="Arial" panose="020B0604020202020204" pitchFamily="34" charset="0"/>
                <a:ea typeface="宋体" panose="02010600030101010101" pitchFamily="2" charset="-122"/>
                <a:sym typeface="+mn-ea"/>
              </a:rPr>
              <a:t> </a:t>
            </a:r>
            <a:r>
              <a:rPr lang="en-US" altLang="zh-CN" sz="3200">
                <a:solidFill>
                  <a:srgbClr val="333333"/>
                </a:solidFill>
                <a:latin typeface="楷体" panose="02010609060101010101" charset="-122"/>
                <a:ea typeface="楷体" panose="02010609060101010101" charset="-122"/>
                <a:sym typeface="+mn-ea"/>
              </a:rPr>
              <a:t> </a:t>
            </a:r>
            <a:r>
              <a:rPr lang="en-US" altLang="zh-CN" sz="3200">
                <a:solidFill>
                  <a:srgbClr val="CC3300"/>
                </a:solidFill>
                <a:latin typeface="Arial" panose="020B0604020202020204" pitchFamily="34" charset="0"/>
                <a:ea typeface="宋体" panose="02010600030101010101" pitchFamily="2" charset="-122"/>
                <a:sym typeface="+mn-ea"/>
              </a:rPr>
              <a:t> </a:t>
            </a:r>
            <a:endParaRPr lang="en-US" altLang="zh-CN" sz="3200" b="1" err="1">
              <a:solidFill>
                <a:srgbClr val="CC3300"/>
              </a:solidFill>
              <a:latin typeface="楷体" panose="02010609060101010101" charset="-122"/>
              <a:ea typeface="楷体" panose="02010609060101010101" charset="-122"/>
            </a:endParaRPr>
          </a:p>
        </p:txBody>
      </p:sp>
      <p:sp>
        <p:nvSpPr>
          <p:cNvPr id="4" name="矩形 3"/>
          <p:cNvSpPr/>
          <p:nvPr/>
        </p:nvSpPr>
        <p:spPr>
          <a:xfrm>
            <a:off x="1566545" y="4025265"/>
            <a:ext cx="1111250" cy="583565"/>
          </a:xfrm>
          <a:prstGeom prst="rect">
            <a:avLst/>
          </a:prstGeom>
          <a:noFill/>
          <a:ln w="9525">
            <a:noFill/>
          </a:ln>
        </p:spPr>
        <p:txBody>
          <a:bodyPr wrap="square" anchor="t">
            <a:spAutoFit/>
          </a:bodyPr>
          <a:p>
            <a:r>
              <a:rPr lang="en-US" altLang="zh-CN" sz="3200" b="1" err="1">
                <a:solidFill>
                  <a:srgbClr val="FF0000"/>
                </a:solidFill>
                <a:latin typeface="楷体" panose="02010609060101010101" charset="-122"/>
                <a:ea typeface="楷体" panose="02010609060101010101" charset="-122"/>
              </a:rPr>
              <a:t>rán  </a:t>
            </a:r>
            <a:endParaRPr lang="en-US" altLang="zh-CN" sz="3200" b="1" err="1">
              <a:solidFill>
                <a:srgbClr val="FF0000"/>
              </a:solidFill>
              <a:latin typeface="楷体" panose="02010609060101010101" charset="-122"/>
              <a:ea typeface="楷体" panose="02010609060101010101" charset="-122"/>
            </a:endParaRPr>
          </a:p>
        </p:txBody>
      </p:sp>
      <p:sp>
        <p:nvSpPr>
          <p:cNvPr id="10" name="文本框 9"/>
          <p:cNvSpPr txBox="1"/>
          <p:nvPr/>
        </p:nvSpPr>
        <p:spPr>
          <a:xfrm>
            <a:off x="4758373" y="1690053"/>
            <a:ext cx="1050925"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sym typeface="+mn-ea"/>
              </a:rPr>
              <a:t>mǐn  </a:t>
            </a:r>
            <a:endParaRPr lang="zh-CN" altLang="en-US" sz="3200" b="1">
              <a:solidFill>
                <a:srgbClr val="FF0000"/>
              </a:solidFill>
              <a:latin typeface="楷体" panose="02010609060101010101" charset="-122"/>
              <a:ea typeface="楷体" panose="02010609060101010101" charset="-122"/>
              <a:sym typeface="+mn-ea"/>
            </a:endParaRPr>
          </a:p>
        </p:txBody>
      </p:sp>
      <p:sp>
        <p:nvSpPr>
          <p:cNvPr id="5" name="文本框 4"/>
          <p:cNvSpPr txBox="1"/>
          <p:nvPr/>
        </p:nvSpPr>
        <p:spPr>
          <a:xfrm>
            <a:off x="4467225" y="4017328"/>
            <a:ext cx="1001395" cy="583565"/>
          </a:xfrm>
          <a:prstGeom prst="rect">
            <a:avLst/>
          </a:prstGeom>
          <a:noFill/>
          <a:ln w="9525">
            <a:noFill/>
          </a:ln>
        </p:spPr>
        <p:txBody>
          <a:bodyPr wrap="none" anchor="t">
            <a:spAutoFit/>
          </a:bodyPr>
          <a:p>
            <a:pPr algn="l"/>
            <a:r>
              <a:rPr lang="en-US" altLang="zh-CN" sz="3200" b="1" err="1">
                <a:solidFill>
                  <a:srgbClr val="FF0000"/>
                </a:solidFill>
                <a:latin typeface="楷体" panose="02010609060101010101" charset="-122"/>
                <a:ea typeface="楷体" panose="02010609060101010101" charset="-122"/>
              </a:rPr>
              <a:t>zhě</a:t>
            </a:r>
            <a:endParaRPr lang="en-US" altLang="zh-CN" sz="3200" b="1" err="1">
              <a:solidFill>
                <a:srgbClr val="FF0000"/>
              </a:solidFill>
              <a:latin typeface="楷体" panose="02010609060101010101" charset="-122"/>
              <a:ea typeface="楷体" panose="02010609060101010101" charset="-122"/>
            </a:endParaRPr>
          </a:p>
        </p:txBody>
      </p:sp>
      <p:sp>
        <p:nvSpPr>
          <p:cNvPr id="12" name="文本框 11"/>
          <p:cNvSpPr txBox="1"/>
          <p:nvPr/>
        </p:nvSpPr>
        <p:spPr>
          <a:xfrm>
            <a:off x="4508818" y="2273935"/>
            <a:ext cx="820737"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yí</a:t>
            </a:r>
            <a:endParaRPr lang="zh-CN" altLang="en-US" sz="3200" b="1">
              <a:solidFill>
                <a:srgbClr val="FF0000"/>
              </a:solidFill>
              <a:latin typeface="楷体" panose="02010609060101010101" charset="-122"/>
              <a:ea typeface="楷体" panose="02010609060101010101" charset="-122"/>
            </a:endParaRPr>
          </a:p>
        </p:txBody>
      </p:sp>
      <p:sp>
        <p:nvSpPr>
          <p:cNvPr id="2" name="Text Box 16"/>
          <p:cNvSpPr txBox="1"/>
          <p:nvPr/>
        </p:nvSpPr>
        <p:spPr>
          <a:xfrm>
            <a:off x="3954780" y="307975"/>
            <a:ext cx="744855" cy="521970"/>
          </a:xfrm>
          <a:prstGeom prst="rect">
            <a:avLst/>
          </a:prstGeom>
          <a:noFill/>
          <a:ln w="9525">
            <a:noFill/>
          </a:ln>
        </p:spPr>
        <p:txBody>
          <a:bodyPr wrap="square" anchor="t">
            <a:spAutoFit/>
          </a:bodyPr>
          <a:p>
            <a:pPr>
              <a:spcBef>
                <a:spcPct val="50000"/>
              </a:spcBef>
            </a:pPr>
            <a:r>
              <a:rPr lang="zh-CN" altLang="en-US" sz="2800" b="1">
                <a:solidFill>
                  <a:srgbClr val="FF0000"/>
                </a:solidFill>
                <a:latin typeface="楷体" panose="02010609060101010101" charset="-122"/>
                <a:ea typeface="楷体" panose="02010609060101010101" charset="-122"/>
              </a:rPr>
              <a:t>  </a:t>
            </a:r>
            <a:endParaRPr lang="zh-CN" altLang="en-US" sz="2800" b="1">
              <a:solidFill>
                <a:srgbClr val="FF0000"/>
              </a:solidFill>
              <a:latin typeface="楷体" panose="02010609060101010101" charset="-122"/>
              <a:ea typeface="楷体" panose="02010609060101010101" charset="-122"/>
            </a:endParaRPr>
          </a:p>
        </p:txBody>
      </p:sp>
      <p:sp>
        <p:nvSpPr>
          <p:cNvPr id="13" name="Text Box 19"/>
          <p:cNvSpPr txBox="1"/>
          <p:nvPr/>
        </p:nvSpPr>
        <p:spPr>
          <a:xfrm>
            <a:off x="4725353" y="5242560"/>
            <a:ext cx="1008062" cy="583565"/>
          </a:xfrm>
          <a:prstGeom prst="rect">
            <a:avLst/>
          </a:prstGeom>
          <a:noFill/>
          <a:ln w="9525">
            <a:noFill/>
          </a:ln>
        </p:spPr>
        <p:txBody>
          <a:bodyPr anchor="t">
            <a:spAutoFit/>
          </a:bodyPr>
          <a:p>
            <a:pPr>
              <a:spcBef>
                <a:spcPct val="50000"/>
              </a:spcBef>
            </a:pPr>
            <a:r>
              <a:rPr lang="en-US" altLang="zh-CN" sz="3200" b="1" err="1">
                <a:solidFill>
                  <a:srgbClr val="FF0000"/>
                </a:solidFill>
                <a:latin typeface="楷体" panose="02010609060101010101" charset="-122"/>
                <a:ea typeface="楷体" panose="02010609060101010101" charset="-122"/>
              </a:rPr>
              <a:t>fǔ  </a:t>
            </a:r>
            <a:endParaRPr lang="en-US" altLang="zh-CN" sz="3200" b="1" err="1">
              <a:solidFill>
                <a:srgbClr val="FF0000"/>
              </a:solidFill>
              <a:latin typeface="楷体" panose="02010609060101010101" charset="-122"/>
              <a:ea typeface="楷体" panose="02010609060101010101" charset="-122"/>
            </a:endParaRPr>
          </a:p>
        </p:txBody>
      </p:sp>
      <p:sp>
        <p:nvSpPr>
          <p:cNvPr id="16" name="Text Box 22"/>
          <p:cNvSpPr txBox="1"/>
          <p:nvPr/>
        </p:nvSpPr>
        <p:spPr>
          <a:xfrm>
            <a:off x="7844155" y="4667885"/>
            <a:ext cx="1348105" cy="583565"/>
          </a:xfrm>
          <a:prstGeom prst="rect">
            <a:avLst/>
          </a:prstGeom>
          <a:noFill/>
          <a:ln w="9525">
            <a:noFill/>
          </a:ln>
        </p:spPr>
        <p:txBody>
          <a:bodyPr wrap="square" anchor="t">
            <a:spAutoFit/>
          </a:bodyPr>
          <a:p>
            <a:pPr>
              <a:spcBef>
                <a:spcPct val="50000"/>
              </a:spcBef>
            </a:pPr>
            <a:r>
              <a:rPr lang="en-US" altLang="zh-CN" sz="3200" b="1" err="1">
                <a:solidFill>
                  <a:srgbClr val="FF0000"/>
                </a:solidFill>
                <a:latin typeface="楷体" panose="02010609060101010101" charset="-122"/>
                <a:ea typeface="楷体" panose="02010609060101010101" charset="-122"/>
              </a:rPr>
              <a:t>chuí</a:t>
            </a:r>
            <a:r>
              <a:rPr lang="en-US" altLang="zh-CN" sz="3200">
                <a:solidFill>
                  <a:srgbClr val="333333"/>
                </a:solidFill>
                <a:latin typeface="Arial" panose="020B0604020202020204" pitchFamily="34" charset="0"/>
                <a:ea typeface="宋体" panose="02010600030101010101" pitchFamily="2" charset="-122"/>
              </a:rPr>
              <a:t>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17" name="Text Box 23"/>
          <p:cNvSpPr txBox="1"/>
          <p:nvPr/>
        </p:nvSpPr>
        <p:spPr>
          <a:xfrm>
            <a:off x="5398770" y="4638040"/>
            <a:ext cx="888365" cy="583565"/>
          </a:xfrm>
          <a:prstGeom prst="rect">
            <a:avLst/>
          </a:prstGeom>
          <a:noFill/>
          <a:ln w="9525">
            <a:noFill/>
          </a:ln>
        </p:spPr>
        <p:txBody>
          <a:bodyPr wrap="square" anchor="t">
            <a:spAutoFit/>
          </a:bodyPr>
          <a:p>
            <a:pPr>
              <a:spcBef>
                <a:spcPct val="50000"/>
              </a:spcBef>
            </a:pPr>
            <a:r>
              <a:rPr lang="en-US" altLang="zh-CN" sz="3200" b="1" err="1">
                <a:solidFill>
                  <a:srgbClr val="FF0000"/>
                </a:solidFill>
                <a:latin typeface="楷体" panose="02010609060101010101" charset="-122"/>
                <a:ea typeface="楷体" panose="02010609060101010101" charset="-122"/>
              </a:rPr>
              <a:t>jí</a:t>
            </a:r>
            <a:r>
              <a:rPr lang="en-US" altLang="zh-CN" sz="3200">
                <a:solidFill>
                  <a:srgbClr val="333333"/>
                </a:solidFill>
                <a:latin typeface="Arial" panose="020B0604020202020204" pitchFamily="34" charset="0"/>
                <a:ea typeface="宋体" panose="02010600030101010101" pitchFamily="2" charset="-122"/>
              </a:rPr>
              <a:t> </a:t>
            </a:r>
            <a:r>
              <a:rPr lang="en-US" altLang="zh-CN" sz="3200">
                <a:solidFill>
                  <a:srgbClr val="CC3300"/>
                </a:solidFill>
                <a:latin typeface="Arial" panose="020B0604020202020204" pitchFamily="34" charset="0"/>
                <a:ea typeface="宋体" panose="02010600030101010101" pitchFamily="2" charset="-122"/>
              </a:rPr>
              <a:t>  </a:t>
            </a:r>
            <a:endParaRPr lang="en-US" altLang="zh-CN" sz="3200">
              <a:solidFill>
                <a:srgbClr val="CC3300"/>
              </a:solidFill>
              <a:latin typeface="Arial" panose="020B0604020202020204" pitchFamily="34" charset="0"/>
              <a:ea typeface="宋体" panose="02010600030101010101" pitchFamily="2" charset="-122"/>
            </a:endParaRPr>
          </a:p>
        </p:txBody>
      </p:sp>
      <p:sp>
        <p:nvSpPr>
          <p:cNvPr id="19" name="文本框 18"/>
          <p:cNvSpPr txBox="1"/>
          <p:nvPr/>
        </p:nvSpPr>
        <p:spPr>
          <a:xfrm>
            <a:off x="7760653" y="4012883"/>
            <a:ext cx="1050925"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zhǔ</a:t>
            </a:r>
            <a:endParaRPr lang="zh-CN" altLang="en-US" sz="3200" b="1">
              <a:solidFill>
                <a:srgbClr val="FF0000"/>
              </a:solidFill>
              <a:latin typeface="楷体" panose="02010609060101010101" charset="-122"/>
              <a:ea typeface="楷体" panose="02010609060101010101" charset="-122"/>
            </a:endParaRPr>
          </a:p>
        </p:txBody>
      </p:sp>
      <p:sp>
        <p:nvSpPr>
          <p:cNvPr id="20" name="文本框 19"/>
          <p:cNvSpPr txBox="1"/>
          <p:nvPr/>
        </p:nvSpPr>
        <p:spPr>
          <a:xfrm>
            <a:off x="1299528" y="4644390"/>
            <a:ext cx="820737" cy="583565"/>
          </a:xfrm>
          <a:prstGeom prst="rect">
            <a:avLst/>
          </a:prstGeom>
          <a:noFill/>
          <a:ln w="9525">
            <a:noFill/>
          </a:ln>
        </p:spPr>
        <p:txBody>
          <a:bodyPr wrap="square" anchor="t">
            <a:spAutoFit/>
          </a:bodyPr>
          <a:p>
            <a:r>
              <a:rPr lang="zh-CN" altLang="en-US" sz="3200" b="1">
                <a:solidFill>
                  <a:srgbClr val="FF0000"/>
                </a:solidFill>
                <a:latin typeface="楷体" panose="02010609060101010101" charset="-122"/>
                <a:ea typeface="楷体" panose="02010609060101010101" charset="-122"/>
              </a:rPr>
              <a:t>qū</a:t>
            </a:r>
            <a:endParaRPr lang="zh-CN" altLang="en-US" sz="3200" b="1">
              <a:solidFill>
                <a:srgbClr val="FF0000"/>
              </a:solidFill>
              <a:latin typeface="楷体" panose="02010609060101010101" charset="-122"/>
              <a:ea typeface="楷体" panose="02010609060101010101" charset="-122"/>
            </a:endParaRPr>
          </a:p>
        </p:txBody>
      </p:sp>
      <p:sp>
        <p:nvSpPr>
          <p:cNvPr id="2160" name="矩形 2159"/>
          <p:cNvSpPr/>
          <p:nvPr/>
        </p:nvSpPr>
        <p:spPr>
          <a:xfrm>
            <a:off x="1348105" y="5234305"/>
            <a:ext cx="900430" cy="583565"/>
          </a:xfrm>
          <a:prstGeom prst="rect">
            <a:avLst/>
          </a:prstGeom>
          <a:noFill/>
          <a:ln w="9525">
            <a:noFill/>
          </a:ln>
        </p:spPr>
        <p:txBody>
          <a:bodyPr wrap="square" anchor="t">
            <a:spAutoFit/>
          </a:bodyPr>
          <a:p>
            <a:r>
              <a:rPr lang="en-US" altLang="zh-CN" sz="3200" b="1">
                <a:solidFill>
                  <a:srgbClr val="FF0000"/>
                </a:solidFill>
                <a:latin typeface="楷体" panose="02010609060101010101" charset="-122"/>
                <a:ea typeface="楷体" panose="02010609060101010101" charset="-122"/>
              </a:rPr>
              <a:t>jì</a:t>
            </a:r>
            <a:endParaRPr lang="en-US" altLang="zh-CN" sz="3200" b="1">
              <a:solidFill>
                <a:srgbClr val="FF0000"/>
              </a:solidFill>
              <a:latin typeface="楷体" panose="02010609060101010101" charset="-122"/>
              <a:ea typeface="楷体" panose="02010609060101010101" charset="-122"/>
            </a:endParaRPr>
          </a:p>
        </p:txBody>
      </p:sp>
      <p:sp>
        <p:nvSpPr>
          <p:cNvPr id="21" name="Text Box 19"/>
          <p:cNvSpPr txBox="1"/>
          <p:nvPr/>
        </p:nvSpPr>
        <p:spPr>
          <a:xfrm>
            <a:off x="7141210" y="5184140"/>
            <a:ext cx="1651635" cy="583565"/>
          </a:xfrm>
          <a:prstGeom prst="rect">
            <a:avLst/>
          </a:prstGeom>
          <a:noFill/>
          <a:ln w="9525">
            <a:noFill/>
          </a:ln>
        </p:spPr>
        <p:txBody>
          <a:bodyPr wrap="square" anchor="t">
            <a:spAutoFit/>
          </a:bodyPr>
          <a:p>
            <a:pPr>
              <a:spcBef>
                <a:spcPct val="50000"/>
              </a:spcBef>
            </a:pPr>
            <a:r>
              <a:rPr lang="en-US" altLang="zh-CN" sz="3200" b="1" err="1">
                <a:solidFill>
                  <a:srgbClr val="FF0000"/>
                </a:solidFill>
                <a:latin typeface="楷体" panose="02010609060101010101" charset="-122"/>
                <a:ea typeface="楷体" panose="02010609060101010101" charset="-122"/>
              </a:rPr>
              <a:t>zhuàn</a:t>
            </a:r>
            <a:r>
              <a:rPr lang="en-US" altLang="zh-CN" sz="3200" b="1">
                <a:solidFill>
                  <a:srgbClr val="FF0000"/>
                </a:solidFill>
                <a:latin typeface="楷体" panose="02010609060101010101" charset="-122"/>
                <a:ea typeface="楷体" panose="02010609060101010101" charset="-122"/>
              </a:rPr>
              <a:t> </a:t>
            </a:r>
            <a:r>
              <a:rPr lang="en-US" altLang="zh-CN" sz="3200">
                <a:solidFill>
                  <a:srgbClr val="FF0000"/>
                </a:solidFill>
                <a:latin typeface="Arial" panose="020B0604020202020204" pitchFamily="34" charset="0"/>
                <a:ea typeface="宋体" panose="02010600030101010101" pitchFamily="2" charset="-122"/>
              </a:rPr>
              <a:t> </a:t>
            </a:r>
            <a:endParaRPr lang="en-US" altLang="zh-CN" sz="3200">
              <a:solidFill>
                <a:srgbClr val="FF0000"/>
              </a:solidFill>
              <a:latin typeface="Arial" panose="020B0604020202020204" pitchFamily="34"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9366250" y="1697990"/>
            <a:ext cx="2834640" cy="41725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20"/>
                                        </p:tgtEl>
                                        <p:attrNameLst>
                                          <p:attrName>style.visibility</p:attrName>
                                        </p:attrNameLst>
                                      </p:cBhvr>
                                      <p:to>
                                        <p:strVal val="visible"/>
                                      </p:to>
                                    </p:set>
                                    <p:animEffect transition="in" filter="blinds(horizontal)">
                                      <p:cBhvr>
                                        <p:cTn id="7" dur="500"/>
                                        <p:tgtEl>
                                          <p:spTgt spid="215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22"/>
                                        </p:tgtEl>
                                        <p:attrNameLst>
                                          <p:attrName>style.visibility</p:attrName>
                                        </p:attrNameLst>
                                      </p:cBhvr>
                                      <p:to>
                                        <p:strVal val="visible"/>
                                      </p:to>
                                    </p:set>
                                    <p:animEffect transition="in" filter="blinds(horizontal)">
                                      <p:cBhvr>
                                        <p:cTn id="17" dur="500"/>
                                        <p:tgtEl>
                                          <p:spTgt spid="215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23"/>
                                        </p:tgtEl>
                                        <p:attrNameLst>
                                          <p:attrName>style.visibility</p:attrName>
                                        </p:attrNameLst>
                                      </p:cBhvr>
                                      <p:to>
                                        <p:strVal val="visible"/>
                                      </p:to>
                                    </p:set>
                                    <p:animEffect transition="in" filter="blinds(horizontal)">
                                      <p:cBhvr>
                                        <p:cTn id="27" dur="500"/>
                                        <p:tgtEl>
                                          <p:spTgt spid="2152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25"/>
                                        </p:tgtEl>
                                        <p:attrNameLst>
                                          <p:attrName>style.visibility</p:attrName>
                                        </p:attrNameLst>
                                      </p:cBhvr>
                                      <p:to>
                                        <p:strVal val="visible"/>
                                      </p:to>
                                    </p:set>
                                    <p:animEffect transition="in" filter="blinds(horizontal)">
                                      <p:cBhvr>
                                        <p:cTn id="32" dur="500"/>
                                        <p:tgtEl>
                                          <p:spTgt spid="215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526"/>
                                        </p:tgtEl>
                                        <p:attrNameLst>
                                          <p:attrName>style.visibility</p:attrName>
                                        </p:attrNameLst>
                                      </p:cBhvr>
                                      <p:to>
                                        <p:strVal val="visible"/>
                                      </p:to>
                                    </p:set>
                                    <p:animEffect transition="in" filter="blinds(horizontal)">
                                      <p:cBhvr>
                                        <p:cTn id="37" dur="500"/>
                                        <p:tgtEl>
                                          <p:spTgt spid="215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527"/>
                                        </p:tgtEl>
                                        <p:attrNameLst>
                                          <p:attrName>style.visibility</p:attrName>
                                        </p:attrNameLst>
                                      </p:cBhvr>
                                      <p:to>
                                        <p:strVal val="visible"/>
                                      </p:to>
                                    </p:set>
                                    <p:animEffect transition="in" filter="blinds(horizontal)">
                                      <p:cBhvr>
                                        <p:cTn id="42" dur="500"/>
                                        <p:tgtEl>
                                          <p:spTgt spid="215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1524">
                                            <p:txEl>
                                              <p:charRg st="0" end="10"/>
                                            </p:txEl>
                                          </p:spTgt>
                                        </p:tgtEl>
                                        <p:attrNameLst>
                                          <p:attrName>style.visibility</p:attrName>
                                        </p:attrNameLst>
                                      </p:cBhvr>
                                      <p:to>
                                        <p:strVal val="visible"/>
                                      </p:to>
                                    </p:set>
                                    <p:animEffect transition="in" filter="blinds(horizontal)">
                                      <p:cBhvr>
                                        <p:cTn id="47" dur="500"/>
                                        <p:tgtEl>
                                          <p:spTgt spid="21524">
                                            <p:txEl>
                                              <p:charRg st="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528"/>
                                        </p:tgtEl>
                                        <p:attrNameLst>
                                          <p:attrName>style.visibility</p:attrName>
                                        </p:attrNameLst>
                                      </p:cBhvr>
                                      <p:to>
                                        <p:strVal val="visible"/>
                                      </p:to>
                                    </p:set>
                                    <p:animEffect transition="in" filter="blinds(horizontal)">
                                      <p:cBhvr>
                                        <p:cTn id="52" dur="500"/>
                                        <p:tgtEl>
                                          <p:spTgt spid="2152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ppt_x</p:attrName>
                                        </p:attrNameLst>
                                      </p:cBhvr>
                                      <p:tavLst>
                                        <p:tav tm="0">
                                          <p:val>
                                            <p:strVal val="1+#ppt_w/2"/>
                                          </p:val>
                                        </p:tav>
                                        <p:tav tm="100000">
                                          <p:val>
                                            <p:strVal val="#ppt_x"/>
                                          </p:val>
                                        </p:tav>
                                      </p:tavLst>
                                    </p:anim>
                                    <p:anim calcmode="lin" valueType="num">
                                      <p:cBhvr>
                                        <p:cTn id="5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blinds(horizontal)">
                                      <p:cBhvr>
                                        <p:cTn id="63" dur="500"/>
                                        <p:tgtEl>
                                          <p:spTgt spid="5"/>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linds(horizontal)">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linds(horizontal)">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blinds(horizontal)">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blinds(horizontal)">
                                      <p:cBhvr>
                                        <p:cTn id="83" dur="500"/>
                                        <p:tgtEl>
                                          <p:spTgt spid="16"/>
                                        </p:tgtEl>
                                      </p:cBhvr>
                                    </p:animEffect>
                                  </p:childTnLst>
                                </p:cTn>
                              </p:par>
                            </p:childTnLst>
                          </p:cTn>
                        </p:par>
                      </p:childTnLst>
                    </p:cTn>
                  </p:par>
                  <p:par>
                    <p:cTn id="84" fill="hold">
                      <p:stCondLst>
                        <p:cond delay="indefinite"/>
                      </p:stCondLst>
                      <p:childTnLst>
                        <p:par>
                          <p:cTn id="85" fill="hold">
                            <p:stCondLst>
                              <p:cond delay="0"/>
                            </p:stCondLst>
                            <p:childTnLst>
                              <p:par>
                                <p:cTn id="86" presetID="21" presetClass="entr" presetSubtype="4" fill="hold" grpId="11" nodeType="clickEffect">
                                  <p:childTnLst>
                                    <p:set>
                                      <p:cBhvr>
                                        <p:cTn id="87" dur="1" fill="hold">
                                          <p:stCondLst>
                                            <p:cond delay="0"/>
                                          </p:stCondLst>
                                        </p:cTn>
                                        <p:tgtEl>
                                          <p:spTgt spid="2160"/>
                                        </p:tgtEl>
                                        <p:attrNameLst>
                                          <p:attrName>style.visibility</p:attrName>
                                        </p:attrNameLst>
                                      </p:cBhvr>
                                      <p:to>
                                        <p:strVal val="visible"/>
                                      </p:to>
                                    </p:set>
                                    <p:animEffect transition="in" filter="wheel(4)">
                                      <p:cBhvr>
                                        <p:cTn id="88" dur="500"/>
                                        <p:tgtEl>
                                          <p:spTgt spid="2160"/>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blinds(horizontal)">
                                      <p:cBhvr>
                                        <p:cTn id="93" dur="500"/>
                                        <p:tgtEl>
                                          <p:spTgt spid="13"/>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blinds(horizontal)">
                                      <p:cBhvr>
                                        <p:cTn id="9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p:bldP spid="21522" grpId="0"/>
      <p:bldP spid="21523" grpId="0"/>
      <p:bldP spid="21525" grpId="0"/>
      <p:bldP spid="21526" grpId="0"/>
      <p:bldP spid="21527" grpId="0"/>
      <p:bldP spid="21528" grpId="0"/>
      <p:bldP spid="4" grpId="0"/>
      <p:bldP spid="10" grpId="0"/>
      <p:bldP spid="5" grpId="0"/>
      <p:bldP spid="12" grpId="0"/>
      <p:bldP spid="13" grpId="0"/>
      <p:bldP spid="16" grpId="0"/>
      <p:bldP spid="17" grpId="0"/>
      <p:bldP spid="19" grpId="0"/>
      <p:bldP spid="20" grpId="0"/>
      <p:bldP spid="2160" grpId="11"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 1" descr="组48325同意"/>
          <p:cNvPicPr>
            <a:picLocks noChangeAspect="1"/>
          </p:cNvPicPr>
          <p:nvPr/>
        </p:nvPicPr>
        <p:blipFill>
          <a:blip r:embed="rId1"/>
          <a:stretch>
            <a:fillRect/>
          </a:stretch>
        </p:blipFill>
        <p:spPr>
          <a:xfrm>
            <a:off x="509588" y="458788"/>
            <a:ext cx="2546350" cy="647700"/>
          </a:xfrm>
          <a:prstGeom prst="rect">
            <a:avLst/>
          </a:prstGeom>
          <a:noFill/>
          <a:ln w="9525">
            <a:noFill/>
          </a:ln>
        </p:spPr>
      </p:pic>
      <p:sp>
        <p:nvSpPr>
          <p:cNvPr id="12290" name="文本框 7"/>
          <p:cNvSpPr txBox="1"/>
          <p:nvPr/>
        </p:nvSpPr>
        <p:spPr>
          <a:xfrm>
            <a:off x="977900" y="528638"/>
            <a:ext cx="1612900" cy="522287"/>
          </a:xfrm>
          <a:prstGeom prst="rect">
            <a:avLst/>
          </a:prstGeom>
          <a:noFill/>
          <a:ln w="9525">
            <a:noFill/>
          </a:ln>
        </p:spPr>
        <p:txBody>
          <a:bodyPr wrap="none" anchor="t">
            <a:spAutoFit/>
          </a:bodyPr>
          <a:p>
            <a:pPr eaLnBrk="0" hangingPunct="0"/>
            <a:r>
              <a:rPr lang="zh-CN" altLang="en-US" sz="2800" b="1" dirty="0">
                <a:solidFill>
                  <a:srgbClr val="FF0000"/>
                </a:solidFill>
                <a:latin typeface="思源黑体 CN Heavy" pitchFamily="34" charset="-122"/>
                <a:ea typeface="思源黑体 CN Heavy" pitchFamily="34" charset="-122"/>
              </a:rPr>
              <a:t>基础复习</a:t>
            </a:r>
            <a:endParaRPr lang="zh-CN" altLang="en-US" sz="2800" b="1" dirty="0">
              <a:solidFill>
                <a:srgbClr val="FF0000"/>
              </a:solidFill>
              <a:latin typeface="思源黑体 CN Heavy" pitchFamily="34" charset="-122"/>
              <a:ea typeface="思源黑体 CN Heavy" pitchFamily="34" charset="-122"/>
            </a:endParaRPr>
          </a:p>
        </p:txBody>
      </p:sp>
      <p:sp>
        <p:nvSpPr>
          <p:cNvPr id="12291" name="文本框 1"/>
          <p:cNvSpPr txBox="1"/>
          <p:nvPr/>
        </p:nvSpPr>
        <p:spPr>
          <a:xfrm>
            <a:off x="476250" y="1273810"/>
            <a:ext cx="11253788" cy="5115560"/>
          </a:xfrm>
          <a:prstGeom prst="rect">
            <a:avLst/>
          </a:prstGeom>
          <a:noFill/>
          <a:ln w="9525">
            <a:noFill/>
          </a:ln>
        </p:spPr>
        <p:txBody>
          <a:bodyPr wrap="square" anchor="t">
            <a:spAutoFit/>
          </a:bodyPr>
          <a:p>
            <a:pPr indent="349250" algn="ctr" fontAlgn="auto">
              <a:lnSpc>
                <a:spcPts val="3265"/>
              </a:lnSpc>
            </a:pPr>
            <a:r>
              <a:rPr lang="zh-CN" altLang="en-US" sz="2400" b="1">
                <a:latin typeface="楷体" panose="02010609060101010101" charset="-122"/>
                <a:ea typeface="楷体" panose="02010609060101010101" charset="-122"/>
              </a:rPr>
              <a:t>核舟记</a:t>
            </a:r>
            <a:endParaRPr lang="zh-CN" altLang="en-US" sz="2400" b="1">
              <a:latin typeface="楷体" panose="02010609060101010101" charset="-122"/>
              <a:ea typeface="楷体" panose="02010609060101010101" charset="-122"/>
            </a:endParaRPr>
          </a:p>
          <a:p>
            <a:pPr indent="349250" algn="l" fontAlgn="auto">
              <a:lnSpc>
                <a:spcPts val="3265"/>
              </a:lnSpc>
            </a:pPr>
            <a:r>
              <a:rPr lang="zh-CN" altLang="en-US" sz="2400" b="1">
                <a:latin typeface="楷体" panose="02010609060101010101" charset="-122"/>
                <a:ea typeface="楷体" panose="02010609060101010101" charset="-122"/>
              </a:rPr>
              <a:t>①明/有奇巧人/曰王叔远，能/以径寸之木，为/宫室、器皿 、人物，以至/鸟兽、木石，罔不/因势象形，各具情态。尝/贻余/核舟一，盖/大苏/泛/赤壁/云。</a:t>
            </a:r>
            <a:endParaRPr lang="zh-CN" altLang="en-US" sz="2400" b="1">
              <a:latin typeface="楷体" panose="02010609060101010101" charset="-122"/>
              <a:ea typeface="楷体" panose="02010609060101010101" charset="-122"/>
            </a:endParaRPr>
          </a:p>
          <a:p>
            <a:pPr indent="349250" algn="l" fontAlgn="auto">
              <a:lnSpc>
                <a:spcPts val="3265"/>
              </a:lnSpc>
            </a:pPr>
            <a:r>
              <a:rPr lang="zh-CN" altLang="en-US" sz="2400" b="1">
                <a:latin typeface="楷体" panose="02010609060101010101" charset="-122"/>
                <a:ea typeface="楷体" panose="02010609060101010101" charset="-122"/>
              </a:rPr>
              <a:t>②舟首尾/长约/八分有奇，高/可二黍许。中/轩敞者/为舱，箬篷/覆之。旁开/小窗，左右/各四，共/八扇。启窗/而观，雕栏/相望/焉。闭之，则右刻/“山高/月小，水落/石出”，左刻/“清风/徐来，水波/不兴”，石青/糁之。</a:t>
            </a:r>
            <a:endParaRPr lang="zh-CN" altLang="en-US" sz="2400" b="1">
              <a:latin typeface="楷体" panose="02010609060101010101" charset="-122"/>
              <a:ea typeface="楷体" panose="02010609060101010101" charset="-122"/>
            </a:endParaRPr>
          </a:p>
          <a:p>
            <a:pPr indent="349250" algn="l" fontAlgn="auto">
              <a:lnSpc>
                <a:spcPts val="3265"/>
              </a:lnSpc>
            </a:pPr>
            <a:r>
              <a:rPr lang="zh-CN" altLang="en-US" sz="2400" b="1">
                <a:latin typeface="楷体" panose="02010609060101010101" charset="-122"/>
                <a:ea typeface="楷体" panose="02010609060101010101" charset="-122"/>
              </a:rPr>
              <a:t>③船头/坐/三人，中/峨冠而多髯者/为东坡，佛印/居右，鲁直/居左。苏、黄/共阅/一/手卷。东坡/右手/执/卷端，左手/抚/鲁直/背。鲁直/左手/执/卷末，右手/指/卷，如有/所语。东坡/现/右足，鲁直/现/左足，各/微侧，其/两膝/相比/者，各/隐/卷底/衣褶中。佛印/绝类/弥勒，袒胸/露乳，矫首/昂视，神情/与/苏、黄/不属。卧/右膝，诎/右臂/支船，而/竖其/左膝，左臂/挂/念珠/倚之--珠/可/历历数/也。</a:t>
            </a:r>
            <a:endParaRPr lang="zh-CN" altLang="en-US" sz="2400" b="1">
              <a:latin typeface="楷体" panose="02010609060101010101" charset="-122"/>
              <a:ea typeface="楷体" panose="02010609060101010101" charset="-122"/>
            </a:endParaRPr>
          </a:p>
        </p:txBody>
      </p:sp>
      <p:sp>
        <p:nvSpPr>
          <p:cNvPr id="7" name="任意多边形 6"/>
          <p:cNvSpPr/>
          <p:nvPr/>
        </p:nvSpPr>
        <p:spPr>
          <a:xfrm rot="10800000" flipH="1">
            <a:off x="8018780" y="380365"/>
            <a:ext cx="271526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7910513" y="21907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2294" name="TextBox 7"/>
          <p:cNvSpPr txBox="1"/>
          <p:nvPr/>
        </p:nvSpPr>
        <p:spPr>
          <a:xfrm>
            <a:off x="8040688" y="403225"/>
            <a:ext cx="2673350" cy="522288"/>
          </a:xfrm>
          <a:prstGeom prst="rect">
            <a:avLst/>
          </a:prstGeom>
          <a:noFill/>
          <a:ln w="9525">
            <a:noFill/>
          </a:ln>
        </p:spPr>
        <p:txBody>
          <a:bodyPr wrap="none" anchor="t">
            <a:spAutoFit/>
          </a:bodyPr>
          <a:p>
            <a:r>
              <a:rPr lang="zh-CN" altLang="zh-CN" sz="2800" b="1" dirty="0">
                <a:latin typeface="微软雅黑" panose="020B0503020204020204" charset="-122"/>
                <a:ea typeface="微软雅黑" panose="020B0503020204020204" charset="-122"/>
              </a:rPr>
              <a:t>㈢把握朗读节奏</a:t>
            </a:r>
            <a:endParaRPr lang="zh-CN" altLang="zh-CN"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680325" y="1036638"/>
            <a:ext cx="3073400" cy="20638"/>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p="http://schemas.openxmlformats.org/presentationml/2006/main">
  <p:tag name="REFSHAPE" val="547746484"/>
  <p:tag name="KSO_WM_UNIT_PLACING_PICTURE_USER_VIEWPORT" val="{&quot;height&quot;:5556,&quot;width&quot;:8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13448</Words>
  <Application>WPS 演示</Application>
  <PresentationFormat>宽屏</PresentationFormat>
  <Paragraphs>1087</Paragraphs>
  <Slides>48</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59" baseType="lpstr">
      <vt:lpstr>Arial</vt:lpstr>
      <vt:lpstr>宋体</vt:lpstr>
      <vt:lpstr>Wingdings</vt:lpstr>
      <vt:lpstr>黑体</vt:lpstr>
      <vt:lpstr>楷体</vt:lpstr>
      <vt:lpstr>思源黑体 CN Heavy</vt:lpstr>
      <vt:lpstr>微软雅黑</vt:lpstr>
      <vt:lpstr>Arial Unicode MS</vt:lpstr>
      <vt:lpstr>Calibri</vt:lpstr>
      <vt:lpstr>Office 主题</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53</cp:revision>
  <dcterms:created xsi:type="dcterms:W3CDTF">2020-05-30T07:27:00Z</dcterms:created>
  <dcterms:modified xsi:type="dcterms:W3CDTF">2020-06-09T13:33:33Z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