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9" r:id="rId6"/>
    <p:sldId id="302" r:id="rId7"/>
    <p:sldId id="278" r:id="rId8"/>
    <p:sldId id="300" r:id="rId9"/>
    <p:sldId id="301" r:id="rId10"/>
    <p:sldId id="261" r:id="rId11"/>
    <p:sldId id="262" r:id="rId12"/>
    <p:sldId id="263" r:id="rId13"/>
    <p:sldId id="295" r:id="rId14"/>
    <p:sldId id="296" r:id="rId15"/>
    <p:sldId id="297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264" r:id="rId26"/>
    <p:sldId id="265" r:id="rId27"/>
    <p:sldId id="266" r:id="rId28"/>
    <p:sldId id="267" r:id="rId29"/>
    <p:sldId id="268" r:id="rId30"/>
    <p:sldId id="269" r:id="rId31"/>
    <p:sldId id="270" r:id="rId32"/>
    <p:sldId id="271" r:id="rId33"/>
    <p:sldId id="272" r:id="rId34"/>
    <p:sldId id="274" r:id="rId35"/>
    <p:sldId id="298" r:id="rId36"/>
    <p:sldId id="275" r:id="rId37"/>
    <p:sldId id="276" r:id="rId38"/>
    <p:sldId id="277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C6600"/>
    <a:srgbClr val="006600"/>
    <a:srgbClr val="FFFF00"/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1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8306" name="标题 98305"/>
          <p:cNvSpPr>
            <a:spLocks noGrp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8307" name="副标题 98306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8308" name="任意多边形 98307"/>
          <p:cNvSpPr/>
          <p:nvPr/>
        </p:nvSpPr>
        <p:spPr>
          <a:xfrm>
            <a:off x="285750" y="2803525"/>
            <a:ext cx="1588" cy="3035300"/>
          </a:xfrm>
          <a:custGeom>
            <a:avLst/>
            <a:gdLst/>
            <a:ahLst/>
            <a:cxnLst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8309" name="页脚占位符 9830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>
                <a:srgbClr val="000000"/>
              </a:buClr>
            </a:pPr>
            <a:endParaRPr lang="zh-CN" dirty="0"/>
          </a:p>
        </p:txBody>
      </p:sp>
      <p:sp>
        <p:nvSpPr>
          <p:cNvPr id="98310" name="灯片编号占位符 9830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  <p:sp>
        <p:nvSpPr>
          <p:cNvPr id="98311" name="日期占位符 98310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>
                <a:srgbClr val="000000"/>
              </a:buClr>
            </a:pPr>
            <a:endParaRPr lang="zh-CN" altLang="en-US" dirty="0"/>
          </a:p>
        </p:txBody>
      </p:sp>
    </p:spTree>
  </p:cSld>
  <p:clrMapOvr>
    <a:masterClrMapping/>
  </p:clrMapOvr>
  <p:transition spd="med">
    <p:random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050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5293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5234" name="标题 952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5236" name="日期占位符 9523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95237" name="页脚占位符 9523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95238" name="灯片编号占位符 9523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7283" name="文本占位符 97282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7284" name="日期占位符 9728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97285" name="页脚占位符 9728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97286" name="灯片编号占位符 9728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random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20000"/>
        <a:buFont typeface="Tahoma" panose="020B0604030504040204" pitchFamily="34" charset="0"/>
        <a:buChar char="•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slide" Target="slide9.xml"/><Relationship Id="rId7" Type="http://schemas.openxmlformats.org/officeDocument/2006/relationships/slide" Target="slide8.xml"/><Relationship Id="rId6" Type="http://schemas.openxmlformats.org/officeDocument/2006/relationships/slide" Target="slide7.xml"/><Relationship Id="rId5" Type="http://schemas.openxmlformats.org/officeDocument/2006/relationships/slide" Target="slide3.xml"/><Relationship Id="rId4" Type="http://schemas.openxmlformats.org/officeDocument/2006/relationships/slide" Target="slide2.xml"/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5" Type="http://schemas.openxmlformats.org/officeDocument/2006/relationships/slideLayout" Target="../slideLayouts/slideLayout7.xml"/><Relationship Id="rId14" Type="http://schemas.openxmlformats.org/officeDocument/2006/relationships/slide" Target="slide34.xml"/><Relationship Id="rId13" Type="http://schemas.openxmlformats.org/officeDocument/2006/relationships/slide" Target="slide33.xml"/><Relationship Id="rId12" Type="http://schemas.openxmlformats.org/officeDocument/2006/relationships/slide" Target="slide31.xml"/><Relationship Id="rId11" Type="http://schemas.openxmlformats.org/officeDocument/2006/relationships/slide" Target="slide29.xml"/><Relationship Id="rId10" Type="http://schemas.openxmlformats.org/officeDocument/2006/relationships/slide" Target="slide1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GIF"/><Relationship Id="rId2" Type="http://schemas.openxmlformats.org/officeDocument/2006/relationships/slide" Target="slide1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5" Type="http://schemas.openxmlformats.org/officeDocument/2006/relationships/slideLayout" Target="../slideLayouts/slideLayout7.xml"/><Relationship Id="rId24" Type="http://schemas.openxmlformats.org/officeDocument/2006/relationships/image" Target="../media/image23.png"/><Relationship Id="rId23" Type="http://schemas.microsoft.com/office/2007/relationships/media" Target="file:///F:\&#19971;&#24180;&#32423;&#35821;&#25991;%20&#19978;\&#26032;&#29256;&#31532;&#19977;&#21333;&#20803;\&#27982;&#21335;&#30340;&#20908;&#22825;\12%20&#27982;&#21335;&#30340;&#20908;&#22825;.mp3" TargetMode="External"/><Relationship Id="rId22" Type="http://schemas.openxmlformats.org/officeDocument/2006/relationships/audio" Target="file:///F:\&#19971;&#24180;&#32423;&#35821;&#25991;%20&#19978;\&#26032;&#29256;&#31532;&#19977;&#21333;&#20803;\&#27982;&#21335;&#30340;&#20908;&#22825;\12%20&#27982;&#21335;&#30340;&#20908;&#22825;.mp3" TargetMode="External"/><Relationship Id="rId21" Type="http://schemas.openxmlformats.org/officeDocument/2006/relationships/image" Target="../media/image6.GIF"/><Relationship Id="rId20" Type="http://schemas.openxmlformats.org/officeDocument/2006/relationships/slide" Target="slide1.xml"/><Relationship Id="rId2" Type="http://schemas.openxmlformats.org/officeDocument/2006/relationships/image" Target="../media/image8.jpeg"/><Relationship Id="rId19" Type="http://schemas.openxmlformats.org/officeDocument/2006/relationships/image" Target="../media/image3.GIF"/><Relationship Id="rId18" Type="http://schemas.openxmlformats.org/officeDocument/2006/relationships/audio" Target="../media/audio1.wav"/><Relationship Id="rId17" Type="http://schemas.openxmlformats.org/officeDocument/2006/relationships/hyperlink" Target="file:///G:\&#12298;&#26032;&#25903;&#28857;&#12299;&#19971;&#24180;&#32423;&#19978;&#35821;&#25991;&#22791;&#35838;&#36164;&#28304;&#21253;&#65288;&#20840;&#26032;&#29256;&#65289;\3&#21333;&#20803;\12&#12288;&#27982;&#21335;&#30340;&#20908;&#22825;\&#12298;&#27982;&#21335;&#30340;&#20908;&#22825;&#12299;&#35270;&#39057;&#26391;&#35835;.rm" TargetMode="External"/><Relationship Id="rId16" Type="http://schemas.openxmlformats.org/officeDocument/2006/relationships/image" Target="../media/image22.jpeg"/><Relationship Id="rId15" Type="http://schemas.openxmlformats.org/officeDocument/2006/relationships/image" Target="../media/image21.jpeg"/><Relationship Id="rId14" Type="http://schemas.openxmlformats.org/officeDocument/2006/relationships/image" Target="../media/image20.jpeg"/><Relationship Id="rId13" Type="http://schemas.openxmlformats.org/officeDocument/2006/relationships/image" Target="../media/image19.jpeg"/><Relationship Id="rId12" Type="http://schemas.openxmlformats.org/officeDocument/2006/relationships/image" Target="../media/image18.jpeg"/><Relationship Id="rId11" Type="http://schemas.openxmlformats.org/officeDocument/2006/relationships/image" Target="../media/image17.jpeg"/><Relationship Id="rId10" Type="http://schemas.openxmlformats.org/officeDocument/2006/relationships/image" Target="../media/image16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GIF"/><Relationship Id="rId6" Type="http://schemas.openxmlformats.org/officeDocument/2006/relationships/slide" Target="slide1.xml"/><Relationship Id="rId5" Type="http://schemas.openxmlformats.org/officeDocument/2006/relationships/slide" Target="slide30.xml"/><Relationship Id="rId4" Type="http://schemas.openxmlformats.org/officeDocument/2006/relationships/slide" Target="slide28.xml"/><Relationship Id="rId3" Type="http://schemas.openxmlformats.org/officeDocument/2006/relationships/slide" Target="slide26.xml"/><Relationship Id="rId2" Type="http://schemas.openxmlformats.org/officeDocument/2006/relationships/slide" Target="slide24.xml"/><Relationship Id="rId1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2" name="图片 2051" descr="12"/>
          <p:cNvPicPr>
            <a:picLocks noChangeAspect="1"/>
          </p:cNvPicPr>
          <p:nvPr/>
        </p:nvPicPr>
        <p:blipFill>
          <a:blip r:embed="rId2">
            <a:lum bright="12000" contrast="42000"/>
          </a:blip>
          <a:stretch>
            <a:fillRect/>
          </a:stretch>
        </p:blipFill>
        <p:spPr>
          <a:xfrm>
            <a:off x="755650" y="765175"/>
            <a:ext cx="6264275" cy="1576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2053" descr="ZWLAOS0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999" contrast="42000"/>
          </a:blip>
          <a:stretch>
            <a:fillRect/>
          </a:stretch>
        </p:blipFill>
        <p:spPr>
          <a:xfrm>
            <a:off x="0" y="4538663"/>
            <a:ext cx="4722813" cy="2319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文本框 2055"/>
          <p:cNvSpPr txBox="1"/>
          <p:nvPr/>
        </p:nvSpPr>
        <p:spPr>
          <a:xfrm>
            <a:off x="7164388" y="1341438"/>
            <a:ext cx="1800225" cy="82391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800" dirty="0">
                <a:solidFill>
                  <a:srgbClr val="3333FF"/>
                </a:solidFill>
                <a:latin typeface="Arial" panose="020B0604020202020204" pitchFamily="34" charset="0"/>
                <a:ea typeface="华文新魏" pitchFamily="2" charset="-122"/>
              </a:rPr>
              <a:t>老 舍</a:t>
            </a:r>
            <a:endParaRPr lang="zh-CN" altLang="en-US" sz="4800" dirty="0">
              <a:solidFill>
                <a:srgbClr val="3333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057" name="文本框 2056">
            <a:hlinkClick r:id="rId4" action="ppaction://hlinksldjump"/>
          </p:cNvPr>
          <p:cNvSpPr txBox="1"/>
          <p:nvPr/>
        </p:nvSpPr>
        <p:spPr>
          <a:xfrm>
            <a:off x="1979613" y="3217863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作者简介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66" name="文本框 2065">
            <a:hlinkClick r:id="rId5" action="ppaction://hlinksldjump"/>
          </p:cNvPr>
          <p:cNvSpPr txBox="1"/>
          <p:nvPr/>
        </p:nvSpPr>
        <p:spPr>
          <a:xfrm>
            <a:off x="1979613" y="3794125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疏解字词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67" name="文本框 2066">
            <a:hlinkClick r:id="rId6" action="ppaction://hlinksldjump"/>
          </p:cNvPr>
          <p:cNvSpPr txBox="1"/>
          <p:nvPr/>
        </p:nvSpPr>
        <p:spPr>
          <a:xfrm>
            <a:off x="1979613" y="4370388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课文朗读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68" name="文本框 2067">
            <a:hlinkClick r:id="rId7" action="ppaction://hlinksldjump"/>
          </p:cNvPr>
          <p:cNvSpPr txBox="1"/>
          <p:nvPr/>
        </p:nvSpPr>
        <p:spPr>
          <a:xfrm>
            <a:off x="3635375" y="3217863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整体感知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69" name="文本框 2068">
            <a:hlinkClick r:id="rId8" action="ppaction://hlinksldjump"/>
          </p:cNvPr>
          <p:cNvSpPr txBox="1"/>
          <p:nvPr/>
        </p:nvSpPr>
        <p:spPr>
          <a:xfrm>
            <a:off x="3635375" y="3794125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景物特点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70" name="文本框 2069">
            <a:hlinkClick r:id="rId9" action="ppaction://hlinksldjump"/>
          </p:cNvPr>
          <p:cNvSpPr txBox="1"/>
          <p:nvPr/>
        </p:nvSpPr>
        <p:spPr>
          <a:xfrm>
            <a:off x="3635375" y="4370388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小结</a:t>
            </a:r>
            <a:r>
              <a:rPr lang="en-US" altLang="zh-CN" sz="2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1" name="文本框 2070">
            <a:hlinkClick r:id="rId10" action="ppaction://hlinksldjump"/>
          </p:cNvPr>
          <p:cNvSpPr txBox="1"/>
          <p:nvPr/>
        </p:nvSpPr>
        <p:spPr>
          <a:xfrm>
            <a:off x="5291138" y="3217863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山景特点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72" name="文本框 2071">
            <a:hlinkClick r:id="rId11" action="ppaction://hlinksldjump"/>
          </p:cNvPr>
          <p:cNvSpPr txBox="1"/>
          <p:nvPr/>
        </p:nvSpPr>
        <p:spPr>
          <a:xfrm>
            <a:off x="5291138" y="3794125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水色特点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73" name="文本框 2072">
            <a:hlinkClick r:id="rId12" action="ppaction://hlinksldjump"/>
          </p:cNvPr>
          <p:cNvSpPr txBox="1"/>
          <p:nvPr/>
        </p:nvSpPr>
        <p:spPr>
          <a:xfrm>
            <a:off x="5291138" y="4370388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写景抒情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74" name="文本框 2073">
            <a:hlinkClick r:id="rId13" action="ppaction://hlinksldjump"/>
          </p:cNvPr>
          <p:cNvSpPr txBox="1"/>
          <p:nvPr/>
        </p:nvSpPr>
        <p:spPr>
          <a:xfrm>
            <a:off x="6948488" y="3217863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小结</a:t>
            </a:r>
            <a:r>
              <a:rPr lang="en-US" altLang="zh-CN" sz="2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75" name="文本框 2074">
            <a:hlinkClick r:id="rId14" action="ppaction://hlinksldjump"/>
          </p:cNvPr>
          <p:cNvSpPr txBox="1"/>
          <p:nvPr/>
        </p:nvSpPr>
        <p:spPr>
          <a:xfrm>
            <a:off x="6948488" y="3794125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课堂练习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76" name="文本框 2075">
            <a:hlinkClick r:id="" action="ppaction://hlinkshowjump?jump=endshow"/>
          </p:cNvPr>
          <p:cNvSpPr txBox="1"/>
          <p:nvPr/>
        </p:nvSpPr>
        <p:spPr>
          <a:xfrm>
            <a:off x="6948488" y="4370388"/>
            <a:ext cx="1584325" cy="498475"/>
          </a:xfrm>
          <a:prstGeom prst="rect">
            <a:avLst/>
          </a:prstGeom>
          <a:solidFill>
            <a:srgbClr val="FFFF00">
              <a:alpha val="19000"/>
            </a:srgbClr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退  出</a:t>
            </a:r>
            <a:endParaRPr lang="zh-CN" altLang="en-US" sz="2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37889"/>
          <p:cNvSpPr/>
          <p:nvPr/>
        </p:nvSpPr>
        <p:spPr>
          <a:xfrm>
            <a:off x="762000" y="381000"/>
            <a:ext cx="59197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运用对比手法写有什么好处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1" name="矩形 37890"/>
          <p:cNvSpPr/>
          <p:nvPr/>
        </p:nvSpPr>
        <p:spPr>
          <a:xfrm>
            <a:off x="684213" y="1557338"/>
            <a:ext cx="786765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通过三组对比，突出济南冬天“温晴”的特点，由“奇迹”、“怪事”、“害怕”引出“宝地”，文章紧紧抓住这一天气特点，描绘济南冬天的景色。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7893" name="图片 37892" descr="jn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6278563"/>
            <a:ext cx="1371600" cy="57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8" name="矩形 41987"/>
          <p:cNvSpPr/>
          <p:nvPr/>
        </p:nvSpPr>
        <p:spPr>
          <a:xfrm>
            <a:off x="611188" y="692150"/>
            <a:ext cx="7920037" cy="5035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小结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文章一开头，就紧紧抓住济南冬天“温晴”这一天气特点，赞誉济南是个“宝地”，这是贯串全文的主线，下文描绘的济南冬天独有的美景，都是与此相联系的。 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1989" name="图片 41988" descr="jn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6278563"/>
            <a:ext cx="1371600" cy="57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7105"/>
          <p:cNvSpPr/>
          <p:nvPr/>
        </p:nvSpPr>
        <p:spPr>
          <a:xfrm>
            <a:off x="1042988" y="836613"/>
            <a:ext cx="7273925" cy="1190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自然段怎样转入写阳光朗照下的山景。 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107" name="矩形 47106"/>
          <p:cNvSpPr/>
          <p:nvPr/>
        </p:nvSpPr>
        <p:spPr>
          <a:xfrm>
            <a:off x="755650" y="2708275"/>
            <a:ext cx="7848600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用过渡句“设若单单是有阳光，那也算不了出奇”，转到写冬天的山。 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46081"/>
          <p:cNvSpPr/>
          <p:nvPr/>
        </p:nvSpPr>
        <p:spPr>
          <a:xfrm>
            <a:off x="1258888" y="836613"/>
            <a:ext cx="7561262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济南的这些小山有什么地理特征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? </a:t>
            </a:r>
            <a:endParaRPr lang="en-US" altLang="zh-CN" sz="3600" b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6083" name="矩形 46082"/>
          <p:cNvSpPr/>
          <p:nvPr/>
        </p:nvSpPr>
        <p:spPr>
          <a:xfrm>
            <a:off x="684213" y="1946275"/>
            <a:ext cx="7561262" cy="2978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75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小山把整个济南围了个圈儿，只有北边缺着点口儿，写出济南小山围城的地理环境。 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56321"/>
          <p:cNvSpPr txBox="1"/>
          <p:nvPr/>
        </p:nvSpPr>
        <p:spPr>
          <a:xfrm>
            <a:off x="457200" y="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990099"/>
                </a:solidFill>
                <a:latin typeface="Times New Roman" panose="02020603050405020304" pitchFamily="18" charset="0"/>
                <a:ea typeface="华文新魏" pitchFamily="2" charset="-122"/>
              </a:rPr>
              <a:t>阳光朗照下的山</a:t>
            </a:r>
            <a:endParaRPr lang="zh-CN" altLang="en-US" sz="3200" b="1">
              <a:solidFill>
                <a:srgbClr val="990099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6323" name="文本框 56322"/>
          <p:cNvSpPr txBox="1"/>
          <p:nvPr/>
        </p:nvSpPr>
        <p:spPr>
          <a:xfrm>
            <a:off x="5181600" y="0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2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薄雪覆盖下的山</a:t>
            </a:r>
            <a:endParaRPr lang="zh-CN" altLang="en-US" sz="3200" b="1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24" name="文本框 56323"/>
          <p:cNvSpPr txBox="1"/>
          <p:nvPr/>
        </p:nvSpPr>
        <p:spPr>
          <a:xfrm>
            <a:off x="381000" y="3276600"/>
            <a:ext cx="2971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城外的远山</a:t>
            </a:r>
            <a:endParaRPr lang="zh-CN" altLang="en-US" sz="3200" b="1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25" name="文本框 56324"/>
          <p:cNvSpPr txBox="1"/>
          <p:nvPr/>
        </p:nvSpPr>
        <p:spPr>
          <a:xfrm>
            <a:off x="5181600" y="32766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32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水    色</a:t>
            </a:r>
            <a:endParaRPr lang="zh-CN" altLang="en-US" sz="3200" b="1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6326" name="图片 56325" descr="微黄的阳光斜射在山腰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7200"/>
            <a:ext cx="40386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7" name="图片 56326" descr="冬天景象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5038" y="533400"/>
            <a:ext cx="4398962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8" name="图片 56327" descr="冬天的济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86200"/>
            <a:ext cx="41148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9" name="图片 56328" descr="澄清的河水慢慢往上看吧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3886200"/>
            <a:ext cx="4343400" cy="297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  <p:bldP spid="56324" grpId="0"/>
      <p:bldP spid="563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图片 57345" descr="微黄的阳光斜射在山腰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38200"/>
            <a:ext cx="5181600" cy="358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矩形 57346"/>
          <p:cNvSpPr/>
          <p:nvPr/>
        </p:nvSpPr>
        <p:spPr>
          <a:xfrm>
            <a:off x="762000" y="0"/>
            <a:ext cx="29845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99FFCC"/>
                </a:solidFill>
                <a:latin typeface="Times New Roman" panose="02020603050405020304" pitchFamily="18" charset="0"/>
                <a:ea typeface="华文新魏" pitchFamily="2" charset="-122"/>
              </a:rPr>
              <a:t>阳光朗照下的山</a:t>
            </a:r>
            <a:endParaRPr lang="zh-CN" altLang="en-US" sz="3200" b="1" dirty="0">
              <a:solidFill>
                <a:srgbClr val="99FFCC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48" name="文本框 57347"/>
          <p:cNvSpPr txBox="1"/>
          <p:nvPr/>
        </p:nvSpPr>
        <p:spPr>
          <a:xfrm>
            <a:off x="0" y="4800600"/>
            <a:ext cx="8839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、请找出描绘这一景物的语段，并找出能表现作者感情的词语！</a:t>
            </a:r>
            <a:endParaRPr lang="zh-CN" altLang="en-US" sz="2400" b="1">
              <a:solidFill>
                <a:srgbClr val="CC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49" name="文本框 57348"/>
          <p:cNvSpPr txBox="1"/>
          <p:nvPr/>
        </p:nvSpPr>
        <p:spPr>
          <a:xfrm>
            <a:off x="0" y="5410200"/>
            <a:ext cx="9144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明确：第二段；暖和安适地睡着、唤醒、特别可爱、放在一个小摇篮里</a:t>
            </a:r>
            <a:r>
              <a:rPr lang="en-US" altLang="zh-CN" sz="2400" b="1">
                <a:solidFill>
                  <a:srgbClr val="CC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endParaRPr lang="en-US" altLang="zh-CN" sz="2400" b="1">
              <a:solidFill>
                <a:srgbClr val="CC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0" name="文本框 57349"/>
          <p:cNvSpPr txBox="1"/>
          <p:nvPr/>
        </p:nvSpPr>
        <p:spPr>
          <a:xfrm>
            <a:off x="5257800" y="609600"/>
            <a:ext cx="3886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、这种景物具有人的感情的写法在修辞上称为什么？</a:t>
            </a:r>
            <a:endParaRPr lang="zh-CN" altLang="en-US" sz="2400" b="1">
              <a:solidFill>
                <a:srgbClr val="CC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1" name="文本框 57350"/>
          <p:cNvSpPr txBox="1"/>
          <p:nvPr/>
        </p:nvSpPr>
        <p:spPr>
          <a:xfrm>
            <a:off x="5486400" y="1447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明确：拟人</a:t>
            </a:r>
            <a:endParaRPr lang="zh-CN" altLang="en-US" sz="2400" b="1">
              <a:solidFill>
                <a:srgbClr val="CC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5181600" y="2057400"/>
            <a:ext cx="3962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4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、这一段写出了济南冬天的什么特点？</a:t>
            </a:r>
            <a:endParaRPr lang="zh-CN" altLang="en-US" sz="2400" b="1">
              <a:solidFill>
                <a:srgbClr val="CC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5257800" y="29718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明确：“暖和安适”“可爱”</a:t>
            </a:r>
            <a:endParaRPr lang="zh-CN" altLang="en-US" sz="2400" b="1">
              <a:solidFill>
                <a:srgbClr val="CC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  <p:bldP spid="57350" grpId="0"/>
      <p:bldP spid="57351" grpId="0"/>
      <p:bldP spid="57352" grpId="0"/>
      <p:bldP spid="573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图片 58369" descr="冬天景象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38200"/>
            <a:ext cx="4038600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矩形 58370"/>
          <p:cNvSpPr/>
          <p:nvPr/>
        </p:nvSpPr>
        <p:spPr>
          <a:xfrm>
            <a:off x="457200" y="0"/>
            <a:ext cx="30511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薄雪覆盖下的山</a:t>
            </a:r>
            <a:endParaRPr lang="zh-CN" altLang="en-US" sz="3200" b="1" dirty="0">
              <a:solidFill>
                <a:srgbClr val="FF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372" name="文本框 58371"/>
          <p:cNvSpPr txBox="1"/>
          <p:nvPr/>
        </p:nvSpPr>
        <p:spPr>
          <a:xfrm>
            <a:off x="4038600" y="173038"/>
            <a:ext cx="55737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、薄雪覆盖的小山，妙在哪里？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3" name="文本框 58372"/>
          <p:cNvSpPr txBox="1"/>
          <p:nvPr/>
        </p:nvSpPr>
        <p:spPr>
          <a:xfrm>
            <a:off x="4267200" y="836613"/>
            <a:ext cx="4876800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作者按空间顺序描绘，用了系列比喻、拟人，把各处细部雪的光、色、态一一展现出来，有层次地写出秀美景色和娇美情态。</a:t>
            </a:r>
            <a:r>
              <a:rPr lang="zh-CN" altLang="en-US" sz="2800" b="1" dirty="0">
                <a:solidFill>
                  <a:srgbClr val="99FFCC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2800" b="1">
              <a:solidFill>
                <a:srgbClr val="99FF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375" name="文本框 58374"/>
          <p:cNvSpPr txBox="1"/>
          <p:nvPr/>
        </p:nvSpPr>
        <p:spPr>
          <a:xfrm>
            <a:off x="179388" y="4514850"/>
            <a:ext cx="8748712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  <a:ea typeface="楷体_GB2312" pitchFamily="49" charset="-122"/>
              </a:rPr>
              <a:t>顶着“白花”的“看护妇”比喻雪光，“带水纹的花衣”比喻雪色，“山的肌肤”“镶银边”比喻雪态，“露出粉色”“害羞”拟人手法写出雪态。从上到下，如工笔画，描写出薄雪覆盖下的小山特别的娇柔秀气。“顶、镶、穿、露”动词准确生动。</a:t>
            </a:r>
            <a:endParaRPr lang="zh-CN" altLang="en-US" sz="2800" b="1">
              <a:solidFill>
                <a:srgbClr val="CC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8377" name="文本框 58376"/>
          <p:cNvSpPr txBox="1"/>
          <p:nvPr/>
        </p:nvSpPr>
        <p:spPr>
          <a:xfrm>
            <a:off x="1619250" y="3773488"/>
            <a:ext cx="56880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、用什么修辞手法写雪后山景？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  <p:bldP spid="583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4" name="图片 59393" descr="冬天的济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0" y="0"/>
            <a:ext cx="41148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文本框 59394"/>
          <p:cNvSpPr txBox="1"/>
          <p:nvPr/>
        </p:nvSpPr>
        <p:spPr>
          <a:xfrm>
            <a:off x="4267200" y="381000"/>
            <a:ext cx="671513" cy="2286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城外的远山</a:t>
            </a:r>
            <a:endParaRPr lang="zh-CN" altLang="en-US" sz="3200" b="1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396" name="文本框 59395"/>
          <p:cNvSpPr txBox="1"/>
          <p:nvPr/>
        </p:nvSpPr>
        <p:spPr>
          <a:xfrm>
            <a:off x="0" y="533400"/>
            <a:ext cx="4191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、济南城外远山的特点 </a:t>
            </a:r>
            <a:endParaRPr lang="zh-CN" altLang="en-US" sz="2800" b="1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397" name="文本框 59396"/>
          <p:cNvSpPr txBox="1"/>
          <p:nvPr/>
        </p:nvSpPr>
        <p:spPr>
          <a:xfrm>
            <a:off x="0" y="1143000"/>
            <a:ext cx="4191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写出小山素淡雅致的特点，有如一幅小水墨画。“卧”写出一种恬静安逸的气氛。 </a:t>
            </a:r>
            <a:endParaRPr lang="zh-CN" altLang="en-US" sz="2800" b="1">
              <a:solidFill>
                <a:srgbClr val="00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398" name="文本框 59397"/>
          <p:cNvSpPr txBox="1"/>
          <p:nvPr/>
        </p:nvSpPr>
        <p:spPr>
          <a:xfrm>
            <a:off x="4419600" y="3581400"/>
            <a:ext cx="4724400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第一是暖，不但不结冰，不还冒着热气；二是绿，用绿萍、经水藻、柳影的绿烘托出水的绿，写出水的温暖多情，富于生机；三是活，十分清亮通透蓝汪汪，如一块空灵的蓝水晶。 </a:t>
            </a:r>
            <a:endParaRPr lang="zh-CN" altLang="en-US" sz="2800" b="1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399" name="文本框 59398"/>
          <p:cNvSpPr txBox="1"/>
          <p:nvPr/>
        </p:nvSpPr>
        <p:spPr>
          <a:xfrm>
            <a:off x="3810000" y="3124200"/>
            <a:ext cx="502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       2</a:t>
            </a:r>
            <a:r>
              <a:rPr lang="zh-CN" altLang="en-US" sz="2800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、济南冬天水的特点</a:t>
            </a:r>
            <a:endParaRPr lang="zh-CN" altLang="en-US" sz="2800" b="1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9400" name="图片 59399" descr="澄清的河水慢慢往上看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86200"/>
            <a:ext cx="43434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01" name="矩形 59400"/>
          <p:cNvSpPr/>
          <p:nvPr/>
        </p:nvSpPr>
        <p:spPr>
          <a:xfrm>
            <a:off x="0" y="3140075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200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水      色</a:t>
            </a:r>
            <a:endParaRPr lang="zh-CN" altLang="en-US" sz="3200" b="1" dirty="0">
              <a:solidFill>
                <a:srgbClr val="99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/>
      <p:bldP spid="59398" grpId="0"/>
      <p:bldP spid="59399" grpId="0"/>
      <p:bldP spid="594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文本框 60417"/>
          <p:cNvSpPr txBox="1"/>
          <p:nvPr/>
        </p:nvSpPr>
        <p:spPr>
          <a:xfrm>
            <a:off x="533400" y="533400"/>
            <a:ext cx="8610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华文新魏" pitchFamily="2" charset="-122"/>
              </a:rPr>
              <a:t>文中渗透作者对济南的冬天什么样的感情</a:t>
            </a:r>
            <a:r>
              <a:rPr lang="en-US" altLang="zh-CN" sz="3600" dirty="0">
                <a:solidFill>
                  <a:schemeClr val="accent2"/>
                </a:solidFill>
                <a:latin typeface="Times New Roman" panose="02020603050405020304" pitchFamily="18" charset="0"/>
                <a:ea typeface="华文新魏" pitchFamily="2" charset="-122"/>
              </a:rPr>
              <a:t>?</a:t>
            </a:r>
            <a:r>
              <a:rPr lang="zh-CN" altLang="en-US" sz="3600" dirty="0">
                <a:solidFill>
                  <a:schemeClr val="accent2"/>
                </a:solidFill>
                <a:latin typeface="Times New Roman" panose="02020603050405020304" pitchFamily="18" charset="0"/>
                <a:ea typeface="华文新魏" pitchFamily="2" charset="-122"/>
              </a:rPr>
              <a:t>哪些句子写出了作者这种感情</a:t>
            </a:r>
            <a:endParaRPr lang="zh-CN" altLang="en-US" sz="3600">
              <a:solidFill>
                <a:schemeClr val="accent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0419" name="文本框 60418"/>
          <p:cNvSpPr txBox="1"/>
          <p:nvPr/>
        </p:nvSpPr>
        <p:spPr>
          <a:xfrm>
            <a:off x="762000" y="1978025"/>
            <a:ext cx="8382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这就是冬天的济南”直接表达作者喜爱、赞美济南的感情。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457200" y="3657600"/>
            <a:ext cx="8686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说说文中运用了哪些修辞手法，并找出相关的句子。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0421" name="文本框 60420"/>
          <p:cNvSpPr txBox="1"/>
          <p:nvPr/>
        </p:nvSpPr>
        <p:spPr>
          <a:xfrm>
            <a:off x="931863" y="4854575"/>
            <a:ext cx="3352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用比喻和拟人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/>
      <p:bldP spid="60420" grpId="0"/>
      <p:bldP spid="604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框 61441"/>
          <p:cNvSpPr txBox="1"/>
          <p:nvPr/>
        </p:nvSpPr>
        <p:spPr>
          <a:xfrm>
            <a:off x="990600" y="914400"/>
            <a:ext cx="4038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小结写作特点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443" name="文本框 61442"/>
          <p:cNvSpPr txBox="1"/>
          <p:nvPr/>
        </p:nvSpPr>
        <p:spPr>
          <a:xfrm>
            <a:off x="762000" y="1676400"/>
            <a:ext cx="7467600" cy="457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CC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）善用比喻和拟人，写出济南不高的山，不冷的冬天，准确而恰到好处，予人美感。 </a:t>
            </a:r>
            <a:endParaRPr lang="zh-CN" altLang="en-US" sz="2800" b="1" dirty="0">
              <a:solidFill>
                <a:srgbClr val="CC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CC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）寓情于景，情景交融或直接抒情，或创设意境，流露深情，或虚实结合，展开想象，抒发热爱之情。 </a:t>
            </a:r>
            <a:endParaRPr lang="zh-CN" altLang="en-US" sz="2800" b="1" dirty="0">
              <a:solidFill>
                <a:srgbClr val="CC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CC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）注意色调对比，抓住主要景物的主要特征描写，既有简笔写意画，又有细腻的工笔画。 </a:t>
            </a:r>
            <a:endParaRPr lang="zh-CN" altLang="en-US" sz="2800" b="1" dirty="0">
              <a:solidFill>
                <a:srgbClr val="CC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CC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solidFill>
                  <a:srgbClr val="CC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）突出自己最鲜明的印象和感受，唤起读者体验，仿如身临其境 </a:t>
            </a:r>
            <a:endParaRPr lang="zh-CN" altLang="en-US" sz="2800" b="1">
              <a:solidFill>
                <a:srgbClr val="CC66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5" name="组合 5124"/>
          <p:cNvGrpSpPr/>
          <p:nvPr/>
        </p:nvGrpSpPr>
        <p:grpSpPr>
          <a:xfrm>
            <a:off x="468313" y="476250"/>
            <a:ext cx="8202612" cy="5746750"/>
            <a:chOff x="295" y="300"/>
            <a:chExt cx="5167" cy="3620"/>
          </a:xfrm>
        </p:grpSpPr>
        <p:sp>
          <p:nvSpPr>
            <p:cNvPr id="5122" name="矩形 5121"/>
            <p:cNvSpPr/>
            <p:nvPr/>
          </p:nvSpPr>
          <p:spPr>
            <a:xfrm>
              <a:off x="295" y="300"/>
              <a:ext cx="3856" cy="21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 dirty="0">
                  <a:solidFill>
                    <a:srgbClr val="3333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老舍</a:t>
              </a:r>
              <a:r>
                <a:rPr lang="en-US" altLang="zh-CN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(1899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1966)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，现代著名作家，人民艺术家。原名舒庆春，字舍予，满族人。生于北京一个城市贫民家庭。五四”新文化运动中，开始用白话创作。</a:t>
              </a:r>
              <a:endPara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123" name="矩形 5122"/>
            <p:cNvSpPr/>
            <p:nvPr/>
          </p:nvSpPr>
          <p:spPr>
            <a:xfrm>
              <a:off x="295" y="2478"/>
              <a:ext cx="5095" cy="1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 dirty="0">
                  <a:solidFill>
                    <a:srgbClr val="3333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作品有小说</a:t>
              </a:r>
              <a:r>
                <a:rPr lang="en-US" altLang="zh-CN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《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骆驼祥子</a:t>
              </a:r>
              <a:r>
                <a:rPr lang="en-US" altLang="zh-CN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》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、话剧</a:t>
              </a:r>
              <a:r>
                <a:rPr lang="en-US" altLang="zh-CN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《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茶馆</a:t>
              </a:r>
              <a:r>
                <a:rPr lang="en-US" altLang="zh-CN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》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等，收在</a:t>
              </a:r>
              <a:r>
                <a:rPr lang="en-US" altLang="zh-CN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《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老舍文集</a:t>
              </a:r>
              <a:r>
                <a:rPr lang="en-US" altLang="zh-CN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》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里。</a:t>
              </a:r>
              <a:endPara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  <a:p>
              <a:pPr lvl="0"/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   本文约写于</a:t>
              </a:r>
              <a:r>
                <a:rPr lang="en-US" altLang="zh-CN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1930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1931</a:t>
              </a:r>
              <a:r>
                <a:rPr lang="zh-CN" altLang="en-US" sz="3600" b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年间，是作者在济南齐鲁大学任教时写的。</a:t>
              </a:r>
              <a:endPara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5124" name="图片 5123" descr="ZWLAOS0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105" y="482"/>
              <a:ext cx="1357" cy="195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6" name="图片 5125" descr="jn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6278563"/>
            <a:ext cx="1371600" cy="57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2466" name="文本框 62465"/>
          <p:cNvSpPr txBox="1"/>
          <p:nvPr/>
        </p:nvSpPr>
        <p:spPr>
          <a:xfrm>
            <a:off x="0" y="1600200"/>
            <a:ext cx="793750" cy="3429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彩云" pitchFamily="2" charset="-122"/>
              </a:rPr>
              <a:t>济南的冬天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62467" name="左大括号 62466"/>
          <p:cNvSpPr/>
          <p:nvPr/>
        </p:nvSpPr>
        <p:spPr>
          <a:xfrm>
            <a:off x="914400" y="609600"/>
            <a:ext cx="685800" cy="5562600"/>
          </a:xfrm>
          <a:prstGeom prst="leftBrace">
            <a:avLst>
              <a:gd name="adj1" fmla="val 67592"/>
              <a:gd name="adj2" fmla="val 50000"/>
            </a:avLst>
          </a:prstGeom>
          <a:noFill/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468" name="文本框 62467"/>
          <p:cNvSpPr txBox="1"/>
          <p:nvPr/>
        </p:nvSpPr>
        <p:spPr>
          <a:xfrm>
            <a:off x="1600200" y="0"/>
            <a:ext cx="611188" cy="2514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一济南的天气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69" name="文本框 62468"/>
          <p:cNvSpPr txBox="1"/>
          <p:nvPr/>
        </p:nvSpPr>
        <p:spPr>
          <a:xfrm>
            <a:off x="1752600" y="4495800"/>
            <a:ext cx="611188" cy="274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二冬天的济南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0" name="左大括号 62469"/>
          <p:cNvSpPr/>
          <p:nvPr/>
        </p:nvSpPr>
        <p:spPr>
          <a:xfrm>
            <a:off x="2209800" y="0"/>
            <a:ext cx="304800" cy="2667000"/>
          </a:xfrm>
          <a:prstGeom prst="leftBrace">
            <a:avLst>
              <a:gd name="adj1" fmla="val 72916"/>
              <a:gd name="adj2" fmla="val 50000"/>
            </a:avLst>
          </a:prstGeom>
          <a:noFill/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471" name="左大括号 62470"/>
          <p:cNvSpPr/>
          <p:nvPr/>
        </p:nvSpPr>
        <p:spPr>
          <a:xfrm>
            <a:off x="2286000" y="4191000"/>
            <a:ext cx="304800" cy="2667000"/>
          </a:xfrm>
          <a:prstGeom prst="leftBrace">
            <a:avLst>
              <a:gd name="adj1" fmla="val 72916"/>
              <a:gd name="adj2" fmla="val 50000"/>
            </a:avLst>
          </a:prstGeom>
          <a:noFill/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dirty="0">
              <a:solidFill>
                <a:schemeClr val="bg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2472" name="文本框 62471"/>
          <p:cNvSpPr txBox="1"/>
          <p:nvPr/>
        </p:nvSpPr>
        <p:spPr>
          <a:xfrm>
            <a:off x="2590800" y="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异地之冬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3" name="文本框 62472"/>
          <p:cNvSpPr txBox="1"/>
          <p:nvPr/>
        </p:nvSpPr>
        <p:spPr>
          <a:xfrm>
            <a:off x="4419600" y="0"/>
            <a:ext cx="510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北平         伦敦            热带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4" name="文本框 62473"/>
          <p:cNvSpPr txBox="1"/>
          <p:nvPr/>
        </p:nvSpPr>
        <p:spPr>
          <a:xfrm>
            <a:off x="4343400" y="457200"/>
            <a:ext cx="525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多风        多雾    日光毒，响亮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5" name="文本框 62474"/>
          <p:cNvSpPr txBox="1"/>
          <p:nvPr/>
        </p:nvSpPr>
        <p:spPr>
          <a:xfrm>
            <a:off x="4114800" y="1066800"/>
            <a:ext cx="502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（奇迹）  （怪事）    （害怕）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6" name="文本框 62475"/>
          <p:cNvSpPr txBox="1"/>
          <p:nvPr/>
        </p:nvSpPr>
        <p:spPr>
          <a:xfrm>
            <a:off x="2590800" y="228600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济南的冬天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7" name="文本框 62476"/>
          <p:cNvSpPr txBox="1"/>
          <p:nvPr/>
        </p:nvSpPr>
        <p:spPr>
          <a:xfrm>
            <a:off x="4876800" y="2286000"/>
            <a:ext cx="4267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无风声   无雾响晴   温情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78" name="上下箭头 62477"/>
          <p:cNvSpPr/>
          <p:nvPr/>
        </p:nvSpPr>
        <p:spPr>
          <a:xfrm>
            <a:off x="3203575" y="692150"/>
            <a:ext cx="304800" cy="1600200"/>
          </a:xfrm>
          <a:prstGeom prst="upDownArrow">
            <a:avLst>
              <a:gd name="adj1" fmla="val 50000"/>
              <a:gd name="adj2" fmla="val 105000"/>
            </a:avLst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algn="ctr"/>
            <a:endParaRPr dirty="0">
              <a:solidFill>
                <a:schemeClr val="bg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2479" name="文本框 62478"/>
          <p:cNvSpPr txBox="1"/>
          <p:nvPr/>
        </p:nvSpPr>
        <p:spPr>
          <a:xfrm>
            <a:off x="2743200" y="990600"/>
            <a:ext cx="611188" cy="1066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对比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80" name="文本框 62479"/>
          <p:cNvSpPr txBox="1"/>
          <p:nvPr/>
        </p:nvSpPr>
        <p:spPr>
          <a:xfrm>
            <a:off x="3351213" y="1066800"/>
            <a:ext cx="611187" cy="838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喜爱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81" name="文本框 62480"/>
          <p:cNvSpPr txBox="1"/>
          <p:nvPr/>
        </p:nvSpPr>
        <p:spPr>
          <a:xfrm>
            <a:off x="2819400" y="2819400"/>
            <a:ext cx="1676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宝地”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82" name="文本框 62481"/>
          <p:cNvSpPr txBox="1"/>
          <p:nvPr/>
        </p:nvSpPr>
        <p:spPr>
          <a:xfrm>
            <a:off x="2590800" y="4114800"/>
            <a:ext cx="2514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山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83" name="文本框 62482"/>
          <p:cNvSpPr txBox="1"/>
          <p:nvPr/>
        </p:nvSpPr>
        <p:spPr>
          <a:xfrm>
            <a:off x="3276600" y="3810000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阳光朗照下的山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84" name="文本框 62483"/>
          <p:cNvSpPr txBox="1"/>
          <p:nvPr/>
        </p:nvSpPr>
        <p:spPr>
          <a:xfrm>
            <a:off x="5715000" y="3505200"/>
            <a:ext cx="3048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暖和、舒适、可爱、充满温情（小摇篮）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85" name="文本框 62484"/>
          <p:cNvSpPr txBox="1"/>
          <p:nvPr/>
        </p:nvSpPr>
        <p:spPr>
          <a:xfrm>
            <a:off x="3276600" y="4267200"/>
            <a:ext cx="243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薄雪覆盖下的山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86" name="文本框 62485"/>
          <p:cNvSpPr txBox="1"/>
          <p:nvPr/>
        </p:nvSpPr>
        <p:spPr>
          <a:xfrm>
            <a:off x="5715000" y="4343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娇美、秀气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87" name="文本框 62486"/>
          <p:cNvSpPr txBox="1"/>
          <p:nvPr/>
        </p:nvSpPr>
        <p:spPr>
          <a:xfrm>
            <a:off x="3276600" y="4724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城外远山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88" name="文本框 62487"/>
          <p:cNvSpPr txBox="1"/>
          <p:nvPr/>
        </p:nvSpPr>
        <p:spPr>
          <a:xfrm>
            <a:off x="5715000" y="4724400"/>
            <a:ext cx="220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素淡、雅致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89" name="文本框 62488"/>
          <p:cNvSpPr txBox="1"/>
          <p:nvPr/>
        </p:nvSpPr>
        <p:spPr>
          <a:xfrm>
            <a:off x="2590800" y="6096000"/>
            <a:ext cx="609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水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90" name="文本框 62489"/>
          <p:cNvSpPr txBox="1"/>
          <p:nvPr/>
        </p:nvSpPr>
        <p:spPr>
          <a:xfrm>
            <a:off x="3276600" y="54864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暧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不结冰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91" name="文本框 62490"/>
          <p:cNvSpPr txBox="1"/>
          <p:nvPr/>
        </p:nvSpPr>
        <p:spPr>
          <a:xfrm>
            <a:off x="3276600" y="5943600"/>
            <a:ext cx="4038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绿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温暖多情，富于生机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92" name="文本框 62491"/>
          <p:cNvSpPr txBox="1"/>
          <p:nvPr/>
        </p:nvSpPr>
        <p:spPr>
          <a:xfrm>
            <a:off x="3276600" y="6400800"/>
            <a:ext cx="3962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清亮通透 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93" name="左大括号 62492"/>
          <p:cNvSpPr/>
          <p:nvPr/>
        </p:nvSpPr>
        <p:spPr>
          <a:xfrm>
            <a:off x="3048000" y="3962400"/>
            <a:ext cx="228600" cy="1066800"/>
          </a:xfrm>
          <a:prstGeom prst="leftBrace">
            <a:avLst>
              <a:gd name="adj1" fmla="val 38888"/>
              <a:gd name="adj2" fmla="val 50000"/>
            </a:avLst>
          </a:prstGeom>
          <a:noFill/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endParaRPr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94" name="左大括号 62493"/>
          <p:cNvSpPr/>
          <p:nvPr/>
        </p:nvSpPr>
        <p:spPr>
          <a:xfrm>
            <a:off x="3124200" y="5638800"/>
            <a:ext cx="152400" cy="1219200"/>
          </a:xfrm>
          <a:prstGeom prst="leftBrace">
            <a:avLst>
              <a:gd name="adj1" fmla="val 66666"/>
              <a:gd name="adj2" fmla="val 50000"/>
            </a:avLst>
          </a:prstGeom>
          <a:noFill/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endParaRPr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95" name="文本框 62494"/>
          <p:cNvSpPr txBox="1"/>
          <p:nvPr/>
        </p:nvSpPr>
        <p:spPr>
          <a:xfrm>
            <a:off x="8532813" y="3276600"/>
            <a:ext cx="611187" cy="3581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处处围绕“温晴”来写</a:t>
            </a:r>
            <a:endParaRPr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496" name="右大括号 62495"/>
          <p:cNvSpPr/>
          <p:nvPr/>
        </p:nvSpPr>
        <p:spPr>
          <a:xfrm>
            <a:off x="8458200" y="3505200"/>
            <a:ext cx="152400" cy="3048000"/>
          </a:xfrm>
          <a:prstGeom prst="rightBrace">
            <a:avLst>
              <a:gd name="adj1" fmla="val 166666"/>
              <a:gd name="adj2" fmla="val 50000"/>
            </a:avLst>
          </a:prstGeom>
          <a:noFill/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3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6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300"/>
                                        <p:tgtEl>
                                          <p:spTgt spid="6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300"/>
                                        <p:tgtEl>
                                          <p:spTgt spid="6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3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3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3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3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3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3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8" grpId="0"/>
      <p:bldP spid="62469" grpId="0"/>
      <p:bldP spid="62471" grpId="0" animBg="1"/>
      <p:bldP spid="62472" grpId="0"/>
      <p:bldP spid="62473" grpId="0"/>
      <p:bldP spid="62474" grpId="0"/>
      <p:bldP spid="62475" grpId="0"/>
      <p:bldP spid="62476" grpId="0"/>
      <p:bldP spid="62477" grpId="0"/>
      <p:bldP spid="62478" grpId="0" animBg="1"/>
      <p:bldP spid="62479" grpId="0"/>
      <p:bldP spid="62480" grpId="0"/>
      <p:bldP spid="62481" grpId="0"/>
      <p:bldP spid="62482" grpId="0"/>
      <p:bldP spid="62483" grpId="0"/>
      <p:bldP spid="62484" grpId="0"/>
      <p:bldP spid="62485" grpId="0"/>
      <p:bldP spid="62486" grpId="0"/>
      <p:bldP spid="62487" grpId="0"/>
      <p:bldP spid="62488" grpId="0"/>
      <p:bldP spid="62489" grpId="0"/>
      <p:bldP spid="62490" grpId="0"/>
      <p:bldP spid="62491" grpId="0"/>
      <p:bldP spid="62492" grpId="0"/>
      <p:bldP spid="62493" grpId="0" animBg="1"/>
      <p:bldP spid="62494" grpId="0" animBg="1"/>
      <p:bldP spid="624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文本框 63489"/>
          <p:cNvSpPr txBox="1"/>
          <p:nvPr/>
        </p:nvSpPr>
        <p:spPr>
          <a:xfrm>
            <a:off x="381000" y="3352800"/>
            <a:ext cx="80010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 pitchFamily="49" charset="-122"/>
              </a:rPr>
              <a:t>不可以。因为“济南的冬天”表明所写的是济南这一特定地域的冬天；“冬天的济南”目的在于赞美“冬天”这个特定时令的济南。</a:t>
            </a: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600" b="1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3491" name="文本框 63490"/>
          <p:cNvSpPr txBox="1"/>
          <p:nvPr/>
        </p:nvSpPr>
        <p:spPr>
          <a:xfrm>
            <a:off x="609600" y="914400"/>
            <a:ext cx="85344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800" dirty="0">
                <a:solidFill>
                  <a:srgbClr val="000066"/>
                </a:solidFill>
                <a:latin typeface="Times New Roman" panose="02020603050405020304" pitchFamily="18" charset="0"/>
                <a:ea typeface="华文新魏" pitchFamily="2" charset="-122"/>
              </a:rPr>
              <a:t>标题可否换为“冬天的济南”</a:t>
            </a:r>
            <a:r>
              <a:rPr lang="en-US" altLang="zh-CN" sz="4800">
                <a:solidFill>
                  <a:srgbClr val="000066"/>
                </a:solidFill>
                <a:latin typeface="Times New Roman" panose="02020603050405020304" pitchFamily="18" charset="0"/>
                <a:ea typeface="华文新魏" pitchFamily="2" charset="-122"/>
              </a:rPr>
              <a:t>?</a:t>
            </a:r>
            <a:r>
              <a:rPr lang="en-US" altLang="zh-CN" sz="3600">
                <a:solidFill>
                  <a:srgbClr val="000066"/>
                </a:solidFill>
                <a:latin typeface="Times New Roman" panose="02020603050405020304" pitchFamily="18" charset="0"/>
                <a:ea typeface="华文新魏" pitchFamily="2" charset="-122"/>
              </a:rPr>
              <a:t> </a:t>
            </a:r>
            <a:endParaRPr lang="en-US" altLang="zh-CN" sz="3600">
              <a:solidFill>
                <a:srgbClr val="000066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40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文本框 64513"/>
          <p:cNvSpPr txBox="1"/>
          <p:nvPr/>
        </p:nvSpPr>
        <p:spPr>
          <a:xfrm>
            <a:off x="1066800" y="838200"/>
            <a:ext cx="2819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作业 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4515" name="文本框 64514"/>
          <p:cNvSpPr txBox="1"/>
          <p:nvPr/>
        </p:nvSpPr>
        <p:spPr>
          <a:xfrm>
            <a:off x="1066800" y="1905000"/>
            <a:ext cx="7391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①</a:t>
            </a: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写作练习：写故乡的冬天，抓住景物的特征。</a:t>
            </a:r>
            <a:endParaRPr lang="zh-CN" altLang="en-US" sz="3600" b="1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4516" name="文本框 64515"/>
          <p:cNvSpPr txBox="1"/>
          <p:nvPr/>
        </p:nvSpPr>
        <p:spPr>
          <a:xfrm>
            <a:off x="1066800" y="3276600"/>
            <a:ext cx="7239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②</a:t>
            </a: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假如你是一位导游，冬季带领游客来济南，追随老舍的足迹，请你设计一下导游词。</a:t>
            </a:r>
            <a:endParaRPr lang="zh-CN" altLang="en-US" sz="3600" b="1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1066800" y="5257800"/>
            <a:ext cx="7543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③</a:t>
            </a: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比较</a:t>
            </a:r>
            <a:r>
              <a:rPr lang="en-US" altLang="zh-CN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春</a:t>
            </a:r>
            <a:r>
              <a:rPr lang="en-US" altLang="zh-CN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和</a:t>
            </a:r>
            <a:r>
              <a:rPr lang="en-US" altLang="zh-CN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济南的冬天</a:t>
            </a:r>
            <a:r>
              <a:rPr lang="en-US" altLang="zh-CN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在写法上的异同。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/>
      <p:bldP spid="64516" grpId="0"/>
      <p:bldP spid="645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228600" y="0"/>
            <a:ext cx="86868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段哪些句子写出了济南冬天的特点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3" name="矩形 36872"/>
          <p:cNvSpPr/>
          <p:nvPr/>
        </p:nvSpPr>
        <p:spPr>
          <a:xfrm>
            <a:off x="0" y="3284538"/>
            <a:ext cx="8458200" cy="1616075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       </a:t>
            </a:r>
            <a:r>
              <a:rPr lang="zh-CN" altLang="en-US" sz="32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这一圈小山在冬天特别可爱，好像是把济南放在一个小摇篮里，它们安静不动地低声地说</a:t>
            </a:r>
            <a:r>
              <a:rPr lang="en-US" altLang="zh-CN" sz="3200" b="1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……</a:t>
            </a:r>
            <a:endParaRPr lang="en-US" altLang="zh-CN" sz="3200" b="1">
              <a:solidFill>
                <a:srgbClr val="3333FF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6874" name="矩形 36873"/>
          <p:cNvSpPr/>
          <p:nvPr/>
        </p:nvSpPr>
        <p:spPr>
          <a:xfrm>
            <a:off x="0" y="5013325"/>
            <a:ext cx="8686800" cy="1616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用“小摇篮”比喻小山围城的地理环境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用拟人的手法表现温存体贴的抚慰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从而给济南人们到来温暖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写出这一圈小山的特别可爱。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6875" name="组合 36874"/>
          <p:cNvGrpSpPr/>
          <p:nvPr/>
        </p:nvGrpSpPr>
        <p:grpSpPr>
          <a:xfrm>
            <a:off x="304800" y="685800"/>
            <a:ext cx="8839200" cy="1981200"/>
            <a:chOff x="192" y="624"/>
            <a:chExt cx="5568" cy="1152"/>
          </a:xfrm>
        </p:grpSpPr>
        <p:sp>
          <p:nvSpPr>
            <p:cNvPr id="36876" name="矩形 36875"/>
            <p:cNvSpPr/>
            <p:nvPr/>
          </p:nvSpPr>
          <p:spPr>
            <a:xfrm>
              <a:off x="192" y="624"/>
              <a:ext cx="5568" cy="65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en-US" altLang="zh-CN" sz="3600" b="1" dirty="0">
                  <a:solidFill>
                    <a:schemeClr val="bg1"/>
                  </a:solidFill>
                  <a:latin typeface="Tahoma" panose="020B0604030504040204" pitchFamily="34" charset="0"/>
                  <a:ea typeface="楷体_GB2312" pitchFamily="49" charset="-122"/>
                </a:rPr>
                <a:t>       </a:t>
              </a:r>
              <a:r>
                <a:rPr lang="zh-CN" altLang="en-US" sz="3200" b="1" dirty="0">
                  <a:solidFill>
                    <a:srgbClr val="3333FF"/>
                  </a:solidFill>
                  <a:latin typeface="Tahoma" panose="020B0604030504040204" pitchFamily="34" charset="0"/>
                  <a:ea typeface="楷体_GB2312" pitchFamily="49" charset="-122"/>
                </a:rPr>
                <a:t>一个老城，有山有水，全在天底下晒着阳光，暖和安适地睡着，只等春风来把它们唤醒。</a:t>
              </a:r>
              <a:endParaRPr lang="zh-CN" altLang="en-US" sz="32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endParaRPr>
            </a:p>
          </p:txBody>
        </p:sp>
        <p:sp>
          <p:nvSpPr>
            <p:cNvPr id="36877" name="椭圆 36876"/>
            <p:cNvSpPr/>
            <p:nvPr/>
          </p:nvSpPr>
          <p:spPr>
            <a:xfrm>
              <a:off x="5328" y="1008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6878" name="椭圆 36877"/>
            <p:cNvSpPr/>
            <p:nvPr/>
          </p:nvSpPr>
          <p:spPr>
            <a:xfrm>
              <a:off x="2976" y="1344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6879" name="椭圆 36878"/>
            <p:cNvSpPr/>
            <p:nvPr/>
          </p:nvSpPr>
          <p:spPr>
            <a:xfrm>
              <a:off x="1248" y="1728"/>
              <a:ext cx="48" cy="4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6880" name="矩形 36879"/>
          <p:cNvSpPr/>
          <p:nvPr/>
        </p:nvSpPr>
        <p:spPr>
          <a:xfrm>
            <a:off x="179388" y="1803400"/>
            <a:ext cx="8675687" cy="15541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睡着”“唤醒”都是拟人的写法，将“老城”人格化，使之带有生命的感觉与意味，表现了冬天的济南“暖和安适”的特点。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 animBg="1"/>
      <p:bldP spid="36874" grpId="0" animBg="1"/>
      <p:bldP spid="3688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35841"/>
          <p:cNvSpPr/>
          <p:nvPr/>
        </p:nvSpPr>
        <p:spPr>
          <a:xfrm>
            <a:off x="827088" y="1052513"/>
            <a:ext cx="8316912" cy="1190625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      </a:t>
            </a:r>
            <a:r>
              <a:rPr lang="zh-CN" altLang="en-US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面上含笑；一看那些小山，心中便觉得有了着落，有了依靠。</a:t>
            </a:r>
            <a:endParaRPr lang="zh-CN" altLang="en-US" sz="3600" b="1" dirty="0">
              <a:solidFill>
                <a:srgbClr val="3333FF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5843" name="矩形 35842"/>
          <p:cNvSpPr/>
          <p:nvPr/>
        </p:nvSpPr>
        <p:spPr>
          <a:xfrm>
            <a:off x="827088" y="2711450"/>
            <a:ext cx="7772400" cy="1905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65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从人们的感受写，不仅描绘笑容，更突出心理活动。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1258888" y="4868863"/>
            <a:ext cx="7129462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这一段写出了济南冬天的什么特点？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1619250" y="5949950"/>
            <a:ext cx="38862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暖和安适”“可爱”</a:t>
            </a:r>
            <a:endParaRPr lang="zh-CN" altLang="en-US" sz="32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  <p:bldP spid="35844" grpId="0" animBg="1"/>
      <p:bldP spid="358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矩形 34817"/>
          <p:cNvSpPr/>
          <p:nvPr/>
        </p:nvSpPr>
        <p:spPr>
          <a:xfrm>
            <a:off x="838200" y="609600"/>
            <a:ext cx="8126413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文章按怎样的顺序描写雪后的山景？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19" name="矩形 34818"/>
          <p:cNvSpPr/>
          <p:nvPr/>
        </p:nvSpPr>
        <p:spPr>
          <a:xfrm>
            <a:off x="684213" y="1989138"/>
            <a:ext cx="7634287" cy="28114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65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按照空间顺序，从山上、山尖至山坡、山腰，有层次地写出秀美的山景。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794" name="矩形 33793"/>
          <p:cNvSpPr/>
          <p:nvPr/>
        </p:nvSpPr>
        <p:spPr>
          <a:xfrm>
            <a:off x="468313" y="260350"/>
            <a:ext cx="84248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最妙的是下点小雪呀”雪后山景“妙”在何处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5" name="矩形 33794"/>
          <p:cNvSpPr/>
          <p:nvPr/>
        </p:nvSpPr>
        <p:spPr>
          <a:xfrm>
            <a:off x="323850" y="1700213"/>
            <a:ext cx="4876800" cy="17399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山上的矮松越发的青黑，树尖上顶着一髻儿白花”</a:t>
            </a:r>
            <a:endParaRPr lang="zh-CN" altLang="en-US" sz="3600" b="1" dirty="0">
              <a:solidFill>
                <a:srgbClr val="3333FF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3796" name="矩形 33795"/>
          <p:cNvSpPr/>
          <p:nvPr/>
        </p:nvSpPr>
        <p:spPr>
          <a:xfrm>
            <a:off x="5076825" y="1700213"/>
            <a:ext cx="33829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松的翠与雪的白相映生色；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3797" name="矩形 33796"/>
          <p:cNvSpPr/>
          <p:nvPr/>
        </p:nvSpPr>
        <p:spPr>
          <a:xfrm>
            <a:off x="5076825" y="3429000"/>
            <a:ext cx="40671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蓝天与似银的雪相映生辉；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3798" name="矩形 33797"/>
          <p:cNvSpPr/>
          <p:nvPr/>
        </p:nvSpPr>
        <p:spPr>
          <a:xfrm>
            <a:off x="5148263" y="5084763"/>
            <a:ext cx="442753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白雪与暗黄的草色，组成彩色的美景。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3799" name="矩形 33798"/>
          <p:cNvSpPr/>
          <p:nvPr/>
        </p:nvSpPr>
        <p:spPr>
          <a:xfrm>
            <a:off x="381000" y="3505200"/>
            <a:ext cx="4419600" cy="11906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山尖全白了，给蓝天镶上一道银边”，</a:t>
            </a:r>
            <a:endParaRPr lang="zh-CN" altLang="en-US" sz="3600" b="1" dirty="0">
              <a:solidFill>
                <a:srgbClr val="3333FF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3800" name="矩形 33799"/>
          <p:cNvSpPr/>
          <p:nvPr/>
        </p:nvSpPr>
        <p:spPr>
          <a:xfrm>
            <a:off x="304800" y="4953000"/>
            <a:ext cx="4699000" cy="17399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一道儿白，一道儿暗黄，给山们穿上一件带水纹的花衣”，</a:t>
            </a:r>
            <a:endParaRPr lang="zh-CN" altLang="en-US" sz="3600" b="1" dirty="0">
              <a:solidFill>
                <a:srgbClr val="3333FF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3801" name="矩形 33800"/>
          <p:cNvSpPr/>
          <p:nvPr/>
        </p:nvSpPr>
        <p:spPr>
          <a:xfrm>
            <a:off x="1042988" y="981075"/>
            <a:ext cx="4572000" cy="5794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妙在雪光、雪色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7" grpId="0"/>
      <p:bldP spid="33798" grpId="0"/>
      <p:bldP spid="33799" grpId="0"/>
      <p:bldP spid="33800" grpId="0"/>
      <p:bldP spid="3380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矩形 32769"/>
          <p:cNvSpPr/>
          <p:nvPr/>
        </p:nvSpPr>
        <p:spPr>
          <a:xfrm>
            <a:off x="179388" y="1700213"/>
            <a:ext cx="4572000" cy="3937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这件花衣好像被风儿吹动，叫你希望看见一点更美的山的肌肤” </a:t>
            </a:r>
            <a:endParaRPr lang="zh-CN" altLang="en-US" sz="3600" b="1" dirty="0">
              <a:solidFill>
                <a:srgbClr val="3333FF"/>
              </a:solidFill>
              <a:latin typeface="Tahoma" panose="020B0604030504040204" pitchFamily="34" charset="0"/>
              <a:ea typeface="楷体_GB2312" pitchFamily="49" charset="-122"/>
            </a:endParaRPr>
          </a:p>
          <a:p>
            <a:pPr lvl="0"/>
            <a:endParaRPr lang="zh-CN" altLang="en-US" sz="3600" b="1" dirty="0">
              <a:solidFill>
                <a:srgbClr val="3333FF"/>
              </a:solidFill>
              <a:latin typeface="Tahoma" panose="020B0604030504040204" pitchFamily="34" charset="0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3333FF"/>
                </a:solidFill>
                <a:latin typeface="Tahoma" panose="020B0604030504040204" pitchFamily="34" charset="0"/>
                <a:ea typeface="楷体_GB2312" pitchFamily="49" charset="-122"/>
              </a:rPr>
              <a:t>“那点薄雪好像忽然害了羞，微微露出点粉色”</a:t>
            </a:r>
            <a:endParaRPr lang="zh-CN" altLang="en-US" sz="3600" b="1" dirty="0">
              <a:solidFill>
                <a:srgbClr val="3333FF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5148263" y="1773238"/>
            <a:ext cx="42481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以动写静，写出了雪动人的形态；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2" name="矩形 32771"/>
          <p:cNvSpPr/>
          <p:nvPr/>
        </p:nvSpPr>
        <p:spPr>
          <a:xfrm>
            <a:off x="5003800" y="3789363"/>
            <a:ext cx="41402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把薄雪比喻成害羞的少女，写出雪的情态。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3" name="矩形 32772"/>
          <p:cNvSpPr/>
          <p:nvPr/>
        </p:nvSpPr>
        <p:spPr>
          <a:xfrm>
            <a:off x="1116013" y="404813"/>
            <a:ext cx="358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妙在雪态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charRg st="3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770">
                                            <p:txEl>
                                              <p:charRg st="32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uiExpand="1" build="p"/>
      <p:bldP spid="32771" grpId="0"/>
      <p:bldP spid="32772" grpId="0"/>
      <p:bldP spid="3277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矩形 31745"/>
          <p:cNvSpPr/>
          <p:nvPr/>
        </p:nvSpPr>
        <p:spPr>
          <a:xfrm>
            <a:off x="611188" y="476250"/>
            <a:ext cx="7831137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自然段怎样写城外的远山的景象？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47" name="矩形 31746"/>
          <p:cNvSpPr/>
          <p:nvPr/>
        </p:nvSpPr>
        <p:spPr>
          <a:xfrm>
            <a:off x="684213" y="1525588"/>
            <a:ext cx="7777162" cy="4540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35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用城内的“狭窄”映衬城外的“宽敞”，用两个“卧”字，传神、形象地照应了上文“暖和安适地睡着”；用“唐代名手画的小水墨画”比喻城外的远山。三笔两笔就勾画了济南冬天城外远山的特点。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1749" name="图片 31748" descr="jn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6278563"/>
            <a:ext cx="1371600" cy="57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 tmFilter="0,0; .5, 1; 1, 1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1258888" y="260350"/>
            <a:ext cx="416242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济南冬天的水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3" name="矩形 30722"/>
          <p:cNvSpPr/>
          <p:nvPr/>
        </p:nvSpPr>
        <p:spPr>
          <a:xfrm>
            <a:off x="1400175" y="981075"/>
            <a:ext cx="266700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6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水的绿：</a:t>
            </a:r>
            <a:endParaRPr lang="zh-CN" altLang="en-US" sz="3600" b="1" dirty="0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4" name="矩形 30723"/>
          <p:cNvSpPr/>
          <p:nvPr/>
        </p:nvSpPr>
        <p:spPr>
          <a:xfrm>
            <a:off x="1457325" y="3789363"/>
            <a:ext cx="405130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6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水的清、亮：</a:t>
            </a:r>
            <a:endParaRPr lang="zh-CN" altLang="en-US" sz="3600" b="1" dirty="0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5" name="矩形 30724"/>
          <p:cNvSpPr/>
          <p:nvPr/>
        </p:nvSpPr>
        <p:spPr>
          <a:xfrm>
            <a:off x="395288" y="1773238"/>
            <a:ext cx="8496300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作者描写绿萍的绿、水藻的绿、水面柳影的绿，衬托出水绿。由水的绿联想到绿的精神，联想到春意盎然的生机。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6" name="矩形 30725"/>
          <p:cNvSpPr/>
          <p:nvPr/>
        </p:nvSpPr>
        <p:spPr>
          <a:xfrm>
            <a:off x="539750" y="4581525"/>
            <a:ext cx="8153400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作者描写澄清的河水，自上而下全是那么清亮，那么蓝汪汪的，整个的是块空灵的蓝水晶。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矩形 6146"/>
          <p:cNvSpPr/>
          <p:nvPr/>
        </p:nvSpPr>
        <p:spPr>
          <a:xfrm>
            <a:off x="611188" y="1341438"/>
            <a:ext cx="8153400" cy="4489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济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南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(		)  		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伦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敦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		)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镶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上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(	    	)	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奇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迹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		) 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宽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敞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		   )	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护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		)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贮蓄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(		)  		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水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藻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		)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髻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儿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		)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8" name="矩形 6157"/>
          <p:cNvSpPr/>
          <p:nvPr/>
        </p:nvSpPr>
        <p:spPr>
          <a:xfrm>
            <a:off x="1403350" y="333375"/>
            <a:ext cx="2466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读准字音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9" name="矩形 6158"/>
          <p:cNvSpPr/>
          <p:nvPr/>
        </p:nvSpPr>
        <p:spPr>
          <a:xfrm>
            <a:off x="2195513" y="1557338"/>
            <a:ext cx="8334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jǐ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160" name="矩形 6159"/>
          <p:cNvSpPr/>
          <p:nvPr/>
        </p:nvSpPr>
        <p:spPr>
          <a:xfrm>
            <a:off x="6588125" y="1563688"/>
            <a:ext cx="1466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dūn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161" name="矩形 6160"/>
          <p:cNvSpPr/>
          <p:nvPr/>
        </p:nvSpPr>
        <p:spPr>
          <a:xfrm>
            <a:off x="2051050" y="2492375"/>
            <a:ext cx="1854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xiāng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162" name="矩形 6161"/>
          <p:cNvSpPr/>
          <p:nvPr/>
        </p:nvSpPr>
        <p:spPr>
          <a:xfrm>
            <a:off x="6877050" y="2500313"/>
            <a:ext cx="8016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jì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163" name="矩形 6162"/>
          <p:cNvSpPr/>
          <p:nvPr/>
        </p:nvSpPr>
        <p:spPr>
          <a:xfrm>
            <a:off x="1979613" y="3284538"/>
            <a:ext cx="22907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chǎng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164" name="矩形 6163"/>
          <p:cNvSpPr/>
          <p:nvPr/>
        </p:nvSpPr>
        <p:spPr>
          <a:xfrm>
            <a:off x="6588125" y="3357563"/>
            <a:ext cx="14620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kān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165" name="矩形 6164"/>
          <p:cNvSpPr/>
          <p:nvPr/>
        </p:nvSpPr>
        <p:spPr>
          <a:xfrm>
            <a:off x="1979613" y="4221163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zhù</a:t>
            </a:r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xù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66" name="矩形 6165"/>
          <p:cNvSpPr/>
          <p:nvPr/>
        </p:nvSpPr>
        <p:spPr>
          <a:xfrm>
            <a:off x="6659563" y="4221163"/>
            <a:ext cx="1314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zǎo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168" name="矩形 6167"/>
          <p:cNvSpPr/>
          <p:nvPr/>
        </p:nvSpPr>
        <p:spPr>
          <a:xfrm>
            <a:off x="2339975" y="5084763"/>
            <a:ext cx="730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jì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9" grpId="0"/>
      <p:bldP spid="6160" grpId="0"/>
      <p:bldP spid="6161" grpId="0"/>
      <p:bldP spid="6162" grpId="0"/>
      <p:bldP spid="6163" grpId="0"/>
      <p:bldP spid="6164" grpId="0"/>
      <p:bldP spid="6165" grpId="0"/>
      <p:bldP spid="6166" grpId="0"/>
      <p:bldP spid="616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698" name="矩形 29697"/>
          <p:cNvSpPr/>
          <p:nvPr/>
        </p:nvSpPr>
        <p:spPr>
          <a:xfrm>
            <a:off x="0" y="981075"/>
            <a:ext cx="5689600" cy="33877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lvl="0"/>
            <a:r>
              <a:rPr lang="en-US" altLang="zh-CN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“</a:t>
            </a:r>
            <a:r>
              <a:rPr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水藻真绿，把终年贮蓄的绿色全拿出来了。”</a:t>
            </a:r>
            <a:endParaRPr lang="zh-CN" altLang="en-US" sz="36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“就凭这些绿的精神，水也不忍得冻上，况且那些长枝的垂柳还要在水里照个影儿呢</a:t>
            </a: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!”</a:t>
            </a:r>
            <a:endParaRPr lang="en-US" altLang="zh-CN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699" name="矩形 29698"/>
          <p:cNvSpPr/>
          <p:nvPr/>
        </p:nvSpPr>
        <p:spPr>
          <a:xfrm>
            <a:off x="5791200" y="1600200"/>
            <a:ext cx="3048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用拟人突出水的绿的特征。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9700" name="矩形 29699"/>
          <p:cNvSpPr/>
          <p:nvPr/>
        </p:nvSpPr>
        <p:spPr>
          <a:xfrm>
            <a:off x="323850" y="4941888"/>
            <a:ext cx="5040313" cy="11906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lvl="0"/>
            <a:r>
              <a:rPr lang="en-US" altLang="zh-CN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“</a:t>
            </a:r>
            <a:r>
              <a:rPr lang="zh-CN" altLang="en-US" sz="36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整个的是块空灵的蓝水晶”</a:t>
            </a:r>
            <a:endParaRPr lang="zh-CN" altLang="en-US" sz="36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701" name="矩形 29700"/>
          <p:cNvSpPr/>
          <p:nvPr/>
        </p:nvSpPr>
        <p:spPr>
          <a:xfrm>
            <a:off x="5562600" y="4902200"/>
            <a:ext cx="3581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用比喻突出水的清亮的特征。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pic>
        <p:nvPicPr>
          <p:cNvPr id="29702" name="图片 29701" descr="jn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6278563"/>
            <a:ext cx="1371600" cy="57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矩形 28673"/>
          <p:cNvSpPr/>
          <p:nvPr/>
        </p:nvSpPr>
        <p:spPr>
          <a:xfrm>
            <a:off x="1763713" y="620713"/>
            <a:ext cx="472122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写景抒情的特点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75" name="矩形 28674"/>
          <p:cNvSpPr/>
          <p:nvPr/>
        </p:nvSpPr>
        <p:spPr>
          <a:xfrm>
            <a:off x="755650" y="1557338"/>
            <a:ext cx="7620000" cy="4111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200000"/>
              </a:lnSpc>
            </a:pP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情景交融。文章在描写济南的冬景时，处处流露出作者的赞美之情。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矩形 26625"/>
          <p:cNvSpPr/>
          <p:nvPr/>
        </p:nvSpPr>
        <p:spPr>
          <a:xfrm>
            <a:off x="0" y="174625"/>
            <a:ext cx="2771775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直接抒发感情。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创造意境，流露深情。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虚实结合，展开想象，抒发热爱之情。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7" name="矩形 26626"/>
          <p:cNvSpPr/>
          <p:nvPr/>
        </p:nvSpPr>
        <p:spPr>
          <a:xfrm>
            <a:off x="2484438" y="188913"/>
            <a:ext cx="6408737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如开头通过对比，得出“济南真得算个宝地”的结论，既写出了自己的独特感受，又显得情真意切。</a:t>
            </a:r>
            <a:endParaRPr lang="zh-CN" altLang="en-US" sz="3200" b="1" dirty="0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8" name="矩形 26627"/>
          <p:cNvSpPr/>
          <p:nvPr/>
        </p:nvSpPr>
        <p:spPr>
          <a:xfrm>
            <a:off x="2339975" y="2057400"/>
            <a:ext cx="68040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如“请闭上眼睛想：一个老城</a:t>
            </a:r>
            <a:r>
              <a:rPr lang="en-US" altLang="zh-CN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……</a:t>
            </a:r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这是不是个理想的境界</a:t>
            </a:r>
            <a:r>
              <a:rPr lang="en-US" altLang="zh-CN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?”“</a:t>
            </a:r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最妙的是下点小雪呀</a:t>
            </a:r>
            <a:r>
              <a:rPr lang="en-US" altLang="zh-CN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!”</a:t>
            </a:r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这是张小水墨画”。在优美的意境中，表达作者赞美的真情。</a:t>
            </a:r>
            <a:endParaRPr lang="zh-CN" altLang="en-US" sz="3200" b="1" dirty="0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9" name="矩形 26628"/>
          <p:cNvSpPr/>
          <p:nvPr/>
        </p:nvSpPr>
        <p:spPr>
          <a:xfrm>
            <a:off x="2484438" y="4652963"/>
            <a:ext cx="6659562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如“树尖上顶着一髻儿白花，好像日本看护妇”，“山尖全白了，给蓝天镶上了一道银边”等，写出景物的外形，饱含喜爱的心情。</a:t>
            </a:r>
            <a:endParaRPr lang="zh-CN" altLang="en-US" sz="3200" b="1" dirty="0">
              <a:solidFill>
                <a:srgbClr val="3333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6630" name="图片 26629" descr="jn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6278563"/>
            <a:ext cx="1371600" cy="57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/>
      <p:bldP spid="266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矩形 45057"/>
          <p:cNvSpPr/>
          <p:nvPr/>
        </p:nvSpPr>
        <p:spPr>
          <a:xfrm>
            <a:off x="539750" y="438150"/>
            <a:ext cx="8135938" cy="59102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>
              <a:lnSpc>
                <a:spcPct val="115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小结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5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本文布局谋篇层次井然，以“济南的冬天”作标题，表明所写时间、地点的范围，接着文章开头一段通过三组对比，写济南冬天的天气特点，赞誉济南是个“宝地”，这是贯串全文的主线。再接着写济南冬天的山景和水景。篇末以“这就是冬天的济南”为全文的结束语，既和开头“济南真算个宝地”相呼应，又点题，抒发了作者对“冬天”这个特定时令里的济南的喜爱之情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5601"/>
          <p:cNvSpPr/>
          <p:nvPr/>
        </p:nvSpPr>
        <p:spPr>
          <a:xfrm>
            <a:off x="457200" y="457200"/>
            <a:ext cx="8686800" cy="497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给下列加点词注音。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．着急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	  )		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着落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 	   ) 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．薄雪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	  )		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刻薄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 	   ) 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．暖和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	  )		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应和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 	   )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．黄晕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	  )		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头晕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       )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文章开头用了三组对比：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这三组对比突出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___________________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2362200" y="11430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i="1" dirty="0" err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zháo</a:t>
            </a:r>
            <a:endParaRPr lang="en-US" altLang="zh-CN" sz="32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6324600" y="11430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i="1" dirty="0" err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zhuó</a:t>
            </a:r>
            <a:endParaRPr lang="en-US" altLang="zh-CN" sz="32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2362200" y="19050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báo</a:t>
            </a:r>
            <a:endParaRPr lang="en-US" altLang="zh-CN" sz="32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6400800" y="19812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bó</a:t>
            </a:r>
            <a:endParaRPr lang="en-US" altLang="zh-CN" sz="32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2362200" y="25908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i="1" dirty="0" err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huo</a:t>
            </a:r>
            <a:endParaRPr lang="en-US" altLang="zh-CN" sz="32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608" name="文本框 25607"/>
          <p:cNvSpPr txBox="1"/>
          <p:nvPr/>
        </p:nvSpPr>
        <p:spPr>
          <a:xfrm>
            <a:off x="6400800" y="26670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hè</a:t>
            </a:r>
            <a:endParaRPr lang="en-US" altLang="zh-CN" sz="32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609" name="文本框 25608"/>
          <p:cNvSpPr txBox="1"/>
          <p:nvPr/>
        </p:nvSpPr>
        <p:spPr>
          <a:xfrm>
            <a:off x="2438400" y="34290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yùn</a:t>
            </a:r>
            <a:endParaRPr lang="en-US" altLang="zh-CN" sz="32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610" name="文本框 25609"/>
          <p:cNvSpPr txBox="1"/>
          <p:nvPr/>
        </p:nvSpPr>
        <p:spPr>
          <a:xfrm>
            <a:off x="6248400" y="34290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yūn</a:t>
            </a:r>
            <a:endParaRPr lang="en-US" altLang="zh-CN" sz="32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617" name="矩形 25616"/>
          <p:cNvSpPr/>
          <p:nvPr/>
        </p:nvSpPr>
        <p:spPr>
          <a:xfrm>
            <a:off x="4140200" y="4797425"/>
            <a:ext cx="19780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温晴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  <p:bldP spid="25606" grpId="0"/>
      <p:bldP spid="25607" grpId="0"/>
      <p:bldP spid="25608" grpId="0"/>
      <p:bldP spid="25609" grpId="0"/>
      <p:bldP spid="25610" grpId="0"/>
      <p:bldP spid="256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4577"/>
          <p:cNvSpPr/>
          <p:nvPr/>
        </p:nvSpPr>
        <p:spPr>
          <a:xfrm>
            <a:off x="457200" y="457200"/>
            <a:ext cx="8458200" cy="599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0000"/>
              </a:lnSpc>
            </a:pPr>
            <a:r>
              <a:rPr lang="en-US" altLang="zh-CN" sz="3200" b="1" dirty="0">
                <a:latin typeface="Tahoma" panose="020B0604030504040204" pitchFamily="34" charset="0"/>
                <a:ea typeface="楷体_GB2312" pitchFamily="49" charset="-122"/>
              </a:rPr>
              <a:t>      </a:t>
            </a:r>
            <a:r>
              <a:rPr lang="zh-CN" altLang="en-US" sz="3200" b="1" dirty="0">
                <a:latin typeface="Tahoma" panose="020B0604030504040204" pitchFamily="34" charset="0"/>
                <a:ea typeface="楷体_GB2312" pitchFamily="49" charset="-122"/>
              </a:rPr>
              <a:t>最妙的是下点小雪呀。看吧，</a:t>
            </a:r>
            <a:r>
              <a:rPr lang="en-US" altLang="zh-CN" sz="3200" b="1" dirty="0">
                <a:latin typeface="Tahoma" panose="020B0604030504040204" pitchFamily="34" charset="0"/>
                <a:ea typeface="楷体_GB2312" pitchFamily="49" charset="-122"/>
              </a:rPr>
              <a:t>①</a:t>
            </a:r>
            <a:r>
              <a:rPr lang="zh-CN" altLang="en-US" sz="3200" b="1" u="sng" dirty="0">
                <a:latin typeface="Tahoma" panose="020B0604030504040204" pitchFamily="34" charset="0"/>
                <a:ea typeface="楷体_GB2312" pitchFamily="49" charset="-122"/>
              </a:rPr>
              <a:t>山上的矮松越发的青黑，树尖上顶着一髻儿白花，好像日本看护妇</a:t>
            </a:r>
            <a:r>
              <a:rPr lang="zh-CN" altLang="en-US" sz="3200" b="1" dirty="0">
                <a:latin typeface="Tahoma" panose="020B0604030504040204" pitchFamily="34" charset="0"/>
                <a:ea typeface="楷体_GB2312" pitchFamily="49" charset="-122"/>
              </a:rPr>
              <a:t>。山尖全白了，给蓝天镶上一道银边。</a:t>
            </a:r>
            <a:r>
              <a:rPr lang="en-US" altLang="zh-CN" sz="3200" b="1" dirty="0">
                <a:latin typeface="Tahoma" panose="020B0604030504040204" pitchFamily="34" charset="0"/>
                <a:ea typeface="楷体_GB2312" pitchFamily="49" charset="-122"/>
              </a:rPr>
              <a:t>②</a:t>
            </a:r>
            <a:r>
              <a:rPr lang="zh-CN" altLang="en-US" sz="3200" b="1" u="sng" dirty="0">
                <a:latin typeface="Tahoma" panose="020B0604030504040204" pitchFamily="34" charset="0"/>
                <a:ea typeface="楷体_GB2312" pitchFamily="49" charset="-122"/>
              </a:rPr>
              <a:t>山坡上，有的地方雪厚点，有的地方草色还露着；这样，一道儿白，一道儿暗黄，给山们穿上一件带水纹的花衣</a:t>
            </a:r>
            <a:r>
              <a:rPr lang="zh-CN" altLang="en-US" sz="3200" b="1" dirty="0">
                <a:latin typeface="Tahoma" panose="020B0604030504040204" pitchFamily="34" charset="0"/>
                <a:ea typeface="楷体_GB2312" pitchFamily="49" charset="-122"/>
              </a:rPr>
              <a:t>；看着看着，这件花衣好像被风儿吹动，叫你希望看见一点更美的山的肌肤。等到快日落的时候，微黄的阳光斜射在山腰上，那点薄雪好像忽然害了羞，微微露出点粉色。就是下小雪吧，济南是受不住大雪的，那些小山太秀气！</a:t>
            </a:r>
            <a:endParaRPr lang="zh-CN" altLang="en-US" sz="3200" b="1" dirty="0">
              <a:latin typeface="Tahoma" panose="020B060403050404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3553"/>
          <p:cNvSpPr/>
          <p:nvPr/>
        </p:nvSpPr>
        <p:spPr>
          <a:xfrm>
            <a:off x="304800" y="304800"/>
            <a:ext cx="8839200" cy="599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1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．给下面的字注音。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髻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    )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镶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         )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．画横线的第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句运用了比喻的修辞手法，用“一髻儿白花”来比喻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___________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，用“日本看护妇”来比喻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________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．文中画线的第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句描写了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相间的美景。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．这段文字写景的顺序依次是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 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 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，自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____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_____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en-US" altLang="zh-CN" sz="3200" b="1">
                <a:latin typeface="Times New Roman" panose="02020603050405020304" pitchFamily="18" charset="0"/>
                <a:ea typeface="楷体_GB2312" pitchFamily="49" charset="-122"/>
              </a:rPr>
              <a:t>______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顺序。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1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．本段文字描写的是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________________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5219700" y="1916113"/>
            <a:ext cx="2438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树尖上的雪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3763963" y="24892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矮松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6443663" y="2994025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雪色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468313" y="3500438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草色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6732588" y="40767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山上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539750" y="4581525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山尖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2339975" y="4581525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山坡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4356100" y="4581525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山腰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63" name="文本框 23562"/>
          <p:cNvSpPr txBox="1"/>
          <p:nvPr/>
        </p:nvSpPr>
        <p:spPr>
          <a:xfrm>
            <a:off x="6516688" y="4581525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上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64" name="文本框 23563"/>
          <p:cNvSpPr txBox="1"/>
          <p:nvPr/>
        </p:nvSpPr>
        <p:spPr>
          <a:xfrm>
            <a:off x="8027988" y="4581525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下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65" name="文本框 23564"/>
          <p:cNvSpPr txBox="1"/>
          <p:nvPr/>
        </p:nvSpPr>
        <p:spPr>
          <a:xfrm>
            <a:off x="900113" y="5157788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空间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66" name="文本框 23565"/>
          <p:cNvSpPr txBox="1"/>
          <p:nvPr/>
        </p:nvSpPr>
        <p:spPr>
          <a:xfrm>
            <a:off x="5292725" y="565785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雪后的山景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23567" name="文本框 23566"/>
          <p:cNvSpPr txBox="1"/>
          <p:nvPr/>
        </p:nvSpPr>
        <p:spPr>
          <a:xfrm>
            <a:off x="1905000" y="8382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i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jì</a:t>
            </a:r>
            <a:endParaRPr lang="en-US" altLang="zh-CN" sz="32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3568" name="文本框 23567"/>
          <p:cNvSpPr txBox="1"/>
          <p:nvPr/>
        </p:nvSpPr>
        <p:spPr>
          <a:xfrm>
            <a:off x="4419600" y="8382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i="1" dirty="0" err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xiāng</a:t>
            </a:r>
            <a:endParaRPr lang="en-US" altLang="zh-CN" sz="3200" b="1" i="1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23569" name="图片 23568" descr="jn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6278563"/>
            <a:ext cx="1371600" cy="57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65" grpId="0"/>
      <p:bldP spid="23566" grpId="0"/>
      <p:bldP spid="23567" grpId="0"/>
      <p:bldP spid="235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2" name="矩形 53251"/>
          <p:cNvSpPr/>
          <p:nvPr/>
        </p:nvSpPr>
        <p:spPr>
          <a:xfrm>
            <a:off x="611188" y="1341438"/>
            <a:ext cx="8153400" cy="3609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60000"/>
              </a:lnSpc>
            </a:pP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着数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		)  	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着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落（  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着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凉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(		)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你听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着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 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水</a:t>
            </a: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澄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清了后再喝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		)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60000"/>
              </a:lnSpc>
            </a:pPr>
            <a:r>
              <a:rPr lang="zh-CN" altLang="en-US" sz="3600" b="1" u="sng" dirty="0">
                <a:latin typeface="楷体_GB2312" pitchFamily="49" charset="-122"/>
                <a:ea typeface="楷体_GB2312" pitchFamily="49" charset="-122"/>
              </a:rPr>
              <a:t>澄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清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(			)  	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3" name="矩形 53252"/>
          <p:cNvSpPr/>
          <p:nvPr/>
        </p:nvSpPr>
        <p:spPr>
          <a:xfrm>
            <a:off x="5724525" y="1628775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z</a:t>
            </a:r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huó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4" name="矩形 53253"/>
          <p:cNvSpPr/>
          <p:nvPr/>
        </p:nvSpPr>
        <p:spPr>
          <a:xfrm>
            <a:off x="1979613" y="2492375"/>
            <a:ext cx="25923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z</a:t>
            </a:r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háo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5" name="矩形 53254"/>
          <p:cNvSpPr/>
          <p:nvPr/>
        </p:nvSpPr>
        <p:spPr>
          <a:xfrm>
            <a:off x="4140200" y="3429000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dèng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6" name="矩形 53255"/>
          <p:cNvSpPr/>
          <p:nvPr/>
        </p:nvSpPr>
        <p:spPr>
          <a:xfrm>
            <a:off x="2124075" y="4365625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chéng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7" name="矩形 53256"/>
          <p:cNvSpPr/>
          <p:nvPr/>
        </p:nvSpPr>
        <p:spPr>
          <a:xfrm>
            <a:off x="5940425" y="2565400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z</a:t>
            </a:r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he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3258" name="矩形 53257"/>
          <p:cNvSpPr/>
          <p:nvPr/>
        </p:nvSpPr>
        <p:spPr>
          <a:xfrm>
            <a:off x="1835150" y="1628775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z</a:t>
            </a:r>
            <a:r>
              <a:rPr lang="en-US" altLang="zh-CN" sz="3600" b="1" i="1" dirty="0" err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hāo</a:t>
            </a:r>
            <a:endParaRPr lang="en-US" altLang="zh-CN" sz="3600" b="1" i="1" dirty="0" err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  <p:bldP spid="53254" grpId="0"/>
      <p:bldP spid="53255" grpId="0"/>
      <p:bldP spid="53256" grpId="0"/>
      <p:bldP spid="53257" grpId="0"/>
      <p:bldP spid="532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2529"/>
          <p:cNvSpPr/>
          <p:nvPr/>
        </p:nvSpPr>
        <p:spPr>
          <a:xfrm>
            <a:off x="323850" y="1773238"/>
            <a:ext cx="2447925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响亮：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温晴：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出奇：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安适：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1" name="矩形 22530"/>
          <p:cNvSpPr/>
          <p:nvPr/>
        </p:nvSpPr>
        <p:spPr>
          <a:xfrm>
            <a:off x="1619250" y="1916113"/>
            <a:ext cx="62658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本课指天气极为晴朗、明亮，与上文“响晴”意义相近。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2" name="矩形 22531"/>
          <p:cNvSpPr/>
          <p:nvPr/>
        </p:nvSpPr>
        <p:spPr>
          <a:xfrm>
            <a:off x="1619250" y="3508375"/>
            <a:ext cx="4597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天气温暖、晴朗。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1692275" y="4292600"/>
            <a:ext cx="4105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特别、不寻常。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4" name="矩形 22533"/>
          <p:cNvSpPr/>
          <p:nvPr/>
        </p:nvSpPr>
        <p:spPr>
          <a:xfrm>
            <a:off x="1619250" y="5084763"/>
            <a:ext cx="4102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安静而舒适。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6" name="矩形 22535"/>
          <p:cNvSpPr/>
          <p:nvPr/>
        </p:nvSpPr>
        <p:spPr>
          <a:xfrm>
            <a:off x="1116013" y="549275"/>
            <a:ext cx="2466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解释词语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3" name="矩形 48132"/>
          <p:cNvSpPr/>
          <p:nvPr/>
        </p:nvSpPr>
        <p:spPr>
          <a:xfrm>
            <a:off x="250825" y="692150"/>
            <a:ext cx="2089150" cy="567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慈善：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45000"/>
              </a:lnSpc>
            </a:pP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4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镶：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45000"/>
              </a:lnSpc>
            </a:pP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4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贮蓄：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4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澄清：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45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空灵：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1403350" y="2492375"/>
            <a:ext cx="68405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把物体嵌入另一物体内或围在另一物体的边缘。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6" name="矩形 48135"/>
          <p:cNvSpPr/>
          <p:nvPr/>
        </p:nvSpPr>
        <p:spPr>
          <a:xfrm>
            <a:off x="1547813" y="4076700"/>
            <a:ext cx="36179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存放、积存。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1547813" y="4868863"/>
            <a:ext cx="4392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本课指清亮，透明。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8" name="矩形 48137"/>
          <p:cNvSpPr/>
          <p:nvPr/>
        </p:nvSpPr>
        <p:spPr>
          <a:xfrm>
            <a:off x="1547813" y="5667375"/>
            <a:ext cx="5400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美妙无穷而不可捉摸。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9" name="矩形 48138"/>
          <p:cNvSpPr/>
          <p:nvPr/>
        </p:nvSpPr>
        <p:spPr>
          <a:xfrm>
            <a:off x="1476375" y="908050"/>
            <a:ext cx="7416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原指仁慈、善良，对人关怀，富有同情心，本课指温和，合人心意。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8140" name="图片 48139" descr="jn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0" y="6278563"/>
            <a:ext cx="1371600" cy="57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/>
      <p:bldP spid="48136" grpId="0"/>
      <p:bldP spid="48137" grpId="0"/>
      <p:bldP spid="48138" grpId="0"/>
      <p:bldP spid="481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图片 52226" descr="ZWLAOS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8688" y="3644900"/>
            <a:ext cx="1865312" cy="321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8" name="矩形 52227"/>
          <p:cNvSpPr/>
          <p:nvPr/>
        </p:nvSpPr>
        <p:spPr>
          <a:xfrm>
            <a:off x="395288" y="2276475"/>
            <a:ext cx="6769100" cy="421163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anchor="ctr">
            <a:spAutoFit/>
          </a:bodyPr>
          <a:p>
            <a:pPr lvl="0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作者紧紧抓住济南冬天“温晴”这一特点，描述出一幅幅济南特有的动人的冬景，作者是怎样描述的呢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表达了自己怎样的感受呢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请看课文。 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2229" name="图片 52228" descr="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图片 52229" descr="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1" name="图片 52230" descr="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2" name="图片 52231" descr="0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3" name="图片 52232" descr="0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4" name="图片 52233" descr="0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5" name="图片 52234" descr="0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6" name="图片 52235" descr="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7" name="图片 52236" descr="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8" name="图片 52237" descr="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9" name="图片 52238" descr="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0" name="图片 52239" descr="00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1" name="图片 52240" descr="00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2" name="图片 52241" descr="002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3" name="图片 52242" descr="12">
            <a:hlinkClick r:id="rId17" action="ppaction://hlinkfile">
              <a:snd r:embed="rId18" name="12济南的冬天y.wav"/>
            </a:hlinkClick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331913" y="908050"/>
            <a:ext cx="4176712" cy="105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4" name="图片 52243" descr="jn1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772400" y="6278563"/>
            <a:ext cx="1371600" cy="579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5" name="12 济南的冬天.mp3">
            <a:hlinkClick r:id="" action="ppaction://media"/>
          </p:cNvPr>
          <p:cNvPicPr>
            <a:picLocks noRot="1"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link="rId2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0" y="6200775"/>
            <a:ext cx="657225" cy="65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7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3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2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2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237088" fill="hold"/>
                                        <p:tgtEl>
                                          <p:spTgt spid="52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45"/>
                  </p:tgtEl>
                </p:cond>
              </p:nextCondLst>
            </p:seq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24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39937"/>
          <p:cNvSpPr/>
          <p:nvPr/>
        </p:nvSpPr>
        <p:spPr>
          <a:xfrm>
            <a:off x="539750" y="0"/>
            <a:ext cx="82089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按描写的不同景物，给文章分段，并归纳段意。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39" name="矩形 39938">
            <a:hlinkClick r:id="rId1" action="ppaction://hlinksldjump"/>
          </p:cNvPr>
          <p:cNvSpPr/>
          <p:nvPr/>
        </p:nvSpPr>
        <p:spPr>
          <a:xfrm>
            <a:off x="1803400" y="1268413"/>
            <a:ext cx="7340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写济南的冬天“温晴”的天气特点。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9940" name="矩形 39939"/>
          <p:cNvSpPr/>
          <p:nvPr/>
        </p:nvSpPr>
        <p:spPr>
          <a:xfrm>
            <a:off x="1403350" y="2959100"/>
            <a:ext cx="216058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写济南冬天的山景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9941" name="矩形 39940">
            <a:hlinkClick r:id="rId2" action="ppaction://hlinksldjump"/>
          </p:cNvPr>
          <p:cNvSpPr/>
          <p:nvPr/>
        </p:nvSpPr>
        <p:spPr>
          <a:xfrm>
            <a:off x="3779838" y="2211388"/>
            <a:ext cx="5184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⒈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阳光朗照下的山景。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42" name="矩形 39941">
            <a:hlinkClick r:id="rId3" action="ppaction://hlinksldjump"/>
          </p:cNvPr>
          <p:cNvSpPr/>
          <p:nvPr/>
        </p:nvSpPr>
        <p:spPr>
          <a:xfrm>
            <a:off x="3779838" y="3213100"/>
            <a:ext cx="46418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⒉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雪后的山景。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43" name="矩形 39942">
            <a:hlinkClick r:id="rId4" action="ppaction://hlinksldjump"/>
          </p:cNvPr>
          <p:cNvSpPr/>
          <p:nvPr/>
        </p:nvSpPr>
        <p:spPr>
          <a:xfrm>
            <a:off x="3817938" y="4221163"/>
            <a:ext cx="39227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⒊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城外远山。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45" name="矩形 39944"/>
          <p:cNvSpPr/>
          <p:nvPr/>
        </p:nvSpPr>
        <p:spPr>
          <a:xfrm>
            <a:off x="468313" y="1268413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一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9946" name="矩形 39945"/>
          <p:cNvSpPr/>
          <p:nvPr/>
        </p:nvSpPr>
        <p:spPr>
          <a:xfrm>
            <a:off x="457200" y="3284538"/>
            <a:ext cx="10906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二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9947" name="矩形 39946"/>
          <p:cNvSpPr/>
          <p:nvPr/>
        </p:nvSpPr>
        <p:spPr>
          <a:xfrm>
            <a:off x="395288" y="5084763"/>
            <a:ext cx="1301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三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9948" name="矩形 39947">
            <a:hlinkClick r:id="rId5" action="ppaction://hlinksldjump"/>
          </p:cNvPr>
          <p:cNvSpPr/>
          <p:nvPr/>
        </p:nvSpPr>
        <p:spPr>
          <a:xfrm>
            <a:off x="1952625" y="5164138"/>
            <a:ext cx="52117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写济南冬天的水色。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9949" name="左大括号 39948"/>
          <p:cNvSpPr/>
          <p:nvPr/>
        </p:nvSpPr>
        <p:spPr>
          <a:xfrm>
            <a:off x="3419475" y="2574925"/>
            <a:ext cx="431800" cy="2006600"/>
          </a:xfrm>
          <a:prstGeom prst="leftBrace">
            <a:avLst>
              <a:gd name="adj1" fmla="val 38725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950" name="矩形 39949"/>
          <p:cNvSpPr/>
          <p:nvPr/>
        </p:nvSpPr>
        <p:spPr>
          <a:xfrm>
            <a:off x="1042988" y="1196975"/>
            <a:ext cx="1225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(1)</a:t>
            </a:r>
            <a:endParaRPr lang="en-US" altLang="zh-CN" sz="36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51" name="矩形 39950"/>
          <p:cNvSpPr/>
          <p:nvPr/>
        </p:nvSpPr>
        <p:spPr>
          <a:xfrm>
            <a:off x="1476375" y="4149725"/>
            <a:ext cx="1873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(2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5)</a:t>
            </a:r>
            <a:endParaRPr lang="en-US" altLang="zh-CN" sz="36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52" name="矩形 39951"/>
          <p:cNvSpPr/>
          <p:nvPr/>
        </p:nvSpPr>
        <p:spPr>
          <a:xfrm>
            <a:off x="900113" y="5157788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(6)</a:t>
            </a:r>
            <a:endParaRPr lang="en-US" altLang="zh-CN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9953" name="图片 39952" descr="jn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2400" y="6278563"/>
            <a:ext cx="1371600" cy="579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1" grpId="0"/>
      <p:bldP spid="39942" grpId="0"/>
      <p:bldP spid="39943" grpId="0"/>
      <p:bldP spid="39945" grpId="0"/>
      <p:bldP spid="39946" grpId="0"/>
      <p:bldP spid="39947" grpId="0"/>
      <p:bldP spid="39948" grpId="0"/>
      <p:bldP spid="39950" grpId="0"/>
      <p:bldP spid="39951" grpId="0"/>
      <p:bldP spid="399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38913"/>
          <p:cNvSpPr/>
          <p:nvPr/>
        </p:nvSpPr>
        <p:spPr>
          <a:xfrm>
            <a:off x="0" y="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Tahoma" panose="020B0604030504040204" pitchFamily="34" charset="0"/>
                <a:ea typeface="楷体_GB2312" pitchFamily="49" charset="-122"/>
              </a:rPr>
              <a:t>作者怎样写出济南冬天“温晴”的天气特点。</a:t>
            </a:r>
            <a:endParaRPr lang="zh-CN" altLang="en-US" sz="3600" b="1" dirty="0"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8915" name="矩形 38914"/>
          <p:cNvSpPr/>
          <p:nvPr/>
        </p:nvSpPr>
        <p:spPr>
          <a:xfrm>
            <a:off x="0" y="2133600"/>
            <a:ext cx="8382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三组对比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8916" name="矩形 38915"/>
          <p:cNvSpPr/>
          <p:nvPr/>
        </p:nvSpPr>
        <p:spPr>
          <a:xfrm>
            <a:off x="1187450" y="836613"/>
            <a:ext cx="30480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没有风声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（和北平比）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8917" name="矩形 38916"/>
          <p:cNvSpPr/>
          <p:nvPr/>
        </p:nvSpPr>
        <p:spPr>
          <a:xfrm>
            <a:off x="1403350" y="2781300"/>
            <a:ext cx="39116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没有重雾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（和伦敦比）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  <a:p>
            <a:pPr lvl="0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8" name="矩形 38917"/>
          <p:cNvSpPr/>
          <p:nvPr/>
        </p:nvSpPr>
        <p:spPr>
          <a:xfrm>
            <a:off x="1331913" y="4797425"/>
            <a:ext cx="41275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没有毒日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楷体_GB2312" pitchFamily="49" charset="-122"/>
              </a:rPr>
              <a:t>（和热带比）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ahoma" panose="020B0604030504040204" pitchFamily="34" charset="0"/>
              <a:ea typeface="楷体_GB2312" pitchFamily="49" charset="-122"/>
            </a:endParaRPr>
          </a:p>
        </p:txBody>
      </p:sp>
      <p:sp>
        <p:nvSpPr>
          <p:cNvPr id="38919" name="矩形 38918"/>
          <p:cNvSpPr/>
          <p:nvPr/>
        </p:nvSpPr>
        <p:spPr>
          <a:xfrm>
            <a:off x="3886200" y="762000"/>
            <a:ext cx="48006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北平冬天要是不刮风，便觉得是奇迹；济南的冬天是没有风声的。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20" name="矩形 38919"/>
          <p:cNvSpPr/>
          <p:nvPr/>
        </p:nvSpPr>
        <p:spPr>
          <a:xfrm>
            <a:off x="3886200" y="2667000"/>
            <a:ext cx="4724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伦敦冬天要能看得见日光，便觉得是怪事；济南的冬天是响晴的。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21" name="矩形 38920"/>
          <p:cNvSpPr/>
          <p:nvPr/>
        </p:nvSpPr>
        <p:spPr>
          <a:xfrm>
            <a:off x="3962400" y="4572000"/>
            <a:ext cx="48006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热带地方的日光是永远那么毒，响亮的天气，反有点叫人害怕；济南有温晴的天气。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22" name="左大括号 38921"/>
          <p:cNvSpPr/>
          <p:nvPr/>
        </p:nvSpPr>
        <p:spPr>
          <a:xfrm>
            <a:off x="1219200" y="990600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3" name="左大括号 38922"/>
          <p:cNvSpPr/>
          <p:nvPr/>
        </p:nvSpPr>
        <p:spPr>
          <a:xfrm>
            <a:off x="1295400" y="2895600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4" name="左大括号 38923"/>
          <p:cNvSpPr/>
          <p:nvPr/>
        </p:nvSpPr>
        <p:spPr>
          <a:xfrm>
            <a:off x="1295400" y="4953000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5" name="左大括号 38924"/>
          <p:cNvSpPr/>
          <p:nvPr/>
        </p:nvSpPr>
        <p:spPr>
          <a:xfrm>
            <a:off x="685800" y="1371600"/>
            <a:ext cx="381000" cy="4038600"/>
          </a:xfrm>
          <a:prstGeom prst="leftBrace">
            <a:avLst>
              <a:gd name="adj1" fmla="val 88333"/>
              <a:gd name="adj2" fmla="val 50000"/>
            </a:avLst>
          </a:prstGeom>
          <a:noFill/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1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10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18" grpId="0"/>
      <p:bldP spid="38919" grpId="0"/>
      <p:bldP spid="38920" grpId="0"/>
      <p:bldP spid="38921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cean">
  <a:themeElements>
    <a:clrScheme name="">
      <a:dk1>
        <a:srgbClr val="FFFFFF"/>
      </a:dk1>
      <a:lt1>
        <a:srgbClr val="000099"/>
      </a:lt1>
      <a:dk2>
        <a:srgbClr val="FFFFFF"/>
      </a:dk2>
      <a:lt2>
        <a:srgbClr val="010199"/>
      </a:lt2>
      <a:accent1>
        <a:srgbClr val="33CCCC"/>
      </a:accent1>
      <a:accent2>
        <a:srgbClr val="00C600"/>
      </a:accent2>
      <a:accent3>
        <a:srgbClr val="AAAACA"/>
      </a:accent3>
      <a:accent4>
        <a:srgbClr val="DCDCDC"/>
      </a:accent4>
      <a:accent5>
        <a:srgbClr val="ADE2E2"/>
      </a:accent5>
      <a:accent6>
        <a:srgbClr val="00B100"/>
      </a:accent6>
      <a:hlink>
        <a:srgbClr val="FFCC00"/>
      </a:hlink>
      <a:folHlink>
        <a:srgbClr val="6699FF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10199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CDCDC"/>
        </a:accent4>
        <a:accent5>
          <a:srgbClr val="ADE2E2"/>
        </a:accent5>
        <a:accent6>
          <a:srgbClr val="00B100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D93FF"/>
        </a:lt1>
        <a:dk2>
          <a:srgbClr val="FFFFFF"/>
        </a:dk2>
        <a:lt2>
          <a:srgbClr val="000066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CDCDC"/>
        </a:accent4>
        <a:accent5>
          <a:srgbClr val="B9B9FF"/>
        </a:accent5>
        <a:accent6>
          <a:srgbClr val="8989E5"/>
        </a:accent6>
        <a:hlink>
          <a:srgbClr val="FF33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2E88"/>
        </a:lt1>
        <a:dk2>
          <a:srgbClr val="FFFFFF"/>
        </a:dk2>
        <a:lt2>
          <a:srgbClr val="000000"/>
        </a:lt2>
        <a:accent1>
          <a:srgbClr val="FF6600"/>
        </a:accent1>
        <a:accent2>
          <a:srgbClr val="FFCC00"/>
        </a:accent2>
        <a:accent3>
          <a:srgbClr val="B5ACC4"/>
        </a:accent3>
        <a:accent4>
          <a:srgbClr val="DCDCDC"/>
        </a:accent4>
        <a:accent5>
          <a:srgbClr val="FFB9AA"/>
        </a:accent5>
        <a:accent6>
          <a:srgbClr val="E5B700"/>
        </a:accent6>
        <a:hlink>
          <a:srgbClr val="33CCCC"/>
        </a:hlink>
        <a:folHlink>
          <a:srgbClr val="36CC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003366"/>
        </a:lt2>
        <a:accent1>
          <a:srgbClr val="9966FF"/>
        </a:accent1>
        <a:accent2>
          <a:srgbClr val="00CC66"/>
        </a:accent2>
        <a:accent3>
          <a:srgbClr val="B9B9CA"/>
        </a:accent3>
        <a:accent4>
          <a:srgbClr val="DCDCDC"/>
        </a:accent4>
        <a:accent5>
          <a:srgbClr val="CAB9FF"/>
        </a:accent5>
        <a:accent6>
          <a:srgbClr val="00B75B"/>
        </a:accent6>
        <a:hlink>
          <a:srgbClr val="65C8FF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000000"/>
        </a:lt2>
        <a:accent1>
          <a:srgbClr val="B7C533"/>
        </a:accent1>
        <a:accent2>
          <a:srgbClr val="CCCCFF"/>
        </a:accent2>
        <a:accent3>
          <a:srgbClr val="ADB9AA"/>
        </a:accent3>
        <a:accent4>
          <a:srgbClr val="DCDCDC"/>
        </a:accent4>
        <a:accent5>
          <a:srgbClr val="D7DEAD"/>
        </a:accent5>
        <a:accent6>
          <a:srgbClr val="B7B7E5"/>
        </a:accent6>
        <a:hlink>
          <a:srgbClr val="FFFF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B80"/>
        </a:lt1>
        <a:dk2>
          <a:srgbClr val="C1CB75"/>
        </a:dk2>
        <a:lt2>
          <a:srgbClr val="000000"/>
        </a:lt2>
        <a:accent1>
          <a:srgbClr val="6F8406"/>
        </a:accent1>
        <a:accent2>
          <a:srgbClr val="D9E288"/>
        </a:accent2>
        <a:accent3>
          <a:srgbClr val="AABAC1"/>
        </a:accent3>
        <a:accent4>
          <a:srgbClr val="DCDCDC"/>
        </a:accent4>
        <a:accent5>
          <a:srgbClr val="BBC2AA"/>
        </a:accent5>
        <a:accent6>
          <a:srgbClr val="C2CA79"/>
        </a:accent6>
        <a:hlink>
          <a:srgbClr val="00CC00"/>
        </a:hlink>
        <a:folHlink>
          <a:srgbClr val="C0FF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6600"/>
        </a:lt1>
        <a:dk2>
          <a:srgbClr val="FFFFFF"/>
        </a:dk2>
        <a:lt2>
          <a:srgbClr val="5F5F5F"/>
        </a:lt2>
        <a:accent1>
          <a:srgbClr val="CC6600"/>
        </a:accent1>
        <a:accent2>
          <a:srgbClr val="FF6600"/>
        </a:accent2>
        <a:accent3>
          <a:srgbClr val="FFB9AA"/>
        </a:accent3>
        <a:accent4>
          <a:srgbClr val="DCDCDC"/>
        </a:accent4>
        <a:accent5>
          <a:srgbClr val="E2B9AA"/>
        </a:accent5>
        <a:accent6>
          <a:srgbClr val="E55B00"/>
        </a:accent6>
        <a:hlink>
          <a:srgbClr val="FFFF99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BA2F"/>
        </a:lt1>
        <a:dk2>
          <a:srgbClr val="A50021"/>
        </a:dk2>
        <a:lt2>
          <a:srgbClr val="000000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CDCDC"/>
        </a:accent4>
        <a:accent5>
          <a:srgbClr val="FFB9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4354</Words>
  <Application>WPS 演示</Application>
  <PresentationFormat>在屏幕上显示</PresentationFormat>
  <Paragraphs>446</Paragraphs>
  <Slides>36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Tahoma</vt:lpstr>
      <vt:lpstr>华文新魏</vt:lpstr>
      <vt:lpstr>楷体_GB2312</vt:lpstr>
      <vt:lpstr>Times New Roman</vt:lpstr>
      <vt:lpstr>华文细黑</vt:lpstr>
      <vt:lpstr>黑体</vt:lpstr>
      <vt:lpstr>华文彩云</vt:lpstr>
      <vt:lpstr>新宋体</vt:lpstr>
      <vt:lpstr>微软雅黑</vt:lpstr>
      <vt:lpstr>Calibri</vt:lpstr>
      <vt:lpstr>默认设计模板</vt:lpstr>
      <vt:lpstr>Ocean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37</cp:revision>
  <dcterms:created xsi:type="dcterms:W3CDTF">2004-10-17T13:53:57Z</dcterms:created>
  <dcterms:modified xsi:type="dcterms:W3CDTF">2018-09-12T05:34:51Z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