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95" r:id="rId5"/>
    <p:sldId id="298" r:id="rId6"/>
    <p:sldId id="296" r:id="rId7"/>
    <p:sldId id="29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17813" y="2640330"/>
            <a:ext cx="6623685" cy="1014730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5400" spc="600" baseline="0">
                <a:latin typeface="Arial" pitchFamily="34" charset="0"/>
                <a:ea typeface="汉仪旗黑-85S" pitchFamily="18" charset="-122"/>
              </a:defRPr>
            </a:lvl1pPr>
          </a:lstStyle>
          <a:p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784000" y="3873525"/>
            <a:ext cx="6624000" cy="645160"/>
          </a:xfrm>
        </p:spPr>
        <p:txBody>
          <a:bodyPr lIns="90000" tIns="0" rIns="90000" bIns="46800">
            <a:normAutofit/>
          </a:bodyPr>
          <a:lstStyle>
            <a:lvl1pPr marL="0" indent="0" algn="ctr" eaLnBrk="1" latinLnBrk="0" hangingPunct="1">
              <a:buNone/>
              <a:defRPr sz="3200" u="none" strike="noStrike" kern="1200" cap="none" spc="200" normalizeH="0" baseline="0">
                <a:solidFill>
                  <a:schemeClr val="accent6"/>
                </a:solidFill>
                <a:uFillTx/>
                <a:latin typeface="Arial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</p:nvPr>
        </p:nvSpPr>
        <p:spPr>
          <a:xfrm>
            <a:off x="3959953" y="4567605"/>
            <a:ext cx="2030400" cy="504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defRPr>
            </a:lvl1pPr>
          </a:lstStyle>
          <a:p>
            <a:pPr lvl="0"/>
            <a:r>
              <a:rPr lang="zh-CN" altLang="en-US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6309995" y="4567605"/>
            <a:ext cx="2030400" cy="50400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</a:defRPr>
            </a:lvl1pPr>
          </a:lstStyle>
          <a:p>
            <a:pPr lvl="0"/>
            <a:r>
              <a:rPr lang="zh-CN" altLang="en-US" strike="noStrike" noProof="1" dirty="0"/>
              <a:t>编辑文本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60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724" y="1567346"/>
            <a:ext cx="470184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724" y="2338388"/>
            <a:ext cx="470184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89616" y="1567346"/>
            <a:ext cx="470184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89616" y="2357460"/>
            <a:ext cx="470184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260850" cy="16002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384800" y="457201"/>
            <a:ext cx="5970588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26085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1913255" y="1095069"/>
            <a:ext cx="8564880" cy="109728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6600" b="1" dirty="0">
                <a:highlight>
                  <a:srgbClr val="00FF00"/>
                </a:highlight>
              </a:rPr>
              <a:t>《阿房宫赋》知识总结</a:t>
            </a:r>
            <a:endParaRPr lang="zh-CN" altLang="en-US" sz="6600" b="1" dirty="0">
              <a:highlight>
                <a:srgbClr val="00FF00"/>
              </a:highligh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19145" y="3929380"/>
            <a:ext cx="546544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/>
              <a:t>高一语文组精心整理</a:t>
            </a:r>
            <a:endParaRPr lang="zh-CN" altLang="en-US" sz="3600" b="1"/>
          </a:p>
          <a:p>
            <a:pPr algn="ctr"/>
            <a:r>
              <a:rPr lang="en-US" altLang="zh-CN" sz="3600" b="1"/>
              <a:t>2023.02.20</a:t>
            </a:r>
            <a:endParaRPr lang="en-US" altLang="zh-CN" sz="36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90575" y="393065"/>
            <a:ext cx="11534140" cy="6327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tx1"/>
                </a:solidFill>
                <a:latin typeface="方正粗黑宋简体" charset="0"/>
                <a:ea typeface="方正粗黑宋简体" charset="0"/>
              </a:rPr>
              <a:t>基础知识梳理（按课文顺序）</a:t>
            </a:r>
            <a:endParaRPr lang="zh-CN" altLang="en-US" sz="4400" b="1">
              <a:solidFill>
                <a:schemeClr val="tx1"/>
              </a:solidFill>
              <a:latin typeface="方正粗黑宋简体" charset="0"/>
              <a:ea typeface="方正粗黑宋简体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赋</a:t>
            </a:r>
            <a:r>
              <a:rPr lang="zh-CN" altLang="en-US" sz="2800" b="1"/>
              <a:t>：古代一种文体，兼有诗歌和散文特征</a:t>
            </a:r>
            <a:endParaRPr lang="zh-CN" altLang="en-US" sz="2800" b="1"/>
          </a:p>
          <a:p>
            <a:r>
              <a:rPr lang="zh-CN" altLang="en-US" sz="2800" b="1"/>
              <a:t>         特点：铺采摛文，体物写志。</a:t>
            </a:r>
            <a:r>
              <a:rPr lang="zh-CN" altLang="en-US" sz="2800" b="1">
                <a:solidFill>
                  <a:srgbClr val="FF0000"/>
                </a:solidFill>
              </a:rPr>
              <a:t>铺叙，词藻，文采；写事物，抒情志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四海</a:t>
            </a:r>
            <a:r>
              <a:rPr lang="zh-CN" altLang="en-US" sz="2800" b="1">
                <a:solidFill>
                  <a:srgbClr val="FF0000"/>
                </a:solidFill>
              </a:rPr>
              <a:t>一</a:t>
            </a:r>
            <a:r>
              <a:rPr lang="zh-CN" altLang="en-US" sz="2800" b="1">
                <a:solidFill>
                  <a:schemeClr val="tx1"/>
                </a:solidFill>
              </a:rPr>
              <a:t>：数作动，统一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北</a:t>
            </a:r>
            <a:r>
              <a:rPr lang="zh-CN" altLang="en-US" sz="2800" b="1">
                <a:solidFill>
                  <a:schemeClr val="tx1"/>
                </a:solidFill>
              </a:rPr>
              <a:t>构而</a:t>
            </a:r>
            <a:r>
              <a:rPr lang="zh-CN" altLang="en-US" sz="2800" b="1">
                <a:solidFill>
                  <a:srgbClr val="FF0000"/>
                </a:solidFill>
              </a:rPr>
              <a:t>西</a:t>
            </a:r>
            <a:r>
              <a:rPr lang="zh-CN" altLang="en-US" sz="2800" b="1">
                <a:solidFill>
                  <a:schemeClr val="tx1"/>
                </a:solidFill>
              </a:rPr>
              <a:t>折：名做状。顺流而</a:t>
            </a:r>
            <a:r>
              <a:rPr lang="zh-CN" altLang="en-US" sz="2800" b="1">
                <a:solidFill>
                  <a:srgbClr val="FF0000"/>
                </a:solidFill>
              </a:rPr>
              <a:t>东</a:t>
            </a:r>
            <a:r>
              <a:rPr lang="zh-CN" altLang="en-US" sz="2800" b="1">
                <a:solidFill>
                  <a:schemeClr val="tx1"/>
                </a:solidFill>
              </a:rPr>
              <a:t>也：名做动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直</a:t>
            </a:r>
            <a:r>
              <a:rPr lang="zh-CN" altLang="en-US" sz="2800" b="1">
                <a:solidFill>
                  <a:srgbClr val="FF0000"/>
                </a:solidFill>
              </a:rPr>
              <a:t>走</a:t>
            </a:r>
            <a:r>
              <a:rPr lang="zh-CN" altLang="en-US" sz="2800" b="1">
                <a:solidFill>
                  <a:schemeClr val="tx1"/>
                </a:solidFill>
              </a:rPr>
              <a:t>咸阳：趋向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廊腰缦</a:t>
            </a:r>
            <a:r>
              <a:rPr lang="zh-CN" altLang="en-US" sz="2800" b="1">
                <a:solidFill>
                  <a:srgbClr val="FF0000"/>
                </a:solidFill>
              </a:rPr>
              <a:t>回</a:t>
            </a:r>
            <a:r>
              <a:rPr lang="zh-CN" altLang="en-US" sz="2800" b="1">
                <a:solidFill>
                  <a:schemeClr val="tx1"/>
                </a:solidFill>
              </a:rPr>
              <a:t>：曲折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钩心斗角</a:t>
            </a:r>
            <a:r>
              <a:rPr lang="zh-CN" altLang="en-US" sz="2800" b="1">
                <a:solidFill>
                  <a:schemeClr val="tx1"/>
                </a:solidFill>
              </a:rPr>
              <a:t>：宫室结构精巧</a:t>
            </a:r>
            <a:r>
              <a:rPr lang="en-US" altLang="zh-CN" sz="2800" b="1">
                <a:solidFill>
                  <a:schemeClr val="tx1"/>
                </a:solidFill>
              </a:rPr>
              <a:t>/</a:t>
            </a:r>
            <a:r>
              <a:rPr lang="zh-CN" altLang="en-US" sz="2800" b="1">
                <a:solidFill>
                  <a:schemeClr val="tx1"/>
                </a:solidFill>
              </a:rPr>
              <a:t>用尽心机，明争暗斗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盘盘</a:t>
            </a:r>
            <a:r>
              <a:rPr lang="zh-CN" altLang="en-US" sz="2800" b="1">
                <a:solidFill>
                  <a:srgbClr val="FF0000"/>
                </a:solidFill>
              </a:rPr>
              <a:t>焉</a:t>
            </a:r>
            <a:r>
              <a:rPr lang="zh-CN" altLang="en-US" sz="2800" b="1">
                <a:solidFill>
                  <a:schemeClr val="tx1"/>
                </a:solidFill>
              </a:rPr>
              <a:t>（</a:t>
            </a:r>
            <a:r>
              <a:rPr lang="en-US" altLang="zh-CN" sz="2800" b="1">
                <a:solidFill>
                  <a:schemeClr val="tx1"/>
                </a:solidFill>
              </a:rPr>
              <a:t>……</a:t>
            </a:r>
            <a:r>
              <a:rPr lang="zh-CN" altLang="en-US" sz="2800" b="1">
                <a:solidFill>
                  <a:schemeClr val="tx1"/>
                </a:solidFill>
              </a:rPr>
              <a:t>的样子）</a:t>
            </a:r>
            <a:r>
              <a:rPr lang="en-US" altLang="zh-CN" sz="2800" b="1">
                <a:solidFill>
                  <a:schemeClr val="tx1"/>
                </a:solidFill>
              </a:rPr>
              <a:t>/</a:t>
            </a:r>
            <a:r>
              <a:rPr lang="zh-CN" altLang="zh-CN" sz="2800" b="1">
                <a:solidFill>
                  <a:schemeClr val="tx1"/>
                </a:solidFill>
              </a:rPr>
              <a:t>而望幸</a:t>
            </a:r>
            <a:r>
              <a:rPr lang="zh-CN" altLang="en-US" sz="2800" b="1">
                <a:solidFill>
                  <a:srgbClr val="FF0000"/>
                </a:solidFill>
              </a:rPr>
              <a:t>焉</a:t>
            </a:r>
            <a:r>
              <a:rPr lang="zh-CN" altLang="zh-CN" sz="2800" b="1">
                <a:solidFill>
                  <a:schemeClr val="tx1"/>
                </a:solidFill>
              </a:rPr>
              <a:t>（语气词）</a:t>
            </a:r>
            <a:r>
              <a:rPr lang="en-US" altLang="zh-CN" sz="2800" b="1">
                <a:solidFill>
                  <a:schemeClr val="tx1"/>
                </a:solidFill>
              </a:rPr>
              <a:t>/</a:t>
            </a:r>
            <a:r>
              <a:rPr lang="zh-CN" altLang="zh-CN" sz="2800" b="1">
                <a:solidFill>
                  <a:schemeClr val="tx1"/>
                </a:solidFill>
              </a:rPr>
              <a:t>风雨兴</a:t>
            </a:r>
            <a:r>
              <a:rPr lang="zh-CN" altLang="en-US" sz="2800" b="1">
                <a:solidFill>
                  <a:srgbClr val="FF0000"/>
                </a:solidFill>
              </a:rPr>
              <a:t>焉</a:t>
            </a:r>
            <a:r>
              <a:rPr lang="zh-CN" altLang="zh-CN" sz="2800" b="1">
                <a:solidFill>
                  <a:schemeClr val="tx1"/>
                </a:solidFill>
              </a:rPr>
              <a:t>（兼词，诸叵盍曷）</a:t>
            </a:r>
            <a:endParaRPr lang="zh-CN" altLang="zh-CN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蜂房水涡：</a:t>
            </a:r>
            <a:r>
              <a:rPr lang="zh-CN" altLang="en-US" sz="2800" b="1">
                <a:solidFill>
                  <a:srgbClr val="FF0000"/>
                </a:solidFill>
              </a:rPr>
              <a:t>比喻句</a:t>
            </a:r>
            <a:r>
              <a:rPr lang="zh-CN" altLang="en-US" sz="2800" b="1">
                <a:solidFill>
                  <a:schemeClr val="tx1"/>
                </a:solidFill>
              </a:rPr>
              <a:t>，请找出本体喻体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未云何</a:t>
            </a:r>
            <a:r>
              <a:rPr lang="zh-CN" altLang="en-US" sz="2800" b="1">
                <a:solidFill>
                  <a:srgbClr val="FF0000"/>
                </a:solidFill>
              </a:rPr>
              <a:t>龙</a:t>
            </a:r>
            <a:r>
              <a:rPr lang="zh-CN" altLang="en-US" sz="2800" b="1">
                <a:solidFill>
                  <a:schemeClr val="tx1"/>
                </a:solidFill>
              </a:rPr>
              <a:t>，不霁何</a:t>
            </a:r>
            <a:r>
              <a:rPr lang="zh-CN" altLang="en-US" sz="2800" b="1">
                <a:solidFill>
                  <a:srgbClr val="FF0000"/>
                </a:solidFill>
              </a:rPr>
              <a:t>虹</a:t>
            </a:r>
            <a:r>
              <a:rPr lang="zh-CN" altLang="en-US" sz="2800" b="1">
                <a:solidFill>
                  <a:schemeClr val="tx1"/>
                </a:solidFill>
              </a:rPr>
              <a:t>：名动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chemeClr val="tx1"/>
                </a:solidFill>
              </a:rPr>
              <a:t>春光融融</a:t>
            </a:r>
            <a:r>
              <a:rPr lang="en-US" altLang="zh-CN" sz="2800" b="1">
                <a:solidFill>
                  <a:schemeClr val="tx1"/>
                </a:solidFill>
              </a:rPr>
              <a:t>/</a:t>
            </a:r>
            <a:r>
              <a:rPr lang="zh-CN" altLang="en-US" sz="2800" b="1">
                <a:solidFill>
                  <a:schemeClr val="tx1"/>
                </a:solidFill>
              </a:rPr>
              <a:t>风雨凄凄：指出所用</a:t>
            </a:r>
            <a:r>
              <a:rPr lang="zh-CN" altLang="en-US" sz="2800" b="1">
                <a:solidFill>
                  <a:srgbClr val="FF0000"/>
                </a:solidFill>
              </a:rPr>
              <a:t>修辞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气候</a:t>
            </a:r>
            <a:r>
              <a:rPr lang="zh-CN" altLang="en-US" sz="2800" b="1">
                <a:solidFill>
                  <a:schemeClr val="tx1"/>
                </a:solidFill>
              </a:rPr>
              <a:t>：短时天气，如雨雪阴晴</a:t>
            </a:r>
            <a:r>
              <a:rPr lang="en-US" altLang="zh-CN" sz="2800" b="1">
                <a:solidFill>
                  <a:schemeClr val="tx1"/>
                </a:solidFill>
              </a:rPr>
              <a:t>//</a:t>
            </a:r>
            <a:r>
              <a:rPr lang="zh-CN" altLang="zh-CN" sz="2800" b="1">
                <a:solidFill>
                  <a:schemeClr val="tx1"/>
                </a:solidFill>
              </a:rPr>
              <a:t>长时间的大气现象和过程</a:t>
            </a:r>
            <a:endParaRPr lang="zh-CN" altLang="zh-CN" sz="2800" b="1">
              <a:solidFill>
                <a:schemeClr val="tx1"/>
              </a:solidFill>
            </a:endParaRPr>
          </a:p>
          <a:p>
            <a:endParaRPr lang="zh-CN" altLang="en-US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52170" y="321945"/>
            <a:ext cx="11290300" cy="6496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ym typeface="+mn-ea"/>
              </a:rPr>
              <a:t>朝歌夜弦</a:t>
            </a:r>
            <a:r>
              <a:rPr lang="en-US" altLang="zh-CN" sz="2800" b="1">
                <a:sym typeface="+mn-ea"/>
              </a:rPr>
              <a:t>/</a:t>
            </a:r>
            <a:r>
              <a:rPr lang="zh-CN" altLang="en-US" sz="2800" b="1">
                <a:sym typeface="+mn-ea"/>
              </a:rPr>
              <a:t>胜负之数，存亡之理</a:t>
            </a:r>
            <a:r>
              <a:rPr lang="en-US" altLang="zh-CN" sz="2800" b="1">
                <a:sym typeface="+mn-ea"/>
              </a:rPr>
              <a:t>/</a:t>
            </a:r>
            <a:r>
              <a:rPr lang="zh-CN" altLang="en-US" sz="2800" b="1">
                <a:sym typeface="+mn-ea"/>
              </a:rPr>
              <a:t>忠不必用兮贤不必以：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互文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ym typeface="+mn-ea"/>
              </a:rPr>
              <a:t>明星荧荧，开妆镜也：指出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句式</a:t>
            </a:r>
            <a:r>
              <a:rPr lang="zh-CN" altLang="en-US" sz="2800" b="1">
                <a:sym typeface="+mn-ea"/>
              </a:rPr>
              <a:t>并翻译</a:t>
            </a:r>
            <a:endParaRPr lang="zh-CN" altLang="en-US" sz="2800" b="1">
              <a:solidFill>
                <a:schemeClr val="tx1"/>
              </a:solidFill>
            </a:endParaRPr>
          </a:p>
          <a:p>
            <a:r>
              <a:rPr lang="zh-CN" altLang="en-US" sz="2800" b="1">
                <a:sym typeface="Wingdings" charset="0"/>
              </a:rPr>
              <a:t>杳不知其所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之</a:t>
            </a:r>
            <a:r>
              <a:rPr lang="zh-CN" altLang="en-US" sz="2800" b="1">
                <a:sym typeface="Wingdings" charset="0"/>
              </a:rPr>
              <a:t>也：动词，往、到。送孟浩然之广陵。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缦立</a:t>
            </a:r>
            <a:r>
              <a:rPr lang="zh-CN" altLang="en-US" sz="2800" b="1">
                <a:sym typeface="Wingdings" charset="0"/>
              </a:rPr>
              <a:t>远视，而望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幸</a:t>
            </a:r>
            <a:r>
              <a:rPr lang="zh-CN" altLang="en-US" sz="2800" b="1">
                <a:sym typeface="Wingdings" charset="0"/>
              </a:rPr>
              <a:t>焉：久立</a:t>
            </a:r>
            <a:r>
              <a:rPr lang="en-US" altLang="zh-CN" sz="2800" b="1">
                <a:sym typeface="Wingdings" charset="0"/>
              </a:rPr>
              <a:t>/</a:t>
            </a:r>
            <a:r>
              <a:rPr lang="zh-CN" altLang="en-US" sz="2800" b="1">
                <a:sym typeface="Wingdings" charset="0"/>
              </a:rPr>
              <a:t>皇帝到某处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收藏、经营、精英</a:t>
            </a:r>
            <a:r>
              <a:rPr lang="zh-CN" altLang="en-US" sz="2800" b="1">
                <a:sym typeface="Wingdings" charset="0"/>
              </a:rPr>
              <a:t>：动作名</a:t>
            </a:r>
            <a:r>
              <a:rPr lang="en-US" altLang="zh-CN" sz="2800" b="1">
                <a:sym typeface="Wingdings" charset="0"/>
              </a:rPr>
              <a:t>/</a:t>
            </a:r>
            <a:r>
              <a:rPr lang="zh-CN" altLang="zh-CN" sz="2800" b="1">
                <a:sym typeface="Wingdings" charset="0"/>
              </a:rPr>
              <a:t>形作名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鼎</a:t>
            </a:r>
            <a:r>
              <a:rPr lang="zh-CN" altLang="zh-CN" sz="2800" b="1">
                <a:sym typeface="Wingdings" charset="0"/>
              </a:rPr>
              <a:t>铛玉石：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鼎，名作状</a:t>
            </a:r>
            <a:r>
              <a:rPr lang="zh-CN" altLang="zh-CN" sz="2800" b="1">
                <a:sym typeface="Wingdings" charset="0"/>
              </a:rPr>
              <a:t>，把宝鼎；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铛，名作动</a:t>
            </a:r>
            <a:r>
              <a:rPr lang="zh-CN" altLang="zh-CN" sz="2800" b="1">
                <a:sym typeface="Wingdings" charset="0"/>
              </a:rPr>
              <a:t>，当作铁锅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嗟乎</a:t>
            </a:r>
            <a:r>
              <a:rPr lang="zh-CN" altLang="zh-CN" sz="2800" b="1">
                <a:sym typeface="Wingdings" charset="0"/>
              </a:rPr>
              <a:t>！一人之心，千万人之心也：由描写转入议论。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锱铢</a:t>
            </a:r>
            <a:r>
              <a:rPr lang="zh-CN" altLang="zh-CN" sz="2800" b="1">
                <a:sym typeface="Wingdings" charset="0"/>
              </a:rPr>
              <a:t>：锱，一两的四分之一；铢，一两的二十四分之一。喻极微小数量。</a:t>
            </a:r>
            <a:endParaRPr lang="zh-CN" altLang="zh-CN" sz="2800" b="1">
              <a:sym typeface="Wingdings" charset="0"/>
            </a:endParaRPr>
          </a:p>
          <a:p>
            <a:r>
              <a:rPr lang="zh-CN" altLang="zh-CN" sz="2800" b="1">
                <a:sym typeface="Wingdings" charset="0"/>
              </a:rPr>
              <a:t>多于南亩之农夫：指出</a:t>
            </a:r>
            <a:r>
              <a:rPr lang="zh-CN" altLang="zh-CN" sz="2800" b="1">
                <a:solidFill>
                  <a:srgbClr val="FF0000"/>
                </a:solidFill>
                <a:sym typeface="Wingdings" charset="0"/>
              </a:rPr>
              <a:t>句式</a:t>
            </a:r>
            <a:r>
              <a:rPr lang="zh-CN" altLang="zh-CN" sz="2800" b="1">
                <a:sym typeface="Wingdings" charset="0"/>
              </a:rPr>
              <a:t>并翻译</a:t>
            </a:r>
            <a:endParaRPr lang="zh-CN" altLang="zh-CN" sz="2800" b="1">
              <a:sym typeface="Wingdings" charset="0"/>
            </a:endParaRPr>
          </a:p>
          <a:p>
            <a:r>
              <a:rPr lang="zh-CN" altLang="zh-CN" sz="2800" b="1">
                <a:sym typeface="Wingdings" charset="0"/>
              </a:rPr>
              <a:t>函谷举：指出</a:t>
            </a:r>
            <a:r>
              <a:rPr lang="zh-CN" altLang="zh-CN" sz="2800" b="1">
                <a:solidFill>
                  <a:srgbClr val="FF0000"/>
                </a:solidFill>
                <a:sym typeface="Wingdings" charset="0"/>
              </a:rPr>
              <a:t>句式</a:t>
            </a:r>
            <a:r>
              <a:rPr lang="zh-CN" altLang="zh-CN" sz="2800" b="1">
                <a:sym typeface="Wingdings" charset="0"/>
              </a:rPr>
              <a:t>并翻译</a:t>
            </a:r>
            <a:endParaRPr lang="zh-CN" altLang="zh-CN" sz="2800" b="1">
              <a:sym typeface="Wingdings" charset="0"/>
            </a:endParaRPr>
          </a:p>
          <a:p>
            <a:r>
              <a:rPr lang="zh-CN" altLang="zh-CN" sz="2800" b="1">
                <a:solidFill>
                  <a:srgbClr val="FF0000"/>
                </a:solidFill>
                <a:sym typeface="Wingdings" charset="0"/>
              </a:rPr>
              <a:t>可怜</a:t>
            </a:r>
            <a:r>
              <a:rPr lang="zh-CN" altLang="zh-CN" sz="2800" b="1">
                <a:sym typeface="Wingdings" charset="0"/>
              </a:rPr>
              <a:t>：可爱（可怜九月初三夜）</a:t>
            </a:r>
            <a:r>
              <a:rPr lang="en-US" altLang="zh-CN" sz="2800" b="1">
                <a:sym typeface="Wingdings" charset="0"/>
              </a:rPr>
              <a:t>/</a:t>
            </a:r>
            <a:r>
              <a:rPr lang="zh-CN" altLang="en-US" sz="2800" b="1">
                <a:sym typeface="Wingdings" charset="0"/>
              </a:rPr>
              <a:t>可惜（可怜焦土）</a:t>
            </a:r>
            <a:r>
              <a:rPr lang="en-US" altLang="zh-CN" sz="2800" b="1">
                <a:sym typeface="Wingdings" charset="0"/>
              </a:rPr>
              <a:t>/</a:t>
            </a:r>
            <a:r>
              <a:rPr lang="zh-CN" altLang="zh-CN" sz="2800" b="1">
                <a:sym typeface="Wingdings" charset="0"/>
              </a:rPr>
              <a:t>值得怜悯</a:t>
            </a:r>
            <a:endParaRPr lang="zh-CN" altLang="zh-CN" sz="2800" b="1">
              <a:sym typeface="Wingdings" charset="0"/>
            </a:endParaRPr>
          </a:p>
          <a:p>
            <a:r>
              <a:rPr lang="zh-CN" altLang="zh-CN" sz="2800" b="1">
                <a:solidFill>
                  <a:srgbClr val="FF0000"/>
                </a:solidFill>
                <a:sym typeface="Wingdings" charset="0"/>
              </a:rPr>
              <a:t>焦土</a:t>
            </a:r>
            <a:r>
              <a:rPr lang="zh-CN" altLang="zh-CN" sz="2800" b="1">
                <a:sym typeface="Wingdings" charset="0"/>
              </a:rPr>
              <a:t>：名作动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秦人不暇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自哀</a:t>
            </a:r>
            <a:r>
              <a:rPr lang="zh-CN" altLang="en-US" sz="2800" b="1">
                <a:sym typeface="Wingdings" charset="0"/>
              </a:rPr>
              <a:t>：宾前，为动 </a:t>
            </a:r>
            <a:r>
              <a:rPr lang="en-US" altLang="zh-CN" sz="2800" b="1">
                <a:sym typeface="Wingdings" charset="0"/>
              </a:rPr>
              <a:t>/</a:t>
            </a:r>
            <a:r>
              <a:rPr lang="zh-CN" altLang="en-US" sz="2800" b="1">
                <a:sym typeface="Wingdings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哀</a:t>
            </a:r>
            <a:r>
              <a:rPr lang="zh-CN" altLang="en-US" sz="2800" b="1">
                <a:sym typeface="Wingdings" charset="0"/>
              </a:rPr>
              <a:t>吾生之须臾</a:t>
            </a:r>
            <a:r>
              <a:rPr lang="en-US" altLang="zh-CN" sz="2800" b="1">
                <a:sym typeface="Wingdings" charset="0"/>
              </a:rPr>
              <a:t>/</a:t>
            </a:r>
            <a:r>
              <a:rPr lang="zh-CN" altLang="zh-CN" sz="2800" b="1">
                <a:solidFill>
                  <a:srgbClr val="FF0000"/>
                </a:solidFill>
                <a:sym typeface="Wingdings" charset="0"/>
              </a:rPr>
              <a:t>哀</a:t>
            </a:r>
            <a:r>
              <a:rPr lang="zh-CN" altLang="zh-CN" sz="2800" b="1">
                <a:sym typeface="Wingdings" charset="0"/>
              </a:rPr>
              <a:t>民生之多艰</a:t>
            </a:r>
            <a:endParaRPr lang="zh-CN" altLang="zh-CN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后人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哀</a:t>
            </a:r>
            <a:r>
              <a:rPr lang="zh-CN" altLang="en-US" sz="2800" b="1">
                <a:sym typeface="Wingdings" charset="0"/>
              </a:rPr>
              <a:t>之而不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鉴</a:t>
            </a:r>
            <a:r>
              <a:rPr lang="zh-CN" altLang="en-US" sz="2800" b="1">
                <a:sym typeface="Wingdings" charset="0"/>
              </a:rPr>
              <a:t>之：为动，意动</a:t>
            </a:r>
            <a:endParaRPr lang="zh-CN" altLang="en-US" sz="2800" b="1">
              <a:sym typeface="Wingdings" charset="0"/>
            </a:endParaRPr>
          </a:p>
          <a:p>
            <a:endParaRPr lang="zh-CN" altLang="zh-CN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34720" y="379730"/>
            <a:ext cx="9872345" cy="3200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4800" b="1">
                <a:solidFill>
                  <a:srgbClr val="002060"/>
                </a:solidFill>
                <a:sym typeface="Wingdings" charset="0"/>
              </a:rPr>
              <a:t>重点句子理解</a:t>
            </a:r>
            <a:endParaRPr lang="zh-CN" altLang="zh-CN" sz="4800" b="1">
              <a:solidFill>
                <a:srgbClr val="002060"/>
              </a:solidFill>
              <a:sym typeface="Wingdings" charset="0"/>
            </a:endParaRPr>
          </a:p>
          <a:p>
            <a:r>
              <a:rPr lang="en-US" altLang="zh-CN" sz="3200" b="1">
                <a:solidFill>
                  <a:srgbClr val="FF0000"/>
                </a:solidFill>
                <a:sym typeface="Wingdings" charset="0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sym typeface="Wingdings" charset="0"/>
              </a:rPr>
              <a:t>一人之心，千万人之心也。秦爱纷奢，人亦念其家</a:t>
            </a:r>
            <a:endParaRPr lang="zh-CN" altLang="en-US" sz="32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3200" b="1">
                <a:sym typeface="Wingdings" charset="0"/>
              </a:rPr>
              <a:t></a:t>
            </a:r>
            <a:r>
              <a:rPr lang="en-US" altLang="zh-CN" sz="3200" b="1">
                <a:sym typeface="Wingdings" charset="0"/>
              </a:rPr>
              <a:t>“</a:t>
            </a:r>
            <a:r>
              <a:rPr lang="zh-CN" altLang="en-US" sz="3200" b="1">
                <a:sym typeface="Wingdings" charset="0"/>
              </a:rPr>
              <a:t>心</a:t>
            </a:r>
            <a:r>
              <a:rPr lang="en-US" altLang="zh-CN" sz="3200" b="1">
                <a:sym typeface="Wingdings" charset="0"/>
              </a:rPr>
              <a:t>”</a:t>
            </a:r>
            <a:r>
              <a:rPr lang="zh-CN" altLang="en-US" sz="3200" b="1">
                <a:sym typeface="Wingdings" charset="0"/>
              </a:rPr>
              <a:t>是什么意思？</a:t>
            </a:r>
            <a:endParaRPr lang="zh-CN" altLang="en-US" sz="3200" b="1">
              <a:sym typeface="Wingdings" charset="0"/>
            </a:endParaRPr>
          </a:p>
          <a:p>
            <a:r>
              <a:rPr lang="zh-CN" altLang="en-US" sz="3200" b="1">
                <a:sym typeface="Wingdings" charset="0"/>
              </a:rPr>
              <a:t></a:t>
            </a:r>
            <a:r>
              <a:rPr lang="en-US" altLang="zh-CN" sz="3200" b="1">
                <a:sym typeface="Wingdings" charset="0"/>
              </a:rPr>
              <a:t>“</a:t>
            </a:r>
            <a:r>
              <a:rPr lang="zh-CN" altLang="en-US" sz="3200" b="1">
                <a:sym typeface="Wingdings" charset="0"/>
              </a:rPr>
              <a:t>人亦念其家</a:t>
            </a:r>
            <a:r>
              <a:rPr lang="en-US" altLang="zh-CN" sz="3200" b="1">
                <a:sym typeface="Wingdings" charset="0"/>
              </a:rPr>
              <a:t>”</a:t>
            </a:r>
            <a:r>
              <a:rPr lang="zh-CN" altLang="en-US" sz="3200" b="1">
                <a:sym typeface="Wingdings" charset="0"/>
              </a:rPr>
              <a:t>的表层义和深层义是什么？</a:t>
            </a:r>
            <a:endParaRPr lang="zh-CN" altLang="en-US" sz="3200" b="1">
              <a:sym typeface="Wingdings" charset="0"/>
            </a:endParaRPr>
          </a:p>
          <a:p>
            <a:endParaRPr lang="zh-CN" altLang="en-US" sz="3200" b="1">
              <a:sym typeface="Wingdings" charset="0"/>
            </a:endParaRPr>
          </a:p>
          <a:p>
            <a:endParaRPr lang="zh-CN" altLang="en-US" sz="2800" b="1">
              <a:solidFill>
                <a:srgbClr val="FF0000"/>
              </a:solidFill>
              <a:sym typeface="Wingdings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1255" y="1619885"/>
            <a:ext cx="37388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ym typeface="Wingdings" charset="0"/>
              </a:rPr>
              <a:t>（过富足生活的愿望）</a:t>
            </a:r>
            <a:endParaRPr lang="zh-CN" altLang="en-US" sz="2800" b="1">
              <a:sym typeface="Wingdings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0125" y="3152775"/>
            <a:ext cx="10687685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ym typeface="Wingdings" charset="0"/>
              </a:rPr>
              <a:t>表层：百姓想过富足生活。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深层：秦王奢靡劳民，百姓不可能过上富足生活，作者希望统治者有所节制，否则会失民心而亡国。</a:t>
            </a:r>
            <a:endParaRPr lang="zh-CN" altLang="en-US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4340" y="980440"/>
            <a:ext cx="11217275" cy="948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 b="1">
              <a:sym typeface="Wingdings" charset="0"/>
            </a:endParaRPr>
          </a:p>
          <a:p>
            <a:endParaRPr lang="zh-CN" altLang="en-US" sz="2800" b="1">
              <a:sym typeface="Wingdings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2365" y="422275"/>
            <a:ext cx="9382125" cy="430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>
                <a:solidFill>
                  <a:srgbClr val="FF0000"/>
                </a:solidFill>
                <a:sym typeface="Wingdings" charset="0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灭六国者六国也，非秦也</a:t>
            </a:r>
            <a:endParaRPr lang="zh-CN" altLang="en-US" sz="28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找出与这句照应的句子。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为何说六国是自取灭亡？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作者加入六国灭亡的内容，用意何在？</a:t>
            </a:r>
            <a:endParaRPr lang="zh-CN" altLang="en-US" sz="2800" b="1">
              <a:sym typeface="Wingdings" charset="0"/>
            </a:endParaRPr>
          </a:p>
          <a:p>
            <a:endParaRPr lang="zh-CN" altLang="en-US" sz="2000" b="1">
              <a:sym typeface="Wingdings" charset="0"/>
            </a:endParaRPr>
          </a:p>
          <a:p>
            <a:endParaRPr lang="zh-CN" altLang="en-US" sz="2000" b="1">
              <a:sym typeface="Wingdings" charset="0"/>
            </a:endParaRPr>
          </a:p>
          <a:p>
            <a:endParaRPr lang="zh-CN" altLang="en-US" sz="2000" b="1">
              <a:sym typeface="Wingdings" charset="0"/>
            </a:endParaRPr>
          </a:p>
          <a:p>
            <a:endParaRPr lang="zh-CN" altLang="en-US" sz="2000" b="1">
              <a:sym typeface="Wingdings" charset="0"/>
            </a:endParaRPr>
          </a:p>
          <a:p>
            <a:endParaRPr lang="zh-CN" altLang="en-US" sz="2000" b="1">
              <a:sym typeface="Wingdings" charset="0"/>
            </a:endParaRPr>
          </a:p>
          <a:p>
            <a:endParaRPr lang="zh-CN" altLang="en-US" sz="2000" b="1">
              <a:sym typeface="Wingdings" charset="0"/>
            </a:endParaRPr>
          </a:p>
          <a:p>
            <a:endParaRPr lang="zh-CN" altLang="en-US" sz="2000" b="1">
              <a:sym typeface="Wingdings" charset="0"/>
            </a:endParaRPr>
          </a:p>
          <a:p>
            <a:r>
              <a:rPr lang="en-US" altLang="zh-CN" sz="2400" b="1">
                <a:solidFill>
                  <a:srgbClr val="FF0000"/>
                </a:solidFill>
                <a:sym typeface="Wingdings" charset="0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sym typeface="Wingdings" charset="0"/>
              </a:rPr>
              <a:t>说说课文最后一句四个</a:t>
            </a:r>
            <a:r>
              <a:rPr lang="en-US" altLang="zh-CN" sz="2400" b="1">
                <a:solidFill>
                  <a:srgbClr val="FF0000"/>
                </a:solidFill>
                <a:sym typeface="Wingdings" charset="0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sym typeface="Wingdings" charset="0"/>
              </a:rPr>
              <a:t>后人</a:t>
            </a:r>
            <a:r>
              <a:rPr lang="en-US" altLang="zh-CN" sz="2400" b="1">
                <a:solidFill>
                  <a:srgbClr val="FF0000"/>
                </a:solidFill>
                <a:sym typeface="Wingdings" charset="0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sym typeface="Wingdings" charset="0"/>
              </a:rPr>
              <a:t>的含义。</a:t>
            </a:r>
            <a:endParaRPr lang="zh-CN" altLang="en-US" sz="2400" b="1">
              <a:solidFill>
                <a:srgbClr val="FF0000"/>
              </a:solidFill>
              <a:sym typeface="Wingdings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6400" y="847090"/>
            <a:ext cx="12496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六王毕</a:t>
            </a:r>
            <a:endParaRPr lang="zh-CN" altLang="en-US" sz="2800" b="1"/>
          </a:p>
        </p:txBody>
      </p:sp>
      <p:sp>
        <p:nvSpPr>
          <p:cNvPr id="5" name="文本框 4"/>
          <p:cNvSpPr txBox="1"/>
          <p:nvPr/>
        </p:nvSpPr>
        <p:spPr>
          <a:xfrm>
            <a:off x="5552440" y="1291590"/>
            <a:ext cx="26720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六国皆奢靡劳民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1016000" y="2287270"/>
            <a:ext cx="10278110" cy="2225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/>
              <a:t>内容：六国皆奢靡劳民，导致亡国，秦只是加速其亡国进程；</a:t>
            </a:r>
            <a:endParaRPr lang="zh-CN" altLang="en-US" sz="2800" b="1"/>
          </a:p>
          <a:p>
            <a:r>
              <a:rPr lang="zh-CN" altLang="en-US" sz="2800" b="1"/>
              <a:t>             秦未吸取教训依然奢靡劳民，最终也导致亡国；</a:t>
            </a:r>
            <a:endParaRPr lang="zh-CN" altLang="en-US" sz="2800" b="1"/>
          </a:p>
          <a:p>
            <a:r>
              <a:rPr lang="zh-CN" altLang="en-US" sz="2800" b="1"/>
              <a:t>             晚唐统治者如不吸取历史教训，也会因此亡国；</a:t>
            </a:r>
            <a:endParaRPr lang="zh-CN" altLang="en-US" sz="2800" b="1"/>
          </a:p>
          <a:p>
            <a:r>
              <a:rPr lang="zh-CN" altLang="en-US" sz="2800" b="1"/>
              <a:t>用意：使</a:t>
            </a:r>
            <a:r>
              <a:rPr lang="en-US" altLang="zh-CN" sz="2800" b="1"/>
              <a:t>“</a:t>
            </a:r>
            <a:r>
              <a:rPr lang="zh-CN" altLang="en-US" sz="2800" b="1"/>
              <a:t>奢靡劳民，导致亡国</a:t>
            </a:r>
            <a:r>
              <a:rPr lang="en-US" altLang="zh-CN" sz="2800" b="1"/>
              <a:t>”</a:t>
            </a:r>
            <a:r>
              <a:rPr lang="zh-CN" altLang="en-US" sz="2800" b="1"/>
              <a:t>的观点更加突出，讽鉴力度更强。</a:t>
            </a:r>
            <a:endParaRPr lang="zh-CN" altLang="en-US" sz="2800" b="1"/>
          </a:p>
          <a:p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1287780" y="4984115"/>
            <a:ext cx="5872480" cy="944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/>
              <a:t>第一、二、四指秦朝以后至唐朝的人</a:t>
            </a:r>
            <a:endParaRPr lang="zh-CN" altLang="en-US" sz="2800" b="1"/>
          </a:p>
          <a:p>
            <a:r>
              <a:rPr lang="zh-CN" altLang="en-US" sz="2800" b="1"/>
              <a:t>第三个是指唐朝以后的人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" descr="夫子学校.jpg"/>
          <p:cNvPicPr>
            <a:picLocks noChangeAspect="1"/>
          </p:cNvPicPr>
          <p:nvPr/>
        </p:nvPicPr>
        <p:blipFill>
          <a:blip r:embed="rId1">
            <a:lum bright="-37991" contrast="58000"/>
          </a:blip>
          <a:stretch>
            <a:fillRect/>
          </a:stretch>
        </p:blipFill>
        <p:spPr>
          <a:xfrm>
            <a:off x="0" y="0"/>
            <a:ext cx="914400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39445" y="786130"/>
            <a:ext cx="11191240" cy="5340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800" b="1">
                <a:solidFill>
                  <a:srgbClr val="002060"/>
                </a:solidFill>
                <a:sym typeface="Wingdings" charset="0"/>
              </a:rPr>
              <a:t>体会</a:t>
            </a:r>
            <a:r>
              <a:rPr lang="en-US" altLang="zh-CN" sz="4800" b="1">
                <a:solidFill>
                  <a:srgbClr val="002060"/>
                </a:solidFill>
                <a:sym typeface="Wingdings" charset="0"/>
              </a:rPr>
              <a:t>“</a:t>
            </a:r>
            <a:r>
              <a:rPr lang="zh-CN" altLang="zh-CN" sz="4800" b="1">
                <a:solidFill>
                  <a:srgbClr val="002060"/>
                </a:solidFill>
                <a:sym typeface="Wingdings" charset="0"/>
              </a:rPr>
              <a:t>赋</a:t>
            </a:r>
            <a:r>
              <a:rPr lang="en-US" altLang="zh-CN" sz="4800" b="1">
                <a:solidFill>
                  <a:srgbClr val="002060"/>
                </a:solidFill>
                <a:sym typeface="Wingdings" charset="0"/>
              </a:rPr>
              <a:t>”</a:t>
            </a:r>
            <a:r>
              <a:rPr lang="zh-CN" altLang="zh-CN" sz="4800" b="1">
                <a:solidFill>
                  <a:srgbClr val="002060"/>
                </a:solidFill>
                <a:sym typeface="Wingdings" charset="0"/>
              </a:rPr>
              <a:t>的特征（铺采摛文，体物写志）</a:t>
            </a:r>
            <a:endParaRPr lang="zh-CN" altLang="zh-CN" sz="4800" b="1">
              <a:solidFill>
                <a:srgbClr val="002060"/>
              </a:solidFill>
              <a:sym typeface="Wingdings" charset="0"/>
            </a:endParaRPr>
          </a:p>
          <a:p>
            <a:r>
              <a:rPr lang="zh-CN" altLang="zh-CN" sz="3200" b="1">
                <a:solidFill>
                  <a:srgbClr val="FF0000"/>
                </a:solidFill>
                <a:sym typeface="Wingdings" charset="0"/>
              </a:rPr>
              <a:t>阅读</a:t>
            </a:r>
            <a:r>
              <a:rPr lang="en-US" altLang="zh-CN" sz="3200" b="1">
                <a:solidFill>
                  <a:srgbClr val="FF0000"/>
                </a:solidFill>
                <a:sym typeface="Wingdings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sym typeface="Wingdings" charset="0"/>
              </a:rPr>
              <a:t>明星荧荧</a:t>
            </a:r>
            <a:r>
              <a:rPr lang="en-US" altLang="zh-CN" sz="3200" b="1">
                <a:solidFill>
                  <a:srgbClr val="FF0000"/>
                </a:solidFill>
                <a:sym typeface="Wingdings" charset="0"/>
              </a:rPr>
              <a:t>……</a:t>
            </a:r>
            <a:r>
              <a:rPr lang="zh-CN" altLang="en-US" sz="3200" b="1">
                <a:solidFill>
                  <a:srgbClr val="FF0000"/>
                </a:solidFill>
                <a:sym typeface="Wingdings" charset="0"/>
              </a:rPr>
              <a:t>焚椒兰也</a:t>
            </a:r>
            <a:r>
              <a:rPr lang="en-US" altLang="zh-CN" sz="3200" b="1">
                <a:solidFill>
                  <a:srgbClr val="FF0000"/>
                </a:solidFill>
                <a:sym typeface="Wingdings" charset="0"/>
              </a:rPr>
              <a:t>”</a:t>
            </a:r>
            <a:r>
              <a:rPr lang="zh-CN" altLang="en-US" sz="2400" b="1">
                <a:solidFill>
                  <a:srgbClr val="FF0000"/>
                </a:solidFill>
                <a:sym typeface="Wingdings" charset="0"/>
              </a:rPr>
              <a:t>回答问题</a:t>
            </a:r>
            <a:endParaRPr lang="zh-CN" altLang="en-US" sz="2400" b="1">
              <a:solidFill>
                <a:srgbClr val="FF0000"/>
              </a:solidFill>
              <a:sym typeface="Wingdings" charset="0"/>
            </a:endParaRPr>
          </a:p>
          <a:p>
            <a:r>
              <a:rPr lang="en-US" altLang="zh-CN" sz="3200" b="1">
                <a:sym typeface="Wingdings" charset="0"/>
              </a:rPr>
              <a:t></a:t>
            </a:r>
            <a:r>
              <a:rPr lang="zh-CN" altLang="en-US" sz="2400" b="1">
                <a:sym typeface="Wingdings" charset="0"/>
              </a:rPr>
              <a:t>用哪些修辞？（说出构成及效果）</a:t>
            </a:r>
            <a:endParaRPr lang="zh-CN" altLang="en-US" sz="2400" b="1">
              <a:sym typeface="Wingdings" charset="0"/>
            </a:endParaRPr>
          </a:p>
          <a:p>
            <a:r>
              <a:rPr lang="en-US" altLang="zh-CN" sz="3200" b="1">
                <a:sym typeface="Wingdings" charset="0"/>
              </a:rPr>
              <a:t></a:t>
            </a:r>
            <a:r>
              <a:rPr lang="zh-CN" altLang="en-US" sz="2400" b="1">
                <a:sym typeface="Wingdings" charset="0"/>
              </a:rPr>
              <a:t>有了什么句式？</a:t>
            </a:r>
            <a:endParaRPr lang="zh-CN" altLang="en-US" sz="2400" b="1">
              <a:sym typeface="Wingdings" charset="0"/>
            </a:endParaRPr>
          </a:p>
          <a:p>
            <a:r>
              <a:rPr lang="en-US" altLang="zh-CN" sz="3200" b="1">
                <a:sym typeface="Wingdings" charset="0"/>
              </a:rPr>
              <a:t></a:t>
            </a:r>
            <a:r>
              <a:rPr lang="zh-CN" altLang="en-US" sz="3200" b="1">
                <a:sym typeface="Wingdings" charset="0"/>
              </a:rPr>
              <a:t>写了宫女梳妆的哪些步骤？（照镜，梳头，洗脸，熏香）</a:t>
            </a:r>
            <a:endParaRPr lang="zh-CN" altLang="en-US" sz="3200" b="1">
              <a:sym typeface="Wingdings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阅读</a:t>
            </a:r>
            <a:r>
              <a:rPr lang="en-US" altLang="zh-CN" sz="2800" b="1">
                <a:solidFill>
                  <a:srgbClr val="FF0000"/>
                </a:solidFill>
                <a:sym typeface="Wingdings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使负栋之柱</a:t>
            </a:r>
            <a:r>
              <a:rPr lang="en-US" altLang="zh-CN" sz="2800" b="1">
                <a:solidFill>
                  <a:srgbClr val="FF0000"/>
                </a:solidFill>
                <a:sym typeface="Wingdings" charset="0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多于市人之言语</a:t>
            </a:r>
            <a:r>
              <a:rPr lang="en-US" altLang="zh-CN" sz="2800" b="1">
                <a:solidFill>
                  <a:srgbClr val="FF0000"/>
                </a:solidFill>
                <a:sym typeface="Wingdings" charset="0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sym typeface="Wingdings" charset="0"/>
              </a:rPr>
              <a:t>回答问题</a:t>
            </a:r>
            <a:endParaRPr lang="zh-CN" altLang="en-US" sz="2800" b="1">
              <a:solidFill>
                <a:srgbClr val="FF0000"/>
              </a:solidFill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简析排比的表达效果。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用六组</a:t>
            </a:r>
            <a:r>
              <a:rPr lang="en-US" altLang="zh-CN" sz="2800" b="1">
                <a:sym typeface="Wingdings" charset="0"/>
              </a:rPr>
              <a:t>“</a:t>
            </a:r>
            <a:r>
              <a:rPr lang="zh-CN" altLang="en-US" sz="2800" b="1">
                <a:sym typeface="Wingdings" charset="0"/>
              </a:rPr>
              <a:t>使</a:t>
            </a:r>
            <a:r>
              <a:rPr lang="en-US" altLang="zh-CN" sz="2800" b="1">
                <a:sym typeface="Wingdings" charset="0"/>
              </a:rPr>
              <a:t>……</a:t>
            </a:r>
            <a:r>
              <a:rPr lang="zh-CN" altLang="en-US" sz="2800" b="1">
                <a:sym typeface="Wingdings" charset="0"/>
              </a:rPr>
              <a:t>多于</a:t>
            </a:r>
            <a:r>
              <a:rPr lang="en-US" altLang="zh-CN" sz="2800" b="1">
                <a:sym typeface="Wingdings" charset="0"/>
              </a:rPr>
              <a:t>”</a:t>
            </a:r>
            <a:r>
              <a:rPr lang="zh-CN" altLang="en-US" sz="2800" b="1">
                <a:sym typeface="Wingdings" charset="0"/>
              </a:rPr>
              <a:t>的句式构成排比。</a:t>
            </a:r>
            <a:endParaRPr lang="zh-CN" altLang="en-US" sz="2800" b="1">
              <a:sym typeface="Wingdings" charset="0"/>
            </a:endParaRPr>
          </a:p>
          <a:p>
            <a:r>
              <a:rPr lang="zh-CN" altLang="en-US" sz="2800" b="1">
                <a:sym typeface="Wingdings" charset="0"/>
              </a:rPr>
              <a:t>句式整齐，节奏感强，增强语势</a:t>
            </a:r>
            <a:r>
              <a:rPr lang="en-US" altLang="zh-CN" sz="2800" b="1">
                <a:sym typeface="Wingdings" charset="0"/>
              </a:rPr>
              <a:t>//</a:t>
            </a:r>
            <a:r>
              <a:rPr lang="zh-CN" altLang="en-US" sz="2800" b="1">
                <a:sym typeface="Wingdings" charset="0"/>
              </a:rPr>
              <a:t>充分揭示了秦奢靡给百姓带来巨大灾难，以致众判亲离而最终亡国。</a:t>
            </a:r>
            <a:endParaRPr lang="zh-CN" altLang="en-US" sz="2800" b="1">
              <a:sym typeface="Wingdings" charset="0"/>
            </a:endParaRPr>
          </a:p>
          <a:p>
            <a:endParaRPr lang="zh-CN" altLang="en-US" sz="2800" b="1">
              <a:sym typeface="Wingdings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1098</Words>
  <Application>Kingsoft Office WPP</Application>
  <PresentationFormat>宽屏</PresentationFormat>
  <Paragraphs>87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</cp:revision>
  <dcterms:created xsi:type="dcterms:W3CDTF">2022-11-04T21:46:00Z</dcterms:created>
  <dcterms:modified xsi:type="dcterms:W3CDTF">2023-02-20T01:44:48Z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