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300" r:id="rId4"/>
    <p:sldId id="264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265" r:id="rId16"/>
    <p:sldId id="311" r:id="rId17"/>
    <p:sldId id="312" r:id="rId18"/>
    <p:sldId id="313" r:id="rId19"/>
    <p:sldId id="314" r:id="rId20"/>
    <p:sldId id="266" r:id="rId21"/>
    <p:sldId id="315" r:id="rId22"/>
    <p:sldId id="316" r:id="rId23"/>
    <p:sldId id="317" r:id="rId24"/>
    <p:sldId id="318" r:id="rId25"/>
    <p:sldId id="271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272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334" r:id="rId43"/>
    <p:sldId id="335" r:id="rId44"/>
    <p:sldId id="336" r:id="rId45"/>
    <p:sldId id="337" r:id="rId46"/>
    <p:sldId id="338" r:id="rId47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19">
          <p15:clr>
            <a:srgbClr val="A4A3A4"/>
          </p15:clr>
        </p15:guide>
        <p15:guide id="2" pos="38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219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2021-10-27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5.xml"/><Relationship Id="rId4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068070" y="2462530"/>
            <a:ext cx="10762615" cy="2570480"/>
          </a:xfrm>
        </p:spPr>
        <p:txBody>
          <a:bodyPr>
            <a:normAutofit/>
          </a:bodyPr>
          <a:lstStyle/>
          <a:p>
            <a:r>
              <a:rPr lang="en-US" altLang="zh-CN" smtClean="0"/>
              <a:t>2022</a:t>
            </a:r>
            <a:r>
              <a:rPr lang="zh-CN" altLang="en-US" smtClean="0"/>
              <a:t>中考</a:t>
            </a:r>
            <a:r>
              <a:rPr lang="zh-CN" altLang="en-US" dirty="0"/>
              <a:t>一轮复习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 smtClean="0"/>
              <a:t>〖</a:t>
            </a:r>
            <a:r>
              <a:rPr lang="zh-CN" altLang="en-US" dirty="0" smtClean="0"/>
              <a:t>艾青诗选</a:t>
            </a:r>
            <a:r>
              <a:rPr lang="zh-CN" altLang="zh-CN" dirty="0" smtClean="0"/>
              <a:t>〗重点</a:t>
            </a:r>
            <a:r>
              <a:rPr lang="zh-CN" altLang="en-US" dirty="0" smtClean="0"/>
              <a:t>解析</a:t>
            </a:r>
            <a:endParaRPr lang="zh-CN" altLang="zh-CN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艾青</a:t>
            </a:r>
            <a:r>
              <a:rPr lang="en-US" altLang="zh-CN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树</a:t>
            </a:r>
            <a:r>
              <a:rPr lang="en-US" altLang="zh-CN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油画</a:t>
            </a:r>
            <a:endParaRPr lang="zh-CN" altLang="en-US" sz="2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865" y="1149178"/>
            <a:ext cx="3540191" cy="44756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01216" y="760148"/>
            <a:ext cx="6030931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en-US" altLang="zh-CN" sz="28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400" b="1" smtClean="0">
                <a:latin typeface="仿宋" panose="02010609060101010101" pitchFamily="49" charset="-122"/>
                <a:ea typeface="仿宋" panose="02010609060101010101" pitchFamily="49" charset="-122"/>
              </a:rPr>
              <a:t>绘画应该是彩色的诗，</a:t>
            </a:r>
            <a:endParaRPr lang="en-US" altLang="zh-CN" sz="44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400" b="1" smtClean="0">
                <a:latin typeface="仿宋" panose="02010609060101010101" pitchFamily="49" charset="-122"/>
                <a:ea typeface="仿宋" panose="02010609060101010101" pitchFamily="49" charset="-122"/>
              </a:rPr>
              <a:t>诗应该是文学的画。</a:t>
            </a:r>
            <a:r>
              <a:rPr lang="en-US" altLang="zh-CN" sz="4400" b="1" smtClean="0"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en-US" altLang="zh-CN" sz="4400" b="1" smtClean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sz="4400" b="1" smtClean="0">
                <a:latin typeface="仿宋" panose="02010609060101010101" pitchFamily="49" charset="-122"/>
                <a:ea typeface="仿宋" panose="02010609060101010101" pitchFamily="49" charset="-122"/>
              </a:rPr>
              <a:t>             --</a:t>
            </a:r>
            <a:r>
              <a:rPr lang="zh-CN" altLang="en-US" sz="4400" b="1" smtClean="0">
                <a:latin typeface="仿宋" panose="02010609060101010101" pitchFamily="49" charset="-122"/>
                <a:ea typeface="仿宋" panose="02010609060101010101" pitchFamily="49" charset="-122"/>
              </a:rPr>
              <a:t>艾青</a:t>
            </a:r>
            <a:endParaRPr lang="zh-CN" altLang="en-US" sz="4400" b="1">
              <a:latin typeface="【玉米】抹茶体" panose="03000500000000000000" pitchFamily="66" charset="-122"/>
              <a:ea typeface="【玉米】抹茶体" panose="03000500000000000000" pitchFamily="66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735614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同时期留学法国的</a:t>
            </a:r>
            <a:endParaRPr lang="zh-CN" altLang="en-US" sz="2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5682" y="1047200"/>
            <a:ext cx="8800000" cy="50761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058520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人物经历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717" y="1081565"/>
            <a:ext cx="6571429" cy="353333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4271" y="3884976"/>
            <a:ext cx="1169773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en-US" altLang="zh-CN" sz="28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/>
            <a:r>
              <a:rPr lang="zh-CN" altLang="en-US" sz="4400" b="1" smtClean="0">
                <a:latin typeface="仿宋" panose="02010609060101010101" pitchFamily="49" charset="-122"/>
                <a:ea typeface="仿宋" panose="02010609060101010101" pitchFamily="49" charset="-122"/>
              </a:rPr>
              <a:t>艾青回国后加入中国左翼美术联盟，受到鲁迅支持</a:t>
            </a:r>
            <a:r>
              <a:rPr lang="en-US" altLang="zh-CN" sz="4400" b="1" smtClean="0">
                <a:latin typeface="仿宋" panose="02010609060101010101" pitchFamily="49" charset="-122"/>
                <a:ea typeface="仿宋" panose="02010609060101010101" pitchFamily="49" charset="-122"/>
              </a:rPr>
              <a:t>1932</a:t>
            </a:r>
            <a:r>
              <a:rPr lang="zh-CN" altLang="en-US" sz="4400" b="1" smtClean="0">
                <a:latin typeface="仿宋" panose="02010609060101010101" pitchFamily="49" charset="-122"/>
                <a:ea typeface="仿宋" panose="02010609060101010101" pitchFamily="49" charset="-122"/>
              </a:rPr>
              <a:t>年被国民党反动派</a:t>
            </a:r>
            <a:r>
              <a:rPr lang="zh-CN" altLang="en-US" sz="4400" b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以“颠覆政府”</a:t>
            </a:r>
            <a:r>
              <a:rPr lang="zh-CN" altLang="en-US" sz="4400" b="1" smtClean="0">
                <a:latin typeface="仿宋" panose="02010609060101010101" pitchFamily="49" charset="-122"/>
                <a:ea typeface="仿宋" panose="02010609060101010101" pitchFamily="49" charset="-122"/>
              </a:rPr>
              <a:t>罪逮捕入狱。</a:t>
            </a:r>
            <a:endParaRPr lang="zh-CN" altLang="en-US" sz="4400" b="1">
              <a:latin typeface="【玉米】抹茶体" panose="03000500000000000000" pitchFamily="66" charset="-122"/>
              <a:ea typeface="【玉米】抹茶体" panose="03000500000000000000" pitchFamily="66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75107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艾青人物经历</a:t>
            </a:r>
            <a:endParaRPr lang="zh-CN" altLang="en-US" sz="2000"/>
          </a:p>
        </p:txBody>
      </p:sp>
      <p:sp>
        <p:nvSpPr>
          <p:cNvPr id="4" name="圆角矩形 3"/>
          <p:cNvSpPr/>
          <p:nvPr/>
        </p:nvSpPr>
        <p:spPr>
          <a:xfrm>
            <a:off x="486410" y="312864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1910</a:t>
            </a:r>
            <a:endParaRPr lang="zh-CN" altLang="en-US" sz="2800" b="1"/>
          </a:p>
        </p:txBody>
      </p:sp>
      <p:sp>
        <p:nvSpPr>
          <p:cNvPr id="5" name="圆角矩形 4"/>
          <p:cNvSpPr/>
          <p:nvPr/>
        </p:nvSpPr>
        <p:spPr>
          <a:xfrm>
            <a:off x="4112170" y="312864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1932</a:t>
            </a:r>
            <a:endParaRPr lang="zh-CN" altLang="en-US" sz="2800" b="1"/>
          </a:p>
        </p:txBody>
      </p:sp>
      <p:sp>
        <p:nvSpPr>
          <p:cNvPr id="6" name="圆角矩形 5"/>
          <p:cNvSpPr/>
          <p:nvPr/>
        </p:nvSpPr>
        <p:spPr>
          <a:xfrm>
            <a:off x="5925050" y="312864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/>
              <a:t>1935</a:t>
            </a:r>
            <a:endParaRPr lang="zh-CN" altLang="en-US" sz="2800" b="1"/>
          </a:p>
        </p:txBody>
      </p:sp>
      <p:sp>
        <p:nvSpPr>
          <p:cNvPr id="8" name="圆角矩形 7"/>
          <p:cNvSpPr/>
          <p:nvPr/>
        </p:nvSpPr>
        <p:spPr>
          <a:xfrm>
            <a:off x="7737930" y="312864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/>
              <a:t>1937-1956</a:t>
            </a:r>
            <a:endParaRPr lang="zh-CN" altLang="en-US" sz="2800" b="1"/>
          </a:p>
        </p:txBody>
      </p:sp>
      <p:sp>
        <p:nvSpPr>
          <p:cNvPr id="7" name="圆角矩形 6"/>
          <p:cNvSpPr/>
          <p:nvPr/>
        </p:nvSpPr>
        <p:spPr>
          <a:xfrm>
            <a:off x="2299290" y="312864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1928</a:t>
            </a:r>
            <a:endParaRPr lang="zh-CN" altLang="en-US" sz="2800" b="1"/>
          </a:p>
        </p:txBody>
      </p:sp>
      <p:sp>
        <p:nvSpPr>
          <p:cNvPr id="9" name="圆角矩形 8"/>
          <p:cNvSpPr/>
          <p:nvPr/>
        </p:nvSpPr>
        <p:spPr>
          <a:xfrm>
            <a:off x="9550808" y="312864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1978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98505" y="1434762"/>
            <a:ext cx="1515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幼时由贫苦农妇善良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299290" y="4891788"/>
            <a:ext cx="15153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杭州国立西湖艺术学校赴巴黎留学深造绘画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24265" y="1347051"/>
            <a:ext cx="1515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回国从事革命艺术工作被捕入狱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222545" y="4891788"/>
            <a:ext cx="1515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出狱 出版第一本诗集</a:t>
            </a:r>
            <a:r>
              <a:rPr lang="en-US" altLang="zh-CN" smtClean="0"/>
              <a:t>《</a:t>
            </a:r>
            <a:r>
              <a:rPr lang="zh-CN" altLang="en-US" smtClean="0"/>
              <a:t>大堰河</a:t>
            </a:r>
            <a:r>
              <a:rPr lang="en-US" altLang="zh-CN" smtClean="0"/>
              <a:t>》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40435" y="1434762"/>
            <a:ext cx="18167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解放前后创作高峰</a:t>
            </a:r>
            <a:r>
              <a:rPr lang="en-US" altLang="zh-CN" smtClean="0"/>
              <a:t>《</a:t>
            </a:r>
            <a:r>
              <a:rPr lang="zh-CN" altLang="en-US"/>
              <a:t>我爱这土地</a:t>
            </a:r>
          </a:p>
          <a:p>
            <a:r>
              <a:rPr lang="en-US" altLang="zh-CN" smtClean="0"/>
              <a:t>》《</a:t>
            </a:r>
            <a:r>
              <a:rPr lang="zh-CN" altLang="en-US" smtClean="0"/>
              <a:t>向太阳</a:t>
            </a:r>
            <a:r>
              <a:rPr lang="en-US" altLang="zh-CN" smtClean="0"/>
              <a:t>》</a:t>
            </a:r>
            <a:r>
              <a:rPr lang="zh-CN" altLang="en-US" smtClean="0"/>
              <a:t>等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356160" y="4898425"/>
            <a:ext cx="18167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文革后创作</a:t>
            </a:r>
            <a:r>
              <a:rPr lang="en-US" altLang="zh-CN" smtClean="0"/>
              <a:t>《</a:t>
            </a:r>
            <a:r>
              <a:rPr lang="zh-CN" altLang="en-US" smtClean="0"/>
              <a:t>礁石</a:t>
            </a:r>
            <a:r>
              <a:rPr lang="en-US" altLang="zh-CN" smtClean="0"/>
              <a:t>》《</a:t>
            </a:r>
            <a:r>
              <a:rPr lang="zh-CN" altLang="en-US" smtClean="0"/>
              <a:t>鱼化石</a:t>
            </a:r>
            <a:r>
              <a:rPr lang="en-US" altLang="zh-CN" smtClean="0"/>
              <a:t>》</a:t>
            </a:r>
            <a:r>
              <a:rPr lang="zh-CN" altLang="en-US" smtClean="0"/>
              <a:t>等</a:t>
            </a: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988541" y="2270381"/>
            <a:ext cx="12356" cy="8582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902057" y="4180588"/>
            <a:ext cx="12356" cy="8582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20792" y="2270381"/>
            <a:ext cx="12356" cy="8582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638790" y="4088691"/>
            <a:ext cx="12356" cy="8582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440759" y="2358092"/>
            <a:ext cx="12356" cy="8582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264547" y="4040161"/>
            <a:ext cx="12356" cy="8582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52755025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知识精讲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二、重点诗歌篇目解读</a:t>
            </a:r>
            <a:endParaRPr lang="zh-CN" altLang="en-US" sz="4000" b="1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81162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</a:t>
            </a:r>
            <a:r>
              <a:rPr lang="en-US" altLang="zh-CN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大堰河－－我的保姆</a:t>
            </a:r>
            <a:r>
              <a:rPr lang="en-US" altLang="zh-CN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  <a:r>
              <a:rPr lang="zh-CN" altLang="en-US" sz="3200" smtClean="0">
                <a:sym typeface="+mn-ea"/>
              </a:rPr>
              <a:t> </a:t>
            </a:r>
            <a:r>
              <a:rPr lang="en-US" altLang="zh-CN" sz="3200" smtClean="0">
                <a:sym typeface="+mn-ea"/>
              </a:rPr>
              <a:t/>
            </a:r>
            <a:br>
              <a:rPr lang="en-US" altLang="zh-CN" sz="3200" smtClean="0">
                <a:sym typeface="+mn-ea"/>
              </a:rPr>
            </a:br>
            <a:r>
              <a:rPr lang="en-US" altLang="zh-CN" sz="3200" smtClean="0">
                <a:sym typeface="+mn-ea"/>
              </a:rPr>
              <a:t>                  </a:t>
            </a:r>
            <a:r>
              <a:rPr lang="zh-CN" altLang="en-US" sz="3200" smtClean="0">
                <a:sym typeface="+mn-ea"/>
              </a:rPr>
              <a:t>创作于</a:t>
            </a:r>
            <a:r>
              <a:rPr lang="en-US" altLang="zh-CN" sz="3200" smtClean="0">
                <a:sym typeface="+mn-ea"/>
              </a:rPr>
              <a:t>1933</a:t>
            </a:r>
            <a:r>
              <a:rPr lang="zh-CN" altLang="en-US" sz="3200" smtClean="0">
                <a:sym typeface="+mn-ea"/>
              </a:rPr>
              <a:t>年 狱中</a:t>
            </a:r>
            <a:endParaRPr lang="zh-CN" altLang="en-US" sz="2000"/>
          </a:p>
        </p:txBody>
      </p:sp>
      <p:sp>
        <p:nvSpPr>
          <p:cNvPr id="4" name="矩形 3"/>
          <p:cNvSpPr/>
          <p:nvPr/>
        </p:nvSpPr>
        <p:spPr>
          <a:xfrm>
            <a:off x="2047326" y="3243252"/>
            <a:ext cx="31177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“大叶荷”村人</a:t>
            </a:r>
            <a:endParaRPr lang="zh-CN" altLang="en-US" sz="240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650" y="1978441"/>
            <a:ext cx="4201349" cy="34606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2415" y="4000995"/>
            <a:ext cx="1847619" cy="14380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</a:t>
            </a:r>
            <a:r>
              <a:rPr lang="en-US" altLang="zh-CN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大堰河－－我的保姆</a:t>
            </a:r>
            <a:r>
              <a:rPr lang="en-US" altLang="zh-CN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  <a:r>
              <a:rPr lang="zh-CN" altLang="en-US" sz="3200" smtClean="0">
                <a:sym typeface="+mn-ea"/>
              </a:rPr>
              <a:t> </a:t>
            </a:r>
            <a:r>
              <a:rPr lang="en-US" altLang="zh-CN" sz="3200" smtClean="0">
                <a:sym typeface="+mn-ea"/>
              </a:rPr>
              <a:t/>
            </a:r>
            <a:br>
              <a:rPr lang="en-US" altLang="zh-CN" sz="3200" smtClean="0">
                <a:sym typeface="+mn-ea"/>
              </a:rPr>
            </a:br>
            <a:r>
              <a:rPr lang="en-US" altLang="zh-CN" sz="3200" smtClean="0">
                <a:sym typeface="+mn-ea"/>
              </a:rPr>
              <a:t>                  </a:t>
            </a:r>
            <a:r>
              <a:rPr lang="zh-CN" altLang="en-US" sz="3200" smtClean="0">
                <a:sym typeface="+mn-ea"/>
              </a:rPr>
              <a:t>创作于</a:t>
            </a:r>
            <a:r>
              <a:rPr lang="en-US" altLang="zh-CN" sz="3200" smtClean="0">
                <a:sym typeface="+mn-ea"/>
              </a:rPr>
              <a:t>1933</a:t>
            </a:r>
            <a:r>
              <a:rPr lang="zh-CN" altLang="en-US" sz="3200" smtClean="0">
                <a:sym typeface="+mn-ea"/>
              </a:rPr>
              <a:t>年 狱中</a:t>
            </a:r>
            <a:endParaRPr lang="zh-CN" altLang="en-US" sz="2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73" y="1572779"/>
            <a:ext cx="2876190" cy="30380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8549" y="1572814"/>
            <a:ext cx="603093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1933</a:t>
            </a: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年第一次用</a:t>
            </a:r>
            <a:r>
              <a:rPr lang="zh-CN" altLang="en-US" sz="2800" b="1" smtClean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艾青</a:t>
            </a:r>
            <a:r>
              <a:rPr lang="zh-CN" altLang="en-US" sz="2800" b="1" smtClean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en-US" altLang="zh-CN" sz="2800" b="1" smtClean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的笔名发表长诗</a:t>
            </a:r>
            <a:r>
              <a:rPr lang="en-US" altLang="zh-CN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en-US" altLang="zh-CN" sz="2800" b="1" smtClean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sz="280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大堰河－－我的保姆</a:t>
            </a:r>
            <a:r>
              <a:rPr lang="en-US" altLang="zh-CN" sz="280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  <a:br>
              <a:rPr lang="en-US" altLang="zh-CN" sz="280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感情诚挚，诗风清新，</a:t>
            </a:r>
            <a:r>
              <a:rPr lang="en-US" altLang="zh-CN"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en-US" altLang="zh-CN"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轰动诗坛</a:t>
            </a:r>
            <a:r>
              <a:rPr lang="zh-CN" altLang="en-US" sz="2800" b="1" smtClean="0">
                <a:latin typeface="【玉米】抹茶体" panose="03000500000000000000" pitchFamily="66" charset="-122"/>
                <a:ea typeface="【玉米】抹茶体" panose="03000500000000000000" pitchFamily="66" charset="-122"/>
              </a:rPr>
              <a:t>。</a:t>
            </a:r>
            <a:endParaRPr lang="zh-CN" altLang="en-US" sz="2800" b="1">
              <a:latin typeface="【玉米】抹茶体" panose="03000500000000000000" pitchFamily="66" charset="-122"/>
              <a:ea typeface="【玉米】抹茶体" panose="03000500000000000000" pitchFamily="66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578" y="4705252"/>
            <a:ext cx="3752381" cy="9428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6766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</a:t>
            </a:r>
            <a:r>
              <a:rPr lang="en-US" altLang="zh-CN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大堰河－－我的保姆</a:t>
            </a:r>
            <a:r>
              <a:rPr lang="en-US" altLang="zh-CN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  <a:r>
              <a:rPr lang="zh-CN" altLang="en-US" sz="3200" smtClean="0">
                <a:sym typeface="+mn-ea"/>
              </a:rPr>
              <a:t> </a:t>
            </a:r>
            <a:r>
              <a:rPr lang="en-US" altLang="zh-CN" sz="3200" smtClean="0">
                <a:sym typeface="+mn-ea"/>
              </a:rPr>
              <a:t/>
            </a:r>
            <a:br>
              <a:rPr lang="en-US" altLang="zh-CN" sz="3200" smtClean="0">
                <a:sym typeface="+mn-ea"/>
              </a:rPr>
            </a:br>
            <a:r>
              <a:rPr lang="en-US" altLang="zh-CN" sz="3200" smtClean="0">
                <a:sym typeface="+mn-ea"/>
              </a:rPr>
              <a:t>                  </a:t>
            </a:r>
            <a:r>
              <a:rPr lang="zh-CN" altLang="en-US" sz="3200" smtClean="0">
                <a:sym typeface="+mn-ea"/>
              </a:rPr>
              <a:t>创作于</a:t>
            </a:r>
            <a:r>
              <a:rPr lang="en-US" altLang="zh-CN" sz="3200" smtClean="0">
                <a:sym typeface="+mn-ea"/>
              </a:rPr>
              <a:t>1933</a:t>
            </a:r>
            <a:r>
              <a:rPr lang="zh-CN" altLang="en-US" sz="3200" smtClean="0">
                <a:sym typeface="+mn-ea"/>
              </a:rPr>
              <a:t>年 狱中</a:t>
            </a:r>
            <a:endParaRPr lang="zh-CN" altLang="en-US" sz="2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7848" y="1793401"/>
            <a:ext cx="8035541" cy="42891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607756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</a:t>
            </a:r>
            <a:r>
              <a:rPr lang="en-US" altLang="zh-CN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大堰河－－我的保姆</a:t>
            </a:r>
            <a:r>
              <a:rPr lang="en-US" altLang="zh-CN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  <a:r>
              <a:rPr lang="zh-CN" altLang="en-US" sz="3200" smtClean="0">
                <a:sym typeface="+mn-ea"/>
              </a:rPr>
              <a:t> </a:t>
            </a:r>
            <a:r>
              <a:rPr lang="en-US" altLang="zh-CN" sz="3200" smtClean="0">
                <a:sym typeface="+mn-ea"/>
              </a:rPr>
              <a:t/>
            </a:r>
            <a:br>
              <a:rPr lang="en-US" altLang="zh-CN" sz="3200" smtClean="0">
                <a:sym typeface="+mn-ea"/>
              </a:rPr>
            </a:br>
            <a:r>
              <a:rPr lang="en-US" altLang="zh-CN" sz="3200" smtClean="0">
                <a:sym typeface="+mn-ea"/>
              </a:rPr>
              <a:t>                  </a:t>
            </a:r>
            <a:r>
              <a:rPr lang="zh-CN" altLang="en-US" sz="3200" smtClean="0">
                <a:sym typeface="+mn-ea"/>
              </a:rPr>
              <a:t>创作于</a:t>
            </a:r>
            <a:r>
              <a:rPr lang="en-US" altLang="zh-CN" sz="3200" smtClean="0">
                <a:sym typeface="+mn-ea"/>
              </a:rPr>
              <a:t>1933</a:t>
            </a:r>
            <a:r>
              <a:rPr lang="zh-CN" altLang="en-US" sz="3200" smtClean="0">
                <a:sym typeface="+mn-ea"/>
              </a:rPr>
              <a:t>年 狱中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3530582" y="1375105"/>
            <a:ext cx="603093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大堰河，今天我看到雪使我想起了你：你的被雪压着的草盖的</a:t>
            </a:r>
            <a:r>
              <a:rPr lang="zh-CN" altLang="en-US" sz="2800" b="1" smtClean="0">
                <a:solidFill>
                  <a:schemeClr val="tx2">
                    <a:lumMod val="50000"/>
                    <a:lumOff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坟墓</a:t>
            </a: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en-US" altLang="zh-CN" sz="28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你的关闭了的故居堰头的枯死的瓦菲，</a:t>
            </a:r>
            <a:endParaRPr lang="en-US" altLang="zh-CN" sz="28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你的被典押了的一丈平方的</a:t>
            </a:r>
            <a:r>
              <a:rPr lang="zh-CN" altLang="en-US" sz="2800" b="1" smtClean="0">
                <a:solidFill>
                  <a:schemeClr val="tx2">
                    <a:lumMod val="50000"/>
                    <a:lumOff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园地</a:t>
            </a: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en-US" altLang="zh-CN" sz="28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你的门前的长了青苔的</a:t>
            </a:r>
            <a:r>
              <a:rPr lang="zh-CN" altLang="en-US" sz="2800" b="1" smtClean="0">
                <a:solidFill>
                  <a:schemeClr val="tx2">
                    <a:lumMod val="50000"/>
                    <a:lumOff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石椅</a:t>
            </a: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en-US" altLang="zh-CN" sz="28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大堰河，今天我看到雪使我想起了你。</a:t>
            </a:r>
            <a:endParaRPr lang="zh-CN" altLang="en-US" sz="2800" b="1">
              <a:latin typeface="【玉米】抹茶体" panose="03000500000000000000" pitchFamily="66" charset="-122"/>
              <a:ea typeface="【玉米】抹茶体" panose="03000500000000000000" pitchFamily="66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3737" y="5279989"/>
            <a:ext cx="3320634" cy="4859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786612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表现农妇的不幸、辛劳和善良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4428" y="1178725"/>
            <a:ext cx="8457143" cy="5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3050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知识精讲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一、作家作品常识</a:t>
            </a:r>
            <a:endParaRPr lang="zh-CN" altLang="en-US" sz="4000" b="1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2103" y="592304"/>
            <a:ext cx="6443172" cy="4759200"/>
          </a:xfrm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endParaRPr lang="zh-CN" altLang="en-US"/>
          </a:p>
          <a:p>
            <a:pPr marL="0" indent="457200">
              <a:buNone/>
            </a:pPr>
            <a:r>
              <a:rPr lang="zh-CN" altLang="en-US" smtClean="0"/>
              <a:t>你用你厚大的手掌把我抱在怀里，抚摸我；</a:t>
            </a:r>
            <a:endParaRPr lang="en-US" altLang="zh-CN" smtClean="0"/>
          </a:p>
          <a:p>
            <a:pPr marL="0" indent="457200">
              <a:buNone/>
            </a:pPr>
            <a:r>
              <a:rPr lang="zh-CN" altLang="en-US" smtClean="0"/>
              <a:t>在你</a:t>
            </a:r>
            <a:r>
              <a:rPr lang="zh-CN" altLang="en-US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搭好了灶火</a:t>
            </a:r>
            <a:r>
              <a:rPr lang="zh-CN" altLang="en-US" smtClean="0"/>
              <a:t>之后，</a:t>
            </a:r>
            <a:endParaRPr lang="en-US" altLang="zh-CN" smtClean="0"/>
          </a:p>
          <a:p>
            <a:pPr marL="0" indent="457200">
              <a:buNone/>
            </a:pPr>
            <a:r>
              <a:rPr lang="zh-CN" altLang="en-US" smtClean="0"/>
              <a:t>在你</a:t>
            </a:r>
            <a:r>
              <a:rPr lang="zh-CN" altLang="en-US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拍去了围裙上的炭灰</a:t>
            </a:r>
            <a:r>
              <a:rPr lang="zh-CN" altLang="en-US" smtClean="0"/>
              <a:t>之后，</a:t>
            </a:r>
            <a:endParaRPr lang="en-US" altLang="zh-CN" smtClean="0"/>
          </a:p>
          <a:p>
            <a:pPr marL="0" indent="457200">
              <a:buNone/>
            </a:pPr>
            <a:r>
              <a:rPr lang="zh-CN" altLang="en-US" smtClean="0"/>
              <a:t>在你</a:t>
            </a:r>
            <a:r>
              <a:rPr lang="zh-CN" altLang="en-US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尝到饭已煮熟</a:t>
            </a:r>
            <a:r>
              <a:rPr lang="zh-CN" altLang="en-US" smtClean="0"/>
              <a:t>了之后，</a:t>
            </a:r>
            <a:endParaRPr lang="en-US" altLang="zh-CN" smtClean="0"/>
          </a:p>
          <a:p>
            <a:pPr marL="0" indent="457200">
              <a:buNone/>
            </a:pPr>
            <a:r>
              <a:rPr lang="zh-CN" altLang="en-US" smtClean="0"/>
              <a:t>在你</a:t>
            </a:r>
            <a:r>
              <a:rPr lang="zh-CN" altLang="en-US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把乌黑的酱碗放到乌黑的桌子上</a:t>
            </a:r>
            <a:r>
              <a:rPr lang="zh-CN" altLang="en-US" smtClean="0"/>
              <a:t>之后，</a:t>
            </a:r>
            <a:endParaRPr lang="en-US" altLang="zh-CN" smtClean="0"/>
          </a:p>
          <a:p>
            <a:pPr marL="0" indent="457200">
              <a:buNone/>
            </a:pPr>
            <a:r>
              <a:rPr lang="zh-CN" altLang="en-US" smtClean="0"/>
              <a:t>在你</a:t>
            </a:r>
            <a:r>
              <a:rPr lang="zh-CN" altLang="en-US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补好了儿子们的为山腰的荆棘扯破的衣服</a:t>
            </a:r>
            <a:r>
              <a:rPr lang="zh-CN" altLang="en-US" smtClean="0"/>
              <a:t>之后，</a:t>
            </a:r>
            <a:endParaRPr lang="en-US" altLang="zh-CN" smtClean="0"/>
          </a:p>
          <a:p>
            <a:pPr marL="0" indent="457200">
              <a:buNone/>
            </a:pPr>
            <a:r>
              <a:rPr lang="zh-CN" altLang="en-US" smtClean="0"/>
              <a:t>在你</a:t>
            </a:r>
            <a:r>
              <a:rPr lang="zh-CN" altLang="en-US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把小儿被柴刀砍伤了的手包好</a:t>
            </a:r>
            <a:r>
              <a:rPr lang="zh-CN" altLang="en-US" smtClean="0"/>
              <a:t>之后，</a:t>
            </a:r>
            <a:endParaRPr lang="en-US" altLang="zh-CN" smtClean="0"/>
          </a:p>
          <a:p>
            <a:pPr marL="0" indent="457200">
              <a:buNone/>
            </a:pPr>
            <a:r>
              <a:rPr lang="zh-CN" altLang="en-US" smtClean="0"/>
              <a:t>在你</a:t>
            </a:r>
            <a:r>
              <a:rPr lang="zh-CN" altLang="en-US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把夫儿们的衬衣上的虱子一颗颗地掐死</a:t>
            </a:r>
            <a:r>
              <a:rPr lang="zh-CN" altLang="en-US" smtClean="0"/>
              <a:t>之后，</a:t>
            </a:r>
            <a:endParaRPr lang="en-US" altLang="zh-CN" smtClean="0"/>
          </a:p>
          <a:p>
            <a:pPr marL="0" indent="457200">
              <a:buNone/>
            </a:pPr>
            <a:r>
              <a:rPr lang="zh-CN" altLang="en-US" smtClean="0"/>
              <a:t>在你</a:t>
            </a:r>
            <a:r>
              <a:rPr lang="zh-CN" altLang="en-US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拿起了今天的第一颗鸡蛋</a:t>
            </a:r>
            <a:r>
              <a:rPr lang="zh-CN" altLang="en-US" smtClean="0"/>
              <a:t>之后，</a:t>
            </a:r>
            <a:endParaRPr lang="en-US" altLang="zh-CN" smtClean="0"/>
          </a:p>
          <a:p>
            <a:pPr marL="0" indent="457200">
              <a:buNone/>
            </a:pPr>
            <a:r>
              <a:rPr lang="zh-CN" altLang="en-US" smtClean="0"/>
              <a:t>你用你厚大的手掌把我抱在怀里，抚摸我。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2103" y="592304"/>
            <a:ext cx="7703562" cy="5511934"/>
          </a:xfrm>
        </p:spPr>
        <p:txBody>
          <a:bodyPr>
            <a:normAutofit fontScale="30000" lnSpcReduction="20000"/>
          </a:bodyPr>
          <a:lstStyle/>
          <a:p>
            <a:pPr marL="0" indent="0">
              <a:buNone/>
            </a:pPr>
            <a:endParaRPr lang="zh-CN" altLang="en-US"/>
          </a:p>
          <a:p>
            <a:pPr marL="0" indent="457200">
              <a:buNone/>
            </a:pPr>
            <a:r>
              <a:rPr lang="zh-CN" altLang="en-US" sz="5300" smtClean="0"/>
              <a:t>大堰河，为了生活，</a:t>
            </a:r>
            <a:endParaRPr lang="en-US" altLang="zh-CN" sz="5300" smtClean="0"/>
          </a:p>
          <a:p>
            <a:pPr marL="0" indent="457200">
              <a:buNone/>
            </a:pPr>
            <a:r>
              <a:rPr lang="zh-CN" altLang="en-US" sz="5300" smtClean="0"/>
              <a:t>在她流尽了她的乳汁之后，</a:t>
            </a:r>
            <a:endParaRPr lang="en-US" altLang="zh-CN" sz="5300" smtClean="0"/>
          </a:p>
          <a:p>
            <a:pPr marL="0" indent="457200">
              <a:buNone/>
            </a:pPr>
            <a:r>
              <a:rPr lang="zh-CN" altLang="en-US" sz="5300" smtClean="0"/>
              <a:t>她就开始用抱过我的两臂劳动了；</a:t>
            </a:r>
            <a:endParaRPr lang="en-US" altLang="zh-CN" sz="5300" smtClean="0"/>
          </a:p>
          <a:p>
            <a:pPr marL="0" indent="457200">
              <a:buNone/>
            </a:pPr>
            <a:r>
              <a:rPr lang="zh-CN" altLang="en-US" sz="53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她含着笑，洗着我们的衣服，</a:t>
            </a:r>
            <a:endParaRPr lang="en-US" altLang="zh-CN" sz="5300" smtClean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indent="457200">
              <a:buNone/>
            </a:pPr>
            <a:r>
              <a:rPr lang="zh-CN" altLang="en-US" sz="5300">
                <a:solidFill>
                  <a:schemeClr val="tx2">
                    <a:lumMod val="50000"/>
                    <a:lumOff val="50000"/>
                  </a:schemeClr>
                </a:solidFill>
              </a:rPr>
              <a:t>她含着笑</a:t>
            </a:r>
            <a:r>
              <a:rPr lang="zh-CN" altLang="en-US" sz="53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，提着菜篮到村边的结冰的池塘去，</a:t>
            </a:r>
            <a:endParaRPr lang="en-US" altLang="zh-CN" sz="5300" smtClean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indent="457200">
              <a:buNone/>
            </a:pPr>
            <a:r>
              <a:rPr lang="zh-CN" altLang="en-US" sz="5300">
                <a:solidFill>
                  <a:schemeClr val="tx2">
                    <a:lumMod val="50000"/>
                    <a:lumOff val="50000"/>
                  </a:schemeClr>
                </a:solidFill>
              </a:rPr>
              <a:t>她含着笑</a:t>
            </a:r>
            <a:r>
              <a:rPr lang="zh-CN" altLang="en-US" sz="53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，切着冰屑悉索的萝卜，</a:t>
            </a:r>
            <a:endParaRPr lang="en-US" altLang="zh-CN" sz="5300" smtClean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indent="457200">
              <a:buNone/>
            </a:pPr>
            <a:r>
              <a:rPr lang="zh-CN" altLang="en-US" sz="5300">
                <a:solidFill>
                  <a:schemeClr val="tx2">
                    <a:lumMod val="50000"/>
                    <a:lumOff val="50000"/>
                  </a:schemeClr>
                </a:solidFill>
              </a:rPr>
              <a:t>她含着笑</a:t>
            </a:r>
            <a:r>
              <a:rPr lang="zh-CN" altLang="en-US" sz="53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，用手掏着猪吃的麦糟，</a:t>
            </a:r>
            <a:endParaRPr lang="en-US" altLang="zh-CN" sz="5300" smtClean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indent="457200">
              <a:buNone/>
            </a:pPr>
            <a:r>
              <a:rPr lang="zh-CN" altLang="en-US" sz="5300">
                <a:solidFill>
                  <a:schemeClr val="tx2">
                    <a:lumMod val="50000"/>
                    <a:lumOff val="50000"/>
                  </a:schemeClr>
                </a:solidFill>
              </a:rPr>
              <a:t>她含着笑</a:t>
            </a:r>
            <a:r>
              <a:rPr lang="zh-CN" altLang="en-US" sz="53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，扇着炖肉的炉子的火，</a:t>
            </a:r>
            <a:endParaRPr lang="en-US" altLang="zh-CN" sz="5300" smtClean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indent="457200">
              <a:buNone/>
            </a:pPr>
            <a:r>
              <a:rPr lang="zh-CN" altLang="en-US" sz="5300">
                <a:solidFill>
                  <a:schemeClr val="tx2">
                    <a:lumMod val="50000"/>
                    <a:lumOff val="50000"/>
                  </a:schemeClr>
                </a:solidFill>
              </a:rPr>
              <a:t>她含着笑</a:t>
            </a:r>
            <a:r>
              <a:rPr lang="zh-CN" altLang="en-US" sz="53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，背了团箕到广场上去，</a:t>
            </a:r>
            <a:endParaRPr lang="en-US" altLang="zh-CN" sz="5300" smtClean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indent="457200">
              <a:buNone/>
            </a:pPr>
            <a:r>
              <a:rPr lang="zh-CN" altLang="en-US" sz="53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晒好那些大豆和小麦</a:t>
            </a:r>
            <a:r>
              <a:rPr lang="en-US" altLang="zh-CN" sz="5300">
                <a:solidFill>
                  <a:schemeClr val="tx2">
                    <a:lumMod val="50000"/>
                    <a:lumOff val="50000"/>
                  </a:schemeClr>
                </a:solidFill>
              </a:rPr>
              <a:t>……</a:t>
            </a:r>
            <a: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     </a:t>
            </a:r>
            <a: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     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987691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2103" y="592304"/>
            <a:ext cx="7703562" cy="5511934"/>
          </a:xfrm>
        </p:spPr>
        <p:txBody>
          <a:bodyPr>
            <a:normAutofit fontScale="52500" lnSpcReduction="20000"/>
          </a:bodyPr>
          <a:lstStyle/>
          <a:p>
            <a:pPr marL="0" indent="0">
              <a:buNone/>
            </a:pPr>
            <a:endParaRPr lang="zh-CN" altLang="en-US"/>
          </a:p>
          <a:p>
            <a:pPr marL="0" indent="457200">
              <a:buNone/>
            </a:pPr>
            <a:r>
              <a:rPr lang="zh-CN" altLang="en-US" sz="4100" smtClean="0"/>
              <a:t>大堰河，含泪的去了！</a:t>
            </a:r>
            <a:endParaRPr lang="en-US" altLang="zh-CN" sz="4100" smtClean="0"/>
          </a:p>
          <a:p>
            <a:pPr marL="0" indent="457200">
              <a:buNone/>
            </a:pPr>
            <a:r>
              <a:rPr lang="zh-CN" altLang="en-US" sz="4100" smtClean="0"/>
              <a:t>同着四十几年的人世生活的凌侮，</a:t>
            </a:r>
            <a:endParaRPr lang="en-US" altLang="zh-CN" sz="4100" smtClean="0"/>
          </a:p>
          <a:p>
            <a:pPr marL="0" indent="457200">
              <a:buNone/>
            </a:pPr>
            <a:r>
              <a:rPr lang="zh-CN" altLang="en-US" sz="4100"/>
              <a:t>同</a:t>
            </a:r>
            <a:r>
              <a:rPr lang="zh-CN" altLang="en-US" sz="4100" smtClean="0"/>
              <a:t>着数不的奴隶的凄苦。</a:t>
            </a:r>
            <a:endParaRPr lang="en-US" altLang="zh-CN" sz="4100" smtClean="0"/>
          </a:p>
          <a:p>
            <a:pPr marL="0" indent="457200">
              <a:buNone/>
            </a:pPr>
            <a:r>
              <a:rPr lang="zh-CN" altLang="en-US" sz="4100"/>
              <a:t>同</a:t>
            </a:r>
            <a:r>
              <a:rPr lang="zh-CN" altLang="en-US" sz="4100" smtClean="0"/>
              <a:t>着</a:t>
            </a:r>
            <a:r>
              <a:rPr lang="zh-CN" altLang="en-US" sz="41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四块钱的棺材和几束稻草</a:t>
            </a:r>
            <a:r>
              <a:rPr lang="zh-CN" altLang="en-US" sz="4100" smtClean="0"/>
              <a:t>，</a:t>
            </a:r>
            <a:endParaRPr lang="en-US" altLang="zh-CN" sz="4100" smtClean="0"/>
          </a:p>
          <a:p>
            <a:pPr marL="0" indent="457200">
              <a:buNone/>
            </a:pPr>
            <a:r>
              <a:rPr lang="zh-CN" altLang="en-US" sz="4100" smtClean="0"/>
              <a:t>同着</a:t>
            </a:r>
            <a:r>
              <a:rPr lang="zh-CN" altLang="en-US" sz="41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几尺长方的埋棺材的土地</a:t>
            </a:r>
            <a:r>
              <a:rPr lang="zh-CN" altLang="en-US" sz="4100" smtClean="0"/>
              <a:t>，</a:t>
            </a:r>
            <a:endParaRPr lang="en-US" altLang="zh-CN" sz="4100" smtClean="0"/>
          </a:p>
          <a:p>
            <a:pPr marL="0" indent="457200">
              <a:buNone/>
            </a:pPr>
            <a:r>
              <a:rPr lang="zh-CN" altLang="en-US" sz="4100" smtClean="0"/>
              <a:t>同着</a:t>
            </a:r>
            <a:r>
              <a:rPr lang="zh-CN" altLang="en-US" sz="41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一手把的纸钱的灰</a:t>
            </a:r>
            <a:r>
              <a:rPr lang="zh-CN" altLang="en-US" sz="4100" smtClean="0"/>
              <a:t>，</a:t>
            </a:r>
            <a:endParaRPr lang="en-US" altLang="zh-CN" sz="4100" smtClean="0"/>
          </a:p>
          <a:p>
            <a:pPr marL="0" indent="457200">
              <a:buNone/>
            </a:pPr>
            <a:r>
              <a:rPr lang="zh-CN" altLang="en-US" sz="4100" smtClean="0"/>
              <a:t>大堰河，她含泪的去了。</a:t>
            </a:r>
            <a:endParaRPr lang="en-US" altLang="zh-CN" sz="4100"/>
          </a:p>
          <a:p>
            <a:pPr marL="0" indent="457200">
              <a:buNone/>
            </a:pPr>
            <a: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     </a:t>
            </a:r>
            <a: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     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668452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2103" y="592304"/>
            <a:ext cx="7703562" cy="5511934"/>
          </a:xfrm>
        </p:spPr>
        <p:txBody>
          <a:bodyPr>
            <a:normAutofit fontScale="82500" lnSpcReduction="20000"/>
          </a:bodyPr>
          <a:lstStyle/>
          <a:p>
            <a:pPr marL="0" indent="0">
              <a:buNone/>
            </a:pPr>
            <a:endParaRPr lang="zh-CN" altLang="en-US"/>
          </a:p>
          <a:p>
            <a:pPr marL="0" indent="457200">
              <a:buNone/>
            </a:pPr>
            <a:r>
              <a:rPr lang="zh-CN" altLang="en-US" sz="2700" smtClean="0">
                <a:latin typeface="+mj-ea"/>
                <a:ea typeface="+mj-ea"/>
              </a:rPr>
              <a:t>这是大堰河所不知道的：</a:t>
            </a:r>
            <a:endParaRPr lang="en-US" altLang="zh-CN" sz="2700" smtClean="0">
              <a:latin typeface="+mj-ea"/>
              <a:ea typeface="+mj-ea"/>
            </a:endParaRPr>
          </a:p>
          <a:p>
            <a:pPr marL="0" indent="457200">
              <a:buNone/>
            </a:pPr>
            <a:r>
              <a:rPr lang="zh-CN" altLang="en-US" sz="2700" smtClean="0">
                <a:solidFill>
                  <a:schemeClr val="tx1"/>
                </a:solidFill>
                <a:latin typeface="+mj-ea"/>
                <a:ea typeface="+mj-ea"/>
              </a:rPr>
              <a:t>她的醉酒的丈夫已死去，</a:t>
            </a:r>
            <a:endParaRPr lang="en-US" altLang="zh-CN" sz="270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0" indent="457200">
              <a:buNone/>
            </a:pPr>
            <a:r>
              <a:rPr lang="zh-CN" altLang="en-US" sz="2700" smtClean="0">
                <a:solidFill>
                  <a:schemeClr val="tx1"/>
                </a:solidFill>
                <a:latin typeface="+mj-ea"/>
                <a:ea typeface="+mj-ea"/>
              </a:rPr>
              <a:t>大儿做了土匪，</a:t>
            </a:r>
            <a:endParaRPr lang="en-US" altLang="zh-CN" sz="270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0" indent="457200">
              <a:buNone/>
            </a:pPr>
            <a:r>
              <a:rPr lang="zh-CN" altLang="en-US" sz="2700" smtClean="0">
                <a:solidFill>
                  <a:schemeClr val="tx1"/>
                </a:solidFill>
                <a:latin typeface="+mj-ea"/>
                <a:ea typeface="+mj-ea"/>
              </a:rPr>
              <a:t>第二个死在炮火的烟里，</a:t>
            </a:r>
            <a:endParaRPr lang="en-US" altLang="zh-CN" sz="270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0" indent="457200">
              <a:buNone/>
            </a:pPr>
            <a:r>
              <a:rPr lang="zh-CN" altLang="en-US" sz="2700" smtClean="0">
                <a:solidFill>
                  <a:schemeClr val="tx1"/>
                </a:solidFill>
                <a:latin typeface="+mj-ea"/>
                <a:ea typeface="+mj-ea"/>
              </a:rPr>
              <a:t>第三，第四，第五在师傅和地主的叱骂声里过着日子。</a:t>
            </a:r>
            <a:endParaRPr lang="en-US" altLang="zh-CN" sz="270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0" indent="457200">
              <a:buNone/>
            </a:pPr>
            <a:r>
              <a:rPr lang="zh-CN" altLang="en-US" sz="2700" smtClean="0">
                <a:solidFill>
                  <a:schemeClr val="tx1"/>
                </a:solidFill>
                <a:latin typeface="+mj-ea"/>
                <a:ea typeface="+mj-ea"/>
              </a:rPr>
              <a:t>而我，我是在写着</a:t>
            </a:r>
            <a:r>
              <a:rPr lang="zh-CN" altLang="en-US" sz="2700" smtClean="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给予这不公道的世界的咒语。</a:t>
            </a:r>
            <a:r>
              <a:rPr lang="en-US" altLang="zh-CN" sz="270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270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</a:rPr>
            </a:br>
            <a:r>
              <a:rPr lang="en-US" altLang="zh-CN" sz="270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270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</a:rPr>
            </a:br>
            <a:r>
              <a:rPr lang="en-US" altLang="zh-CN" sz="270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270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</a:rPr>
            </a:br>
            <a:r>
              <a:rPr lang="en-US" altLang="zh-CN" sz="2700" smtClean="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2700" smtClean="0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     </a:t>
            </a:r>
            <a: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altLang="zh-CN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     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418088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2102" y="592304"/>
            <a:ext cx="6715021" cy="5425437"/>
          </a:xfrm>
        </p:spPr>
        <p:txBody>
          <a:bodyPr>
            <a:normAutofit fontScale="60000" lnSpcReduction="20000"/>
          </a:bodyPr>
          <a:lstStyle/>
          <a:p>
            <a:pPr marL="0" indent="0">
              <a:buNone/>
            </a:pPr>
            <a:endParaRPr lang="zh-CN" altLang="en-US"/>
          </a:p>
          <a:p>
            <a:pPr marL="0" indent="457200">
              <a:lnSpc>
                <a:spcPct val="220000"/>
              </a:lnSpc>
              <a:buNone/>
            </a:pPr>
            <a:r>
              <a:rPr lang="zh-CN" altLang="en-US" sz="3400" smtClean="0">
                <a:solidFill>
                  <a:schemeClr val="tx1"/>
                </a:solidFill>
                <a:latin typeface="+mj-ea"/>
                <a:ea typeface="+mj-ea"/>
              </a:rPr>
              <a:t>这是大堰河所不知道的：</a:t>
            </a:r>
            <a:endParaRPr lang="en-US" altLang="zh-CN" sz="340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0" indent="457200">
              <a:lnSpc>
                <a:spcPct val="220000"/>
              </a:lnSpc>
              <a:buNone/>
            </a:pPr>
            <a:r>
              <a:rPr lang="zh-CN" altLang="en-US" sz="3400" smtClean="0">
                <a:solidFill>
                  <a:schemeClr val="tx1"/>
                </a:solidFill>
                <a:latin typeface="+mj-ea"/>
                <a:ea typeface="+mj-ea"/>
              </a:rPr>
              <a:t>当我经了长长的漂泊回到故土时，</a:t>
            </a:r>
            <a:endParaRPr lang="en-US" altLang="zh-CN" sz="340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0" indent="457200">
              <a:lnSpc>
                <a:spcPct val="220000"/>
              </a:lnSpc>
              <a:buNone/>
            </a:pPr>
            <a:r>
              <a:rPr lang="zh-CN" altLang="en-US" sz="3400" smtClean="0">
                <a:solidFill>
                  <a:schemeClr val="tx1"/>
                </a:solidFill>
                <a:latin typeface="+mj-ea"/>
                <a:ea typeface="+mj-ea"/>
              </a:rPr>
              <a:t>在山腰里，田野上，</a:t>
            </a:r>
            <a:endParaRPr lang="en-US" altLang="zh-CN" sz="340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0" indent="457200">
              <a:lnSpc>
                <a:spcPct val="220000"/>
              </a:lnSpc>
              <a:buNone/>
            </a:pPr>
            <a:r>
              <a:rPr lang="zh-CN" altLang="en-US" sz="3400" smtClean="0">
                <a:solidFill>
                  <a:schemeClr val="tx1"/>
                </a:solidFill>
                <a:latin typeface="+mj-ea"/>
                <a:ea typeface="+mj-ea"/>
              </a:rPr>
              <a:t>兄弟们碰见时，是比六七年前更要亲密！</a:t>
            </a:r>
            <a:endParaRPr lang="en-US" altLang="zh-CN" sz="340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0" indent="457200">
              <a:lnSpc>
                <a:spcPct val="220000"/>
              </a:lnSpc>
              <a:buNone/>
            </a:pPr>
            <a:r>
              <a:rPr lang="zh-CN" altLang="en-US" sz="3400" smtClean="0">
                <a:solidFill>
                  <a:schemeClr val="tx1"/>
                </a:solidFill>
                <a:latin typeface="+mj-ea"/>
                <a:ea typeface="+mj-ea"/>
              </a:rPr>
              <a:t>这，这是为你，</a:t>
            </a:r>
            <a:endParaRPr lang="en-US" altLang="zh-CN" sz="340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0" indent="457200">
              <a:lnSpc>
                <a:spcPct val="220000"/>
              </a:lnSpc>
              <a:buNone/>
            </a:pPr>
            <a:r>
              <a:rPr lang="zh-CN" altLang="en-US" sz="3400" smtClean="0">
                <a:solidFill>
                  <a:schemeClr val="tx1"/>
                </a:solidFill>
                <a:latin typeface="+mj-ea"/>
                <a:ea typeface="+mj-ea"/>
              </a:rPr>
              <a:t>静静地睡着的大堰河所不知道的啊！</a:t>
            </a:r>
            <a:r>
              <a:rPr lang="en-US" altLang="zh-CN" sz="3400">
                <a:solidFill>
                  <a:schemeClr val="tx1"/>
                </a:solidFill>
                <a:latin typeface="+mj-ea"/>
                <a:ea typeface="+mj-ea"/>
              </a:rPr>
              <a:t/>
            </a:r>
            <a:br>
              <a:rPr lang="en-US" altLang="zh-CN" sz="3400">
                <a:solidFill>
                  <a:schemeClr val="tx1"/>
                </a:solidFill>
                <a:latin typeface="+mj-ea"/>
                <a:ea typeface="+mj-ea"/>
              </a:rPr>
            </a:b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593259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078230"/>
            <a:ext cx="10968990" cy="24688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mtClean="0"/>
              <a:t>C.《</a:t>
            </a:r>
            <a:r>
              <a:rPr lang="zh-CN" altLang="en-US" smtClean="0"/>
              <a:t>大堰河－－我的保姆</a:t>
            </a:r>
            <a:r>
              <a:rPr lang="en-US" altLang="zh-CN" smtClean="0"/>
              <a:t>》</a:t>
            </a:r>
            <a:r>
              <a:rPr lang="zh-CN" altLang="en-US" smtClean="0"/>
              <a:t>是中国现当代著名诗人艾青所作，抒发了艾青对抚养他的保姆一大堰河深深的挚爱和无尽的怀念，是他的成名作。</a:t>
            </a:r>
            <a:endParaRPr lang="en-US" altLang="zh-CN" smtClean="0"/>
          </a:p>
          <a:p>
            <a:pPr marL="0" indent="0" algn="ctr">
              <a:buNone/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正确（是）  错误 （否）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2020年黑龙江绥化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719383" y="3547110"/>
            <a:ext cx="7403911" cy="2468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通过对乳母“大堰河”的追忆和生死对话，</a:t>
            </a:r>
            <a:endParaRPr lang="en-US" altLang="zh-CN" sz="20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抒发了对贫苦农妇的怀念和感激之情，</a:t>
            </a:r>
            <a:endParaRPr lang="en-US" altLang="zh-CN" sz="20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以及对黑暗世界的诅咒。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078230"/>
            <a:ext cx="10968990" cy="24688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mtClean="0"/>
              <a:t>C.《</a:t>
            </a:r>
            <a:r>
              <a:rPr lang="zh-CN" altLang="en-US" smtClean="0"/>
              <a:t>大堰河－－我的保姆</a:t>
            </a:r>
            <a:r>
              <a:rPr lang="en-US" altLang="zh-CN" smtClean="0"/>
              <a:t>》</a:t>
            </a:r>
            <a:r>
              <a:rPr lang="zh-CN" altLang="en-US" smtClean="0"/>
              <a:t>是中国现当代著名诗人艾青所作，抒发了艾青对抚养他的保姆一大堰河深深的挚爱和无尽的怀念，是他的成名作。</a:t>
            </a:r>
            <a:endParaRPr lang="en-US" altLang="zh-CN" smtClean="0"/>
          </a:p>
          <a:p>
            <a:pPr marL="0" indent="0" algn="ctr">
              <a:buNone/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正确（</a:t>
            </a:r>
            <a:r>
              <a:rPr lang="zh-CN" altLang="en-US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 错误 （否）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2020年黑龙江绥化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719383" y="3547110"/>
            <a:ext cx="7403911" cy="2468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通过对乳母“大堰河”的追忆和生死对话，</a:t>
            </a:r>
            <a:endParaRPr lang="en-US" altLang="zh-CN" sz="20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抒发了对贫苦农妇的怀念和感激之情，</a:t>
            </a:r>
            <a:endParaRPr lang="en-US" altLang="zh-CN" sz="20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以及对黑暗世界的诅咒。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891112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078230"/>
            <a:ext cx="10968990" cy="24688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艾青是自由体新诗的代表诗人，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1933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年第一次用“艾青”笔名发表的诗篇是（   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2020年黑龙江绥化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2394044" y="2685230"/>
            <a:ext cx="7403911" cy="2468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致橡树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再别康桥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大堰河－我的保姆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乡愁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115765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078230"/>
            <a:ext cx="10968990" cy="24688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艾青是自由体新诗的代表诗人，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1933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年第一次用“艾青”笔名发表的诗篇是（ </a:t>
            </a:r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2020年黑龙江绥化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2394044" y="2685230"/>
            <a:ext cx="7403911" cy="2468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致橡树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再别康桥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大堰河－我的保姆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乡愁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9796190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/>
        </p:nvSpPr>
        <p:spPr>
          <a:xfrm>
            <a:off x="2394044" y="2685230"/>
            <a:ext cx="7403911" cy="2468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运用现代白话写作，</a:t>
            </a:r>
            <a:endParaRPr lang="en-US" altLang="zh-CN" sz="20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不拘泥于外在的韵律和音节等，</a:t>
            </a:r>
            <a:endParaRPr lang="en-US" altLang="zh-CN" sz="20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诗体不受任何框式的束缚，</a:t>
            </a:r>
            <a:endParaRPr lang="en-US" altLang="zh-CN" sz="20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段、行和字数都不固定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smtClean="0">
                <a:solidFill>
                  <a:srgbClr val="FF0000"/>
                </a:solidFill>
              </a:rPr>
              <a:t>什么叫自由体新诗</a:t>
            </a:r>
            <a:r>
              <a:rPr lang="zh-CN" altLang="en-US" smtClean="0">
                <a:solidFill>
                  <a:srgbClr val="FF0000"/>
                </a:solidFill>
              </a:rPr>
              <a:t>？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925694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00" y="808310"/>
            <a:ext cx="2714286" cy="3714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905" y="1167095"/>
            <a:ext cx="7476190" cy="45238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036710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9320" y="1968483"/>
            <a:ext cx="2857143" cy="24761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714" y="1836595"/>
            <a:ext cx="4428571" cy="3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10444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078230"/>
            <a:ext cx="10968990" cy="24688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下列对于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艾青诗选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的表述，不正确的一项是（   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2020年江苏扬州月考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856049" y="1634906"/>
            <a:ext cx="8479902" cy="246888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20000"/>
              </a:lnSpc>
              <a:buNone/>
            </a:pP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、发表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我爱这土地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这首诗时第一次署名“艾青”，这是他的成名作。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220000"/>
              </a:lnSpc>
              <a:buNone/>
            </a:pP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20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世纪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30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年代，艾青的诗歌的主要意象是“土地”和“光明”。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220000"/>
              </a:lnSpc>
              <a:buNone/>
            </a:pP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艾青诗选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中的诗歌也是自由体诗的代表，表现出简洁明快的特点，呈现出散文化、口语化的风格，诗中含有大量的设问、呼告、对话、引语等，极大地增强了真切感和表现力。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220000"/>
              </a:lnSpc>
              <a:buNone/>
            </a:pP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、绘画出生的艾青，在他的诗歌创作中还明显地表现出“诗中有画”的特点，诗作具有鲜明的色调，清晰的线条，素描一般的简练、凝重。</a:t>
            </a:r>
            <a:endParaRPr lang="en-US" altLang="zh-CN" sz="1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333931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078230"/>
            <a:ext cx="10968990" cy="24688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下列对于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艾青诗选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的表述，不正确的一项是（</a:t>
            </a:r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2020年江苏扬州月考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856049" y="1634906"/>
            <a:ext cx="8479902" cy="246888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20000"/>
              </a:lnSpc>
              <a:buNone/>
            </a:pP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、发表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我爱这土地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这首诗时第一次署名“艾青”，这是他的成名作。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220000"/>
              </a:lnSpc>
              <a:buNone/>
            </a:pP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20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世纪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30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年代，艾青的诗歌的主要意象是“土地”和“光明”。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220000"/>
              </a:lnSpc>
              <a:buNone/>
            </a:pP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艾青诗选</a:t>
            </a: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中的诗歌也是自由体诗的代表，表现出简洁明快的特点，呈现出散文化、口语化的风格，诗中含有大量的设问、呼告、对话、引语等，极大地增强了真切感和表现力。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220000"/>
              </a:lnSpc>
              <a:buNone/>
            </a:pPr>
            <a:r>
              <a:rPr lang="en-US" altLang="zh-CN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、绘画出生的艾青，在他的诗歌创作中还明显地表现出“诗中有画”的特点，诗作具有鲜明的色调，清晰的线条，素描一般的简练、凝重。</a:t>
            </a:r>
            <a:endParaRPr lang="en-US" altLang="zh-CN" sz="1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09" y="2135589"/>
            <a:ext cx="2078195" cy="354162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730843" y="1828800"/>
            <a:ext cx="1470454" cy="3212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307925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>
                <a:solidFill>
                  <a:srgbClr val="FF0000"/>
                </a:solidFill>
              </a:rPr>
              <a:t>意象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608400" y="13140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寄托了作者主观感情的客观物象。</a:t>
            </a:r>
            <a:endParaRPr lang="zh-CN" altLang="en-US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306" y="3846049"/>
            <a:ext cx="1114286" cy="21809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449" y="2019600"/>
            <a:ext cx="1333333" cy="1600000"/>
          </a:xfrm>
          <a:prstGeom prst="rect">
            <a:avLst/>
          </a:prstGeom>
        </p:spPr>
      </p:pic>
      <p:sp>
        <p:nvSpPr>
          <p:cNvPr id="10" name="标题 1"/>
          <p:cNvSpPr txBox="1"/>
          <p:nvPr/>
        </p:nvSpPr>
        <p:spPr>
          <a:xfrm>
            <a:off x="2919114" y="2914000"/>
            <a:ext cx="12204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月亮</a:t>
            </a: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9739489" y="3781381"/>
            <a:ext cx="1838109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fontScale="77500"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谐音“留”</a:t>
            </a: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BFDFA"/>
              </a:clrFrom>
              <a:clrTo>
                <a:srgbClr val="FBFD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0771" y="2019600"/>
            <a:ext cx="1752381" cy="22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9693" y="4361722"/>
            <a:ext cx="2047619" cy="704762"/>
          </a:xfrm>
          <a:prstGeom prst="rect">
            <a:avLst/>
          </a:prstGeom>
        </p:spPr>
      </p:pic>
      <p:sp>
        <p:nvSpPr>
          <p:cNvPr id="15" name="标题 1"/>
          <p:cNvSpPr txBox="1"/>
          <p:nvPr/>
        </p:nvSpPr>
        <p:spPr>
          <a:xfrm>
            <a:off x="9739489" y="2969373"/>
            <a:ext cx="1838109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柳</a:t>
            </a: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clrChange>
              <a:clrFrom>
                <a:srgbClr val="FEFCFE"/>
              </a:clrFrom>
              <a:clrTo>
                <a:srgbClr val="FEFC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1405" y="4361722"/>
            <a:ext cx="1780952" cy="70476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4000" smtClean="0">
                <a:solidFill>
                  <a:schemeClr val="tx1"/>
                </a:solidFill>
              </a:rPr>
              <a:t>艾青诗歌最常见的两意象之</a:t>
            </a:r>
            <a:endParaRPr lang="en-US" altLang="zh-CN" sz="400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en-US" altLang="zh-CN" sz="400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en-US" altLang="zh-CN" sz="400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zh-CN" altLang="en-US" sz="4000" smtClean="0">
                <a:solidFill>
                  <a:schemeClr val="tx1"/>
                </a:solidFill>
              </a:rPr>
              <a:t>“</a:t>
            </a:r>
            <a:r>
              <a:rPr lang="zh-CN" altLang="en-US" sz="4000" b="1" smtClean="0">
                <a:solidFill>
                  <a:schemeClr val="tx1"/>
                </a:solidFill>
              </a:rPr>
              <a:t>土地</a:t>
            </a:r>
            <a:r>
              <a:rPr lang="zh-CN" altLang="en-US" sz="4000" smtClean="0">
                <a:solidFill>
                  <a:schemeClr val="tx1"/>
                </a:solidFill>
              </a:rPr>
              <a:t>”</a:t>
            </a:r>
            <a:endParaRPr lang="zh-CN" altLang="en-US" sz="400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696" y="3573836"/>
            <a:ext cx="3552381" cy="25523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947876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艾青诗中常见意象</a:t>
            </a:r>
            <a:endParaRPr lang="zh-CN" altLang="en-US" sz="2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60" y="1151186"/>
            <a:ext cx="11296641" cy="42857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7687967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3114" y="1626324"/>
            <a:ext cx="10969200" cy="4759200"/>
          </a:xfrm>
        </p:spPr>
        <p:txBody>
          <a:bodyPr>
            <a:normAutofit/>
          </a:bodyPr>
          <a:lstStyle/>
          <a:p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土地</a:t>
            </a:r>
            <a:r>
              <a:rPr lang="zh-CN" altLang="en-US" sz="3200" smtClean="0"/>
              <a:t>：土地凝聚了</a:t>
            </a:r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</a:rPr>
              <a:t>艾青对祖国和人民最深沉的爱，对民族危难和人民疾苦的深广忧愤</a:t>
            </a:r>
            <a:r>
              <a:rPr lang="zh-CN" altLang="en-US" sz="3200" smtClean="0"/>
              <a:t>。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617838" y="1408670"/>
            <a:ext cx="10799805" cy="168051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465203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078230"/>
            <a:ext cx="10968990" cy="24688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艾青是“土地的歌者”。请你从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艾青诗选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中列举三首以“土地”为意象的诗歌，并分析其中一首诗里“土地”意象的作用。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2020年内蒙古呼和浩特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2394044" y="2685230"/>
            <a:ext cx="8857801" cy="2468880"/>
          </a:xfrm>
          <a:prstGeom prst="rect">
            <a:avLst/>
          </a:prstGeom>
        </p:spPr>
        <p:txBody>
          <a:bodyPr vert="horz" lIns="90000" tIns="46800" rIns="90000" bIns="46800" rtlCol="0">
            <a:normAutofit fontScale="85000"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smtClean="0">
                <a:solidFill>
                  <a:schemeClr val="accent5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答案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endParaRPr lang="en-US" altLang="zh-CN" sz="20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我爱这土地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雪落在中国的土地上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marL="0" indent="0">
              <a:buNone/>
            </a:pP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复活的土地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marL="0" indent="0">
              <a:buNone/>
            </a:pP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我爱这土地</a:t>
            </a:r>
            <a:r>
              <a:rPr lang="en-US" altLang="zh-CN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zh-CN" altLang="en-US" sz="20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一诗中，“土地”象征贫穷落后、多灾多难的祖国，凝聚着诗人对祖国对人民最沉淀的爱。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1332163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843451"/>
            <a:ext cx="10968990" cy="246888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9600" smtClean="0">
                <a:latin typeface="+mj-ea"/>
                <a:ea typeface="+mj-ea"/>
                <a:cs typeface="楷体" panose="02010609060101010101" charset="-122"/>
              </a:rPr>
              <a:t>阅读下面的诗句，按要求填空。</a:t>
            </a:r>
            <a:endParaRPr lang="en-US" altLang="zh-CN" sz="9600" smtClean="0">
              <a:latin typeface="+mj-ea"/>
              <a:ea typeface="+mj-ea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饥馑的大地，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朝向阴暗的天，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伸出乞援的，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颤抖着的两臂。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中国的苦痛与灾难，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像这雪夜一样广阔而又漫长呀！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雪落在中国的土地上，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寒冷在封锁着中国呀</a:t>
            </a:r>
            <a:r>
              <a:rPr lang="en-US" altLang="zh-CN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</a:p>
          <a:p>
            <a:pPr marL="0" indent="0" algn="r">
              <a:buNone/>
            </a:pPr>
            <a:r>
              <a:rPr lang="zh-CN" altLang="en-US" sz="7200" b="1" smtClean="0"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（摘自</a:t>
            </a:r>
            <a:r>
              <a:rPr lang="en-US" altLang="zh-CN" sz="7200" b="1" smtClean="0"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《</a:t>
            </a:r>
            <a:r>
              <a:rPr lang="zh-CN" altLang="en-US" sz="7200" b="1" smtClean="0"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艾青诗选雪落在中国的土地上</a:t>
            </a:r>
            <a:r>
              <a:rPr lang="en-US" altLang="zh-CN" sz="7200" b="1" smtClean="0"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》</a:t>
            </a:r>
            <a:r>
              <a:rPr lang="zh-CN" altLang="en-US" sz="7200" b="1" smtClean="0"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人民文学出版社）</a:t>
            </a:r>
            <a:endParaRPr lang="zh-CN" altLang="en-US" sz="7200" b="1">
              <a:latin typeface="等线" panose="02010600030101010101" pitchFamily="2" charset="-122"/>
              <a:ea typeface="等线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2020年吉林长春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11505" y="5390017"/>
            <a:ext cx="11325122" cy="2468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艾青的诗歌创作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20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世纪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30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年代达到了岷峨高峰。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雪落在中国的土地上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》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就是他这一时期的代表作。所选诗句借助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________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这一意象，抒发了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__________________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的情感。</a:t>
            </a:r>
            <a:endParaRPr lang="en-US" altLang="zh-CN" sz="2000" b="1">
              <a:latin typeface="方正姚体" panose="02010601030101010101" pitchFamily="2" charset="-122"/>
              <a:ea typeface="方正姚体" panose="02010601030101010101" pitchFamily="2" charset="-122"/>
              <a:cs typeface="仿宋" panose="02010609060101010101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231132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843451"/>
            <a:ext cx="10968990" cy="246888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9600" smtClean="0">
                <a:latin typeface="+mj-ea"/>
                <a:ea typeface="+mj-ea"/>
                <a:cs typeface="楷体" panose="02010609060101010101" charset="-122"/>
              </a:rPr>
              <a:t>阅读下面的诗句，按要求填空。</a:t>
            </a:r>
            <a:endParaRPr lang="en-US" altLang="zh-CN" sz="9600" smtClean="0">
              <a:latin typeface="+mj-ea"/>
              <a:ea typeface="+mj-ea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饥馑的大地，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朝向阴暗的天，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伸出乞援的，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颤抖着的两臂。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中国的苦痛与灾难，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像这雪夜一样广阔而又漫长呀！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雪落在中国的土地上，</a:t>
            </a:r>
            <a:endParaRPr lang="en-US" altLang="zh-CN" sz="7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寒冷在封锁着中国呀</a:t>
            </a:r>
            <a:r>
              <a:rPr lang="en-US" altLang="zh-CN" sz="7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</a:p>
          <a:p>
            <a:pPr marL="0" indent="0" algn="r">
              <a:buNone/>
            </a:pPr>
            <a:r>
              <a:rPr lang="zh-CN" altLang="en-US" sz="7200" b="1" smtClean="0"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（摘自</a:t>
            </a:r>
            <a:r>
              <a:rPr lang="en-US" altLang="zh-CN" sz="7200" b="1" smtClean="0"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《</a:t>
            </a:r>
            <a:r>
              <a:rPr lang="zh-CN" altLang="en-US" sz="7200" b="1" smtClean="0"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艾青诗选雪落在中国的土地上</a:t>
            </a:r>
            <a:r>
              <a:rPr lang="en-US" altLang="zh-CN" sz="7200" b="1" smtClean="0"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》</a:t>
            </a:r>
            <a:r>
              <a:rPr lang="zh-CN" altLang="en-US" sz="7200" b="1" smtClean="0"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人民文学出版社）</a:t>
            </a:r>
            <a:endParaRPr lang="zh-CN" altLang="en-US" sz="7200" b="1">
              <a:latin typeface="等线" panose="02010600030101010101" pitchFamily="2" charset="-122"/>
              <a:ea typeface="等线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2020年吉林长春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11505" y="5390017"/>
            <a:ext cx="11325122" cy="2468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艾青的诗歌创作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20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世纪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30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年代达到了岷峨高峰。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《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雪落在中国的土地上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》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就是他这一时期的代表作。所选诗句借助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________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这一意象，抒发了</a:t>
            </a:r>
            <a:r>
              <a:rPr lang="en-US" altLang="zh-CN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_________________________________</a:t>
            </a:r>
            <a:r>
              <a:rPr lang="zh-CN" altLang="en-US" sz="2000" b="1" smtClean="0">
                <a:latin typeface="方正姚体" panose="02010601030101010101" pitchFamily="2" charset="-122"/>
                <a:ea typeface="方正姚体" panose="02010601030101010101" pitchFamily="2" charset="-122"/>
                <a:cs typeface="仿宋" panose="02010609060101010101" charset="-122"/>
              </a:rPr>
              <a:t>的情感。</a:t>
            </a:r>
            <a:endParaRPr lang="en-US" altLang="zh-CN" sz="2000" b="1">
              <a:latin typeface="方正姚体" panose="02010601030101010101" pitchFamily="2" charset="-122"/>
              <a:ea typeface="方正姚体" panose="02010601030101010101" pitchFamily="2" charset="-122"/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83460" y="5807676"/>
            <a:ext cx="1186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accent5">
                    <a:lumMod val="75000"/>
                  </a:schemeClr>
                </a:solidFill>
              </a:rPr>
              <a:t>土地</a:t>
            </a:r>
            <a:endParaRPr lang="zh-CN" alt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9482" y="5807676"/>
            <a:ext cx="5457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accent5">
                    <a:lumMod val="75000"/>
                  </a:schemeClr>
                </a:solidFill>
              </a:rPr>
              <a:t>作者对苍老，衰弱，正备受苦难的祖国感到万分悲哀</a:t>
            </a:r>
            <a:endParaRPr lang="zh-CN" altLang="en-US">
              <a:solidFill>
                <a:schemeClr val="accent5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571890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艾青原名是（  ）</a:t>
            </a:r>
            <a:endParaRPr lang="zh-CN" altLang="en-US" sz="2000"/>
          </a:p>
        </p:txBody>
      </p:sp>
      <p:sp>
        <p:nvSpPr>
          <p:cNvPr id="4" name="圆角矩形 3"/>
          <p:cNvSpPr/>
          <p:nvPr/>
        </p:nvSpPr>
        <p:spPr>
          <a:xfrm>
            <a:off x="1555750" y="308546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A</a:t>
            </a:r>
          </a:p>
          <a:p>
            <a:pPr algn="ctr"/>
            <a:r>
              <a:rPr lang="zh-CN" altLang="en-US" sz="2800" b="1" smtClean="0"/>
              <a:t>蒋正涵</a:t>
            </a:r>
            <a:endParaRPr lang="zh-CN" altLang="en-US" sz="2800" b="1"/>
          </a:p>
        </p:txBody>
      </p:sp>
      <p:sp>
        <p:nvSpPr>
          <p:cNvPr id="5" name="圆角矩形 4"/>
          <p:cNvSpPr/>
          <p:nvPr/>
        </p:nvSpPr>
        <p:spPr>
          <a:xfrm>
            <a:off x="3643630" y="312864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B</a:t>
            </a:r>
            <a:endParaRPr lang="en-US" altLang="zh-CN" sz="3200" b="1"/>
          </a:p>
          <a:p>
            <a:pPr algn="ctr"/>
            <a:r>
              <a:rPr lang="zh-CN" altLang="en-US" sz="2800" b="1" smtClean="0"/>
              <a:t>蒋后涵</a:t>
            </a:r>
            <a:endParaRPr lang="zh-CN" altLang="en-US" sz="2800" b="1"/>
          </a:p>
        </p:txBody>
      </p:sp>
      <p:sp>
        <p:nvSpPr>
          <p:cNvPr id="6" name="圆角矩形 5"/>
          <p:cNvSpPr/>
          <p:nvPr/>
        </p:nvSpPr>
        <p:spPr>
          <a:xfrm>
            <a:off x="5731510" y="317182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/>
              <a:t>C</a:t>
            </a:r>
            <a:endParaRPr lang="en-US" altLang="zh-CN" sz="2800" b="1"/>
          </a:p>
          <a:p>
            <a:pPr algn="ctr"/>
            <a:r>
              <a:rPr lang="zh-CN" altLang="en-US" sz="2800" b="1" smtClean="0"/>
              <a:t>蒋左涵</a:t>
            </a:r>
            <a:endParaRPr lang="zh-CN" altLang="en-US" sz="2800" b="1"/>
          </a:p>
        </p:txBody>
      </p:sp>
      <p:sp>
        <p:nvSpPr>
          <p:cNvPr id="8" name="圆角矩形 7"/>
          <p:cNvSpPr/>
          <p:nvPr/>
        </p:nvSpPr>
        <p:spPr>
          <a:xfrm>
            <a:off x="7819390" y="321500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/>
              <a:t>D</a:t>
            </a:r>
            <a:endParaRPr lang="en-US" altLang="zh-CN" sz="2800" b="1"/>
          </a:p>
          <a:p>
            <a:pPr algn="ctr"/>
            <a:r>
              <a:rPr lang="zh-CN" altLang="en-US" sz="2800" b="1" smtClean="0"/>
              <a:t>蒋右涵</a:t>
            </a:r>
            <a:endParaRPr lang="zh-CN" altLang="en-US" sz="2800" b="1"/>
          </a:p>
        </p:txBody>
      </p:sp>
    </p:spTree>
    <p:custDataLst>
      <p:tags r:id="rId1"/>
    </p:custData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4000" smtClean="0">
                <a:solidFill>
                  <a:schemeClr val="tx1"/>
                </a:solidFill>
              </a:rPr>
              <a:t>艾青诗歌最常见的两意象之</a:t>
            </a:r>
            <a:endParaRPr lang="en-US" altLang="zh-CN" sz="400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en-US" altLang="zh-CN" sz="400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en-US" altLang="zh-CN" sz="400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zh-CN" altLang="en-US" sz="4000" smtClean="0">
                <a:solidFill>
                  <a:schemeClr val="tx1"/>
                </a:solidFill>
              </a:rPr>
              <a:t>“</a:t>
            </a:r>
            <a:r>
              <a:rPr lang="zh-CN" altLang="en-US" sz="4000" b="1" smtClean="0">
                <a:solidFill>
                  <a:schemeClr val="tx1"/>
                </a:solidFill>
              </a:rPr>
              <a:t>太阳</a:t>
            </a:r>
            <a:r>
              <a:rPr lang="zh-CN" altLang="en-US" sz="4000" smtClean="0">
                <a:solidFill>
                  <a:schemeClr val="tx1"/>
                </a:solidFill>
              </a:rPr>
              <a:t>”</a:t>
            </a:r>
            <a:endParaRPr lang="zh-CN" altLang="en-US" sz="400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4413" y="3856839"/>
            <a:ext cx="3324441" cy="22201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5996000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>
                <a:solidFill>
                  <a:schemeClr val="tx2"/>
                </a:solidFill>
              </a:rPr>
              <a:t>三、</a:t>
            </a:r>
            <a:r>
              <a:rPr lang="en-US" altLang="zh-CN" smtClean="0">
                <a:solidFill>
                  <a:schemeClr val="tx2"/>
                </a:solidFill>
              </a:rPr>
              <a:t>《</a:t>
            </a:r>
            <a:r>
              <a:rPr lang="zh-CN" altLang="en-US" smtClean="0">
                <a:solidFill>
                  <a:schemeClr val="tx2"/>
                </a:solidFill>
              </a:rPr>
              <a:t>向太阳</a:t>
            </a:r>
            <a:r>
              <a:rPr lang="en-US" altLang="zh-CN" smtClean="0">
                <a:solidFill>
                  <a:schemeClr val="tx2"/>
                </a:solidFill>
              </a:rPr>
              <a:t>》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608400" y="13140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创作于</a:t>
            </a:r>
            <a:r>
              <a:rPr lang="en-US" altLang="zh-CN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1938</a:t>
            </a: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年</a:t>
            </a:r>
            <a:r>
              <a:rPr lang="en-US" altLang="zh-CN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4</a:t>
            </a: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月 在武昌</a:t>
            </a:r>
            <a:endParaRPr lang="zh-CN" altLang="en-US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1473373" y="3008672"/>
            <a:ext cx="2567286" cy="194132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fontScale="77500"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这首诗的开始，艾青引用了自己之前写的一首</a:t>
            </a: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太阳</a:t>
            </a: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，算作是题记吧。</a:t>
            </a: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1476" y="2155524"/>
            <a:ext cx="3190476" cy="36476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8291868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>
                <a:solidFill>
                  <a:schemeClr val="tx2"/>
                </a:solidFill>
              </a:rPr>
              <a:t>三、</a:t>
            </a:r>
            <a:r>
              <a:rPr lang="en-US" altLang="zh-CN" smtClean="0">
                <a:solidFill>
                  <a:schemeClr val="tx2"/>
                </a:solidFill>
              </a:rPr>
              <a:t>《</a:t>
            </a:r>
            <a:r>
              <a:rPr lang="zh-CN" altLang="en-US" smtClean="0">
                <a:solidFill>
                  <a:schemeClr val="tx2"/>
                </a:solidFill>
              </a:rPr>
              <a:t>向太阳</a:t>
            </a:r>
            <a:r>
              <a:rPr lang="en-US" altLang="zh-CN" smtClean="0">
                <a:solidFill>
                  <a:schemeClr val="tx2"/>
                </a:solidFill>
              </a:rPr>
              <a:t>》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608400" y="13140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创作于</a:t>
            </a:r>
            <a:r>
              <a:rPr lang="en-US" altLang="zh-CN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1938</a:t>
            </a: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年</a:t>
            </a:r>
            <a:r>
              <a:rPr lang="en-US" altLang="zh-CN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4</a:t>
            </a: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月 在武昌</a:t>
            </a:r>
            <a:endParaRPr lang="zh-CN" altLang="en-US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1473372" y="3008672"/>
            <a:ext cx="9116369" cy="2255306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向太阳</a:t>
            </a: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共</a:t>
            </a: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400</a:t>
            </a:r>
            <a:r>
              <a:rPr lang="zh-CN" alt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多行，是三十年代艾青最长的一首诗，由九个各自独立，又前后呼应的章节组成。</a:t>
            </a: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6209462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>
                <a:solidFill>
                  <a:schemeClr val="tx2"/>
                </a:solidFill>
              </a:rPr>
              <a:t>三、</a:t>
            </a:r>
            <a:r>
              <a:rPr lang="en-US" altLang="zh-CN" smtClean="0">
                <a:solidFill>
                  <a:schemeClr val="tx2"/>
                </a:solidFill>
              </a:rPr>
              <a:t>《</a:t>
            </a:r>
            <a:r>
              <a:rPr lang="zh-CN" altLang="en-US" smtClean="0">
                <a:solidFill>
                  <a:schemeClr val="tx2"/>
                </a:solidFill>
              </a:rPr>
              <a:t>向太阳</a:t>
            </a:r>
            <a:r>
              <a:rPr lang="en-US" altLang="zh-CN" smtClean="0">
                <a:solidFill>
                  <a:schemeClr val="tx2"/>
                </a:solidFill>
              </a:rPr>
              <a:t>》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4654896" y="1449923"/>
            <a:ext cx="5106941" cy="451839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fontScale="47500"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敌人来到我们的家乡</a:t>
            </a:r>
            <a:endParaRPr lang="en-US" altLang="zh-CN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我们的茅屋被烧掉</a:t>
            </a:r>
            <a:endParaRPr lang="en-US" altLang="zh-CN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我们的牲口被吃光</a:t>
            </a:r>
            <a:endParaRPr lang="en-US" altLang="zh-CN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我们的父母被杀死</a:t>
            </a:r>
            <a:endParaRPr lang="en-US" altLang="zh-CN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我们的妻女被强奸</a:t>
            </a:r>
            <a:endParaRPr lang="en-US" altLang="zh-CN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我们没有了镰刀与锄头</a:t>
            </a:r>
            <a:endParaRPr lang="en-US" altLang="zh-CN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只有背上了子弹与枪炮</a:t>
            </a:r>
            <a:endParaRPr lang="en-US" altLang="zh-CN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我们要用闪光的刺刀</a:t>
            </a:r>
            <a:endParaRPr lang="en-US" altLang="zh-CN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抢回我们的田地</a:t>
            </a:r>
            <a:endParaRPr lang="en-US" altLang="zh-CN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回到我们的家乡</a:t>
            </a:r>
            <a:endParaRPr lang="en-US" altLang="zh-CN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消灭我们的敌人</a:t>
            </a:r>
            <a:endParaRPr lang="zh-CN" altLang="en-US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1397149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艾青诗中常见意象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0220" y="318770"/>
            <a:ext cx="1714286" cy="14952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9422" y="2125263"/>
            <a:ext cx="9432238" cy="29904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8112161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078230"/>
            <a:ext cx="10968990" cy="24688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阅读名著片段，回答问题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2020年甘肃天水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126999" y="1647263"/>
            <a:ext cx="9054967" cy="325837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它以难遮的光芒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使生命呼吸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使高树繁枝向它舞蹈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使河流带着狂歌奔向它去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当它来时，我听见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冬蜇的虫蛹转动于地下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群众在旷场上高声说话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城市从远方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用电力与钢铁召唤它</a:t>
            </a:r>
            <a:endParaRPr lang="en-US" altLang="zh-CN" sz="1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941647" y="5243080"/>
            <a:ext cx="10735488" cy="762304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00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" panose="02010609060101010101" charset="-122"/>
              </a:rPr>
              <a:t>材料二的诗中的“它”指的是</a:t>
            </a:r>
            <a:r>
              <a:rPr lang="en-US" altLang="zh-CN" sz="200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" panose="02010609060101010101" charset="-122"/>
              </a:rPr>
              <a:t>________.</a:t>
            </a:r>
            <a:r>
              <a:rPr lang="zh-CN" altLang="en-US" sz="200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" panose="02010609060101010101" charset="-122"/>
              </a:rPr>
              <a:t>本诗蕴含着诗人艾青对</a:t>
            </a:r>
            <a:r>
              <a:rPr lang="en-US" altLang="zh-CN" sz="200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" panose="02010609060101010101" charset="-122"/>
              </a:rPr>
              <a:t>____________</a:t>
            </a:r>
            <a:r>
              <a:rPr lang="zh-CN" altLang="en-US" sz="200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" panose="02010609060101010101" charset="-122"/>
              </a:rPr>
              <a:t>的向往和追求。</a:t>
            </a:r>
            <a:endParaRPr lang="en-US" altLang="zh-CN" sz="2000">
              <a:solidFill>
                <a:schemeClr val="tx2"/>
              </a:solidFill>
              <a:latin typeface="等线" panose="02010600030101010101" pitchFamily="2" charset="-122"/>
              <a:ea typeface="等线" panose="02010600030101010101" pitchFamily="2" charset="-122"/>
              <a:cs typeface="仿宋" panose="02010609060101010101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2394506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078230"/>
            <a:ext cx="10968990" cy="24688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阅读名著片段，回答问题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2645" y="70"/>
            <a:ext cx="10969200" cy="705600"/>
          </a:xfrm>
        </p:spPr>
        <p:txBody>
          <a:bodyPr/>
          <a:lstStyle/>
          <a:p>
            <a:r>
              <a:rPr lang="zh-CN" altLang="en-US" sz="1600">
                <a:solidFill>
                  <a:srgbClr val="FF0000"/>
                </a:solidFill>
              </a:rPr>
              <a:t>（</a:t>
            </a:r>
            <a:r>
              <a:rPr lang="zh-CN" altLang="en-US" sz="1600" smtClean="0">
                <a:solidFill>
                  <a:srgbClr val="FF0000"/>
                </a:solidFill>
              </a:rPr>
              <a:t>2020年甘肃天水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1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126999" y="1647263"/>
            <a:ext cx="9054967" cy="325837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它以难遮的光芒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使生命呼吸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使高树繁枝向它舞蹈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使河流带着狂歌奔向它去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当它来时，我听见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冬蜇的虫蛹转动于地下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群众在旷场上高声说话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城市从远方</a:t>
            </a:r>
            <a:endParaRPr lang="en-US" altLang="zh-CN" sz="16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1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用电力与钢铁召唤它</a:t>
            </a:r>
            <a:endParaRPr lang="en-US" altLang="zh-CN" sz="1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941647" y="5243080"/>
            <a:ext cx="10735488" cy="762304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00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" panose="02010609060101010101" charset="-122"/>
              </a:rPr>
              <a:t>材料二的诗中的“它”指的是</a:t>
            </a:r>
            <a:r>
              <a:rPr lang="en-US" altLang="zh-CN" sz="200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" panose="02010609060101010101" charset="-122"/>
              </a:rPr>
              <a:t>________.</a:t>
            </a:r>
            <a:r>
              <a:rPr lang="zh-CN" altLang="en-US" sz="200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" panose="02010609060101010101" charset="-122"/>
              </a:rPr>
              <a:t>本诗蕴含着诗人艾青对</a:t>
            </a:r>
            <a:r>
              <a:rPr lang="en-US" altLang="zh-CN" sz="200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" panose="02010609060101010101" charset="-122"/>
              </a:rPr>
              <a:t>____________</a:t>
            </a:r>
            <a:r>
              <a:rPr lang="zh-CN" altLang="en-US" sz="200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仿宋" panose="02010609060101010101" charset="-122"/>
              </a:rPr>
              <a:t>的向往和追求。</a:t>
            </a:r>
            <a:endParaRPr lang="en-US" altLang="zh-CN" sz="2000">
              <a:solidFill>
                <a:schemeClr val="tx2"/>
              </a:solidFill>
              <a:latin typeface="等线" panose="02010600030101010101" pitchFamily="2" charset="-122"/>
              <a:ea typeface="等线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09299" y="5224089"/>
            <a:ext cx="1161535" cy="36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</a:rPr>
              <a:t>光明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05710" y="5216170"/>
            <a:ext cx="1161535" cy="36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</a:rPr>
              <a:t>太阳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14200" y="12280900"/>
            <a:ext cx="342900" cy="266700"/>
          </a:xfrm>
          <a:prstGeom prst="cube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757103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艾青原名是（</a:t>
            </a:r>
            <a:r>
              <a:rPr lang="en-US" altLang="zh-CN" sz="350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endParaRPr lang="zh-CN" altLang="en-US" sz="2000"/>
          </a:p>
        </p:txBody>
      </p:sp>
      <p:sp>
        <p:nvSpPr>
          <p:cNvPr id="4" name="圆角矩形 3"/>
          <p:cNvSpPr/>
          <p:nvPr/>
        </p:nvSpPr>
        <p:spPr>
          <a:xfrm>
            <a:off x="1555750" y="308546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A</a:t>
            </a:r>
          </a:p>
          <a:p>
            <a:pPr algn="ctr"/>
            <a:r>
              <a:rPr lang="zh-CN" altLang="en-US" sz="2800" b="1" smtClean="0"/>
              <a:t>蒋正涵</a:t>
            </a:r>
            <a:endParaRPr lang="zh-CN" altLang="en-US" sz="2800" b="1"/>
          </a:p>
        </p:txBody>
      </p:sp>
      <p:sp>
        <p:nvSpPr>
          <p:cNvPr id="5" name="圆角矩形 4"/>
          <p:cNvSpPr/>
          <p:nvPr/>
        </p:nvSpPr>
        <p:spPr>
          <a:xfrm>
            <a:off x="3643630" y="312864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B</a:t>
            </a:r>
            <a:endParaRPr lang="en-US" altLang="zh-CN" sz="3200" b="1"/>
          </a:p>
          <a:p>
            <a:pPr algn="ctr"/>
            <a:r>
              <a:rPr lang="zh-CN" altLang="en-US" sz="2800" b="1" smtClean="0"/>
              <a:t>蒋后涵</a:t>
            </a:r>
            <a:endParaRPr lang="zh-CN" altLang="en-US" sz="2800" b="1"/>
          </a:p>
        </p:txBody>
      </p:sp>
      <p:sp>
        <p:nvSpPr>
          <p:cNvPr id="6" name="圆角矩形 5"/>
          <p:cNvSpPr/>
          <p:nvPr/>
        </p:nvSpPr>
        <p:spPr>
          <a:xfrm>
            <a:off x="5731510" y="317182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/>
              <a:t>C</a:t>
            </a:r>
            <a:endParaRPr lang="en-US" altLang="zh-CN" sz="2800" b="1"/>
          </a:p>
          <a:p>
            <a:pPr algn="ctr"/>
            <a:r>
              <a:rPr lang="zh-CN" altLang="en-US" sz="2800" b="1" smtClean="0"/>
              <a:t>蒋左涵</a:t>
            </a:r>
            <a:endParaRPr lang="zh-CN" altLang="en-US" sz="2800" b="1"/>
          </a:p>
        </p:txBody>
      </p:sp>
      <p:sp>
        <p:nvSpPr>
          <p:cNvPr id="8" name="圆角矩形 7"/>
          <p:cNvSpPr/>
          <p:nvPr/>
        </p:nvSpPr>
        <p:spPr>
          <a:xfrm>
            <a:off x="7819390" y="3215005"/>
            <a:ext cx="1427480" cy="1056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/>
              <a:t>D</a:t>
            </a:r>
            <a:endParaRPr lang="en-US" altLang="zh-CN" sz="2800" b="1"/>
          </a:p>
          <a:p>
            <a:pPr algn="ctr"/>
            <a:r>
              <a:rPr lang="zh-CN" altLang="en-US" sz="2800" b="1" smtClean="0"/>
              <a:t>蒋右涵</a:t>
            </a:r>
            <a:endParaRPr lang="zh-CN" altLang="en-US" sz="2800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041788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艾青其人</a:t>
            </a:r>
            <a:endParaRPr lang="zh-CN" altLang="en-US" sz="2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05" y="1995436"/>
            <a:ext cx="3561905" cy="2600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28161" y="821932"/>
            <a:ext cx="603093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艾青</a:t>
            </a:r>
            <a:r>
              <a:rPr lang="zh-CN" altLang="en-US" sz="2800" b="1" smtClean="0">
                <a:latin typeface="Batang" panose="02030600000101010101" pitchFamily="18" charset="-127"/>
                <a:ea typeface="Batang" panose="02030600000101010101" pitchFamily="18" charset="-127"/>
              </a:rPr>
              <a:t>（</a:t>
            </a:r>
            <a:r>
              <a:rPr lang="en-US" altLang="zh-CN" sz="2800" b="1" smtClean="0">
                <a:latin typeface="Batang" panose="02030600000101010101" pitchFamily="18" charset="-127"/>
                <a:ea typeface="Batang" panose="02030600000101010101" pitchFamily="18" charset="-127"/>
              </a:rPr>
              <a:t>1910-1996</a:t>
            </a:r>
            <a:r>
              <a:rPr lang="zh-CN" altLang="en-US" sz="2800" b="1" smtClean="0">
                <a:latin typeface="Batang" panose="02030600000101010101" pitchFamily="18" charset="-127"/>
                <a:ea typeface="Batang" panose="02030600000101010101" pitchFamily="18" charset="-127"/>
              </a:rPr>
              <a:t>）</a:t>
            </a:r>
            <a:endParaRPr lang="en-US" altLang="zh-CN" sz="2800" b="1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【玉米】抹茶体" panose="03000500000000000000" pitchFamily="66" charset="-122"/>
                <a:ea typeface="【玉米】抹茶体" panose="03000500000000000000" pitchFamily="66" charset="-122"/>
              </a:rPr>
              <a:t>现代诗人，</a:t>
            </a:r>
            <a:endParaRPr lang="en-US" altLang="zh-CN" sz="2800" b="1" smtClean="0">
              <a:latin typeface="【玉米】抹茶体" panose="03000500000000000000" pitchFamily="66" charset="-122"/>
              <a:ea typeface="【玉米】抹茶体" panose="03000500000000000000" pitchFamily="66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【玉米】抹茶体" panose="03000500000000000000" pitchFamily="66" charset="-122"/>
                <a:ea typeface="【玉米】抹茶体" panose="03000500000000000000" pitchFamily="66" charset="-122"/>
              </a:rPr>
              <a:t>原名</a:t>
            </a:r>
            <a:r>
              <a:rPr lang="zh-CN" altLang="en-US" sz="2800" b="1" smtClean="0">
                <a:solidFill>
                  <a:schemeClr val="accent6">
                    <a:lumMod val="75000"/>
                  </a:schemeClr>
                </a:solidFill>
                <a:latin typeface="【玉米】抹茶体" panose="03000500000000000000" pitchFamily="66" charset="-122"/>
                <a:ea typeface="【玉米】抹茶体" panose="03000500000000000000" pitchFamily="66" charset="-122"/>
              </a:rPr>
              <a:t>蒋正涵</a:t>
            </a:r>
            <a:r>
              <a:rPr lang="zh-CN" altLang="en-US" sz="2800" b="1" smtClean="0">
                <a:latin typeface="【玉米】抹茶体" panose="03000500000000000000" pitchFamily="66" charset="-122"/>
                <a:ea typeface="【玉米】抹茶体" panose="03000500000000000000" pitchFamily="66" charset="-122"/>
              </a:rPr>
              <a:t>，</a:t>
            </a:r>
            <a:endParaRPr lang="en-US" altLang="zh-CN" sz="2800" b="1" smtClean="0">
              <a:latin typeface="【玉米】抹茶体" panose="03000500000000000000" pitchFamily="66" charset="-122"/>
              <a:ea typeface="【玉米】抹茶体" panose="03000500000000000000" pitchFamily="66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【玉米】抹茶体" panose="03000500000000000000" pitchFamily="66" charset="-122"/>
                <a:ea typeface="【玉米】抹茶体" panose="03000500000000000000" pitchFamily="66" charset="-122"/>
              </a:rPr>
              <a:t>字养源，</a:t>
            </a:r>
            <a:endParaRPr lang="en-US" altLang="zh-CN" sz="2800" b="1" smtClean="0">
              <a:latin typeface="【玉米】抹茶体" panose="03000500000000000000" pitchFamily="66" charset="-122"/>
              <a:ea typeface="【玉米】抹茶体" panose="03000500000000000000" pitchFamily="66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【玉米】抹茶体" panose="03000500000000000000" pitchFamily="66" charset="-122"/>
                <a:ea typeface="【玉米】抹茶体" panose="03000500000000000000" pitchFamily="66" charset="-122"/>
              </a:rPr>
              <a:t>号</a:t>
            </a: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【玉米】抹茶体" panose="03000500000000000000" pitchFamily="66" charset="-122"/>
                <a:ea typeface="【玉米】抹茶体" panose="03000500000000000000" pitchFamily="66" charset="-122"/>
              </a:rPr>
              <a:t>海澄</a:t>
            </a:r>
            <a:r>
              <a:rPr lang="zh-CN" altLang="en-US" sz="2800" b="1" smtClean="0">
                <a:latin typeface="【玉米】抹茶体" panose="03000500000000000000" pitchFamily="66" charset="-122"/>
                <a:ea typeface="【玉米】抹茶体" panose="03000500000000000000" pitchFamily="66" charset="-122"/>
              </a:rPr>
              <a:t>。</a:t>
            </a:r>
            <a:endParaRPr lang="en-US" altLang="zh-CN" sz="2800" b="1" smtClean="0">
              <a:latin typeface="【玉米】抹茶体" panose="03000500000000000000" pitchFamily="66" charset="-122"/>
              <a:ea typeface="【玉米】抹茶体" panose="03000500000000000000" pitchFamily="66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b="1" smtClean="0">
                <a:latin typeface="【玉米】抹茶体" panose="03000500000000000000" pitchFamily="66" charset="-122"/>
                <a:ea typeface="【玉米】抹茶体" panose="03000500000000000000" pitchFamily="66" charset="-122"/>
              </a:rPr>
              <a:t>浙江金华人。</a:t>
            </a:r>
            <a:endParaRPr lang="zh-CN" altLang="en-US" sz="2800" b="1">
              <a:latin typeface="【玉米】抹茶体" panose="03000500000000000000" pitchFamily="66" charset="-122"/>
              <a:ea typeface="【玉米】抹茶体" panose="03000500000000000000" pitchFamily="66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203016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艾青故居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3269" y="1084088"/>
            <a:ext cx="6904825" cy="4588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572318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艾青的童年</a:t>
            </a:r>
            <a:endParaRPr lang="zh-CN" altLang="en-US" sz="2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476" y="1090905"/>
            <a:ext cx="7619048" cy="46761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987629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705" y="318770"/>
            <a:ext cx="11577955" cy="315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zh-CN" altLang="en-US" sz="3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3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人物经历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8291" y="1188071"/>
            <a:ext cx="8690303" cy="49658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54984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2195</Words>
  <Application>Microsoft Office PowerPoint</Application>
  <PresentationFormat>自定义</PresentationFormat>
  <Paragraphs>246</Paragraphs>
  <Slides>46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Office 主题​​</vt:lpstr>
      <vt:lpstr>2022中考一轮复习 〖艾青诗选〗重点解析</vt:lpstr>
      <vt:lpstr>知识精讲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知识精讲</vt:lpstr>
      <vt:lpstr>PowerPoint 演示文稿</vt:lpstr>
      <vt:lpstr>PowerPoint 演示文稿</vt:lpstr>
      <vt:lpstr>PowerPoint 演示文稿</vt:lpstr>
      <vt:lpstr>PowerPoint 演示文稿</vt:lpstr>
      <vt:lpstr>表现农妇的不幸、辛劳和善良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（2020年黑龙江绥化）</vt:lpstr>
      <vt:lpstr>（2020年黑龙江绥化）</vt:lpstr>
      <vt:lpstr>（2020年黑龙江绥化）</vt:lpstr>
      <vt:lpstr>（2020年黑龙江绥化）</vt:lpstr>
      <vt:lpstr>什么叫自由体新诗？</vt:lpstr>
      <vt:lpstr>PowerPoint 演示文稿</vt:lpstr>
      <vt:lpstr>（2020年江苏扬州月考）</vt:lpstr>
      <vt:lpstr>（2020年江苏扬州月考）</vt:lpstr>
      <vt:lpstr>意象</vt:lpstr>
      <vt:lpstr>PowerPoint 演示文稿</vt:lpstr>
      <vt:lpstr>PowerPoint 演示文稿</vt:lpstr>
      <vt:lpstr>PowerPoint 演示文稿</vt:lpstr>
      <vt:lpstr>（2020年内蒙古呼和浩特）</vt:lpstr>
      <vt:lpstr>（2020年吉林长春）</vt:lpstr>
      <vt:lpstr>（2020年吉林长春）</vt:lpstr>
      <vt:lpstr>PowerPoint 演示文稿</vt:lpstr>
      <vt:lpstr>三、《向太阳》</vt:lpstr>
      <vt:lpstr>三、《向太阳》</vt:lpstr>
      <vt:lpstr>三、《向太阳》</vt:lpstr>
      <vt:lpstr>PowerPoint 演示文稿</vt:lpstr>
      <vt:lpstr>（2020年甘肃天水）</vt:lpstr>
      <vt:lpstr>（2020年甘肃天水）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2021年初中语文中考一轮复习 〖艾青诗选〗重点解析</dc:title>
  <dc:creator>rbm.xkw.com</dc:creator>
  <cp:lastModifiedBy>hj</cp:lastModifiedBy>
  <cp:revision>3</cp:revision>
  <cp:lastPrinted>2021-10-15T10:15:11Z</cp:lastPrinted>
  <dcterms:created xsi:type="dcterms:W3CDTF">2021-10-15T10:15:11Z</dcterms:created>
  <dcterms:modified xsi:type="dcterms:W3CDTF">2021-10-27T02:05:36Z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