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 id="3" name="王 纯洁" initials="王" lastIdx="0"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678" y="-8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C3963-5A6F-437D-A3AA-913D269F7F3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gn="ctr"/>
            <a:r>
              <a:rPr lang="zh-CN" altLang="en-US" sz="4000" b="0" i="0">
                <a:solidFill>
                  <a:srgbClr val="111111"/>
                </a:solidFill>
                <a:effectLst/>
                <a:latin typeface="宋体" panose="02010600030101010101" pitchFamily="2" charset="-122"/>
                <a:ea typeface="宋体" panose="02010600030101010101" pitchFamily="2" charset="-122"/>
              </a:rPr>
              <a:t>利己</a:t>
            </a:r>
            <a:r>
              <a:rPr lang="en-US" altLang="zh-CN" sz="4000" b="0" i="0">
                <a:solidFill>
                  <a:srgbClr val="111111"/>
                </a:solidFill>
                <a:effectLst/>
                <a:latin typeface="宋体" panose="02010600030101010101" pitchFamily="2" charset="-122"/>
                <a:ea typeface="宋体" panose="02010600030101010101" pitchFamily="2" charset="-122"/>
              </a:rPr>
              <a:t>VS</a:t>
            </a:r>
            <a:r>
              <a:rPr lang="zh-CN" altLang="en-US" sz="4000" b="0" i="0">
                <a:solidFill>
                  <a:srgbClr val="111111"/>
                </a:solidFill>
                <a:effectLst/>
                <a:latin typeface="宋体" panose="02010600030101010101" pitchFamily="2" charset="-122"/>
                <a:ea typeface="宋体" panose="02010600030101010101" pitchFamily="2" charset="-122"/>
              </a:rPr>
              <a:t>利他</a:t>
            </a:r>
            <a:endParaRPr lang="en-US" altLang="zh-CN" sz="4000" b="0" i="0">
              <a:solidFill>
                <a:srgbClr val="111111"/>
              </a:solidFill>
              <a:effectLst/>
              <a:latin typeface="宋体" panose="02010600030101010101" pitchFamily="2" charset="-122"/>
              <a:ea typeface="宋体" panose="02010600030101010101" pitchFamily="2" charset="-122"/>
            </a:endParaRPr>
          </a:p>
          <a:p>
            <a:pPr algn="ctr"/>
            <a:r>
              <a:rPr lang="en-US" altLang="zh-CN" sz="4000" b="1">
                <a:solidFill>
                  <a:srgbClr val="FF0000"/>
                </a:solidFill>
                <a:latin typeface="仿宋" panose="02010609060101010101" charset="-122"/>
                <a:ea typeface="仿宋" panose="02010609060101010101" charset="-122"/>
              </a:rPr>
              <a:t>——“</a:t>
            </a:r>
            <a:r>
              <a:rPr lang="zh-CN" altLang="en-US" sz="4000" b="1">
                <a:solidFill>
                  <a:srgbClr val="FF0000"/>
                </a:solidFill>
                <a:latin typeface="仿宋" panose="02010609060101010101" charset="-122"/>
                <a:ea typeface="仿宋" panose="02010609060101010101" charset="-122"/>
              </a:rPr>
              <a:t>人的本质</a:t>
            </a:r>
            <a:r>
              <a:rPr lang="en-US" altLang="zh-CN" sz="4000" b="1">
                <a:solidFill>
                  <a:srgbClr val="FF0000"/>
                </a:solidFill>
                <a:latin typeface="仿宋" panose="02010609060101010101" charset="-122"/>
                <a:ea typeface="仿宋" panose="02010609060101010101" charset="-122"/>
              </a:rPr>
              <a:t>”</a:t>
            </a:r>
            <a:r>
              <a:rPr lang="zh-CN" altLang="en-US" sz="4000" b="1">
                <a:solidFill>
                  <a:srgbClr val="FF0000"/>
                </a:solidFill>
                <a:latin typeface="仿宋" panose="02010609060101010101" charset="-122"/>
                <a:ea typeface="仿宋" panose="02010609060101010101" charset="-122"/>
              </a:rPr>
              <a:t>作文导写</a:t>
            </a:r>
          </a:p>
          <a:p>
            <a:pPr algn="ctr"/>
            <a:endParaRPr lang="zh-CN" altLang="en-US" sz="400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片段示例</a:t>
            </a:r>
          </a:p>
        </p:txBody>
      </p:sp>
      <p:sp>
        <p:nvSpPr>
          <p:cNvPr id="3" name="内容占位符 2"/>
          <p:cNvSpPr>
            <a:spLocks noGrp="1"/>
          </p:cNvSpPr>
          <p:nvPr>
            <p:ph idx="1"/>
          </p:nvPr>
        </p:nvSpPr>
        <p:spPr/>
        <p:txBody>
          <a:bodyPr>
            <a:normAutofit/>
          </a:bodyPr>
          <a:lstStyle/>
          <a:p>
            <a:pPr algn="just"/>
            <a:r>
              <a:rPr lang="zh-CN" altLang="en-US" b="0" i="0">
                <a:solidFill>
                  <a:srgbClr val="565656"/>
                </a:solidFill>
                <a:effectLst/>
                <a:latin typeface="-apple-system"/>
              </a:rPr>
              <a:t>     人的本质是利己的，保护自己，保障生命安全，延续生命，这是生物的本能。利己没有错误，只是不能通过伤害他人的方式利己。利他是我们一直以来追求的道德境界，是内心仁义的表现，君子喻于义，小人喻于利，我们不能将利益作为唯一的价值标准。此外人类社会的延续和进步都是建立在利他的基础上的。如果是社会中人人都是精致的利己主义，不愿帮助他人，那么将不会产生人类的同理心，也不会出现人类的群体，人类将如一盘散沙。</a:t>
            </a:r>
            <a:endParaRPr lang="zh-CN" alt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00580" y="971550"/>
            <a:ext cx="8229600" cy="277495"/>
          </a:xfrm>
        </p:spPr>
        <p:txBody>
          <a:bodyPr>
            <a:normAutofit fontScale="90000"/>
          </a:bodyPr>
          <a:lstStyle/>
          <a:p>
            <a:pPr algn="ctr"/>
            <a:r>
              <a:rPr lang="zh-CN" altLang="en-US" b="1">
                <a:solidFill>
                  <a:srgbClr val="FF0000"/>
                </a:solidFill>
              </a:rPr>
              <a:t>范文展示</a:t>
            </a:r>
            <a:r>
              <a:rPr lang="en-US" altLang="zh-CN" b="1">
                <a:solidFill>
                  <a:srgbClr val="FF0000"/>
                </a:solidFill>
              </a:rPr>
              <a:t>1</a:t>
            </a:r>
            <a:r>
              <a:rPr lang="en-US" altLang="zh-CN">
                <a:solidFill>
                  <a:srgbClr val="FF0000"/>
                </a:solidFill>
              </a:rPr>
              <a:t/>
            </a:r>
            <a:br>
              <a:rPr lang="en-US" altLang="zh-CN">
                <a:solidFill>
                  <a:srgbClr val="FF0000"/>
                </a:solidFill>
              </a:rPr>
            </a:br>
            <a:endParaRPr lang="zh-CN" altLang="en-US" sz="2665">
              <a:solidFill>
                <a:schemeClr val="tx1"/>
              </a:solidFill>
              <a:latin typeface="+mn-ea"/>
              <a:ea typeface="+mn-ea"/>
            </a:endParaRPr>
          </a:p>
        </p:txBody>
      </p:sp>
      <p:sp>
        <p:nvSpPr>
          <p:cNvPr id="3" name="内容占位符 2"/>
          <p:cNvSpPr>
            <a:spLocks noGrp="1"/>
          </p:cNvSpPr>
          <p:nvPr>
            <p:ph idx="1"/>
          </p:nvPr>
        </p:nvSpPr>
        <p:spPr>
          <a:xfrm>
            <a:off x="224790" y="1125220"/>
            <a:ext cx="11712575" cy="5606415"/>
          </a:xfrm>
        </p:spPr>
        <p:txBody>
          <a:bodyPr>
            <a:noAutofit/>
          </a:bodyPr>
          <a:lstStyle/>
          <a:p>
            <a:pPr algn="ctr"/>
            <a:r>
              <a:rPr lang="zh-CN" altLang="en-US" sz="2300" b="0" i="0">
                <a:solidFill>
                  <a:srgbClr val="333333"/>
                </a:solidFill>
                <a:effectLst/>
                <a:latin typeface="黑体" panose="02010609060101010101" pitchFamily="49" charset="-122"/>
                <a:ea typeface="黑体" panose="02010609060101010101" pitchFamily="49" charset="-122"/>
              </a:rPr>
              <a:t>利他还是利己</a:t>
            </a:r>
            <a:r>
              <a:rPr lang="zh-CN" altLang="en-US" sz="2300" b="0" i="0">
                <a:effectLst/>
                <a:latin typeface="宋体" panose="02010600030101010101" pitchFamily="2" charset="-122"/>
                <a:ea typeface="宋体" panose="02010600030101010101" pitchFamily="2" charset="-122"/>
              </a:rPr>
              <a:t>（</a:t>
            </a:r>
            <a:r>
              <a:rPr lang="en-US" altLang="zh-CN" sz="2300" b="0" i="0">
                <a:effectLst/>
                <a:latin typeface="宋体" panose="02010600030101010101" pitchFamily="2" charset="-122"/>
                <a:ea typeface="宋体" panose="02010600030101010101" pitchFamily="2" charset="-122"/>
              </a:rPr>
              <a:t>65</a:t>
            </a:r>
            <a:r>
              <a:rPr lang="zh-CN" altLang="en-US" sz="2300" b="0" i="0">
                <a:effectLst/>
                <a:latin typeface="宋体" panose="02010600030101010101" pitchFamily="2" charset="-122"/>
                <a:ea typeface="宋体" panose="02010600030101010101" pitchFamily="2" charset="-122"/>
              </a:rPr>
              <a:t>分）</a:t>
            </a:r>
            <a:endParaRPr lang="zh-CN" altLang="en-US" sz="2300" b="0" i="0">
              <a:effectLst/>
              <a:latin typeface="-apple-system"/>
            </a:endParaRPr>
          </a:p>
          <a:p>
            <a:pPr algn="just"/>
            <a:r>
              <a:rPr lang="zh-CN" altLang="en-US" sz="2300" b="0" i="0">
                <a:effectLst/>
                <a:latin typeface="宋体" panose="02010600030101010101" pitchFamily="2" charset="-122"/>
                <a:ea typeface="宋体" panose="02010600030101010101" pitchFamily="2" charset="-122"/>
              </a:rPr>
              <a:t>    </a:t>
            </a:r>
            <a:r>
              <a:rPr lang="zh-CN" altLang="en-US" sz="2000">
                <a:effectLst/>
                <a:latin typeface="宋体" panose="02010600030101010101" pitchFamily="2" charset="-122"/>
                <a:ea typeface="宋体" panose="02010600030101010101" pitchFamily="2" charset="-122"/>
              </a:rPr>
              <a:t>无论是自然界的丛林法则，抑或今日个人主义盛行，似乎都时刻提醒着我们利己的重要性。然而，人们常对利他行为怀有崇敬之心。于是便有人发问，人的本质是利他还是利己？</a:t>
            </a:r>
            <a:endParaRPr lang="en-US" altLang="zh-CN" sz="2000">
              <a:effectLst/>
              <a:latin typeface="宋体" panose="02010600030101010101" pitchFamily="2" charset="-122"/>
              <a:ea typeface="宋体" panose="02010600030101010101" pitchFamily="2" charset="-122"/>
            </a:endParaRPr>
          </a:p>
          <a:p>
            <a:pPr algn="just"/>
            <a:r>
              <a:rPr lang="zh-CN" altLang="en-US" sz="2000">
                <a:effectLst/>
                <a:latin typeface="宋体" panose="02010600030101010101" pitchFamily="2" charset="-122"/>
                <a:ea typeface="宋体" panose="02010600030101010101" pitchFamily="2" charset="-122"/>
              </a:rPr>
              <a:t>    从利己之本质出发，乃是刻进人类基因中的本能。正如雏鸟需竭力伸张尖喙与同伴争夺食物，人类的婴孩早早学会以纯真的眼神与笑容博取父母的喜爱</a:t>
            </a:r>
            <a:r>
              <a:rPr lang="en-US" altLang="zh-CN" sz="2000">
                <a:effectLst/>
                <a:latin typeface="宋体" panose="02010600030101010101" pitchFamily="2" charset="-122"/>
                <a:ea typeface="宋体" panose="02010600030101010101" pitchFamily="2" charset="-122"/>
              </a:rPr>
              <a:t>——</a:t>
            </a:r>
            <a:r>
              <a:rPr lang="zh-CN" altLang="en-US" sz="2000">
                <a:effectLst/>
                <a:latin typeface="宋体" panose="02010600030101010101" pitchFamily="2" charset="-122"/>
                <a:ea typeface="宋体" panose="02010600030101010101" pitchFamily="2" charset="-122"/>
              </a:rPr>
              <a:t>这无可厚非，是人类生存的必要。</a:t>
            </a:r>
            <a:endParaRPr lang="en-US" altLang="zh-CN" sz="2000">
              <a:effectLst/>
              <a:latin typeface="宋体" panose="02010600030101010101" pitchFamily="2" charset="-122"/>
              <a:ea typeface="宋体" panose="02010600030101010101" pitchFamily="2" charset="-122"/>
            </a:endParaRPr>
          </a:p>
          <a:p>
            <a:pPr algn="just"/>
            <a:r>
              <a:rPr lang="en-US" altLang="zh-CN" sz="2000">
                <a:latin typeface="宋体" panose="02010600030101010101" pitchFamily="2" charset="-122"/>
                <a:ea typeface="宋体" panose="02010600030101010101" pitchFamily="2" charset="-122"/>
              </a:rPr>
              <a:t>    </a:t>
            </a:r>
            <a:r>
              <a:rPr lang="zh-CN" altLang="en-US" sz="2000">
                <a:effectLst/>
                <a:latin typeface="宋体" panose="02010600030101010101" pitchFamily="2" charset="-122"/>
                <a:ea typeface="宋体" panose="02010600030101010101" pitchFamily="2" charset="-122"/>
              </a:rPr>
              <a:t>“利己”发展至今日，已俨然成为现代社会默认的“成功”要素之一。显见的是，在竞争日趋激烈的今日，“利己”的原则更能适应职场求生的切实需要。马基雅弗利坚持政治与道德的分离，正是因他认清利他精神在竞争中只能使人落败。在日复一日、逐渐失控的竞争中，利他被逐渐冷落和忘却，精致利己者的冷漠得到广泛认同，社会虽然因此得到了相应的物质发展，却也因此更显疏离。</a:t>
            </a:r>
            <a:endParaRPr lang="en-US" altLang="zh-CN" sz="2000">
              <a:effectLst/>
              <a:latin typeface="宋体" panose="02010600030101010101" pitchFamily="2" charset="-122"/>
              <a:ea typeface="宋体" panose="02010600030101010101" pitchFamily="2" charset="-122"/>
            </a:endParaRPr>
          </a:p>
          <a:p>
            <a:pPr algn="just"/>
            <a:r>
              <a:rPr lang="en-US" altLang="zh-CN" sz="2000">
                <a:latin typeface="宋体" panose="02010600030101010101" pitchFamily="2" charset="-122"/>
                <a:ea typeface="宋体" panose="02010600030101010101" pitchFamily="2" charset="-122"/>
              </a:rPr>
              <a:t>    </a:t>
            </a:r>
            <a:r>
              <a:rPr lang="zh-CN" altLang="en-US" sz="2000">
                <a:effectLst/>
                <a:latin typeface="宋体" panose="02010600030101010101" pitchFamily="2" charset="-122"/>
                <a:ea typeface="宋体" panose="02010600030101010101" pitchFamily="2" charset="-122"/>
              </a:rPr>
              <a:t>诚然，现代社会中，利己主义一定程度上消磨了利他精神，但利他并非与利己完全排斥。今日利他与利己的探讨，实则应当建立在两者相互依存，相互转化的基础之上。若探究利他行为的起源，我们不难发现这其实是社会性动物利己的另一种形式。譬如猕猴为同伴梳理毛发，类人猿为伙伴照看后代，收获的是对自身长远的利益。对于社会性更复杂发达、情感更为充沛的人类，利他亦是一种主观上的精神需要，它使人获得满足感和意义感，填补利己无法满足的道德追求。</a:t>
            </a:r>
            <a:endParaRPr lang="zh-CN" altLang="en-US" sz="2000" b="0" i="0">
              <a:effectLst/>
              <a:latin typeface="-apple-system"/>
            </a:endParaRPr>
          </a:p>
          <a:p>
            <a:r>
              <a:rPr lang="zh-CN" altLang="en-US" sz="2000"/>
              <a:t>     </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4300" y="901700"/>
            <a:ext cx="11835130" cy="5772785"/>
          </a:xfrm>
        </p:spPr>
        <p:txBody>
          <a:bodyPr>
            <a:normAutofit fontScale="87500"/>
          </a:bodyPr>
          <a:lstStyle/>
          <a:p>
            <a:r>
              <a:rPr lang="zh-CN" altLang="en-US">
                <a:effectLst/>
                <a:latin typeface="宋体" panose="02010600030101010101" pitchFamily="2" charset="-122"/>
                <a:ea typeface="宋体" panose="02010600030101010101" pitchFamily="2" charset="-122"/>
              </a:rPr>
              <a:t>    如此看来，作为个体的人，其本质必然是利己无疑，利他似乎只作为可有可无的陪衬罢了。然而，若仅停留在此，那么人也将失去其“所以为人”的意义。</a:t>
            </a:r>
            <a:endParaRPr lang="en-US" altLang="zh-CN">
              <a:effectLst/>
              <a:latin typeface="宋体" panose="02010600030101010101" pitchFamily="2" charset="-122"/>
              <a:ea typeface="宋体" panose="02010600030101010101" pitchFamily="2" charset="-122"/>
            </a:endParaRPr>
          </a:p>
          <a:p>
            <a:r>
              <a:rPr lang="en-US" altLang="zh-CN">
                <a:latin typeface="宋体" panose="02010600030101010101" pitchFamily="2" charset="-122"/>
                <a:ea typeface="宋体" panose="02010600030101010101" pitchFamily="2" charset="-122"/>
              </a:rPr>
              <a:t>    </a:t>
            </a:r>
            <a:r>
              <a:rPr lang="zh-CN" altLang="en-US">
                <a:effectLst/>
                <a:latin typeface="宋体" panose="02010600030101010101" pitchFamily="2" charset="-122"/>
                <a:ea typeface="宋体" panose="02010600030101010101" pitchFamily="2" charset="-122"/>
              </a:rPr>
              <a:t>人类的历史上，看似毫无意义的利他损己之举，实则数不胜数：古有屈原自沉，文天祥北渡，谭嗣同自刎，今有敦煌工作者苦守边疆，航天科学家十年磨一剑</a:t>
            </a:r>
            <a:r>
              <a:rPr lang="en-US" altLang="zh-CN">
                <a:effectLst/>
                <a:latin typeface="宋体" panose="02010600030101010101" pitchFamily="2" charset="-122"/>
                <a:ea typeface="宋体" panose="02010600030101010101" pitchFamily="2" charset="-122"/>
              </a:rPr>
              <a:t>——</a:t>
            </a:r>
            <a:r>
              <a:rPr lang="zh-CN" altLang="en-US">
                <a:effectLst/>
                <a:latin typeface="宋体" panose="02010600030101010101" pitchFamily="2" charset="-122"/>
                <a:ea typeface="宋体" panose="02010600030101010101" pitchFamily="2" charset="-122"/>
              </a:rPr>
              <a:t>无一不是以一人之利，换取族群之大利。日寇侵华之时，朱自清坚持“弦诵不绝”，流离南渡，将美与文学的种子流传、留存；罔论本可以以医学谋生的鲁迅先生，为利中国族群之“他”，近似固执地将黑屋之中沉睡的民众唤醒。当人的一己私利成为族群之己时，人的本质的高贵便如水落石出，人的历史才得以焕发光彩，人才有了所以为人的资本。</a:t>
            </a:r>
            <a:endParaRPr lang="en-US" altLang="zh-CN">
              <a:effectLst/>
              <a:latin typeface="宋体" panose="02010600030101010101" pitchFamily="2" charset="-122"/>
              <a:ea typeface="宋体" panose="02010600030101010101" pitchFamily="2" charset="-122"/>
            </a:endParaRPr>
          </a:p>
          <a:p>
            <a:r>
              <a:rPr lang="zh-CN" altLang="en-US">
                <a:effectLst/>
                <a:latin typeface="宋体" panose="02010600030101010101" pitchFamily="2" charset="-122"/>
                <a:ea typeface="宋体" panose="02010600030101010101" pitchFamily="2" charset="-122"/>
              </a:rPr>
              <a:t>    固然，在今日之社会，无需我们时时刻刻专注于利他。但在我们以利己的理想铸就个人与社会的繁荣之时，永远不应忘记利他精神带来的慰藉与希望，更不应让“为众人抱薪者，冻毙于风雪”。个人之利，终究归于尘土；承认“利他”，包容“利他”，甚至鼓励“利他”，才能固守人之本质，从而构建和谐之社会，昌盛之族群。</a:t>
            </a:r>
            <a:endParaRPr lang="zh-CN" altLang="en-US"/>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10435" y="1090295"/>
            <a:ext cx="8229600" cy="277495"/>
          </a:xfrm>
        </p:spPr>
        <p:txBody>
          <a:bodyPr>
            <a:normAutofit fontScale="90000"/>
          </a:bodyPr>
          <a:lstStyle/>
          <a:p>
            <a:pPr algn="ctr"/>
            <a:r>
              <a:rPr lang="zh-CN" altLang="en-US">
                <a:solidFill>
                  <a:srgbClr val="FF0000"/>
                </a:solidFill>
              </a:rPr>
              <a:t>范文展示</a:t>
            </a:r>
            <a:r>
              <a:rPr lang="en-US" altLang="zh-CN">
                <a:solidFill>
                  <a:srgbClr val="FF0000"/>
                </a:solidFill>
              </a:rPr>
              <a:t>2</a:t>
            </a:r>
            <a:br>
              <a:rPr lang="en-US" altLang="zh-CN">
                <a:solidFill>
                  <a:srgbClr val="FF0000"/>
                </a:solidFill>
              </a:rPr>
            </a:br>
            <a:endParaRPr lang="zh-CN" altLang="en-US" sz="2665">
              <a:solidFill>
                <a:schemeClr val="tx1"/>
              </a:solidFill>
              <a:latin typeface="+mn-ea"/>
              <a:ea typeface="+mn-ea"/>
            </a:endParaRPr>
          </a:p>
        </p:txBody>
      </p:sp>
      <p:sp>
        <p:nvSpPr>
          <p:cNvPr id="3" name="内容占位符 2"/>
          <p:cNvSpPr>
            <a:spLocks noGrp="1"/>
          </p:cNvSpPr>
          <p:nvPr>
            <p:ph idx="1"/>
          </p:nvPr>
        </p:nvSpPr>
        <p:spPr>
          <a:xfrm>
            <a:off x="438785" y="1367790"/>
            <a:ext cx="10981055" cy="5373370"/>
          </a:xfrm>
        </p:spPr>
        <p:txBody>
          <a:bodyPr>
            <a:normAutofit/>
          </a:bodyPr>
          <a:lstStyle/>
          <a:p>
            <a:pPr algn="ctr"/>
            <a:r>
              <a:rPr lang="zh-CN" altLang="en-US" b="0" i="0">
                <a:solidFill>
                  <a:srgbClr val="333333"/>
                </a:solidFill>
                <a:effectLst/>
                <a:latin typeface="黑体" panose="02010609060101010101" pitchFamily="49" charset="-122"/>
                <a:ea typeface="黑体" panose="02010609060101010101" pitchFamily="49" charset="-122"/>
              </a:rPr>
              <a:t>“利他”与“利己”之思（</a:t>
            </a:r>
            <a:r>
              <a:rPr lang="en-US" altLang="zh-CN" b="0" i="0">
                <a:solidFill>
                  <a:srgbClr val="333333"/>
                </a:solidFill>
                <a:effectLst/>
                <a:latin typeface="黑体" panose="02010609060101010101" pitchFamily="49" charset="-122"/>
                <a:ea typeface="黑体" panose="02010609060101010101" pitchFamily="49" charset="-122"/>
              </a:rPr>
              <a:t>65</a:t>
            </a:r>
            <a:r>
              <a:rPr lang="zh-CN" altLang="en-US" b="0" i="0">
                <a:solidFill>
                  <a:srgbClr val="333333"/>
                </a:solidFill>
                <a:effectLst/>
                <a:latin typeface="黑体" panose="02010609060101010101" pitchFamily="49" charset="-122"/>
                <a:ea typeface="黑体" panose="02010609060101010101" pitchFamily="49" charset="-122"/>
              </a:rPr>
              <a:t>分）</a:t>
            </a:r>
            <a:endParaRPr lang="en-US" altLang="zh-CN" b="0" i="0">
              <a:solidFill>
                <a:srgbClr val="333333"/>
              </a:solidFill>
              <a:effectLst/>
              <a:latin typeface="黑体" panose="02010609060101010101" pitchFamily="49" charset="-122"/>
              <a:ea typeface="黑体" panose="02010609060101010101" pitchFamily="49" charset="-122"/>
            </a:endParaRPr>
          </a:p>
          <a:p>
            <a:pPr algn="just"/>
            <a:r>
              <a:rPr lang="zh-CN" altLang="en-US" sz="2000">
                <a:effectLst/>
                <a:latin typeface="宋体" panose="02010600030101010101" pitchFamily="2" charset="-122"/>
                <a:ea typeface="宋体" panose="02010600030101010101" pitchFamily="2" charset="-122"/>
              </a:rPr>
              <a:t>    孔孟之道，告诉我们更多的是如何“为人处世”，对人区别于其他生物的本质是什么，说得很少；今天，我们讨论人的本质是利己还是利他，第一反应，往往这两者似乎是矛盾对立的。</a:t>
            </a:r>
            <a:endParaRPr lang="en-US" altLang="zh-CN" sz="2000">
              <a:effectLst/>
              <a:latin typeface="宋体" panose="02010600030101010101" pitchFamily="2" charset="-122"/>
              <a:ea typeface="宋体" panose="02010600030101010101" pitchFamily="2" charset="-122"/>
            </a:endParaRPr>
          </a:p>
          <a:p>
            <a:pPr algn="just"/>
            <a:r>
              <a:rPr lang="en-US" altLang="zh-CN" sz="2000">
                <a:latin typeface="宋体" panose="02010600030101010101" pitchFamily="2" charset="-122"/>
                <a:ea typeface="宋体" panose="02010600030101010101" pitchFamily="2" charset="-122"/>
              </a:rPr>
              <a:t>    </a:t>
            </a:r>
            <a:r>
              <a:rPr lang="zh-CN" altLang="en-US" sz="2000">
                <a:effectLst/>
                <a:latin typeface="宋体" panose="02010600030101010101" pitchFamily="2" charset="-122"/>
                <a:ea typeface="宋体" panose="02010600030101010101" pitchFamily="2" charset="-122"/>
              </a:rPr>
              <a:t>“利他”与“利己”最本质的区别在于行为动机的不同。所谓“利他”，指以他人的诉求与利益为自身行为的出发点，而与之相对的“利己”指以个人利益出发衡量事物。</a:t>
            </a:r>
            <a:endParaRPr lang="en-US" altLang="zh-CN" sz="2000">
              <a:effectLst/>
              <a:latin typeface="宋体" panose="02010600030101010101" pitchFamily="2" charset="-122"/>
              <a:ea typeface="宋体" panose="02010600030101010101" pitchFamily="2" charset="-122"/>
            </a:endParaRPr>
          </a:p>
          <a:p>
            <a:pPr algn="just"/>
            <a:r>
              <a:rPr lang="en-US" altLang="zh-CN" sz="2000">
                <a:latin typeface="宋体" panose="02010600030101010101" pitchFamily="2" charset="-122"/>
                <a:ea typeface="宋体" panose="02010600030101010101" pitchFamily="2" charset="-122"/>
              </a:rPr>
              <a:t>    </a:t>
            </a:r>
            <a:r>
              <a:rPr lang="zh-CN" altLang="en-US" sz="2000">
                <a:effectLst/>
                <a:latin typeface="宋体" panose="02010600030101010101" pitchFamily="2" charset="-122"/>
                <a:ea typeface="宋体" panose="02010600030101010101" pitchFamily="2" charset="-122"/>
              </a:rPr>
              <a:t>诚然，“利己”似乎是人之本性，如</a:t>
            </a:r>
            <a:r>
              <a:rPr lang="en-US" altLang="zh-CN" sz="2000">
                <a:effectLst/>
                <a:latin typeface="宋体" panose="02010600030101010101" pitchFamily="2" charset="-122"/>
                <a:ea typeface="宋体" panose="02010600030101010101" pitchFamily="2" charset="-122"/>
              </a:rPr>
              <a:t>《</a:t>
            </a:r>
            <a:r>
              <a:rPr lang="zh-CN" altLang="en-US" sz="2000">
                <a:effectLst/>
                <a:latin typeface="宋体" panose="02010600030101010101" pitchFamily="2" charset="-122"/>
                <a:ea typeface="宋体" panose="02010600030101010101" pitchFamily="2" charset="-122"/>
              </a:rPr>
              <a:t>自私的基因</a:t>
            </a:r>
            <a:r>
              <a:rPr lang="en-US" altLang="zh-CN" sz="2000">
                <a:effectLst/>
                <a:latin typeface="宋体" panose="02010600030101010101" pitchFamily="2" charset="-122"/>
                <a:ea typeface="宋体" panose="02010600030101010101" pitchFamily="2" charset="-122"/>
              </a:rPr>
              <a:t>》</a:t>
            </a:r>
            <a:r>
              <a:rPr lang="zh-CN" altLang="en-US" sz="2000">
                <a:effectLst/>
                <a:latin typeface="宋体" panose="02010600030101010101" pitchFamily="2" charset="-122"/>
                <a:ea typeface="宋体" panose="02010600030101010101" pitchFamily="2" charset="-122"/>
              </a:rPr>
              <a:t>中所提及人趋利避害，有以个人成本效益衡量事物的必然性。由此观之，作为个体所存在的人，“利己”似乎正是我们人性所在，是人一切行为的根本动机。但，本性不等同于本质，我们都不是一座孤岛，在社会中的我们更重的是社会伦理和道德。我们的本性，受到社会的约束和规训。</a:t>
            </a:r>
            <a:endParaRPr lang="en-US" altLang="zh-CN" sz="2000">
              <a:effectLst/>
              <a:latin typeface="宋体" panose="02010600030101010101" pitchFamily="2" charset="-122"/>
              <a:ea typeface="宋体" panose="02010600030101010101" pitchFamily="2" charset="-122"/>
            </a:endParaRPr>
          </a:p>
          <a:p>
            <a:pPr algn="just"/>
            <a:r>
              <a:rPr lang="en-US" altLang="zh-CN" sz="2000">
                <a:latin typeface="宋体" panose="02010600030101010101" pitchFamily="2" charset="-122"/>
                <a:ea typeface="宋体" panose="02010600030101010101" pitchFamily="2" charset="-122"/>
              </a:rPr>
              <a:t>    </a:t>
            </a:r>
            <a:r>
              <a:rPr lang="zh-CN" altLang="en-US" sz="2000">
                <a:effectLst/>
                <a:latin typeface="宋体" panose="02010600030101010101" pitchFamily="2" charset="-122"/>
                <a:ea typeface="宋体" panose="02010600030101010101" pitchFamily="2" charset="-122"/>
              </a:rPr>
              <a:t>因此，我们看到无数人前赴后继地抛弃个体利益，投身于为大众谋福祉的事业中去。马克思说</a:t>
            </a:r>
            <a:r>
              <a:rPr lang="en-US" altLang="zh-CN" sz="2000">
                <a:effectLst/>
                <a:latin typeface="宋体" panose="02010600030101010101" pitchFamily="2" charset="-122"/>
                <a:ea typeface="宋体" panose="02010600030101010101" pitchFamily="2" charset="-122"/>
              </a:rPr>
              <a:t>:“</a:t>
            </a:r>
            <a:r>
              <a:rPr lang="zh-CN" altLang="en-US" sz="2000">
                <a:effectLst/>
                <a:latin typeface="宋体" panose="02010600030101010101" pitchFamily="2" charset="-122"/>
                <a:ea typeface="宋体" panose="02010600030101010101" pitchFamily="2" charset="-122"/>
              </a:rPr>
              <a:t>人是一切社会关系的总和。”人必然处在社会关系之中。从这一角度来说，“利他”似乎便成为了我们立身于世所必备的属性。如果说“利己”是作为自然人的本质，那么，“利他”则是作为社会人的本质。</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9575" y="763905"/>
            <a:ext cx="11423650" cy="5522595"/>
          </a:xfrm>
        </p:spPr>
        <p:txBody>
          <a:bodyPr>
            <a:normAutofit fontScale="90000" lnSpcReduction="20000"/>
          </a:bodyPr>
          <a:lstStyle/>
          <a:p>
            <a:r>
              <a:rPr lang="zh-CN" altLang="en-US">
                <a:effectLst/>
                <a:latin typeface="宋体" panose="02010600030101010101" pitchFamily="2" charset="-122"/>
                <a:ea typeface="宋体" panose="02010600030101010101" pitchFamily="2" charset="-122"/>
              </a:rPr>
              <a:t>    于此，我们不难辨析，“利己”与“利他”，怎能是非黑即白的一定对立的两面</a:t>
            </a:r>
            <a:r>
              <a:rPr lang="en-US" altLang="zh-CN">
                <a:effectLst/>
                <a:latin typeface="宋体" panose="02010600030101010101" pitchFamily="2" charset="-122"/>
                <a:ea typeface="宋体" panose="02010600030101010101" pitchFamily="2" charset="-122"/>
              </a:rPr>
              <a:t>?</a:t>
            </a:r>
          </a:p>
          <a:p>
            <a:r>
              <a:rPr lang="en-US" altLang="zh-CN">
                <a:latin typeface="宋体" panose="02010600030101010101" pitchFamily="2" charset="-122"/>
                <a:ea typeface="宋体" panose="02010600030101010101" pitchFamily="2" charset="-122"/>
              </a:rPr>
              <a:t>    </a:t>
            </a:r>
            <a:r>
              <a:rPr lang="zh-CN" altLang="en-US">
                <a:effectLst/>
                <a:latin typeface="宋体" panose="02010600030101010101" pitchFamily="2" charset="-122"/>
                <a:ea typeface="宋体" panose="02010600030101010101" pitchFamily="2" charset="-122"/>
              </a:rPr>
              <a:t>首先，我们对于“己”与“他”的认识便受着我们主观的影响，因人而异。“己”不仅仅是自己，也可以是群体，因立场观念不同而不同。若这份“己”是建立在人类整个族群的基础之上，那么所谓的“利己”又何尝不是一份具博大情怀的“利他”呢？   </a:t>
            </a:r>
            <a:endParaRPr lang="en-US" altLang="zh-CN">
              <a:effectLst/>
              <a:latin typeface="宋体" panose="02010600030101010101" pitchFamily="2" charset="-122"/>
              <a:ea typeface="宋体" panose="02010600030101010101" pitchFamily="2" charset="-122"/>
            </a:endParaRPr>
          </a:p>
          <a:p>
            <a:r>
              <a:rPr lang="en-US" altLang="zh-CN">
                <a:latin typeface="宋体" panose="02010600030101010101" pitchFamily="2" charset="-122"/>
                <a:ea typeface="宋体" panose="02010600030101010101" pitchFamily="2" charset="-122"/>
              </a:rPr>
              <a:t>    </a:t>
            </a:r>
            <a:r>
              <a:rPr lang="zh-CN" altLang="en-US">
                <a:effectLst/>
                <a:latin typeface="宋体" panose="02010600030101010101" pitchFamily="2" charset="-122"/>
                <a:ea typeface="宋体" panose="02010600030101010101" pitchFamily="2" charset="-122"/>
              </a:rPr>
              <a:t>同时，我们也应认识到无论是“利己”还是“利他”，其背后本质其实具共通之处。一如边沁的“功利主义”，“利己”其实也是一种集体利益与幸福的最大化，也是一种“利他”的表现。而所谓“利他”，在满足他人需求与利益的背后实则也是尽可能保障个体需要的一种手段。正如公正的法律，它维护集体利益下，何尝不是对个体有所保障？因此，“利他”与“利己”绝非简单二元对立关系，而是一种相融相生之境。</a:t>
            </a:r>
            <a:endParaRPr lang="en-US" altLang="zh-CN">
              <a:effectLst/>
              <a:latin typeface="宋体" panose="02010600030101010101" pitchFamily="2" charset="-122"/>
              <a:ea typeface="宋体" panose="02010600030101010101" pitchFamily="2" charset="-122"/>
            </a:endParaRPr>
          </a:p>
          <a:p>
            <a:r>
              <a:rPr lang="zh-CN" altLang="en-US">
                <a:effectLst/>
                <a:latin typeface="宋体" panose="02010600030101010101" pitchFamily="2" charset="-122"/>
                <a:ea typeface="宋体" panose="02010600030101010101" pitchFamily="2" charset="-122"/>
              </a:rPr>
              <a:t>    然而，反观当下，物欲横流，价值观扭曲，本质异化为对个体利益的无限度追求，沦为“精致的利己主义者”，陷入内心沙化，精神矮化之境而不自知。</a:t>
            </a:r>
            <a:endParaRPr lang="en-US" altLang="zh-CN">
              <a:effectLst/>
              <a:latin typeface="宋体" panose="02010600030101010101" pitchFamily="2" charset="-122"/>
              <a:ea typeface="宋体" panose="02010600030101010101" pitchFamily="2" charset="-122"/>
            </a:endParaRPr>
          </a:p>
          <a:p>
            <a:r>
              <a:rPr lang="en-US" altLang="zh-CN">
                <a:latin typeface="宋体" panose="02010600030101010101" pitchFamily="2" charset="-122"/>
                <a:ea typeface="宋体" panose="02010600030101010101" pitchFamily="2" charset="-122"/>
              </a:rPr>
              <a:t>   </a:t>
            </a:r>
            <a:r>
              <a:rPr lang="zh-CN" altLang="en-US">
                <a:effectLst/>
                <a:latin typeface="宋体" panose="02010600030101010101" pitchFamily="2" charset="-122"/>
                <a:ea typeface="宋体" panose="02010600030101010101" pitchFamily="2" charset="-122"/>
              </a:rPr>
              <a:t>殊不知，在“生活的激流”，人的本质也是随时代发展而变化的。因此，重审人之本质，构建“利他”与“利己”之间的和谐统一便显得尤为重要。</a:t>
            </a:r>
            <a:endParaRPr lang="zh-CN" alt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43785" y="742315"/>
            <a:ext cx="8110855" cy="835660"/>
          </a:xfrm>
        </p:spPr>
        <p:txBody>
          <a:bodyPr/>
          <a:lstStyle/>
          <a:p>
            <a:pPr algn="ctr"/>
            <a:r>
              <a:rPr lang="zh-CN" altLang="en-US">
                <a:solidFill>
                  <a:srgbClr val="FF0000"/>
                </a:solidFill>
              </a:rPr>
              <a:t>范文展示</a:t>
            </a:r>
            <a:r>
              <a:rPr lang="en-US" altLang="zh-CN">
                <a:solidFill>
                  <a:srgbClr val="FF0000"/>
                </a:solidFill>
              </a:rPr>
              <a:t>3</a:t>
            </a:r>
          </a:p>
        </p:txBody>
      </p:sp>
      <p:sp>
        <p:nvSpPr>
          <p:cNvPr id="3" name="内容占位符 2"/>
          <p:cNvSpPr>
            <a:spLocks noGrp="1"/>
          </p:cNvSpPr>
          <p:nvPr>
            <p:ph idx="1"/>
          </p:nvPr>
        </p:nvSpPr>
        <p:spPr>
          <a:xfrm>
            <a:off x="64770" y="1577975"/>
            <a:ext cx="12127865" cy="5066665"/>
          </a:xfrm>
        </p:spPr>
        <p:txBody>
          <a:bodyPr>
            <a:normAutofit lnSpcReduction="10000"/>
          </a:bodyPr>
          <a:lstStyle/>
          <a:p>
            <a:pPr algn="ctr"/>
            <a:r>
              <a:rPr lang="zh-CN" altLang="en-US" sz="2400" b="1">
                <a:solidFill>
                  <a:srgbClr val="000000"/>
                </a:solidFill>
                <a:effectLst/>
                <a:latin typeface="宋体" panose="02010600030101010101" pitchFamily="2" charset="-122"/>
                <a:ea typeface="宋体" panose="02010600030101010101" pitchFamily="2" charset="-122"/>
              </a:rPr>
              <a:t>人是利他的还是利己的？ </a:t>
            </a:r>
            <a:endParaRPr lang="zh-CN" altLang="en-US" sz="2400"/>
          </a:p>
          <a:p>
            <a:r>
              <a:rPr lang="zh-CN" altLang="en-US" sz="2400">
                <a:solidFill>
                  <a:srgbClr val="000000"/>
                </a:solidFill>
                <a:effectLst/>
                <a:latin typeface="宋体" panose="02010600030101010101" pitchFamily="2" charset="-122"/>
                <a:ea typeface="宋体" panose="02010600030101010101" pitchFamily="2" charset="-122"/>
              </a:rPr>
              <a:t>    人的本质利他还是利己？在我看来，这个问题的答案是显而易见。人一定是利己的。 </a:t>
            </a:r>
            <a:endParaRPr lang="zh-CN" altLang="en-US" sz="2400"/>
          </a:p>
          <a:p>
            <a:r>
              <a:rPr lang="zh-CN" altLang="en-US" sz="2400">
                <a:solidFill>
                  <a:srgbClr val="000000"/>
                </a:solidFill>
                <a:effectLst/>
                <a:latin typeface="宋体" panose="02010600030101010101" pitchFamily="2" charset="-122"/>
                <a:ea typeface="宋体" panose="02010600030101010101" pitchFamily="2" charset="-122"/>
              </a:rPr>
              <a:t>    事实上，利己是世间一切生物的本质。不论是飞禽走兽还是花草树木，利己是保障种族繁衍的必然条件，用达尔文的观点来看，生物间充满了竞争，为了生存，每个物种的每个个体首要为自己考虑，或许对于某些动物这种说法并不正确，但是对于人类这样的社会 性动物来说，利己无疑是一个真理。因为利他一定意味着自己资源的减少，而这在激烈的种间竞争是致命的。 </a:t>
            </a:r>
            <a:endParaRPr lang="zh-CN" altLang="en-US" sz="2400"/>
          </a:p>
          <a:p>
            <a:r>
              <a:rPr lang="zh-CN" altLang="en-US" sz="2400">
                <a:solidFill>
                  <a:srgbClr val="000000"/>
                </a:solidFill>
                <a:effectLst/>
                <a:latin typeface="宋体" panose="02010600030101010101" pitchFamily="2" charset="-122"/>
                <a:ea typeface="宋体" panose="02010600030101010101" pitchFamily="2" charset="-122"/>
              </a:rPr>
              <a:t>    有人会反驳，如果人的本质是利己，那么我们将无法解释原始社会种种利他行为，更 无法解释如今越来越多的志愿活动，再有甚至，还无法解释那些或在电影中或在现实里的令人感动的为了他人牺牲自己瞬间。 </a:t>
            </a:r>
            <a:endParaRPr lang="zh-CN" altLang="en-US" sz="2400"/>
          </a:p>
          <a:p>
            <a:r>
              <a:rPr lang="zh-CN" altLang="en-US" sz="2400">
                <a:solidFill>
                  <a:srgbClr val="000000"/>
                </a:solidFill>
                <a:effectLst/>
                <a:latin typeface="宋体" panose="02010600030101010101" pitchFamily="2" charset="-122"/>
                <a:ea typeface="宋体" panose="02010600030101010101" pitchFamily="2" charset="-122"/>
              </a:rPr>
              <a:t>    对于原始社会的利他行为，更准确的说法是互利行为。将采摘的果实送给邻人，也意味着从邻人那拿到他的果实，这种表面上的利他，其实可以看成早期的无意识的交换行为，为的是满足双方的需求。即便是单纯的赠予，也是为了在部族中有更好的人缘声誉， 归根结底都是利己披着利他的外衣罢了。 </a:t>
            </a:r>
            <a:endParaRPr lang="zh-CN" altLang="en-US" sz="240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0975" y="884555"/>
            <a:ext cx="12011660" cy="5829935"/>
          </a:xfrm>
        </p:spPr>
        <p:txBody>
          <a:bodyPr>
            <a:normAutofit/>
          </a:bodyPr>
          <a:lstStyle/>
          <a:p>
            <a:r>
              <a:rPr lang="zh-CN" altLang="en-US" sz="1800">
                <a:solidFill>
                  <a:srgbClr val="000000"/>
                </a:solidFill>
                <a:effectLst/>
                <a:latin typeface="宋体" panose="02010600030101010101" pitchFamily="2" charset="-122"/>
                <a:ea typeface="宋体" panose="02010600030101010101" pitchFamily="2" charset="-122"/>
              </a:rPr>
              <a:t> </a:t>
            </a:r>
            <a:r>
              <a:rPr lang="zh-CN" altLang="en-US" sz="2400">
                <a:solidFill>
                  <a:srgbClr val="000000"/>
                </a:solidFill>
                <a:effectLst/>
                <a:latin typeface="宋体" panose="02010600030101010101" pitchFamily="2" charset="-122"/>
                <a:ea typeface="宋体" panose="02010600030101010101" pitchFamily="2" charset="-122"/>
              </a:rPr>
              <a:t>   然而随着时代的发展，社会的进步，越来越多的人愿意无私地为他人奉献自己的力 量。就算我再怎么相信人的本质是利己，也不能否认这种利他行为的存在。但是请注意，本质是利己，不意味着利他的不存在。我们应该论的是，是什么让人克服了利己的本质呢？</a:t>
            </a:r>
            <a:endParaRPr lang="en-US" altLang="zh-CN" sz="2400">
              <a:solidFill>
                <a:srgbClr val="000000"/>
              </a:solidFill>
              <a:effectLst/>
              <a:latin typeface="宋体" panose="02010600030101010101" pitchFamily="2" charset="-122"/>
              <a:ea typeface="宋体" panose="02010600030101010101" pitchFamily="2" charset="-122"/>
            </a:endParaRPr>
          </a:p>
          <a:p>
            <a:r>
              <a:rPr lang="zh-CN" altLang="en-US" sz="2400">
                <a:solidFill>
                  <a:srgbClr val="000000"/>
                </a:solidFill>
                <a:effectLst/>
                <a:latin typeface="宋体" panose="02010600030101010101" pitchFamily="2" charset="-122"/>
                <a:ea typeface="宋体" panose="02010600030101010101" pitchFamily="2" charset="-122"/>
              </a:rPr>
              <a:t>    我们常说现在的社会充满了太多诱惑，人们变得越来越势利，其实，造成人们势利和如今利他行为的增加的客观原因都是一样的，那便是人类文明的全方位进步。但这怎么会导致两种截然相反的现象呢？答案也很简单：有的人不满足，他们性格上渴望更多，更好，有的人满足了他们安于安逸的生活。对于后者而言，可以理解为对于生物来说一切竞争，威胁都大抵消失时，生物的利己属性被压缩到了最小。再加上教育，社会鼓励或者个人兴趣等因素，这些人便成为了我们的楷模。</a:t>
            </a:r>
            <a:endParaRPr lang="en-US" altLang="zh-CN" sz="2400">
              <a:solidFill>
                <a:srgbClr val="000000"/>
              </a:solidFill>
              <a:effectLst/>
              <a:latin typeface="宋体" panose="02010600030101010101" pitchFamily="2" charset="-122"/>
              <a:ea typeface="宋体" panose="02010600030101010101" pitchFamily="2" charset="-122"/>
            </a:endParaRPr>
          </a:p>
          <a:p>
            <a:r>
              <a:rPr lang="zh-CN" altLang="en-US" sz="2400">
                <a:solidFill>
                  <a:srgbClr val="000000"/>
                </a:solidFill>
                <a:effectLst/>
                <a:latin typeface="宋体" panose="02010600030101010101" pitchFamily="2" charset="-122"/>
                <a:ea typeface="宋体" panose="02010600030101010101" pitchFamily="2" charset="-122"/>
              </a:rPr>
              <a:t>    我这番自认为客观的分析或许还会遭到反驳，事实上，我确实漏了一点那就是人类是 一个感情动物，亲情、友情、爱情在我们眼中往往重于一切，这种人性的力量也是推动人利他的重要原因，因此我从不否认存在很多伟大的人，就像列夫托尔斯泰，因为自己对全人类的爱这样一种单纯的博爱之情，就愿意抛弃一切，为了他人为奉献、牺牲。</a:t>
            </a:r>
            <a:endParaRPr lang="en-US" altLang="zh-CN" sz="2400">
              <a:solidFill>
                <a:srgbClr val="000000"/>
              </a:solidFill>
              <a:effectLst/>
              <a:latin typeface="宋体" panose="02010600030101010101" pitchFamily="2" charset="-122"/>
              <a:ea typeface="宋体" panose="02010600030101010101" pitchFamily="2" charset="-122"/>
            </a:endParaRPr>
          </a:p>
          <a:p>
            <a:r>
              <a:rPr lang="en-US" altLang="zh-CN" sz="2400">
                <a:solidFill>
                  <a:srgbClr val="000000"/>
                </a:solidFill>
                <a:latin typeface="宋体" panose="02010600030101010101" pitchFamily="2" charset="-122"/>
                <a:ea typeface="宋体" panose="02010600030101010101" pitchFamily="2" charset="-122"/>
              </a:rPr>
              <a:t>    </a:t>
            </a:r>
            <a:r>
              <a:rPr lang="zh-CN" altLang="en-US" sz="2400">
                <a:solidFill>
                  <a:srgbClr val="000000"/>
                </a:solidFill>
                <a:effectLst/>
                <a:latin typeface="宋体" panose="02010600030101010101" pitchFamily="2" charset="-122"/>
                <a:ea typeface="宋体" panose="02010600030101010101" pitchFamily="2" charset="-122"/>
              </a:rPr>
              <a:t>人的本质是利己或许是无法改变的，但利他的行为才是社会所期待和欣赏的。所以何必纠结于此，不妨我们做一个利他的利己之人！ </a:t>
            </a:r>
            <a:endParaRPr lang="zh-CN" altLang="en-US" sz="2400"/>
          </a:p>
        </p:txBody>
      </p:sp>
      <p:pic>
        <p:nvPicPr>
          <p:cNvPr id="4" name="New picture"/>
          <p:cNvPicPr/>
          <p:nvPr/>
        </p:nvPicPr>
        <p:blipFill>
          <a:blip r:embed="rId2"/>
          <a:stretch>
            <a:fillRect/>
          </a:stretch>
        </p:blipFill>
        <p:spPr>
          <a:xfrm>
            <a:off x="11734800" y="11404600"/>
            <a:ext cx="342900" cy="2540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作文题</a:t>
            </a:r>
          </a:p>
        </p:txBody>
      </p:sp>
      <p:sp>
        <p:nvSpPr>
          <p:cNvPr id="3" name="内容占位符 2"/>
          <p:cNvSpPr>
            <a:spLocks noGrp="1"/>
          </p:cNvSpPr>
          <p:nvPr>
            <p:ph idx="1"/>
          </p:nvPr>
        </p:nvSpPr>
        <p:spPr/>
        <p:txBody>
          <a:bodyPr>
            <a:normAutofit/>
          </a:bodyPr>
          <a:lstStyle/>
          <a:p>
            <a:pPr algn="just"/>
            <a:r>
              <a:rPr lang="zh-CN" altLang="en-US" sz="3600" b="0" i="0">
                <a:solidFill>
                  <a:srgbClr val="565656"/>
                </a:solidFill>
                <a:effectLst/>
                <a:latin typeface="-apple-system"/>
              </a:rPr>
              <a:t>     人的本质是利他还是利己？</a:t>
            </a:r>
            <a:endParaRPr lang="zh-CN" altLang="en-US" sz="3600" b="0" i="0">
              <a:solidFill>
                <a:srgbClr val="3F3F3F"/>
              </a:solidFill>
              <a:effectLst/>
              <a:latin typeface="-apple-system"/>
            </a:endParaRPr>
          </a:p>
          <a:p>
            <a:pPr algn="just"/>
            <a:r>
              <a:rPr lang="zh-CN" altLang="en-US" sz="3600" b="0" i="0">
                <a:solidFill>
                  <a:srgbClr val="565656"/>
                </a:solidFill>
                <a:effectLst/>
                <a:latin typeface="-apple-system"/>
              </a:rPr>
              <a:t>     请写一篇文章，谈谈你对这个问题的认识和思考。题目自拟，不少于</a:t>
            </a:r>
            <a:r>
              <a:rPr lang="en-US" altLang="zh-CN" sz="3600" b="0" i="0">
                <a:solidFill>
                  <a:srgbClr val="565656"/>
                </a:solidFill>
                <a:effectLst/>
                <a:latin typeface="-apple-system"/>
              </a:rPr>
              <a:t>800</a:t>
            </a:r>
            <a:r>
              <a:rPr lang="zh-CN" altLang="en-US" sz="3600" b="0" i="0">
                <a:solidFill>
                  <a:srgbClr val="565656"/>
                </a:solidFill>
                <a:effectLst/>
                <a:latin typeface="-apple-system"/>
              </a:rPr>
              <a:t>字。</a:t>
            </a:r>
            <a:endParaRPr lang="zh-CN" altLang="en-US" sz="3600" b="0" i="0">
              <a:solidFill>
                <a:srgbClr val="3F3F3F"/>
              </a:solidFill>
              <a:effectLst/>
              <a:latin typeface="-apple-system"/>
            </a:endParaRPr>
          </a:p>
          <a:p>
            <a:endParaRPr lang="zh-CN" alt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概念界定</a:t>
            </a:r>
          </a:p>
        </p:txBody>
      </p:sp>
      <p:sp>
        <p:nvSpPr>
          <p:cNvPr id="3" name="内容占位符 2"/>
          <p:cNvSpPr>
            <a:spLocks noGrp="1"/>
          </p:cNvSpPr>
          <p:nvPr>
            <p:ph idx="1"/>
          </p:nvPr>
        </p:nvSpPr>
        <p:spPr/>
        <p:txBody>
          <a:bodyPr>
            <a:noAutofit/>
          </a:bodyPr>
          <a:lstStyle/>
          <a:p>
            <a:pPr marL="0" indent="0" algn="just">
              <a:buNone/>
            </a:pPr>
            <a:r>
              <a:rPr lang="zh-CN" altLang="en-US" sz="2400" b="1">
                <a:solidFill>
                  <a:srgbClr val="FF0000"/>
                </a:solidFill>
                <a:effectLst/>
                <a:latin typeface="宋体" panose="02010600030101010101" pitchFamily="2" charset="-122"/>
                <a:ea typeface="宋体" panose="02010600030101010101" pitchFamily="2" charset="-122"/>
              </a:rPr>
              <a:t>人的本质：</a:t>
            </a:r>
            <a:r>
              <a:rPr lang="zh-CN" altLang="en-US" sz="2400">
                <a:effectLst/>
                <a:latin typeface="宋体" panose="02010600030101010101" pitchFamily="2" charset="-122"/>
                <a:ea typeface="宋体" panose="02010600030101010101" pitchFamily="2" charset="-122"/>
              </a:rPr>
              <a:t>人的本质是“人之所为人”的特点，既是人区别于动物的地方，也是作为类属性而为人所共有的。马克思主义认为，人的本质是一切社会关系的总和，强调人的社会性，这是人区别于动物的地方。马克思主义同时指出，人有需要本质，“他们的需要即他们的本性”，肯定了人的现实性。“需要”是包括人的生理本能需要在内的人的全面的需求，是自然属性和社会属性的统一。从人的需要本质出发来看，人既有“需要”的渴望，有为了生活的吃喝住穿的基本需要及享受需要、发展需要等；同时也有“被需要”的渴望，希望自己的存在为他人带来价值。前者主观利己，后者客观利他。</a:t>
            </a:r>
            <a:endParaRPr lang="zh-CN" altLang="en-US" sz="2400">
              <a:solidFill>
                <a:srgbClr val="333333"/>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构思过程</a:t>
            </a:r>
          </a:p>
        </p:txBody>
      </p:sp>
      <p:sp>
        <p:nvSpPr>
          <p:cNvPr id="3" name="内容占位符 2"/>
          <p:cNvSpPr>
            <a:spLocks noGrp="1"/>
          </p:cNvSpPr>
          <p:nvPr>
            <p:ph idx="1"/>
          </p:nvPr>
        </p:nvSpPr>
        <p:spPr/>
        <p:txBody>
          <a:bodyPr>
            <a:normAutofit/>
          </a:bodyPr>
          <a:lstStyle/>
          <a:p>
            <a:pPr algn="just"/>
            <a:r>
              <a:rPr lang="en-US" altLang="zh-CN" b="1">
                <a:solidFill>
                  <a:srgbClr val="FF0000"/>
                </a:solidFill>
                <a:effectLst/>
              </a:rPr>
              <a:t>1.</a:t>
            </a:r>
            <a:r>
              <a:rPr lang="zh-CN" altLang="en-US" b="1">
                <a:solidFill>
                  <a:srgbClr val="FF0000"/>
                </a:solidFill>
                <a:effectLst/>
              </a:rPr>
              <a:t>利他的价值与意义？</a:t>
            </a:r>
            <a:endParaRPr lang="zh-CN" altLang="en-US">
              <a:solidFill>
                <a:srgbClr val="FF0000"/>
              </a:solidFill>
              <a:effectLst/>
            </a:endParaRPr>
          </a:p>
          <a:p>
            <a:pPr algn="just"/>
            <a:r>
              <a:rPr lang="zh-CN" altLang="en-US">
                <a:solidFill>
                  <a:srgbClr val="565656"/>
                </a:solidFill>
                <a:effectLst/>
              </a:rPr>
              <a:t>利他，顾名思义，就是对他人有利，给予他人利益方便。其实，利他还有个隐含的前提，即不求回报。从自然属性上看，利他是动物以个体的自我付出换取物种存在和延续的本能；从社会属性上看，利他是一种社会交换，我为人人，人人为我，利他可以提高自我价值的实现，减少焦虑和不安。人在社会中生活，利他，自然是有利于社会上的他人。</a:t>
            </a:r>
            <a:endParaRPr lang="zh-CN" altLang="en-US">
              <a:effectLst/>
            </a:endParaRPr>
          </a:p>
          <a:p>
            <a:r>
              <a:rPr lang="zh-CN" altLang="en-US">
                <a:effectLst/>
              </a:rPr>
              <a:t/>
            </a:r>
            <a:br>
              <a:rPr lang="zh-CN" altLang="en-US">
                <a:effectLst/>
              </a:rPr>
            </a:b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pPr algn="just"/>
            <a:endParaRPr lang="zh-CN" altLang="en-US" b="0" i="0">
              <a:solidFill>
                <a:srgbClr val="333333"/>
              </a:solidFill>
              <a:effectLst/>
              <a:latin typeface="-apple-system"/>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构思过程</a:t>
            </a:r>
          </a:p>
        </p:txBody>
      </p:sp>
      <p:sp>
        <p:nvSpPr>
          <p:cNvPr id="3" name="内容占位符 2"/>
          <p:cNvSpPr>
            <a:spLocks noGrp="1"/>
          </p:cNvSpPr>
          <p:nvPr>
            <p:ph idx="1"/>
          </p:nvPr>
        </p:nvSpPr>
        <p:spPr>
          <a:xfrm>
            <a:off x="171450" y="1196975"/>
            <a:ext cx="11103610" cy="5089525"/>
          </a:xfrm>
        </p:spPr>
        <p:txBody>
          <a:bodyPr>
            <a:normAutofit/>
          </a:bodyPr>
          <a:lstStyle/>
          <a:p>
            <a:pPr algn="just"/>
            <a:r>
              <a:rPr lang="en-US" altLang="zh-CN" b="1" i="0">
                <a:solidFill>
                  <a:srgbClr val="FF0000"/>
                </a:solidFill>
                <a:effectLst/>
                <a:latin typeface="-apple-system"/>
              </a:rPr>
              <a:t>3.</a:t>
            </a:r>
            <a:r>
              <a:rPr lang="zh-CN" altLang="en-US" b="1" i="0">
                <a:solidFill>
                  <a:srgbClr val="FF0000"/>
                </a:solidFill>
                <a:effectLst/>
                <a:latin typeface="-apple-system"/>
              </a:rPr>
              <a:t>利己，就是自私吗？</a:t>
            </a:r>
            <a:endParaRPr lang="zh-CN" altLang="en-US" b="0" i="0">
              <a:solidFill>
                <a:srgbClr val="FF0000"/>
              </a:solidFill>
              <a:effectLst/>
              <a:latin typeface="-apple-system"/>
            </a:endParaRPr>
          </a:p>
          <a:p>
            <a:r>
              <a:rPr lang="zh-CN" altLang="en-US" b="0" i="0">
                <a:solidFill>
                  <a:srgbClr val="565656"/>
                </a:solidFill>
                <a:effectLst/>
                <a:latin typeface="-apple-system"/>
              </a:rPr>
              <a:t>利己，即考虑自己的利益，这本身无可厚非。“利己”并不等于“利己主义”，利己只是有利于自己，有主观色彩在，事物本身却是客观的，因此，利己与否，关键在于自己的价值观界定，在于自我的具体目的。</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r>
              <a:rPr lang="zh-CN" altLang="en-US" b="0" i="0">
                <a:solidFill>
                  <a:srgbClr val="565656"/>
                </a:solidFill>
                <a:effectLst/>
                <a:latin typeface="-apple-system"/>
              </a:rPr>
              <a:t>利己，并不意味着自私，相反，如果做事是为了追求自我精神价值的实现，这种行为本身也可以是无私而伟大的，是利他的。</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r>
              <a:rPr lang="zh-CN" altLang="en-US" b="0" i="0">
                <a:solidFill>
                  <a:srgbClr val="565656"/>
                </a:solidFill>
                <a:effectLst/>
                <a:latin typeface="-apple-system"/>
              </a:rPr>
              <a:t>利己，也并不等同于“精致的利己主义”，精致的利己主义本质上是为自己谋利益，只是披着精致的外衣而已。</a:t>
            </a:r>
            <a:endParaRPr lang="zh-CN" altLang="en-US" b="0" i="0">
              <a:solidFill>
                <a:srgbClr val="333333"/>
              </a:solidFill>
              <a:effectLst/>
              <a:latin typeface="-apple-system"/>
            </a:endParaRPr>
          </a:p>
          <a:p>
            <a:endParaRPr lang="zh-CN" altLang="en-US" b="0" i="0">
              <a:solidFill>
                <a:srgbClr val="333333"/>
              </a:solidFill>
              <a:effectLst/>
              <a:latin typeface="-apple-system"/>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88490" y="752158"/>
            <a:ext cx="8229600" cy="778098"/>
          </a:xfrm>
        </p:spPr>
        <p:txBody>
          <a:bodyPr>
            <a:normAutofit/>
          </a:bodyPr>
          <a:lstStyle/>
          <a:p>
            <a:pPr algn="ctr"/>
            <a:r>
              <a:rPr lang="zh-CN" altLang="en-US">
                <a:solidFill>
                  <a:srgbClr val="FF0000"/>
                </a:solidFill>
              </a:rPr>
              <a:t>立意参考</a:t>
            </a:r>
          </a:p>
        </p:txBody>
      </p:sp>
      <p:sp>
        <p:nvSpPr>
          <p:cNvPr id="3" name="内容占位符 2"/>
          <p:cNvSpPr>
            <a:spLocks noGrp="1"/>
          </p:cNvSpPr>
          <p:nvPr>
            <p:ph idx="1"/>
          </p:nvPr>
        </p:nvSpPr>
        <p:spPr>
          <a:xfrm>
            <a:off x="718820" y="1731645"/>
            <a:ext cx="10637520" cy="4812665"/>
          </a:xfrm>
        </p:spPr>
        <p:txBody>
          <a:bodyPr>
            <a:normAutofit fontScale="80000" lnSpcReduction="20000"/>
          </a:bodyPr>
          <a:lstStyle/>
          <a:p>
            <a:pPr algn="just"/>
            <a:r>
              <a:rPr lang="zh-CN" altLang="en-US" b="1" i="0">
                <a:solidFill>
                  <a:srgbClr val="FF0000"/>
                </a:solidFill>
                <a:effectLst/>
                <a:latin typeface="-apple-system"/>
              </a:rPr>
              <a:t>赞成利己。</a:t>
            </a:r>
            <a:endParaRPr lang="zh-CN" altLang="en-US" b="0" i="0">
              <a:solidFill>
                <a:srgbClr val="333333"/>
              </a:solidFill>
              <a:effectLst/>
              <a:latin typeface="-apple-system"/>
            </a:endParaRPr>
          </a:p>
          <a:p>
            <a:r>
              <a:rPr lang="zh-CN" altLang="en-US" b="0" i="0">
                <a:solidFill>
                  <a:srgbClr val="565656"/>
                </a:solidFill>
                <a:effectLst/>
                <a:latin typeface="-apple-system"/>
              </a:rPr>
              <a:t>自私是基因里先天就自带的，人的本性都是利己。“人不为己，天诛地灭”，人本能地为自己的权益考虑，这是生命体与生俱来的生存需要。每一个个体都值得被尊重，被看见。</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r>
              <a:rPr lang="zh-CN" altLang="en-US" b="0" i="0">
                <a:solidFill>
                  <a:srgbClr val="565656"/>
                </a:solidFill>
                <a:effectLst/>
                <a:latin typeface="-apple-system"/>
              </a:rPr>
              <a:t>同时，利己注重自我个体本身，注重自我意识的觉醒，这本身也是社会文明进步的强大推动力。</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r>
              <a:rPr lang="zh-CN" altLang="en-US" b="0" i="0">
                <a:solidFill>
                  <a:srgbClr val="565656"/>
                </a:solidFill>
                <a:effectLst/>
                <a:latin typeface="-apple-system"/>
              </a:rPr>
              <a:t>过分强调利他，强调牺牲奉献，容易滑入道德制高点的绑架。</a:t>
            </a:r>
            <a:endParaRPr lang="zh-CN" altLang="en-US" b="0" i="0">
              <a:solidFill>
                <a:srgbClr val="333333"/>
              </a:solidFill>
              <a:effectLst/>
              <a:latin typeface="-apple-system"/>
            </a:endParaRPr>
          </a:p>
          <a:p>
            <a:pPr marL="0" indent="0">
              <a:buNone/>
            </a:pPr>
            <a:endParaRPr lang="zh-CN" altLang="en-US" b="0" i="0">
              <a:solidFill>
                <a:srgbClr val="333333"/>
              </a:solidFill>
              <a:effectLst/>
              <a:latin typeface="-apple-system"/>
            </a:endParaRPr>
          </a:p>
          <a:p>
            <a:r>
              <a:rPr lang="zh-CN" altLang="en-US" b="0" i="0">
                <a:solidFill>
                  <a:srgbClr val="565656"/>
                </a:solidFill>
                <a:effectLst/>
                <a:latin typeface="-apple-system"/>
              </a:rPr>
              <a:t>一味利他，也容易忽视自我内心，或者陷入讨好型人格。不能觉察自己，爱自己，又谈何爱他人？利他人？</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r>
              <a:rPr lang="zh-CN" altLang="en-US" b="0" i="0">
                <a:solidFill>
                  <a:srgbClr val="565656"/>
                </a:solidFill>
                <a:effectLst/>
                <a:latin typeface="-apple-system"/>
              </a:rPr>
              <a:t>此外，我们还需要警惕，集体主义也不能消弭个体自我的独立性。</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r>
              <a:rPr lang="zh-CN" altLang="en-US" b="0" i="0">
                <a:solidFill>
                  <a:srgbClr val="565656"/>
                </a:solidFill>
                <a:effectLst/>
                <a:latin typeface="-apple-system"/>
              </a:rPr>
              <a:t>利己，天经地义。</a:t>
            </a:r>
            <a:endParaRPr lang="zh-CN" altLang="en-US" b="0" i="0">
              <a:solidFill>
                <a:srgbClr val="333333"/>
              </a:solidFill>
              <a:effectLst/>
              <a:latin typeface="-apple-system"/>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1920" y="949960"/>
            <a:ext cx="11501755" cy="5664835"/>
          </a:xfrm>
        </p:spPr>
        <p:txBody>
          <a:bodyPr>
            <a:normAutofit fontScale="82500" lnSpcReduction="20000"/>
          </a:bodyPr>
          <a:lstStyle/>
          <a:p>
            <a:pPr algn="just"/>
            <a:r>
              <a:rPr lang="zh-CN" altLang="en-US" b="1" i="0">
                <a:solidFill>
                  <a:srgbClr val="FF0000"/>
                </a:solidFill>
                <a:effectLst/>
                <a:latin typeface="-apple-system"/>
              </a:rPr>
              <a:t>赞成利他。</a:t>
            </a:r>
            <a:endParaRPr lang="zh-CN" altLang="en-US" b="0" i="0">
              <a:solidFill>
                <a:srgbClr val="FF0000"/>
              </a:solidFill>
              <a:effectLst/>
              <a:latin typeface="-apple-system"/>
            </a:endParaRPr>
          </a:p>
          <a:p>
            <a:pPr algn="just"/>
            <a:endParaRPr lang="zh-CN" altLang="en-US" b="0" i="0">
              <a:solidFill>
                <a:srgbClr val="333333"/>
              </a:solidFill>
              <a:effectLst/>
              <a:latin typeface="-apple-system"/>
            </a:endParaRPr>
          </a:p>
          <a:p>
            <a:r>
              <a:rPr lang="zh-CN" altLang="en-US" b="0" i="0">
                <a:solidFill>
                  <a:srgbClr val="565656"/>
                </a:solidFill>
                <a:effectLst/>
                <a:latin typeface="-apple-system"/>
              </a:rPr>
              <a:t>没有人是一座孤岛，人类命运本是一个共同体。利他，既是利益的互惠，也是道义的彰显。</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r>
              <a:rPr lang="zh-CN" altLang="en-US" b="0" i="0">
                <a:solidFill>
                  <a:srgbClr val="565656"/>
                </a:solidFill>
                <a:effectLst/>
                <a:latin typeface="-apple-system"/>
              </a:rPr>
              <a:t>“人皆有恻隐之心”，是一种本能的利他意识，面对别人的惨痛无法熟视无睹；</a:t>
            </a:r>
            <a:endParaRPr lang="zh-CN" altLang="en-US" b="0" i="0">
              <a:solidFill>
                <a:srgbClr val="333333"/>
              </a:solidFill>
              <a:effectLst/>
              <a:latin typeface="-apple-system"/>
            </a:endParaRPr>
          </a:p>
          <a:p>
            <a:endParaRPr lang="zh-CN" altLang="en-US" b="0" i="0">
              <a:solidFill>
                <a:srgbClr val="333333"/>
              </a:solidFill>
              <a:effectLst/>
              <a:latin typeface="-apple-system"/>
            </a:endParaRPr>
          </a:p>
          <a:p>
            <a:r>
              <a:rPr lang="zh-CN" altLang="en-US" b="0" i="0">
                <a:solidFill>
                  <a:srgbClr val="565656"/>
                </a:solidFill>
                <a:effectLst/>
                <a:latin typeface="-apple-system"/>
              </a:rPr>
              <a:t>“老吾老以及人之老，幼吾幼以及人之幼”，是一种集体的利他意识，能够推己及人；</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r>
              <a:rPr lang="zh-CN" altLang="en-US" b="0" i="0">
                <a:solidFill>
                  <a:srgbClr val="565656"/>
                </a:solidFill>
                <a:effectLst/>
                <a:latin typeface="-apple-system"/>
              </a:rPr>
              <a:t>现代社会讲求合作共赢，也是利他的角度出发。</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r>
              <a:rPr lang="zh-CN" altLang="en-US" b="0" i="0">
                <a:solidFill>
                  <a:srgbClr val="565656"/>
                </a:solidFill>
                <a:effectLst/>
                <a:latin typeface="-apple-system"/>
              </a:rPr>
              <a:t>冯友兰把人生的境界分为四种：</a:t>
            </a:r>
            <a:r>
              <a:rPr lang="zh-CN" altLang="en-US">
                <a:solidFill>
                  <a:srgbClr val="565656"/>
                </a:solidFill>
                <a:latin typeface="-apple-system"/>
              </a:rPr>
              <a:t>自然境界、功利境界、道德境界、天地境界。自然境界是无意义地做事，人和动物一样，没有利他的动机；</a:t>
            </a:r>
          </a:p>
          <a:p>
            <a:r>
              <a:rPr lang="zh-CN" altLang="en-US">
                <a:solidFill>
                  <a:srgbClr val="565656"/>
                </a:solidFill>
                <a:latin typeface="-apple-system"/>
              </a:rPr>
              <a:t>功利境界是人意识到他自己，为自己而做各种事。做事</a:t>
            </a:r>
            <a:r>
              <a:rPr lang="zh-CN" altLang="en-US" b="0" i="0">
                <a:solidFill>
                  <a:srgbClr val="565656"/>
                </a:solidFill>
                <a:effectLst/>
                <a:latin typeface="-apple-system"/>
              </a:rPr>
              <a:t>的结果有利于他人，而动机则是利已的。这是利他的第一个层次；</a:t>
            </a:r>
            <a:r>
              <a:rPr lang="zh-CN" altLang="en-US" b="0" i="0">
                <a:solidFill>
                  <a:srgbClr val="333333"/>
                </a:solidFill>
                <a:effectLst/>
                <a:latin typeface="-apple-system"/>
              </a:rPr>
              <a:t>道德境界是为社会做事情，这是利他的第二个层次；</a:t>
            </a:r>
            <a:r>
              <a:rPr lang="zh-CN" altLang="en-US" b="0" i="0">
                <a:solidFill>
                  <a:srgbClr val="565656"/>
                </a:solidFill>
                <a:effectLst/>
                <a:latin typeface="-apple-system"/>
              </a:rPr>
              <a:t>天地境界则是为宇宙做事情，是超道德境界，一切自然而然，是利他的最高境界。</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endParaRPr lang="zh-CN" alt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823595"/>
            <a:ext cx="11443970" cy="5462905"/>
          </a:xfrm>
        </p:spPr>
        <p:txBody>
          <a:bodyPr>
            <a:normAutofit/>
          </a:bodyPr>
          <a:lstStyle/>
          <a:p>
            <a:r>
              <a:rPr lang="zh-CN" altLang="en-US" b="1" i="0">
                <a:solidFill>
                  <a:srgbClr val="FF6827"/>
                </a:solidFill>
                <a:effectLst/>
                <a:latin typeface="-apple-system"/>
              </a:rPr>
              <a:t>利己和利他一定是非此即彼吗？未必。</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r>
              <a:rPr lang="zh-CN" altLang="en-US" b="0" i="0">
                <a:solidFill>
                  <a:srgbClr val="565656"/>
                </a:solidFill>
                <a:effectLst/>
                <a:latin typeface="-apple-system"/>
              </a:rPr>
              <a:t>进化心理学认为，基因的利己主义促使了父母的利他主义，进化支持父母为孩子做出自我牺牲。人类就此绵延不息。</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r>
              <a:rPr lang="zh-CN" altLang="en-US" b="0" i="0">
                <a:solidFill>
                  <a:srgbClr val="565656"/>
                </a:solidFill>
                <a:effectLst/>
                <a:latin typeface="-apple-system"/>
              </a:rPr>
              <a:t>怀利己的心，做利他的事，未尝不能利己；怀利他的心，也未尝不能收获利己的结果。</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r>
              <a:rPr lang="zh-CN" altLang="en-US" b="0" i="0">
                <a:solidFill>
                  <a:srgbClr val="565656"/>
                </a:solidFill>
                <a:effectLst/>
                <a:latin typeface="-apple-system"/>
              </a:rPr>
              <a:t>利己无可厚非，但不必独善其身；利他毋庸置疑，但不必泯灭自我。</a:t>
            </a:r>
            <a:endParaRPr lang="zh-CN" altLang="en-US" b="0" i="0">
              <a:solidFill>
                <a:srgbClr val="333333"/>
              </a:solidFill>
              <a:effectLst/>
              <a:latin typeface="-apple-system"/>
            </a:endParaRPr>
          </a:p>
          <a:p>
            <a:r>
              <a:rPr lang="zh-CN" altLang="en-US" b="0" i="0">
                <a:solidFill>
                  <a:srgbClr val="565656"/>
                </a:solidFill>
                <a:effectLst/>
                <a:latin typeface="-apple-system"/>
              </a:rPr>
              <a:t>怀利他的心做事，得利己的善果。赠人玫瑰，手有余香。</a:t>
            </a:r>
            <a:endParaRPr lang="zh-CN" altLang="en-US" b="0" i="0">
              <a:solidFill>
                <a:srgbClr val="333333"/>
              </a:solidFill>
              <a:effectLst/>
              <a:latin typeface="-apple-system"/>
            </a:endParaRPr>
          </a:p>
          <a:p>
            <a:endParaRPr lang="zh-CN"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名言论据</a:t>
            </a:r>
          </a:p>
        </p:txBody>
      </p:sp>
      <p:sp>
        <p:nvSpPr>
          <p:cNvPr id="3" name="内容占位符 2"/>
          <p:cNvSpPr>
            <a:spLocks noGrp="1"/>
          </p:cNvSpPr>
          <p:nvPr>
            <p:ph idx="1"/>
          </p:nvPr>
        </p:nvSpPr>
        <p:spPr/>
        <p:txBody>
          <a:bodyPr>
            <a:normAutofit fontScale="90000" lnSpcReduction="20000"/>
          </a:bodyPr>
          <a:lstStyle/>
          <a:p>
            <a:pPr algn="just"/>
            <a:r>
              <a:rPr lang="zh-CN" altLang="en-US" b="0" i="0">
                <a:solidFill>
                  <a:srgbClr val="565656"/>
                </a:solidFill>
                <a:effectLst/>
                <a:latin typeface="-apple-system"/>
              </a:rPr>
              <a:t>利己和利他总是一体两面、相辅相成的。就是说，小单位的利他，从更大单位的角度看，或许就变为利己。</a:t>
            </a:r>
            <a:endParaRPr lang="zh-CN" altLang="en-US" b="0" i="0">
              <a:solidFill>
                <a:srgbClr val="333333"/>
              </a:solidFill>
              <a:effectLst/>
              <a:latin typeface="-apple-system"/>
            </a:endParaRPr>
          </a:p>
          <a:p>
            <a:pPr algn="r"/>
            <a:r>
              <a:rPr lang="en-US" altLang="zh-CN" b="1" i="0">
                <a:solidFill>
                  <a:srgbClr val="565656"/>
                </a:solidFill>
                <a:effectLst/>
                <a:latin typeface="-apple-system"/>
              </a:rPr>
              <a:t>——</a:t>
            </a:r>
            <a:r>
              <a:rPr lang="zh-CN" altLang="en-US" b="1" i="0">
                <a:solidFill>
                  <a:srgbClr val="565656"/>
                </a:solidFill>
                <a:effectLst/>
                <a:latin typeface="-apple-system"/>
              </a:rPr>
              <a:t>日本商业实业家 稻盛和夫</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pPr algn="just"/>
            <a:r>
              <a:rPr lang="zh-CN" altLang="en-US" b="0" i="0">
                <a:solidFill>
                  <a:srgbClr val="565656"/>
                </a:solidFill>
                <a:effectLst/>
                <a:latin typeface="-apple-system"/>
              </a:rPr>
              <a:t>最善于利己的人，往往也最善于利他。与之相反，理想色彩过重的人，在牺牲自己的时候，牺牲起别人也轻而易举。</a:t>
            </a:r>
            <a:endParaRPr lang="zh-CN" altLang="en-US" b="0" i="0">
              <a:solidFill>
                <a:srgbClr val="333333"/>
              </a:solidFill>
              <a:effectLst/>
              <a:latin typeface="-apple-system"/>
            </a:endParaRPr>
          </a:p>
          <a:p>
            <a:pPr algn="r"/>
            <a:r>
              <a:rPr lang="en-US" altLang="zh-CN" b="0" i="0">
                <a:solidFill>
                  <a:srgbClr val="565656"/>
                </a:solidFill>
                <a:effectLst/>
                <a:latin typeface="-apple-system"/>
              </a:rPr>
              <a:t>­</a:t>
            </a:r>
            <a:r>
              <a:rPr lang="en-US" altLang="zh-CN" b="1" i="0">
                <a:solidFill>
                  <a:srgbClr val="565656"/>
                </a:solidFill>
                <a:effectLst/>
                <a:latin typeface="-apple-system"/>
              </a:rPr>
              <a:t>——</a:t>
            </a:r>
            <a:r>
              <a:rPr lang="zh-CN" altLang="en-US" b="1" i="0">
                <a:solidFill>
                  <a:srgbClr val="565656"/>
                </a:solidFill>
                <a:effectLst/>
                <a:latin typeface="-apple-system"/>
              </a:rPr>
              <a:t>中山大学天文与空间科学院院长李淼</a:t>
            </a:r>
            <a:r>
              <a:rPr lang="zh-CN" altLang="en-US" b="0" i="0">
                <a:solidFill>
                  <a:srgbClr val="333333"/>
                </a:solidFill>
                <a:effectLst/>
                <a:latin typeface="-apple-system"/>
              </a:rPr>
              <a:t/>
            </a:r>
            <a:br>
              <a:rPr lang="zh-CN" altLang="en-US" b="0" i="0">
                <a:solidFill>
                  <a:srgbClr val="333333"/>
                </a:solidFill>
                <a:effectLst/>
                <a:latin typeface="-apple-system"/>
              </a:rPr>
            </a:br>
            <a:endParaRPr lang="zh-CN" altLang="en-US" b="0" i="0">
              <a:solidFill>
                <a:srgbClr val="333333"/>
              </a:solidFill>
              <a:effectLst/>
              <a:latin typeface="-apple-system"/>
            </a:endParaRPr>
          </a:p>
          <a:p>
            <a:pPr algn="just"/>
            <a:r>
              <a:rPr lang="zh-CN" altLang="en-US" b="0" i="0">
                <a:solidFill>
                  <a:srgbClr val="565656"/>
                </a:solidFill>
                <a:effectLst/>
                <a:latin typeface="-apple-system"/>
              </a:rPr>
              <a:t>我们的一些大学，包括北京大学，正在培养一些“精致的利己主义者”，他们问题的要害在于没有信仰，没有超越一己私利的大关怀、大悲悯，没有责任感和承担意识，必然将个人私欲作为唯一追求。</a:t>
            </a:r>
            <a:endParaRPr lang="zh-CN" altLang="en-US" b="0" i="0">
              <a:solidFill>
                <a:srgbClr val="333333"/>
              </a:solidFill>
              <a:effectLst/>
              <a:latin typeface="-apple-system"/>
            </a:endParaRPr>
          </a:p>
          <a:p>
            <a:pPr algn="r"/>
            <a:r>
              <a:rPr lang="en-US" altLang="zh-CN" b="0" i="0">
                <a:solidFill>
                  <a:srgbClr val="565656"/>
                </a:solidFill>
                <a:effectLst/>
                <a:latin typeface="-apple-system"/>
              </a:rPr>
              <a:t>­</a:t>
            </a:r>
            <a:r>
              <a:rPr lang="en-US" altLang="zh-CN" b="1" i="0">
                <a:solidFill>
                  <a:srgbClr val="565656"/>
                </a:solidFill>
                <a:effectLst/>
                <a:latin typeface="-apple-system"/>
              </a:rPr>
              <a:t>——</a:t>
            </a:r>
            <a:r>
              <a:rPr lang="zh-CN" altLang="en-US" b="1" i="0">
                <a:solidFill>
                  <a:srgbClr val="565656"/>
                </a:solidFill>
                <a:effectLst/>
                <a:latin typeface="-apple-system"/>
              </a:rPr>
              <a:t>北京大学中文系教授钱理群</a:t>
            </a:r>
            <a:r>
              <a:rPr lang="zh-CN" altLang="en-US"/>
              <a:t/>
            </a:r>
            <a:br>
              <a:rPr lang="zh-CN" altLang="en-US"/>
            </a:br>
            <a:endParaRPr lang="zh-CN" altLang="en-US"/>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2155</Words>
  <Application>Microsoft Office PowerPoint</Application>
  <PresentationFormat>自定义</PresentationFormat>
  <Paragraphs>79</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作文题</vt:lpstr>
      <vt:lpstr>概念界定</vt:lpstr>
      <vt:lpstr>构思过程</vt:lpstr>
      <vt:lpstr>构思过程</vt:lpstr>
      <vt:lpstr>立意参考</vt:lpstr>
      <vt:lpstr>PowerPoint 演示文稿</vt:lpstr>
      <vt:lpstr>PowerPoint 演示文稿</vt:lpstr>
      <vt:lpstr>名言论据</vt:lpstr>
      <vt:lpstr>片段示例</vt:lpstr>
      <vt:lpstr>范文展示1 </vt:lpstr>
      <vt:lpstr>PowerPoint 演示文稿</vt:lpstr>
      <vt:lpstr>范文展示2 </vt:lpstr>
      <vt:lpstr>PowerPoint 演示文稿</vt:lpstr>
      <vt:lpstr>范文展示3</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2022-02-22T16:49:19Z</cp:lastPrinted>
  <dcterms:created xsi:type="dcterms:W3CDTF">2022-02-22T16:49:19Z</dcterms:created>
  <dcterms:modified xsi:type="dcterms:W3CDTF">2022-03-01T03:35:19Z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