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6"/>
  </p:notesMasterIdLst>
  <p:sldIdLst>
    <p:sldId id="260" r:id="rId3"/>
    <p:sldId id="256" r:id="rId4"/>
    <p:sldId id="257" r:id="rId5"/>
    <p:sldId id="258" r:id="rId6"/>
    <p:sldId id="259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73" r:id="rId16"/>
    <p:sldId id="270" r:id="rId17"/>
    <p:sldId id="272" r:id="rId18"/>
    <p:sldId id="274" r:id="rId19"/>
    <p:sldId id="275" r:id="rId20"/>
    <p:sldId id="276" r:id="rId21"/>
    <p:sldId id="277" r:id="rId22"/>
    <p:sldId id="278" r:id="rId23"/>
    <p:sldId id="280" r:id="rId24"/>
    <p:sldId id="27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D0DB4D-F0B0-4543-A887-F3D7E7F53F22}" type="datetimeFigureOut">
              <a:rPr lang="zh-CN" altLang="en-US" smtClean="0"/>
              <a:pPr/>
              <a:t>2012-6-27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6C8F4-6C13-42A7-816D-F67DBEC6E0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37202-6F80-401D-832A-C9BC9BBA298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FB7B-4208-4465-B4CE-E5A4E30E9B5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761CB-D042-47AF-953A-815B5B3BFB6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2D75B0-A806-43D1-A2C3-C8E7D25A65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D4CBD8-2567-43A4-BC7B-83A918E3F4D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9B847-4BB4-4B4E-A934-A3825EBA13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84BCF1-DEF9-406E-8A06-FC04ACB7EB5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5B307-6BD7-4DB0-86E9-E436F6E356C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04A11-6266-4872-A34D-26997E5B2EC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08733-3E88-4C4F-8A21-D531D118A99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AF889A-9B60-4DA7-AF6B-590E72C853A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46AB7-9E9C-45EA-AC6C-0A65982B201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4A27B-76A6-4663-A060-1C27255DFA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FD846-390F-42D5-B9E5-EA333EE8747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BB7C5-FBE6-4C69-9470-187E3411F04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293F2-25CA-4097-825F-B3BEEC99B0F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443CF-DAEA-4907-ADB4-927FAC6DE3E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D69D9-6039-442C-9DCA-567A3D9BFBD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67192-6311-4208-82E1-72DD8CC189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56FA9-3435-4E86-8237-78684D8FE69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D8852-8021-4A33-9F4F-A3D91206D95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7C471-5E59-444D-AFAC-CE3E0AFEEE8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fld id="{4B8BDEDC-B932-4942-86B8-2A06B323710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3D3993-2761-47D5-9935-D5C2A43AF860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11188" y="5492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8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青春</a:t>
            </a:r>
            <a:r>
              <a:rPr lang="zh-CN" altLang="en-US" sz="8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第一课</a:t>
            </a:r>
            <a:endParaRPr lang="zh-CN" altLang="en-US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651500" y="2852738"/>
            <a:ext cx="3271838" cy="720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600" b="1" dirty="0" smtClean="0">
                <a:solidFill>
                  <a:schemeClr val="tx1"/>
                </a:solidFill>
              </a:rPr>
              <a:t>迎接新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生活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509120"/>
            <a:ext cx="5148064" cy="1143000"/>
          </a:xfrm>
        </p:spPr>
        <p:txBody>
          <a:bodyPr>
            <a:normAutofit/>
          </a:bodyPr>
          <a:lstStyle/>
          <a:p>
            <a:r>
              <a:rPr lang="zh-CN" altLang="zh-CN" sz="6000" b="1" dirty="0" smtClean="0"/>
              <a:t>句子大比拼</a:t>
            </a:r>
            <a:endParaRPr lang="zh-CN" altLang="en-US" sz="6000" b="1" dirty="0"/>
          </a:p>
        </p:txBody>
      </p:sp>
      <p:sp>
        <p:nvSpPr>
          <p:cNvPr id="4" name="矩形 3"/>
          <p:cNvSpPr/>
          <p:nvPr/>
        </p:nvSpPr>
        <p:spPr>
          <a:xfrm>
            <a:off x="6372200" y="260648"/>
            <a:ext cx="25026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 dirty="0" smtClean="0">
                <a:solidFill>
                  <a:prstClr val="black"/>
                </a:solidFill>
                <a:cs typeface="+mj-cs"/>
              </a:rPr>
              <a:t>第二轮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5868144" cy="1143000"/>
          </a:xfrm>
        </p:spPr>
        <p:txBody>
          <a:bodyPr>
            <a:normAutofit/>
          </a:bodyPr>
          <a:lstStyle/>
          <a:p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（一）花丛觅诗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32859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采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___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东篱下，悠然见南山。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陶渊明《饮酒》）</a:t>
            </a:r>
          </a:p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小楼一夜听春雨，深巷明朝卖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。（陆游《临安春雨初霁》）</a:t>
            </a:r>
          </a:p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黄鹤楼中吹玉笛，江城五月落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（李白《与史郎中聆听黄鹤楼上吹笛》）</a:t>
            </a:r>
          </a:p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面不知何处去，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依旧笑春风。（崔护《题都城南庄》）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院落溶溶月，柳絮池塘淡淡风。（晏殊《寓意》）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7584" y="11967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菊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6096" y="285293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梅花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41490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桃花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522920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梨花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6096" y="17728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杏花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春菊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40241"/>
            <a:ext cx="4427984" cy="3617759"/>
          </a:xfrm>
          <a:prstGeom prst="rect">
            <a:avLst/>
          </a:prstGeom>
        </p:spPr>
      </p:pic>
      <p:pic>
        <p:nvPicPr>
          <p:cNvPr id="6" name="图片 5" descr="白雪红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8532" y="692696"/>
            <a:ext cx="4045468" cy="6165304"/>
          </a:xfrm>
          <a:prstGeom prst="rect">
            <a:avLst/>
          </a:prstGeom>
        </p:spPr>
      </p:pic>
      <p:pic>
        <p:nvPicPr>
          <p:cNvPr id="7" name="图片 6" descr="梨花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067944" cy="3212976"/>
          </a:xfrm>
          <a:prstGeom prst="rect">
            <a:avLst/>
          </a:prstGeom>
        </p:spPr>
      </p:pic>
      <p:pic>
        <p:nvPicPr>
          <p:cNvPr id="2" name="图片 1" descr="菊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2996952"/>
            <a:ext cx="2308531" cy="2068340"/>
          </a:xfrm>
          <a:prstGeom prst="rect">
            <a:avLst/>
          </a:prstGeom>
        </p:spPr>
      </p:pic>
      <p:pic>
        <p:nvPicPr>
          <p:cNvPr id="8" name="图片 7" descr="桃花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0"/>
            <a:ext cx="2915816" cy="3049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杏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4509120"/>
            <a:ext cx="2950237" cy="2348880"/>
          </a:xfrm>
          <a:prstGeom prst="rect">
            <a:avLst/>
          </a:prstGeom>
        </p:spPr>
      </p:pic>
      <p:pic>
        <p:nvPicPr>
          <p:cNvPr id="2" name="图片 1" descr="杏花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2852936"/>
            <a:ext cx="5272021" cy="4005064"/>
          </a:xfrm>
          <a:prstGeom prst="rect">
            <a:avLst/>
          </a:prstGeom>
        </p:spPr>
      </p:pic>
      <p:pic>
        <p:nvPicPr>
          <p:cNvPr id="4" name="图片 3" descr="杏树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0097" y="0"/>
            <a:ext cx="5403903" cy="4322068"/>
          </a:xfrm>
          <a:prstGeom prst="rect">
            <a:avLst/>
          </a:prstGeom>
        </p:spPr>
      </p:pic>
      <p:pic>
        <p:nvPicPr>
          <p:cNvPr id="5" name="图片 4" descr="杏果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3515883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76673"/>
            <a:ext cx="8229600" cy="3528392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（二）句子排列：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下面几个句子所表示的关系，按从亲密到疏远的顺序排列是：</a:t>
            </a: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A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、我和他的关系不一般。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B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、我和他的关系很不一般。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     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C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、我和他的关系很一般。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D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、我和他的关系一般。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84168" y="5013176"/>
            <a:ext cx="2376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B-A-D-C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332656"/>
            <a:ext cx="8208912" cy="4248472"/>
          </a:xfrm>
          <a:solidFill>
            <a:schemeClr val="bg1">
              <a:alpha val="48000"/>
            </a:schemeClr>
          </a:solidFill>
        </p:spPr>
        <p:txBody>
          <a:bodyPr/>
          <a:lstStyle/>
          <a:p>
            <a:pPr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（三）巧解对联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600" b="1" dirty="0" smtClean="0">
                <a:latin typeface="华文楷体" pitchFamily="2" charset="-122"/>
                <a:ea typeface="华文楷体" pitchFamily="2" charset="-122"/>
              </a:rPr>
              <a:t>有这样一副对联，用了拟人化的手法，写得很妙，耐人寻味，使很多人一时为难，填不上对联中的缺字，你认为填什么字最合适。</a:t>
            </a:r>
          </a:p>
          <a:p>
            <a:pPr>
              <a:buNone/>
            </a:pP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zh-CN" sz="3600" b="1" dirty="0" smtClean="0">
                <a:latin typeface="华文楷体" pitchFamily="2" charset="-122"/>
                <a:ea typeface="华文楷体" pitchFamily="2" charset="-122"/>
              </a:rPr>
              <a:t>青山原不老为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(       )</a:t>
            </a:r>
            <a:r>
              <a:rPr lang="zh-CN" altLang="zh-CN" sz="3600" b="1" dirty="0" smtClean="0">
                <a:latin typeface="华文楷体" pitchFamily="2" charset="-122"/>
                <a:ea typeface="华文楷体" pitchFamily="2" charset="-122"/>
              </a:rPr>
              <a:t>白头，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zh-CN" sz="3600" b="1" dirty="0" smtClean="0">
                <a:latin typeface="华文楷体" pitchFamily="2" charset="-122"/>
                <a:ea typeface="华文楷体" pitchFamily="2" charset="-122"/>
              </a:rPr>
              <a:t>绿水本无忧因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(       )</a:t>
            </a:r>
            <a:r>
              <a:rPr lang="zh-CN" altLang="zh-CN" sz="3600" b="1" dirty="0" smtClean="0">
                <a:latin typeface="华文楷体" pitchFamily="2" charset="-122"/>
                <a:ea typeface="华文楷体" pitchFamily="2" charset="-122"/>
              </a:rPr>
              <a:t>皱面。</a:t>
            </a:r>
          </a:p>
        </p:txBody>
      </p:sp>
      <p:sp>
        <p:nvSpPr>
          <p:cNvPr id="4" name="矩形 3"/>
          <p:cNvSpPr/>
          <p:nvPr/>
        </p:nvSpPr>
        <p:spPr>
          <a:xfrm>
            <a:off x="5076056" y="3284984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雪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8064" y="3861048"/>
            <a:ext cx="8258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风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187624" y="1124744"/>
            <a:ext cx="3888432" cy="93610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第三轮</a:t>
            </a:r>
          </a:p>
        </p:txBody>
      </p:sp>
      <p:sp>
        <p:nvSpPr>
          <p:cNvPr id="6" name="矩形 5"/>
          <p:cNvSpPr/>
          <p:nvPr/>
        </p:nvSpPr>
        <p:spPr>
          <a:xfrm>
            <a:off x="2555776" y="5013176"/>
            <a:ext cx="53912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solidFill>
                  <a:prstClr val="black"/>
                </a:solidFill>
              </a:rPr>
              <a:t>谁是智多星</a:t>
            </a:r>
            <a:r>
              <a:rPr lang="zh-CN" altLang="zh-CN" sz="5400" b="1" dirty="0" smtClean="0">
                <a:solidFill>
                  <a:prstClr val="black"/>
                </a:solidFill>
              </a:rPr>
              <a:t>？</a:t>
            </a:r>
            <a:endParaRPr lang="zh-CN" altLang="en-US" sz="54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982774_004807434461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32608" y="1484784"/>
            <a:ext cx="4711392" cy="53732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3384376" cy="1143000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</a:rPr>
              <a:t>抢答</a:t>
            </a:r>
            <a:r>
              <a:rPr lang="en-US" altLang="zh-CN" b="1" dirty="0" smtClean="0">
                <a:latin typeface="+mj-ea"/>
              </a:rPr>
              <a:t>1.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我们常说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隔着门缝看人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，当我们隔着门缝看人时，看到的人：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   </a:t>
            </a:r>
            <a:endParaRPr lang="zh-CN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A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、比原来扁了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B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、和原来一样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C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、比原来宽了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</a:t>
            </a:r>
            <a:r>
              <a:rPr lang="en-US" altLang="zh-CN" dirty="0" smtClean="0"/>
              <a:t> </a:t>
            </a:r>
            <a:endParaRPr lang="zh-CN" altLang="en-US" dirty="0"/>
          </a:p>
        </p:txBody>
      </p:sp>
      <p:pic>
        <p:nvPicPr>
          <p:cNvPr id="7" name="图片 6" descr="勾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501008"/>
            <a:ext cx="715144" cy="71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3106688" cy="1143000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</a:rPr>
              <a:t>抢答</a:t>
            </a:r>
            <a:r>
              <a:rPr lang="en-US" altLang="zh-CN" b="1" dirty="0" smtClean="0">
                <a:latin typeface="+mj-ea"/>
              </a:rPr>
              <a:t>2.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32037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白雪公主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这个形象最早来自于：</a:t>
            </a:r>
          </a:p>
          <a:p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、格林童话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、安徒生童话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、伊索寓言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 </a:t>
            </a:r>
            <a:endParaRPr lang="zh-CN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pic>
        <p:nvPicPr>
          <p:cNvPr id="5" name="图片 4" descr="勾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573016"/>
            <a:ext cx="715144" cy="71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664" cy="1143000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</a:rPr>
              <a:t>抢答</a:t>
            </a:r>
            <a:r>
              <a:rPr lang="en-US" altLang="zh-CN" b="1" dirty="0" smtClean="0">
                <a:latin typeface="+mj-ea"/>
              </a:rPr>
              <a:t>3.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916832"/>
            <a:ext cx="9145016" cy="3845024"/>
          </a:xfrm>
          <a:solidFill>
            <a:schemeClr val="bg1">
              <a:alpha val="50000"/>
            </a:schemeClr>
          </a:solidFill>
        </p:spPr>
        <p:txBody>
          <a:bodyPr/>
          <a:lstStyle/>
          <a:p>
            <a:pPr>
              <a:buNone/>
            </a:pP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精卫填海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的故事里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,“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精卫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是：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 </a:t>
            </a:r>
            <a:endParaRPr lang="zh-CN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A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、一个人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B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、一只鸟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C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、一只猴子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D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、一条龙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   </a:t>
            </a:r>
            <a:endParaRPr lang="zh-CN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pic>
        <p:nvPicPr>
          <p:cNvPr id="4" name="图片 3" descr="勾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212976"/>
            <a:ext cx="715144" cy="71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1115045543-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638175"/>
            <a:ext cx="666750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3276600" y="260350"/>
            <a:ext cx="2808288" cy="1008063"/>
          </a:xfrm>
          <a:prstGeom prst="wedgeEllipseCallout">
            <a:avLst>
              <a:gd name="adj1" fmla="val -318"/>
              <a:gd name="adj2" fmla="val 628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嗓子变粗了？？</a:t>
            </a:r>
          </a:p>
        </p:txBody>
      </p:sp>
      <p:sp>
        <p:nvSpPr>
          <p:cNvPr id="4" name="椭圆形标注 3"/>
          <p:cNvSpPr/>
          <p:nvPr/>
        </p:nvSpPr>
        <p:spPr>
          <a:xfrm rot="19994536">
            <a:off x="342900" y="774700"/>
            <a:ext cx="2525713" cy="1008063"/>
          </a:xfrm>
          <a:prstGeom prst="wedgeEllipseCallout">
            <a:avLst>
              <a:gd name="adj1" fmla="val 27148"/>
              <a:gd name="adj2" fmla="val 638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800" dirty="0"/>
              <a:t>学习任务好重！</a:t>
            </a:r>
          </a:p>
        </p:txBody>
      </p:sp>
      <p:sp>
        <p:nvSpPr>
          <p:cNvPr id="5" name="椭圆形标注 4"/>
          <p:cNvSpPr/>
          <p:nvPr/>
        </p:nvSpPr>
        <p:spPr>
          <a:xfrm rot="19886454">
            <a:off x="-33016" y="4193483"/>
            <a:ext cx="2581678" cy="1135782"/>
          </a:xfrm>
          <a:prstGeom prst="wedgeEllipseCallout">
            <a:avLst>
              <a:gd name="adj1" fmla="val -318"/>
              <a:gd name="adj2" fmla="val 628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怎么别人都比我高？</a:t>
            </a:r>
          </a:p>
        </p:txBody>
      </p:sp>
      <p:sp>
        <p:nvSpPr>
          <p:cNvPr id="6" name="椭圆形标注 5"/>
          <p:cNvSpPr/>
          <p:nvPr/>
        </p:nvSpPr>
        <p:spPr>
          <a:xfrm rot="915010">
            <a:off x="6767819" y="3800112"/>
            <a:ext cx="2427288" cy="1143000"/>
          </a:xfrm>
          <a:prstGeom prst="wedgeEllipseCallout">
            <a:avLst>
              <a:gd name="adj1" fmla="val -24448"/>
              <a:gd name="adj2" fmla="val 5658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800" dirty="0"/>
              <a:t>隔壁的女生好漂亮！</a:t>
            </a:r>
          </a:p>
        </p:txBody>
      </p:sp>
      <p:sp>
        <p:nvSpPr>
          <p:cNvPr id="7" name="椭圆形标注 6"/>
          <p:cNvSpPr/>
          <p:nvPr/>
        </p:nvSpPr>
        <p:spPr>
          <a:xfrm rot="969875">
            <a:off x="6092825" y="327025"/>
            <a:ext cx="2938463" cy="1008063"/>
          </a:xfrm>
          <a:prstGeom prst="wedgeEllipseCallout">
            <a:avLst>
              <a:gd name="adj1" fmla="val -318"/>
              <a:gd name="adj2" fmla="val 628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长痘痘啦！！</a:t>
            </a:r>
          </a:p>
        </p:txBody>
      </p:sp>
      <p:sp>
        <p:nvSpPr>
          <p:cNvPr id="9" name="椭圆形标注 8"/>
          <p:cNvSpPr/>
          <p:nvPr/>
        </p:nvSpPr>
        <p:spPr>
          <a:xfrm rot="915010">
            <a:off x="5821363" y="5097463"/>
            <a:ext cx="2984500" cy="1143000"/>
          </a:xfrm>
          <a:prstGeom prst="wedgeEllipseCallout">
            <a:avLst>
              <a:gd name="adj1" fmla="val -24448"/>
              <a:gd name="adj2" fmla="val 5658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/>
              <a:t>要不要请她吃冰激凌？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昭君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4028" y="764704"/>
            <a:ext cx="4569972" cy="60932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</a:rPr>
              <a:t>抢答</a:t>
            </a:r>
            <a:r>
              <a:rPr lang="en-US" altLang="zh-CN" b="1" dirty="0" smtClean="0">
                <a:latin typeface="+mj-ea"/>
              </a:rPr>
              <a:t>4.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28800"/>
            <a:ext cx="6732240" cy="4929411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王昭君没有得到汉元帝的召见而远嫁匈奴单于，是因为：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、王妃对她的陷害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、画师歪曲她的形象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、大臣说她的坏话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 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pic>
        <p:nvPicPr>
          <p:cNvPr id="5" name="图片 4" descr="勾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284984"/>
            <a:ext cx="715144" cy="71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58616" cy="1143000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</a:rPr>
              <a:t>抢答</a:t>
            </a:r>
            <a:r>
              <a:rPr lang="en-US" altLang="zh-CN" b="1" dirty="0" smtClean="0">
                <a:latin typeface="+mj-ea"/>
              </a:rPr>
              <a:t>5.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600200"/>
            <a:ext cx="7427168" cy="4525963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卧薪尝胆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说的是：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、夫差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、范蠡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、管仲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 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、勾践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    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 descr="卧薪尝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5528" y="2552882"/>
            <a:ext cx="4248472" cy="4305118"/>
          </a:xfrm>
          <a:prstGeom prst="rect">
            <a:avLst/>
          </a:prstGeom>
        </p:spPr>
      </p:pic>
      <p:pic>
        <p:nvPicPr>
          <p:cNvPr id="5" name="图片 4" descr="勾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4005064"/>
            <a:ext cx="715144" cy="71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042792" cy="1143000"/>
          </a:xfrm>
        </p:spPr>
        <p:txBody>
          <a:bodyPr/>
          <a:lstStyle/>
          <a:p>
            <a:r>
              <a:rPr lang="zh-CN" altLang="en-US" b="1" dirty="0" smtClean="0"/>
              <a:t>终极抢答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25780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把在团体中起主导的人喻为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把足智多谋的人喻为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把接待宾客的当地主人喻为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把公堂台阶下受审的囚犯喻为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把吝啬钱财、一毛不拔的人喻为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把混混噩噩、不明事理的人喻为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把世故圆滑的人喻为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把没有专业知识的外行人喻为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9.</a:t>
            </a:r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把技艺不精、勉强凑合的人喻为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zh-CN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6136" y="112474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主心骨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0" y="170080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智多星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8144" y="227687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东道主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8184" y="292494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阶下囚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88224" y="350100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铁公鸡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88224" y="4149080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糊涂虫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465313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老油条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6216" y="587727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三脚猫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28184" y="5301208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门外汉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图片 14" descr="good jo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2060848"/>
            <a:ext cx="3372966" cy="230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068960"/>
            <a:ext cx="8496944" cy="1143000"/>
          </a:xfrm>
        </p:spPr>
        <p:txBody>
          <a:bodyPr/>
          <a:lstStyle/>
          <a:p>
            <a:r>
              <a:rPr lang="zh-CN" altLang="en-US" sz="6600" b="1" dirty="0" smtClean="0"/>
              <a:t>再                  见</a:t>
            </a:r>
            <a:endParaRPr lang="zh-CN" altLang="en-US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1124744"/>
            <a:ext cx="8892480" cy="5472608"/>
          </a:xfrm>
          <a:solidFill>
            <a:schemeClr val="bg1">
              <a:alpha val="68000"/>
            </a:schemeClr>
          </a:solidFill>
        </p:spPr>
        <p:txBody>
          <a:bodyPr/>
          <a:lstStyle/>
          <a:p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要有自信，接受自己并喜欢自己，对自己说我很好！</a:t>
            </a:r>
            <a:endParaRPr lang="en-US" altLang="zh-CN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好好学习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，在中国的考试制度未改革之前，成绩永远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很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重要</a:t>
            </a:r>
            <a:endParaRPr lang="en-US" altLang="zh-CN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 爱自己的家人，特别孝顺父母，因为你不知道还有多少时间能陪伴他们</a:t>
            </a:r>
            <a:endParaRPr lang="en-US" altLang="zh-CN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待人接物要有基本的礼貌，常说谢谢</a:t>
            </a:r>
            <a:endParaRPr lang="en-US" altLang="zh-CN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5.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养成良好的生活习惯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，早睡早起，锻炼身体</a:t>
            </a:r>
            <a:endParaRPr lang="en-US" altLang="zh-CN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6.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面对烦恼和困难，不要轻易抱怨，而应努力解决，这样才是成熟的表现</a:t>
            </a:r>
            <a:endParaRPr lang="en-US" altLang="zh-CN" b="1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b="1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标题 1"/>
          <p:cNvSpPr>
            <a:spLocks noGrp="1"/>
          </p:cNvSpPr>
          <p:nvPr>
            <p:ph type="title"/>
          </p:nvPr>
        </p:nvSpPr>
        <p:spPr>
          <a:xfrm>
            <a:off x="4499992" y="3140968"/>
            <a:ext cx="5184576" cy="1944216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6000" b="1" dirty="0" smtClean="0"/>
              <a:t>字词大闯关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404664"/>
            <a:ext cx="37403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prstClr val="black"/>
                </a:solidFill>
                <a:cs typeface="+mj-cs"/>
              </a:rPr>
              <a:t>第一轮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7164288" cy="1143000"/>
          </a:xfrm>
        </p:spPr>
        <p:txBody>
          <a:bodyPr/>
          <a:lstStyle/>
          <a:p>
            <a:pPr eaLnBrk="1" hangingPunct="1"/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（一）同音不同义</a:t>
            </a:r>
            <a:endParaRPr lang="zh-CN" altLang="en-US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0" y="1340768"/>
            <a:ext cx="8640763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zh-CN" b="1" dirty="0" smtClean="0"/>
              <a:t>          </a:t>
            </a:r>
            <a:r>
              <a:rPr lang="zh-CN" altLang="zh-CN" b="1" dirty="0" smtClean="0"/>
              <a:t>某公司招聘经理用五个读音相同的</a:t>
            </a:r>
            <a:r>
              <a:rPr lang="en-US" altLang="zh-CN" b="1" dirty="0" smtClean="0"/>
              <a:t>“gong”</a:t>
            </a:r>
            <a:r>
              <a:rPr lang="zh-CN" altLang="zh-CN" b="1" dirty="0" smtClean="0"/>
              <a:t>字作为选拔标准，以此选拔优秀人才，促进公司发展。</a:t>
            </a:r>
            <a:endParaRPr lang="en-US" altLang="zh-CN" b="1" dirty="0" smtClean="0"/>
          </a:p>
          <a:p>
            <a:pPr eaLnBrk="1" hangingPunct="1">
              <a:buFont typeface="Arial" charset="0"/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文明礼貌突出一个</a:t>
            </a:r>
            <a:r>
              <a:rPr lang="en-US" altLang="zh-CN" b="1" dirty="0" smtClean="0">
                <a:latin typeface="+mn-ea"/>
              </a:rPr>
              <a:t>gong(   </a:t>
            </a:r>
            <a:r>
              <a:rPr lang="zh-CN" altLang="zh-CN" b="1" dirty="0" smtClean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)</a:t>
            </a:r>
            <a:r>
              <a:rPr lang="zh-CN" altLang="zh-CN" b="1" dirty="0" smtClean="0">
                <a:latin typeface="+mn-ea"/>
              </a:rPr>
              <a:t>字；</a:t>
            </a:r>
            <a:r>
              <a:rPr lang="en-US" altLang="zh-CN" b="1" dirty="0" smtClean="0">
                <a:latin typeface="+mn-ea"/>
              </a:rPr>
              <a:t>  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办事无私突出一个</a:t>
            </a:r>
            <a:r>
              <a:rPr lang="en-US" altLang="zh-CN" b="1" dirty="0" smtClean="0">
                <a:latin typeface="+mn-ea"/>
              </a:rPr>
              <a:t>gong(   </a:t>
            </a:r>
            <a:r>
              <a:rPr lang="zh-CN" altLang="zh-CN" b="1" dirty="0" smtClean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)</a:t>
            </a:r>
            <a:r>
              <a:rPr lang="zh-CN" altLang="zh-CN" b="1" dirty="0" smtClean="0">
                <a:latin typeface="+mn-ea"/>
              </a:rPr>
              <a:t>字；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书写漂亮突出一个</a:t>
            </a:r>
            <a:r>
              <a:rPr lang="en-US" altLang="zh-CN" b="1" dirty="0" smtClean="0">
                <a:latin typeface="+mn-ea"/>
              </a:rPr>
              <a:t>gong(   </a:t>
            </a:r>
            <a:r>
              <a:rPr lang="zh-CN" altLang="zh-CN" b="1" dirty="0" smtClean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)</a:t>
            </a:r>
            <a:r>
              <a:rPr lang="zh-CN" altLang="zh-CN" b="1" dirty="0" smtClean="0">
                <a:latin typeface="+mn-ea"/>
              </a:rPr>
              <a:t>字；</a:t>
            </a:r>
            <a:r>
              <a:rPr lang="en-US" altLang="zh-CN" b="1" dirty="0" smtClean="0">
                <a:latin typeface="+mn-ea"/>
              </a:rPr>
              <a:t>  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有进取心突出一个</a:t>
            </a:r>
            <a:r>
              <a:rPr lang="en-US" altLang="zh-CN" b="1" dirty="0" smtClean="0">
                <a:latin typeface="+mn-ea"/>
              </a:rPr>
              <a:t>gong(    )</a:t>
            </a:r>
            <a:r>
              <a:rPr lang="zh-CN" altLang="zh-CN" b="1" dirty="0" smtClean="0">
                <a:latin typeface="+mn-ea"/>
              </a:rPr>
              <a:t>字；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成果丰硕突出一个</a:t>
            </a:r>
            <a:r>
              <a:rPr lang="en-US" altLang="zh-CN" b="1" dirty="0" smtClean="0">
                <a:latin typeface="+mn-ea"/>
              </a:rPr>
              <a:t>gong(   </a:t>
            </a:r>
            <a:r>
              <a:rPr lang="zh-CN" altLang="zh-CN" b="1" dirty="0" smtClean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)</a:t>
            </a:r>
            <a:r>
              <a:rPr lang="zh-CN" altLang="zh-CN" b="1" dirty="0" smtClean="0">
                <a:latin typeface="+mn-ea"/>
              </a:rPr>
              <a:t>字。</a:t>
            </a:r>
          </a:p>
          <a:p>
            <a:pPr eaLnBrk="1" hangingPunct="1"/>
            <a:endParaRPr lang="zh-CN" alt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4932040" y="2852936"/>
            <a:ext cx="5966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宋体"/>
              </a:rPr>
              <a:t>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2040" y="3501008"/>
            <a:ext cx="5966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宋体"/>
              </a:rPr>
              <a:t>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040" y="40770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宋体"/>
              </a:rPr>
              <a:t>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040" y="4725144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宋体"/>
              </a:rPr>
              <a:t>攻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2040" y="530120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宋体"/>
              </a:rPr>
              <a:t>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华文楷体" pitchFamily="2" charset="-122"/>
                <a:ea typeface="华文楷体" pitchFamily="2" charset="-122"/>
                <a:cs typeface="+mn-cs"/>
              </a:rPr>
              <a:t>（二）趣填成语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781128"/>
          </a:xfrm>
        </p:spPr>
        <p:txBody>
          <a:bodyPr>
            <a:normAutofit/>
          </a:bodyPr>
          <a:lstStyle/>
          <a:p>
            <a:r>
              <a:rPr lang="en-US" altLang="zh-CN" sz="3500" b="1" dirty="0" smtClean="0"/>
              <a:t>1.</a:t>
            </a:r>
            <a:r>
              <a:rPr lang="zh-CN" altLang="zh-CN" sz="3500" b="1" dirty="0" smtClean="0"/>
              <a:t>先把成语填完整，再把所填的字按顺序连起来作谜面，打一动物。</a:t>
            </a:r>
          </a:p>
          <a:p>
            <a:r>
              <a:rPr lang="zh-CN" altLang="zh-CN" sz="3500" b="1" dirty="0" smtClean="0"/>
              <a:t>（ </a:t>
            </a:r>
            <a:r>
              <a:rPr lang="en-US" altLang="zh-CN" sz="3500" b="1" dirty="0" smtClean="0"/>
              <a:t>  </a:t>
            </a:r>
            <a:r>
              <a:rPr lang="zh-CN" altLang="zh-CN" sz="3500" b="1" dirty="0" smtClean="0"/>
              <a:t> ）针引线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）上添花 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）冠禽兽</a:t>
            </a:r>
          </a:p>
          <a:p>
            <a:r>
              <a:rPr lang="zh-CN" altLang="zh-CN" sz="3500" b="1" dirty="0" smtClean="0"/>
              <a:t>（ </a:t>
            </a:r>
            <a:r>
              <a:rPr lang="en-US" altLang="zh-CN" sz="3500" b="1" dirty="0" smtClean="0"/>
              <a:t>  </a:t>
            </a:r>
            <a:r>
              <a:rPr lang="zh-CN" altLang="zh-CN" sz="3500" b="1" dirty="0" smtClean="0"/>
              <a:t> ）月披星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）颜薄命 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）言巧语</a:t>
            </a:r>
          </a:p>
          <a:p>
            <a:r>
              <a:rPr lang="zh-CN" altLang="zh-CN" sz="3500" b="1" dirty="0" smtClean="0"/>
              <a:t>（</a:t>
            </a:r>
            <a:r>
              <a:rPr lang="en-US" altLang="zh-CN" sz="3500" b="1" dirty="0" smtClean="0"/>
              <a:t>  </a:t>
            </a:r>
            <a:r>
              <a:rPr lang="zh-CN" altLang="zh-CN" sz="3500" b="1" dirty="0" smtClean="0"/>
              <a:t> </a:t>
            </a:r>
            <a:r>
              <a:rPr lang="en-US" altLang="zh-CN" sz="3500" b="1" dirty="0" smtClean="0"/>
              <a:t> </a:t>
            </a:r>
            <a:r>
              <a:rPr lang="zh-CN" altLang="zh-CN" sz="3500" b="1" dirty="0" smtClean="0"/>
              <a:t>）苦连天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）目了然 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）东击西</a:t>
            </a:r>
          </a:p>
          <a:p>
            <a:pPr algn="ctr"/>
            <a:r>
              <a:rPr lang="zh-CN" altLang="zh-CN" sz="3500" b="1" dirty="0" smtClean="0"/>
              <a:t>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）天动地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）马奔腾  （ </a:t>
            </a:r>
            <a:r>
              <a:rPr lang="en-US" altLang="zh-CN" sz="3500" b="1" dirty="0" smtClean="0"/>
              <a:t>   </a:t>
            </a:r>
            <a:r>
              <a:rPr lang="zh-CN" altLang="zh-CN" sz="3500" b="1" dirty="0" smtClean="0"/>
              <a:t>）喻户晓</a:t>
            </a:r>
            <a:r>
              <a:rPr lang="en-US" altLang="zh-CN" sz="3500" b="1" dirty="0" smtClean="0"/>
              <a:t>   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2780928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3429000"/>
            <a:ext cx="83708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 戴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4077072"/>
            <a:ext cx="73609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叫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4725144"/>
            <a:ext cx="83708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 惊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5896" y="2780928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3429000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7904" y="4077072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5896" y="4725144"/>
            <a:ext cx="83708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 万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44208" y="2780928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6216" y="3429000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花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16216" y="4077072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16216" y="4725144"/>
            <a:ext cx="6351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</a:rPr>
              <a:t>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7" name="图片 16" descr="thumbnailCAUVGCW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132856"/>
            <a:ext cx="3300958" cy="3300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4752528" cy="1143000"/>
          </a:xfrm>
        </p:spPr>
        <p:txBody>
          <a:bodyPr/>
          <a:lstStyle/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b="1" dirty="0" smtClean="0">
                <a:latin typeface="华文楷体" pitchFamily="2" charset="-122"/>
                <a:ea typeface="华文楷体" pitchFamily="2" charset="-122"/>
              </a:rPr>
              <a:t>成语对对子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 </a:t>
            </a:r>
            <a:r>
              <a:rPr lang="zh-CN" altLang="zh-CN" b="1" dirty="0" smtClean="0"/>
              <a:t>例：粗茶淡饭</a:t>
            </a:r>
            <a:r>
              <a:rPr lang="en-US" altLang="zh-CN" b="1" dirty="0" smtClean="0"/>
              <a:t>——</a:t>
            </a:r>
            <a:r>
              <a:rPr lang="zh-CN" altLang="zh-CN" b="1" dirty="0" smtClean="0"/>
              <a:t>（山珍海味）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   </a:t>
            </a:r>
            <a:endParaRPr lang="zh-CN" altLang="zh-CN" b="1" dirty="0" smtClean="0"/>
          </a:p>
          <a:p>
            <a:r>
              <a:rPr lang="zh-CN" altLang="zh-CN" b="1" dirty="0" smtClean="0"/>
              <a:t>流芳百世</a:t>
            </a:r>
            <a:r>
              <a:rPr lang="en-US" altLang="zh-CN" b="1" dirty="0" smtClean="0"/>
              <a:t>——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                   </a:t>
            </a:r>
            <a:r>
              <a:rPr lang="zh-CN" altLang="zh-CN" b="1" dirty="0" smtClean="0"/>
              <a:t>）</a:t>
            </a:r>
            <a:r>
              <a:rPr lang="en-US" altLang="zh-CN" b="1" dirty="0" smtClean="0"/>
              <a:t>    </a:t>
            </a:r>
            <a:endParaRPr lang="zh-CN" altLang="zh-CN" b="1" dirty="0" smtClean="0"/>
          </a:p>
          <a:p>
            <a:r>
              <a:rPr lang="zh-CN" altLang="zh-CN" b="1" dirty="0" smtClean="0"/>
              <a:t>精雕细刻</a:t>
            </a:r>
            <a:r>
              <a:rPr lang="en-US" altLang="zh-CN" b="1" dirty="0" smtClean="0"/>
              <a:t>——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                   </a:t>
            </a:r>
            <a:r>
              <a:rPr lang="zh-CN" altLang="zh-CN" b="1" dirty="0" smtClean="0"/>
              <a:t>）</a:t>
            </a:r>
            <a:r>
              <a:rPr lang="en-US" altLang="zh-CN" b="1" dirty="0" smtClean="0"/>
              <a:t>   </a:t>
            </a:r>
          </a:p>
          <a:p>
            <a:r>
              <a:rPr lang="zh-CN" altLang="zh-CN" b="1" dirty="0" smtClean="0"/>
              <a:t>雪中送炭</a:t>
            </a:r>
            <a:r>
              <a:rPr lang="en-US" altLang="zh-CN" b="1" dirty="0" smtClean="0"/>
              <a:t>——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                   </a:t>
            </a:r>
            <a:r>
              <a:rPr lang="zh-CN" altLang="zh-CN" b="1" dirty="0" smtClean="0"/>
              <a:t>）</a:t>
            </a:r>
            <a:r>
              <a:rPr lang="en-US" altLang="zh-CN" b="1" dirty="0" smtClean="0"/>
              <a:t>   </a:t>
            </a:r>
          </a:p>
          <a:p>
            <a:r>
              <a:rPr lang="zh-CN" altLang="zh-CN" b="1" dirty="0" smtClean="0"/>
              <a:t>伶牙利齿</a:t>
            </a:r>
            <a:r>
              <a:rPr lang="en-US" altLang="zh-CN" b="1" dirty="0" smtClean="0"/>
              <a:t>——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                   </a:t>
            </a:r>
            <a:r>
              <a:rPr lang="zh-CN" altLang="zh-CN" b="1" dirty="0" smtClean="0"/>
              <a:t>） 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355976" y="27809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遗臭万年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7984" y="335699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粗制滥造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5976" y="393305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火上浇油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7984" y="450912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笨嘴拙舌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5400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数字猜成语</a:t>
            </a:r>
            <a:endParaRPr lang="zh-CN" altLang="en-US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0219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3600" b="1" dirty="0" smtClean="0">
                <a:solidFill>
                  <a:schemeClr val="bg1"/>
                </a:solidFill>
              </a:rPr>
              <a:t>（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1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）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1256789</a:t>
            </a:r>
            <a:endParaRPr lang="zh-CN" altLang="zh-CN" sz="36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zh-CN" sz="3600" b="1" dirty="0" smtClean="0">
                <a:solidFill>
                  <a:schemeClr val="bg1"/>
                </a:solidFill>
              </a:rPr>
              <a:t>（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2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）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2.4.3</a:t>
            </a:r>
            <a:endParaRPr lang="zh-CN" altLang="zh-CN" sz="36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zh-CN" sz="3600" b="1" dirty="0" smtClean="0">
                <a:solidFill>
                  <a:schemeClr val="bg1"/>
                </a:solidFill>
              </a:rPr>
              <a:t>（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3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）八分之七</a:t>
            </a:r>
          </a:p>
          <a:p>
            <a:pPr>
              <a:buNone/>
            </a:pPr>
            <a:r>
              <a:rPr lang="zh-CN" altLang="zh-CN" sz="3600" b="1" dirty="0" smtClean="0">
                <a:solidFill>
                  <a:schemeClr val="bg1"/>
                </a:solidFill>
              </a:rPr>
              <a:t>（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4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）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1111111</a:t>
            </a:r>
            <a:endParaRPr lang="zh-CN" altLang="zh-CN" sz="36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zh-CN" sz="3600" b="1" dirty="0" smtClean="0">
                <a:solidFill>
                  <a:schemeClr val="bg1"/>
                </a:solidFill>
              </a:rPr>
              <a:t>（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5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）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333 555</a:t>
            </a:r>
          </a:p>
          <a:p>
            <a:pPr>
              <a:buNone/>
            </a:pPr>
            <a:r>
              <a:rPr lang="zh-CN" altLang="zh-CN" sz="3600" b="1" dirty="0" smtClean="0">
                <a:solidFill>
                  <a:schemeClr val="bg1"/>
                </a:solidFill>
              </a:rPr>
              <a:t>（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6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）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5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，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 10</a:t>
            </a:r>
            <a:r>
              <a:rPr lang="en-US" altLang="zh-CN" sz="3600" dirty="0" smtClean="0">
                <a:solidFill>
                  <a:schemeClr val="bg1"/>
                </a:solidFill>
              </a:rPr>
              <a:t> </a:t>
            </a:r>
            <a:endParaRPr lang="zh-CN" altLang="zh-CN" sz="36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zh-CN" sz="3600" b="1" dirty="0" smtClean="0">
                <a:solidFill>
                  <a:schemeClr val="bg1"/>
                </a:solidFill>
              </a:rPr>
              <a:t>（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7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）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9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寸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+1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寸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=1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尺</a:t>
            </a:r>
            <a:r>
              <a:rPr lang="en-US" altLang="zh-CN" sz="3600" b="1" dirty="0" smtClean="0"/>
              <a:t>    </a:t>
            </a:r>
            <a:r>
              <a:rPr lang="en-US" altLang="zh-CN" b="1" dirty="0" smtClean="0"/>
              <a:t>          </a:t>
            </a:r>
            <a:endParaRPr lang="zh-CN" altLang="zh-CN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3563888" y="134076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丢三落四</a:t>
            </a:r>
            <a:endParaRPr lang="zh-CN" altLang="en-US" sz="36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1800" y="1916832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颠三倒四 </a:t>
            </a:r>
            <a:endParaRPr lang="zh-CN" altLang="en-US" sz="36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3888" y="256490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七上八下</a:t>
            </a:r>
            <a:endParaRPr lang="zh-CN" altLang="en-US" sz="36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328498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独一无二</a:t>
            </a:r>
            <a:endParaRPr lang="zh-CN" altLang="en-US" sz="36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1840" y="400506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三五成群</a:t>
            </a:r>
            <a:endParaRPr lang="zh-CN" altLang="en-US" sz="36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824" y="465313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一五一十</a:t>
            </a:r>
            <a:endParaRPr lang="zh-CN" altLang="en-US" sz="36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3968" y="530120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得寸进尺</a:t>
            </a:r>
            <a:endParaRPr lang="zh-CN" altLang="en-US" sz="36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" name="图片 10" descr="看好你哦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60648"/>
            <a:ext cx="2822017" cy="25162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76600" y="0"/>
            <a:ext cx="4953000" cy="6477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000" dirty="0"/>
          </a:p>
          <a:p>
            <a:pPr>
              <a:buFontTx/>
              <a:buNone/>
            </a:pPr>
            <a:r>
              <a:rPr lang="en-US" altLang="zh-CN" sz="2000" dirty="0"/>
              <a:t>     </a:t>
            </a:r>
            <a:endParaRPr lang="en-US" altLang="zh-CN" sz="2000" dirty="0" smtClean="0"/>
          </a:p>
          <a:p>
            <a:pPr>
              <a:buFontTx/>
              <a:buNone/>
            </a:pPr>
            <a:r>
              <a:rPr lang="en-US" altLang="zh-CN" sz="2000" b="1" dirty="0">
                <a:ea typeface="楷体_GB2312" pitchFamily="49" charset="-122"/>
              </a:rPr>
              <a:t> </a:t>
            </a:r>
            <a:r>
              <a:rPr lang="en-US" altLang="zh-CN" sz="2000" b="1" dirty="0" smtClean="0">
                <a:ea typeface="楷体_GB2312" pitchFamily="49" charset="-122"/>
              </a:rPr>
              <a:t>   </a:t>
            </a:r>
            <a:r>
              <a:rPr lang="zh-CN" altLang="en-US" sz="4000" b="1" dirty="0" smtClean="0">
                <a:ea typeface="楷体_GB2312" pitchFamily="49" charset="-122"/>
              </a:rPr>
              <a:t>龙</a:t>
            </a:r>
            <a:r>
              <a:rPr lang="zh-CN" altLang="en-US" sz="4000" b="1" dirty="0">
                <a:ea typeface="楷体_GB2312" pitchFamily="49" charset="-122"/>
              </a:rPr>
              <a:t/>
            </a:r>
            <a:br>
              <a:rPr lang="zh-CN" altLang="en-US" sz="4000" b="1" dirty="0">
                <a:ea typeface="楷体_GB2312" pitchFamily="49" charset="-122"/>
              </a:rPr>
            </a:br>
            <a:r>
              <a:rPr lang="zh-CN" altLang="en-US" sz="4000" b="1" dirty="0">
                <a:ea typeface="楷体_GB2312" pitchFamily="49" charset="-122"/>
              </a:rPr>
              <a:t>虎虎</a:t>
            </a:r>
            <a:br>
              <a:rPr lang="zh-CN" altLang="en-US" sz="4000" b="1" dirty="0">
                <a:ea typeface="楷体_GB2312" pitchFamily="49" charset="-122"/>
              </a:rPr>
            </a:br>
            <a:r>
              <a:rPr lang="zh-CN" altLang="en-US" sz="4000" b="1" dirty="0">
                <a:ea typeface="楷体_GB2312" pitchFamily="49" charset="-122"/>
              </a:rPr>
              <a:t>望</a:t>
            </a:r>
            <a:br>
              <a:rPr lang="zh-CN" altLang="en-US" sz="4000" b="1" dirty="0">
                <a:ea typeface="楷体_GB2312" pitchFamily="49" charset="-122"/>
              </a:rPr>
            </a:br>
            <a:r>
              <a:rPr lang="zh-CN" altLang="en-US" sz="4000" b="1" dirty="0">
                <a:ea typeface="楷体_GB2312" pitchFamily="49" charset="-122"/>
              </a:rPr>
              <a:t>山山山</a:t>
            </a:r>
            <a:br>
              <a:rPr lang="zh-CN" altLang="en-US" sz="4000" b="1" dirty="0">
                <a:ea typeface="楷体_GB2312" pitchFamily="49" charset="-122"/>
              </a:rPr>
            </a:br>
            <a:r>
              <a:rPr lang="zh-CN" altLang="en-US" sz="4000" b="1" dirty="0">
                <a:ea typeface="楷体_GB2312" pitchFamily="49" charset="-122"/>
              </a:rPr>
              <a:t>湖湖湖湖湖</a:t>
            </a:r>
            <a:br>
              <a:rPr lang="zh-CN" altLang="en-US" sz="4000" b="1" dirty="0">
                <a:ea typeface="楷体_GB2312" pitchFamily="49" charset="-122"/>
              </a:rPr>
            </a:br>
            <a:r>
              <a:rPr lang="zh-CN" altLang="en-US" sz="4000" b="1" dirty="0">
                <a:ea typeface="楷体_GB2312" pitchFamily="49" charset="-122"/>
              </a:rPr>
              <a:t>海海海海</a:t>
            </a:r>
            <a:br>
              <a:rPr lang="zh-CN" altLang="en-US" sz="4000" b="1" dirty="0">
                <a:ea typeface="楷体_GB2312" pitchFamily="49" charset="-122"/>
              </a:rPr>
            </a:br>
            <a:r>
              <a:rPr lang="zh-CN" altLang="en-US" sz="4000" b="1" dirty="0">
                <a:ea typeface="楷体_GB2312" pitchFamily="49" charset="-122"/>
              </a:rPr>
              <a:t>会</a:t>
            </a:r>
            <a:br>
              <a:rPr lang="zh-CN" altLang="en-US" sz="4000" b="1" dirty="0">
                <a:ea typeface="楷体_GB2312" pitchFamily="49" charset="-122"/>
              </a:rPr>
            </a:br>
            <a:r>
              <a:rPr lang="zh-CN" altLang="en-US" sz="4000" b="1" dirty="0">
                <a:ea typeface="楷体_GB2312" pitchFamily="49" charset="-122"/>
              </a:rPr>
              <a:t>仙仙仙仙仙仙仙仙</a:t>
            </a:r>
            <a:br>
              <a:rPr lang="zh-CN" altLang="en-US" sz="4000" b="1" dirty="0">
                <a:ea typeface="楷体_GB2312" pitchFamily="49" charset="-122"/>
              </a:rPr>
            </a:br>
            <a:endParaRPr lang="zh-CN" altLang="en-US" sz="4000" b="1" dirty="0">
              <a:ea typeface="楷体_GB2312" pitchFamily="49" charset="-122"/>
            </a:endParaRPr>
          </a:p>
        </p:txBody>
      </p:sp>
      <p:sp>
        <p:nvSpPr>
          <p:cNvPr id="34821" name="WordArt 5" descr="沙滩"/>
          <p:cNvSpPr>
            <a:spLocks noChangeArrowheads="1" noChangeShapeType="1" noTextEdit="1"/>
          </p:cNvSpPr>
          <p:nvPr/>
        </p:nvSpPr>
        <p:spPr bwMode="auto">
          <a:xfrm rot="5400000">
            <a:off x="-1327720" y="1507232"/>
            <a:ext cx="4005064" cy="990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 smtClean="0">
                <a:ln w="12700">
                  <a:solidFill>
                    <a:srgbClr val="C4B596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BCBCB">
                      <a:alpha val="80000"/>
                    </a:srgbClr>
                  </a:outerShdw>
                </a:effectLst>
                <a:latin typeface="宋体"/>
              </a:rPr>
              <a:t>怪体诗如何念？</a:t>
            </a:r>
          </a:p>
        </p:txBody>
      </p:sp>
      <p:pic>
        <p:nvPicPr>
          <p:cNvPr id="34822" name="Picture 6" descr="ff9ba70268e16ebd82f25848b117102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838200"/>
            <a:ext cx="1238250" cy="1333500"/>
          </a:xfrm>
          <a:prstGeom prst="rect">
            <a:avLst/>
          </a:prstGeom>
          <a:noFill/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411760" y="1484784"/>
            <a:ext cx="6248400" cy="1098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FFFF"/>
                </a:solidFill>
                <a:ea typeface="楷体_GB2312" pitchFamily="49" charset="-122"/>
              </a:rPr>
              <a:t>一龙二虎望三山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483768" y="4149080"/>
            <a:ext cx="6051550" cy="1098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FFFF"/>
                </a:solidFill>
                <a:ea typeface="楷体_GB2312" pitchFamily="49" charset="-122"/>
              </a:rPr>
              <a:t>五湖四海会八仙</a:t>
            </a:r>
          </a:p>
        </p:txBody>
      </p:sp>
      <p:pic>
        <p:nvPicPr>
          <p:cNvPr id="34828" name="Picture 12" descr="c7c2943f2fb645d77d1e71e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1628800"/>
            <a:ext cx="3394707" cy="3260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animBg="1"/>
      <p:bldP spid="34824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792</Words>
  <Application>Microsoft Office PowerPoint</Application>
  <PresentationFormat>全屏显示(4:3)</PresentationFormat>
  <Paragraphs>154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1_Office 主题</vt:lpstr>
      <vt:lpstr>默认设计模板</vt:lpstr>
      <vt:lpstr>青春第一课</vt:lpstr>
      <vt:lpstr>幻灯片 2</vt:lpstr>
      <vt:lpstr>幻灯片 3</vt:lpstr>
      <vt:lpstr>字词大闯关</vt:lpstr>
      <vt:lpstr>（一）同音不同义</vt:lpstr>
      <vt:lpstr>（二）趣填成语</vt:lpstr>
      <vt:lpstr>2.成语对对子</vt:lpstr>
      <vt:lpstr>3.数字猜成语</vt:lpstr>
      <vt:lpstr>幻灯片 9</vt:lpstr>
      <vt:lpstr>句子大比拼</vt:lpstr>
      <vt:lpstr>（一）花丛觅诗</vt:lpstr>
      <vt:lpstr>幻灯片 12</vt:lpstr>
      <vt:lpstr>幻灯片 13</vt:lpstr>
      <vt:lpstr>幻灯片 14</vt:lpstr>
      <vt:lpstr>幻灯片 15</vt:lpstr>
      <vt:lpstr>幻灯片 16</vt:lpstr>
      <vt:lpstr>抢答1.</vt:lpstr>
      <vt:lpstr>抢答2.</vt:lpstr>
      <vt:lpstr>抢答3.</vt:lpstr>
      <vt:lpstr>抢答4.</vt:lpstr>
      <vt:lpstr>抢答5.</vt:lpstr>
      <vt:lpstr>终极抢答</vt:lpstr>
      <vt:lpstr>再                  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第一课时</dc:title>
  <cp:lastModifiedBy>User</cp:lastModifiedBy>
  <cp:revision>88</cp:revision>
  <dcterms:modified xsi:type="dcterms:W3CDTF">2012-06-27T08:32:12Z</dcterms:modified>
</cp:coreProperties>
</file>