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docx" ContentType="application/vnd.openxmlformats-officedocument.oleObject"/>
  <Default Extension="bin" ContentType="application/vnd.openxmlformats-officedocument.oleObjec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59" r:id="rId5"/>
    <p:sldId id="266" r:id="rId6"/>
    <p:sldId id="260" r:id="rId7"/>
    <p:sldId id="274" r:id="rId8"/>
    <p:sldId id="261" r:id="rId9"/>
    <p:sldId id="262" r:id="rId10"/>
    <p:sldId id="263" r:id="rId11"/>
    <p:sldId id="264" r:id="rId12"/>
    <p:sldId id="265" r:id="rId13"/>
    <p:sldId id="267" r:id="rId14"/>
    <p:sldId id="268" r:id="rId15"/>
    <p:sldId id="269" r:id="rId16"/>
    <p:sldId id="270" r:id="rId17"/>
    <p:sldId id="271" r:id="rId18"/>
    <p:sldId id="272" r:id="rId19"/>
    <p:sldId id="289" r:id="rId20"/>
    <p:sldId id="273" r:id="rId21"/>
    <p:sldId id="287" r:id="rId22"/>
    <p:sldId id="299" r:id="rId23"/>
    <p:sldId id="300" r:id="rId24"/>
    <p:sldId id="301" r:id="rId25"/>
    <p:sldId id="302" r:id="rId26"/>
    <p:sldId id="290" r:id="rId27"/>
    <p:sldId id="294" r:id="rId28"/>
    <p:sldId id="295" r:id="rId29"/>
    <p:sldId id="296" r:id="rId30"/>
    <p:sldId id="297" r:id="rId31"/>
    <p:sldId id="291" r:id="rId32"/>
    <p:sldId id="298" r:id="rId33"/>
    <p:sldId id="288" r:id="rId34"/>
    <p:sldId id="292" r:id="rId35"/>
    <p:sldId id="303" r:id="rId36"/>
    <p:sldId id="304" r:id="rId37"/>
    <p:sldId id="305" r:id="rId38"/>
    <p:sldId id="307" r:id="rId39"/>
    <p:sldId id="308" r:id="rId40"/>
    <p:sldId id="309" r:id="rId41"/>
    <p:sldId id="311" r:id="rId42"/>
    <p:sldId id="312" r:id="rId43"/>
    <p:sldId id="313" r:id="rId44"/>
    <p:sldId id="314" r:id="rId45"/>
    <p:sldId id="315" r:id="rId46"/>
    <p:sldId id="316" r:id="rId47"/>
    <p:sldId id="317" r:id="rId48"/>
    <p:sldId id="318" r:id="rId49"/>
    <p:sldId id="319" r:id="rId50"/>
    <p:sldId id="320" r:id="rId51"/>
    <p:sldId id="321" r:id="rId52"/>
    <p:sldId id="322" r:id="rId53"/>
    <p:sldId id="323" r:id="rId54"/>
    <p:sldId id="324" r:id="rId55"/>
    <p:sldId id="325" r:id="rId56"/>
    <p:sldId id="326" r:id="rId57"/>
    <p:sldId id="327" r:id="rId58"/>
    <p:sldId id="310" r:id="rId59"/>
  </p:sldIdLst>
  <p:sldSz cx="9144000" cy="6858000" type="screen4x3"/>
  <p:notesSz cx="6858000" cy="9144000"/>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slide" Target="slides/slide49.xml" /><Relationship Id="rId51" Type="http://schemas.openxmlformats.org/officeDocument/2006/relationships/slide" Target="slides/slide50.xml" /><Relationship Id="rId52" Type="http://schemas.openxmlformats.org/officeDocument/2006/relationships/slide" Target="slides/slide51.xml" /><Relationship Id="rId53" Type="http://schemas.openxmlformats.org/officeDocument/2006/relationships/slide" Target="slides/slide52.xml" /><Relationship Id="rId54" Type="http://schemas.openxmlformats.org/officeDocument/2006/relationships/slide" Target="slides/slide53.xml" /><Relationship Id="rId55" Type="http://schemas.openxmlformats.org/officeDocument/2006/relationships/slide" Target="slides/slide54.xml" /><Relationship Id="rId56" Type="http://schemas.openxmlformats.org/officeDocument/2006/relationships/slide" Target="slides/slide55.xml" /><Relationship Id="rId57" Type="http://schemas.openxmlformats.org/officeDocument/2006/relationships/slide" Target="slides/slide56.xml" /><Relationship Id="rId58" Type="http://schemas.openxmlformats.org/officeDocument/2006/relationships/slide" Target="slides/slide57.xml" /><Relationship Id="rId59" Type="http://schemas.openxmlformats.org/officeDocument/2006/relationships/slide" Target="slides/slide58.xml" /><Relationship Id="rId6" Type="http://schemas.openxmlformats.org/officeDocument/2006/relationships/slide" Target="slides/slide5.xml" /><Relationship Id="rId60" Type="http://schemas.openxmlformats.org/officeDocument/2006/relationships/tags" Target="tags/tag1.xml" /><Relationship Id="rId61" Type="http://schemas.openxmlformats.org/officeDocument/2006/relationships/presProps" Target="presProps.xml" /><Relationship Id="rId62" Type="http://schemas.openxmlformats.org/officeDocument/2006/relationships/viewProps" Target="viewProps.xml" /><Relationship Id="rId63" Type="http://schemas.openxmlformats.org/officeDocument/2006/relationships/theme" Target="theme/theme1.xml" /><Relationship Id="rId64" Type="http://schemas.openxmlformats.org/officeDocument/2006/relationships/tableStyles" Target="tableStyles.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13.emf"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14.emf"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15.emf"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16.emf" /></Relationships>
</file>

<file path=ppt/drawings/_rels/vmlDrawing14.vml.rels>&#65279;<?xml version="1.0" encoding="utf-8" standalone="yes"?><Relationships xmlns="http://schemas.openxmlformats.org/package/2006/relationships"><Relationship Id="rId1" Type="http://schemas.openxmlformats.org/officeDocument/2006/relationships/image" Target="../media/image17.emf" /></Relationships>
</file>

<file path=ppt/drawings/_rels/vmlDrawing15.vml.rels>&#65279;<?xml version="1.0" encoding="utf-8" standalone="yes"?><Relationships xmlns="http://schemas.openxmlformats.org/package/2006/relationships"><Relationship Id="rId1" Type="http://schemas.openxmlformats.org/officeDocument/2006/relationships/image" Target="../media/image18.emf" /></Relationships>
</file>

<file path=ppt/drawings/_rels/vmlDrawing16.vml.rels>&#65279;<?xml version="1.0" encoding="utf-8" standalone="yes"?><Relationships xmlns="http://schemas.openxmlformats.org/package/2006/relationships"><Relationship Id="rId1" Type="http://schemas.openxmlformats.org/officeDocument/2006/relationships/image" Target="../media/image19.emf" /></Relationships>
</file>

<file path=ppt/drawings/_rels/vmlDrawing17.vml.rels>&#65279;<?xml version="1.0" encoding="utf-8" standalone="yes"?><Relationships xmlns="http://schemas.openxmlformats.org/package/2006/relationships"><Relationship Id="rId1" Type="http://schemas.openxmlformats.org/officeDocument/2006/relationships/image" Target="../media/image20.emf" /></Relationships>
</file>

<file path=ppt/drawings/_rels/vmlDrawing18.vml.rels>&#65279;<?xml version="1.0" encoding="utf-8" standalone="yes"?><Relationships xmlns="http://schemas.openxmlformats.org/package/2006/relationships"><Relationship Id="rId1" Type="http://schemas.openxmlformats.org/officeDocument/2006/relationships/image" Target="../media/image21.emf" /></Relationships>
</file>

<file path=ppt/drawings/_rels/vmlDrawing19.vml.rels>&#65279;<?xml version="1.0" encoding="utf-8" standalone="yes"?><Relationships xmlns="http://schemas.openxmlformats.org/package/2006/relationships"><Relationship Id="rId1" Type="http://schemas.openxmlformats.org/officeDocument/2006/relationships/image" Target="../media/image22.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20.vml.rels>&#65279;<?xml version="1.0" encoding="utf-8" standalone="yes"?><Relationships xmlns="http://schemas.openxmlformats.org/package/2006/relationships"><Relationship Id="rId1" Type="http://schemas.openxmlformats.org/officeDocument/2006/relationships/image" Target="../media/image23.emf" /></Relationships>
</file>

<file path=ppt/drawings/_rels/vmlDrawing21.vml.rels>&#65279;<?xml version="1.0" encoding="utf-8" standalone="yes"?><Relationships xmlns="http://schemas.openxmlformats.org/package/2006/relationships"><Relationship Id="rId1" Type="http://schemas.openxmlformats.org/officeDocument/2006/relationships/image" Target="../media/image24.emf" /></Relationships>
</file>

<file path=ppt/drawings/_rels/vmlDrawing22.vml.rels>&#65279;<?xml version="1.0" encoding="utf-8" standalone="yes"?><Relationships xmlns="http://schemas.openxmlformats.org/package/2006/relationships"><Relationship Id="rId1" Type="http://schemas.openxmlformats.org/officeDocument/2006/relationships/image" Target="../media/image25.emf" /></Relationships>
</file>

<file path=ppt/drawings/_rels/vmlDrawing23.vml.rels>&#65279;<?xml version="1.0" encoding="utf-8" standalone="yes"?><Relationships xmlns="http://schemas.openxmlformats.org/package/2006/relationships"><Relationship Id="rId1" Type="http://schemas.openxmlformats.org/officeDocument/2006/relationships/image" Target="../media/image26.emf" /></Relationships>
</file>

<file path=ppt/drawings/_rels/vmlDrawing24.vml.rels>&#65279;<?xml version="1.0" encoding="utf-8" standalone="yes"?><Relationships xmlns="http://schemas.openxmlformats.org/package/2006/relationships"><Relationship Id="rId1" Type="http://schemas.openxmlformats.org/officeDocument/2006/relationships/image" Target="../media/image27.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11.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12.emf"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05A8D70-EB95-4167-8FD1-A98740B4814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05A8D70-EB95-4167-8FD1-A98740B4814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05A8D70-EB95-4167-8FD1-A98740B4814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0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1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2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3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4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5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05A8D70-EB95-4167-8FD1-A98740B4814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6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7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8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9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2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3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4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5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6_自定义版式">
    <p:spTree>
      <p:nvGrpSpPr>
        <p:cNvPr id="1" name=""/>
        <p:cNvGrpSpPr/>
        <p:nvPr/>
      </p:nvGrpSpPr>
      <p:grpSpPr>
        <a:xfrm>
          <a:off x="0" y="0"/>
          <a:ext cx="0" cy="0"/>
        </a:xfrm>
      </p:grpSpPr>
      <p:sp>
        <p:nvSpPr>
          <p:cNvPr id="2" name="标题 1"/>
          <p:cNvSpPr>
            <a:spLocks noGrp="1"/>
          </p:cNvSpPr>
          <p:nvPr>
            <p:ph type="title"/>
          </p:nvPr>
        </p:nvSpPr>
        <p:spPr>
          <a:xfrm>
            <a:off x="838200" y="438247"/>
            <a:ext cx="10515600" cy="1591029"/>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2"/>
          </p:nvPr>
        </p:nvSpPr>
        <p:spPr>
          <a:xfrm>
            <a:off x="838200" y="7629315"/>
            <a:ext cx="27432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rPr>
              <a:t/>
            </a:fld>
            <a:endParaRPr kumimoji="0" lang="zh-CN" altLang="en-US" sz="1800" b="0" i="0" u="none" strike="noStrike" kern="1200" cap="none" spc="0" normalizeH="0" baseline="0" noProof="1" smtClean="0">
              <a:ln>
                <a:noFill/>
              </a:ln>
              <a:solidFill>
                <a:schemeClr val="tx1"/>
              </a:solidFill>
              <a:effectLst/>
              <a:uLnTx/>
              <a:uFillTx/>
              <a:latin typeface="Arial" pitchFamily="34" charset="0"/>
              <a:ea typeface="宋体" pitchFamily="2" charset="-122"/>
              <a:cs typeface="+mn-cs"/>
            </a:endParaRPr>
          </a:p>
        </p:txBody>
      </p:sp>
      <p:sp>
        <p:nvSpPr>
          <p:cNvPr id="4" name="页脚占位符 3"/>
          <p:cNvSpPr>
            <a:spLocks noGrp="1"/>
          </p:cNvSpPr>
          <p:nvPr>
            <p:ph type="ftr" sz="quarter" idx="3"/>
          </p:nvPr>
        </p:nvSpPr>
        <p:spPr>
          <a:xfrm>
            <a:off x="4038600" y="7629315"/>
            <a:ext cx="4114800" cy="438247"/>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Arial" pitchFamily="34" charset="0"/>
              <a:ea typeface="宋体" pitchFamily="2" charset="-122"/>
              <a:cs typeface="+mn-cs"/>
            </a:endParaRPr>
          </a:p>
        </p:txBody>
      </p:sp>
      <p:sp>
        <p:nvSpPr>
          <p:cNvPr id="5" name="灯片编号占位符 4"/>
          <p:cNvSpPr>
            <a:spLocks noGrp="1"/>
          </p:cNvSpPr>
          <p:nvPr>
            <p:ph type="sldNum" sz="quarter" idx="4"/>
          </p:nvPr>
        </p:nvSpPr>
        <p:spPr>
          <a:xfrm>
            <a:off x="8610600" y="7629315"/>
            <a:ext cx="2743200" cy="438247"/>
          </a:xfrm>
        </p:spPr>
        <p:txBody>
          <a:bodyPr vert="horz" wrap="square" lIns="91440" tIns="45720" rIns="91440" bIns="45720" numCol="1" anchor="t" anchorCtr="0" compatLnSpc="1"/>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05A8D70-EB95-4167-8FD1-A98740B4814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05A8D70-EB95-4167-8FD1-A98740B4814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05A8D70-EB95-4167-8FD1-A98740B4814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05A8D70-EB95-4167-8FD1-A98740B4814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B05A8D70-EB95-4167-8FD1-A98740B4814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05A8D70-EB95-4167-8FD1-A98740B4814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05A8D70-EB95-4167-8FD1-A98740B4814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A4B454-17F4-4904-B62F-D48EBE72AF4E}"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A8D70-EB95-4167-8FD1-A98740B48145}" type="datetimeFigureOut">
              <a:rPr lang="zh-CN" altLang="en-US" smtClean="0"/>
              <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A4B454-17F4-4904-B62F-D48EBE72AF4E}"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Document3.docx" TargetMode="Internal" /><Relationship Id="rId3" Type="http://schemas.openxmlformats.org/officeDocument/2006/relationships/image" Target="../media/image5.emf" /><Relationship Id="rId4" Type="http://schemas.openxmlformats.org/officeDocument/2006/relationships/vmlDrawing" Target="../drawings/vmlDrawing3.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Document4.docx" TargetMode="Internal" /><Relationship Id="rId3" Type="http://schemas.openxmlformats.org/officeDocument/2006/relationships/image" Target="../media/image6.emf" /><Relationship Id="rId4" Type="http://schemas.openxmlformats.org/officeDocument/2006/relationships/vmlDrawing" Target="../drawings/vmlDrawing4.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Document5.docx" TargetMode="Internal" /><Relationship Id="rId3" Type="http://schemas.openxmlformats.org/officeDocument/2006/relationships/image" Target="../media/image7.emf" /><Relationship Id="rId4" Type="http://schemas.openxmlformats.org/officeDocument/2006/relationships/vmlDrawing" Target="../drawings/vmlDrawing5.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Document6.docx" TargetMode="Internal" /><Relationship Id="rId3" Type="http://schemas.openxmlformats.org/officeDocument/2006/relationships/image" Target="../media/image8.emf" /><Relationship Id="rId4" Type="http://schemas.openxmlformats.org/officeDocument/2006/relationships/vmlDrawing" Target="../drawings/vmlDrawing6.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Document7.docx" TargetMode="Internal" /><Relationship Id="rId3" Type="http://schemas.openxmlformats.org/officeDocument/2006/relationships/image" Target="../media/image9.emf" /><Relationship Id="rId4" Type="http://schemas.openxmlformats.org/officeDocument/2006/relationships/vmlDrawing" Target="../drawings/vmlDrawing7.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oleObject" Target="../embeddings/oleObject1.bin" TargetMode="Internal" /><Relationship Id="rId3" Type="http://schemas.openxmlformats.org/officeDocument/2006/relationships/image" Target="../media/image11.emf" /><Relationship Id="rId4" Type="http://schemas.openxmlformats.org/officeDocument/2006/relationships/vmlDrawing" Target="../drawings/vmlDrawing8.v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oleObject" Target="../embeddings/oleObject2.bin" TargetMode="Internal" /><Relationship Id="rId3" Type="http://schemas.openxmlformats.org/officeDocument/2006/relationships/image" Target="../media/image12.emf" /><Relationship Id="rId4" Type="http://schemas.openxmlformats.org/officeDocument/2006/relationships/vmlDrawing" Target="../drawings/vmlDrawing9.v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oleObject" Target="../embeddings/oleObject3.bin" TargetMode="Internal" /><Relationship Id="rId3" Type="http://schemas.openxmlformats.org/officeDocument/2006/relationships/image" Target="../media/image13.emf" /><Relationship Id="rId4" Type="http://schemas.openxmlformats.org/officeDocument/2006/relationships/vmlDrawing" Target="../drawings/vmlDrawing10.v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oleObject" Target="../embeddings/oleObject4.bin" TargetMode="Internal" /><Relationship Id="rId3" Type="http://schemas.openxmlformats.org/officeDocument/2006/relationships/image" Target="../media/image14.emf" /><Relationship Id="rId4" Type="http://schemas.openxmlformats.org/officeDocument/2006/relationships/vmlDrawing" Target="../drawings/vmlDrawing11.v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oleObject" Target="../embeddings/oleObject5.bin" TargetMode="Internal" /><Relationship Id="rId3" Type="http://schemas.openxmlformats.org/officeDocument/2006/relationships/image" Target="../media/image15.emf" /><Relationship Id="rId4" Type="http://schemas.openxmlformats.org/officeDocument/2006/relationships/vmlDrawing" Target="../drawings/vmlDrawing12.v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oleObject" Target="../embeddings/oleObject6.bin" TargetMode="Internal" /><Relationship Id="rId3" Type="http://schemas.openxmlformats.org/officeDocument/2006/relationships/image" Target="../media/image16.emf" /><Relationship Id="rId4" Type="http://schemas.openxmlformats.org/officeDocument/2006/relationships/vmlDrawing" Target="../drawings/vmlDrawing13.v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oleObject" Target="../embeddings/oleObject7.bin" TargetMode="Internal" /><Relationship Id="rId3" Type="http://schemas.openxmlformats.org/officeDocument/2006/relationships/image" Target="../media/image17.emf" /><Relationship Id="rId4" Type="http://schemas.openxmlformats.org/officeDocument/2006/relationships/vmlDrawing" Target="../drawings/vmlDrawing14.v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oleObject" Target="../embeddings/oleObject8.bin" TargetMode="Internal" /><Relationship Id="rId3" Type="http://schemas.openxmlformats.org/officeDocument/2006/relationships/image" Target="../media/image18.emf" /><Relationship Id="rId4" Type="http://schemas.openxmlformats.org/officeDocument/2006/relationships/vmlDrawing" Target="../drawings/vmlDrawing15.v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oleObject" Target="../embeddings/oleObject9.bin" TargetMode="Internal" /><Relationship Id="rId3" Type="http://schemas.openxmlformats.org/officeDocument/2006/relationships/image" Target="../media/image19.emf" /><Relationship Id="rId4" Type="http://schemas.openxmlformats.org/officeDocument/2006/relationships/vmlDrawing" Target="../drawings/vmlDrawing16.v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oleObject" Target="../embeddings/oleObject10.bin" TargetMode="Internal" /><Relationship Id="rId3" Type="http://schemas.openxmlformats.org/officeDocument/2006/relationships/image" Target="../media/image20.emf" /><Relationship Id="rId4" Type="http://schemas.openxmlformats.org/officeDocument/2006/relationships/vmlDrawing" Target="../drawings/vmlDrawing17.v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oleObject" Target="../embeddings/oleObject11.bin" TargetMode="Internal" /><Relationship Id="rId3" Type="http://schemas.openxmlformats.org/officeDocument/2006/relationships/image" Target="../media/image21.emf" /><Relationship Id="rId4" Type="http://schemas.openxmlformats.org/officeDocument/2006/relationships/vmlDrawing" Target="../drawings/vmlDrawing18.v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oleObject" Target="../embeddings/oleObject12.bin" TargetMode="Internal" /><Relationship Id="rId3" Type="http://schemas.openxmlformats.org/officeDocument/2006/relationships/image" Target="../media/image22.emf" /><Relationship Id="rId4" Type="http://schemas.openxmlformats.org/officeDocument/2006/relationships/vmlDrawing" Target="../drawings/vmlDrawing19.v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oleObject" Target="../embeddings/oleObject13.bin" TargetMode="Internal" /><Relationship Id="rId3" Type="http://schemas.openxmlformats.org/officeDocument/2006/relationships/image" Target="../media/image23.emf" /><Relationship Id="rId4" Type="http://schemas.openxmlformats.org/officeDocument/2006/relationships/vmlDrawing" Target="../drawings/vmlDrawing20.v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oleObject" Target="../embeddings/oleObject14.bin" TargetMode="Internal" /><Relationship Id="rId3" Type="http://schemas.openxmlformats.org/officeDocument/2006/relationships/image" Target="../media/image24.emf" /><Relationship Id="rId4" Type="http://schemas.openxmlformats.org/officeDocument/2006/relationships/vmlDrawing" Target="../drawings/vmlDrawing21.v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oleObject" Target="../embeddings/oleObject15.bin" TargetMode="Internal" /><Relationship Id="rId3" Type="http://schemas.openxmlformats.org/officeDocument/2006/relationships/image" Target="../media/image25.emf" /><Relationship Id="rId4" Type="http://schemas.openxmlformats.org/officeDocument/2006/relationships/vmlDrawing" Target="../drawings/vmlDrawing22.v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oleObject" Target="../embeddings/oleObject16.bin" TargetMode="Internal" /><Relationship Id="rId3" Type="http://schemas.openxmlformats.org/officeDocument/2006/relationships/image" Target="../media/image26.emf" /><Relationship Id="rId4" Type="http://schemas.openxmlformats.org/officeDocument/2006/relationships/vmlDrawing" Target="../drawings/vmlDrawing23.v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8.xml" /><Relationship Id="rId2" Type="http://schemas.openxmlformats.org/officeDocument/2006/relationships/oleObject" Target="../embeddings/oleObject17.bin" TargetMode="Internal" /><Relationship Id="rId3" Type="http://schemas.openxmlformats.org/officeDocument/2006/relationships/image" Target="../media/image27.emf" /><Relationship Id="rId4" Type="http://schemas.openxmlformats.org/officeDocument/2006/relationships/vmlDrawing" Target="../drawings/vmlDrawing24.v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Document1.docx" TargetMode="Internal" /><Relationship Id="rId3" Type="http://schemas.openxmlformats.org/officeDocument/2006/relationships/image" Target="../media/image3.emf" /><Relationship Id="rId4" Type="http://schemas.openxmlformats.org/officeDocument/2006/relationships/vmlDrawing" Target="../drawings/vmlDrawing1.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Document2.docx" TargetMode="Internal" /><Relationship Id="rId3" Type="http://schemas.openxmlformats.org/officeDocument/2006/relationships/image" Target="../media/image4.emf" /><Relationship Id="rId4" Type="http://schemas.openxmlformats.org/officeDocument/2006/relationships/vmlDrawing" Target="../drawings/vmlDrawing2.v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755576" y="1484784"/>
            <a:ext cx="7772400" cy="1470025"/>
          </a:xfrm>
        </p:spPr>
        <p:txBody>
          <a:bodyPr/>
          <a:lstStyle/>
          <a:p>
            <a:r>
              <a:rPr lang="en-US" altLang="zh-CN" b="1" smtClean="0">
                <a:solidFill>
                  <a:srgbClr val="FF0000"/>
                </a:solidFill>
                <a:effectLst>
                  <a:outerShdw blurRad="38100" dist="38100" dir="2700000" algn="tl">
                    <a:srgbClr val="000000">
                      <a:alpha val="43137"/>
                    </a:srgbClr>
                  </a:outerShdw>
                </a:effectLst>
              </a:rPr>
              <a:t>7</a:t>
            </a:r>
            <a:r>
              <a:rPr lang="zh-CN" altLang="en-US" b="1" smtClean="0">
                <a:solidFill>
                  <a:srgbClr val="FF0000"/>
                </a:solidFill>
                <a:effectLst>
                  <a:outerShdw blurRad="38100" dist="38100" dir="2700000" algn="tl">
                    <a:srgbClr val="000000">
                      <a:alpha val="43137"/>
                    </a:srgbClr>
                  </a:outerShdw>
                </a:effectLst>
              </a:rPr>
              <a:t>　大卫</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科波菲尔</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节选</a:t>
            </a:r>
            <a:r>
              <a:rPr lang="en-US" altLang="zh-CN" b="1" smtClean="0">
                <a:solidFill>
                  <a:srgbClr val="FF0000"/>
                </a:solidFill>
                <a:effectLst>
                  <a:outerShdw blurRad="38100" dist="38100" dir="2700000" algn="tl">
                    <a:srgbClr val="000000">
                      <a:alpha val="43137"/>
                    </a:srgbClr>
                  </a:outerShdw>
                </a:effectLst>
              </a:rPr>
              <a:t>)</a:t>
            </a:r>
            <a:endParaRPr lang="zh-CN" altLang="en-US" b="1">
              <a:solidFill>
                <a:srgbClr val="FF0000"/>
              </a:solidFill>
              <a:effectLst>
                <a:outerShdw blurRad="38100" dist="38100" dir="2700000" algn="tl">
                  <a:srgbClr val="000000">
                    <a:alpha val="43137"/>
                  </a:srgbClr>
                </a:outerShdw>
              </a:effectLst>
            </a:endParaRPr>
          </a:p>
        </p:txBody>
      </p:sp>
      <p:pic>
        <p:nvPicPr>
          <p:cNvPr id="4" name="A18.eps" descr="id:2147488383;FounderCES"/>
          <p:cNvPicPr/>
          <p:nvPr/>
        </p:nvPicPr>
        <p:blipFill>
          <a:blip r:embed="rId2"/>
          <a:stretch>
            <a:fillRect/>
          </a:stretch>
        </p:blipFill>
        <p:spPr>
          <a:xfrm>
            <a:off x="2771800" y="3717032"/>
            <a:ext cx="1596518" cy="1995910"/>
          </a:xfrm>
          <a:prstGeom prst="rect">
            <a:avLst/>
          </a:prstGeom>
        </p:spPr>
      </p:pic>
      <p:sp>
        <p:nvSpPr>
          <p:cNvPr id="5" name="矩形 4"/>
          <p:cNvSpPr/>
          <p:nvPr/>
        </p:nvSpPr>
        <p:spPr>
          <a:xfrm>
            <a:off x="5882063" y="5373216"/>
            <a:ext cx="2935419" cy="769441"/>
          </a:xfrm>
          <a:prstGeom prst="rect">
            <a:avLst/>
          </a:prstGeom>
          <a:noFill/>
        </p:spPr>
        <p:txBody>
          <a:bodyPr wrap="none" lIns="91440" tIns="45720" rIns="91440" bIns="45720">
            <a:spAutoFit/>
          </a:bodyPr>
          <a:lstStyle/>
          <a:p>
            <a:pPr algn="ctr"/>
            <a:r>
              <a:rPr lang="zh-CN" altLang="en-US" sz="4400" b="1" cap="none" spc="30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rPr>
              <a:t>英  狄更斯</a:t>
            </a:r>
            <a:endParaRPr lang="zh-CN" altLang="en-US" sz="4400" b="1" cap="none" spc="30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outerShdw blurRad="38100" dist="38100" dir="2700000" algn="tl">
                  <a:srgbClr val="000000">
                    <a:alpha val="43137"/>
                  </a:srgbClr>
                </a:outerShdw>
              </a:effectLst>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3074" name="Object 2"/>
          <p:cNvGraphicFramePr>
            <a:graphicFrameLocks noChangeAspect="1"/>
          </p:cNvGraphicFramePr>
          <p:nvPr>
            <p:ph idx="1"/>
          </p:nvPr>
        </p:nvGraphicFramePr>
        <p:xfrm>
          <a:off x="467544" y="1052736"/>
          <a:ext cx="8424936" cy="3775645"/>
        </p:xfrm>
        <a:graphic>
          <a:graphicData uri="http://schemas.openxmlformats.org/presentationml/2006/ole">
            <mc:AlternateContent xmlns:mc="http://schemas.openxmlformats.org/markup-compatibility/2006">
              <mc:Choice xmlns:v="urn:schemas-microsoft-com:vml" Requires="v">
                <p:oleObj spid="_x0000_s1040" name="文档" r:id="rId2" progId="">
                  <p:embed/>
                </p:oleObj>
              </mc:Choice>
              <mc:Fallback>
                <p:oleObj name="文档" r:id="rId2" progId="">
                  <p:embed/>
                  <p:pic>
                    <p:nvPicPr>
                      <p:cNvPr id="0" name="OLE substitute image"/>
                      <p:cNvPicPr/>
                      <p:nvPr/>
                    </p:nvPicPr>
                    <p:blipFill>
                      <a:blip r:embed="rId3"/>
                      <a:stretch>
                        <a:fillRect/>
                      </a:stretch>
                    </p:blipFill>
                    <p:spPr>
                      <a:xfrm>
                        <a:off x="467544" y="1052736"/>
                        <a:ext cx="8424936" cy="3775645"/>
                      </a:xfrm>
                      <a:prstGeom prst="rect">
                        <a:avLst/>
                      </a:prstGeom>
                      <a:noFill/>
                      <a:ln w="9525">
                        <a:noFill/>
                      </a:ln>
                    </p:spPr>
                  </p:pic>
                </p:oleObj>
              </mc:Fallback>
            </mc:AlternateContent>
          </a:graphicData>
        </a:graphic>
      </p:graphicFrame>
      <p:sp>
        <p:nvSpPr>
          <p:cNvPr id="5" name="TextBox 4"/>
          <p:cNvSpPr txBox="1"/>
          <p:nvPr/>
        </p:nvSpPr>
        <p:spPr>
          <a:xfrm>
            <a:off x="755576" y="404664"/>
            <a:ext cx="3672408" cy="584775"/>
          </a:xfrm>
          <a:prstGeom prst="rect">
            <a:avLst/>
          </a:prstGeom>
          <a:noFill/>
        </p:spPr>
        <p:txBody>
          <a:bodyPr wrap="square" rtlCol="0">
            <a:spAutoFit/>
          </a:bodyPr>
          <a:lstStyle/>
          <a:p>
            <a:r>
              <a:rPr lang="zh-CN" altLang="en-US" sz="3200" b="1" smtClean="0">
                <a:solidFill>
                  <a:srgbClr val="0070C0"/>
                </a:solidFill>
                <a:effectLst>
                  <a:outerShdw blurRad="38100" dist="38100" dir="2700000" algn="tl">
                    <a:srgbClr val="000000">
                      <a:alpha val="43137"/>
                    </a:srgbClr>
                  </a:outerShdw>
                </a:effectLst>
              </a:rPr>
              <a:t>读文：</a:t>
            </a:r>
            <a:endParaRPr lang="zh-CN" altLang="en-US" sz="3200" b="1">
              <a:solidFill>
                <a:srgbClr val="0070C0"/>
              </a:solidFill>
              <a:effectLst>
                <a:outerShdw blurRad="38100" dist="38100" dir="2700000" algn="tl">
                  <a:srgbClr val="000000">
                    <a:alpha val="43137"/>
                  </a:srgbClr>
                </a:outerShdw>
              </a:effectLst>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8229600" cy="778098"/>
          </a:xfrm>
        </p:spPr>
        <p:txBody>
          <a:bodyPr/>
          <a:lstStyle/>
          <a:p>
            <a:pPr algn="l"/>
            <a:r>
              <a:rPr lang="zh-CN" altLang="en-US" b="1" smtClean="0">
                <a:solidFill>
                  <a:srgbClr val="0070C0"/>
                </a:solidFill>
                <a:effectLst>
                  <a:outerShdw blurRad="38100" dist="38100" dir="2700000" algn="tl">
                    <a:srgbClr val="000000">
                      <a:alpha val="43137"/>
                    </a:srgbClr>
                  </a:outerShdw>
                </a:effectLst>
              </a:rPr>
              <a:t>读文：</a:t>
            </a:r>
            <a:r>
              <a:rPr lang="en-US" altLang="zh-CN" b="1" smtClean="0">
                <a:solidFill>
                  <a:srgbClr val="0070C0"/>
                </a:solidFill>
                <a:effectLst>
                  <a:outerShdw blurRad="38100" dist="38100" dir="2700000" algn="tl">
                    <a:srgbClr val="000000">
                      <a:alpha val="43137"/>
                    </a:srgbClr>
                  </a:outerShdw>
                </a:effectLst>
              </a:rPr>
              <a:t>3</a:t>
            </a:r>
            <a:r>
              <a:rPr lang="zh-CN" altLang="en-US" b="1" smtClean="0">
                <a:solidFill>
                  <a:srgbClr val="0070C0"/>
                </a:solidFill>
                <a:effectLst>
                  <a:outerShdw blurRad="38100" dist="38100" dir="2700000" algn="tl">
                    <a:srgbClr val="000000">
                      <a:alpha val="43137"/>
                    </a:srgbClr>
                  </a:outerShdw>
                </a:effectLst>
              </a:rPr>
              <a:t>、掌握词语</a:t>
            </a:r>
            <a:endParaRPr lang="zh-CN" altLang="en-US" b="1">
              <a:solidFill>
                <a:srgbClr val="0070C0"/>
              </a:solidFill>
              <a:effectLst>
                <a:outerShdw blurRad="38100" dist="38100" dir="2700000" algn="tl">
                  <a:srgbClr val="000000">
                    <a:alpha val="43137"/>
                  </a:srgbClr>
                </a:outerShdw>
              </a:effectLst>
            </a:endParaRPr>
          </a:p>
        </p:txBody>
      </p:sp>
      <p:graphicFrame>
        <p:nvGraphicFramePr>
          <p:cNvPr id="4098" name="Object 2"/>
          <p:cNvGraphicFramePr>
            <a:graphicFrameLocks noChangeAspect="1"/>
          </p:cNvGraphicFramePr>
          <p:nvPr>
            <p:ph idx="1"/>
          </p:nvPr>
        </p:nvGraphicFramePr>
        <p:xfrm>
          <a:off x="268725" y="1196752"/>
          <a:ext cx="8335723" cy="4392488"/>
        </p:xfrm>
        <a:graphic>
          <a:graphicData uri="http://schemas.openxmlformats.org/presentationml/2006/ole">
            <mc:AlternateContent xmlns:mc="http://schemas.openxmlformats.org/markup-compatibility/2006">
              <mc:Choice xmlns:v="urn:schemas-microsoft-com:vml" Requires="v">
                <p:oleObj spid="_x0000_s1041" name="文档" r:id="rId2" progId="">
                  <p:embed/>
                </p:oleObj>
              </mc:Choice>
              <mc:Fallback>
                <p:oleObj name="文档" r:id="rId2" progId="">
                  <p:embed/>
                  <p:pic>
                    <p:nvPicPr>
                      <p:cNvPr id="0" name="OLE substitute image"/>
                      <p:cNvPicPr/>
                      <p:nvPr/>
                    </p:nvPicPr>
                    <p:blipFill>
                      <a:blip r:embed="rId3"/>
                      <a:stretch>
                        <a:fillRect/>
                      </a:stretch>
                    </p:blipFill>
                    <p:spPr>
                      <a:xfrm>
                        <a:off x="268725" y="1196752"/>
                        <a:ext cx="8335723" cy="4392488"/>
                      </a:xfrm>
                      <a:prstGeom prst="rect">
                        <a:avLst/>
                      </a:prstGeom>
                      <a:noFill/>
                      <a:ln w="9525">
                        <a:noFill/>
                      </a:ln>
                    </p:spPr>
                  </p:pic>
                </p:oleObj>
              </mc:Fallback>
            </mc:AlternateContent>
          </a:graphicData>
        </a:graphic>
      </p:graphicFrame>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标题 3"/>
          <p:cNvSpPr>
            <a:spLocks noGrp="1" noChangeAspect="1"/>
          </p:cNvSpPr>
          <p:nvPr>
            <p:ph type="title"/>
          </p:nvPr>
        </p:nvSpPr>
        <p:spPr>
          <a:xfrm>
            <a:off x="457200" y="338307"/>
            <a:ext cx="8229600" cy="1015663"/>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en-US" sz="2800"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读文：</a:t>
            </a:r>
            <a:r>
              <a:rPr lang="en-US" altLang="zh-CN" sz="2800"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4</a:t>
            </a:r>
            <a:r>
              <a:rPr lang="en-US" altLang="zh-CN" sz="2800" b="1">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800" b="1">
                <a:solidFill>
                  <a:srgbClr val="0070C0"/>
                </a:solidFill>
                <a:effectLst>
                  <a:outerShdw blurRad="38100" dist="38100" dir="2700000" algn="tl">
                    <a:srgbClr val="000000">
                      <a:alpha val="43137"/>
                    </a:srgbClr>
                  </a:outerShdw>
                </a:effectLst>
                <a:latin typeface="Arial" pitchFamily="34" charset="0"/>
                <a:ea typeface="黑体" pitchFamily="49" charset="-122"/>
                <a:cs typeface="Times New Roman" panose="02020603050405020304" pitchFamily="18" charset="0"/>
              </a:rPr>
              <a:t>词语辨析</a:t>
            </a:r>
            <a:endParaRPr lang="zh-CN" altLang="zh-CN" sz="2800" b="1">
              <a:solidFill>
                <a:srgbClr val="0070C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b="1">
                <a:solidFill>
                  <a:srgbClr val="000000"/>
                </a:solidFill>
                <a:latin typeface="NEU-BZ-S92"/>
                <a:ea typeface="方正宋黑_GBK" panose="03000509000000000000" pitchFamily="65" charset="-122"/>
                <a:cs typeface="Times New Roman" panose="02020603050405020304" pitchFamily="18" charset="0"/>
              </a:rPr>
              <a:t>文雅</a:t>
            </a:r>
            <a:r>
              <a:rPr lang="en-US" altLang="zh-CN" sz="2200" b="1">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NEU-BZ-S92"/>
                <a:ea typeface="方正宋黑_GBK" panose="03000509000000000000" pitchFamily="65" charset="-122"/>
                <a:cs typeface="Times New Roman" panose="02020603050405020304" pitchFamily="18" charset="0"/>
              </a:rPr>
              <a:t>优雅</a:t>
            </a:r>
            <a:endParaRPr lang="zh-CN" altLang="zh-CN" sz="2200" b="1">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122" name="Object 2"/>
          <p:cNvGraphicFramePr>
            <a:graphicFrameLocks noChangeAspect="1"/>
          </p:cNvGraphicFramePr>
          <p:nvPr>
            <p:ph idx="1"/>
          </p:nvPr>
        </p:nvGraphicFramePr>
        <p:xfrm>
          <a:off x="509562" y="1484784"/>
          <a:ext cx="7950870" cy="4680520"/>
        </p:xfrm>
        <a:graphic>
          <a:graphicData uri="http://schemas.openxmlformats.org/presentationml/2006/ole">
            <mc:AlternateContent xmlns:mc="http://schemas.openxmlformats.org/markup-compatibility/2006">
              <mc:Choice xmlns:v="urn:schemas-microsoft-com:vml" Requires="v">
                <p:oleObj spid="_x0000_s1042" name="文档" r:id="rId2" progId="">
                  <p:embed/>
                </p:oleObj>
              </mc:Choice>
              <mc:Fallback>
                <p:oleObj name="文档" r:id="rId2" progId="">
                  <p:embed/>
                  <p:pic>
                    <p:nvPicPr>
                      <p:cNvPr id="0" name="OLE substitute image"/>
                      <p:cNvPicPr/>
                      <p:nvPr/>
                    </p:nvPicPr>
                    <p:blipFill>
                      <a:blip r:embed="rId3"/>
                      <a:stretch>
                        <a:fillRect/>
                      </a:stretch>
                    </p:blipFill>
                    <p:spPr>
                      <a:xfrm>
                        <a:off x="509562" y="1484784"/>
                        <a:ext cx="7950870" cy="4680520"/>
                      </a:xfrm>
                      <a:prstGeom prst="rect">
                        <a:avLst/>
                      </a:prstGeom>
                      <a:noFill/>
                      <a:ln w="9525">
                        <a:noFill/>
                      </a:ln>
                    </p:spPr>
                  </p:pic>
                </p:oleObj>
              </mc:Fallback>
            </mc:AlternateContent>
          </a:graphicData>
        </a:graphic>
      </p:graphicFrame>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pPr>
              <a:lnSpc>
                <a:spcPct val="120000"/>
              </a:lnSpc>
              <a:tabLst>
                <a:tab pos="1029335"/>
                <a:tab pos="1850390"/>
                <a:tab pos="2538095"/>
                <a:tab pos="3221990"/>
              </a:tabLst>
            </a:pPr>
            <a:br>
              <a:rPr lang="en-US" altLang="zh-CN"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br>
            <a:r>
              <a:rPr lang="zh-CN" altLang="en-US"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读文：</a:t>
            </a:r>
            <a:r>
              <a:rPr lang="en-US"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4.</a:t>
            </a:r>
            <a:r>
              <a:rPr lang="zh-CN" altLang="zh-CN" b="1" smtClean="0">
                <a:solidFill>
                  <a:srgbClr val="0070C0"/>
                </a:solidFill>
                <a:effectLst>
                  <a:outerShdw blurRad="38100" dist="38100" dir="2700000" algn="tl">
                    <a:srgbClr val="000000">
                      <a:alpha val="43137"/>
                    </a:srgbClr>
                  </a:outerShdw>
                </a:effectLst>
                <a:latin typeface="Arial" pitchFamily="34" charset="0"/>
                <a:ea typeface="黑体" pitchFamily="49" charset="-122"/>
                <a:cs typeface="Times New Roman" panose="02020603050405020304" pitchFamily="18" charset="0"/>
              </a:rPr>
              <a:t>词语辨析</a:t>
            </a:r>
            <a:br>
              <a:rPr lang="zh-CN" altLang="zh-CN" smtClean="0">
                <a:solidFill>
                  <a:srgbClr val="0070C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rPr>
            </a:br>
            <a:r>
              <a:rPr lang="zh-CN" altLang="zh-CN" sz="3600" b="1" smtClean="0">
                <a:solidFill>
                  <a:srgbClr val="000000"/>
                </a:solidFill>
                <a:effectLst>
                  <a:outerShdw blurRad="38100" dist="38100" dir="2700000" algn="tl">
                    <a:srgbClr val="000000">
                      <a:alpha val="43137"/>
                    </a:srgbClr>
                  </a:outerShdw>
                </a:effectLst>
                <a:latin typeface="NEU-BZ-S92"/>
                <a:ea typeface="方正宋黑_GBK" panose="03000509000000000000" pitchFamily="65" charset="-122"/>
                <a:cs typeface="Times New Roman" panose="02020603050405020304" pitchFamily="18" charset="0"/>
              </a:rPr>
              <a:t>局促不安</a:t>
            </a:r>
            <a:r>
              <a:rPr lang="en-US" altLang="zh-CN" sz="3600" b="1"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3600" b="1" smtClean="0">
                <a:solidFill>
                  <a:srgbClr val="000000"/>
                </a:solidFill>
                <a:effectLst>
                  <a:outerShdw blurRad="38100" dist="38100" dir="2700000" algn="tl">
                    <a:srgbClr val="000000">
                      <a:alpha val="43137"/>
                    </a:srgbClr>
                  </a:outerShdw>
                </a:effectLst>
                <a:latin typeface="NEU-BZ-S92"/>
                <a:ea typeface="方正宋黑_GBK" panose="03000509000000000000" pitchFamily="65" charset="-122"/>
                <a:cs typeface="Times New Roman" panose="02020603050405020304" pitchFamily="18" charset="0"/>
              </a:rPr>
              <a:t>惶恐不安</a:t>
            </a:r>
            <a:r>
              <a:rPr lang="en-US" altLang="zh-CN" sz="3600" b="1" smtClean="0">
                <a:solidFill>
                  <a:srgbClr val="000000"/>
                </a:solidFill>
                <a:effectLst>
                  <a:outerShdw blurRad="38100" dist="38100" dir="2700000" algn="tl">
                    <a:srgbClr val="000000">
                      <a:alpha val="43137"/>
                    </a:srgbClr>
                  </a:outerShdw>
                </a:effectLst>
                <a:latin typeface="NEU-BZ-S92"/>
                <a:ea typeface="方正宋黑_GBK" panose="03000509000000000000" pitchFamily="65" charset="-122"/>
                <a:cs typeface="Times New Roman" panose="02020603050405020304" pitchFamily="18" charset="0"/>
              </a:rPr>
              <a:t> </a:t>
            </a:r>
            <a:br>
              <a:rPr lang="zh-CN" altLang="zh-CN" sz="3600" b="1" smtClean="0">
                <a:solidFill>
                  <a:srgbClr val="00000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rPr>
            </a:br>
            <a:endParaRPr lang="zh-CN" altLang="en-US" b="1">
              <a:effectLst>
                <a:outerShdw blurRad="38100" dist="38100" dir="2700000" algn="tl">
                  <a:srgbClr val="000000">
                    <a:alpha val="43137"/>
                  </a:srgbClr>
                </a:outerShdw>
              </a:effectLst>
            </a:endParaRPr>
          </a:p>
        </p:txBody>
      </p:sp>
      <p:graphicFrame>
        <p:nvGraphicFramePr>
          <p:cNvPr id="6146" name="Object 2"/>
          <p:cNvGraphicFramePr>
            <a:graphicFrameLocks noChangeAspect="1"/>
          </p:cNvGraphicFramePr>
          <p:nvPr>
            <p:ph idx="1"/>
          </p:nvPr>
        </p:nvGraphicFramePr>
        <p:xfrm>
          <a:off x="451666" y="1844824"/>
          <a:ext cx="8296798" cy="4392487"/>
        </p:xfrm>
        <a:graphic>
          <a:graphicData uri="http://schemas.openxmlformats.org/presentationml/2006/ole">
            <mc:AlternateContent xmlns:mc="http://schemas.openxmlformats.org/markup-compatibility/2006">
              <mc:Choice xmlns:v="urn:schemas-microsoft-com:vml" Requires="v">
                <p:oleObj spid="_x0000_s1043" name="文档" r:id="rId2" progId="">
                  <p:embed/>
                </p:oleObj>
              </mc:Choice>
              <mc:Fallback>
                <p:oleObj name="文档" r:id="rId2" progId="">
                  <p:embed/>
                  <p:pic>
                    <p:nvPicPr>
                      <p:cNvPr id="0" name="OLE substitute image"/>
                      <p:cNvPicPr/>
                      <p:nvPr/>
                    </p:nvPicPr>
                    <p:blipFill>
                      <a:blip r:embed="rId3"/>
                      <a:stretch>
                        <a:fillRect/>
                      </a:stretch>
                    </p:blipFill>
                    <p:spPr>
                      <a:xfrm>
                        <a:off x="451666" y="1844824"/>
                        <a:ext cx="8296798" cy="4392487"/>
                      </a:xfrm>
                      <a:prstGeom prst="rect">
                        <a:avLst/>
                      </a:prstGeom>
                      <a:noFill/>
                      <a:ln w="9525">
                        <a:noFill/>
                      </a:ln>
                    </p:spPr>
                  </p:pic>
                </p:oleObj>
              </mc:Fallback>
            </mc:AlternateContent>
          </a:graphicData>
        </a:graphic>
      </p:graphicFrame>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br>
              <a:rPr lang="en-US" altLang="zh-CN" smtClean="0">
                <a:solidFill>
                  <a:srgbClr val="000000"/>
                </a:solidFill>
                <a:latin typeface="NEU-BZ-S92"/>
                <a:ea typeface="方正宋黑_GBK" panose="03000509000000000000" pitchFamily="65" charset="-122"/>
                <a:cs typeface="Times New Roman" panose="02020603050405020304" pitchFamily="18" charset="0"/>
              </a:rPr>
            </a:br>
            <a:r>
              <a:rPr lang="zh-CN" altLang="en-US"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读文：</a:t>
            </a:r>
            <a:r>
              <a:rPr lang="en-US"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4.</a:t>
            </a:r>
            <a:r>
              <a:rPr lang="zh-CN" altLang="zh-CN" b="1" smtClean="0">
                <a:solidFill>
                  <a:srgbClr val="0070C0"/>
                </a:solidFill>
                <a:effectLst>
                  <a:outerShdw blurRad="38100" dist="38100" dir="2700000" algn="tl">
                    <a:srgbClr val="000000">
                      <a:alpha val="43137"/>
                    </a:srgbClr>
                  </a:outerShdw>
                </a:effectLst>
                <a:latin typeface="Arial" pitchFamily="34" charset="0"/>
                <a:ea typeface="黑体" pitchFamily="49" charset="-122"/>
                <a:cs typeface="Times New Roman" panose="02020603050405020304" pitchFamily="18" charset="0"/>
              </a:rPr>
              <a:t>词语辨析</a:t>
            </a:r>
            <a:br>
              <a:rPr lang="en-US" altLang="zh-CN">
                <a:solidFill>
                  <a:srgbClr val="000000"/>
                </a:solidFill>
                <a:latin typeface="NEU-BZ-S92"/>
                <a:ea typeface="方正宋黑_GBK" panose="03000509000000000000" pitchFamily="65" charset="-122"/>
                <a:cs typeface="Times New Roman" panose="02020603050405020304" pitchFamily="18" charset="0"/>
              </a:rPr>
            </a:br>
            <a:r>
              <a:rPr lang="zh-CN" altLang="zh-CN" sz="3600" b="1" smtClean="0">
                <a:solidFill>
                  <a:srgbClr val="000000"/>
                </a:solidFill>
                <a:latin typeface="NEU-BZ-S92"/>
                <a:ea typeface="方正宋黑_GBK" panose="03000509000000000000" pitchFamily="65" charset="-122"/>
                <a:cs typeface="Times New Roman" panose="02020603050405020304" pitchFamily="18" charset="0"/>
              </a:rPr>
              <a:t>自食其果</a:t>
            </a:r>
            <a:r>
              <a:rPr lang="en-US" altLang="zh-CN" sz="3600" b="1" smtClean="0">
                <a:solidFill>
                  <a:srgbClr val="000000"/>
                </a:solidFill>
                <a:latin typeface="Times New Roman" pitchFamily="18" charset="0"/>
                <a:cs typeface="Times New Roman" panose="02020603050405020304" pitchFamily="18" charset="0"/>
              </a:rPr>
              <a:t>·</a:t>
            </a:r>
            <a:r>
              <a:rPr lang="zh-CN" altLang="zh-CN" sz="3600" b="1" smtClean="0">
                <a:solidFill>
                  <a:srgbClr val="000000"/>
                </a:solidFill>
                <a:latin typeface="NEU-BZ-S92"/>
                <a:ea typeface="方正宋黑_GBK" panose="03000509000000000000" pitchFamily="65" charset="-122"/>
                <a:cs typeface="Times New Roman" panose="02020603050405020304" pitchFamily="18" charset="0"/>
              </a:rPr>
              <a:t>自食其力</a:t>
            </a:r>
            <a:r>
              <a:rPr lang="en-US" altLang="zh-CN" sz="3600" b="1" smtClean="0">
                <a:solidFill>
                  <a:srgbClr val="000000"/>
                </a:solidFill>
                <a:latin typeface="NEU-BZ-S92"/>
                <a:ea typeface="方正宋黑_GBK" panose="03000509000000000000" pitchFamily="65" charset="-122"/>
                <a:cs typeface="Times New Roman" panose="02020603050405020304" pitchFamily="18" charset="0"/>
              </a:rPr>
              <a:t> </a:t>
            </a:r>
            <a:br>
              <a:rPr lang="zh-CN" altLang="zh-CN" sz="3600" b="1" smtClean="0">
                <a:solidFill>
                  <a:srgbClr val="000000"/>
                </a:solidFill>
                <a:latin typeface="NEU-BZ-S92"/>
                <a:ea typeface="方正书宋_GBK" panose="03000509000000000000" pitchFamily="65" charset="-122"/>
                <a:cs typeface="Times New Roman" panose="02020603050405020304" pitchFamily="18" charset="0"/>
              </a:rPr>
            </a:br>
            <a:endParaRPr lang="zh-CN" altLang="en-US" b="1"/>
          </a:p>
        </p:txBody>
      </p:sp>
      <p:graphicFrame>
        <p:nvGraphicFramePr>
          <p:cNvPr id="7170" name="Object 2"/>
          <p:cNvGraphicFramePr>
            <a:graphicFrameLocks noChangeAspect="1"/>
          </p:cNvGraphicFramePr>
          <p:nvPr>
            <p:ph idx="1"/>
          </p:nvPr>
        </p:nvGraphicFramePr>
        <p:xfrm>
          <a:off x="451666" y="1556792"/>
          <a:ext cx="8080774" cy="4392488"/>
        </p:xfrm>
        <a:graphic>
          <a:graphicData uri="http://schemas.openxmlformats.org/presentationml/2006/ole">
            <mc:AlternateContent xmlns:mc="http://schemas.openxmlformats.org/markup-compatibility/2006">
              <mc:Choice xmlns:v="urn:schemas-microsoft-com:vml" Requires="v">
                <p:oleObj spid="_x0000_s1044" name="文档" r:id="rId2" progId="">
                  <p:embed/>
                </p:oleObj>
              </mc:Choice>
              <mc:Fallback>
                <p:oleObj name="文档" r:id="rId2" progId="">
                  <p:embed/>
                  <p:pic>
                    <p:nvPicPr>
                      <p:cNvPr id="0" name="OLE substitute image"/>
                      <p:cNvPicPr/>
                      <p:nvPr/>
                    </p:nvPicPr>
                    <p:blipFill>
                      <a:blip r:embed="rId3"/>
                      <a:stretch>
                        <a:fillRect/>
                      </a:stretch>
                    </p:blipFill>
                    <p:spPr>
                      <a:xfrm>
                        <a:off x="451666" y="1556792"/>
                        <a:ext cx="8080774" cy="4392488"/>
                      </a:xfrm>
                      <a:prstGeom prst="rect">
                        <a:avLst/>
                      </a:prstGeom>
                      <a:noFill/>
                      <a:ln w="9525">
                        <a:noFill/>
                      </a:ln>
                    </p:spPr>
                  </p:pic>
                </p:oleObj>
              </mc:Fallback>
            </mc:AlternateContent>
          </a:graphicData>
        </a:graphic>
      </p:graphicFrame>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8229600" cy="850106"/>
          </a:xfrm>
        </p:spPr>
        <p:txBody>
          <a:bodyPr/>
          <a:lstStyle/>
          <a:p>
            <a:r>
              <a:rPr lang="zh-CN" altLang="en-US" b="1" smtClean="0">
                <a:solidFill>
                  <a:srgbClr val="0070C0"/>
                </a:solidFill>
                <a:effectLst>
                  <a:outerShdw blurRad="38100" dist="38100" dir="2700000" algn="tl">
                    <a:srgbClr val="000000">
                      <a:alpha val="43137"/>
                    </a:srgbClr>
                  </a:outerShdw>
                </a:effectLst>
              </a:rPr>
              <a:t>读文：理清小说脉络</a:t>
            </a:r>
            <a:endParaRPr lang="zh-CN" altLang="en-US" b="1">
              <a:solidFill>
                <a:srgbClr val="0070C0"/>
              </a:solidFill>
              <a:effectLst>
                <a:outerShdw blurRad="38100" dist="38100" dir="2700000" algn="tl">
                  <a:srgbClr val="000000">
                    <a:alpha val="43137"/>
                  </a:srgbClr>
                </a:outerShdw>
              </a:effectLst>
            </a:endParaRPr>
          </a:p>
        </p:txBody>
      </p:sp>
      <p:pic>
        <p:nvPicPr>
          <p:cNvPr id="4" name="a19.eps" descr="id:2147488473;FounderCES"/>
          <p:cNvPicPr/>
          <p:nvPr/>
        </p:nvPicPr>
        <p:blipFill>
          <a:blip r:embed="rId2"/>
          <a:stretch>
            <a:fillRect/>
          </a:stretch>
        </p:blipFill>
        <p:spPr>
          <a:xfrm>
            <a:off x="1043608" y="1556792"/>
            <a:ext cx="7128792" cy="4429881"/>
          </a:xfrm>
          <a:prstGeom prst="rect">
            <a:avLst/>
          </a:prstGeom>
        </p:spPr>
      </p:pic>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8229600" cy="850106"/>
          </a:xfrm>
        </p:spPr>
        <p:txBody>
          <a:bodyPr>
            <a:normAutofit/>
          </a:bodyPr>
          <a:lstStyle/>
          <a:p>
            <a:r>
              <a:rPr lang="zh-CN" altLang="en-US" sz="4000" b="1">
                <a:solidFill>
                  <a:srgbClr val="0070C0"/>
                </a:solidFill>
                <a:effectLst>
                  <a:outerShdw blurRad="38100" dist="38100" dir="2700000" algn="tl">
                    <a:srgbClr val="000000">
                      <a:alpha val="43137"/>
                    </a:srgbClr>
                  </a:outerShdw>
                </a:effectLst>
              </a:rPr>
              <a:t>点</a:t>
            </a:r>
            <a:r>
              <a:rPr lang="zh-CN" altLang="en-US" sz="4000" b="1" smtClean="0">
                <a:solidFill>
                  <a:srgbClr val="0070C0"/>
                </a:solidFill>
                <a:effectLst>
                  <a:outerShdw blurRad="38100" dist="38100" dir="2700000" algn="tl">
                    <a:srgbClr val="000000">
                      <a:alpha val="43137"/>
                    </a:srgbClr>
                  </a:outerShdw>
                </a:effectLst>
              </a:rPr>
              <a:t>拨：小说的结构</a:t>
            </a:r>
            <a:endParaRPr lang="zh-CN" altLang="en-US" sz="4000" b="1">
              <a:solidFill>
                <a:srgbClr val="0070C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normAutofit fontScale="92500" lnSpcReduction="20000"/>
          </a:bodyPr>
          <a:lstStyle/>
          <a:p>
            <a:r>
              <a:rPr lang="zh-CN" altLang="en-US" b="1">
                <a:solidFill>
                  <a:srgbClr val="0070C0"/>
                </a:solidFill>
                <a:effectLst>
                  <a:outerShdw blurRad="38100" dist="38100" dir="2700000" algn="tl">
                    <a:srgbClr val="000000">
                      <a:alpha val="43137"/>
                    </a:srgbClr>
                  </a:outerShdw>
                </a:effectLst>
              </a:rPr>
              <a:t>小说结构是小说作品的形式要素，是指小说各部分之间的内部组织构造和外在表现形态。一部小说的结构过程，就是小说家根据自己对生活的认识，按照塑造形象和表现主题的要求，运用各种艺术表现手法，把一系列生活材料、人物、事件分轻重主次合理而匀称的加以组织和安排的过程，包括小说作品情节的处理、人物的配备、环境的安排以及整体的布置等。</a:t>
            </a:r>
          </a:p>
          <a:p>
            <a:endParaRPr lang="en-US" altLang="zh-CN" smtClean="0"/>
          </a:p>
          <a:p>
            <a:r>
              <a:rPr lang="zh-CN" altLang="en-US" b="1" smtClean="0">
                <a:solidFill>
                  <a:srgbClr val="0070C0"/>
                </a:solidFill>
                <a:effectLst>
                  <a:outerShdw blurRad="38100" dist="38100" dir="2700000" algn="tl">
                    <a:srgbClr val="000000">
                      <a:alpha val="43137"/>
                    </a:srgbClr>
                  </a:outerShdw>
                </a:effectLst>
              </a:rPr>
              <a:t>开</a:t>
            </a:r>
            <a:r>
              <a:rPr lang="zh-CN" altLang="en-US" b="1">
                <a:solidFill>
                  <a:srgbClr val="0070C0"/>
                </a:solidFill>
                <a:effectLst>
                  <a:outerShdw blurRad="38100" dist="38100" dir="2700000" algn="tl">
                    <a:srgbClr val="000000">
                      <a:alpha val="43137"/>
                    </a:srgbClr>
                  </a:outerShdw>
                </a:effectLst>
              </a:rPr>
              <a:t>端</a:t>
            </a:r>
            <a:r>
              <a:rPr lang="en-US" altLang="zh-CN" b="1">
                <a:solidFill>
                  <a:srgbClr val="0070C0"/>
                </a:solidFill>
                <a:effectLst>
                  <a:outerShdw blurRad="38100" dist="38100" dir="2700000" algn="tl">
                    <a:srgbClr val="000000">
                      <a:alpha val="43137"/>
                    </a:srgbClr>
                  </a:outerShdw>
                </a:effectLst>
              </a:rPr>
              <a:t>--</a:t>
            </a:r>
            <a:r>
              <a:rPr lang="zh-CN" altLang="en-US" b="1">
                <a:solidFill>
                  <a:srgbClr val="0070C0"/>
                </a:solidFill>
                <a:effectLst>
                  <a:outerShdw blurRad="38100" dist="38100" dir="2700000" algn="tl">
                    <a:srgbClr val="000000">
                      <a:alpha val="43137"/>
                    </a:srgbClr>
                  </a:outerShdw>
                </a:effectLst>
              </a:rPr>
              <a:t>发展</a:t>
            </a:r>
            <a:r>
              <a:rPr lang="en-US" altLang="zh-CN" b="1">
                <a:solidFill>
                  <a:srgbClr val="0070C0"/>
                </a:solidFill>
                <a:effectLst>
                  <a:outerShdw blurRad="38100" dist="38100" dir="2700000" algn="tl">
                    <a:srgbClr val="000000">
                      <a:alpha val="43137"/>
                    </a:srgbClr>
                  </a:outerShdw>
                </a:effectLst>
              </a:rPr>
              <a:t>--</a:t>
            </a:r>
            <a:r>
              <a:rPr lang="zh-CN" altLang="en-US" b="1">
                <a:solidFill>
                  <a:srgbClr val="0070C0"/>
                </a:solidFill>
                <a:effectLst>
                  <a:outerShdw blurRad="38100" dist="38100" dir="2700000" algn="tl">
                    <a:srgbClr val="000000">
                      <a:alpha val="43137"/>
                    </a:srgbClr>
                  </a:outerShdw>
                </a:effectLst>
              </a:rPr>
              <a:t>高潮</a:t>
            </a:r>
            <a:r>
              <a:rPr lang="en-US" altLang="zh-CN" b="1">
                <a:solidFill>
                  <a:srgbClr val="0070C0"/>
                </a:solidFill>
                <a:effectLst>
                  <a:outerShdw blurRad="38100" dist="38100" dir="2700000" algn="tl">
                    <a:srgbClr val="000000">
                      <a:alpha val="43137"/>
                    </a:srgbClr>
                  </a:outerShdw>
                </a:effectLst>
              </a:rPr>
              <a:t>--</a:t>
            </a:r>
            <a:r>
              <a:rPr lang="zh-CN" altLang="en-US" b="1">
                <a:solidFill>
                  <a:srgbClr val="0070C0"/>
                </a:solidFill>
                <a:effectLst>
                  <a:outerShdw blurRad="38100" dist="38100" dir="2700000" algn="tl">
                    <a:srgbClr val="000000">
                      <a:alpha val="43137"/>
                    </a:srgbClr>
                  </a:outerShdw>
                </a:effectLst>
              </a:rPr>
              <a:t>结局</a:t>
            </a:r>
            <a:br>
              <a:rPr lang="zh-CN" altLang="en-US" smtClean="0"/>
            </a:br>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solidFill>
                  <a:srgbClr val="0070C0"/>
                </a:solidFill>
                <a:effectLst>
                  <a:outerShdw blurRad="38100" dist="38100" dir="2700000" algn="tl">
                    <a:srgbClr val="000000">
                      <a:alpha val="43137"/>
                    </a:srgbClr>
                  </a:outerShdw>
                </a:effectLst>
              </a:rPr>
              <a:t>小说三要素：</a:t>
            </a:r>
            <a:br>
              <a:rPr lang="en-US" altLang="zh-CN" b="1" smtClean="0">
                <a:solidFill>
                  <a:srgbClr val="0070C0"/>
                </a:solidFill>
                <a:effectLst>
                  <a:outerShdw blurRad="38100" dist="38100" dir="2700000" algn="tl">
                    <a:srgbClr val="000000">
                      <a:alpha val="43137"/>
                    </a:srgbClr>
                  </a:outerShdw>
                </a:effectLst>
              </a:rPr>
            </a:br>
            <a:r>
              <a:rPr lang="zh-CN" altLang="en-US" b="1" smtClean="0">
                <a:solidFill>
                  <a:srgbClr val="0070C0"/>
                </a:solidFill>
                <a:effectLst>
                  <a:outerShdw blurRad="38100" dist="38100" dir="2700000" algn="tl">
                    <a:srgbClr val="000000">
                      <a:alpha val="43137"/>
                    </a:srgbClr>
                  </a:outerShdw>
                </a:effectLst>
              </a:rPr>
              <a:t>人物形象，故事情节，环境</a:t>
            </a:r>
            <a:endParaRPr lang="zh-CN" altLang="en-US" b="1">
              <a:solidFill>
                <a:srgbClr val="0070C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normAutofit lnSpcReduction="10000"/>
          </a:bodyPr>
          <a:lstStyle/>
          <a:p>
            <a:r>
              <a:rPr lang="zh-CN" altLang="en-US" b="1" smtClean="0">
                <a:solidFill>
                  <a:srgbClr val="FF0000"/>
                </a:solidFill>
                <a:effectLst>
                  <a:outerShdw blurRad="38100" dist="38100" dir="2700000" algn="tl">
                    <a:srgbClr val="000000">
                      <a:alpha val="43137"/>
                    </a:srgbClr>
                  </a:outerShdw>
                </a:effectLst>
              </a:rPr>
              <a:t>人物形象：</a:t>
            </a:r>
            <a:r>
              <a:rPr lang="zh-CN"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节选部分成功塑造了米考伯先生这一经典的文学形象。</a:t>
            </a:r>
            <a:endParaRPr lang="en-US"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endParaRPr>
          </a:p>
          <a:p>
            <a:r>
              <a:rPr lang="zh-CN" altLang="en-US" b="1">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故事情</a:t>
            </a:r>
            <a:r>
              <a:rPr lang="zh-CN" altLang="en-US"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节：</a:t>
            </a:r>
            <a:r>
              <a:rPr lang="zh-CN"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小说节选部分</a:t>
            </a:r>
            <a:r>
              <a:rPr lang="en-US"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讲述的是大卫在十岁那年</a:t>
            </a:r>
            <a:r>
              <a:rPr lang="en-US"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进了谋得斯通</a:t>
            </a:r>
            <a:r>
              <a:rPr lang="en-US"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格林比货行当童工</a:t>
            </a:r>
            <a:r>
              <a:rPr lang="en-US"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并在此期间结识米考伯一家的故事。</a:t>
            </a:r>
            <a:endParaRPr lang="en-US"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endParaRPr>
          </a:p>
          <a:p>
            <a:r>
              <a:rPr lang="zh-CN" altLang="en-US" b="1">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环</a:t>
            </a:r>
            <a:r>
              <a:rPr lang="zh-CN" altLang="en-US"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境：</a:t>
            </a:r>
            <a:r>
              <a:rPr lang="zh-CN" altLang="en-US"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一方面是狄更斯个人的生活印记，另一方面</a:t>
            </a:r>
            <a:r>
              <a:rPr lang="zh-CN"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他一生创作了多部描写生活在英国社会底层的</a:t>
            </a:r>
            <a:r>
              <a:rPr lang="en-US"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小人物</a:t>
            </a:r>
            <a:r>
              <a:rPr lang="en-US"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的生活遭遇的作品</a:t>
            </a:r>
            <a:r>
              <a:rPr lang="en-US"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深刻地反映了当时英国复杂的社会现实</a:t>
            </a:r>
            <a:r>
              <a:rPr lang="zh-CN" altLang="en-US" b="1">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endParaRPr lang="zh-CN" altLang="en-US" b="1">
              <a:solidFill>
                <a:srgbClr val="0070C0"/>
              </a:solidFill>
              <a:effectLst>
                <a:outerShdw blurRad="38100" dist="38100" dir="2700000" algn="tl">
                  <a:srgbClr val="000000">
                    <a:alpha val="43137"/>
                  </a:srgbClr>
                </a:outerShdw>
              </a:effectLst>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24865"/>
          </a:xfrm>
        </p:spPr>
        <p:txBody>
          <a:bodyPr/>
          <a:lstStyle/>
          <a:p>
            <a:r>
              <a:rPr lang="zh-CN" altLang="en-US" b="1">
                <a:ln w="22225">
                  <a:solidFill>
                    <a:schemeClr val="accent2"/>
                  </a:solidFill>
                  <a:prstDash val="solid"/>
                </a:ln>
                <a:solidFill>
                  <a:schemeClr val="accent2">
                    <a:lumMod val="40000"/>
                    <a:lumOff val="60000"/>
                  </a:schemeClr>
                </a:solidFill>
                <a:effectLst/>
              </a:rPr>
              <a:t>第二次读文</a:t>
            </a:r>
            <a:endParaRPr lang="zh-CN" altLang="en-US" b="1">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lstStyle/>
          <a:p>
            <a:endParaRPr lang="zh-CN" altLang="en-US" b="1">
              <a:solidFill>
                <a:schemeClr val="accent1"/>
              </a:solidFill>
              <a:effectLst>
                <a:outerShdw blurRad="38100" dist="25400" dir="5400000" algn="ctr" rotWithShape="0">
                  <a:srgbClr val="6E747A">
                    <a:alpha val="43000"/>
                  </a:srgbClr>
                </a:outerShdw>
              </a:effectLst>
            </a:endParaRPr>
          </a:p>
          <a:p>
            <a:r>
              <a:rPr lang="zh-CN" altLang="en-US" b="1">
                <a:solidFill>
                  <a:schemeClr val="accent1"/>
                </a:solidFill>
                <a:effectLst>
                  <a:outerShdw blurRad="38100" dist="25400" dir="5400000" algn="ctr" rotWithShape="0">
                    <a:srgbClr val="6E747A">
                      <a:alpha val="43000"/>
                    </a:srgbClr>
                  </a:outerShdw>
                </a:effectLst>
              </a:rPr>
              <a:t>按照小说的三要素来分析小说，并归纳小说的主旨。</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endParaRPr lang="zh-CN" altLang="en-US"/>
          </a:p>
          <a:p>
            <a:r>
              <a:rPr lang="en-US" altLang="zh-CN"/>
              <a:t>1</a:t>
            </a:r>
            <a:r>
              <a:rPr lang="zh-CN" altLang="en-US"/>
              <a:t>、米考伯太太的形象</a:t>
            </a:r>
          </a:p>
          <a:p>
            <a:r>
              <a:rPr lang="en-US" altLang="zh-CN"/>
              <a:t>2</a:t>
            </a:r>
            <a:r>
              <a:rPr lang="zh-CN" altLang="en-US"/>
              <a:t>、米考伯先生的形象</a:t>
            </a:r>
          </a:p>
        </p:txBody>
      </p:sp>
      <p:sp>
        <p:nvSpPr>
          <p:cNvPr id="4" name="矩形 3"/>
          <p:cNvSpPr/>
          <p:nvPr/>
        </p:nvSpPr>
        <p:spPr>
          <a:xfrm>
            <a:off x="348615" y="489585"/>
            <a:ext cx="8446770" cy="1198880"/>
          </a:xfrm>
          <a:prstGeom prst="rect">
            <a:avLst/>
          </a:prstGeom>
          <a:noFill/>
          <a:ln>
            <a:noFill/>
          </a:ln>
        </p:spPr>
        <p:txBody>
          <a:bodyPr wrap="none" rtlCol="0" anchor="t">
            <a:spAutoFit/>
          </a:bodyPr>
          <a:lstStyle/>
          <a:p>
            <a:pPr algn="ctr"/>
            <a:r>
              <a:rPr lang="zh-CN" altLang="en-US" sz="7200" b="1">
                <a:solidFill>
                  <a:schemeClr val="accent1"/>
                </a:solidFill>
                <a:effectLst>
                  <a:outerShdw blurRad="38100" dist="25400" dir="5400000" algn="ctr" rotWithShape="0">
                    <a:srgbClr val="6E747A">
                      <a:alpha val="43000"/>
                    </a:srgbClr>
                  </a:outerShdw>
                </a:effectLst>
                <a:sym typeface="+mn-ea"/>
              </a:rPr>
              <a:t>分析小说的人物形象</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标题 3"/>
          <p:cNvSpPr>
            <a:spLocks noGrp="1" noChangeAspect="1"/>
          </p:cNvSpPr>
          <p:nvPr>
            <p:ph type="title"/>
          </p:nvPr>
        </p:nvSpPr>
        <p:spPr>
          <a:prstGeom prst="rect">
            <a:avLst/>
          </a:prstGeom>
        </p:spPr>
        <p:txBody>
          <a:bodyPr wrap="square">
            <a:spAutoFit/>
          </a:bodyPr>
          <a:lstStyle/>
          <a:p>
            <a:pPr>
              <a:lnSpc>
                <a:spcPct val="120000"/>
              </a:lnSpc>
            </a:pPr>
            <a:r>
              <a:rPr lang="zh-CN" altLang="zh-CN" sz="2200" b="1">
                <a:solidFill>
                  <a:srgbClr val="000000"/>
                </a:solidFill>
                <a:latin typeface="Arial" pitchFamily="34" charset="0"/>
                <a:ea typeface="黑体" pitchFamily="49" charset="-122"/>
                <a:cs typeface="Times New Roman" panose="02020603050405020304" pitchFamily="18" charset="0"/>
              </a:rPr>
              <a:t>单元学习</a:t>
            </a:r>
            <a:r>
              <a:rPr lang="zh-CN" altLang="zh-CN" sz="2200" b="1" smtClean="0">
                <a:solidFill>
                  <a:srgbClr val="000000"/>
                </a:solidFill>
                <a:latin typeface="Arial" pitchFamily="34" charset="0"/>
                <a:ea typeface="黑体" pitchFamily="49" charset="-122"/>
                <a:cs typeface="Times New Roman" panose="02020603050405020304" pitchFamily="18" charset="0"/>
              </a:rPr>
              <a:t>目标</a:t>
            </a:r>
            <a:r>
              <a:rPr lang="en-US" altLang="zh-CN" sz="2200" b="1" smtClean="0">
                <a:solidFill>
                  <a:srgbClr val="000000"/>
                </a:solidFill>
                <a:latin typeface="Arial" pitchFamily="34" charset="0"/>
                <a:ea typeface="黑体" pitchFamily="49" charset="-122"/>
                <a:cs typeface="Times New Roman" panose="02020603050405020304" pitchFamily="18" charset="0"/>
              </a:rPr>
              <a:t> </a:t>
            </a:r>
            <a:endParaRPr lang="zh-CN" altLang="en-US" sz="2200"/>
          </a:p>
        </p:txBody>
      </p:sp>
      <p:pic>
        <p:nvPicPr>
          <p:cNvPr id="5" name="a17.eps"/>
          <p:cNvPicPr>
            <a:picLocks noGrp="1"/>
          </p:cNvPicPr>
          <p:nvPr>
            <p:ph idx="1"/>
          </p:nvPr>
        </p:nvPicPr>
        <p:blipFill>
          <a:blip r:embed="rId2"/>
          <a:stretch>
            <a:fillRect/>
          </a:stretch>
        </p:blipFill>
        <p:spPr>
          <a:xfrm>
            <a:off x="457200" y="1664060"/>
            <a:ext cx="8229600" cy="4398242"/>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zh-CN"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简要概括米考伯太太的形象特点</a:t>
            </a:r>
            <a:r>
              <a:rPr lang="zh-CN" altLang="zh-CN">
                <a:solidFill>
                  <a:srgbClr val="000000"/>
                </a:solidFill>
                <a:latin typeface="Times New Roman" pitchFamily="18" charset="0"/>
                <a:cs typeface="Times New Roman" panose="02020603050405020304" pitchFamily="18" charset="0"/>
                <a:sym typeface="+mn-ea"/>
              </a:rPr>
              <a:t>。</a:t>
            </a:r>
            <a:endParaRPr lang="zh-CN" altLang="en-US"/>
          </a:p>
        </p:txBody>
      </p:sp>
      <p:sp>
        <p:nvSpPr>
          <p:cNvPr id="3" name="内容占位符 2"/>
          <p:cNvSpPr>
            <a:spLocks noGrp="1"/>
          </p:cNvSpPr>
          <p:nvPr>
            <p:ph idx="1"/>
          </p:nvPr>
        </p:nvSpPr>
        <p:spPr/>
        <p:txBody>
          <a:bodyPr/>
          <a:lstStyle/>
          <a:p>
            <a:r>
              <a:rPr lang="zh-CN" altLang="zh-CN" b="1">
                <a:solidFill>
                  <a:srgbClr val="FF0000"/>
                </a:solidFill>
                <a:latin typeface="Arial" pitchFamily="34" charset="0"/>
                <a:ea typeface="黑体" pitchFamily="49" charset="-122"/>
                <a:cs typeface="Times New Roman" panose="02020603050405020304" pitchFamily="18" charset="0"/>
                <a:sym typeface="+mn-ea"/>
              </a:rPr>
              <a:t>点拨</a:t>
            </a:r>
            <a:r>
              <a:rPr lang="en-US" altLang="zh-CN" b="1">
                <a:solidFill>
                  <a:srgbClr val="FF0000"/>
                </a:solidFill>
                <a:latin typeface="Arial" pitchFamily="34" charset="0"/>
                <a:ea typeface="黑体" pitchFamily="49" charset="-122"/>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米考伯太太愚昧无知</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能力低下且爱慕虚荣</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她将娘家的辉煌成天挂在嘴边</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虽然她的</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娘家人</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也并没有出现</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她不懂持家之道</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她用典当生活用品的钱来大吃大喝</a:t>
            </a:r>
            <a:r>
              <a:rPr lang="zh-CN" altLang="zh-CN" b="1" smtClean="0">
                <a:solidFill>
                  <a:srgbClr val="000000"/>
                </a:solidFill>
                <a:latin typeface="Times New Roman" pitchFamily="18" charset="0"/>
                <a:ea typeface="楷体" panose="02010609060101010101" pitchFamily="49" charset="-122"/>
                <a:cs typeface="Times New Roman" panose="02020603050405020304" pitchFamily="18" charset="0"/>
                <a:sym typeface="+mn-ea"/>
              </a:rPr>
              <a:t>。</a:t>
            </a:r>
            <a:endParaRPr lang="zh-CN" altLang="zh-CN" b="1">
              <a:solidFill>
                <a:srgbClr val="000000"/>
              </a:solidFill>
              <a:latin typeface="NEU-BZ-S92"/>
              <a:ea typeface="方正书宋_GBK" panose="03000509000000000000" pitchFamily="65" charset="-122"/>
              <a:cs typeface="Times New Roman" panose="02020603050405020304" pitchFamily="18" charset="0"/>
            </a:endParaRPr>
          </a:p>
          <a:p>
            <a:endParaRPr lang="zh-CN" altLang="en-US" b="1"/>
          </a:p>
          <a:p>
            <a:endParaRPr lang="zh-CN" altLang="en-US" b="1"/>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scene3d>
              <a:camera prst="orthographicFront"/>
              <a:lightRig rig="threePt" dir="t"/>
            </a:scene3d>
          </a:bodyPr>
          <a:lstStyle/>
          <a:p>
            <a:pPr algn="l"/>
            <a:r>
              <a:rPr lang="zh-CN" altLang="zh-CN" sz="3600"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小说是从哪些方面刻画米考伯先生的</a:t>
            </a:r>
            <a:r>
              <a:rPr lang="en-US" altLang="zh-CN" sz="3600"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a:t>
            </a:r>
            <a:br>
              <a:rPr lang="zh-CN" altLang="zh-CN" sz="3600"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rPr>
            </a:br>
            <a:endParaRPr lang="zh-CN" altLang="zh-CN" sz="3600"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endParaRPr>
          </a:p>
        </p:txBody>
      </p:sp>
      <p:sp>
        <p:nvSpPr>
          <p:cNvPr id="3" name="内容占位符 2"/>
          <p:cNvSpPr>
            <a:spLocks noGrp="1"/>
          </p:cNvSpPr>
          <p:nvPr>
            <p:ph idx="1"/>
          </p:nvPr>
        </p:nvSpPr>
        <p:spPr/>
        <p:txBody>
          <a:bodyPr>
            <a:normAutofit fontScale="60000"/>
          </a:bodyPr>
          <a:lstStyle/>
          <a:p>
            <a:pPr indent="0">
              <a:lnSpc>
                <a:spcPct val="120000"/>
              </a:lnSpc>
              <a:spcAft>
                <a:spcPct val="0"/>
              </a:spcAft>
              <a:buNone/>
              <a:tabLst>
                <a:tab pos="1029335"/>
                <a:tab pos="1850390"/>
                <a:tab pos="2538095"/>
                <a:tab pos="3221990"/>
              </a:tabLst>
            </a:pPr>
            <a:r>
              <a:rPr lang="zh-CN" altLang="zh-CN">
                <a:solidFill>
                  <a:srgbClr val="FF0000"/>
                </a:solidFill>
                <a:latin typeface="Arial" pitchFamily="34" charset="0"/>
                <a:ea typeface="黑体" pitchFamily="49" charset="-122"/>
                <a:cs typeface="Times New Roman" panose="02020603050405020304" pitchFamily="18" charset="0"/>
                <a:sym typeface="+mn-ea"/>
              </a:rPr>
              <a:t>点拨</a:t>
            </a:r>
            <a:r>
              <a:rPr lang="en-US" altLang="zh-CN">
                <a:solidFill>
                  <a:srgbClr val="FF0000"/>
                </a:solidFill>
                <a:latin typeface="Arial" pitchFamily="34" charset="0"/>
                <a:ea typeface="黑体" pitchFamily="49" charset="-122"/>
                <a:cs typeface="Times New Roman" panose="02020603050405020304" pitchFamily="18" charset="0"/>
                <a:sym typeface="+mn-ea"/>
              </a:rPr>
              <a:t>:</a:t>
            </a:r>
          </a:p>
          <a:p>
            <a:pPr indent="0">
              <a:lnSpc>
                <a:spcPct val="120000"/>
              </a:lnSpc>
              <a:spcAft>
                <a:spcPct val="0"/>
              </a:spcAft>
              <a:buNone/>
              <a:tabLst>
                <a:tab pos="1029335"/>
                <a:tab pos="1850390"/>
                <a:tab pos="2538095"/>
                <a:tab pos="3221990"/>
              </a:tabLst>
            </a:pPr>
            <a:r>
              <a:rPr lang="zh-CN" altLang="zh-CN" b="1">
                <a:solidFill>
                  <a:srgbClr val="000000"/>
                </a:solidFill>
                <a:latin typeface="NEU-BZ-S92"/>
                <a:cs typeface="宋体" panose="02010600030101010101" pitchFamily="2" charset="-122"/>
                <a:sym typeface="+mn-ea"/>
              </a:rPr>
              <a:t>①</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在外貌上</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米考伯衣衫破旧</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却戴着显眼的衬衣硬领</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外套前襟挂着单片眼镜</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手持手杖</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手杖上系有一对已褪色的大穗子</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生动刻画了他硬要装体面却力不从心的可笑模样。</a:t>
            </a:r>
          </a:p>
          <a:p>
            <a:pPr indent="0">
              <a:lnSpc>
                <a:spcPct val="120000"/>
              </a:lnSpc>
              <a:spcAft>
                <a:spcPct val="0"/>
              </a:spcAft>
              <a:buNone/>
              <a:tabLst>
                <a:tab pos="1029335"/>
                <a:tab pos="1850390"/>
                <a:tab pos="2538095"/>
                <a:tab pos="3221990"/>
              </a:tabLst>
            </a:pPr>
            <a:r>
              <a:rPr lang="zh-CN" altLang="zh-CN" b="1">
                <a:solidFill>
                  <a:srgbClr val="000000"/>
                </a:solidFill>
                <a:latin typeface="NEU-BZ-S92"/>
                <a:cs typeface="宋体" panose="02010600030101010101" pitchFamily="2" charset="-122"/>
                <a:sym typeface="+mn-ea"/>
              </a:rPr>
              <a:t>②</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在语言上</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他处处带着文雅的气派</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说话中带着屈尊俯就以及喜欢卖弄学问的那种迂腐的味道。</a:t>
            </a:r>
          </a:p>
          <a:p>
            <a:pPr indent="0">
              <a:lnSpc>
                <a:spcPct val="120000"/>
              </a:lnSpc>
              <a:spcAft>
                <a:spcPct val="0"/>
              </a:spcAft>
              <a:buNone/>
              <a:tabLst>
                <a:tab pos="1029335"/>
                <a:tab pos="1850390"/>
                <a:tab pos="2538095"/>
                <a:tab pos="3221990"/>
              </a:tabLst>
            </a:pPr>
            <a:r>
              <a:rPr lang="zh-CN" altLang="zh-CN" b="1">
                <a:solidFill>
                  <a:srgbClr val="000000"/>
                </a:solidFill>
                <a:latin typeface="NEU-BZ-S92"/>
                <a:cs typeface="宋体" panose="02010600030101010101" pitchFamily="2" charset="-122"/>
                <a:sym typeface="+mn-ea"/>
              </a:rPr>
              <a:t>③</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在行为上</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米考伯最显著的特点是得乐且乐</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梦想有一天会时来运转</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一副盲目乐观的样子。他收入不多却又爱慕虚荣</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喜欢讲排场</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所以常常是吃了上顿愁下顿</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不得不四处举债。当陷入困境</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债主上门逼债时</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他会愁眉苦脸、伤心羞愧</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拿着剃刀要往脖子上抹</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想一死了之。而债主一走</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顷刻之间他又把皮鞋擦得锃亮</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摆出高贵的架势</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哼着曲子出去了。他多次向大卫传授支出不能大于收入的道理</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可自己总是陷于债务之中不能自拔。</a:t>
            </a:r>
            <a:endParaRPr lang="zh-CN" altLang="en-US" b="1"/>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02260" y="1170940"/>
            <a:ext cx="8384540" cy="4955540"/>
          </a:xfrm>
        </p:spPr>
        <p:txBody>
          <a:bodyPr>
            <a:scene3d>
              <a:camera prst="orthographicFront"/>
              <a:lightRig rig="threePt" dir="t"/>
            </a:scene3d>
          </a:bodyPr>
          <a:lstStyle/>
          <a:p>
            <a:pPr indent="533400">
              <a:lnSpc>
                <a:spcPct val="120000"/>
              </a:lnSpc>
              <a:spcAft>
                <a:spcPct val="0"/>
              </a:spcAft>
              <a:tabLst>
                <a:tab pos="1029335"/>
                <a:tab pos="1850390"/>
                <a:tab pos="2538095"/>
                <a:tab pos="3221990"/>
              </a:tabLst>
            </a:pPr>
            <a:r>
              <a:rPr lang="zh-CN"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细节描写是指对文学作品中的人物、环境或事件的某一局部、某一特征、某一细微事实所作的具体、深入的描写</a:t>
            </a:r>
            <a:r>
              <a:rPr lang="en-US"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能更细腻地展示人物的某一特征。如《大卫</a:t>
            </a:r>
            <a:r>
              <a:rPr lang="en-US"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科波菲尔》中对米考伯先生的描写</a:t>
            </a:r>
            <a:r>
              <a:rPr lang="en-US"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他手里拿着一根很有气派的手杖</a:t>
            </a:r>
            <a:r>
              <a:rPr lang="en-US"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手杖上系有一对已褪色的大穗子</a:t>
            </a:r>
            <a:r>
              <a:rPr lang="en-US"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他的外套的前襟上还挂着一副有柄的单片眼镜</a:t>
            </a:r>
            <a:r>
              <a:rPr lang="en-US"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我后来发现</a:t>
            </a:r>
            <a:r>
              <a:rPr lang="en-US"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这只是用作装饰的</a:t>
            </a:r>
            <a:r>
              <a:rPr lang="en-US"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这句话</a:t>
            </a:r>
            <a:r>
              <a:rPr lang="en-US"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运用细节描写</a:t>
            </a:r>
            <a:r>
              <a:rPr lang="en-US"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突出了手杖上的穗子和用作装饰用的眼镜</a:t>
            </a:r>
            <a:r>
              <a:rPr lang="en-US"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表现了米考伯先生虽然落魄却一副文雅的姿态。</a:t>
            </a:r>
            <a:endParaRPr lang="zh-CN" altLang="zh-CN" sz="2000" b="1">
              <a:solidFill>
                <a:schemeClr val="accent1"/>
              </a:solidFill>
              <a:effectLst>
                <a:outerShdw blurRad="38100" dist="25400" dir="5400000" algn="ctr" rotWithShape="0">
                  <a:srgbClr val="6E747A">
                    <a:alpha val="43000"/>
                  </a:srgbClr>
                </a:outerShdw>
              </a:effectLst>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作品中的人物性格、故事情节、社会环境和自然景物</a:t>
            </a:r>
            <a:r>
              <a:rPr lang="en-US"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作者大多会用细节描写予以表现</a:t>
            </a:r>
            <a:r>
              <a:rPr lang="en-US"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如场景细节描写、服饰细节描写、动作细节描写、心理细节描写、语言细节描写等。成功的细节描写可以增强艺术感染力</a:t>
            </a:r>
            <a:r>
              <a:rPr lang="en-US"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sz="2000"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是文学创作不可忽视的技巧。</a:t>
            </a:r>
            <a:endParaRPr lang="zh-CN" altLang="zh-CN" sz="2000" b="1">
              <a:solidFill>
                <a:schemeClr val="accent1"/>
              </a:solidFill>
              <a:effectLst>
                <a:outerShdw blurRad="38100" dist="25400" dir="5400000" algn="ctr" rotWithShape="0">
                  <a:srgbClr val="6E747A">
                    <a:alpha val="43000"/>
                  </a:srgbClr>
                </a:outerShdw>
              </a:effectLst>
              <a:latin typeface="NEU-BZ-S92"/>
              <a:ea typeface="方正书宋_GBK" panose="03000509000000000000" pitchFamily="65" charset="-122"/>
              <a:cs typeface="Times New Roman" panose="02020603050405020304" pitchFamily="18" charset="0"/>
            </a:endParaRPr>
          </a:p>
          <a:p>
            <a:endParaRPr lang="zh-CN" altLang="zh-CN" sz="2000" b="1">
              <a:solidFill>
                <a:schemeClr val="accent1"/>
              </a:solidFill>
              <a:effectLst>
                <a:outerShdw blurRad="38100" dist="25400" dir="5400000" algn="ctr" rotWithShape="0">
                  <a:srgbClr val="6E747A">
                    <a:alpha val="43000"/>
                  </a:srgbClr>
                </a:outerShdw>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57200" y="313690"/>
            <a:ext cx="6393180" cy="607695"/>
          </a:xfrm>
          <a:prstGeom prst="rect">
            <a:avLst/>
          </a:prstGeom>
        </p:spPr>
        <p:txBody>
          <a:bodyPr wrap="square">
            <a:spAutoFit/>
            <a:scene3d>
              <a:camera prst="orthographicFront"/>
              <a:lightRig rig="threePt" dir="t"/>
            </a:scene3d>
          </a:bodyPr>
          <a:lstStyle/>
          <a:p>
            <a:pPr algn="ctr">
              <a:lnSpc>
                <a:spcPct val="120000"/>
              </a:lnSpc>
              <a:spcAft>
                <a:spcPct val="0"/>
              </a:spcAft>
              <a:tabLst>
                <a:tab pos="1029335"/>
                <a:tab pos="1850390"/>
                <a:tab pos="2538095"/>
                <a:tab pos="3221990"/>
              </a:tabLst>
            </a:pPr>
            <a:r>
              <a:rPr lang="zh-CN" altLang="zh-CN" sz="2800">
                <a:ln w="22225">
                  <a:solidFill>
                    <a:schemeClr val="accent2"/>
                  </a:solidFill>
                  <a:prstDash val="solid"/>
                </a:ln>
                <a:solidFill>
                  <a:schemeClr val="accent2">
                    <a:lumMod val="40000"/>
                    <a:lumOff val="60000"/>
                  </a:schemeClr>
                </a:solidFill>
                <a:effectLst/>
                <a:latin typeface="NEU-BZ-S92"/>
                <a:ea typeface="方正宋黑_GBK" panose="03000509000000000000" pitchFamily="65" charset="-122"/>
                <a:cs typeface="Times New Roman" panose="02020603050405020304" pitchFamily="18" charset="0"/>
              </a:rPr>
              <a:t>塑造人物形象的方法</a:t>
            </a:r>
            <a:r>
              <a:rPr lang="en-US" altLang="zh-CN" sz="2800">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rPr>
              <a:t>——</a:t>
            </a:r>
            <a:r>
              <a:rPr lang="zh-CN" altLang="zh-CN" sz="2800">
                <a:ln w="22225">
                  <a:solidFill>
                    <a:schemeClr val="accent2"/>
                  </a:solidFill>
                  <a:prstDash val="solid"/>
                </a:ln>
                <a:solidFill>
                  <a:schemeClr val="accent2">
                    <a:lumMod val="40000"/>
                    <a:lumOff val="60000"/>
                  </a:schemeClr>
                </a:solidFill>
                <a:effectLst/>
                <a:latin typeface="NEU-BZ-S92"/>
                <a:ea typeface="方正宋黑_GBK" panose="03000509000000000000" pitchFamily="65" charset="-122"/>
                <a:cs typeface="Times New Roman" panose="02020603050405020304" pitchFamily="18" charset="0"/>
              </a:rPr>
              <a:t>细节</a:t>
            </a:r>
            <a:r>
              <a:rPr lang="zh-CN" altLang="zh-CN" sz="2800" smtClean="0">
                <a:ln w="22225">
                  <a:solidFill>
                    <a:schemeClr val="accent2"/>
                  </a:solidFill>
                  <a:prstDash val="solid"/>
                </a:ln>
                <a:solidFill>
                  <a:schemeClr val="accent2">
                    <a:lumMod val="40000"/>
                    <a:lumOff val="60000"/>
                  </a:schemeClr>
                </a:solidFill>
                <a:effectLst/>
                <a:latin typeface="NEU-BZ-S92"/>
                <a:ea typeface="方正宋黑_GBK" panose="03000509000000000000" pitchFamily="65" charset="-122"/>
                <a:cs typeface="Times New Roman" panose="02020603050405020304" pitchFamily="18" charset="0"/>
              </a:rPr>
              <a:t>描写</a:t>
            </a:r>
            <a:r>
              <a:rPr lang="en-US" altLang="zh-CN" sz="2800" smtClean="0">
                <a:ln w="22225">
                  <a:solidFill>
                    <a:schemeClr val="accent2"/>
                  </a:solidFill>
                  <a:prstDash val="solid"/>
                </a:ln>
                <a:solidFill>
                  <a:schemeClr val="accent2">
                    <a:lumMod val="40000"/>
                    <a:lumOff val="60000"/>
                  </a:schemeClr>
                </a:solidFill>
                <a:effectLst/>
                <a:latin typeface="NEU-BZ-S92"/>
                <a:ea typeface="方正宋黑_GBK" panose="03000509000000000000" pitchFamily="65" charset="-122"/>
                <a:cs typeface="Times New Roman" panose="02020603050405020304" pitchFamily="18" charset="0"/>
              </a:rPr>
              <a:t> </a:t>
            </a:r>
            <a:endParaRPr lang="en-US" altLang="zh-CN" sz="2800" smtClean="0">
              <a:ln w="22225">
                <a:solidFill>
                  <a:schemeClr val="accent2"/>
                </a:solidFill>
                <a:prstDash val="solid"/>
              </a:ln>
              <a:solidFill>
                <a:schemeClr val="accent2">
                  <a:lumMod val="40000"/>
                  <a:lumOff val="60000"/>
                </a:schemeClr>
              </a:solidFill>
              <a:effectLst/>
              <a:latin typeface="NEU-BZ-S92"/>
              <a:ea typeface="方正宋黑_GBK" panose="03000509000000000000" pitchFamily="65" charset="-122"/>
              <a:cs typeface="Times New Roman" panose="02020603050405020304" pitchFamily="18" charset="0"/>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509270"/>
            <a:ext cx="8229600" cy="5617210"/>
          </a:xfrm>
        </p:spPr>
        <p:txBody>
          <a:bodyPr/>
          <a:lstStyle/>
          <a:p>
            <a:pPr indent="533400">
              <a:lnSpc>
                <a:spcPct val="120000"/>
              </a:lnSpc>
              <a:spcAft>
                <a:spcPct val="0"/>
              </a:spcAft>
              <a:tabLst>
                <a:tab pos="1029335"/>
                <a:tab pos="1850390"/>
                <a:tab pos="2538095"/>
                <a:tab pos="3221990"/>
              </a:tabLst>
            </a:pPr>
            <a:r>
              <a:rPr lang="zh-CN" altLang="zh-CN" sz="2400" b="1">
                <a:solidFill>
                  <a:srgbClr val="000000"/>
                </a:solidFill>
                <a:latin typeface="Times New Roman" pitchFamily="18" charset="0"/>
                <a:cs typeface="Times New Roman" panose="02020603050405020304" pitchFamily="18" charset="0"/>
                <a:sym typeface="+mn-ea"/>
              </a:rPr>
              <a:t>细节描写的范围虽然很宽广</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但主要还是用于刻画人物性格</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塑造人物形象。那么</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我们如何鉴赏有关人物的细节描写呢</a:t>
            </a:r>
            <a:r>
              <a:rPr lang="en-US" altLang="zh-CN" sz="2400" b="1">
                <a:solidFill>
                  <a:srgbClr val="000000"/>
                </a:solidFill>
                <a:latin typeface="Times New Roman" pitchFamily="18" charset="0"/>
                <a:cs typeface="Times New Roman" panose="02020603050405020304" pitchFamily="18" charset="0"/>
                <a:sym typeface="+mn-ea"/>
              </a:rPr>
              <a:t>?</a:t>
            </a:r>
            <a:endParaRPr lang="zh-CN" altLang="zh-CN" sz="2400" b="1">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400" b="1">
                <a:solidFill>
                  <a:srgbClr val="000000"/>
                </a:solidFill>
                <a:latin typeface="Arial" pitchFamily="34" charset="0"/>
                <a:ea typeface="黑体" pitchFamily="49" charset="-122"/>
                <a:cs typeface="Times New Roman" panose="02020603050405020304" pitchFamily="18" charset="0"/>
                <a:sym typeface="+mn-ea"/>
              </a:rPr>
              <a:t>一、从个性化语言描写角度去鉴赏</a:t>
            </a:r>
            <a:endParaRPr lang="zh-CN" altLang="zh-CN" sz="2400" b="1">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400" b="1">
                <a:solidFill>
                  <a:srgbClr val="000000"/>
                </a:solidFill>
                <a:latin typeface="Times New Roman" pitchFamily="18" charset="0"/>
                <a:cs typeface="Times New Roman" panose="02020603050405020304" pitchFamily="18" charset="0"/>
                <a:sym typeface="+mn-ea"/>
              </a:rPr>
              <a:t>语言是心理的外在表现形式</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人物的心理通过语言向外界传达。人在紧张的状态下的语言会与平时不同。鉴赏时只要抓住这些不同</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就能体会到人物的内心世界。如《故乡》中</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鲁迅运用未见其人先闻其声的方法让杨二嫂出场。</a:t>
            </a:r>
            <a:r>
              <a:rPr lang="en-US" altLang="zh-CN" sz="2400" b="1">
                <a:solidFill>
                  <a:srgbClr val="000000"/>
                </a:solidFill>
                <a:latin typeface="Times New Roman" pitchFamily="18" charset="0"/>
                <a:cs typeface="Times New Roman" panose="02020603050405020304" pitchFamily="18" charset="0"/>
                <a:sym typeface="+mn-ea"/>
              </a:rPr>
              <a:t>“</a:t>
            </a:r>
            <a:r>
              <a:rPr lang="en-US" altLang="zh-CN" sz="2400" b="1">
                <a:solidFill>
                  <a:srgbClr val="000000"/>
                </a:solidFill>
                <a:latin typeface="宋体" pitchFamily="2" charset="-122"/>
                <a:ea typeface="方正书宋_GBK" panose="03000509000000000000" pitchFamily="65" charset="-122"/>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哈</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这模样了</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胡子这么长了</a:t>
            </a:r>
            <a:r>
              <a:rPr lang="en-US" altLang="zh-CN" sz="2400" b="1">
                <a:solidFill>
                  <a:srgbClr val="000000"/>
                </a:solidFill>
                <a:latin typeface="Times New Roman" pitchFamily="18" charset="0"/>
                <a:cs typeface="Times New Roman" panose="02020603050405020304" pitchFamily="18" charset="0"/>
                <a:sym typeface="+mn-ea"/>
              </a:rPr>
              <a:t>!</a:t>
            </a:r>
            <a:r>
              <a:rPr lang="en-US" altLang="zh-CN" sz="2400" b="1">
                <a:solidFill>
                  <a:srgbClr val="000000"/>
                </a:solidFill>
                <a:latin typeface="宋体" pitchFamily="2" charset="-122"/>
                <a:ea typeface="方正书宋_GBK" panose="03000509000000000000" pitchFamily="65" charset="-122"/>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一种尖利的怪声突然大叫起来</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使</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我吃了一吓</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将杨二嫂的泼悍、放肆很轻易地展现了出来。</a:t>
            </a:r>
            <a:endParaRPr lang="zh-CN" altLang="zh-CN" sz="2400"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zh-CN" sz="2400" b="1">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67970" y="655320"/>
            <a:ext cx="8418830" cy="5471160"/>
          </a:xfrm>
        </p:spPr>
        <p:txBody>
          <a:bodyPr>
            <a:noAutofit/>
          </a:bodyPr>
          <a:lstStyle/>
          <a:p>
            <a:pPr indent="0">
              <a:lnSpc>
                <a:spcPct val="120000"/>
              </a:lnSpc>
              <a:spcAft>
                <a:spcPct val="0"/>
              </a:spcAft>
              <a:buNone/>
              <a:tabLst>
                <a:tab pos="1029335"/>
                <a:tab pos="1850390"/>
                <a:tab pos="2538095"/>
                <a:tab pos="3221990"/>
              </a:tabLst>
            </a:pPr>
            <a:r>
              <a:rPr lang="zh-CN" altLang="zh-CN" sz="2400" b="1">
                <a:solidFill>
                  <a:srgbClr val="000000"/>
                </a:solidFill>
                <a:latin typeface="Arial" pitchFamily="34" charset="0"/>
                <a:ea typeface="黑体" pitchFamily="49" charset="-122"/>
                <a:cs typeface="Times New Roman" panose="02020603050405020304" pitchFamily="18" charset="0"/>
                <a:sym typeface="+mn-ea"/>
              </a:rPr>
              <a:t>二、从个性动作描写角度去鉴赏</a:t>
            </a:r>
            <a:endParaRPr lang="zh-CN" altLang="zh-CN" sz="2400" b="1">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endParaRPr lang="zh-CN" altLang="zh-CN" sz="2400" b="1">
              <a:solidFill>
                <a:srgbClr val="000000"/>
              </a:solidFill>
              <a:latin typeface="Times New Roman" pitchFamily="18" charset="0"/>
              <a:cs typeface="Times New Roman" panose="02020603050405020304" pitchFamily="18" charset="0"/>
              <a:sym typeface="+mn-ea"/>
            </a:endParaRPr>
          </a:p>
          <a:p>
            <a:pPr indent="533400">
              <a:lnSpc>
                <a:spcPct val="120000"/>
              </a:lnSpc>
              <a:spcAft>
                <a:spcPct val="0"/>
              </a:spcAft>
              <a:tabLst>
                <a:tab pos="1029335"/>
                <a:tab pos="1850390"/>
                <a:tab pos="2538095"/>
                <a:tab pos="3221990"/>
              </a:tabLst>
            </a:pPr>
            <a:r>
              <a:rPr lang="zh-CN" altLang="zh-CN" sz="2400" b="1">
                <a:solidFill>
                  <a:srgbClr val="000000"/>
                </a:solidFill>
                <a:latin typeface="Times New Roman" pitchFamily="18" charset="0"/>
                <a:cs typeface="Times New Roman" panose="02020603050405020304" pitchFamily="18" charset="0"/>
                <a:sym typeface="+mn-ea"/>
              </a:rPr>
              <a:t>动作描写是文学作品中塑造人物最为重要、也是最常用的一种方法</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人物形象正是在言行中立起来的。鲁迅的《阿</a:t>
            </a:r>
            <a:r>
              <a:rPr lang="en-US" altLang="zh-CN" sz="2400" b="1">
                <a:solidFill>
                  <a:srgbClr val="000000"/>
                </a:solidFill>
                <a:latin typeface="Times New Roman" pitchFamily="18" charset="0"/>
                <a:cs typeface="Times New Roman" panose="02020603050405020304" pitchFamily="18" charset="0"/>
                <a:sym typeface="+mn-ea"/>
              </a:rPr>
              <a:t>Q</a:t>
            </a:r>
            <a:r>
              <a:rPr lang="zh-CN" altLang="zh-CN" sz="2400" b="1">
                <a:solidFill>
                  <a:srgbClr val="000000"/>
                </a:solidFill>
                <a:latin typeface="Times New Roman" pitchFamily="18" charset="0"/>
                <a:cs typeface="Times New Roman" panose="02020603050405020304" pitchFamily="18" charset="0"/>
                <a:sym typeface="+mn-ea"/>
              </a:rPr>
              <a:t>正传》中有一段阿</a:t>
            </a:r>
            <a:r>
              <a:rPr lang="en-US" altLang="zh-CN" sz="2400" b="1">
                <a:solidFill>
                  <a:srgbClr val="000000"/>
                </a:solidFill>
                <a:latin typeface="Times New Roman" pitchFamily="18" charset="0"/>
                <a:cs typeface="Times New Roman" panose="02020603050405020304" pitchFamily="18" charset="0"/>
                <a:sym typeface="+mn-ea"/>
              </a:rPr>
              <a:t>Q</a:t>
            </a:r>
            <a:r>
              <a:rPr lang="zh-CN" altLang="zh-CN" sz="2400" b="1">
                <a:solidFill>
                  <a:srgbClr val="000000"/>
                </a:solidFill>
                <a:latin typeface="Times New Roman" pitchFamily="18" charset="0"/>
                <a:cs typeface="Times New Roman" panose="02020603050405020304" pitchFamily="18" charset="0"/>
                <a:sym typeface="+mn-ea"/>
              </a:rPr>
              <a:t>刑前画押的细节描写</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要画圆圈了</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那手捏着笔却只是抖。于是那人替他将纸铺在地上</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阿</a:t>
            </a:r>
            <a:r>
              <a:rPr lang="en-US" altLang="zh-CN" sz="2400" b="1">
                <a:solidFill>
                  <a:srgbClr val="000000"/>
                </a:solidFill>
                <a:latin typeface="Times New Roman" pitchFamily="18" charset="0"/>
                <a:cs typeface="Times New Roman" panose="02020603050405020304" pitchFamily="18" charset="0"/>
                <a:sym typeface="+mn-ea"/>
              </a:rPr>
              <a:t>Q</a:t>
            </a:r>
            <a:r>
              <a:rPr lang="zh-CN" altLang="zh-CN" sz="2400" b="1">
                <a:solidFill>
                  <a:srgbClr val="000000"/>
                </a:solidFill>
                <a:latin typeface="Times New Roman" pitchFamily="18" charset="0"/>
                <a:cs typeface="Times New Roman" panose="02020603050405020304" pitchFamily="18" charset="0"/>
                <a:sym typeface="+mn-ea"/>
              </a:rPr>
              <a:t>伏下去</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使尽了平生的力气画圆圈。他生怕被人笑话</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立志要画得圆</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但这可恶的笔不但很沉重</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并且不听话</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刚刚一抖一抖的几乎要合缝</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却又向外一耸</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画成瓜子模样了。</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这个行为细节</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具体、形象、生动地反映了阿</a:t>
            </a:r>
            <a:r>
              <a:rPr lang="en-US" altLang="zh-CN" sz="2400" b="1">
                <a:solidFill>
                  <a:srgbClr val="000000"/>
                </a:solidFill>
                <a:latin typeface="Times New Roman" pitchFamily="18" charset="0"/>
                <a:cs typeface="Times New Roman" panose="02020603050405020304" pitchFamily="18" charset="0"/>
                <a:sym typeface="+mn-ea"/>
              </a:rPr>
              <a:t>Q</a:t>
            </a:r>
            <a:r>
              <a:rPr lang="zh-CN" altLang="zh-CN" sz="2400" b="1">
                <a:solidFill>
                  <a:srgbClr val="000000"/>
                </a:solidFill>
                <a:latin typeface="Times New Roman" pitchFamily="18" charset="0"/>
                <a:cs typeface="Times New Roman" panose="02020603050405020304" pitchFamily="18" charset="0"/>
                <a:sym typeface="+mn-ea"/>
              </a:rPr>
              <a:t>的性格特点</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直到死还恪守着自欺欺人的</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精神胜利法</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。当人们读到这一细节描写时</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cs typeface="Times New Roman" panose="02020603050405020304" pitchFamily="18" charset="0"/>
                <a:sym typeface="+mn-ea"/>
              </a:rPr>
              <a:t>谁又能不觉得阿</a:t>
            </a:r>
            <a:r>
              <a:rPr lang="en-US" altLang="zh-CN" sz="2400" b="1">
                <a:solidFill>
                  <a:srgbClr val="000000"/>
                </a:solidFill>
                <a:latin typeface="Times New Roman" pitchFamily="18" charset="0"/>
                <a:cs typeface="Times New Roman" panose="02020603050405020304" pitchFamily="18" charset="0"/>
                <a:sym typeface="+mn-ea"/>
              </a:rPr>
              <a:t>Q</a:t>
            </a:r>
            <a:r>
              <a:rPr lang="zh-CN" altLang="zh-CN" sz="2400" b="1">
                <a:solidFill>
                  <a:srgbClr val="000000"/>
                </a:solidFill>
                <a:latin typeface="Times New Roman" pitchFamily="18" charset="0"/>
                <a:cs typeface="Times New Roman" panose="02020603050405020304" pitchFamily="18" charset="0"/>
                <a:sym typeface="+mn-ea"/>
              </a:rPr>
              <a:t>的可笑、可悲和可怜呢</a:t>
            </a:r>
            <a:r>
              <a:rPr lang="en-US" altLang="zh-CN" sz="2400" b="1">
                <a:solidFill>
                  <a:srgbClr val="000000"/>
                </a:solidFill>
                <a:latin typeface="Times New Roman" pitchFamily="18" charset="0"/>
                <a:cs typeface="Times New Roman" panose="02020603050405020304" pitchFamily="18" charset="0"/>
                <a:sym typeface="+mn-ea"/>
              </a:rPr>
              <a:t>?</a:t>
            </a:r>
            <a:endParaRPr lang="zh-CN" altLang="zh-CN" sz="2400"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zh-CN" sz="2400" b="1">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60070" y="474345"/>
            <a:ext cx="8126730" cy="5652135"/>
          </a:xfrm>
        </p:spPr>
        <p:txBody>
          <a:bodyPr>
            <a:normAutofit fontScale="60000"/>
          </a:bodyPr>
          <a:lstStyle/>
          <a:p>
            <a:pPr indent="0">
              <a:lnSpc>
                <a:spcPts val="2900"/>
              </a:lnSpc>
              <a:spcAft>
                <a:spcPct val="0"/>
              </a:spcAft>
              <a:buNone/>
              <a:tabLst>
                <a:tab pos="1029335"/>
                <a:tab pos="1850390"/>
                <a:tab pos="2538095"/>
                <a:tab pos="3221990"/>
              </a:tabLst>
            </a:pPr>
            <a:r>
              <a:rPr lang="zh-CN" altLang="zh-CN">
                <a:solidFill>
                  <a:srgbClr val="000000"/>
                </a:solidFill>
                <a:latin typeface="Arial" pitchFamily="34" charset="0"/>
                <a:ea typeface="黑体" pitchFamily="49" charset="-122"/>
                <a:cs typeface="Times New Roman" panose="02020603050405020304" pitchFamily="18" charset="0"/>
                <a:sym typeface="+mn-ea"/>
              </a:rPr>
              <a:t>三、从特殊外貌描写角度去鉴赏</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a:solidFill>
                  <a:srgbClr val="000000"/>
                </a:solidFill>
                <a:latin typeface="Times New Roman" pitchFamily="18" charset="0"/>
                <a:cs typeface="Times New Roman" panose="02020603050405020304" pitchFamily="18" charset="0"/>
                <a:sym typeface="+mn-ea"/>
              </a:rPr>
              <a:t>外貌描写是对人物的外貌特征</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cs typeface="Times New Roman" panose="02020603050405020304" pitchFamily="18" charset="0"/>
                <a:sym typeface="+mn-ea"/>
              </a:rPr>
              <a:t>包括人物的容貌、衣着、神态、体型、姿态等等</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cs typeface="Times New Roman" panose="02020603050405020304" pitchFamily="18" charset="0"/>
                <a:sym typeface="+mn-ea"/>
              </a:rPr>
              <a:t>进行描写。外貌描写对于交代人物身份、推动故事情节、塑造人物形象和揭示作品主题有着重要作用。在文学作品中</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cs typeface="Times New Roman" panose="02020603050405020304" pitchFamily="18" charset="0"/>
                <a:sym typeface="+mn-ea"/>
              </a:rPr>
              <a:t>恰当地运用外貌描写可将人物性格表现得更充分</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cs typeface="Times New Roman" panose="02020603050405020304" pitchFamily="18" charset="0"/>
                <a:sym typeface="+mn-ea"/>
              </a:rPr>
              <a:t>使人物形象更加丰满真实</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cs typeface="Times New Roman" panose="02020603050405020304" pitchFamily="18" charset="0"/>
                <a:sym typeface="+mn-ea"/>
              </a:rPr>
              <a:t>使作品主题得到深化。如</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cs typeface="Times New Roman" panose="02020603050405020304" pitchFamily="18" charset="0"/>
                <a:sym typeface="+mn-ea"/>
              </a:rPr>
              <a:t>《变色龙》中通过对奥楚蔑洛夫将军大衣穿了又脱、脱了又穿的细节描写</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cs typeface="Times New Roman" panose="02020603050405020304" pitchFamily="18" charset="0"/>
                <a:sym typeface="+mn-ea"/>
              </a:rPr>
              <a:t>淋漓尽致地勾画出他</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cs typeface="Times New Roman" panose="02020603050405020304" pitchFamily="18" charset="0"/>
                <a:sym typeface="+mn-ea"/>
              </a:rPr>
              <a:t>变色</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cs typeface="Times New Roman" panose="02020603050405020304" pitchFamily="18" charset="0"/>
                <a:sym typeface="+mn-ea"/>
              </a:rPr>
              <a:t>过程中的丑态以及他卑劣的心理活动。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a:solidFill>
                  <a:srgbClr val="000000"/>
                </a:solidFill>
                <a:latin typeface="Times New Roman" pitchFamily="18" charset="0"/>
                <a:cs typeface="Times New Roman" panose="02020603050405020304" pitchFamily="18" charset="0"/>
                <a:sym typeface="+mn-ea"/>
              </a:rPr>
              <a:t>总之</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cs typeface="Times New Roman" panose="02020603050405020304" pitchFamily="18" charset="0"/>
                <a:sym typeface="+mn-ea"/>
              </a:rPr>
              <a:t>全方位体会人物的性格特征需要面面俱到</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cs typeface="Times New Roman" panose="02020603050405020304" pitchFamily="18" charset="0"/>
                <a:sym typeface="+mn-ea"/>
              </a:rPr>
              <a:t>要抓住不同的细节描写来进行细致分析、感悟。作家的作品中都是综合使用这些细节描写的</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cs typeface="Times New Roman" panose="02020603050405020304" pitchFamily="18" charset="0"/>
                <a:sym typeface="+mn-ea"/>
              </a:rPr>
              <a:t>我们要学会辨别、思考、赏析这些细节描写</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cs typeface="Times New Roman" panose="02020603050405020304" pitchFamily="18" charset="0"/>
                <a:sym typeface="+mn-ea"/>
              </a:rPr>
              <a:t>从而抓住人物的神采、灵魂。</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a:solidFill>
                  <a:srgbClr val="000000"/>
                </a:solidFill>
                <a:latin typeface="Times New Roman" pitchFamily="18" charset="0"/>
                <a:cs typeface="Times New Roman" panose="02020603050405020304" pitchFamily="18" charset="0"/>
                <a:sym typeface="+mn-ea"/>
              </a:rPr>
              <a:t>细节描写的作用一般有</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NEU-BZ-S92"/>
                <a:cs typeface="宋体" panose="02010600030101010101" pitchFamily="2" charset="-122"/>
                <a:sym typeface="+mn-ea"/>
              </a:rPr>
              <a:t>①</a:t>
            </a:r>
            <a:r>
              <a:rPr lang="zh-CN" altLang="zh-CN">
                <a:solidFill>
                  <a:srgbClr val="000000"/>
                </a:solidFill>
                <a:latin typeface="Times New Roman" pitchFamily="18" charset="0"/>
                <a:cs typeface="Times New Roman" panose="02020603050405020304" pitchFamily="18" charset="0"/>
                <a:sym typeface="+mn-ea"/>
              </a:rPr>
              <a:t>刻画人物形象</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NEU-BZ-S92"/>
                <a:cs typeface="宋体" panose="02010600030101010101" pitchFamily="2" charset="-122"/>
                <a:sym typeface="+mn-ea"/>
              </a:rPr>
              <a:t>②</a:t>
            </a:r>
            <a:r>
              <a:rPr lang="zh-CN" altLang="zh-CN">
                <a:solidFill>
                  <a:srgbClr val="000000"/>
                </a:solidFill>
                <a:latin typeface="Times New Roman" pitchFamily="18" charset="0"/>
                <a:cs typeface="Times New Roman" panose="02020603050405020304" pitchFamily="18" charset="0"/>
                <a:sym typeface="+mn-ea"/>
              </a:rPr>
              <a:t>深化主题</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NEU-BZ-S92"/>
                <a:cs typeface="宋体" panose="02010600030101010101" pitchFamily="2" charset="-122"/>
                <a:sym typeface="+mn-ea"/>
              </a:rPr>
              <a:t>③</a:t>
            </a:r>
            <a:r>
              <a:rPr lang="zh-CN" altLang="zh-CN">
                <a:solidFill>
                  <a:srgbClr val="000000"/>
                </a:solidFill>
                <a:latin typeface="Times New Roman" pitchFamily="18" charset="0"/>
                <a:cs typeface="Times New Roman" panose="02020603050405020304" pitchFamily="18" charset="0"/>
                <a:sym typeface="+mn-ea"/>
              </a:rPr>
              <a:t>推动情节的发展</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cs typeface="Times New Roman" panose="02020603050405020304" pitchFamily="18" charset="0"/>
                <a:sym typeface="+mn-ea"/>
              </a:rPr>
              <a:t>营造氛围</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NEU-BZ-S92"/>
                <a:cs typeface="宋体" panose="02010600030101010101" pitchFamily="2" charset="-122"/>
                <a:sym typeface="+mn-ea"/>
              </a:rPr>
              <a:t>④</a:t>
            </a:r>
            <a:r>
              <a:rPr lang="zh-CN" altLang="zh-CN">
                <a:solidFill>
                  <a:srgbClr val="000000"/>
                </a:solidFill>
                <a:latin typeface="Times New Roman" pitchFamily="18" charset="0"/>
                <a:cs typeface="Times New Roman" panose="02020603050405020304" pitchFamily="18" charset="0"/>
                <a:sym typeface="+mn-ea"/>
              </a:rPr>
              <a:t>渲染时代气氛、地方特色</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NEU-BZ-S92"/>
                <a:cs typeface="宋体" panose="02010600030101010101" pitchFamily="2" charset="-122"/>
                <a:sym typeface="+mn-ea"/>
              </a:rPr>
              <a:t>⑤</a:t>
            </a:r>
            <a:r>
              <a:rPr lang="zh-CN" altLang="zh-CN">
                <a:solidFill>
                  <a:srgbClr val="000000"/>
                </a:solidFill>
                <a:latin typeface="Times New Roman" pitchFamily="18" charset="0"/>
                <a:cs typeface="Times New Roman" panose="02020603050405020304" pitchFamily="18" charset="0"/>
                <a:sym typeface="+mn-ea"/>
              </a:rPr>
              <a:t>暗示、影射。</a:t>
            </a:r>
            <a:endParaRPr lang="zh-CN" altLang="en-US"/>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80085"/>
          </a:xfrm>
        </p:spPr>
        <p:txBody>
          <a:bodyPr>
            <a:normAutofit fontScale="90000"/>
            <a:scene3d>
              <a:camera prst="orthographicFront"/>
              <a:lightRig rig="threePt" dir="t"/>
            </a:scene3d>
          </a:bodyPr>
          <a:lstStyle/>
          <a:p>
            <a:br>
              <a:rPr lang="zh-CN" altLang="zh-CN"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br>
            <a:r>
              <a:rPr lang="zh-CN" altLang="zh-CN"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小说以第一人称叙述</a:t>
            </a:r>
            <a:r>
              <a:rPr lang="en-US" altLang="zh-CN"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a:t>
            </a:r>
            <a:r>
              <a:rPr lang="zh-CN" altLang="zh-CN"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有什么好处</a:t>
            </a:r>
            <a:r>
              <a:rPr lang="en-US" altLang="zh-CN"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a:t>
            </a:r>
            <a:br>
              <a:rPr lang="zh-CN" altLang="zh-CN"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rPr>
            </a:br>
            <a:endParaRPr lang="zh-CN" altLang="zh-CN"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endParaRPr>
          </a:p>
        </p:txBody>
      </p:sp>
      <p:sp>
        <p:nvSpPr>
          <p:cNvPr id="3" name="内容占位符 2"/>
          <p:cNvSpPr>
            <a:spLocks noGrp="1"/>
          </p:cNvSpPr>
          <p:nvPr>
            <p:ph idx="1"/>
          </p:nvPr>
        </p:nvSpPr>
        <p:spPr>
          <a:xfrm>
            <a:off x="508635" y="1162050"/>
            <a:ext cx="8178165" cy="4964430"/>
          </a:xfrm>
        </p:spPr>
        <p:txBody>
          <a:bodyPr>
            <a:normAutofit/>
          </a:bodyPr>
          <a:lstStyle/>
          <a:p>
            <a:pPr indent="533400">
              <a:lnSpc>
                <a:spcPct val="120000"/>
              </a:lnSpc>
              <a:spcAft>
                <a:spcPct val="0"/>
              </a:spcAft>
              <a:tabLst>
                <a:tab pos="1029335"/>
                <a:tab pos="1850390"/>
                <a:tab pos="2538095"/>
                <a:tab pos="3221990"/>
              </a:tabLst>
            </a:pPr>
            <a:r>
              <a:rPr lang="zh-CN" altLang="zh-CN">
                <a:solidFill>
                  <a:srgbClr val="FF0000"/>
                </a:solidFill>
                <a:latin typeface="Arial" pitchFamily="34" charset="0"/>
                <a:ea typeface="黑体" pitchFamily="49" charset="-122"/>
                <a:cs typeface="Times New Roman" panose="02020603050405020304" pitchFamily="18" charset="0"/>
                <a:sym typeface="+mn-ea"/>
              </a:rPr>
              <a:t>点拨</a:t>
            </a:r>
            <a:r>
              <a:rPr lang="en-US" altLang="zh-CN">
                <a:solidFill>
                  <a:srgbClr val="FF0000"/>
                </a:solidFill>
                <a:latin typeface="Arial" pitchFamily="34" charset="0"/>
                <a:ea typeface="黑体" pitchFamily="49" charset="-122"/>
                <a:cs typeface="Times New Roman" panose="02020603050405020304" pitchFamily="18" charset="0"/>
                <a:sym typeface="+mn-ea"/>
              </a:rPr>
              <a:t>:</a:t>
            </a:r>
            <a:r>
              <a:rPr lang="zh-CN" altLang="zh-CN">
                <a:solidFill>
                  <a:srgbClr val="000000"/>
                </a:solidFill>
                <a:latin typeface="NEU-BZ-S92"/>
                <a:cs typeface="宋体" panose="02010600030101010101" pitchFamily="2" charset="-122"/>
                <a:sym typeface="+mn-ea"/>
              </a:rPr>
              <a:t>①</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小说是作者带有自传性的作品</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全书采用第一人称叙事</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其中融进了作者本人的许多生活经历。</a:t>
            </a:r>
            <a:r>
              <a:rPr lang="zh-CN" altLang="zh-CN">
                <a:solidFill>
                  <a:srgbClr val="000000"/>
                </a:solidFill>
                <a:latin typeface="NEU-BZ-S92"/>
                <a:cs typeface="宋体" panose="02010600030101010101" pitchFamily="2" charset="-122"/>
                <a:sym typeface="+mn-ea"/>
              </a:rPr>
              <a:t>②</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小说是以</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我</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的口吻</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以亲身经历者的眼光去观察和叙述</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使小说主观色彩更为浓厚。</a:t>
            </a:r>
            <a:r>
              <a:rPr lang="zh-CN" altLang="zh-CN">
                <a:solidFill>
                  <a:srgbClr val="000000"/>
                </a:solidFill>
                <a:latin typeface="NEU-BZ-S92"/>
                <a:cs typeface="宋体" panose="02010600030101010101" pitchFamily="2" charset="-122"/>
                <a:sym typeface="+mn-ea"/>
              </a:rPr>
              <a:t>③</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人物心理刻画更为细腻</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情感也更为动人</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增加了小说的真实性、亲和力和亲切感。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en-US"/>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l"/>
            <a:br>
              <a:rPr lang="zh-CN" altLang="zh-CN" sz="3600">
                <a:solidFill>
                  <a:srgbClr val="000000"/>
                </a:solidFill>
                <a:latin typeface="Times New Roman" pitchFamily="18" charset="0"/>
                <a:cs typeface="Times New Roman" panose="02020603050405020304" pitchFamily="18" charset="0"/>
                <a:sym typeface="+mn-ea"/>
              </a:rPr>
            </a:br>
            <a:br>
              <a:rPr lang="zh-CN" altLang="zh-CN" sz="3600">
                <a:solidFill>
                  <a:srgbClr val="000000"/>
                </a:solidFill>
                <a:latin typeface="Times New Roman" pitchFamily="18" charset="0"/>
                <a:cs typeface="Times New Roman" panose="02020603050405020304" pitchFamily="18" charset="0"/>
                <a:sym typeface="+mn-ea"/>
              </a:rPr>
            </a:br>
            <a:r>
              <a:rPr lang="zh-CN" altLang="zh-CN" sz="3600"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用第一人称</a:t>
            </a:r>
            <a:r>
              <a:rPr lang="en-US" altLang="zh-CN" sz="3600"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a:t>
            </a:r>
            <a:r>
              <a:rPr lang="zh-CN" altLang="zh-CN" sz="3600"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我</a:t>
            </a:r>
            <a:r>
              <a:rPr lang="en-US" altLang="zh-CN" sz="3600"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a:t>
            </a:r>
            <a:r>
              <a:rPr lang="zh-CN" altLang="zh-CN" sz="3600"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的角度去叙述事件只能限于</a:t>
            </a:r>
            <a:r>
              <a:rPr lang="en-US" altLang="zh-CN" sz="3600"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a:t>
            </a:r>
            <a:r>
              <a:rPr lang="zh-CN" altLang="zh-CN" sz="3600"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我</a:t>
            </a:r>
            <a:r>
              <a:rPr lang="en-US" altLang="zh-CN" sz="3600"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a:t>
            </a:r>
            <a:r>
              <a:rPr lang="zh-CN" altLang="zh-CN" sz="3600"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的所见所闻所感</a:t>
            </a:r>
            <a:r>
              <a:rPr lang="en-US" altLang="zh-CN" sz="3600"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a:t>
            </a:r>
            <a:r>
              <a:rPr lang="zh-CN" altLang="zh-CN" sz="3600"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小说是如何突破这一局限的</a:t>
            </a:r>
            <a:r>
              <a:rPr lang="en-US" altLang="zh-CN" sz="3600"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a:t>
            </a:r>
            <a:br>
              <a:rPr lang="zh-CN" altLang="zh-CN" sz="3600"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rPr>
            </a:br>
            <a:endParaRPr lang="zh-CN" altLang="zh-CN" sz="3600"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endParaRPr>
          </a:p>
        </p:txBody>
      </p:sp>
      <p:sp>
        <p:nvSpPr>
          <p:cNvPr id="3" name="内容占位符 2"/>
          <p:cNvSpPr>
            <a:spLocks noGrp="1"/>
          </p:cNvSpPr>
          <p:nvPr>
            <p:ph idx="1"/>
          </p:nvPr>
        </p:nvSpPr>
        <p:spPr>
          <a:xfrm>
            <a:off x="457200" y="2562860"/>
            <a:ext cx="8229600" cy="3563620"/>
          </a:xfrm>
        </p:spPr>
        <p:txBody>
          <a:bodyPr/>
          <a:lstStyle/>
          <a:p>
            <a:pPr indent="0">
              <a:lnSpc>
                <a:spcPct val="120000"/>
              </a:lnSpc>
              <a:spcAft>
                <a:spcPct val="0"/>
              </a:spcAft>
              <a:buNone/>
              <a:tabLst>
                <a:tab pos="1029335"/>
                <a:tab pos="1850390"/>
                <a:tab pos="2538095"/>
                <a:tab pos="3221990"/>
              </a:tabLst>
            </a:pPr>
            <a:r>
              <a:rPr lang="zh-CN" altLang="zh-CN">
                <a:solidFill>
                  <a:srgbClr val="FF0000"/>
                </a:solidFill>
                <a:latin typeface="Arial" pitchFamily="34" charset="0"/>
                <a:ea typeface="黑体" pitchFamily="49" charset="-122"/>
                <a:cs typeface="Times New Roman" panose="02020603050405020304" pitchFamily="18" charset="0"/>
                <a:sym typeface="+mn-ea"/>
              </a:rPr>
              <a:t>点拨</a:t>
            </a:r>
            <a:r>
              <a:rPr lang="en-US" altLang="zh-CN">
                <a:solidFill>
                  <a:srgbClr val="FF0000"/>
                </a:solidFill>
                <a:latin typeface="Arial" pitchFamily="34" charset="0"/>
                <a:ea typeface="黑体" pitchFamily="49" charset="-122"/>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作者写小说</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并不拘泥于描摹现实中实际发生的事</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而是充分发挥想象力</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以一个孩童的视角去揣摩、想象</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丰富了小说情节</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交代出必要的内容。</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en-US"/>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96595"/>
          </a:xfrm>
        </p:spPr>
        <p:txBody>
          <a:bodyPr/>
          <a:lstStyle/>
          <a:p>
            <a:r>
              <a:rPr lang="zh-CN" altLang="en-US" sz="3600" b="1">
                <a:ln w="22225">
                  <a:solidFill>
                    <a:schemeClr val="accent2"/>
                  </a:solidFill>
                  <a:prstDash val="solid"/>
                </a:ln>
                <a:solidFill>
                  <a:schemeClr val="accent2">
                    <a:lumMod val="40000"/>
                    <a:lumOff val="60000"/>
                  </a:schemeClr>
                </a:solidFill>
                <a:effectLst/>
              </a:rPr>
              <a:t>结合背景理解</a:t>
            </a:r>
            <a:endParaRPr lang="zh-CN" altLang="en-US" sz="3600" b="1">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normAutofit fontScale="70000"/>
            <a:scene3d>
              <a:camera prst="orthographicFront"/>
              <a:lightRig rig="threePt" dir="t"/>
            </a:scene3d>
          </a:bodyPr>
          <a:lstStyle/>
          <a:p>
            <a:pPr indent="533400">
              <a:lnSpc>
                <a:spcPct val="120000"/>
              </a:lnSpc>
              <a:spcAft>
                <a:spcPct val="0"/>
              </a:spcAft>
              <a:tabLst>
                <a:tab pos="1029335"/>
                <a:tab pos="1850390"/>
                <a:tab pos="2538095"/>
                <a:tab pos="3221990"/>
              </a:tabLst>
            </a:pPr>
            <a:r>
              <a:rPr lang="zh-CN"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狄更斯的童年是不幸的。父母虽然健在</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但由于生活窘迫</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对他的教育和前途规划颇为疏忽</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所以狄更斯童年在家中的情况</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并不亚于小说中的大卫。父亲负债入狱</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他不得不在十岁就独立谋生</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像大卫在货行那样去当童工。随后也像大卫一样</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在律师事务所做学徒</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学习速记</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当记者</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采访议会辩论</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小说中有的段落</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几乎是作家的自传。尽管如此</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我们为什么说《大卫</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科波菲尔》不是生活实录</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而是艺术创造</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endParaRPr lang="zh-CN" altLang="zh-CN" b="1">
              <a:solidFill>
                <a:schemeClr val="accent1"/>
              </a:solidFill>
              <a:effectLst>
                <a:outerShdw blurRad="38100" dist="25400" dir="5400000" algn="ctr" rotWithShape="0">
                  <a:srgbClr val="6E747A">
                    <a:alpha val="43000"/>
                  </a:srgbClr>
                </a:outerShdw>
              </a:effectLst>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b="1">
                <a:solidFill>
                  <a:schemeClr val="accent1"/>
                </a:solidFill>
                <a:effectLst>
                  <a:outerShdw blurRad="38100" dist="25400" dir="5400000" algn="ctr" rotWithShape="0">
                    <a:srgbClr val="6E747A">
                      <a:alpha val="43000"/>
                    </a:srgbClr>
                  </a:outerShdw>
                </a:effectLst>
                <a:latin typeface="Arial" pitchFamily="34" charset="0"/>
                <a:ea typeface="黑体" pitchFamily="49" charset="-122"/>
                <a:cs typeface="Times New Roman" panose="02020603050405020304" pitchFamily="18" charset="0"/>
                <a:sym typeface="+mn-ea"/>
              </a:rPr>
              <a:t>提示</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ea typeface="楷体" panose="02010609060101010101" pitchFamily="49" charset="-122"/>
                <a:cs typeface="Times New Roman" panose="02020603050405020304" pitchFamily="18" charset="0"/>
                <a:sym typeface="+mn-ea"/>
              </a:rPr>
              <a:t>主要考虑小说与实录的区别</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ea typeface="楷体" panose="02010609060101010101" pitchFamily="49" charset="-122"/>
                <a:cs typeface="Times New Roman" panose="02020603050405020304" pitchFamily="18" charset="0"/>
                <a:sym typeface="+mn-ea"/>
              </a:rPr>
              <a:t>侧重于分析《大卫</a:t>
            </a:r>
            <a:r>
              <a:rPr lang="en-US" altLang="zh-CN" b="1">
                <a:solidFill>
                  <a:schemeClr val="accent1"/>
                </a:solidFill>
                <a:effectLst>
                  <a:outerShdw blurRad="38100" dist="25400" dir="5400000" algn="ctr" rotWithShape="0">
                    <a:srgbClr val="6E747A">
                      <a:alpha val="43000"/>
                    </a:srgbClr>
                  </a:outerShdw>
                </a:effectLst>
                <a:latin typeface="Times New Roman" pitchFamily="18" charset="0"/>
                <a:cs typeface="Times New Roman" panose="02020603050405020304" pitchFamily="18" charset="0"/>
                <a:sym typeface="+mn-ea"/>
              </a:rPr>
              <a:t>·</a:t>
            </a:r>
            <a:r>
              <a:rPr lang="zh-CN" altLang="zh-CN" b="1">
                <a:solidFill>
                  <a:schemeClr val="accent1"/>
                </a:solidFill>
                <a:effectLst>
                  <a:outerShdw blurRad="38100" dist="25400" dir="5400000" algn="ctr" rotWithShape="0">
                    <a:srgbClr val="6E747A">
                      <a:alpha val="43000"/>
                    </a:srgbClr>
                  </a:outerShdw>
                </a:effectLst>
                <a:latin typeface="Times New Roman" pitchFamily="18" charset="0"/>
                <a:ea typeface="楷体" panose="02010609060101010101" pitchFamily="49" charset="-122"/>
                <a:cs typeface="Times New Roman" panose="02020603050405020304" pitchFamily="18" charset="0"/>
                <a:sym typeface="+mn-ea"/>
              </a:rPr>
              <a:t>科波菲尔》的特色。</a:t>
            </a:r>
            <a:endParaRPr lang="zh-CN" altLang="zh-CN" b="1">
              <a:solidFill>
                <a:schemeClr val="accent1"/>
              </a:solidFill>
              <a:effectLst>
                <a:outerShdw blurRad="38100" dist="25400" dir="5400000" algn="ctr" rotWithShape="0">
                  <a:srgbClr val="6E747A">
                    <a:alpha val="43000"/>
                  </a:srgbClr>
                </a:outerShdw>
              </a:effectLst>
              <a:latin typeface="NEU-BZ-S92"/>
              <a:ea typeface="方正书宋_GBK" panose="03000509000000000000" pitchFamily="65" charset="-122"/>
              <a:cs typeface="Times New Roman" panose="02020603050405020304" pitchFamily="18" charset="0"/>
            </a:endParaRPr>
          </a:p>
          <a:p>
            <a:endParaRPr lang="zh-CN" altLang="zh-CN" b="1">
              <a:solidFill>
                <a:schemeClr val="accent1"/>
              </a:solidFill>
              <a:effectLst>
                <a:outerShdw blurRad="38100" dist="25400" dir="5400000" algn="ctr" rotWithShape="0">
                  <a:srgbClr val="6E747A">
                    <a:alpha val="43000"/>
                  </a:srgbClr>
                </a:outerShdw>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indent="533400">
              <a:lnSpc>
                <a:spcPts val="2900"/>
              </a:lnSpc>
              <a:spcAft>
                <a:spcPct val="0"/>
              </a:spcAft>
              <a:tabLst>
                <a:tab pos="1029335"/>
                <a:tab pos="1850390"/>
                <a:tab pos="2538095"/>
                <a:tab pos="3221990"/>
              </a:tabLst>
            </a:pPr>
            <a:r>
              <a:rPr lang="zh-CN" altLang="zh-CN">
                <a:solidFill>
                  <a:srgbClr val="FF0000"/>
                </a:solidFill>
                <a:latin typeface="Arial" pitchFamily="34" charset="0"/>
                <a:ea typeface="黑体" pitchFamily="49" charset="-122"/>
                <a:cs typeface="Times New Roman" panose="02020603050405020304" pitchFamily="18" charset="0"/>
                <a:sym typeface="+mn-ea"/>
              </a:rPr>
              <a:t>点拨</a:t>
            </a:r>
            <a:r>
              <a:rPr lang="en-US" altLang="zh-CN">
                <a:solidFill>
                  <a:srgbClr val="FF0000"/>
                </a:solidFill>
                <a:latin typeface="Arial" pitchFamily="34" charset="0"/>
                <a:ea typeface="黑体" pitchFamily="49" charset="-122"/>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观点一</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《大卫</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科波菲尔》是作者在亲身经历的真人真事的基础上</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运用小说的艺术写法和表达技巧经过虚构、想象、加工而成的。它不像纪实文学那样完全取材于现实生活。其中的大卫是作者杜撰的一个人物</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并不真实存在。作者只不过是采用第一人称叙事并融进了本人的许多生活经历而已</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更多的还是文学创作</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所以不具有那么高的真实性。</a:t>
            </a:r>
            <a:endParaRPr lang="zh-CN" altLang="zh-CN" b="1">
              <a:solidFill>
                <a:srgbClr val="000000"/>
              </a:solidFill>
              <a:latin typeface="NEU-BZ-S92"/>
              <a:ea typeface="方正书宋_GBK" panose="03000509000000000000" pitchFamily="65" charset="-122"/>
              <a:cs typeface="Times New Roman" panose="02020603050405020304" pitchFamily="18" charset="0"/>
            </a:endParaRPr>
          </a:p>
          <a:p>
            <a:endParaRPr lang="zh-CN" altLang="en-US" b="1"/>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br>
              <a:rPr lang="en-US" altLang="zh-CN" smtClean="0">
                <a:solidFill>
                  <a:srgbClr val="000000"/>
                </a:solidFill>
                <a:latin typeface="Arial" pitchFamily="34" charset="0"/>
                <a:ea typeface="黑体" pitchFamily="49" charset="-122"/>
                <a:cs typeface="Times New Roman" panose="02020603050405020304" pitchFamily="18" charset="0"/>
              </a:rPr>
            </a:br>
            <a:r>
              <a:rPr lang="zh-CN" altLang="en-US" b="1" smtClean="0">
                <a:solidFill>
                  <a:srgbClr val="FF0000"/>
                </a:solidFill>
                <a:effectLst>
                  <a:outerShdw blurRad="38100" dist="38100" dir="2700000" algn="tl">
                    <a:srgbClr val="000000">
                      <a:alpha val="43137"/>
                    </a:srgbClr>
                  </a:outerShdw>
                </a:effectLst>
                <a:ea typeface="黑体" pitchFamily="49" charset="-122"/>
                <a:cs typeface="Times New Roman" panose="02020603050405020304" pitchFamily="18" charset="0"/>
              </a:rPr>
              <a:t>学习目标</a:t>
            </a:r>
            <a:endParaRPr lang="zh-CN" altLang="en-US" b="1">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pPr indent="459105">
              <a:lnSpc>
                <a:spcPct val="120000"/>
              </a:lnSpc>
              <a:spcAft>
                <a:spcPct val="0"/>
              </a:spcAft>
              <a:tabLst>
                <a:tab pos="1029335"/>
                <a:tab pos="1850390"/>
                <a:tab pos="2538095"/>
                <a:tab pos="3221990"/>
              </a:tabLst>
            </a:pPr>
            <a:r>
              <a:rPr lang="en-US" altLang="zh-CN"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1.</a:t>
            </a:r>
            <a:r>
              <a:rPr lang="zh-CN" altLang="zh-CN" smtClean="0">
                <a:solidFill>
                  <a:srgbClr val="000000"/>
                </a:solidFill>
                <a:effectLst>
                  <a:outerShdw blurRad="38100" dist="38100" dir="2700000" algn="tl">
                    <a:srgbClr val="000000">
                      <a:alpha val="43137"/>
                    </a:srgbClr>
                  </a:outerShdw>
                </a:effectLst>
                <a:latin typeface="Times New Roman" pitchFamily="18" charset="0"/>
                <a:ea typeface="楷体" panose="02010609060101010101" pitchFamily="49" charset="-122"/>
                <a:cs typeface="Times New Roman" panose="02020603050405020304" pitchFamily="18" charset="0"/>
              </a:rPr>
              <a:t>把握文章内容</a:t>
            </a:r>
            <a:r>
              <a:rPr lang="en-US" altLang="zh-CN"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mtClean="0">
                <a:solidFill>
                  <a:srgbClr val="000000"/>
                </a:solidFill>
                <a:effectLst>
                  <a:outerShdw blurRad="38100" dist="38100" dir="2700000" algn="tl">
                    <a:srgbClr val="000000">
                      <a:alpha val="43137"/>
                    </a:srgbClr>
                  </a:outerShdw>
                </a:effectLst>
                <a:latin typeface="Times New Roman" pitchFamily="18" charset="0"/>
                <a:ea typeface="楷体" panose="02010609060101010101" pitchFamily="49" charset="-122"/>
                <a:cs typeface="Times New Roman" panose="02020603050405020304" pitchFamily="18" charset="0"/>
              </a:rPr>
              <a:t>理清情节结构。</a:t>
            </a:r>
            <a:endParaRPr lang="zh-CN" altLang="zh-CN" smtClean="0">
              <a:solidFill>
                <a:srgbClr val="00000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endParaRPr>
          </a:p>
          <a:p>
            <a:pPr indent="459105">
              <a:lnSpc>
                <a:spcPct val="120000"/>
              </a:lnSpc>
              <a:spcAft>
                <a:spcPct val="0"/>
              </a:spcAft>
              <a:tabLst>
                <a:tab pos="1029335"/>
                <a:tab pos="1850390"/>
                <a:tab pos="2538095"/>
                <a:tab pos="3221990"/>
              </a:tabLst>
            </a:pPr>
            <a:r>
              <a:rPr lang="en-US" altLang="zh-CN"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2.</a:t>
            </a:r>
            <a:r>
              <a:rPr lang="zh-CN" altLang="zh-CN" smtClean="0">
                <a:solidFill>
                  <a:srgbClr val="000000"/>
                </a:solidFill>
                <a:effectLst>
                  <a:outerShdw blurRad="38100" dist="38100" dir="2700000" algn="tl">
                    <a:srgbClr val="000000">
                      <a:alpha val="43137"/>
                    </a:srgbClr>
                  </a:outerShdw>
                </a:effectLst>
                <a:latin typeface="Times New Roman" pitchFamily="18" charset="0"/>
                <a:ea typeface="楷体" panose="02010609060101010101" pitchFamily="49" charset="-122"/>
                <a:cs typeface="Times New Roman" panose="02020603050405020304" pitchFamily="18" charset="0"/>
              </a:rPr>
              <a:t>分析人物形象</a:t>
            </a:r>
            <a:r>
              <a:rPr lang="en-US" altLang="zh-CN"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mtClean="0">
                <a:solidFill>
                  <a:srgbClr val="000000"/>
                </a:solidFill>
                <a:effectLst>
                  <a:outerShdw blurRad="38100" dist="38100" dir="2700000" algn="tl">
                    <a:srgbClr val="000000">
                      <a:alpha val="43137"/>
                    </a:srgbClr>
                  </a:outerShdw>
                </a:effectLst>
                <a:latin typeface="Times New Roman" pitchFamily="18" charset="0"/>
                <a:ea typeface="楷体" panose="02010609060101010101" pitchFamily="49" charset="-122"/>
                <a:cs typeface="Times New Roman" panose="02020603050405020304" pitchFamily="18" charset="0"/>
              </a:rPr>
              <a:t>揣摩人物心理。</a:t>
            </a:r>
            <a:endParaRPr lang="zh-CN" altLang="zh-CN" smtClean="0">
              <a:solidFill>
                <a:srgbClr val="00000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endParaRPr>
          </a:p>
          <a:p>
            <a:endParaRPr lang="zh-CN" altLang="en-US">
              <a:effectLst>
                <a:outerShdw blurRad="38100" dist="38100" dir="2700000" algn="tl">
                  <a:srgbClr val="000000">
                    <a:alpha val="43137"/>
                  </a:srgbClr>
                </a:outerShdw>
              </a:effectLst>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normAutofit fontScale="30000"/>
          </a:bodyPr>
          <a:lstStyle/>
          <a:p>
            <a:r>
              <a:rPr lang="zh-CN" altLang="zh-CN" sz="10665" b="1">
                <a:solidFill>
                  <a:srgbClr val="FF0000"/>
                </a:solidFill>
                <a:latin typeface="Times New Roman" pitchFamily="18" charset="0"/>
                <a:ea typeface="楷体" panose="02010609060101010101" pitchFamily="49" charset="-122"/>
                <a:cs typeface="Times New Roman" panose="02020603050405020304" pitchFamily="18" charset="0"/>
                <a:sym typeface="+mn-ea"/>
              </a:rPr>
              <a:t>观点二</a:t>
            </a:r>
            <a:r>
              <a:rPr lang="en-US" altLang="zh-CN" sz="10665" b="1">
                <a:solidFill>
                  <a:srgbClr val="FF0000"/>
                </a:solidFill>
                <a:latin typeface="Times New Roman" pitchFamily="18" charset="0"/>
                <a:cs typeface="Times New Roman" panose="02020603050405020304" pitchFamily="18" charset="0"/>
                <a:sym typeface="+mn-ea"/>
              </a:rPr>
              <a:t>:</a:t>
            </a:r>
            <a:r>
              <a:rPr lang="zh-CN" altLang="zh-CN" sz="9335" b="1">
                <a:solidFill>
                  <a:srgbClr val="000000"/>
                </a:solidFill>
                <a:latin typeface="Times New Roman" pitchFamily="18" charset="0"/>
                <a:ea typeface="楷体" panose="02010609060101010101" pitchFamily="49" charset="-122"/>
                <a:cs typeface="Times New Roman" panose="02020603050405020304" pitchFamily="18" charset="0"/>
                <a:sym typeface="+mn-ea"/>
              </a:rPr>
              <a:t>文学作品是来源于生活又高于生活的</a:t>
            </a:r>
            <a:r>
              <a:rPr lang="en-US" altLang="zh-CN" sz="9335" b="1">
                <a:solidFill>
                  <a:srgbClr val="000000"/>
                </a:solidFill>
                <a:latin typeface="Times New Roman" pitchFamily="18" charset="0"/>
                <a:cs typeface="Times New Roman" panose="02020603050405020304" pitchFamily="18" charset="0"/>
                <a:sym typeface="+mn-ea"/>
              </a:rPr>
              <a:t>,</a:t>
            </a:r>
            <a:r>
              <a:rPr lang="zh-CN" altLang="zh-CN" sz="9335" b="1">
                <a:solidFill>
                  <a:srgbClr val="000000"/>
                </a:solidFill>
                <a:latin typeface="Times New Roman" pitchFamily="18" charset="0"/>
                <a:ea typeface="楷体" panose="02010609060101010101" pitchFamily="49" charset="-122"/>
                <a:cs typeface="Times New Roman" panose="02020603050405020304" pitchFamily="18" charset="0"/>
                <a:sym typeface="+mn-ea"/>
              </a:rPr>
              <a:t>狄更斯把他的创作方法概括为</a:t>
            </a:r>
            <a:r>
              <a:rPr lang="en-US" altLang="zh-CN" sz="9335" b="1">
                <a:solidFill>
                  <a:srgbClr val="000000"/>
                </a:solidFill>
                <a:latin typeface="Times New Roman" pitchFamily="18" charset="0"/>
                <a:cs typeface="Times New Roman" panose="02020603050405020304" pitchFamily="18" charset="0"/>
                <a:sym typeface="+mn-ea"/>
              </a:rPr>
              <a:t>“</a:t>
            </a:r>
            <a:r>
              <a:rPr lang="zh-CN" altLang="zh-CN" sz="9335" b="1">
                <a:solidFill>
                  <a:srgbClr val="000000"/>
                </a:solidFill>
                <a:latin typeface="Times New Roman" pitchFamily="18" charset="0"/>
                <a:ea typeface="楷体" panose="02010609060101010101" pitchFamily="49" charset="-122"/>
                <a:cs typeface="Times New Roman" panose="02020603050405020304" pitchFamily="18" charset="0"/>
                <a:sym typeface="+mn-ea"/>
              </a:rPr>
              <a:t>经验想象</a:t>
            </a:r>
            <a:r>
              <a:rPr lang="en-US" altLang="zh-CN" sz="9335" b="1">
                <a:solidFill>
                  <a:srgbClr val="000000"/>
                </a:solidFill>
                <a:latin typeface="Times New Roman" pitchFamily="18" charset="0"/>
                <a:cs typeface="Times New Roman" panose="02020603050405020304" pitchFamily="18" charset="0"/>
                <a:sym typeface="+mn-ea"/>
              </a:rPr>
              <a:t>,</a:t>
            </a:r>
            <a:r>
              <a:rPr lang="zh-CN" altLang="zh-CN" sz="9335" b="1">
                <a:solidFill>
                  <a:srgbClr val="000000"/>
                </a:solidFill>
                <a:latin typeface="Times New Roman" pitchFamily="18" charset="0"/>
                <a:ea typeface="楷体" panose="02010609060101010101" pitchFamily="49" charset="-122"/>
                <a:cs typeface="Times New Roman" panose="02020603050405020304" pitchFamily="18" charset="0"/>
                <a:sym typeface="+mn-ea"/>
              </a:rPr>
              <a:t>糅合为一</a:t>
            </a:r>
            <a:r>
              <a:rPr lang="en-US" altLang="zh-CN" sz="9335" b="1">
                <a:solidFill>
                  <a:srgbClr val="000000"/>
                </a:solidFill>
                <a:latin typeface="Times New Roman" pitchFamily="18" charset="0"/>
                <a:cs typeface="Times New Roman" panose="02020603050405020304" pitchFamily="18" charset="0"/>
                <a:sym typeface="+mn-ea"/>
              </a:rPr>
              <a:t>”</a:t>
            </a:r>
            <a:r>
              <a:rPr lang="zh-CN" altLang="zh-CN" sz="9335" b="1">
                <a:solidFill>
                  <a:srgbClr val="000000"/>
                </a:solidFill>
                <a:latin typeface="Times New Roman" pitchFamily="18" charset="0"/>
                <a:ea typeface="楷体" panose="02010609060101010101" pitchFamily="49" charset="-122"/>
                <a:cs typeface="Times New Roman" panose="02020603050405020304" pitchFamily="18" charset="0"/>
                <a:sym typeface="+mn-ea"/>
              </a:rPr>
              <a:t>。尽管书中大卫幼年时跟母亲学字母的情景是他本人的亲身经历</a:t>
            </a:r>
            <a:r>
              <a:rPr lang="en-US" altLang="zh-CN" sz="9335" b="1">
                <a:solidFill>
                  <a:srgbClr val="000000"/>
                </a:solidFill>
                <a:latin typeface="Times New Roman" pitchFamily="18" charset="0"/>
                <a:cs typeface="Times New Roman" panose="02020603050405020304" pitchFamily="18" charset="0"/>
                <a:sym typeface="+mn-ea"/>
              </a:rPr>
              <a:t>,</a:t>
            </a:r>
            <a:r>
              <a:rPr lang="zh-CN" altLang="zh-CN" sz="9335" b="1">
                <a:solidFill>
                  <a:srgbClr val="000000"/>
                </a:solidFill>
                <a:latin typeface="Times New Roman" pitchFamily="18" charset="0"/>
                <a:ea typeface="楷体" panose="02010609060101010101" pitchFamily="49" charset="-122"/>
                <a:cs typeface="Times New Roman" panose="02020603050405020304" pitchFamily="18" charset="0"/>
                <a:sym typeface="+mn-ea"/>
              </a:rPr>
              <a:t>大卫在母亲改嫁后</a:t>
            </a:r>
            <a:r>
              <a:rPr lang="en-US" altLang="zh-CN" sz="9335" b="1">
                <a:solidFill>
                  <a:srgbClr val="000000"/>
                </a:solidFill>
                <a:latin typeface="Times New Roman" pitchFamily="18" charset="0"/>
                <a:cs typeface="Times New Roman" panose="02020603050405020304" pitchFamily="18" charset="0"/>
                <a:sym typeface="+mn-ea"/>
              </a:rPr>
              <a:t>,</a:t>
            </a:r>
            <a:r>
              <a:rPr lang="zh-CN" altLang="zh-CN" sz="9335" b="1">
                <a:solidFill>
                  <a:srgbClr val="000000"/>
                </a:solidFill>
                <a:latin typeface="Times New Roman" pitchFamily="18" charset="0"/>
                <a:ea typeface="楷体" panose="02010609060101010101" pitchFamily="49" charset="-122"/>
                <a:cs typeface="Times New Roman" panose="02020603050405020304" pitchFamily="18" charset="0"/>
                <a:sym typeface="+mn-ea"/>
              </a:rPr>
              <a:t>在极端孤寂的环境中阅读的正是他本人在那个年龄所读的书。母亲被折磨死后</a:t>
            </a:r>
            <a:r>
              <a:rPr lang="en-US" altLang="zh-CN" sz="9335" b="1">
                <a:solidFill>
                  <a:srgbClr val="000000"/>
                </a:solidFill>
                <a:latin typeface="Times New Roman" pitchFamily="18" charset="0"/>
                <a:cs typeface="Times New Roman" panose="02020603050405020304" pitchFamily="18" charset="0"/>
                <a:sym typeface="+mn-ea"/>
              </a:rPr>
              <a:t>,</a:t>
            </a:r>
            <a:r>
              <a:rPr lang="zh-CN" altLang="zh-CN" sz="9335" b="1">
                <a:solidFill>
                  <a:srgbClr val="000000"/>
                </a:solidFill>
                <a:latin typeface="Times New Roman" pitchFamily="18" charset="0"/>
                <a:ea typeface="楷体" panose="02010609060101010101" pitchFamily="49" charset="-122"/>
                <a:cs typeface="Times New Roman" panose="02020603050405020304" pitchFamily="18" charset="0"/>
                <a:sym typeface="+mn-ea"/>
              </a:rPr>
              <a:t>大卫被送去当童工的年龄也正是狄更斯当童工时的年龄</a:t>
            </a:r>
            <a:r>
              <a:rPr lang="en-US" altLang="zh-CN" sz="9335" b="1">
                <a:solidFill>
                  <a:srgbClr val="000000"/>
                </a:solidFill>
                <a:latin typeface="Times New Roman" pitchFamily="18" charset="0"/>
                <a:cs typeface="Times New Roman" panose="02020603050405020304" pitchFamily="18" charset="0"/>
                <a:sym typeface="+mn-ea"/>
              </a:rPr>
              <a:t>,</a:t>
            </a:r>
            <a:r>
              <a:rPr lang="zh-CN" altLang="zh-CN" sz="9335" b="1">
                <a:solidFill>
                  <a:srgbClr val="000000"/>
                </a:solidFill>
                <a:latin typeface="Times New Roman" pitchFamily="18" charset="0"/>
                <a:ea typeface="楷体" panose="02010609060101010101" pitchFamily="49" charset="-122"/>
                <a:cs typeface="Times New Roman" panose="02020603050405020304" pitchFamily="18" charset="0"/>
                <a:sym typeface="+mn-ea"/>
              </a:rPr>
              <a:t>然而</a:t>
            </a:r>
            <a:r>
              <a:rPr lang="en-US" altLang="zh-CN" sz="9335" b="1">
                <a:solidFill>
                  <a:srgbClr val="000000"/>
                </a:solidFill>
                <a:latin typeface="Times New Roman" pitchFamily="18" charset="0"/>
                <a:cs typeface="Times New Roman" panose="02020603050405020304" pitchFamily="18" charset="0"/>
                <a:sym typeface="+mn-ea"/>
              </a:rPr>
              <a:t>,</a:t>
            </a:r>
            <a:r>
              <a:rPr lang="zh-CN" altLang="zh-CN" sz="9335" b="1">
                <a:solidFill>
                  <a:srgbClr val="000000"/>
                </a:solidFill>
                <a:latin typeface="Times New Roman" pitchFamily="18" charset="0"/>
                <a:ea typeface="楷体" panose="02010609060101010101" pitchFamily="49" charset="-122"/>
                <a:cs typeface="Times New Roman" panose="02020603050405020304" pitchFamily="18" charset="0"/>
                <a:sym typeface="+mn-ea"/>
              </a:rPr>
              <a:t>小说和实事完全不同</a:t>
            </a:r>
            <a:r>
              <a:rPr lang="en-US" altLang="zh-CN" sz="9335" b="1">
                <a:solidFill>
                  <a:srgbClr val="000000"/>
                </a:solidFill>
                <a:latin typeface="Times New Roman" pitchFamily="18" charset="0"/>
                <a:cs typeface="Times New Roman" panose="02020603050405020304" pitchFamily="18" charset="0"/>
                <a:sym typeface="+mn-ea"/>
              </a:rPr>
              <a:t>:</a:t>
            </a:r>
            <a:r>
              <a:rPr lang="zh-CN" altLang="zh-CN" sz="9335" b="1">
                <a:solidFill>
                  <a:srgbClr val="000000"/>
                </a:solidFill>
                <a:latin typeface="Times New Roman" pitchFamily="18" charset="0"/>
                <a:ea typeface="楷体" panose="02010609060101010101" pitchFamily="49" charset="-122"/>
                <a:cs typeface="Times New Roman" panose="02020603050405020304" pitchFamily="18" charset="0"/>
                <a:sym typeface="+mn-ea"/>
              </a:rPr>
              <a:t>狄更斯不是孤儿</a:t>
            </a:r>
            <a:r>
              <a:rPr lang="en-US" altLang="zh-CN" sz="9335" b="1">
                <a:solidFill>
                  <a:srgbClr val="000000"/>
                </a:solidFill>
                <a:latin typeface="Times New Roman" pitchFamily="18" charset="0"/>
                <a:cs typeface="Times New Roman" panose="02020603050405020304" pitchFamily="18" charset="0"/>
                <a:sym typeface="+mn-ea"/>
              </a:rPr>
              <a:t>,</a:t>
            </a:r>
            <a:r>
              <a:rPr lang="zh-CN" altLang="zh-CN" sz="9335" b="1">
                <a:solidFill>
                  <a:srgbClr val="000000"/>
                </a:solidFill>
                <a:latin typeface="Times New Roman" pitchFamily="18" charset="0"/>
                <a:ea typeface="楷体" panose="02010609060101010101" pitchFamily="49" charset="-122"/>
                <a:cs typeface="Times New Roman" panose="02020603050405020304" pitchFamily="18" charset="0"/>
                <a:sym typeface="+mn-ea"/>
              </a:rPr>
              <a:t>而他笔下的大卫却是</a:t>
            </a:r>
            <a:r>
              <a:rPr lang="en-US" altLang="zh-CN" sz="9335" b="1">
                <a:solidFill>
                  <a:srgbClr val="000000"/>
                </a:solidFill>
                <a:latin typeface="Times New Roman" pitchFamily="18" charset="0"/>
                <a:cs typeface="Times New Roman" panose="02020603050405020304" pitchFamily="18" charset="0"/>
                <a:sym typeface="+mn-ea"/>
              </a:rPr>
              <a:t>“</a:t>
            </a:r>
            <a:r>
              <a:rPr lang="zh-CN" altLang="zh-CN" sz="9335" b="1">
                <a:solidFill>
                  <a:srgbClr val="000000"/>
                </a:solidFill>
                <a:latin typeface="Times New Roman" pitchFamily="18" charset="0"/>
                <a:ea typeface="楷体" panose="02010609060101010101" pitchFamily="49" charset="-122"/>
                <a:cs typeface="Times New Roman" panose="02020603050405020304" pitchFamily="18" charset="0"/>
                <a:sym typeface="+mn-ea"/>
              </a:rPr>
              <a:t>遗腹子</a:t>
            </a:r>
            <a:r>
              <a:rPr lang="en-US" altLang="zh-CN" sz="9335" b="1">
                <a:solidFill>
                  <a:srgbClr val="000000"/>
                </a:solidFill>
                <a:latin typeface="Times New Roman" pitchFamily="18" charset="0"/>
                <a:cs typeface="Times New Roman" panose="02020603050405020304" pitchFamily="18" charset="0"/>
                <a:sym typeface="+mn-ea"/>
              </a:rPr>
              <a:t>”</a:t>
            </a:r>
            <a:r>
              <a:rPr lang="zh-CN" altLang="zh-CN" sz="9335" b="1">
                <a:solidFill>
                  <a:srgbClr val="000000"/>
                </a:solidFill>
                <a:latin typeface="Times New Roman" pitchFamily="18" charset="0"/>
                <a:ea typeface="楷体" panose="02010609060101010101" pitchFamily="49" charset="-122"/>
                <a:cs typeface="Times New Roman" panose="02020603050405020304" pitchFamily="18" charset="0"/>
                <a:sym typeface="+mn-ea"/>
              </a:rPr>
              <a:t>。同时</a:t>
            </a:r>
            <a:r>
              <a:rPr lang="en-US" altLang="zh-CN" sz="9335" b="1">
                <a:solidFill>
                  <a:srgbClr val="000000"/>
                </a:solidFill>
                <a:latin typeface="Times New Roman" pitchFamily="18" charset="0"/>
                <a:cs typeface="Times New Roman" panose="02020603050405020304" pitchFamily="18" charset="0"/>
                <a:sym typeface="+mn-ea"/>
              </a:rPr>
              <a:t>,</a:t>
            </a:r>
            <a:r>
              <a:rPr lang="zh-CN" altLang="zh-CN" sz="9335" b="1">
                <a:solidFill>
                  <a:srgbClr val="000000"/>
                </a:solidFill>
                <a:latin typeface="Times New Roman" pitchFamily="18" charset="0"/>
                <a:ea typeface="楷体" panose="02010609060101010101" pitchFamily="49" charset="-122"/>
                <a:cs typeface="Times New Roman" panose="02020603050405020304" pitchFamily="18" charset="0"/>
                <a:sym typeface="+mn-ea"/>
              </a:rPr>
              <a:t>狄更斯又把自己父母的某些性格糅进了大卫的房东、推销商米考伯夫妇身上。</a:t>
            </a:r>
            <a:endParaRPr lang="zh-CN" altLang="zh-CN" sz="9335"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zh-CN" sz="9335" b="1">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90575"/>
          </a:xfrm>
        </p:spPr>
        <p:txBody>
          <a:bodyPr>
            <a:normAutofit fontScale="90000"/>
            <a:scene3d>
              <a:camera prst="orthographicFront"/>
              <a:lightRig rig="threePt" dir="t"/>
            </a:scene3d>
          </a:bodyPr>
          <a:lstStyle/>
          <a:p>
            <a:br>
              <a:rPr lang="zh-CN" altLang="zh-CN"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br>
            <a:r>
              <a:rPr lang="zh-CN" altLang="zh-CN"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文中昆宁先生有什么作用</a:t>
            </a:r>
            <a:r>
              <a:rPr lang="en-US" altLang="zh-CN"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a:t>
            </a:r>
            <a:br>
              <a:rPr lang="zh-CN" altLang="zh-CN"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rPr>
            </a:br>
            <a:endParaRPr lang="zh-CN" altLang="zh-CN"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endParaRPr>
          </a:p>
        </p:txBody>
      </p:sp>
      <p:sp>
        <p:nvSpPr>
          <p:cNvPr id="3" name="内容占位符 2"/>
          <p:cNvSpPr>
            <a:spLocks noGrp="1"/>
          </p:cNvSpPr>
          <p:nvPr>
            <p:ph idx="1"/>
          </p:nvPr>
        </p:nvSpPr>
        <p:spPr>
          <a:xfrm>
            <a:off x="516255" y="1064895"/>
            <a:ext cx="8170545" cy="2072005"/>
          </a:xfrm>
        </p:spPr>
        <p:txBody>
          <a:bodyPr/>
          <a:lstStyle/>
          <a:p>
            <a:pPr indent="533400">
              <a:lnSpc>
                <a:spcPct val="120000"/>
              </a:lnSpc>
              <a:spcAft>
                <a:spcPct val="0"/>
              </a:spcAft>
              <a:tabLst>
                <a:tab pos="1029335"/>
                <a:tab pos="1850390"/>
                <a:tab pos="2538095"/>
                <a:tab pos="3221990"/>
              </a:tabLst>
            </a:pPr>
            <a:r>
              <a:rPr lang="zh-CN" altLang="zh-CN">
                <a:solidFill>
                  <a:srgbClr val="FF0000"/>
                </a:solidFill>
                <a:latin typeface="Arial" pitchFamily="34" charset="0"/>
                <a:ea typeface="黑体" pitchFamily="49" charset="-122"/>
                <a:cs typeface="Times New Roman" panose="02020603050405020304" pitchFamily="18" charset="0"/>
                <a:sym typeface="+mn-ea"/>
              </a:rPr>
              <a:t>点拨</a:t>
            </a:r>
            <a:r>
              <a:rPr lang="en-US" altLang="zh-CN">
                <a:solidFill>
                  <a:srgbClr val="FF0000"/>
                </a:solidFill>
                <a:latin typeface="Arial" pitchFamily="34" charset="0"/>
                <a:ea typeface="黑体" pitchFamily="49" charset="-122"/>
                <a:cs typeface="Times New Roman" panose="02020603050405020304" pitchFamily="18" charset="0"/>
                <a:sym typeface="+mn-ea"/>
              </a:rPr>
              <a:t>:</a:t>
            </a:r>
            <a:r>
              <a:rPr lang="zh-CN" altLang="zh-CN">
                <a:solidFill>
                  <a:srgbClr val="000000"/>
                </a:solidFill>
                <a:latin typeface="NEU-BZ-S92"/>
                <a:cs typeface="宋体" panose="02010600030101010101" pitchFamily="2" charset="-122"/>
                <a:sym typeface="+mn-ea"/>
              </a:rPr>
              <a:t>①</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昆宁先生是</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我</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的雇主。</a:t>
            </a:r>
            <a:r>
              <a:rPr lang="zh-CN" altLang="zh-CN">
                <a:solidFill>
                  <a:srgbClr val="000000"/>
                </a:solidFill>
                <a:latin typeface="NEU-BZ-S92"/>
                <a:cs typeface="宋体" panose="02010600030101010101" pitchFamily="2" charset="-122"/>
                <a:sym typeface="+mn-ea"/>
              </a:rPr>
              <a:t>②</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推动情节发展</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通过昆宁先生</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我</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认识了米考伯一家</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进而展开情节。</a:t>
            </a:r>
            <a:endParaRPr lang="zh-CN" altLang="en-US"/>
          </a:p>
        </p:txBody>
      </p:sp>
      <p:sp>
        <p:nvSpPr>
          <p:cNvPr id="5" name="文本框 4"/>
          <p:cNvSpPr txBox="1"/>
          <p:nvPr/>
        </p:nvSpPr>
        <p:spPr>
          <a:xfrm>
            <a:off x="594995" y="3923665"/>
            <a:ext cx="7461885" cy="368300"/>
          </a:xfrm>
          <a:prstGeom prst="rect">
            <a:avLst/>
          </a:prstGeom>
          <a:noFill/>
        </p:spPr>
        <p:txBody>
          <a:bodyPr wrap="square" rtlCol="0">
            <a:spAutoFit/>
          </a:bodyPr>
          <a:lstStyle/>
          <a:p>
            <a:endParaRPr lang="zh-CN" altLang="en-US">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1135" y="1600200"/>
            <a:ext cx="8727440" cy="4526280"/>
          </a:xfrm>
        </p:spPr>
        <p:txBody>
          <a:bodyPr>
            <a:normAutofit lnSpcReduction="20000"/>
          </a:bodyPr>
          <a:lstStyle/>
          <a:p>
            <a:r>
              <a:rPr lang="zh-CN" altLang="en-US">
                <a:ln w="22225">
                  <a:solidFill>
                    <a:schemeClr val="accent2"/>
                  </a:solidFill>
                  <a:prstDash val="solid"/>
                </a:ln>
                <a:solidFill>
                  <a:schemeClr val="accent2">
                    <a:lumMod val="40000"/>
                    <a:lumOff val="60000"/>
                  </a:schemeClr>
                </a:solidFill>
                <a:effectLst/>
                <a:sym typeface="+mn-ea"/>
              </a:rPr>
              <a:t>点拨：</a:t>
            </a:r>
            <a:endParaRPr lang="zh-CN" altLang="en-US">
              <a:ln w="22225">
                <a:solidFill>
                  <a:schemeClr val="accent2"/>
                </a:solidFill>
                <a:prstDash val="solid"/>
              </a:ln>
              <a:solidFill>
                <a:schemeClr val="accent2">
                  <a:lumMod val="40000"/>
                  <a:lumOff val="60000"/>
                </a:schemeClr>
              </a:solidFill>
              <a:effectLst/>
            </a:endParaRPr>
          </a:p>
          <a:p>
            <a:r>
              <a:rPr lang="en-US" altLang="zh-CN">
                <a:ln w="22225">
                  <a:solidFill>
                    <a:schemeClr val="accent2"/>
                  </a:solidFill>
                  <a:prstDash val="solid"/>
                </a:ln>
                <a:solidFill>
                  <a:schemeClr val="accent2">
                    <a:lumMod val="40000"/>
                    <a:lumOff val="60000"/>
                  </a:schemeClr>
                </a:solidFill>
                <a:effectLst/>
                <a:sym typeface="+mn-ea"/>
              </a:rPr>
              <a:t>1</a:t>
            </a:r>
            <a:r>
              <a:rPr lang="zh-CN" altLang="en-US">
                <a:ln w="22225">
                  <a:solidFill>
                    <a:schemeClr val="accent2"/>
                  </a:solidFill>
                  <a:prstDash val="solid"/>
                </a:ln>
                <a:solidFill>
                  <a:schemeClr val="accent2">
                    <a:lumMod val="40000"/>
                    <a:lumOff val="60000"/>
                  </a:schemeClr>
                </a:solidFill>
                <a:effectLst/>
                <a:sym typeface="+mn-ea"/>
              </a:rPr>
              <a:t>、次要人物在小说中的身份，与主要人物的关系；</a:t>
            </a:r>
            <a:endParaRPr lang="zh-CN" altLang="en-US">
              <a:ln w="22225">
                <a:solidFill>
                  <a:schemeClr val="accent2"/>
                </a:solidFill>
                <a:prstDash val="solid"/>
              </a:ln>
              <a:solidFill>
                <a:schemeClr val="accent2">
                  <a:lumMod val="40000"/>
                  <a:lumOff val="60000"/>
                </a:schemeClr>
              </a:solidFill>
              <a:effectLst/>
            </a:endParaRPr>
          </a:p>
          <a:p>
            <a:r>
              <a:rPr lang="en-US" altLang="zh-CN">
                <a:ln w="22225">
                  <a:solidFill>
                    <a:schemeClr val="accent2"/>
                  </a:solidFill>
                  <a:prstDash val="solid"/>
                </a:ln>
                <a:solidFill>
                  <a:schemeClr val="accent2">
                    <a:lumMod val="40000"/>
                    <a:lumOff val="60000"/>
                  </a:schemeClr>
                </a:solidFill>
                <a:effectLst/>
                <a:sym typeface="+mn-ea"/>
              </a:rPr>
              <a:t>2</a:t>
            </a:r>
            <a:r>
              <a:rPr lang="zh-CN" altLang="en-US">
                <a:ln w="22225">
                  <a:solidFill>
                    <a:schemeClr val="accent2"/>
                  </a:solidFill>
                  <a:prstDash val="solid"/>
                </a:ln>
                <a:solidFill>
                  <a:schemeClr val="accent2">
                    <a:lumMod val="40000"/>
                    <a:lumOff val="60000"/>
                  </a:schemeClr>
                </a:solidFill>
                <a:effectLst/>
                <a:sym typeface="+mn-ea"/>
              </a:rPr>
              <a:t>、是情节发展的见证者和参与者，推动情节发展；</a:t>
            </a:r>
            <a:endParaRPr lang="zh-CN" altLang="en-US">
              <a:ln w="22225">
                <a:solidFill>
                  <a:schemeClr val="accent2"/>
                </a:solidFill>
                <a:prstDash val="solid"/>
              </a:ln>
              <a:solidFill>
                <a:schemeClr val="accent2">
                  <a:lumMod val="40000"/>
                  <a:lumOff val="60000"/>
                </a:schemeClr>
              </a:solidFill>
              <a:effectLst/>
            </a:endParaRPr>
          </a:p>
          <a:p>
            <a:r>
              <a:rPr lang="en-US" altLang="zh-CN">
                <a:ln w="22225">
                  <a:solidFill>
                    <a:schemeClr val="accent2"/>
                  </a:solidFill>
                  <a:prstDash val="solid"/>
                </a:ln>
                <a:solidFill>
                  <a:schemeClr val="accent2">
                    <a:lumMod val="40000"/>
                    <a:lumOff val="60000"/>
                  </a:schemeClr>
                </a:solidFill>
                <a:effectLst/>
                <a:sym typeface="+mn-ea"/>
              </a:rPr>
              <a:t>3</a:t>
            </a:r>
            <a:r>
              <a:rPr lang="zh-CN" altLang="en-US">
                <a:ln w="22225">
                  <a:solidFill>
                    <a:schemeClr val="accent2"/>
                  </a:solidFill>
                  <a:prstDash val="solid"/>
                </a:ln>
                <a:solidFill>
                  <a:schemeClr val="accent2">
                    <a:lumMod val="40000"/>
                    <a:lumOff val="60000"/>
                  </a:schemeClr>
                </a:solidFill>
                <a:effectLst/>
                <a:sym typeface="+mn-ea"/>
              </a:rPr>
              <a:t>、对主要人物有对比衬托的作用；</a:t>
            </a:r>
            <a:endParaRPr lang="zh-CN" altLang="en-US">
              <a:ln w="22225">
                <a:solidFill>
                  <a:schemeClr val="accent2"/>
                </a:solidFill>
                <a:prstDash val="solid"/>
              </a:ln>
              <a:solidFill>
                <a:schemeClr val="accent2">
                  <a:lumMod val="40000"/>
                  <a:lumOff val="60000"/>
                </a:schemeClr>
              </a:solidFill>
              <a:effectLst/>
            </a:endParaRPr>
          </a:p>
          <a:p>
            <a:r>
              <a:rPr lang="en-US" altLang="zh-CN">
                <a:ln w="22225">
                  <a:solidFill>
                    <a:schemeClr val="accent2"/>
                  </a:solidFill>
                  <a:prstDash val="solid"/>
                </a:ln>
                <a:solidFill>
                  <a:schemeClr val="accent2">
                    <a:lumMod val="40000"/>
                    <a:lumOff val="60000"/>
                  </a:schemeClr>
                </a:solidFill>
                <a:effectLst/>
                <a:sym typeface="+mn-ea"/>
              </a:rPr>
              <a:t>4</a:t>
            </a:r>
            <a:r>
              <a:rPr lang="zh-CN" altLang="en-US">
                <a:ln w="22225">
                  <a:solidFill>
                    <a:schemeClr val="accent2"/>
                  </a:solidFill>
                  <a:prstDash val="solid"/>
                </a:ln>
                <a:solidFill>
                  <a:schemeClr val="accent2">
                    <a:lumMod val="40000"/>
                    <a:lumOff val="60000"/>
                  </a:schemeClr>
                </a:solidFill>
                <a:effectLst/>
                <a:sym typeface="+mn-ea"/>
              </a:rPr>
              <a:t>、和主要人物一起来表现主题。</a:t>
            </a:r>
            <a:endParaRPr lang="zh-CN" altLang="en-US">
              <a:ln w="22225">
                <a:solidFill>
                  <a:schemeClr val="accent2"/>
                </a:solidFill>
                <a:prstDash val="solid"/>
              </a:ln>
              <a:solidFill>
                <a:schemeClr val="accent2">
                  <a:lumMod val="40000"/>
                  <a:lumOff val="60000"/>
                </a:schemeClr>
              </a:solidFill>
              <a:effectLst/>
            </a:endParaRPr>
          </a:p>
          <a:p>
            <a:r>
              <a:rPr lang="en-US" altLang="zh-CN">
                <a:ln w="22225">
                  <a:solidFill>
                    <a:schemeClr val="accent2"/>
                  </a:solidFill>
                  <a:prstDash val="solid"/>
                </a:ln>
                <a:solidFill>
                  <a:schemeClr val="accent2">
                    <a:lumMod val="40000"/>
                    <a:lumOff val="60000"/>
                  </a:schemeClr>
                </a:solidFill>
                <a:effectLst/>
                <a:sym typeface="+mn-ea"/>
              </a:rPr>
              <a:t>5</a:t>
            </a:r>
            <a:r>
              <a:rPr lang="zh-CN" altLang="en-US">
                <a:ln w="22225">
                  <a:solidFill>
                    <a:schemeClr val="accent2"/>
                  </a:solidFill>
                  <a:prstDash val="solid"/>
                </a:ln>
                <a:solidFill>
                  <a:schemeClr val="accent2">
                    <a:lumMod val="40000"/>
                    <a:lumOff val="60000"/>
                  </a:schemeClr>
                </a:solidFill>
                <a:effectLst/>
                <a:sym typeface="+mn-ea"/>
              </a:rPr>
              <a:t>、还可能是小说的线索，多是第一人称</a:t>
            </a:r>
            <a:r>
              <a:rPr lang="en-US" altLang="zh-CN">
                <a:ln w="22225">
                  <a:solidFill>
                    <a:schemeClr val="accent2"/>
                  </a:solidFill>
                  <a:prstDash val="solid"/>
                </a:ln>
                <a:solidFill>
                  <a:schemeClr val="accent2">
                    <a:lumMod val="40000"/>
                    <a:lumOff val="60000"/>
                  </a:schemeClr>
                </a:solidFill>
                <a:effectLst/>
                <a:sym typeface="+mn-ea"/>
              </a:rPr>
              <a:t>“</a:t>
            </a:r>
            <a:r>
              <a:rPr lang="zh-CN" altLang="en-US">
                <a:ln w="22225">
                  <a:solidFill>
                    <a:schemeClr val="accent2"/>
                  </a:solidFill>
                  <a:prstDash val="solid"/>
                </a:ln>
                <a:solidFill>
                  <a:schemeClr val="accent2">
                    <a:lumMod val="40000"/>
                    <a:lumOff val="60000"/>
                  </a:schemeClr>
                </a:solidFill>
                <a:effectLst/>
                <a:sym typeface="+mn-ea"/>
              </a:rPr>
              <a:t>我</a:t>
            </a:r>
            <a:r>
              <a:rPr lang="en-US" altLang="zh-CN">
                <a:ln w="22225">
                  <a:solidFill>
                    <a:schemeClr val="accent2"/>
                  </a:solidFill>
                  <a:prstDash val="solid"/>
                </a:ln>
                <a:solidFill>
                  <a:schemeClr val="accent2">
                    <a:lumMod val="40000"/>
                    <a:lumOff val="60000"/>
                  </a:schemeClr>
                </a:solidFill>
                <a:effectLst/>
                <a:sym typeface="+mn-ea"/>
              </a:rPr>
              <a:t>”</a:t>
            </a:r>
            <a:r>
              <a:rPr lang="zh-CN" altLang="en-US">
                <a:ln w="22225">
                  <a:solidFill>
                    <a:schemeClr val="accent2"/>
                  </a:solidFill>
                  <a:prstDash val="solid"/>
                </a:ln>
                <a:solidFill>
                  <a:schemeClr val="accent2">
                    <a:lumMod val="40000"/>
                    <a:lumOff val="60000"/>
                  </a:schemeClr>
                </a:solidFill>
                <a:effectLst/>
                <a:sym typeface="+mn-ea"/>
              </a:rPr>
              <a:t>。</a:t>
            </a:r>
            <a:endParaRPr lang="zh-CN" altLang="en-US">
              <a:ln w="22225">
                <a:solidFill>
                  <a:schemeClr val="accent2"/>
                </a:solidFill>
                <a:prstDash val="solid"/>
              </a:ln>
              <a:solidFill>
                <a:schemeClr val="accent2">
                  <a:lumMod val="40000"/>
                  <a:lumOff val="60000"/>
                </a:schemeClr>
              </a:solidFill>
              <a:effectLst/>
            </a:endParaRPr>
          </a:p>
          <a:p>
            <a:endParaRPr lang="zh-CN" altLang="en-US"/>
          </a:p>
        </p:txBody>
      </p:sp>
      <p:sp>
        <p:nvSpPr>
          <p:cNvPr id="4" name="文本框 3"/>
          <p:cNvSpPr txBox="1"/>
          <p:nvPr/>
        </p:nvSpPr>
        <p:spPr>
          <a:xfrm>
            <a:off x="365760" y="351790"/>
            <a:ext cx="7318375" cy="706755"/>
          </a:xfrm>
          <a:prstGeom prst="rect">
            <a:avLst/>
          </a:prstGeom>
          <a:noFill/>
        </p:spPr>
        <p:txBody>
          <a:bodyPr wrap="square" rtlCol="0">
            <a:spAutoFit/>
          </a:bodyPr>
          <a:lstStyle/>
          <a:p>
            <a:r>
              <a:rPr lang="zh-CN" altLang="en-US" sz="4000" b="1">
                <a:solidFill>
                  <a:schemeClr val="accent1"/>
                </a:solidFill>
                <a:effectLst>
                  <a:outerShdw blurRad="38100" dist="25400" dir="5400000" algn="ctr" rotWithShape="0">
                    <a:srgbClr val="6E747A">
                      <a:alpha val="43000"/>
                    </a:srgbClr>
                  </a:outerShdw>
                </a:effectLst>
              </a:rPr>
              <a:t>次要人物在小说中的作用</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scene3d>
              <a:camera prst="orthographicFront"/>
              <a:lightRig rig="threePt" dir="t"/>
            </a:scene3d>
          </a:bodyPr>
          <a:lstStyle/>
          <a:p>
            <a:r>
              <a:rPr lang="zh-CN" altLang="zh-CN" b="1">
                <a:ln w="22225">
                  <a:solidFill>
                    <a:schemeClr val="accent2"/>
                  </a:solidFill>
                  <a:prstDash val="solid"/>
                </a:ln>
                <a:solidFill>
                  <a:schemeClr val="accent2">
                    <a:lumMod val="40000"/>
                    <a:lumOff val="60000"/>
                  </a:schemeClr>
                </a:solidFill>
                <a:effectLst/>
                <a:latin typeface="Arial" pitchFamily="34" charset="0"/>
                <a:ea typeface="黑体" pitchFamily="49" charset="-122"/>
                <a:cs typeface="Times New Roman" panose="02020603050405020304" pitchFamily="18" charset="0"/>
                <a:sym typeface="+mn-ea"/>
              </a:rPr>
              <a:t>把握文章内容</a:t>
            </a:r>
            <a:r>
              <a:rPr lang="en-US" altLang="zh-CN" b="1">
                <a:ln w="22225">
                  <a:solidFill>
                    <a:schemeClr val="accent2"/>
                  </a:solidFill>
                  <a:prstDash val="solid"/>
                </a:ln>
                <a:solidFill>
                  <a:schemeClr val="accent2">
                    <a:lumMod val="40000"/>
                    <a:lumOff val="60000"/>
                  </a:schemeClr>
                </a:solidFill>
                <a:effectLst/>
                <a:latin typeface="Times New Roman" pitchFamily="18" charset="0"/>
                <a:cs typeface="Times New Roman" panose="02020603050405020304" pitchFamily="18" charset="0"/>
                <a:sym typeface="+mn-ea"/>
              </a:rPr>
              <a:t>,</a:t>
            </a:r>
            <a:r>
              <a:rPr lang="zh-CN" altLang="zh-CN" b="1">
                <a:ln w="22225">
                  <a:solidFill>
                    <a:schemeClr val="accent2"/>
                  </a:solidFill>
                  <a:prstDash val="solid"/>
                </a:ln>
                <a:solidFill>
                  <a:schemeClr val="accent2">
                    <a:lumMod val="40000"/>
                    <a:lumOff val="60000"/>
                  </a:schemeClr>
                </a:solidFill>
                <a:effectLst/>
                <a:latin typeface="Arial" pitchFamily="34" charset="0"/>
                <a:ea typeface="黑体" pitchFamily="49" charset="-122"/>
                <a:cs typeface="Times New Roman" panose="02020603050405020304" pitchFamily="18" charset="0"/>
                <a:sym typeface="+mn-ea"/>
              </a:rPr>
              <a:t>理清情节结构</a:t>
            </a:r>
            <a:br>
              <a:rPr lang="zh-CN" altLang="zh-CN"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rPr>
            </a:br>
            <a:endParaRPr lang="zh-CN" altLang="zh-CN" b="1">
              <a:ln w="22225">
                <a:solidFill>
                  <a:schemeClr val="accent2"/>
                </a:solidFill>
                <a:prstDash val="solid"/>
              </a:ln>
              <a:solidFill>
                <a:schemeClr val="accent2">
                  <a:lumMod val="40000"/>
                  <a:lumOff val="60000"/>
                </a:schemeClr>
              </a:solidFill>
              <a:effectLst/>
              <a:latin typeface="NEU-BZ-S92"/>
              <a:ea typeface="方正书宋_GBK" panose="03000509000000000000" pitchFamily="65" charset="-122"/>
              <a:cs typeface="Times New Roman" panose="02020603050405020304" pitchFamily="18" charset="0"/>
            </a:endParaRPr>
          </a:p>
        </p:txBody>
      </p:sp>
      <p:sp>
        <p:nvSpPr>
          <p:cNvPr id="3" name="内容占位符 2"/>
          <p:cNvSpPr>
            <a:spLocks noGrp="1"/>
          </p:cNvSpPr>
          <p:nvPr>
            <p:ph idx="1"/>
          </p:nvPr>
        </p:nvSpPr>
        <p:spPr/>
        <p:txBody>
          <a:bodyPr>
            <a:normAutofit fontScale="60000"/>
          </a:bodyPr>
          <a:lstStyle/>
          <a:p>
            <a:pPr indent="0">
              <a:lnSpc>
                <a:spcPct val="120000"/>
              </a:lnSpc>
              <a:spcAft>
                <a:spcPct val="0"/>
              </a:spcAft>
              <a:buNone/>
              <a:tabLst>
                <a:tab pos="1029335"/>
                <a:tab pos="1850390"/>
                <a:tab pos="2538095"/>
                <a:tab pos="3221990"/>
              </a:tabLst>
            </a:pPr>
            <a:r>
              <a:rPr lang="en-US" altLang="zh-CN" b="1">
                <a:solidFill>
                  <a:srgbClr val="000000"/>
                </a:solidFill>
                <a:latin typeface="Times New Roman" pitchFamily="18" charset="0"/>
                <a:cs typeface="Times New Roman" panose="02020603050405020304" pitchFamily="18" charset="0"/>
                <a:sym typeface="+mn-ea"/>
              </a:rPr>
              <a:t>1</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cs typeface="Times New Roman" panose="02020603050405020304" pitchFamily="18" charset="0"/>
                <a:sym typeface="+mn-ea"/>
              </a:rPr>
              <a:t>简要叙述米考伯一家的大体情况以及与大卫的关系。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0">
              <a:lnSpc>
                <a:spcPct val="120000"/>
              </a:lnSpc>
              <a:spcAft>
                <a:spcPct val="0"/>
              </a:spcAft>
              <a:buNone/>
              <a:tabLst>
                <a:tab pos="1029335"/>
                <a:tab pos="1850390"/>
                <a:tab pos="2538095"/>
                <a:tab pos="3221990"/>
              </a:tabLst>
            </a:pPr>
            <a:r>
              <a:rPr lang="zh-CN" altLang="zh-CN">
                <a:solidFill>
                  <a:srgbClr val="FF0000"/>
                </a:solidFill>
                <a:latin typeface="Arial" pitchFamily="34" charset="0"/>
                <a:ea typeface="黑体" pitchFamily="49" charset="-122"/>
                <a:cs typeface="Times New Roman" panose="02020603050405020304" pitchFamily="18" charset="0"/>
                <a:sym typeface="+mn-ea"/>
              </a:rPr>
              <a:t>点拨</a:t>
            </a:r>
            <a:r>
              <a:rPr lang="en-US" altLang="zh-CN">
                <a:solidFill>
                  <a:srgbClr val="FF0000"/>
                </a:solidFill>
                <a:latin typeface="Arial" pitchFamily="34" charset="0"/>
                <a:ea typeface="黑体" pitchFamily="49" charset="-122"/>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米考伯先生是个小职员</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家里子女很多</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生活十分艰难。这位先生满脑子都是发财致富的计划</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可是无论他干什么活儿</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却总是失败。他欠的债越来越多</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最后终于全家住进了负债人监狱。大卫做童工挣的钱根本连肚子也填不饱</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但他觉得米考伯一家比他更惨</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所以他对这一家人非常同情。这时大卫才</a:t>
            </a:r>
            <a:r>
              <a:rPr lang="en-US" altLang="zh-CN">
                <a:solidFill>
                  <a:srgbClr val="000000"/>
                </a:solidFill>
                <a:latin typeface="Times New Roman" pitchFamily="18" charset="0"/>
                <a:cs typeface="Times New Roman" panose="02020603050405020304" pitchFamily="18" charset="0"/>
                <a:sym typeface="+mn-ea"/>
              </a:rPr>
              <a:t>10</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岁</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却整天为他们操心</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想办法</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奔波</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他和米考伯夫妇之间结下了极其深厚的友谊。</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0">
              <a:lnSpc>
                <a:spcPct val="120000"/>
              </a:lnSpc>
              <a:spcAft>
                <a:spcPct val="0"/>
              </a:spcAft>
              <a:buNone/>
              <a:tabLst>
                <a:tab pos="1029335"/>
                <a:tab pos="1850390"/>
                <a:tab pos="2538095"/>
                <a:tab pos="3221990"/>
              </a:tabLst>
            </a:pPr>
            <a:r>
              <a:rPr lang="en-US" altLang="zh-CN" b="1">
                <a:solidFill>
                  <a:srgbClr val="000000"/>
                </a:solidFill>
                <a:latin typeface="Times New Roman" pitchFamily="18" charset="0"/>
                <a:cs typeface="Times New Roman" panose="02020603050405020304" pitchFamily="18" charset="0"/>
                <a:sym typeface="+mn-ea"/>
              </a:rPr>
              <a:t>2</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cs typeface="Times New Roman" panose="02020603050405020304" pitchFamily="18" charset="0"/>
                <a:sym typeface="+mn-ea"/>
              </a:rPr>
              <a:t>小说是以什么为线索展开情节的</a:t>
            </a:r>
            <a:r>
              <a:rPr lang="en-US" altLang="zh-CN">
                <a:solidFill>
                  <a:srgbClr val="000000"/>
                </a:solidFill>
                <a:latin typeface="Times New Roman" pitchFamily="18" charset="0"/>
                <a:cs typeface="Times New Roman" panose="02020603050405020304" pitchFamily="18" charset="0"/>
                <a:sym typeface="+mn-ea"/>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0">
              <a:lnSpc>
                <a:spcPct val="120000"/>
              </a:lnSpc>
              <a:spcAft>
                <a:spcPct val="0"/>
              </a:spcAft>
              <a:buNone/>
              <a:tabLst>
                <a:tab pos="1029335"/>
                <a:tab pos="1850390"/>
                <a:tab pos="2538095"/>
                <a:tab pos="3221990"/>
              </a:tabLst>
            </a:pPr>
            <a:r>
              <a:rPr lang="zh-CN" altLang="zh-CN">
                <a:solidFill>
                  <a:srgbClr val="FF0000"/>
                </a:solidFill>
                <a:latin typeface="Arial" pitchFamily="34" charset="0"/>
                <a:ea typeface="黑体" pitchFamily="49" charset="-122"/>
                <a:cs typeface="Times New Roman" panose="02020603050405020304" pitchFamily="18" charset="0"/>
                <a:sym typeface="+mn-ea"/>
              </a:rPr>
              <a:t>点拨</a:t>
            </a:r>
            <a:r>
              <a:rPr lang="en-US" altLang="zh-CN">
                <a:solidFill>
                  <a:srgbClr val="FF0000"/>
                </a:solidFill>
                <a:latin typeface="Arial" pitchFamily="34" charset="0"/>
                <a:ea typeface="黑体" pitchFamily="49" charset="-122"/>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以</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我</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的所见所闻为主要线索</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展开情节。节选部分</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米考伯一家的遭遇是</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我</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搬去他家之后展现出来的</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我</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是小说的线索。</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en-US"/>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05485"/>
          </a:xfrm>
        </p:spPr>
        <p:txBody>
          <a:bodyPr>
            <a:normAutofit fontScale="90000"/>
          </a:bodyPr>
          <a:lstStyle/>
          <a:p>
            <a:r>
              <a:rPr lang="zh-CN" altLang="en-US">
                <a:ln w="22225">
                  <a:solidFill>
                    <a:schemeClr val="accent2"/>
                  </a:solidFill>
                  <a:prstDash val="solid"/>
                </a:ln>
                <a:solidFill>
                  <a:schemeClr val="accent2">
                    <a:lumMod val="40000"/>
                    <a:lumOff val="60000"/>
                  </a:schemeClr>
                </a:solidFill>
                <a:effectLst/>
              </a:rPr>
              <a:t>实战演习</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457200" y="1162050"/>
            <a:ext cx="8229600" cy="4964430"/>
          </a:xfrm>
        </p:spPr>
        <p:txBody>
          <a:bodyPr>
            <a:normAutofit fontScale="70000"/>
          </a:bodyPr>
          <a:lstStyle/>
          <a:p>
            <a:pPr indent="533400">
              <a:lnSpc>
                <a:spcPct val="120000"/>
              </a:lnSpc>
              <a:spcAft>
                <a:spcPct val="0"/>
              </a:spcAft>
              <a:tabLst>
                <a:tab pos="1029335"/>
                <a:tab pos="1850390"/>
                <a:tab pos="2538095"/>
                <a:tab pos="3221990"/>
              </a:tabLst>
            </a:pPr>
            <a:r>
              <a:rPr lang="zh-CN" altLang="zh-CN">
                <a:solidFill>
                  <a:srgbClr val="000000"/>
                </a:solidFill>
                <a:latin typeface="Arial" pitchFamily="34" charset="0"/>
                <a:ea typeface="黑体" pitchFamily="49" charset="-122"/>
                <a:cs typeface="Times New Roman" panose="02020603050405020304" pitchFamily="18" charset="0"/>
                <a:sym typeface="+mn-ea"/>
              </a:rPr>
              <a:t>阅读下面的文字</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Arial" pitchFamily="34" charset="0"/>
                <a:ea typeface="黑体" pitchFamily="49" charset="-122"/>
                <a:cs typeface="Times New Roman" panose="02020603050405020304" pitchFamily="18" charset="0"/>
                <a:sym typeface="+mn-ea"/>
              </a:rPr>
              <a:t>完成后面的题目。</a:t>
            </a:r>
          </a:p>
          <a:p>
            <a:pPr indent="533400">
              <a:lnSpc>
                <a:spcPct val="120000"/>
              </a:lnSpc>
              <a:spcAft>
                <a:spcPct val="0"/>
              </a:spcAft>
              <a:tabLst>
                <a:tab pos="1029335"/>
                <a:tab pos="1850390"/>
                <a:tab pos="2538095"/>
                <a:tab pos="3221990"/>
              </a:tabLst>
            </a:pPr>
            <a:r>
              <a:rPr lang="zh-CN" altLang="zh-CN">
                <a:solidFill>
                  <a:srgbClr val="000000"/>
                </a:solidFill>
                <a:latin typeface="Arial" pitchFamily="34" charset="0"/>
                <a:ea typeface="黑体" pitchFamily="49" charset="-122"/>
                <a:cs typeface="Times New Roman" panose="02020603050405020304" pitchFamily="18" charset="0"/>
                <a:sym typeface="+mn-ea"/>
              </a:rPr>
              <a:t>         </a:t>
            </a:r>
            <a:r>
              <a:rPr lang="zh-CN" altLang="zh-CN" b="1">
                <a:solidFill>
                  <a:srgbClr val="000000"/>
                </a:solidFill>
                <a:latin typeface="Arial" pitchFamily="34" charset="0"/>
                <a:ea typeface="黑体" pitchFamily="49" charset="-122"/>
                <a:cs typeface="Times New Roman" panose="02020603050405020304" pitchFamily="18" charset="0"/>
                <a:sym typeface="+mn-ea"/>
              </a:rPr>
              <a:t>             </a:t>
            </a:r>
            <a:r>
              <a:rPr lang="zh-CN" altLang="zh-CN" b="1">
                <a:solidFill>
                  <a:srgbClr val="000000"/>
                </a:solidFill>
                <a:latin typeface="NEU-BZ-S92"/>
                <a:ea typeface="方正宋黑_GBK" panose="03000509000000000000" pitchFamily="65" charset="-122"/>
                <a:cs typeface="Times New Roman" panose="02020603050405020304" pitchFamily="18" charset="0"/>
                <a:sym typeface="+mn-ea"/>
              </a:rPr>
              <a:t>绳子的故事</a:t>
            </a:r>
            <a:endParaRPr lang="zh-CN" altLang="zh-CN" b="1">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	</a:t>
            </a:r>
            <a:r>
              <a:rPr lang="en-US" altLang="zh-CN" b="1" smtClean="0">
                <a:solidFill>
                  <a:srgbClr val="000000"/>
                </a:solidFill>
                <a:latin typeface="Times New Roman" pitchFamily="18" charset="0"/>
                <a:ea typeface="楷体" panose="02010609060101010101" pitchFamily="49" charset="-122"/>
                <a:cs typeface="Times New Roman" panose="02020603050405020304" pitchFamily="18" charset="0"/>
                <a:sym typeface="+mn-ea"/>
              </a:rPr>
              <a:t>                                       </a:t>
            </a:r>
            <a:r>
              <a:rPr lang="zh-CN" altLang="zh-CN" b="1" smtClean="0">
                <a:solidFill>
                  <a:srgbClr val="000000"/>
                </a:solidFill>
                <a:latin typeface="Times New Roman" pitchFamily="18" charset="0"/>
                <a:ea typeface="楷体" panose="02010609060101010101" pitchFamily="49" charset="-122"/>
                <a:cs typeface="Times New Roman" panose="02020603050405020304" pitchFamily="18" charset="0"/>
                <a:sym typeface="+mn-ea"/>
              </a:rPr>
              <a:t>莫泊桑</a:t>
            </a:r>
            <a:endParaRPr lang="zh-CN" altLang="zh-CN" b="1">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这是个赶集的日子。戈德维尔的集市广场上</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人群和牲畜混在一起</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黑压压一片。整个集市都带着牛栏、牛奶、牛粪、干草和汗臭的味道</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散发着种田人所特有的那种难闻的人和牲畜的酸臭气。布雷村奥士纳大爷正向集市广场走来。突然他发现地上有一小段绳子</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奥士纳大爷具有诺曼底人的勤俭精神</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他弯下身去</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从地上捡起了那段细绳子。这时他发现自己的冤家对头马具商马朗丹大爷在自家门口瞅着他</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颇感丢脸。他立即将绳头藏进罩衫</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接着又藏入裤子口袋</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然后很快便消失在赶集的人群中了。</a:t>
            </a:r>
            <a:endParaRPr lang="zh-CN" altLang="zh-CN"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en-US" b="1"/>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758825"/>
            <a:ext cx="8229600" cy="5367655"/>
          </a:xfrm>
        </p:spPr>
        <p:txBody>
          <a:bodyPr>
            <a:normAutofit fontScale="90000" lnSpcReduction="10000"/>
          </a:bodyPr>
          <a:lstStyle/>
          <a:p>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教堂敲响了午祷的钟声</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集市的人群渐渐散去。朱尔丹掌柜的店堂里</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坐满了顾客。突然</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客店前面的大院里响起了一阵鼓声</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传达通知的乡丁拉开嗓门背诵起来</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今天早晨</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九、十点钟之间</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有人在勃兹维尔大路上遗失黑皮夹子一只。内装法郎五百</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单据若干。请拾到者立即交到乡政府</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或者曼纳村乌勒大爷家。送还者得酬金法郎二十。</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午饭已经用毕</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这时</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宪兵大队长突然出现在店堂门口。他问道</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奥士纳大爷在这儿吗</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坐在餐桌尽头的奥士纳大爷回答说</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在。</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于是宪兵大队长又说</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奥士纳大爷</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请跟我到乡政府走一趟。乡长有话要对您说。</a:t>
            </a:r>
            <a:r>
              <a:rPr lang="en-US" altLang="zh-CN" b="1">
                <a:solidFill>
                  <a:srgbClr val="000000"/>
                </a:solidFill>
                <a:latin typeface="Times New Roman" pitchFamily="18" charset="0"/>
                <a:cs typeface="Times New Roman" panose="02020603050405020304" pitchFamily="18" charset="0"/>
                <a:sym typeface="+mn-ea"/>
              </a:rPr>
              <a:t>”</a:t>
            </a:r>
            <a:endParaRPr lang="zh-CN" altLang="zh-CN"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en-US" b="1"/>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543560"/>
            <a:ext cx="8229600" cy="5582920"/>
          </a:xfrm>
        </p:spPr>
        <p:txBody>
          <a:bodyPr>
            <a:normAutofit fontScale="90000"/>
          </a:bodyPr>
          <a:lstStyle/>
          <a:p>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乡长坐在扶手椅里等着他。</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奥士纳大爷</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他说</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有人看见您今早捡到了乌勒大爷遗失的皮夹子。马具商马朗丹先生</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他看见您捡到了。</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老人明白了</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气得满脸通红。</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啊</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这个乡巴佬</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他看见我捡起的是这根绳子</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您瞧</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他在口袋里摸了摸</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掏出了那一小段绳子。但是乡长摇摇脑袋</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不肯相信。他和马朗丹先生当面对质</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后者再次一口咬定他是亲眼看见的。根据奥士纳大爷的请求</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大家抄了他的身</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但什么也没抄着。最后</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乡长不知如何处理</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便叫他先回去</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同时告诉奥士纳大爷</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他将报告检察院</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并请求指示。</a:t>
            </a:r>
            <a:endParaRPr lang="zh-CN" altLang="zh-CN"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en-US" b="1"/>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509270"/>
            <a:ext cx="8229600" cy="5617210"/>
          </a:xfrm>
        </p:spPr>
        <p:txBody>
          <a:bodyPr>
            <a:normAutofit fontScale="80000"/>
          </a:bodyPr>
          <a:lstStyle/>
          <a:p>
            <a:pPr indent="533400">
              <a:lnSpc>
                <a:spcPct val="120000"/>
              </a:lnSpc>
              <a:spcAft>
                <a:spcPct val="0"/>
              </a:spcAft>
              <a:tabLst>
                <a:tab pos="1029335"/>
                <a:tab pos="1850390"/>
                <a:tab pos="2538095"/>
                <a:tab pos="3221990"/>
              </a:tabLst>
            </a:pP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消息传开了。老人一走出乡政府就有人围拢来问长问短</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于是老人讲起绳子的故事来。他讲的</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大家听了不信</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一味地笑。他走着走着</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凡是碰着的人都拦住他问</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他也拦住熟人</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不厌其烦地重复他的故事</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把只只口袋都翻转来给大家看。他生气</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着急</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由于别人不相信他而恼火、痛苦</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不知怎么办</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总是向别人重复绳子的故事。</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第二天</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午后一时左右</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依莫村的长工马利</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把皮夹子和里面的钞票、单据一并送还给了曼纳村的乌勒大爷。这位长工声称确是在路上捡着了皮夹子</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但他不识字</a:t>
            </a:r>
            <a:r>
              <a:rPr lang="en-US" altLang="zh-CN">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Times New Roman" pitchFamily="18" charset="0"/>
                <a:ea typeface="楷体" panose="02010609060101010101" pitchFamily="49" charset="-122"/>
                <a:cs typeface="Times New Roman" panose="02020603050405020304" pitchFamily="18" charset="0"/>
                <a:sym typeface="+mn-ea"/>
              </a:rPr>
              <a:t>所以就带回家去交给了东家。</a:t>
            </a:r>
            <a:endParaRPr lang="zh-CN" altLang="en-US"/>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612140"/>
            <a:ext cx="8229600" cy="5514340"/>
          </a:xfrm>
        </p:spPr>
        <p:txBody>
          <a:bodyPr>
            <a:noAutofit/>
          </a:bodyPr>
          <a:lstStyle/>
          <a:p>
            <a:pPr indent="533400">
              <a:lnSpc>
                <a:spcPct val="120000"/>
              </a:lnSpc>
              <a:spcAft>
                <a:spcPct val="0"/>
              </a:spcAft>
              <a:tabLst>
                <a:tab pos="1029335"/>
                <a:tab pos="1850390"/>
                <a:tab pos="2538095"/>
                <a:tab pos="3221990"/>
              </a:tabLst>
            </a:pP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消息传到了四乡。奥士纳大爷得到消息后立即四处游说</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叙述起他那有了结局的故事来。他整天讲他的遭遇</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在路上、在酒馆里、在教堂门口讲。不相识的人</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他也拦住讲给人家听。现在他心里坦然了</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不过</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他觉得有某种东西使他感到不自在。人家在听他讲故事时</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脸上带着嘲弄的神气</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看来人家并不信服。他觉得别人好像在他背后指指戳戳。</a:t>
            </a:r>
            <a:endParaRPr lang="zh-CN" altLang="zh-CN" sz="2400" b="1">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下一个星期二</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他纯粹出于讲自己遭遇的欲望</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又到戈德维尔来赶集。他朝一位庄稼汉走过去。这位老农民没有让他把话说完</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在他胸口推了一把</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冲着他大声说</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老滑头</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滚开</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然后扭身就走。奥士纳大爷目瞪口呆</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越来越感到不安。他终于明白了</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人家指责他是叫一个同伙</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一个同谋</a:t>
            </a:r>
            <a:r>
              <a:rPr lang="en-US" altLang="zh-CN" sz="2400" b="1">
                <a:solidFill>
                  <a:srgbClr val="000000"/>
                </a:solidFill>
                <a:latin typeface="Times New Roman" pitchFamily="18" charset="0"/>
                <a:cs typeface="Times New Roman" panose="02020603050405020304" pitchFamily="18" charset="0"/>
                <a:sym typeface="+mn-ea"/>
              </a:rPr>
              <a:t>,</a:t>
            </a:r>
            <a:r>
              <a:rPr lang="zh-CN" altLang="zh-CN" sz="2400" b="1">
                <a:solidFill>
                  <a:srgbClr val="000000"/>
                </a:solidFill>
                <a:latin typeface="Times New Roman" pitchFamily="18" charset="0"/>
                <a:ea typeface="楷体" panose="02010609060101010101" pitchFamily="49" charset="-122"/>
                <a:cs typeface="Times New Roman" panose="02020603050405020304" pitchFamily="18" charset="0"/>
                <a:sym typeface="+mn-ea"/>
              </a:rPr>
              <a:t>把皮夹子送回去的。</a:t>
            </a:r>
            <a:endParaRPr lang="zh-CN" altLang="zh-CN" sz="2400"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zh-CN" sz="2400" b="1">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621030"/>
            <a:ext cx="8229600" cy="5505450"/>
          </a:xfrm>
        </p:spPr>
        <p:txBody>
          <a:bodyPr>
            <a:normAutofit fontScale="80000"/>
          </a:bodyPr>
          <a:lstStyle/>
          <a:p>
            <a:pPr indent="533400">
              <a:lnSpc>
                <a:spcPct val="120000"/>
              </a:lnSpc>
              <a:spcAft>
                <a:spcPct val="0"/>
              </a:spcAft>
              <a:tabLst>
                <a:tab pos="1029335"/>
                <a:tab pos="1850390"/>
                <a:tab pos="2538095"/>
                <a:tab pos="3221990"/>
              </a:tabLst>
            </a:pP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他想抗议。满座的人都笑了起来</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他午饭没能吃完便在一片嘲笑声中走了。他回到家里</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又羞又恼。愤怒和羞耻使他痛苦到了极点。他遭到无端的怀疑</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因而伤透了心。于是</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他重新向人讲述自己的遭遇</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有了更加有力的抗议</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更加庄严的发誓。然而他的辩解越是复杂</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理由越是多</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人家越不相信他。他眼看着消瘦下去。将近年底时候</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他卧病不起。新年年初</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他含冤死去。临终昏迷时</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他还在证明自己是清白无辜的</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一再说</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一根细绳。乡长先生</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您瞧</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绳子在这儿。</a:t>
            </a:r>
            <a:r>
              <a:rPr lang="en-US" altLang="zh-CN" b="1">
                <a:solidFill>
                  <a:srgbClr val="000000"/>
                </a:solidFill>
                <a:latin typeface="Times New Roman" pitchFamily="18" charset="0"/>
                <a:cs typeface="Times New Roman" panose="02020603050405020304" pitchFamily="18" charset="0"/>
                <a:sym typeface="+mn-ea"/>
              </a:rPr>
              <a:t>”</a:t>
            </a:r>
            <a:endParaRPr lang="zh-CN" altLang="zh-CN" b="1">
              <a:solidFill>
                <a:srgbClr val="000000"/>
              </a:solidFill>
              <a:latin typeface="NEU-BZ-S92"/>
              <a:ea typeface="方正书宋_GBK" panose="03000509000000000000" pitchFamily="65" charset="-122"/>
              <a:cs typeface="Times New Roman" panose="02020603050405020304" pitchFamily="18" charset="0"/>
            </a:endParaRPr>
          </a:p>
          <a:p>
            <a:pPr indent="533400" algn="r">
              <a:lnSpc>
                <a:spcPct val="120000"/>
              </a:lnSpc>
              <a:spcAft>
                <a:spcPct val="0"/>
              </a:spcAft>
              <a:tabLst>
                <a:tab pos="1029335"/>
                <a:tab pos="1850390"/>
                <a:tab pos="2538095"/>
                <a:tab pos="3221990"/>
              </a:tabLst>
            </a:pP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有删改</a:t>
            </a:r>
            <a:r>
              <a:rPr lang="en-US" altLang="zh-CN" b="1">
                <a:solidFill>
                  <a:srgbClr val="000000"/>
                </a:solidFill>
                <a:latin typeface="Times New Roman" pitchFamily="18" charset="0"/>
                <a:cs typeface="Times New Roman" panose="02020603050405020304" pitchFamily="18" charset="0"/>
                <a:sym typeface="+mn-ea"/>
              </a:rPr>
              <a:t>)</a:t>
            </a:r>
            <a:endParaRPr lang="zh-CN" altLang="zh-CN"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en-US" b="1"/>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79512" y="1600200"/>
            <a:ext cx="8507288" cy="4525963"/>
          </a:xfrm>
        </p:spPr>
        <p:txBody>
          <a:bodyPr>
            <a:normAutofit lnSpcReduction="10000"/>
          </a:bodyPr>
          <a:lstStyle/>
          <a:p>
            <a:pPr>
              <a:buNone/>
            </a:pP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  </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狄更斯</a:t>
            </a: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(1812—1870),</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英国著名小说家</a:t>
            </a: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,19</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世纪著名批判现实主义作家。</a:t>
            </a: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1837</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年他完成第一部长篇小说《匹克威克外传》。他一生创作了多部描写生活在英国社会底层的</a:t>
            </a: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小人物</a:t>
            </a: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的生活遭遇的作品</a:t>
            </a: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深刻地反映了当时英国复杂的社会现实</a:t>
            </a: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为英国批判现实主义文学的开拓和发展作出了卓越的贡献。其代表作有《匹克威克外传》《雾都孤儿》《双城记》《远大前程》《老古玩店》《大卫</a:t>
            </a:r>
            <a:r>
              <a:rPr lang="en-US"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a:t>
            </a:r>
            <a:r>
              <a:rPr lang="zh-CN" altLang="zh-CN" b="1" smtClean="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Times New Roman" panose="02020603050405020304" pitchFamily="18" charset="0"/>
              </a:rPr>
              <a:t>科波菲尔》等。</a:t>
            </a:r>
          </a:p>
          <a:p>
            <a:endParaRPr lang="zh-CN" altLang="en-US"/>
          </a:p>
        </p:txBody>
      </p:sp>
      <p:sp>
        <p:nvSpPr>
          <p:cNvPr id="4" name="矩形 3"/>
          <p:cNvSpPr/>
          <p:nvPr/>
        </p:nvSpPr>
        <p:spPr>
          <a:xfrm>
            <a:off x="971600" y="260648"/>
            <a:ext cx="2967479" cy="923330"/>
          </a:xfrm>
          <a:prstGeom prst="rect">
            <a:avLst/>
          </a:prstGeom>
          <a:noFill/>
        </p:spPr>
        <p:txBody>
          <a:bodyPr wrap="none" lIns="91440" tIns="45720" rIns="91440" bIns="45720">
            <a:spAutoFit/>
          </a:bodyPr>
          <a:lstStyle/>
          <a:p>
            <a:pPr algn="ctr"/>
            <a:r>
              <a:rPr lang="zh-CN" altLang="en-US" sz="5400" b="1" cap="none" spc="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作者介绍</a:t>
            </a:r>
            <a:endParaRPr lang="zh-CN" altLang="en-US" sz="5400" b="1" cap="none" spc="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l"/>
            <a:r>
              <a:rPr lang="zh-CN" altLang="zh-CN" sz="3600" b="1">
                <a:solidFill>
                  <a:srgbClr val="FF0000"/>
                </a:solidFill>
                <a:latin typeface="Times New Roman" pitchFamily="18" charset="0"/>
                <a:cs typeface="Times New Roman" panose="02020603050405020304" pitchFamily="18" charset="0"/>
                <a:sym typeface="+mn-ea"/>
              </a:rPr>
              <a:t>小说是如何塑造奥士纳大爷这一主要人物形象的</a:t>
            </a:r>
            <a:r>
              <a:rPr lang="en-US" altLang="zh-CN" sz="3600" b="1">
                <a:solidFill>
                  <a:srgbClr val="FF0000"/>
                </a:solidFill>
                <a:latin typeface="Times New Roman" pitchFamily="18" charset="0"/>
                <a:cs typeface="Times New Roman" panose="02020603050405020304" pitchFamily="18" charset="0"/>
                <a:sym typeface="+mn-ea"/>
              </a:rPr>
              <a:t>?</a:t>
            </a:r>
            <a:r>
              <a:rPr lang="zh-CN" altLang="zh-CN" sz="3600" b="1">
                <a:solidFill>
                  <a:srgbClr val="FF0000"/>
                </a:solidFill>
                <a:latin typeface="Times New Roman" pitchFamily="18" charset="0"/>
                <a:cs typeface="Times New Roman" panose="02020603050405020304" pitchFamily="18" charset="0"/>
                <a:sym typeface="+mn-ea"/>
              </a:rPr>
              <a:t>请简要分析。</a:t>
            </a:r>
            <a:endParaRPr lang="zh-CN" altLang="zh-CN" sz="3600" b="1">
              <a:solidFill>
                <a:srgbClr val="FF0000"/>
              </a:solidFill>
              <a:latin typeface="Times New Roman" pitchFamily="18" charset="0"/>
              <a:ea typeface="方正书宋_GBK" panose="03000509000000000000" pitchFamily="65" charset="-122"/>
              <a:cs typeface="Times New Roman" panose="02020603050405020304" pitchFamily="18" charset="0"/>
              <a:sym typeface="+mn-ea"/>
            </a:endParaRPr>
          </a:p>
        </p:txBody>
      </p:sp>
      <p:sp>
        <p:nvSpPr>
          <p:cNvPr id="3" name="内容占位符 2"/>
          <p:cNvSpPr>
            <a:spLocks noGrp="1"/>
          </p:cNvSpPr>
          <p:nvPr>
            <p:ph idx="1"/>
          </p:nvPr>
        </p:nvSpPr>
        <p:spPr/>
        <p:txBody>
          <a:bodyPr>
            <a:normAutofit fontScale="70000"/>
          </a:bodyPr>
          <a:lstStyle/>
          <a:p>
            <a:pPr>
              <a:lnSpc>
                <a:spcPct val="120000"/>
              </a:lnSpc>
              <a:spcAft>
                <a:spcPct val="0"/>
              </a:spcAft>
              <a:tabLst>
                <a:tab pos="1029335"/>
                <a:tab pos="1850390"/>
                <a:tab pos="2538095"/>
                <a:tab pos="3221990"/>
              </a:tabLst>
            </a:pP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b="1">
                <a:solidFill>
                  <a:srgbClr val="FF0000"/>
                </a:solidFill>
                <a:latin typeface="Arial" pitchFamily="34" charset="0"/>
                <a:ea typeface="黑体" pitchFamily="49" charset="-122"/>
                <a:cs typeface="Times New Roman" panose="02020603050405020304" pitchFamily="18" charset="0"/>
                <a:sym typeface="+mn-ea"/>
              </a:rPr>
              <a:t>参考答案</a:t>
            </a:r>
            <a:r>
              <a:rPr lang="en-US" altLang="zh-CN" b="1">
                <a:solidFill>
                  <a:srgbClr val="FF0000"/>
                </a:solidFill>
                <a:latin typeface="Arial" pitchFamily="34" charset="0"/>
                <a:ea typeface="黑体" pitchFamily="49" charset="-122"/>
                <a:cs typeface="Times New Roman" panose="02020603050405020304" pitchFamily="18" charset="0"/>
                <a:sym typeface="+mn-ea"/>
              </a:rPr>
              <a:t>:</a:t>
            </a:r>
            <a:r>
              <a:rPr lang="zh-CN" altLang="zh-CN" b="1">
                <a:solidFill>
                  <a:srgbClr val="000000"/>
                </a:solidFill>
                <a:latin typeface="NEU-BZ-S92"/>
                <a:cs typeface="宋体" panose="02010600030101010101" pitchFamily="2" charset="-122"/>
                <a:sym typeface="+mn-ea"/>
              </a:rPr>
              <a:t>①</a:t>
            </a:r>
            <a:r>
              <a:rPr lang="zh-CN" altLang="zh-CN" b="1">
                <a:solidFill>
                  <a:srgbClr val="000000"/>
                </a:solidFill>
                <a:latin typeface="Times New Roman" pitchFamily="18" charset="0"/>
                <a:cs typeface="Times New Roman" panose="02020603050405020304" pitchFamily="18" charset="0"/>
                <a:sym typeface="+mn-ea"/>
              </a:rPr>
              <a:t>奥士纳大爷是法国社会中一个勤俭、诚实的农民</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cs typeface="Times New Roman" panose="02020603050405020304" pitchFamily="18" charset="0"/>
                <a:sym typeface="+mn-ea"/>
              </a:rPr>
              <a:t>作者着重描写的不是他物质生活的贫穷</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cs typeface="Times New Roman" panose="02020603050405020304" pitchFamily="18" charset="0"/>
                <a:sym typeface="+mn-ea"/>
              </a:rPr>
              <a:t>而是精心刻画他精神上所受的折磨。</a:t>
            </a:r>
            <a:r>
              <a:rPr lang="zh-CN" altLang="zh-CN" b="1">
                <a:solidFill>
                  <a:srgbClr val="000000"/>
                </a:solidFill>
                <a:latin typeface="NEU-BZ-S92"/>
                <a:cs typeface="宋体" panose="02010600030101010101" pitchFamily="2" charset="-122"/>
                <a:sym typeface="+mn-ea"/>
              </a:rPr>
              <a:t>②</a:t>
            </a:r>
            <a:r>
              <a:rPr lang="zh-CN" altLang="zh-CN" b="1">
                <a:solidFill>
                  <a:srgbClr val="000000"/>
                </a:solidFill>
                <a:latin typeface="Times New Roman" pitchFamily="18" charset="0"/>
                <a:cs typeface="Times New Roman" panose="02020603050405020304" pitchFamily="18" charset="0"/>
                <a:sym typeface="+mn-ea"/>
              </a:rPr>
              <a:t>将奥士纳大爷置于一个特定的生活环境中</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cs typeface="Times New Roman" panose="02020603050405020304" pitchFamily="18" charset="0"/>
                <a:sym typeface="+mn-ea"/>
              </a:rPr>
              <a:t>在群体精神麻木的思想状态下</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cs typeface="Times New Roman" panose="02020603050405020304" pitchFamily="18" charset="0"/>
                <a:sym typeface="+mn-ea"/>
              </a:rPr>
              <a:t>围绕着诚实与说谎这一矛盾冲突</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cs typeface="Times New Roman" panose="02020603050405020304" pitchFamily="18" charset="0"/>
                <a:sym typeface="+mn-ea"/>
              </a:rPr>
              <a:t>充分展示奥士纳大爷的性格特点。</a:t>
            </a:r>
            <a:r>
              <a:rPr lang="zh-CN" altLang="zh-CN" b="1">
                <a:solidFill>
                  <a:srgbClr val="000000"/>
                </a:solidFill>
                <a:latin typeface="NEU-BZ-S92"/>
                <a:cs typeface="宋体" panose="02010600030101010101" pitchFamily="2" charset="-122"/>
                <a:sym typeface="+mn-ea"/>
              </a:rPr>
              <a:t>③</a:t>
            </a:r>
            <a:r>
              <a:rPr lang="zh-CN" altLang="zh-CN" b="1">
                <a:solidFill>
                  <a:srgbClr val="000000"/>
                </a:solidFill>
                <a:latin typeface="Times New Roman" pitchFamily="18" charset="0"/>
                <a:cs typeface="Times New Roman" panose="02020603050405020304" pitchFamily="18" charset="0"/>
                <a:sym typeface="+mn-ea"/>
              </a:rPr>
              <a:t>小说紧紧扣住奥士纳大爷</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cs typeface="Times New Roman" panose="02020603050405020304" pitchFamily="18" charset="0"/>
                <a:sym typeface="+mn-ea"/>
              </a:rPr>
              <a:t>诚实</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cs typeface="Times New Roman" panose="02020603050405020304" pitchFamily="18" charset="0"/>
                <a:sym typeface="+mn-ea"/>
              </a:rPr>
              <a:t>这一特征</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cs typeface="Times New Roman" panose="02020603050405020304" pitchFamily="18" charset="0"/>
                <a:sym typeface="+mn-ea"/>
              </a:rPr>
              <a:t>以简练精确的细节描写</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cs typeface="Times New Roman" panose="02020603050405020304" pitchFamily="18" charset="0"/>
                <a:sym typeface="+mn-ea"/>
              </a:rPr>
              <a:t>深入细致的心理刻画</a:t>
            </a:r>
            <a:r>
              <a:rPr lang="en-US" altLang="zh-CN" b="1">
                <a:solidFill>
                  <a:srgbClr val="000000"/>
                </a:solidFill>
                <a:latin typeface="Times New Roman" pitchFamily="18" charset="0"/>
                <a:cs typeface="Times New Roman" panose="02020603050405020304" pitchFamily="18" charset="0"/>
                <a:sym typeface="+mn-ea"/>
              </a:rPr>
              <a:t>,</a:t>
            </a:r>
            <a:r>
              <a:rPr lang="zh-CN" altLang="zh-CN" b="1">
                <a:solidFill>
                  <a:srgbClr val="000000"/>
                </a:solidFill>
                <a:latin typeface="Times New Roman" pitchFamily="18" charset="0"/>
                <a:cs typeface="Times New Roman" panose="02020603050405020304" pitchFamily="18" charset="0"/>
                <a:sym typeface="+mn-ea"/>
              </a:rPr>
              <a:t>描写了他的性格发展及心理变化。</a:t>
            </a:r>
            <a:endParaRPr lang="zh-CN" altLang="zh-CN" b="1">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b="1">
                <a:solidFill>
                  <a:srgbClr val="FF0000"/>
                </a:solidFill>
                <a:latin typeface="Arial" pitchFamily="34" charset="0"/>
                <a:ea typeface="黑体" pitchFamily="49" charset="-122"/>
                <a:cs typeface="Times New Roman" panose="02020603050405020304" pitchFamily="18" charset="0"/>
                <a:sym typeface="+mn-ea"/>
              </a:rPr>
              <a:t>解析</a:t>
            </a:r>
            <a:r>
              <a:rPr lang="en-US" altLang="zh-CN" b="1">
                <a:solidFill>
                  <a:srgbClr val="FF0000"/>
                </a:solidFill>
                <a:latin typeface="Arial" pitchFamily="34" charset="0"/>
                <a:ea typeface="黑体" pitchFamily="49" charset="-122"/>
                <a:cs typeface="Times New Roman" panose="02020603050405020304" pitchFamily="18" charset="0"/>
                <a:sym typeface="+mn-ea"/>
              </a:rPr>
              <a:t>:</a:t>
            </a:r>
            <a:r>
              <a:rPr lang="zh-CN" altLang="zh-CN" b="1">
                <a:solidFill>
                  <a:srgbClr val="000000"/>
                </a:solidFill>
                <a:latin typeface="Times New Roman" pitchFamily="18" charset="0"/>
                <a:ea typeface="楷体" panose="02010609060101010101" pitchFamily="49" charset="-122"/>
                <a:cs typeface="Times New Roman" panose="02020603050405020304" pitchFamily="18" charset="0"/>
                <a:sym typeface="+mn-ea"/>
              </a:rPr>
              <a:t>本题重点考查学生分析人物形象的能力。分析人物形象时要抓住人物的身份、背景以及细节描写等。</a:t>
            </a:r>
            <a:endParaRPr lang="zh-CN" altLang="zh-CN" b="1">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en-US" b="1"/>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32770" name="对象 36865"/>
          <p:cNvGraphicFramePr>
            <a:graphicFrameLocks noChangeAspect="1"/>
          </p:cNvGraphicFramePr>
          <p:nvPr/>
        </p:nvGraphicFramePr>
        <p:xfrm>
          <a:off x="350838" y="1221423"/>
          <a:ext cx="8374062" cy="4819650"/>
        </p:xfrm>
        <a:graphic>
          <a:graphicData uri="http://schemas.openxmlformats.org/presentationml/2006/ole">
            <mc:AlternateContent xmlns:mc="http://schemas.openxmlformats.org/markup-compatibility/2006">
              <mc:Choice xmlns:v="urn:schemas-microsoft-com:vml" Requires="v">
                <p:oleObj spid="_x0000_s1045" r:id="rId2" progId="Word.Document.8">
                  <p:embed/>
                </p:oleObj>
              </mc:Choice>
              <mc:Fallback>
                <p:oleObj r:id="rId2" progId="Word.Document.8">
                  <p:embed/>
                  <p:pic>
                    <p:nvPicPr>
                      <p:cNvPr id="0" name="OLE substitute image"/>
                      <p:cNvPicPr/>
                      <p:nvPr/>
                    </p:nvPicPr>
                    <p:blipFill>
                      <a:blip r:embed="rId3"/>
                      <a:stretch>
                        <a:fillRect/>
                      </a:stretch>
                    </p:blipFill>
                    <p:spPr>
                      <a:xfrm>
                        <a:off x="350838" y="1221423"/>
                        <a:ext cx="8374062" cy="4819650"/>
                      </a:xfrm>
                      <a:prstGeom prst="rect">
                        <a:avLst/>
                      </a:prstGeom>
                      <a:noFill/>
                      <a:ln w="38100">
                        <a:noFill/>
                        <a:miter/>
                      </a:ln>
                    </p:spPr>
                  </p:pic>
                </p:oleObj>
              </mc:Fallback>
            </mc:AlternateContent>
          </a:graphicData>
        </a:graphic>
      </p:graphicFrame>
    </p:spTree>
  </p:cSld>
  <p:clrMapOvr>
    <a:masterClrMapping/>
  </p:clrMapOvr>
  <p:transition/>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33794" name="对象 37889"/>
          <p:cNvGraphicFramePr>
            <a:graphicFrameLocks noChangeAspect="1"/>
          </p:cNvGraphicFramePr>
          <p:nvPr/>
        </p:nvGraphicFramePr>
        <p:xfrm>
          <a:off x="350838" y="1221423"/>
          <a:ext cx="8374062" cy="4718050"/>
        </p:xfrm>
        <a:graphic>
          <a:graphicData uri="http://schemas.openxmlformats.org/presentationml/2006/ole">
            <mc:AlternateContent xmlns:mc="http://schemas.openxmlformats.org/markup-compatibility/2006">
              <mc:Choice xmlns:v="urn:schemas-microsoft-com:vml" Requires="v">
                <p:oleObj spid="_x0000_s1046" r:id="rId2" progId="Word.Document.8">
                  <p:embed/>
                </p:oleObj>
              </mc:Choice>
              <mc:Fallback>
                <p:oleObj r:id="rId2" progId="Word.Document.8">
                  <p:embed/>
                  <p:pic>
                    <p:nvPicPr>
                      <p:cNvPr id="0" name="OLE substitute image"/>
                      <p:cNvPicPr/>
                      <p:nvPr/>
                    </p:nvPicPr>
                    <p:blipFill>
                      <a:blip r:embed="rId3"/>
                      <a:stretch>
                        <a:fillRect/>
                      </a:stretch>
                    </p:blipFill>
                    <p:spPr>
                      <a:xfrm>
                        <a:off x="350838" y="1221423"/>
                        <a:ext cx="8374062" cy="4718050"/>
                      </a:xfrm>
                      <a:prstGeom prst="rect">
                        <a:avLst/>
                      </a:prstGeom>
                      <a:noFill/>
                      <a:ln w="38100">
                        <a:noFill/>
                        <a:miter/>
                      </a:ln>
                    </p:spPr>
                  </p:pic>
                </p:oleObj>
              </mc:Fallback>
            </mc:AlternateContent>
          </a:graphicData>
        </a:graphic>
      </p:graphicFrame>
    </p:spTree>
  </p:cSld>
  <p:clrMapOvr>
    <a:masterClrMapping/>
  </p:clrMapOvr>
  <p:transition/>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51202" name="对象 55297"/>
          <p:cNvGraphicFramePr>
            <a:graphicFrameLocks noChangeAspect="1"/>
          </p:cNvGraphicFramePr>
          <p:nvPr/>
        </p:nvGraphicFramePr>
        <p:xfrm>
          <a:off x="350838" y="1143635"/>
          <a:ext cx="8374062" cy="4819650"/>
        </p:xfrm>
        <a:graphic>
          <a:graphicData uri="http://schemas.openxmlformats.org/presentationml/2006/ole">
            <mc:AlternateContent xmlns:mc="http://schemas.openxmlformats.org/markup-compatibility/2006">
              <mc:Choice xmlns:v="urn:schemas-microsoft-com:vml" Requires="v">
                <p:oleObj spid="_x0000_s1047" r:id="rId2" progId="Word.Document.8">
                  <p:embed/>
                </p:oleObj>
              </mc:Choice>
              <mc:Fallback>
                <p:oleObj r:id="rId2" progId="Word.Document.8">
                  <p:embed/>
                  <p:pic>
                    <p:nvPicPr>
                      <p:cNvPr id="0" name="OLE substitute image"/>
                      <p:cNvPicPr/>
                      <p:nvPr/>
                    </p:nvPicPr>
                    <p:blipFill>
                      <a:blip r:embed="rId3"/>
                      <a:stretch>
                        <a:fillRect/>
                      </a:stretch>
                    </p:blipFill>
                    <p:spPr>
                      <a:xfrm>
                        <a:off x="350838" y="1143635"/>
                        <a:ext cx="8374062" cy="4819650"/>
                      </a:xfrm>
                      <a:prstGeom prst="rect">
                        <a:avLst/>
                      </a:prstGeom>
                      <a:noFill/>
                      <a:ln w="38100">
                        <a:noFill/>
                        <a:miter/>
                      </a:ln>
                    </p:spPr>
                  </p:pic>
                </p:oleObj>
              </mc:Fallback>
            </mc:AlternateContent>
          </a:graphicData>
        </a:graphic>
      </p:graphicFrame>
    </p:spTree>
  </p:cSld>
  <p:clrMapOvr>
    <a:masterClrMapping/>
  </p:clrMapOvr>
  <p:transition/>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52226" name="对象 56321"/>
          <p:cNvGraphicFramePr>
            <a:graphicFrameLocks noChangeAspect="1"/>
          </p:cNvGraphicFramePr>
          <p:nvPr/>
        </p:nvGraphicFramePr>
        <p:xfrm>
          <a:off x="350838" y="1067435"/>
          <a:ext cx="8383587" cy="4897438"/>
        </p:xfrm>
        <a:graphic>
          <a:graphicData uri="http://schemas.openxmlformats.org/presentationml/2006/ole">
            <mc:AlternateContent xmlns:mc="http://schemas.openxmlformats.org/markup-compatibility/2006">
              <mc:Choice xmlns:v="urn:schemas-microsoft-com:vml" Requires="v">
                <p:oleObj spid="_x0000_s1048" r:id="rId2" progId="Word.Document.8">
                  <p:embed/>
                </p:oleObj>
              </mc:Choice>
              <mc:Fallback>
                <p:oleObj r:id="rId2" progId="Word.Document.8">
                  <p:embed/>
                  <p:pic>
                    <p:nvPicPr>
                      <p:cNvPr id="0" name="OLE substitute image"/>
                      <p:cNvPicPr/>
                      <p:nvPr/>
                    </p:nvPicPr>
                    <p:blipFill>
                      <a:blip r:embed="rId3"/>
                      <a:stretch>
                        <a:fillRect/>
                      </a:stretch>
                    </p:blipFill>
                    <p:spPr>
                      <a:xfrm>
                        <a:off x="350838" y="1067435"/>
                        <a:ext cx="8383587" cy="4897438"/>
                      </a:xfrm>
                      <a:prstGeom prst="rect">
                        <a:avLst/>
                      </a:prstGeom>
                      <a:noFill/>
                      <a:ln w="38100">
                        <a:noFill/>
                        <a:miter/>
                      </a:ln>
                    </p:spPr>
                  </p:pic>
                </p:oleObj>
              </mc:Fallback>
            </mc:AlternateContent>
          </a:graphicData>
        </a:graphic>
      </p:graphicFrame>
    </p:spTree>
  </p:cSld>
  <p:clrMapOvr>
    <a:masterClrMapping/>
  </p:clrMapOvr>
  <p:transition/>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53250" name="对象 57345"/>
          <p:cNvGraphicFramePr>
            <a:graphicFrameLocks noChangeAspect="1"/>
          </p:cNvGraphicFramePr>
          <p:nvPr/>
        </p:nvGraphicFramePr>
        <p:xfrm>
          <a:off x="350838" y="1221423"/>
          <a:ext cx="8374062" cy="4059237"/>
        </p:xfrm>
        <a:graphic>
          <a:graphicData uri="http://schemas.openxmlformats.org/presentationml/2006/ole">
            <mc:AlternateContent xmlns:mc="http://schemas.openxmlformats.org/markup-compatibility/2006">
              <mc:Choice xmlns:v="urn:schemas-microsoft-com:vml" Requires="v">
                <p:oleObj spid="_x0000_s1049" r:id="rId2" progId="Word.Document.8">
                  <p:embed/>
                </p:oleObj>
              </mc:Choice>
              <mc:Fallback>
                <p:oleObj r:id="rId2" progId="Word.Document.8">
                  <p:embed/>
                  <p:pic>
                    <p:nvPicPr>
                      <p:cNvPr id="0" name="OLE substitute image"/>
                      <p:cNvPicPr/>
                      <p:nvPr/>
                    </p:nvPicPr>
                    <p:blipFill>
                      <a:blip r:embed="rId3"/>
                      <a:stretch>
                        <a:fillRect/>
                      </a:stretch>
                    </p:blipFill>
                    <p:spPr>
                      <a:xfrm>
                        <a:off x="350838" y="1221423"/>
                        <a:ext cx="8374062" cy="4059237"/>
                      </a:xfrm>
                      <a:prstGeom prst="rect">
                        <a:avLst/>
                      </a:prstGeom>
                      <a:noFill/>
                      <a:ln w="38100">
                        <a:noFill/>
                        <a:miter/>
                      </a:ln>
                    </p:spPr>
                  </p:pic>
                </p:oleObj>
              </mc:Fallback>
            </mc:AlternateContent>
          </a:graphicData>
        </a:graphic>
      </p:graphicFrame>
    </p:spTree>
  </p:cSld>
  <p:clrMapOvr>
    <a:masterClrMapping/>
  </p:clrMapOvr>
  <p:transition/>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54274" name="对象 58369"/>
          <p:cNvGraphicFramePr>
            <a:graphicFrameLocks noChangeAspect="1"/>
          </p:cNvGraphicFramePr>
          <p:nvPr/>
        </p:nvGraphicFramePr>
        <p:xfrm>
          <a:off x="350838" y="1221423"/>
          <a:ext cx="8374062" cy="4341812"/>
        </p:xfrm>
        <a:graphic>
          <a:graphicData uri="http://schemas.openxmlformats.org/presentationml/2006/ole">
            <mc:AlternateContent xmlns:mc="http://schemas.openxmlformats.org/markup-compatibility/2006">
              <mc:Choice xmlns:v="urn:schemas-microsoft-com:vml" Requires="v">
                <p:oleObj spid="_x0000_s1050" r:id="rId2" progId="Word.Document.8">
                  <p:embed/>
                </p:oleObj>
              </mc:Choice>
              <mc:Fallback>
                <p:oleObj r:id="rId2" progId="Word.Document.8">
                  <p:embed/>
                  <p:pic>
                    <p:nvPicPr>
                      <p:cNvPr id="0" name="OLE substitute image"/>
                      <p:cNvPicPr/>
                      <p:nvPr/>
                    </p:nvPicPr>
                    <p:blipFill>
                      <a:blip r:embed="rId3"/>
                      <a:stretch>
                        <a:fillRect/>
                      </a:stretch>
                    </p:blipFill>
                    <p:spPr>
                      <a:xfrm>
                        <a:off x="350838" y="1221423"/>
                        <a:ext cx="8374062" cy="4341812"/>
                      </a:xfrm>
                      <a:prstGeom prst="rect">
                        <a:avLst/>
                      </a:prstGeom>
                      <a:noFill/>
                      <a:ln w="38100">
                        <a:noFill/>
                        <a:miter/>
                      </a:ln>
                    </p:spPr>
                  </p:pic>
                </p:oleObj>
              </mc:Fallback>
            </mc:AlternateContent>
          </a:graphicData>
        </a:graphic>
      </p:graphicFrame>
    </p:spTree>
  </p:cSld>
  <p:clrMapOvr>
    <a:masterClrMapping/>
  </p:clrMapOvr>
  <p:transition/>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55298" name="对象 59393"/>
          <p:cNvGraphicFramePr>
            <a:graphicFrameLocks noChangeAspect="1"/>
          </p:cNvGraphicFramePr>
          <p:nvPr/>
        </p:nvGraphicFramePr>
        <p:xfrm>
          <a:off x="350838" y="1221423"/>
          <a:ext cx="8374062" cy="4059237"/>
        </p:xfrm>
        <a:graphic>
          <a:graphicData uri="http://schemas.openxmlformats.org/presentationml/2006/ole">
            <mc:AlternateContent xmlns:mc="http://schemas.openxmlformats.org/markup-compatibility/2006">
              <mc:Choice xmlns:v="urn:schemas-microsoft-com:vml" Requires="v">
                <p:oleObj spid="_x0000_s1051" r:id="rId2" progId="Word.Document.8">
                  <p:embed/>
                </p:oleObj>
              </mc:Choice>
              <mc:Fallback>
                <p:oleObj r:id="rId2" progId="Word.Document.8">
                  <p:embed/>
                  <p:pic>
                    <p:nvPicPr>
                      <p:cNvPr id="0" name="OLE substitute image"/>
                      <p:cNvPicPr/>
                      <p:nvPr/>
                    </p:nvPicPr>
                    <p:blipFill>
                      <a:blip r:embed="rId3"/>
                      <a:stretch>
                        <a:fillRect/>
                      </a:stretch>
                    </p:blipFill>
                    <p:spPr>
                      <a:xfrm>
                        <a:off x="350838" y="1221423"/>
                        <a:ext cx="8374062" cy="4059237"/>
                      </a:xfrm>
                      <a:prstGeom prst="rect">
                        <a:avLst/>
                      </a:prstGeom>
                      <a:noFill/>
                      <a:ln w="38100">
                        <a:noFill/>
                        <a:miter/>
                      </a:ln>
                    </p:spPr>
                  </p:pic>
                </p:oleObj>
              </mc:Fallback>
            </mc:AlternateContent>
          </a:graphicData>
        </a:graphic>
      </p:graphicFrame>
    </p:spTree>
  </p:cSld>
  <p:clrMapOvr>
    <a:masterClrMapping/>
  </p:clrMapOvr>
  <p:transition/>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56322" name="对象 60417"/>
          <p:cNvGraphicFramePr>
            <a:graphicFrameLocks noChangeAspect="1"/>
          </p:cNvGraphicFramePr>
          <p:nvPr/>
        </p:nvGraphicFramePr>
        <p:xfrm>
          <a:off x="436563" y="1243013"/>
          <a:ext cx="8374062" cy="4144962"/>
        </p:xfrm>
        <a:graphic>
          <a:graphicData uri="http://schemas.openxmlformats.org/presentationml/2006/ole">
            <mc:AlternateContent xmlns:mc="http://schemas.openxmlformats.org/markup-compatibility/2006">
              <mc:Choice xmlns:v="urn:schemas-microsoft-com:vml" Requires="v">
                <p:oleObj spid="_x0000_s1052" r:id="rId2" progId="Word.Document.8">
                  <p:embed/>
                </p:oleObj>
              </mc:Choice>
              <mc:Fallback>
                <p:oleObj r:id="rId2" progId="Word.Document.8">
                  <p:embed/>
                  <p:pic>
                    <p:nvPicPr>
                      <p:cNvPr id="0" name="OLE substitute image"/>
                      <p:cNvPicPr/>
                      <p:nvPr/>
                    </p:nvPicPr>
                    <p:blipFill>
                      <a:blip r:embed="rId3"/>
                      <a:stretch>
                        <a:fillRect/>
                      </a:stretch>
                    </p:blipFill>
                    <p:spPr>
                      <a:xfrm>
                        <a:off x="436563" y="1243013"/>
                        <a:ext cx="8374062" cy="4144962"/>
                      </a:xfrm>
                      <a:prstGeom prst="rect">
                        <a:avLst/>
                      </a:prstGeom>
                      <a:noFill/>
                      <a:ln w="38100">
                        <a:noFill/>
                        <a:miter/>
                      </a:ln>
                    </p:spPr>
                  </p:pic>
                </p:oleObj>
              </mc:Fallback>
            </mc:AlternateContent>
          </a:graphicData>
        </a:graphic>
      </p:graphicFrame>
    </p:spTree>
  </p:cSld>
  <p:clrMapOvr>
    <a:masterClrMapping/>
  </p:clrMapOvr>
  <p:transition/>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57346" name="对象 61441"/>
          <p:cNvGraphicFramePr>
            <a:graphicFrameLocks noChangeAspect="1"/>
          </p:cNvGraphicFramePr>
          <p:nvPr/>
        </p:nvGraphicFramePr>
        <p:xfrm>
          <a:off x="350838" y="1221423"/>
          <a:ext cx="8374062" cy="4059237"/>
        </p:xfrm>
        <a:graphic>
          <a:graphicData uri="http://schemas.openxmlformats.org/presentationml/2006/ole">
            <mc:AlternateContent xmlns:mc="http://schemas.openxmlformats.org/markup-compatibility/2006">
              <mc:Choice xmlns:v="urn:schemas-microsoft-com:vml" Requires="v">
                <p:oleObj spid="_x0000_s1053" r:id="rId2" progId="Word.Document.8">
                  <p:embed/>
                </p:oleObj>
              </mc:Choice>
              <mc:Fallback>
                <p:oleObj r:id="rId2" progId="Word.Document.8">
                  <p:embed/>
                  <p:pic>
                    <p:nvPicPr>
                      <p:cNvPr id="0" name="OLE substitute image"/>
                      <p:cNvPicPr/>
                      <p:nvPr/>
                    </p:nvPicPr>
                    <p:blipFill>
                      <a:blip r:embed="rId3"/>
                      <a:stretch>
                        <a:fillRect/>
                      </a:stretch>
                    </p:blipFill>
                    <p:spPr>
                      <a:xfrm>
                        <a:off x="350838" y="1221423"/>
                        <a:ext cx="8374062" cy="4059237"/>
                      </a:xfrm>
                      <a:prstGeom prst="rect">
                        <a:avLst/>
                      </a:prstGeom>
                      <a:noFill/>
                      <a:ln w="38100">
                        <a:noFill/>
                        <a:miter/>
                      </a:ln>
                    </p:spPr>
                  </p:pic>
                </p:oleObj>
              </mc:Fallback>
            </mc:AlternateContent>
          </a:graphicData>
        </a:graphic>
      </p:graphicFrame>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67544" y="620688"/>
            <a:ext cx="8219256" cy="5505475"/>
          </a:xfrm>
        </p:spPr>
        <p:txBody>
          <a:bodyPr>
            <a:noAutofit/>
          </a:bodyPr>
          <a:lstStyle/>
          <a:p>
            <a:pPr indent="533400">
              <a:lnSpc>
                <a:spcPct val="120000"/>
              </a:lnSpc>
              <a:spcAft>
                <a:spcPct val="0"/>
              </a:spcAft>
              <a:tabLst>
                <a:tab pos="1029335"/>
                <a:tab pos="1850390"/>
                <a:tab pos="2538095"/>
                <a:tab pos="3221990"/>
              </a:tabLst>
            </a:pP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狄更斯出身于社会底层</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祖父、祖母都长期在克鲁勋爵府当佣人。父亲约翰是海军军需处职员</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在狄更斯十二岁那年</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因负债无力偿还</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带着全家住进了马夏尔西债务人监狱。当时狄更斯在泰晤士河畔的华伦黑鞋油作坊当童工</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比他大两岁的姐姐范妮在皇家音乐学院学习</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全家人中只有他俩没有在狱中居住。</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1848</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年</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范妮因患肺结核早逝</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她的死使狄更斯非常悲伤</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因为在众多兄弟姐妹中</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只有他俩在才能、志趣上十分接近。范妮死后</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狄更斯写下一篇七千字的回忆文章</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记录他俩一起度过的充满艰辛的童年。狄更斯去世后</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他的好友福斯特在《狄更斯传》中首次向公众披露了狄更斯的早年生活</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小说《大卫</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科波菲尔》不少地方就取材于作者亲历的生活</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但又并非生活实录</a:t>
            </a:r>
            <a:r>
              <a:rPr lang="en-US"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sz="2400" b="1" smtClean="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endParaRPr lang="zh-CN" altLang="zh-CN" sz="2400" b="1">
              <a:solidFill>
                <a:srgbClr val="FF000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58370" name="对象 62465"/>
          <p:cNvGraphicFramePr>
            <a:graphicFrameLocks noChangeAspect="1"/>
          </p:cNvGraphicFramePr>
          <p:nvPr/>
        </p:nvGraphicFramePr>
        <p:xfrm>
          <a:off x="350838" y="1221423"/>
          <a:ext cx="8374062" cy="4059237"/>
        </p:xfrm>
        <a:graphic>
          <a:graphicData uri="http://schemas.openxmlformats.org/presentationml/2006/ole">
            <mc:AlternateContent xmlns:mc="http://schemas.openxmlformats.org/markup-compatibility/2006">
              <mc:Choice xmlns:v="urn:schemas-microsoft-com:vml" Requires="v">
                <p:oleObj spid="_x0000_s1054" r:id="rId2" progId="Word.Document.8">
                  <p:embed/>
                </p:oleObj>
              </mc:Choice>
              <mc:Fallback>
                <p:oleObj r:id="rId2" progId="Word.Document.8">
                  <p:embed/>
                  <p:pic>
                    <p:nvPicPr>
                      <p:cNvPr id="0" name="OLE substitute image"/>
                      <p:cNvPicPr/>
                      <p:nvPr/>
                    </p:nvPicPr>
                    <p:blipFill>
                      <a:blip r:embed="rId3"/>
                      <a:stretch>
                        <a:fillRect/>
                      </a:stretch>
                    </p:blipFill>
                    <p:spPr>
                      <a:xfrm>
                        <a:off x="350838" y="1221423"/>
                        <a:ext cx="8374062" cy="4059237"/>
                      </a:xfrm>
                      <a:prstGeom prst="rect">
                        <a:avLst/>
                      </a:prstGeom>
                      <a:noFill/>
                      <a:ln w="38100">
                        <a:noFill/>
                        <a:miter/>
                      </a:ln>
                    </p:spPr>
                  </p:pic>
                </p:oleObj>
              </mc:Fallback>
            </mc:AlternateContent>
          </a:graphicData>
        </a:graphic>
      </p:graphicFrame>
    </p:spTree>
  </p:cSld>
  <p:clrMapOvr>
    <a:masterClrMapping/>
  </p:clrMapOvr>
  <p:transition/>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59394" name="对象 63489"/>
          <p:cNvGraphicFramePr>
            <a:graphicFrameLocks noChangeAspect="1"/>
          </p:cNvGraphicFramePr>
          <p:nvPr/>
        </p:nvGraphicFramePr>
        <p:xfrm>
          <a:off x="350838" y="1029335"/>
          <a:ext cx="8374062" cy="5067300"/>
        </p:xfrm>
        <a:graphic>
          <a:graphicData uri="http://schemas.openxmlformats.org/presentationml/2006/ole">
            <mc:AlternateContent xmlns:mc="http://schemas.openxmlformats.org/markup-compatibility/2006">
              <mc:Choice xmlns:v="urn:schemas-microsoft-com:vml" Requires="v">
                <p:oleObj spid="_x0000_s1055" r:id="rId2" progId="Word.Document.8">
                  <p:embed/>
                </p:oleObj>
              </mc:Choice>
              <mc:Fallback>
                <p:oleObj r:id="rId2" progId="Word.Document.8">
                  <p:embed/>
                  <p:pic>
                    <p:nvPicPr>
                      <p:cNvPr id="0" name="OLE substitute image"/>
                      <p:cNvPicPr/>
                      <p:nvPr/>
                    </p:nvPicPr>
                    <p:blipFill>
                      <a:blip r:embed="rId3"/>
                      <a:stretch>
                        <a:fillRect/>
                      </a:stretch>
                    </p:blipFill>
                    <p:spPr>
                      <a:xfrm>
                        <a:off x="350838" y="1029335"/>
                        <a:ext cx="8374062" cy="5067300"/>
                      </a:xfrm>
                      <a:prstGeom prst="rect">
                        <a:avLst/>
                      </a:prstGeom>
                      <a:noFill/>
                      <a:ln w="38100">
                        <a:noFill/>
                        <a:miter/>
                      </a:ln>
                    </p:spPr>
                  </p:pic>
                </p:oleObj>
              </mc:Fallback>
            </mc:AlternateContent>
          </a:graphicData>
        </a:graphic>
      </p:graphicFrame>
    </p:spTree>
  </p:cSld>
  <p:clrMapOvr>
    <a:masterClrMapping/>
  </p:clrMapOvr>
  <p:transition/>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60418" name="对象 64513"/>
          <p:cNvGraphicFramePr>
            <a:graphicFrameLocks noChangeAspect="1"/>
          </p:cNvGraphicFramePr>
          <p:nvPr/>
        </p:nvGraphicFramePr>
        <p:xfrm>
          <a:off x="350838" y="1221423"/>
          <a:ext cx="8383587" cy="4059237"/>
        </p:xfrm>
        <a:graphic>
          <a:graphicData uri="http://schemas.openxmlformats.org/presentationml/2006/ole">
            <mc:AlternateContent xmlns:mc="http://schemas.openxmlformats.org/markup-compatibility/2006">
              <mc:Choice xmlns:v="urn:schemas-microsoft-com:vml" Requires="v">
                <p:oleObj spid="_x0000_s1056" r:id="rId2" progId="Word.Document.8">
                  <p:embed/>
                </p:oleObj>
              </mc:Choice>
              <mc:Fallback>
                <p:oleObj r:id="rId2" progId="Word.Document.8">
                  <p:embed/>
                  <p:pic>
                    <p:nvPicPr>
                      <p:cNvPr id="0" name="OLE substitute image"/>
                      <p:cNvPicPr/>
                      <p:nvPr/>
                    </p:nvPicPr>
                    <p:blipFill>
                      <a:blip r:embed="rId3"/>
                      <a:stretch>
                        <a:fillRect/>
                      </a:stretch>
                    </p:blipFill>
                    <p:spPr>
                      <a:xfrm>
                        <a:off x="350838" y="1221423"/>
                        <a:ext cx="8383587" cy="4059237"/>
                      </a:xfrm>
                      <a:prstGeom prst="rect">
                        <a:avLst/>
                      </a:prstGeom>
                      <a:noFill/>
                      <a:ln w="38100">
                        <a:noFill/>
                        <a:miter/>
                      </a:ln>
                    </p:spPr>
                  </p:pic>
                </p:oleObj>
              </mc:Fallback>
            </mc:AlternateContent>
          </a:graphicData>
        </a:graphic>
      </p:graphicFrame>
    </p:spTree>
  </p:cSld>
  <p:clrMapOvr>
    <a:masterClrMapping/>
  </p:clrMapOvr>
  <p:transition/>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63490" name="对象 67585"/>
          <p:cNvGraphicFramePr>
            <a:graphicFrameLocks noChangeAspect="1"/>
          </p:cNvGraphicFramePr>
          <p:nvPr/>
        </p:nvGraphicFramePr>
        <p:xfrm>
          <a:off x="350838" y="1221423"/>
          <a:ext cx="8374062" cy="4341812"/>
        </p:xfrm>
        <a:graphic>
          <a:graphicData uri="http://schemas.openxmlformats.org/presentationml/2006/ole">
            <mc:AlternateContent xmlns:mc="http://schemas.openxmlformats.org/markup-compatibility/2006">
              <mc:Choice xmlns:v="urn:schemas-microsoft-com:vml" Requires="v">
                <p:oleObj spid="_x0000_s1057" r:id="rId2" progId="Word.Document.8">
                  <p:embed/>
                </p:oleObj>
              </mc:Choice>
              <mc:Fallback>
                <p:oleObj r:id="rId2" progId="Word.Document.8">
                  <p:embed/>
                  <p:pic>
                    <p:nvPicPr>
                      <p:cNvPr id="0" name="OLE substitute image"/>
                      <p:cNvPicPr/>
                      <p:nvPr/>
                    </p:nvPicPr>
                    <p:blipFill>
                      <a:blip r:embed="rId3"/>
                      <a:stretch>
                        <a:fillRect/>
                      </a:stretch>
                    </p:blipFill>
                    <p:spPr>
                      <a:xfrm>
                        <a:off x="350838" y="1221423"/>
                        <a:ext cx="8374062" cy="4341812"/>
                      </a:xfrm>
                      <a:prstGeom prst="rect">
                        <a:avLst/>
                      </a:prstGeom>
                      <a:noFill/>
                      <a:ln w="38100">
                        <a:noFill/>
                        <a:miter/>
                      </a:ln>
                    </p:spPr>
                  </p:pic>
                </p:oleObj>
              </mc:Fallback>
            </mc:AlternateContent>
          </a:graphicData>
        </a:graphic>
      </p:graphicFrame>
    </p:spTree>
  </p:cSld>
  <p:clrMapOvr>
    <a:masterClrMapping/>
  </p:clrMapOvr>
  <p:transition/>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64514" name="对象 68609"/>
          <p:cNvGraphicFramePr>
            <a:graphicFrameLocks noChangeAspect="1"/>
          </p:cNvGraphicFramePr>
          <p:nvPr/>
        </p:nvGraphicFramePr>
        <p:xfrm>
          <a:off x="350838" y="1221423"/>
          <a:ext cx="8374062" cy="4341812"/>
        </p:xfrm>
        <a:graphic>
          <a:graphicData uri="http://schemas.openxmlformats.org/presentationml/2006/ole">
            <mc:AlternateContent xmlns:mc="http://schemas.openxmlformats.org/markup-compatibility/2006">
              <mc:Choice xmlns:v="urn:schemas-microsoft-com:vml" Requires="v">
                <p:oleObj spid="_x0000_s1058" r:id="rId2" progId="Word.Document.8">
                  <p:embed/>
                </p:oleObj>
              </mc:Choice>
              <mc:Fallback>
                <p:oleObj r:id="rId2" progId="Word.Document.8">
                  <p:embed/>
                  <p:pic>
                    <p:nvPicPr>
                      <p:cNvPr id="0" name="OLE substitute image"/>
                      <p:cNvPicPr/>
                      <p:nvPr/>
                    </p:nvPicPr>
                    <p:blipFill>
                      <a:blip r:embed="rId3"/>
                      <a:stretch>
                        <a:fillRect/>
                      </a:stretch>
                    </p:blipFill>
                    <p:spPr>
                      <a:xfrm>
                        <a:off x="350838" y="1221423"/>
                        <a:ext cx="8374062" cy="4341812"/>
                      </a:xfrm>
                      <a:prstGeom prst="rect">
                        <a:avLst/>
                      </a:prstGeom>
                      <a:noFill/>
                      <a:ln w="38100">
                        <a:noFill/>
                        <a:miter/>
                      </a:ln>
                    </p:spPr>
                  </p:pic>
                </p:oleObj>
              </mc:Fallback>
            </mc:AlternateContent>
          </a:graphicData>
        </a:graphic>
      </p:graphicFrame>
    </p:spTree>
  </p:cSld>
  <p:clrMapOvr>
    <a:masterClrMapping/>
  </p:clrMapOvr>
  <p:transition/>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65538" name="对象 69633"/>
          <p:cNvGraphicFramePr>
            <a:graphicFrameLocks noChangeAspect="1"/>
          </p:cNvGraphicFramePr>
          <p:nvPr/>
        </p:nvGraphicFramePr>
        <p:xfrm>
          <a:off x="350838" y="1221423"/>
          <a:ext cx="8374062" cy="4059237"/>
        </p:xfrm>
        <a:graphic>
          <a:graphicData uri="http://schemas.openxmlformats.org/presentationml/2006/ole">
            <mc:AlternateContent xmlns:mc="http://schemas.openxmlformats.org/markup-compatibility/2006">
              <mc:Choice xmlns:v="urn:schemas-microsoft-com:vml" Requires="v">
                <p:oleObj spid="_x0000_s1059" r:id="rId2" progId="Word.Document.8">
                  <p:embed/>
                </p:oleObj>
              </mc:Choice>
              <mc:Fallback>
                <p:oleObj r:id="rId2" progId="Word.Document.8">
                  <p:embed/>
                  <p:pic>
                    <p:nvPicPr>
                      <p:cNvPr id="0" name="OLE substitute image"/>
                      <p:cNvPicPr/>
                      <p:nvPr/>
                    </p:nvPicPr>
                    <p:blipFill>
                      <a:blip r:embed="rId3"/>
                      <a:stretch>
                        <a:fillRect/>
                      </a:stretch>
                    </p:blipFill>
                    <p:spPr>
                      <a:xfrm>
                        <a:off x="350838" y="1221423"/>
                        <a:ext cx="8374062" cy="4059237"/>
                      </a:xfrm>
                      <a:prstGeom prst="rect">
                        <a:avLst/>
                      </a:prstGeom>
                      <a:noFill/>
                      <a:ln w="38100">
                        <a:noFill/>
                        <a:miter/>
                      </a:ln>
                    </p:spPr>
                  </p:pic>
                </p:oleObj>
              </mc:Fallback>
            </mc:AlternateContent>
          </a:graphicData>
        </a:graphic>
      </p:graphicFrame>
    </p:spTree>
  </p:cSld>
  <p:clrMapOvr>
    <a:masterClrMapping/>
  </p:clrMapOvr>
  <p:transition/>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66562" name="对象 70657"/>
          <p:cNvGraphicFramePr>
            <a:graphicFrameLocks noChangeAspect="1"/>
          </p:cNvGraphicFramePr>
          <p:nvPr/>
        </p:nvGraphicFramePr>
        <p:xfrm>
          <a:off x="350838" y="1221423"/>
          <a:ext cx="8374062" cy="4144962"/>
        </p:xfrm>
        <a:graphic>
          <a:graphicData uri="http://schemas.openxmlformats.org/presentationml/2006/ole">
            <mc:AlternateContent xmlns:mc="http://schemas.openxmlformats.org/markup-compatibility/2006">
              <mc:Choice xmlns:v="urn:schemas-microsoft-com:vml" Requires="v">
                <p:oleObj spid="_x0000_s1060" r:id="rId2" progId="Word.Document.8">
                  <p:embed/>
                </p:oleObj>
              </mc:Choice>
              <mc:Fallback>
                <p:oleObj r:id="rId2" progId="Word.Document.8">
                  <p:embed/>
                  <p:pic>
                    <p:nvPicPr>
                      <p:cNvPr id="0" name="OLE substitute image"/>
                      <p:cNvPicPr/>
                      <p:nvPr/>
                    </p:nvPicPr>
                    <p:blipFill>
                      <a:blip r:embed="rId3"/>
                      <a:stretch>
                        <a:fillRect/>
                      </a:stretch>
                    </p:blipFill>
                    <p:spPr>
                      <a:xfrm>
                        <a:off x="350838" y="1221423"/>
                        <a:ext cx="8374062" cy="4144962"/>
                      </a:xfrm>
                      <a:prstGeom prst="rect">
                        <a:avLst/>
                      </a:prstGeom>
                      <a:noFill/>
                      <a:ln w="38100">
                        <a:noFill/>
                        <a:miter/>
                      </a:ln>
                    </p:spPr>
                  </p:pic>
                </p:oleObj>
              </mc:Fallback>
            </mc:AlternateContent>
          </a:graphicData>
        </a:graphic>
      </p:graphicFrame>
    </p:spTree>
  </p:cSld>
  <p:clrMapOvr>
    <a:masterClrMapping/>
  </p:clrMapOvr>
  <p:transition/>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67586" name="对象 71681"/>
          <p:cNvGraphicFramePr>
            <a:graphicFrameLocks noChangeAspect="1"/>
          </p:cNvGraphicFramePr>
          <p:nvPr/>
        </p:nvGraphicFramePr>
        <p:xfrm>
          <a:off x="350838" y="1221423"/>
          <a:ext cx="8374062" cy="5067300"/>
        </p:xfrm>
        <a:graphic>
          <a:graphicData uri="http://schemas.openxmlformats.org/presentationml/2006/ole">
            <mc:AlternateContent xmlns:mc="http://schemas.openxmlformats.org/markup-compatibility/2006">
              <mc:Choice xmlns:v="urn:schemas-microsoft-com:vml" Requires="v">
                <p:oleObj spid="_x0000_s1061" r:id="rId2" progId="Word.Document.8">
                  <p:embed/>
                </p:oleObj>
              </mc:Choice>
              <mc:Fallback>
                <p:oleObj r:id="rId2" progId="Word.Document.8">
                  <p:embed/>
                  <p:pic>
                    <p:nvPicPr>
                      <p:cNvPr id="0" name="OLE substitute image"/>
                      <p:cNvPicPr/>
                      <p:nvPr/>
                    </p:nvPicPr>
                    <p:blipFill>
                      <a:blip r:embed="rId3"/>
                      <a:stretch>
                        <a:fillRect/>
                      </a:stretch>
                    </p:blipFill>
                    <p:spPr>
                      <a:xfrm>
                        <a:off x="350838" y="1221423"/>
                        <a:ext cx="8374062" cy="5067300"/>
                      </a:xfrm>
                      <a:prstGeom prst="rect">
                        <a:avLst/>
                      </a:prstGeom>
                      <a:noFill/>
                      <a:ln w="38100">
                        <a:noFill/>
                        <a:miter/>
                      </a:ln>
                    </p:spPr>
                  </p:pic>
                </p:oleObj>
              </mc:Fallback>
            </mc:AlternateContent>
          </a:graphicData>
        </a:graphic>
      </p:graphicFrame>
    </p:spTree>
  </p:cSld>
  <p:clrMapOvr>
    <a:masterClrMapping/>
  </p:clrMapOvr>
  <p:transition/>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scene3d>
              <a:camera prst="orthographicFront"/>
              <a:lightRig rig="threePt" dir="t"/>
            </a:scene3d>
          </a:bodyPr>
          <a:lstStyle/>
          <a:p>
            <a:r>
              <a:rPr lang="zh-CN" altLang="en-US" b="1">
                <a:solidFill>
                  <a:schemeClr val="accent1"/>
                </a:solidFill>
                <a:effectLst>
                  <a:outerShdw blurRad="38100" dist="25400" dir="5400000" algn="ctr" rotWithShape="0">
                    <a:srgbClr val="6E747A">
                      <a:alpha val="43000"/>
                    </a:srgbClr>
                  </a:outerShdw>
                </a:effectLst>
              </a:rPr>
              <a:t>作业：</a:t>
            </a:r>
          </a:p>
        </p:txBody>
      </p:sp>
      <p:sp>
        <p:nvSpPr>
          <p:cNvPr id="3" name="内容占位符 2"/>
          <p:cNvSpPr>
            <a:spLocks noGrp="1"/>
          </p:cNvSpPr>
          <p:nvPr>
            <p:ph idx="1"/>
          </p:nvPr>
        </p:nvSpPr>
        <p:spPr/>
        <p:txBody>
          <a:bodyPr/>
          <a:lstStyle/>
          <a:p>
            <a:r>
              <a:rPr lang="zh-CN" altLang="en-US">
                <a:ln w="22225">
                  <a:solidFill>
                    <a:schemeClr val="accent2"/>
                  </a:solidFill>
                  <a:prstDash val="solid"/>
                </a:ln>
                <a:solidFill>
                  <a:schemeClr val="accent2">
                    <a:lumMod val="40000"/>
                    <a:lumOff val="60000"/>
                  </a:schemeClr>
                </a:solidFill>
                <a:effectLst/>
              </a:rPr>
              <a:t>有时间把这本小说完整地读完，体会狄更斯小说的艺术特点。</a:t>
            </a:r>
            <a:endParaRPr lang="zh-CN" altLang="en-US">
              <a:ln w="22225">
                <a:solidFill>
                  <a:schemeClr val="accent2"/>
                </a:solidFill>
                <a:prstDash val="solid"/>
              </a:ln>
              <a:solidFill>
                <a:schemeClr val="accent2">
                  <a:lumMod val="40000"/>
                  <a:lumOff val="60000"/>
                </a:schemeClr>
              </a:solidFill>
              <a:effectLst/>
            </a:endParaRPr>
          </a:p>
        </p:txBody>
      </p:sp>
      <p:pic>
        <p:nvPicPr>
          <p:cNvPr id="4" name="New picture"/>
          <p:cNvPicPr/>
          <p:nvPr/>
        </p:nvPicPr>
        <p:blipFill>
          <a:blip r:embed="rId2"/>
          <a:stretch>
            <a:fillRect/>
          </a:stretch>
        </p:blipFill>
        <p:spPr>
          <a:xfrm>
            <a:off x="12306300" y="11226800"/>
            <a:ext cx="342900" cy="254000"/>
          </a:xfrm>
          <a:prstGeom prst="cube">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br>
              <a:rPr lang="en-US" altLang="zh-CN" smtClean="0">
                <a:solidFill>
                  <a:srgbClr val="000000"/>
                </a:solidFill>
                <a:latin typeface="NEU-BZ-S92"/>
                <a:ea typeface="方正宋黑_GBK" panose="03000509000000000000" pitchFamily="65" charset="-122"/>
                <a:cs typeface="Times New Roman" panose="02020603050405020304" pitchFamily="18" charset="0"/>
              </a:rPr>
            </a:br>
            <a:r>
              <a:rPr lang="zh-CN" altLang="en-US" b="1" smtClean="0">
                <a:solidFill>
                  <a:srgbClr val="0070C0"/>
                </a:solidFill>
                <a:latin typeface="NEU-BZ-S92"/>
                <a:ea typeface="方正宋黑_GBK" panose="03000509000000000000" pitchFamily="65" charset="-122"/>
                <a:cs typeface="Times New Roman" panose="02020603050405020304" pitchFamily="18" charset="0"/>
              </a:rPr>
              <a:t>文学流派：</a:t>
            </a:r>
            <a:r>
              <a:rPr lang="zh-CN" altLang="zh-CN" b="1" smtClean="0">
                <a:solidFill>
                  <a:srgbClr val="0070C0"/>
                </a:solidFill>
                <a:effectLst>
                  <a:outerShdw blurRad="38100" dist="38100" dir="2700000" algn="tl">
                    <a:srgbClr val="000000">
                      <a:alpha val="43137"/>
                    </a:srgbClr>
                  </a:outerShdw>
                </a:effectLst>
                <a:latin typeface="NEU-BZ-S92"/>
                <a:ea typeface="方正宋黑_GBK" panose="03000509000000000000" pitchFamily="65" charset="-122"/>
                <a:cs typeface="Times New Roman" panose="02020603050405020304" pitchFamily="18" charset="0"/>
              </a:rPr>
              <a:t>批判现实主义</a:t>
            </a:r>
            <a:br>
              <a:rPr lang="zh-CN" altLang="zh-CN" b="1" smtClean="0">
                <a:solidFill>
                  <a:srgbClr val="0070C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rPr>
            </a:br>
            <a:endParaRPr lang="zh-CN" altLang="en-US" b="1">
              <a:solidFill>
                <a:srgbClr val="0070C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normAutofit fontScale="85000" lnSpcReduction="10000"/>
          </a:bodyPr>
          <a:lstStyle/>
          <a:p>
            <a:pPr indent="533400">
              <a:lnSpc>
                <a:spcPct val="120000"/>
              </a:lnSpc>
              <a:spcAft>
                <a:spcPct val="0"/>
              </a:spcAft>
              <a:tabLst>
                <a:tab pos="1029335"/>
                <a:tab pos="1850390"/>
                <a:tab pos="2538095"/>
                <a:tab pos="3221990"/>
              </a:tabLst>
            </a:pPr>
            <a:r>
              <a:rPr lang="zh-CN" altLang="zh-CN" b="1"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批判现实主义特指</a:t>
            </a:r>
            <a:r>
              <a:rPr lang="en-US" altLang="zh-CN" b="1"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19</a:t>
            </a:r>
            <a:r>
              <a:rPr lang="zh-CN" altLang="zh-CN" b="1"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世纪在欧洲形成的一种文艺思潮和创作方法。批判现实主义文学是在继承以往文学中的现实主义传统的基础上形成的。最早作出</a:t>
            </a:r>
            <a:r>
              <a:rPr lang="en-US" altLang="zh-CN" b="1"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b="1"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现实主义是批判</a:t>
            </a:r>
            <a:r>
              <a:rPr lang="en-US" altLang="zh-CN" b="1"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b="1"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论断的是法国作家蒲鲁东</a:t>
            </a:r>
            <a:r>
              <a:rPr lang="en-US" altLang="zh-CN" b="1"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b="1"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正式提出</a:t>
            </a:r>
            <a:r>
              <a:rPr lang="en-US" altLang="zh-CN" b="1"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b="1"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批判现实主义</a:t>
            </a:r>
            <a:r>
              <a:rPr lang="en-US" altLang="zh-CN" b="1"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b="1"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并给它下定义的是高尔基。批判现实主义突出的特点是比较广阔和真实地展示了社会生活的各个方面</a:t>
            </a:r>
            <a:r>
              <a:rPr lang="en-US" altLang="zh-CN" b="1"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zh-CN" b="1" smtClean="0">
                <a:solidFill>
                  <a:srgbClr val="00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对现实矛盾的揭示十分深刻。批判现实主义的代表作家有司汤达、巴尔扎克、狄更斯、托尔斯泰等。</a:t>
            </a:r>
            <a:endParaRPr lang="zh-CN" altLang="zh-CN" b="1" smtClean="0">
              <a:solidFill>
                <a:srgbClr val="00000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endParaRPr>
          </a:p>
          <a:p>
            <a:endParaRPr lang="zh-CN" altLang="en-US"/>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FF0000"/>
                </a:solidFill>
                <a:effectLst>
                  <a:outerShdw blurRad="38100" dist="38100" dir="2700000" algn="tl">
                    <a:srgbClr val="000000">
                      <a:alpha val="43137"/>
                    </a:srgbClr>
                  </a:outerShdw>
                </a:effectLst>
              </a:rPr>
              <a:t>第一次读文</a:t>
            </a:r>
            <a:endParaRPr lang="zh-CN" altLang="en-US" b="1">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zh-CN" altLang="en-US" b="1" smtClean="0"/>
              <a:t>目的：积累课文中的生字生词，为阅读扫清障碍，也为高考中</a:t>
            </a:r>
            <a:r>
              <a:rPr lang="en-US" altLang="zh-CN" b="1" smtClean="0"/>
              <a:t>“</a:t>
            </a:r>
            <a:r>
              <a:rPr lang="zh-CN" altLang="en-US" b="1" smtClean="0"/>
              <a:t>语言实际运用</a:t>
            </a:r>
            <a:r>
              <a:rPr lang="en-US" altLang="zh-CN" b="1" smtClean="0"/>
              <a:t>”</a:t>
            </a:r>
            <a:r>
              <a:rPr lang="zh-CN" altLang="en-US" b="1" smtClean="0"/>
              <a:t>的试题做准备。</a:t>
            </a:r>
          </a:p>
          <a:p>
            <a:endParaRPr lang="zh-CN" altLang="en-US" b="1" smtClean="0"/>
          </a:p>
          <a:p>
            <a:r>
              <a:rPr lang="zh-CN" altLang="en-US" b="1" smtClean="0"/>
              <a:t>方法：自读，圈点勾画。</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8229600" cy="850106"/>
          </a:xfrm>
        </p:spPr>
        <p:txBody>
          <a:bodyPr/>
          <a:lstStyle/>
          <a:p>
            <a:r>
              <a:rPr lang="zh-CN" altLang="en-US" b="1" smtClean="0">
                <a:solidFill>
                  <a:srgbClr val="0070C0"/>
                </a:solidFill>
                <a:effectLst>
                  <a:outerShdw blurRad="38100" dist="38100" dir="2700000" algn="tl">
                    <a:srgbClr val="000000">
                      <a:alpha val="43137"/>
                    </a:srgbClr>
                  </a:outerShdw>
                </a:effectLst>
              </a:rPr>
              <a:t>读文：</a:t>
            </a:r>
            <a:endParaRPr lang="zh-CN" altLang="en-US" b="1">
              <a:solidFill>
                <a:srgbClr val="0070C0"/>
              </a:solidFill>
              <a:effectLst>
                <a:outerShdw blurRad="38100" dist="38100" dir="2700000" algn="tl">
                  <a:srgbClr val="000000">
                    <a:alpha val="43137"/>
                  </a:srgbClr>
                </a:outerShdw>
              </a:effectLst>
            </a:endParaRPr>
          </a:p>
        </p:txBody>
      </p:sp>
      <p:sp>
        <p:nvSpPr>
          <p:cNvPr id="4" name="矩形 3"/>
          <p:cNvSpPr>
            <a:spLocks noChangeAspect="1"/>
          </p:cNvSpPr>
          <p:nvPr/>
        </p:nvSpPr>
        <p:spPr>
          <a:xfrm>
            <a:off x="5868144" y="476672"/>
            <a:ext cx="2304256" cy="609398"/>
          </a:xfrm>
          <a:prstGeom prst="rect">
            <a:avLst/>
          </a:prstGeom>
        </p:spPr>
        <p:txBody>
          <a:bodyPr wrap="square">
            <a:spAutoFit/>
          </a:bodyPr>
          <a:lstStyle/>
          <a:p>
            <a:pPr>
              <a:lnSpc>
                <a:spcPct val="120000"/>
              </a:lnSpc>
              <a:spcAft>
                <a:spcPct val="0"/>
              </a:spcAft>
              <a:tabLst>
                <a:tab pos="1029335"/>
                <a:tab pos="1850390"/>
                <a:tab pos="2538095"/>
                <a:tab pos="3221990"/>
              </a:tabLst>
            </a:pPr>
            <a:r>
              <a:rPr lang="en-US" altLang="zh-CN" sz="2800">
                <a:solidFill>
                  <a:srgbClr val="FF000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1.</a:t>
            </a:r>
            <a:r>
              <a:rPr lang="zh-CN" altLang="zh-CN" sz="2800">
                <a:solidFill>
                  <a:srgbClr val="FF0000"/>
                </a:solidFill>
                <a:effectLst>
                  <a:outerShdw blurRad="38100" dist="38100" dir="2700000" algn="tl">
                    <a:srgbClr val="000000">
                      <a:alpha val="43137"/>
                    </a:srgbClr>
                  </a:outerShdw>
                </a:effectLst>
                <a:latin typeface="Arial" pitchFamily="34" charset="0"/>
                <a:ea typeface="黑体" pitchFamily="49" charset="-122"/>
                <a:cs typeface="Times New Roman" panose="02020603050405020304" pitchFamily="18" charset="0"/>
              </a:rPr>
              <a:t>读准</a:t>
            </a:r>
            <a:r>
              <a:rPr lang="zh-CN" altLang="zh-CN" sz="2800" smtClean="0">
                <a:solidFill>
                  <a:srgbClr val="FF0000"/>
                </a:solidFill>
                <a:effectLst>
                  <a:outerShdw blurRad="38100" dist="38100" dir="2700000" algn="tl">
                    <a:srgbClr val="000000">
                      <a:alpha val="43137"/>
                    </a:srgbClr>
                  </a:outerShdw>
                </a:effectLst>
                <a:latin typeface="Arial" pitchFamily="34" charset="0"/>
                <a:ea typeface="黑体" pitchFamily="49" charset="-122"/>
                <a:cs typeface="Times New Roman" panose="02020603050405020304" pitchFamily="18" charset="0"/>
              </a:rPr>
              <a:t>字音</a:t>
            </a:r>
            <a:r>
              <a:rPr lang="en-US" altLang="zh-CN" sz="2800" smtClean="0">
                <a:solidFill>
                  <a:srgbClr val="FF0000"/>
                </a:solidFill>
                <a:effectLst>
                  <a:outerShdw blurRad="38100" dist="38100" dir="2700000" algn="tl">
                    <a:srgbClr val="000000">
                      <a:alpha val="43137"/>
                    </a:srgbClr>
                  </a:outerShdw>
                </a:effectLst>
                <a:latin typeface="Arial" pitchFamily="34" charset="0"/>
                <a:ea typeface="黑体" pitchFamily="49" charset="-122"/>
                <a:cs typeface="Times New Roman" panose="02020603050405020304" pitchFamily="18" charset="0"/>
              </a:rPr>
              <a:t> </a:t>
            </a:r>
            <a:endParaRPr lang="zh-CN" altLang="zh-CN" sz="2800">
              <a:solidFill>
                <a:srgbClr val="FF000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endParaRPr>
          </a:p>
        </p:txBody>
      </p:sp>
      <p:graphicFrame>
        <p:nvGraphicFramePr>
          <p:cNvPr id="1026" name="Object 2"/>
          <p:cNvGraphicFramePr>
            <a:graphicFrameLocks noChangeAspect="1"/>
          </p:cNvGraphicFramePr>
          <p:nvPr/>
        </p:nvGraphicFramePr>
        <p:xfrm>
          <a:off x="395536" y="1448718"/>
          <a:ext cx="8467601" cy="5409282"/>
        </p:xfrm>
        <a:graphic>
          <a:graphicData uri="http://schemas.openxmlformats.org/presentationml/2006/ole">
            <mc:AlternateContent xmlns:mc="http://schemas.openxmlformats.org/markup-compatibility/2006">
              <mc:Choice xmlns:v="urn:schemas-microsoft-com:vml" Requires="v">
                <p:oleObj spid="_x0000_s1038" name="文档" r:id="rId2" progId="">
                  <p:embed/>
                </p:oleObj>
              </mc:Choice>
              <mc:Fallback>
                <p:oleObj name="文档" r:id="rId2" progId="">
                  <p:embed/>
                  <p:pic>
                    <p:nvPicPr>
                      <p:cNvPr id="0" name="OLE substitute image"/>
                      <p:cNvPicPr/>
                      <p:nvPr/>
                    </p:nvPicPr>
                    <p:blipFill>
                      <a:blip r:embed="rId3"/>
                      <a:stretch>
                        <a:fillRect/>
                      </a:stretch>
                    </p:blipFill>
                    <p:spPr>
                      <a:xfrm>
                        <a:off x="395536" y="1448718"/>
                        <a:ext cx="8467601" cy="5409282"/>
                      </a:xfrm>
                      <a:prstGeom prst="rect">
                        <a:avLst/>
                      </a:prstGeom>
                      <a:noFill/>
                      <a:ln w="9525">
                        <a:noFill/>
                      </a:ln>
                    </p:spPr>
                  </p:pic>
                </p:oleObj>
              </mc:Fallback>
            </mc:AlternateContent>
          </a:graphicData>
        </a:graphic>
      </p:graphicFrame>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3322712" cy="850106"/>
          </a:xfrm>
        </p:spPr>
        <p:txBody>
          <a:bodyPr/>
          <a:lstStyle/>
          <a:p>
            <a:r>
              <a:rPr lang="zh-CN" altLang="en-US" smtClean="0"/>
              <a:t>读文：</a:t>
            </a:r>
            <a:endParaRPr lang="zh-CN" altLang="en-US"/>
          </a:p>
        </p:txBody>
      </p:sp>
      <p:sp>
        <p:nvSpPr>
          <p:cNvPr id="4" name="矩形 3"/>
          <p:cNvSpPr>
            <a:spLocks noChangeAspect="1"/>
          </p:cNvSpPr>
          <p:nvPr/>
        </p:nvSpPr>
        <p:spPr>
          <a:xfrm>
            <a:off x="4283968" y="332656"/>
            <a:ext cx="2736304" cy="560923"/>
          </a:xfrm>
          <a:prstGeom prst="rect">
            <a:avLst/>
          </a:prstGeom>
        </p:spPr>
        <p:txBody>
          <a:bodyPr wrap="square">
            <a:spAutoFit/>
          </a:bodyPr>
          <a:lstStyle/>
          <a:p>
            <a:pPr>
              <a:lnSpc>
                <a:spcPct val="120000"/>
              </a:lnSpc>
              <a:spcAft>
                <a:spcPct val="0"/>
              </a:spcAft>
              <a:tabLst>
                <a:tab pos="1029335"/>
                <a:tab pos="1850390"/>
                <a:tab pos="2538095"/>
                <a:tab pos="3221990"/>
              </a:tabLst>
            </a:pPr>
            <a:r>
              <a:rPr lang="en-US" altLang="zh-CN" sz="2800" b="1">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2</a:t>
            </a:r>
            <a:r>
              <a:rPr lang="en-US" altLang="zh-CN" sz="2800"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a:t>
            </a:r>
            <a:r>
              <a:rPr lang="zh-CN" altLang="en-US" sz="2800" b="1" smtClean="0">
                <a:solidFill>
                  <a:srgbClr val="0070C0"/>
                </a:solidFill>
                <a:effectLst>
                  <a:outerShdw blurRad="38100" dist="38100" dir="2700000" algn="tl">
                    <a:srgbClr val="000000">
                      <a:alpha val="43137"/>
                    </a:srgbClr>
                  </a:outerShdw>
                </a:effectLst>
                <a:latin typeface="Times New Roman" pitchFamily="18" charset="0"/>
                <a:cs typeface="Times New Roman" panose="02020603050405020304" pitchFamily="18" charset="0"/>
              </a:rPr>
              <a:t>识记</a:t>
            </a:r>
            <a:r>
              <a:rPr lang="zh-CN" altLang="zh-CN" sz="2800" b="1" smtClean="0">
                <a:solidFill>
                  <a:srgbClr val="0070C0"/>
                </a:solidFill>
                <a:effectLst>
                  <a:outerShdw blurRad="38100" dist="38100" dir="2700000" algn="tl">
                    <a:srgbClr val="000000">
                      <a:alpha val="43137"/>
                    </a:srgbClr>
                  </a:outerShdw>
                </a:effectLst>
                <a:latin typeface="Arial" pitchFamily="34" charset="0"/>
                <a:ea typeface="黑体" pitchFamily="49" charset="-122"/>
                <a:cs typeface="Times New Roman" panose="02020603050405020304" pitchFamily="18" charset="0"/>
              </a:rPr>
              <a:t>字形</a:t>
            </a:r>
            <a:r>
              <a:rPr lang="en-US" altLang="zh-CN" sz="2800" b="1" smtClean="0">
                <a:solidFill>
                  <a:srgbClr val="000000"/>
                </a:solidFill>
                <a:effectLst>
                  <a:outerShdw blurRad="38100" dist="38100" dir="2700000" algn="tl">
                    <a:srgbClr val="000000">
                      <a:alpha val="43137"/>
                    </a:srgbClr>
                  </a:outerShdw>
                </a:effectLst>
                <a:latin typeface="Arial" pitchFamily="34" charset="0"/>
                <a:ea typeface="黑体" pitchFamily="49" charset="-122"/>
                <a:cs typeface="Times New Roman" panose="02020603050405020304" pitchFamily="18" charset="0"/>
              </a:rPr>
              <a:t> </a:t>
            </a:r>
            <a:endParaRPr lang="zh-CN" altLang="zh-CN" sz="2800" b="1">
              <a:solidFill>
                <a:srgbClr val="000000"/>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endParaRPr>
          </a:p>
        </p:txBody>
      </p:sp>
      <p:graphicFrame>
        <p:nvGraphicFramePr>
          <p:cNvPr id="2050" name="Object 2"/>
          <p:cNvGraphicFramePr>
            <a:graphicFrameLocks noChangeAspect="1"/>
          </p:cNvGraphicFramePr>
          <p:nvPr/>
        </p:nvGraphicFramePr>
        <p:xfrm>
          <a:off x="455613" y="1773238"/>
          <a:ext cx="8172450" cy="3362325"/>
        </p:xfrm>
        <a:graphic>
          <a:graphicData uri="http://schemas.openxmlformats.org/presentationml/2006/ole">
            <mc:AlternateContent xmlns:mc="http://schemas.openxmlformats.org/markup-compatibility/2006">
              <mc:Choice xmlns:v="urn:schemas-microsoft-com:vml" Requires="v">
                <p:oleObj spid="_x0000_s1039" name="文档" r:id="rId2" progId="">
                  <p:embed/>
                </p:oleObj>
              </mc:Choice>
              <mc:Fallback>
                <p:oleObj name="文档" r:id="rId2" progId="">
                  <p:embed/>
                  <p:pic>
                    <p:nvPicPr>
                      <p:cNvPr id="0" name="OLE substitute image"/>
                      <p:cNvPicPr/>
                      <p:nvPr/>
                    </p:nvPicPr>
                    <p:blipFill>
                      <a:blip r:embed="rId3"/>
                      <a:stretch>
                        <a:fillRect/>
                      </a:stretch>
                    </p:blipFill>
                    <p:spPr>
                      <a:xfrm>
                        <a:off x="455613" y="1773238"/>
                        <a:ext cx="8172450" cy="3362325"/>
                      </a:xfrm>
                      <a:prstGeom prst="rect">
                        <a:avLst/>
                      </a:prstGeom>
                      <a:noFill/>
                      <a:ln w="9525">
                        <a:noFill/>
                      </a:ln>
                    </p:spPr>
                  </p:pic>
                </p:oleObj>
              </mc:Fallback>
            </mc:AlternateContent>
          </a:graphicData>
        </a:graphic>
      </p:graphicFrame>
    </p:spTree>
  </p:cSld>
  <p:clrMapOvr>
    <a:masterClrMapping/>
  </p:clrMapOvr>
  <p:transition/>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97</Paragraphs>
  <Slides>58</Slides>
  <Notes>0</Notes>
  <TotalTime>0</TotalTime>
  <HiddenSlides>0</HiddenSlides>
  <MMClips>0</MMClips>
  <ScaleCrop>0</ScaleCrop>
  <HeadingPairs>
    <vt:vector baseType="variant" size="4">
      <vt:variant>
        <vt:lpstr>Theme</vt:lpstr>
      </vt:variant>
      <vt:variant>
        <vt:i4>1</vt:i4>
      </vt:variant>
      <vt:variant>
        <vt:lpstr>Slide Titles</vt:lpstr>
      </vt:variant>
      <vt:variant>
        <vt:i4>58</vt:i4>
      </vt:variant>
    </vt:vector>
  </HeadingPairs>
  <TitlesOfParts>
    <vt:vector baseType="lpstr" size="59">
      <vt:lpstr>Office 主题</vt:lpstr>
      <vt:lpstr>7　大卫•科波菲尔(节选)</vt:lpstr>
      <vt:lpstr>单元学习目标 </vt:lpstr>
      <vt:lpstr>学习目标</vt:lpstr>
      <vt:lpstr>Slide 4</vt:lpstr>
      <vt:lpstr>Slide 5</vt:lpstr>
      <vt:lpstr>文学流派：批判现实主义</vt:lpstr>
      <vt:lpstr>第一次读文</vt:lpstr>
      <vt:lpstr>读文：</vt:lpstr>
      <vt:lpstr>读文：</vt:lpstr>
      <vt:lpstr>Slide 10</vt:lpstr>
      <vt:lpstr>读文：3、掌握词语</vt:lpstr>
      <vt:lpstr>读文：4.词语辨析
文雅·优雅</vt:lpstr>
      <vt:lpstr>读文：4.词语辨析局促不安·惶恐不安 </vt:lpstr>
      <vt:lpstr>读文：4.词语辨析自食其果·自食其力 </vt:lpstr>
      <vt:lpstr>读文：理清小说脉络</vt:lpstr>
      <vt:lpstr>点拨：小说的结构</vt:lpstr>
      <vt:lpstr>小说三要素：人物形象，故事情节，环境</vt:lpstr>
      <vt:lpstr>第二次读文</vt:lpstr>
      <vt:lpstr>Slide 19</vt:lpstr>
      <vt:lpstr>简要概括米考伯太太的形象特点。</vt:lpstr>
      <vt:lpstr>小说是从哪些方面刻画米考伯先生的?</vt:lpstr>
      <vt:lpstr>Slide 22</vt:lpstr>
      <vt:lpstr>Slide 23</vt:lpstr>
      <vt:lpstr>Slide 24</vt:lpstr>
      <vt:lpstr>Slide 25</vt:lpstr>
      <vt:lpstr>小说以第一人称叙述,有什么好处?</vt:lpstr>
      <vt:lpstr>用第一人称“我”的角度去叙述事件只能限于“我”的所见所闻所感,小说是如何突破这一局限的?</vt:lpstr>
      <vt:lpstr>结合背景理解</vt:lpstr>
      <vt:lpstr>Slide 29</vt:lpstr>
      <vt:lpstr>Slide 30</vt:lpstr>
      <vt:lpstr>文中昆宁先生有什么作用?</vt:lpstr>
      <vt:lpstr>Slide 32</vt:lpstr>
      <vt:lpstr>把握文章内容,理清情节结构</vt:lpstr>
      <vt:lpstr>实战演习</vt:lpstr>
      <vt:lpstr>Slide 35</vt:lpstr>
      <vt:lpstr>Slide 36</vt:lpstr>
      <vt:lpstr>Slide 37</vt:lpstr>
      <vt:lpstr>Slide 38</vt:lpstr>
      <vt:lpstr>Slide 39</vt:lpstr>
      <vt:lpstr>小说是如何塑造奥士纳大爷这一主要人物形象的?请简要分析。</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作业：</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2020-12-10T10:10:24.181</cp:lastPrinted>
  <dcterms:created xsi:type="dcterms:W3CDTF">2020-12-10T10:10:24Z</dcterms:created>
  <dcterms:modified xsi:type="dcterms:W3CDTF">2020-12-10T02:10:26Z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