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9388" y="333375"/>
            <a:ext cx="8686800" cy="6119813"/>
          </a:xfrm>
        </p:spPr>
        <p:txBody>
          <a:bodyPr/>
          <a:lstStyle/>
          <a:p>
            <a:pPr>
              <a:buFontTx/>
              <a:buNone/>
            </a:pPr>
            <a:r>
              <a:rPr lang="zh-CN" altLang="zh-CN"/>
              <a:t>           </a:t>
            </a:r>
            <a:r>
              <a:rPr lang="zh-CN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本文是上海一位中学生的竞赛获奖作品</a:t>
            </a:r>
            <a:r>
              <a:rPr lang="zh-CN" altLang="zh-CN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也许</a:t>
            </a:r>
            <a:r>
              <a:rPr lang="zh-CN" altLang="zh-CN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，写的虽是大家非常熟悉的环保题材，但作者用一首著名的元曲小令串联全篇，将文章所写的四部分内容分别定名为</a:t>
            </a:r>
            <a:r>
              <a:rPr lang="zh-CN" b="1">
                <a:solidFill>
                  <a:srgbClr val="000066"/>
                </a:solidFill>
                <a:latin typeface="Arial"/>
                <a:ea typeface="黑体" pitchFamily="49" charset="-122"/>
              </a:rPr>
              <a:t>“</a:t>
            </a:r>
            <a:r>
              <a:rPr lang="zh-CN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枯藤老树昏鸦</a:t>
            </a:r>
            <a:r>
              <a:rPr lang="zh-CN" b="1">
                <a:solidFill>
                  <a:srgbClr val="000066"/>
                </a:solidFill>
                <a:latin typeface="Arial"/>
                <a:ea typeface="黑体" pitchFamily="49" charset="-122"/>
              </a:rPr>
              <a:t>”</a:t>
            </a:r>
            <a:r>
              <a:rPr lang="zh-CN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zh-CN" b="1">
                <a:solidFill>
                  <a:srgbClr val="000066"/>
                </a:solidFill>
                <a:latin typeface="Arial"/>
                <a:ea typeface="黑体" pitchFamily="49" charset="-122"/>
              </a:rPr>
              <a:t>“</a:t>
            </a:r>
            <a:r>
              <a:rPr lang="zh-CN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小桥流水人家</a:t>
            </a:r>
            <a:r>
              <a:rPr lang="zh-CN" b="1">
                <a:solidFill>
                  <a:srgbClr val="000066"/>
                </a:solidFill>
                <a:latin typeface="Arial"/>
                <a:ea typeface="黑体" pitchFamily="49" charset="-122"/>
              </a:rPr>
              <a:t>”</a:t>
            </a:r>
            <a:r>
              <a:rPr lang="zh-CN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zh-CN" b="1">
                <a:solidFill>
                  <a:srgbClr val="000066"/>
                </a:solidFill>
                <a:latin typeface="Arial"/>
                <a:ea typeface="黑体" pitchFamily="49" charset="-122"/>
              </a:rPr>
              <a:t>“</a:t>
            </a:r>
            <a:r>
              <a:rPr lang="zh-CN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古道西风瘦马</a:t>
            </a:r>
            <a:r>
              <a:rPr lang="zh-CN" b="1">
                <a:solidFill>
                  <a:srgbClr val="000066"/>
                </a:solidFill>
                <a:latin typeface="Arial"/>
                <a:ea typeface="黑体" pitchFamily="49" charset="-122"/>
              </a:rPr>
              <a:t>”</a:t>
            </a:r>
            <a:r>
              <a:rPr lang="zh-CN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zh-CN" b="1">
                <a:solidFill>
                  <a:srgbClr val="000066"/>
                </a:solidFill>
                <a:latin typeface="Arial"/>
                <a:ea typeface="黑体" pitchFamily="49" charset="-122"/>
              </a:rPr>
              <a:t>“</a:t>
            </a:r>
            <a:r>
              <a:rPr lang="zh-CN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断肠人在天涯</a:t>
            </a:r>
            <a:r>
              <a:rPr lang="zh-CN" b="1">
                <a:solidFill>
                  <a:srgbClr val="000066"/>
                </a:solidFill>
                <a:latin typeface="Arial"/>
                <a:ea typeface="黑体" pitchFamily="49" charset="-122"/>
              </a:rPr>
              <a:t>”</a:t>
            </a:r>
            <a:r>
              <a:rPr lang="zh-CN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，从四个不同的角度来组织材料，使文章不仅结构新颖巧妙、衔接自然流畅而富有艺术性，而且内容丰富清新、主旨深刻突出。真是一着妙用，满篇生辉。如此安排结构，仿佛给文章穿上了一件神奇的新衣，使文章大为增色，这就是小标题结构的妙处。较典型的小标题结构法有： </a:t>
            </a:r>
          </a:p>
        </p:txBody>
      </p:sp>
    </p:spTree>
  </p:cSld>
  <p:clrMapOvr>
    <a:masterClrMapping/>
  </p:clrMapOvr>
  <p:transition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8893175" cy="6264275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>
                <a:solidFill>
                  <a:srgbClr val="CC6600"/>
                </a:solidFill>
                <a:latin typeface="黑体" pitchFamily="49" charset="-122"/>
                <a:ea typeface="黑体" pitchFamily="49" charset="-122"/>
              </a:rPr>
              <a:t>1、时间串联法：即按时间先后安排材料。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其方式有：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（1）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将几则材料浓缩于一日之中。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如表现师生情的小标题</a:t>
            </a:r>
            <a:r>
              <a:rPr lang="zh-CN" altLang="en-US" sz="2800" b="1">
                <a:latin typeface="Arial"/>
                <a:ea typeface="黑体" pitchFamily="49" charset="-122"/>
              </a:rPr>
              <a:t>“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晨练</a:t>
            </a:r>
            <a:r>
              <a:rPr lang="zh-CN" altLang="en-US" sz="2800" b="1">
                <a:latin typeface="Arial"/>
                <a:ea typeface="黑体" pitchFamily="49" charset="-122"/>
              </a:rPr>
              <a:t>”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2800" b="1">
                <a:latin typeface="Arial"/>
                <a:ea typeface="黑体" pitchFamily="49" charset="-122"/>
              </a:rPr>
              <a:t>“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午睡</a:t>
            </a:r>
            <a:r>
              <a:rPr lang="zh-CN" altLang="en-US" sz="2800" b="1">
                <a:latin typeface="Arial"/>
                <a:ea typeface="黑体" pitchFamily="49" charset="-122"/>
              </a:rPr>
              <a:t>”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2800" b="1">
                <a:latin typeface="Arial"/>
                <a:ea typeface="黑体" pitchFamily="49" charset="-122"/>
              </a:rPr>
              <a:t>“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自修</a:t>
            </a:r>
            <a:r>
              <a:rPr lang="zh-CN" altLang="en-US" sz="2800" b="1">
                <a:latin typeface="Arial"/>
                <a:ea typeface="黑体" pitchFamily="49" charset="-122"/>
              </a:rPr>
              <a:t>”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，通过清晨、中午、晚上三个特定时间来表现师生间的关爱。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(2）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将材料分化在一个人的一生之中，以大的时段间隔剪辑而成。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如获奖环保主题作品《画家的一生》的小标题是</a:t>
            </a:r>
            <a:r>
              <a:rPr lang="zh-CN" altLang="en-US" sz="2800" b="1">
                <a:latin typeface="Arial"/>
                <a:ea typeface="黑体" pitchFamily="49" charset="-122"/>
              </a:rPr>
              <a:t>“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公元1989年</a:t>
            </a:r>
            <a:r>
              <a:rPr lang="zh-CN" altLang="en-US" sz="2800" b="1">
                <a:latin typeface="Arial"/>
                <a:ea typeface="黑体" pitchFamily="49" charset="-122"/>
              </a:rPr>
              <a:t>”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2800" b="1">
                <a:latin typeface="Arial"/>
                <a:ea typeface="黑体" pitchFamily="49" charset="-122"/>
              </a:rPr>
              <a:t>“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公元2015年</a:t>
            </a:r>
            <a:r>
              <a:rPr lang="zh-CN" altLang="en-US" sz="2800" b="1">
                <a:latin typeface="Arial"/>
                <a:ea typeface="黑体" pitchFamily="49" charset="-122"/>
              </a:rPr>
              <a:t>”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2800" b="1">
                <a:latin typeface="Arial"/>
                <a:ea typeface="黑体" pitchFamily="49" charset="-122"/>
              </a:rPr>
              <a:t>“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公元2024年</a:t>
            </a:r>
            <a:r>
              <a:rPr lang="zh-CN" altLang="en-US" sz="2800" b="1">
                <a:latin typeface="Arial"/>
                <a:ea typeface="黑体" pitchFamily="49" charset="-122"/>
              </a:rPr>
              <a:t>”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2800" b="1">
                <a:latin typeface="Arial"/>
                <a:ea typeface="黑体" pitchFamily="49" charset="-122"/>
              </a:rPr>
              <a:t>“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公元2047年</a:t>
            </a:r>
            <a:r>
              <a:rPr lang="zh-CN" altLang="en-US" sz="2800" b="1">
                <a:latin typeface="Arial"/>
                <a:ea typeface="黑体" pitchFamily="49" charset="-122"/>
              </a:rPr>
              <a:t>”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，作者选取画家一生中的四幅画作为内容，暗示性地巧妙地表现了环保的主题，构思新颖独特。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（3）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将材料分化在四季之中。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描写农村一年四季生活的《倾听乡村》的小标题</a:t>
            </a:r>
            <a:r>
              <a:rPr lang="zh-CN" altLang="en-US" sz="2800" b="1">
                <a:latin typeface="Arial"/>
                <a:ea typeface="黑体" pitchFamily="49" charset="-122"/>
              </a:rPr>
              <a:t>“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牛铃</a:t>
            </a:r>
            <a:r>
              <a:rPr lang="zh-CN" altLang="en-US" sz="2800" b="1">
                <a:latin typeface="Arial"/>
                <a:ea typeface="黑体" pitchFamily="49" charset="-122"/>
              </a:rPr>
              <a:t>”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2800" b="1">
                <a:latin typeface="Arial"/>
                <a:ea typeface="黑体" pitchFamily="49" charset="-122"/>
              </a:rPr>
              <a:t>“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蛙声</a:t>
            </a:r>
            <a:r>
              <a:rPr lang="zh-CN" altLang="en-US" sz="2800" b="1">
                <a:latin typeface="Arial"/>
                <a:ea typeface="黑体" pitchFamily="49" charset="-122"/>
              </a:rPr>
              <a:t>”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2800" b="1">
                <a:latin typeface="Arial"/>
                <a:ea typeface="黑体" pitchFamily="49" charset="-122"/>
              </a:rPr>
              <a:t>“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打谷</a:t>
            </a:r>
            <a:r>
              <a:rPr lang="zh-CN" altLang="en-US" sz="2800" b="1">
                <a:latin typeface="Arial"/>
                <a:ea typeface="黑体" pitchFamily="49" charset="-122"/>
              </a:rPr>
              <a:t>”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2800" b="1">
                <a:latin typeface="Arial"/>
                <a:ea typeface="黑体" pitchFamily="49" charset="-122"/>
              </a:rPr>
              <a:t>“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雪地</a:t>
            </a:r>
            <a:r>
              <a:rPr lang="zh-CN" altLang="en-US" sz="2800" b="1">
                <a:latin typeface="Arial"/>
                <a:ea typeface="黑体" pitchFamily="49" charset="-122"/>
              </a:rPr>
              <a:t>”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等就属此类.</a:t>
            </a:r>
          </a:p>
        </p:txBody>
      </p:sp>
    </p:spTree>
  </p:cSld>
  <p:clrMapOvr>
    <a:masterClrMapping/>
  </p:clrMapOvr>
  <p:transition>
    <p:newsflash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260350"/>
            <a:ext cx="8964613" cy="659765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（4）用一个或几个学生的日记剪辑连缀成文。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如：写对新老师印象的小标题</a:t>
            </a:r>
            <a:r>
              <a:rPr lang="zh-CN" altLang="en-US" b="1">
                <a:latin typeface="Arial"/>
                <a:ea typeface="黑体" pitchFamily="49" charset="-122"/>
              </a:rPr>
              <a:t>“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九月一日，报名</a:t>
            </a:r>
            <a:r>
              <a:rPr lang="zh-CN" altLang="en-US" b="1">
                <a:latin typeface="Arial"/>
                <a:ea typeface="黑体" pitchFamily="49" charset="-122"/>
              </a:rPr>
              <a:t>”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b="1">
                <a:latin typeface="Arial"/>
                <a:ea typeface="黑体" pitchFamily="49" charset="-122"/>
              </a:rPr>
              <a:t>“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九月二日，排座位</a:t>
            </a:r>
            <a:r>
              <a:rPr lang="zh-CN" altLang="en-US" b="1">
                <a:latin typeface="Arial"/>
                <a:ea typeface="黑体" pitchFamily="49" charset="-122"/>
              </a:rPr>
              <a:t>”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b="1">
                <a:latin typeface="Arial"/>
                <a:ea typeface="黑体" pitchFamily="49" charset="-122"/>
              </a:rPr>
              <a:t>“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九月三日，第一堂语文课</a:t>
            </a:r>
            <a:r>
              <a:rPr lang="zh-CN" altLang="en-US" b="1">
                <a:latin typeface="Arial"/>
                <a:ea typeface="黑体" pitchFamily="49" charset="-122"/>
              </a:rPr>
              <a:t>”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，通过三件事表现对新老师的看法；写学校生活的《老师，让我小憩一会吧》的小标题</a:t>
            </a:r>
            <a:r>
              <a:rPr lang="zh-CN" altLang="en-US" b="1">
                <a:latin typeface="Arial"/>
                <a:ea typeface="黑体" pitchFamily="49" charset="-122"/>
              </a:rPr>
              <a:t>“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星期一，心惊胆寒</a:t>
            </a:r>
            <a:r>
              <a:rPr lang="zh-CN" altLang="en-US" b="1">
                <a:latin typeface="Arial"/>
                <a:ea typeface="黑体" pitchFamily="49" charset="-122"/>
              </a:rPr>
              <a:t>”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b="1">
                <a:latin typeface="Arial"/>
                <a:ea typeface="黑体" pitchFamily="49" charset="-122"/>
              </a:rPr>
              <a:t>““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星期三，哀怨声声</a:t>
            </a:r>
            <a:r>
              <a:rPr lang="zh-CN" altLang="en-US" b="1">
                <a:latin typeface="Arial"/>
                <a:ea typeface="黑体" pitchFamily="49" charset="-122"/>
              </a:rPr>
              <a:t>”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b="1">
                <a:latin typeface="Arial"/>
                <a:ea typeface="黑体" pitchFamily="49" charset="-122"/>
              </a:rPr>
              <a:t>“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星期六，苦战题海</a:t>
            </a:r>
            <a:r>
              <a:rPr lang="zh-CN" altLang="en-US" b="1">
                <a:latin typeface="Arial"/>
                <a:ea typeface="黑体" pitchFamily="49" charset="-122"/>
              </a:rPr>
              <a:t>”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、通过三天学习生活的描写，将学校单调重复、紧张苦闷的生活真切地表现出来。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>
                <a:latin typeface="黑体" pitchFamily="49" charset="-122"/>
                <a:ea typeface="黑体" pitchFamily="49" charset="-122"/>
              </a:rPr>
              <a:t> （</a:t>
            </a:r>
            <a:r>
              <a:rPr lang="zh-CN" altLang="en-US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5）按事件发生发展的顺序来安排材料。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如写交朋友话题的小标题</a:t>
            </a:r>
            <a:r>
              <a:rPr lang="zh-CN" altLang="en-US" b="1">
                <a:latin typeface="Arial"/>
                <a:ea typeface="黑体" pitchFamily="49" charset="-122"/>
              </a:rPr>
              <a:t>“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相识</a:t>
            </a:r>
            <a:r>
              <a:rPr lang="zh-CN" altLang="en-US" b="1">
                <a:latin typeface="Arial"/>
                <a:ea typeface="黑体" pitchFamily="49" charset="-122"/>
              </a:rPr>
              <a:t>”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b="1">
                <a:latin typeface="Arial"/>
                <a:ea typeface="黑体" pitchFamily="49" charset="-122"/>
              </a:rPr>
              <a:t>“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相知</a:t>
            </a:r>
            <a:r>
              <a:rPr lang="zh-CN" altLang="en-US" b="1">
                <a:latin typeface="Arial"/>
                <a:ea typeface="黑体" pitchFamily="49" charset="-122"/>
              </a:rPr>
              <a:t>”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b="1">
                <a:latin typeface="Arial"/>
                <a:ea typeface="黑体" pitchFamily="49" charset="-122"/>
              </a:rPr>
              <a:t>“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分别</a:t>
            </a:r>
            <a:r>
              <a:rPr lang="zh-CN" altLang="en-US" b="1">
                <a:latin typeface="Arial"/>
                <a:ea typeface="黑体" pitchFamily="49" charset="-122"/>
              </a:rPr>
              <a:t>”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就属此类。</a:t>
            </a:r>
          </a:p>
          <a:p>
            <a:pPr>
              <a:lnSpc>
                <a:spcPct val="90000"/>
              </a:lnSpc>
            </a:pPr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88913"/>
            <a:ext cx="8686800" cy="6408737"/>
          </a:xfrm>
        </p:spPr>
        <p:txBody>
          <a:bodyPr/>
          <a:lstStyle/>
          <a:p>
            <a:pPr>
              <a:buFontTx/>
              <a:buNone/>
            </a:pPr>
            <a:r>
              <a:rPr lang="zh-CN" altLang="zh-CN" sz="36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    2</a:t>
            </a:r>
            <a:r>
              <a:rPr lang="zh-CN" sz="36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zh-CN" sz="3600" b="1">
                <a:solidFill>
                  <a:srgbClr val="CC6600"/>
                </a:solidFill>
                <a:latin typeface="黑体" pitchFamily="49" charset="-122"/>
                <a:ea typeface="黑体" pitchFamily="49" charset="-122"/>
              </a:rPr>
              <a:t>空间排列法：即按不同的空间安排材料。</a:t>
            </a:r>
            <a:r>
              <a:rPr lang="zh-CN" sz="36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材料可按由主到次、由近到远、由实到虚等方式排列。如习作</a:t>
            </a:r>
            <a:r>
              <a:rPr lang="zh-CN" altLang="zh-CN" sz="36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sz="36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新世纪畅想</a:t>
            </a:r>
            <a:r>
              <a:rPr lang="zh-CN" altLang="zh-CN" sz="36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sz="36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将小标题定为</a:t>
            </a:r>
            <a:r>
              <a:rPr lang="zh-CN" sz="3600" b="1">
                <a:solidFill>
                  <a:srgbClr val="0000CC"/>
                </a:solidFill>
                <a:latin typeface="Arial"/>
                <a:ea typeface="黑体" pitchFamily="49" charset="-122"/>
              </a:rPr>
              <a:t>“</a:t>
            </a:r>
            <a:r>
              <a:rPr lang="zh-CN" sz="36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生态园</a:t>
            </a:r>
            <a:r>
              <a:rPr lang="zh-CN" sz="3600" b="1">
                <a:solidFill>
                  <a:srgbClr val="0000CC"/>
                </a:solidFill>
                <a:latin typeface="Arial"/>
                <a:ea typeface="黑体" pitchFamily="49" charset="-122"/>
              </a:rPr>
              <a:t>”</a:t>
            </a:r>
            <a:r>
              <a:rPr lang="zh-CN" sz="36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zh-CN" sz="3600" b="1">
                <a:solidFill>
                  <a:srgbClr val="0000CC"/>
                </a:solidFill>
                <a:latin typeface="Arial"/>
                <a:ea typeface="黑体" pitchFamily="49" charset="-122"/>
              </a:rPr>
              <a:t>“</a:t>
            </a:r>
            <a:r>
              <a:rPr lang="zh-CN" sz="36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海底世界</a:t>
            </a:r>
            <a:r>
              <a:rPr lang="zh-CN" sz="3600" b="1">
                <a:solidFill>
                  <a:srgbClr val="0000CC"/>
                </a:solidFill>
                <a:latin typeface="Arial"/>
                <a:ea typeface="黑体" pitchFamily="49" charset="-122"/>
              </a:rPr>
              <a:t>”</a:t>
            </a:r>
            <a:r>
              <a:rPr lang="zh-CN" sz="36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zh-CN" sz="3600" b="1">
                <a:solidFill>
                  <a:srgbClr val="0000CC"/>
                </a:solidFill>
                <a:latin typeface="Arial"/>
                <a:ea typeface="黑体" pitchFamily="49" charset="-122"/>
              </a:rPr>
              <a:t>“</a:t>
            </a:r>
            <a:r>
              <a:rPr lang="zh-CN" sz="36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月球村</a:t>
            </a:r>
            <a:r>
              <a:rPr lang="zh-CN" sz="3600" b="1">
                <a:solidFill>
                  <a:srgbClr val="0000CC"/>
                </a:solidFill>
                <a:latin typeface="Arial"/>
                <a:ea typeface="黑体" pitchFamily="49" charset="-122"/>
              </a:rPr>
              <a:t>”</a:t>
            </a:r>
            <a:r>
              <a:rPr lang="zh-CN" sz="36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就运用了这种方法。</a:t>
            </a:r>
          </a:p>
          <a:p>
            <a:pPr>
              <a:buFontTx/>
              <a:buNone/>
            </a:pPr>
            <a:r>
              <a:rPr lang="zh-CN" sz="36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sz="36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sz="36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zh-CN" sz="3600" b="1">
                <a:solidFill>
                  <a:srgbClr val="CC6600"/>
                </a:solidFill>
                <a:latin typeface="黑体" pitchFamily="49" charset="-122"/>
                <a:ea typeface="黑体" pitchFamily="49" charset="-122"/>
              </a:rPr>
              <a:t>层层递进法：即作者叙述事情或由轻到重、或由浅入深，层层递进地安排材料。</a:t>
            </a:r>
            <a:r>
              <a:rPr lang="zh-CN" sz="36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如习作</a:t>
            </a:r>
            <a:r>
              <a:rPr lang="zh-CN" altLang="zh-CN" sz="36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sz="36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青春雾雨</a:t>
            </a:r>
            <a:r>
              <a:rPr lang="zh-CN" altLang="zh-CN" sz="36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sz="36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的小标题</a:t>
            </a:r>
            <a:r>
              <a:rPr lang="zh-CN" sz="3600" b="1">
                <a:solidFill>
                  <a:srgbClr val="0000CC"/>
                </a:solidFill>
                <a:latin typeface="Arial"/>
                <a:ea typeface="黑体" pitchFamily="49" charset="-122"/>
              </a:rPr>
              <a:t>“</a:t>
            </a:r>
            <a:r>
              <a:rPr lang="zh-CN" sz="36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感悟人生</a:t>
            </a:r>
            <a:r>
              <a:rPr lang="zh-CN" sz="3600" b="1">
                <a:solidFill>
                  <a:srgbClr val="0000CC"/>
                </a:solidFill>
                <a:latin typeface="Arial"/>
                <a:ea typeface="黑体" pitchFamily="49" charset="-122"/>
              </a:rPr>
              <a:t>”</a:t>
            </a:r>
            <a:r>
              <a:rPr lang="zh-CN" sz="36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zh-CN" sz="3600" b="1">
                <a:solidFill>
                  <a:srgbClr val="0000CC"/>
                </a:solidFill>
                <a:latin typeface="Arial"/>
                <a:ea typeface="黑体" pitchFamily="49" charset="-122"/>
              </a:rPr>
              <a:t>“</a:t>
            </a:r>
            <a:r>
              <a:rPr lang="zh-CN" sz="36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学会放弃</a:t>
            </a:r>
            <a:r>
              <a:rPr lang="zh-CN" sz="3600" b="1">
                <a:solidFill>
                  <a:srgbClr val="0000CC"/>
                </a:solidFill>
                <a:latin typeface="Arial"/>
                <a:ea typeface="黑体" pitchFamily="49" charset="-122"/>
              </a:rPr>
              <a:t>”</a:t>
            </a:r>
            <a:r>
              <a:rPr lang="zh-CN" sz="36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zh-CN" sz="3600" b="1">
                <a:solidFill>
                  <a:srgbClr val="0000CC"/>
                </a:solidFill>
                <a:latin typeface="Arial"/>
                <a:ea typeface="黑体" pitchFamily="49" charset="-122"/>
              </a:rPr>
              <a:t>“</a:t>
            </a:r>
            <a:r>
              <a:rPr lang="zh-CN" sz="36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追求理想</a:t>
            </a:r>
            <a:r>
              <a:rPr lang="zh-CN" sz="3600" b="1">
                <a:solidFill>
                  <a:srgbClr val="0000CC"/>
                </a:solidFill>
                <a:latin typeface="Arial"/>
                <a:ea typeface="黑体" pitchFamily="49" charset="-122"/>
              </a:rPr>
              <a:t>”</a:t>
            </a:r>
            <a:r>
              <a:rPr lang="zh-CN" sz="36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就有很强的层递性。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88913"/>
            <a:ext cx="8964613" cy="6669087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zh-CN" sz="2800" b="1">
                <a:latin typeface="黑体" pitchFamily="49" charset="-122"/>
                <a:ea typeface="黑体" pitchFamily="49" charset="-122"/>
              </a:rPr>
              <a:t>      4</a:t>
            </a:r>
            <a:r>
              <a:rPr lang="zh-CN" sz="2800" b="1">
                <a:latin typeface="黑体" pitchFamily="49" charset="-122"/>
                <a:ea typeface="黑体" pitchFamily="49" charset="-122"/>
              </a:rPr>
              <a:t>、</a:t>
            </a:r>
            <a:r>
              <a:rPr lang="zh-CN" sz="2800" b="1">
                <a:solidFill>
                  <a:srgbClr val="CC6600"/>
                </a:solidFill>
                <a:latin typeface="黑体" pitchFamily="49" charset="-122"/>
                <a:ea typeface="黑体" pitchFamily="49" charset="-122"/>
              </a:rPr>
              <a:t>并列组接法：就是把材料用分镜头的方式组接起来的方法。</a:t>
            </a:r>
            <a:r>
              <a:rPr lang="zh-CN" sz="2800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习作</a:t>
            </a:r>
            <a:r>
              <a:rPr lang="zh-CN" altLang="zh-CN" sz="2800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sz="2800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西部狂想</a:t>
            </a:r>
            <a:r>
              <a:rPr lang="zh-CN" altLang="zh-CN" sz="2800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sz="2800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，小标题是</a:t>
            </a:r>
            <a:r>
              <a:rPr lang="zh-CN" sz="2800" b="1">
                <a:solidFill>
                  <a:srgbClr val="000066"/>
                </a:solidFill>
                <a:latin typeface="Arial"/>
                <a:ea typeface="黑体" pitchFamily="49" charset="-122"/>
              </a:rPr>
              <a:t>“</a:t>
            </a:r>
            <a:r>
              <a:rPr lang="zh-CN" sz="2800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狼王</a:t>
            </a:r>
            <a:r>
              <a:rPr lang="zh-CN" sz="2800" b="1">
                <a:solidFill>
                  <a:srgbClr val="000066"/>
                </a:solidFill>
                <a:latin typeface="Arial"/>
                <a:ea typeface="黑体" pitchFamily="49" charset="-122"/>
              </a:rPr>
              <a:t>”</a:t>
            </a:r>
            <a:r>
              <a:rPr lang="zh-CN" sz="2800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zh-CN" sz="2800" b="1">
                <a:solidFill>
                  <a:srgbClr val="000066"/>
                </a:solidFill>
                <a:latin typeface="Arial"/>
                <a:ea typeface="黑体" pitchFamily="49" charset="-122"/>
              </a:rPr>
              <a:t>“</a:t>
            </a:r>
            <a:r>
              <a:rPr lang="zh-CN" sz="2800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牧羊人</a:t>
            </a:r>
            <a:r>
              <a:rPr lang="zh-CN" sz="2800" b="1">
                <a:solidFill>
                  <a:srgbClr val="000066"/>
                </a:solidFill>
                <a:latin typeface="Arial"/>
                <a:ea typeface="黑体" pitchFamily="49" charset="-122"/>
              </a:rPr>
              <a:t>”</a:t>
            </a:r>
            <a:r>
              <a:rPr lang="zh-CN" sz="2800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zh-CN" sz="2800" b="1">
                <a:solidFill>
                  <a:srgbClr val="000066"/>
                </a:solidFill>
                <a:latin typeface="Arial"/>
                <a:ea typeface="黑体" pitchFamily="49" charset="-122"/>
              </a:rPr>
              <a:t>“</a:t>
            </a:r>
            <a:r>
              <a:rPr lang="zh-CN" sz="2800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泉水</a:t>
            </a:r>
            <a:r>
              <a:rPr lang="zh-CN" sz="2800" b="1">
                <a:solidFill>
                  <a:srgbClr val="000066"/>
                </a:solidFill>
                <a:latin typeface="Arial"/>
                <a:ea typeface="黑体" pitchFamily="49" charset="-122"/>
              </a:rPr>
              <a:t>”</a:t>
            </a:r>
            <a:r>
              <a:rPr lang="zh-CN" sz="2800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。这些文章都是通过不同侧面的几件事来表现生活和主题，条理清楚，内容丰富，小标题的结构给平淡的文章增添了色彩。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sz="2800" b="1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zh-CN" sz="2800" b="1">
                <a:latin typeface="黑体" pitchFamily="49" charset="-122"/>
                <a:ea typeface="黑体" pitchFamily="49" charset="-122"/>
              </a:rPr>
              <a:t>5</a:t>
            </a:r>
            <a:r>
              <a:rPr lang="zh-CN" sz="2800" b="1">
                <a:latin typeface="黑体" pitchFamily="49" charset="-122"/>
                <a:ea typeface="黑体" pitchFamily="49" charset="-122"/>
              </a:rPr>
              <a:t>、</a:t>
            </a:r>
            <a:r>
              <a:rPr lang="zh-CN" sz="2800" b="1">
                <a:solidFill>
                  <a:srgbClr val="CC6600"/>
                </a:solidFill>
                <a:latin typeface="黑体" pitchFamily="49" charset="-122"/>
                <a:ea typeface="黑体" pitchFamily="49" charset="-122"/>
              </a:rPr>
              <a:t>音乐串联法：</a:t>
            </a:r>
            <a:r>
              <a:rPr lang="zh-CN" sz="28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浙江一学生习作</a:t>
            </a:r>
            <a:r>
              <a:rPr lang="zh-CN" altLang="zh-CN" sz="28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sz="28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新学期的</a:t>
            </a:r>
            <a:r>
              <a:rPr lang="zh-CN" altLang="zh-CN" sz="28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DO</a:t>
            </a:r>
            <a:r>
              <a:rPr lang="zh-CN" sz="28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zh-CN" sz="28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RE</a:t>
            </a:r>
            <a:r>
              <a:rPr lang="zh-CN" sz="28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zh-CN" sz="28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MI》</a:t>
            </a:r>
            <a:r>
              <a:rPr lang="zh-CN" sz="28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，小标题</a:t>
            </a:r>
            <a:r>
              <a:rPr lang="zh-CN" sz="2800" b="1">
                <a:solidFill>
                  <a:srgbClr val="0000CC"/>
                </a:solidFill>
                <a:latin typeface="Arial"/>
                <a:ea typeface="黑体" pitchFamily="49" charset="-122"/>
              </a:rPr>
              <a:t>“</a:t>
            </a:r>
            <a:r>
              <a:rPr lang="zh-CN" altLang="zh-CN" sz="28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DO(</a:t>
            </a:r>
            <a:r>
              <a:rPr lang="zh-CN" sz="28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多</a:t>
            </a:r>
            <a:r>
              <a:rPr lang="zh-CN" altLang="zh-CN" sz="28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zh-CN" sz="2800" b="1">
                <a:solidFill>
                  <a:srgbClr val="0000CC"/>
                </a:solidFill>
                <a:latin typeface="Arial"/>
                <a:ea typeface="黑体" pitchFamily="49" charset="-122"/>
              </a:rPr>
              <a:t>”</a:t>
            </a:r>
            <a:r>
              <a:rPr lang="zh-CN" sz="28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，写作业多；</a:t>
            </a:r>
            <a:r>
              <a:rPr lang="zh-CN" sz="2800" b="1">
                <a:solidFill>
                  <a:srgbClr val="0000CC"/>
                </a:solidFill>
                <a:latin typeface="Arial"/>
                <a:ea typeface="黑体" pitchFamily="49" charset="-122"/>
              </a:rPr>
              <a:t>“</a:t>
            </a:r>
            <a:r>
              <a:rPr lang="zh-CN" altLang="zh-CN" sz="28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RE(</a:t>
            </a:r>
            <a:r>
              <a:rPr lang="zh-CN" sz="28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赖</a:t>
            </a:r>
            <a:r>
              <a:rPr lang="zh-CN" altLang="zh-CN" sz="28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zh-CN" sz="2800" b="1">
                <a:solidFill>
                  <a:srgbClr val="0000CC"/>
                </a:solidFill>
                <a:latin typeface="Arial"/>
                <a:ea typeface="黑体" pitchFamily="49" charset="-122"/>
              </a:rPr>
              <a:t>”</a:t>
            </a:r>
            <a:r>
              <a:rPr lang="zh-CN" sz="28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，写课外活动被占用；</a:t>
            </a:r>
            <a:r>
              <a:rPr lang="zh-CN" sz="2800" b="1">
                <a:solidFill>
                  <a:srgbClr val="0000CC"/>
                </a:solidFill>
                <a:latin typeface="Arial"/>
                <a:ea typeface="黑体" pitchFamily="49" charset="-122"/>
              </a:rPr>
              <a:t>“</a:t>
            </a:r>
            <a:r>
              <a:rPr lang="zh-CN" altLang="zh-CN" sz="28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MI(</a:t>
            </a:r>
            <a:r>
              <a:rPr lang="zh-CN" sz="28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迷</a:t>
            </a:r>
            <a:r>
              <a:rPr lang="zh-CN" altLang="zh-CN" sz="28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zh-CN" sz="2800" b="1">
                <a:solidFill>
                  <a:srgbClr val="0000CC"/>
                </a:solidFill>
                <a:latin typeface="Arial"/>
                <a:ea typeface="黑体" pitchFamily="49" charset="-122"/>
              </a:rPr>
              <a:t>”</a:t>
            </a:r>
            <a:r>
              <a:rPr lang="zh-CN" sz="28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，写班上来了竞争对手。以音乐符号作小标题，给所写的平淡枯燥的学习生活增添了动感。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260350"/>
            <a:ext cx="8964613" cy="6337300"/>
          </a:xfrm>
        </p:spPr>
        <p:txBody>
          <a:bodyPr>
            <a:normAutofit lnSpcReduction="10000"/>
          </a:bodyPr>
          <a:lstStyle/>
          <a:p>
            <a:pPr>
              <a:buFontTx/>
              <a:buNone/>
            </a:pPr>
            <a:r>
              <a:rPr lang="zh-CN" altLang="zh-CN" sz="2800" b="1"/>
              <a:t>          </a:t>
            </a:r>
            <a:r>
              <a:rPr lang="zh-CN" altLang="zh-CN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6</a:t>
            </a:r>
            <a:r>
              <a:rPr lang="zh-CN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、颜色串联法：</a:t>
            </a:r>
            <a:r>
              <a:rPr lang="zh-CN" sz="2800" b="1">
                <a:latin typeface="黑体" pitchFamily="49" charset="-122"/>
                <a:ea typeface="黑体" pitchFamily="49" charset="-122"/>
              </a:rPr>
              <a:t>浙江一学生习作</a:t>
            </a:r>
            <a:r>
              <a:rPr lang="zh-CN" altLang="zh-CN" sz="2800" b="1">
                <a:latin typeface="黑体" pitchFamily="49" charset="-122"/>
                <a:ea typeface="黑体" pitchFamily="49" charset="-122"/>
              </a:rPr>
              <a:t>《</a:t>
            </a:r>
            <a:r>
              <a:rPr lang="zh-CN" sz="2800" b="1">
                <a:latin typeface="黑体" pitchFamily="49" charset="-122"/>
                <a:ea typeface="黑体" pitchFamily="49" charset="-122"/>
              </a:rPr>
              <a:t>眼中的世界</a:t>
            </a:r>
            <a:r>
              <a:rPr lang="zh-CN" altLang="zh-CN" sz="2800" b="1">
                <a:latin typeface="黑体" pitchFamily="49" charset="-122"/>
                <a:ea typeface="黑体" pitchFamily="49" charset="-122"/>
              </a:rPr>
              <a:t>》</a:t>
            </a:r>
            <a:r>
              <a:rPr lang="zh-CN" sz="2800" b="1">
                <a:latin typeface="黑体" pitchFamily="49" charset="-122"/>
                <a:ea typeface="黑体" pitchFamily="49" charset="-122"/>
              </a:rPr>
              <a:t>，分别以</a:t>
            </a:r>
            <a:r>
              <a:rPr lang="zh-CN" sz="2800" b="1">
                <a:latin typeface="Arial"/>
                <a:ea typeface="黑体" pitchFamily="49" charset="-122"/>
              </a:rPr>
              <a:t>“</a:t>
            </a:r>
            <a:r>
              <a:rPr lang="zh-CN" sz="2800" b="1">
                <a:latin typeface="黑体" pitchFamily="49" charset="-122"/>
                <a:ea typeface="黑体" pitchFamily="49" charset="-122"/>
              </a:rPr>
              <a:t>橘红</a:t>
            </a:r>
            <a:r>
              <a:rPr lang="zh-CN" sz="2800" b="1">
                <a:latin typeface="Arial"/>
                <a:ea typeface="黑体" pitchFamily="49" charset="-122"/>
              </a:rPr>
              <a:t>”</a:t>
            </a:r>
            <a:r>
              <a:rPr lang="zh-CN" sz="2800" b="1">
                <a:latin typeface="黑体" pitchFamily="49" charset="-122"/>
                <a:ea typeface="黑体" pitchFamily="49" charset="-122"/>
              </a:rPr>
              <a:t>、</a:t>
            </a:r>
            <a:r>
              <a:rPr lang="zh-CN" sz="2800" b="1">
                <a:latin typeface="Arial"/>
                <a:ea typeface="黑体" pitchFamily="49" charset="-122"/>
              </a:rPr>
              <a:t>“</a:t>
            </a:r>
            <a:r>
              <a:rPr lang="zh-CN" sz="2800" b="1">
                <a:latin typeface="黑体" pitchFamily="49" charset="-122"/>
                <a:ea typeface="黑体" pitchFamily="49" charset="-122"/>
              </a:rPr>
              <a:t>新绿</a:t>
            </a:r>
            <a:r>
              <a:rPr lang="zh-CN" sz="2800" b="1">
                <a:latin typeface="Arial"/>
                <a:ea typeface="黑体" pitchFamily="49" charset="-122"/>
              </a:rPr>
              <a:t>”</a:t>
            </a:r>
            <a:r>
              <a:rPr lang="zh-CN" sz="2800" b="1">
                <a:latin typeface="黑体" pitchFamily="49" charset="-122"/>
                <a:ea typeface="黑体" pitchFamily="49" charset="-122"/>
              </a:rPr>
              <a:t>、</a:t>
            </a:r>
            <a:r>
              <a:rPr lang="zh-CN" sz="2800" b="1">
                <a:latin typeface="Arial"/>
                <a:ea typeface="黑体" pitchFamily="49" charset="-122"/>
              </a:rPr>
              <a:t>“</a:t>
            </a:r>
            <a:r>
              <a:rPr lang="zh-CN" sz="2800" b="1">
                <a:latin typeface="黑体" pitchFamily="49" charset="-122"/>
                <a:ea typeface="黑体" pitchFamily="49" charset="-122"/>
              </a:rPr>
              <a:t>雪白</a:t>
            </a:r>
            <a:r>
              <a:rPr lang="zh-CN" sz="2800" b="1">
                <a:latin typeface="Arial"/>
                <a:ea typeface="黑体" pitchFamily="49" charset="-122"/>
              </a:rPr>
              <a:t>”</a:t>
            </a:r>
            <a:r>
              <a:rPr lang="zh-CN" sz="2800" b="1">
                <a:latin typeface="黑体" pitchFamily="49" charset="-122"/>
                <a:ea typeface="黑体" pitchFamily="49" charset="-122"/>
              </a:rPr>
              <a:t>、</a:t>
            </a:r>
            <a:r>
              <a:rPr lang="zh-CN" sz="2800" b="1">
                <a:latin typeface="Arial"/>
                <a:ea typeface="黑体" pitchFamily="49" charset="-122"/>
              </a:rPr>
              <a:t>“</a:t>
            </a:r>
            <a:r>
              <a:rPr lang="zh-CN" sz="2800" b="1">
                <a:latin typeface="黑体" pitchFamily="49" charset="-122"/>
                <a:ea typeface="黑体" pitchFamily="49" charset="-122"/>
              </a:rPr>
              <a:t>水蓝</a:t>
            </a:r>
            <a:r>
              <a:rPr lang="zh-CN" sz="2800" b="1">
                <a:latin typeface="Arial"/>
                <a:ea typeface="黑体" pitchFamily="49" charset="-122"/>
              </a:rPr>
              <a:t>”</a:t>
            </a:r>
            <a:r>
              <a:rPr lang="zh-CN" sz="2800" b="1">
                <a:latin typeface="黑体" pitchFamily="49" charset="-122"/>
                <a:ea typeface="黑体" pitchFamily="49" charset="-122"/>
              </a:rPr>
              <a:t>为小标题，为我们描绘了</a:t>
            </a:r>
            <a:r>
              <a:rPr lang="zh-CN" altLang="zh-CN" sz="2800" b="1">
                <a:latin typeface="黑体" pitchFamily="49" charset="-122"/>
                <a:ea typeface="黑体" pitchFamily="49" charset="-122"/>
              </a:rPr>
              <a:t>14</a:t>
            </a:r>
            <a:r>
              <a:rPr lang="zh-CN" sz="2800" b="1">
                <a:latin typeface="黑体" pitchFamily="49" charset="-122"/>
                <a:ea typeface="黑体" pitchFamily="49" charset="-122"/>
              </a:rPr>
              <a:t>岁女孩用爱、智慧、梦想和勇气装饰的天空。</a:t>
            </a:r>
          </a:p>
          <a:p>
            <a:pPr>
              <a:buFontTx/>
              <a:buNone/>
            </a:pPr>
            <a:r>
              <a:rPr lang="zh-CN" sz="2800" b="1"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zh-CN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7</a:t>
            </a:r>
            <a:r>
              <a:rPr lang="zh-CN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、情感串联法：</a:t>
            </a:r>
            <a:r>
              <a:rPr lang="zh-CN" sz="2800" b="1">
                <a:latin typeface="黑体" pitchFamily="49" charset="-122"/>
                <a:ea typeface="黑体" pitchFamily="49" charset="-122"/>
              </a:rPr>
              <a:t>北京一学生中考作文</a:t>
            </a:r>
            <a:r>
              <a:rPr lang="zh-CN" altLang="zh-CN" sz="2800" b="1">
                <a:latin typeface="黑体" pitchFamily="49" charset="-122"/>
                <a:ea typeface="黑体" pitchFamily="49" charset="-122"/>
              </a:rPr>
              <a:t>《</a:t>
            </a:r>
            <a:r>
              <a:rPr lang="zh-CN" sz="2800" b="1">
                <a:latin typeface="黑体" pitchFamily="49" charset="-122"/>
                <a:ea typeface="黑体" pitchFamily="49" charset="-122"/>
              </a:rPr>
              <a:t>现代科技带来的喜怒哀乐</a:t>
            </a:r>
            <a:r>
              <a:rPr lang="zh-CN" altLang="zh-CN" sz="2800" b="1">
                <a:latin typeface="黑体" pitchFamily="49" charset="-122"/>
                <a:ea typeface="黑体" pitchFamily="49" charset="-122"/>
              </a:rPr>
              <a:t>》</a:t>
            </a:r>
            <a:r>
              <a:rPr lang="zh-CN" sz="2800" b="1">
                <a:latin typeface="黑体" pitchFamily="49" charset="-122"/>
                <a:ea typeface="黑体" pitchFamily="49" charset="-122"/>
              </a:rPr>
              <a:t>，分别以</a:t>
            </a:r>
            <a:r>
              <a:rPr lang="zh-CN" sz="2800" b="1">
                <a:latin typeface="Arial"/>
                <a:ea typeface="黑体" pitchFamily="49" charset="-122"/>
              </a:rPr>
              <a:t>“</a:t>
            </a:r>
            <a:r>
              <a:rPr lang="zh-CN" sz="2800" b="1">
                <a:latin typeface="黑体" pitchFamily="49" charset="-122"/>
                <a:ea typeface="黑体" pitchFamily="49" charset="-122"/>
              </a:rPr>
              <a:t>喜</a:t>
            </a:r>
            <a:r>
              <a:rPr lang="zh-CN" sz="2800" b="1">
                <a:latin typeface="Arial"/>
                <a:ea typeface="黑体" pitchFamily="49" charset="-122"/>
              </a:rPr>
              <a:t>”</a:t>
            </a:r>
            <a:r>
              <a:rPr lang="zh-CN" sz="2800" b="1">
                <a:latin typeface="黑体" pitchFamily="49" charset="-122"/>
                <a:ea typeface="黑体" pitchFamily="49" charset="-122"/>
              </a:rPr>
              <a:t>、</a:t>
            </a:r>
            <a:r>
              <a:rPr lang="zh-CN" sz="2800" b="1">
                <a:latin typeface="Arial"/>
                <a:ea typeface="黑体" pitchFamily="49" charset="-122"/>
              </a:rPr>
              <a:t>“</a:t>
            </a:r>
            <a:r>
              <a:rPr lang="zh-CN" sz="2800" b="1">
                <a:latin typeface="黑体" pitchFamily="49" charset="-122"/>
                <a:ea typeface="黑体" pitchFamily="49" charset="-122"/>
              </a:rPr>
              <a:t>怒</a:t>
            </a:r>
            <a:r>
              <a:rPr lang="zh-CN" sz="2800" b="1">
                <a:latin typeface="Arial"/>
                <a:ea typeface="黑体" pitchFamily="49" charset="-122"/>
              </a:rPr>
              <a:t>”</a:t>
            </a:r>
            <a:r>
              <a:rPr lang="zh-CN" sz="2800" b="1">
                <a:latin typeface="黑体" pitchFamily="49" charset="-122"/>
                <a:ea typeface="黑体" pitchFamily="49" charset="-122"/>
              </a:rPr>
              <a:t>、</a:t>
            </a:r>
            <a:r>
              <a:rPr lang="zh-CN" sz="2800" b="1">
                <a:latin typeface="Arial"/>
                <a:ea typeface="黑体" pitchFamily="49" charset="-122"/>
              </a:rPr>
              <a:t>“</a:t>
            </a:r>
            <a:r>
              <a:rPr lang="zh-CN" sz="2800" b="1">
                <a:latin typeface="黑体" pitchFamily="49" charset="-122"/>
                <a:ea typeface="黑体" pitchFamily="49" charset="-122"/>
              </a:rPr>
              <a:t>哀</a:t>
            </a:r>
            <a:r>
              <a:rPr lang="zh-CN" sz="2800" b="1">
                <a:latin typeface="Arial"/>
                <a:ea typeface="黑体" pitchFamily="49" charset="-122"/>
              </a:rPr>
              <a:t>”</a:t>
            </a:r>
            <a:r>
              <a:rPr lang="zh-CN" sz="2800" b="1">
                <a:latin typeface="黑体" pitchFamily="49" charset="-122"/>
                <a:ea typeface="黑体" pitchFamily="49" charset="-122"/>
              </a:rPr>
              <a:t>、</a:t>
            </a:r>
            <a:r>
              <a:rPr lang="zh-CN" sz="2800" b="1">
                <a:latin typeface="Arial"/>
                <a:ea typeface="黑体" pitchFamily="49" charset="-122"/>
              </a:rPr>
              <a:t>“</a:t>
            </a:r>
            <a:r>
              <a:rPr lang="zh-CN" sz="2800" b="1">
                <a:latin typeface="黑体" pitchFamily="49" charset="-122"/>
                <a:ea typeface="黑体" pitchFamily="49" charset="-122"/>
              </a:rPr>
              <a:t>乐</a:t>
            </a:r>
            <a:r>
              <a:rPr lang="zh-CN" sz="2800" b="1">
                <a:latin typeface="Arial"/>
                <a:ea typeface="黑体" pitchFamily="49" charset="-122"/>
              </a:rPr>
              <a:t>”</a:t>
            </a:r>
            <a:r>
              <a:rPr lang="zh-CN" sz="2800" b="1">
                <a:latin typeface="黑体" pitchFamily="49" charset="-122"/>
                <a:ea typeface="黑体" pitchFamily="49" charset="-122"/>
              </a:rPr>
              <a:t>为小标题组接现代生活中的典型事例，令人耳目一新。</a:t>
            </a:r>
          </a:p>
          <a:p>
            <a:pPr>
              <a:buFontTx/>
              <a:buNone/>
            </a:pPr>
            <a:r>
              <a:rPr lang="zh-CN" sz="2800" b="1"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zh-CN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8</a:t>
            </a:r>
            <a:r>
              <a:rPr lang="zh-CN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、形状串联法：</a:t>
            </a:r>
            <a:r>
              <a:rPr lang="zh-CN" sz="2800" b="1">
                <a:latin typeface="黑体" pitchFamily="49" charset="-122"/>
                <a:ea typeface="黑体" pitchFamily="49" charset="-122"/>
              </a:rPr>
              <a:t>湖北一学生考试作文</a:t>
            </a:r>
            <a:r>
              <a:rPr lang="zh-CN" altLang="zh-CN" sz="2800" b="1">
                <a:latin typeface="黑体" pitchFamily="49" charset="-122"/>
                <a:ea typeface="黑体" pitchFamily="49" charset="-122"/>
              </a:rPr>
              <a:t>《</a:t>
            </a:r>
            <a:r>
              <a:rPr lang="zh-CN" sz="2800" b="1">
                <a:latin typeface="黑体" pitchFamily="49" charset="-122"/>
                <a:ea typeface="黑体" pitchFamily="49" charset="-122"/>
              </a:rPr>
              <a:t>我与京信同成长</a:t>
            </a:r>
            <a:r>
              <a:rPr lang="zh-CN" altLang="zh-CN" sz="2800" b="1">
                <a:latin typeface="黑体" pitchFamily="49" charset="-122"/>
                <a:ea typeface="黑体" pitchFamily="49" charset="-122"/>
              </a:rPr>
              <a:t>》</a:t>
            </a:r>
            <a:r>
              <a:rPr lang="zh-CN" sz="2800" b="1">
                <a:latin typeface="黑体" pitchFamily="49" charset="-122"/>
                <a:ea typeface="黑体" pitchFamily="49" charset="-122"/>
              </a:rPr>
              <a:t>分别以</a:t>
            </a:r>
            <a:r>
              <a:rPr lang="zh-CN" sz="2800" b="1">
                <a:latin typeface="Arial"/>
                <a:ea typeface="黑体" pitchFamily="49" charset="-122"/>
              </a:rPr>
              <a:t>“</a:t>
            </a:r>
            <a:r>
              <a:rPr lang="zh-CN" sz="2800" b="1">
                <a:latin typeface="黑体" pitchFamily="49" charset="-122"/>
                <a:ea typeface="黑体" pitchFamily="49" charset="-122"/>
              </a:rPr>
              <a:t>多边形</a:t>
            </a:r>
            <a:r>
              <a:rPr lang="zh-CN" sz="2800" b="1">
                <a:latin typeface="Arial"/>
                <a:ea typeface="黑体" pitchFamily="49" charset="-122"/>
              </a:rPr>
              <a:t>”</a:t>
            </a:r>
            <a:r>
              <a:rPr lang="zh-CN" sz="2800" b="1">
                <a:latin typeface="黑体" pitchFamily="49" charset="-122"/>
                <a:ea typeface="黑体" pitchFamily="49" charset="-122"/>
              </a:rPr>
              <a:t>、</a:t>
            </a:r>
            <a:r>
              <a:rPr lang="zh-CN" sz="2800" b="1">
                <a:latin typeface="Arial"/>
                <a:ea typeface="黑体" pitchFamily="49" charset="-122"/>
              </a:rPr>
              <a:t>“</a:t>
            </a:r>
            <a:r>
              <a:rPr lang="zh-CN" sz="2800" b="1">
                <a:latin typeface="黑体" pitchFamily="49" charset="-122"/>
                <a:ea typeface="黑体" pitchFamily="49" charset="-122"/>
              </a:rPr>
              <a:t>正方形</a:t>
            </a:r>
            <a:r>
              <a:rPr lang="zh-CN" sz="2800" b="1">
                <a:latin typeface="Arial"/>
                <a:ea typeface="黑体" pitchFamily="49" charset="-122"/>
              </a:rPr>
              <a:t>”</a:t>
            </a:r>
            <a:r>
              <a:rPr lang="zh-CN" sz="2800" b="1">
                <a:latin typeface="黑体" pitchFamily="49" charset="-122"/>
                <a:ea typeface="黑体" pitchFamily="49" charset="-122"/>
              </a:rPr>
              <a:t>、</a:t>
            </a:r>
            <a:r>
              <a:rPr lang="zh-CN" sz="2800" b="1">
                <a:latin typeface="Arial"/>
                <a:ea typeface="黑体" pitchFamily="49" charset="-122"/>
              </a:rPr>
              <a:t>“</a:t>
            </a:r>
            <a:r>
              <a:rPr lang="zh-CN" sz="2800" b="1">
                <a:latin typeface="黑体" pitchFamily="49" charset="-122"/>
                <a:ea typeface="黑体" pitchFamily="49" charset="-122"/>
              </a:rPr>
              <a:t>圆形</a:t>
            </a:r>
            <a:r>
              <a:rPr lang="zh-CN" sz="2800" b="1">
                <a:latin typeface="Arial"/>
                <a:ea typeface="黑体" pitchFamily="49" charset="-122"/>
              </a:rPr>
              <a:t>”</a:t>
            </a:r>
            <a:r>
              <a:rPr lang="zh-CN" sz="2800" b="1">
                <a:latin typeface="黑体" pitchFamily="49" charset="-122"/>
                <a:ea typeface="黑体" pitchFamily="49" charset="-122"/>
              </a:rPr>
              <a:t>为小标题，写自己从初一到初三，由懵懵懂懂的顽童成为品学兼优的初中毕业生，而校园，在这三年中，也由没有围墙的</a:t>
            </a:r>
            <a:r>
              <a:rPr lang="zh-CN" sz="2800" b="1">
                <a:latin typeface="Arial"/>
                <a:ea typeface="黑体" pitchFamily="49" charset="-122"/>
              </a:rPr>
              <a:t>“</a:t>
            </a:r>
            <a:r>
              <a:rPr lang="zh-CN" sz="2800" b="1">
                <a:latin typeface="黑体" pitchFamily="49" charset="-122"/>
                <a:ea typeface="黑体" pitchFamily="49" charset="-122"/>
              </a:rPr>
              <a:t>多边形</a:t>
            </a:r>
            <a:r>
              <a:rPr lang="zh-CN" sz="2800" b="1">
                <a:latin typeface="Arial"/>
                <a:ea typeface="黑体" pitchFamily="49" charset="-122"/>
              </a:rPr>
              <a:t>”</a:t>
            </a:r>
            <a:r>
              <a:rPr lang="zh-CN" sz="2800" b="1">
                <a:latin typeface="黑体" pitchFamily="49" charset="-122"/>
                <a:ea typeface="黑体" pitchFamily="49" charset="-122"/>
              </a:rPr>
              <a:t>，到有模有样的</a:t>
            </a:r>
            <a:r>
              <a:rPr lang="zh-CN" sz="2800" b="1">
                <a:latin typeface="Arial"/>
                <a:ea typeface="黑体" pitchFamily="49" charset="-122"/>
              </a:rPr>
              <a:t>“</a:t>
            </a:r>
            <a:r>
              <a:rPr lang="zh-CN" sz="2800" b="1">
                <a:latin typeface="黑体" pitchFamily="49" charset="-122"/>
                <a:ea typeface="黑体" pitchFamily="49" charset="-122"/>
              </a:rPr>
              <a:t>正方形</a:t>
            </a:r>
            <a:r>
              <a:rPr lang="zh-CN" sz="2800" b="1">
                <a:latin typeface="Arial"/>
                <a:ea typeface="黑体" pitchFamily="49" charset="-122"/>
              </a:rPr>
              <a:t>”</a:t>
            </a:r>
            <a:r>
              <a:rPr lang="zh-CN" sz="2800" b="1">
                <a:latin typeface="黑体" pitchFamily="49" charset="-122"/>
                <a:ea typeface="黑体" pitchFamily="49" charset="-122"/>
              </a:rPr>
              <a:t>，再到师生共建绿色操场的</a:t>
            </a:r>
            <a:r>
              <a:rPr lang="zh-CN" sz="2800" b="1">
                <a:latin typeface="Arial"/>
                <a:ea typeface="黑体" pitchFamily="49" charset="-122"/>
              </a:rPr>
              <a:t>“</a:t>
            </a:r>
            <a:r>
              <a:rPr lang="zh-CN" sz="2800" b="1">
                <a:latin typeface="黑体" pitchFamily="49" charset="-122"/>
                <a:ea typeface="黑体" pitchFamily="49" charset="-122"/>
              </a:rPr>
              <a:t>圆形</a:t>
            </a:r>
            <a:r>
              <a:rPr lang="zh-CN" sz="2800" b="1">
                <a:latin typeface="Arial"/>
                <a:ea typeface="黑体" pitchFamily="49" charset="-122"/>
              </a:rPr>
              <a:t>”</a:t>
            </a:r>
            <a:r>
              <a:rPr lang="zh-CN" sz="2800" b="1">
                <a:latin typeface="黑体" pitchFamily="49" charset="-122"/>
                <a:ea typeface="黑体" pitchFamily="49" charset="-122"/>
              </a:rPr>
              <a:t>，表达了热爱母校，感谢母校培育之恩的思想感情。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8964613" cy="5865813"/>
          </a:xfrm>
        </p:spPr>
        <p:txBody>
          <a:bodyPr/>
          <a:lstStyle/>
          <a:p>
            <a:pPr>
              <a:buFontTx/>
              <a:buNone/>
            </a:pPr>
            <a:r>
              <a:rPr lang="zh-CN" altLang="zh-CN" b="1">
                <a:ea typeface="黑体" pitchFamily="49" charset="-122"/>
              </a:rPr>
              <a:t>          </a:t>
            </a:r>
            <a:r>
              <a:rPr lang="zh-CN" sz="3600" b="1">
                <a:solidFill>
                  <a:srgbClr val="0000CC"/>
                </a:solidFill>
                <a:ea typeface="黑体" pitchFamily="49" charset="-122"/>
              </a:rPr>
              <a:t>小标题的结构方式还不止这些，作者掌握的材料越多，文学素养越高，小标题结构的艺术水平就越高。标题结构，使文章新颖别致，过渡便捷，内容丰富，主旨突出。但并不是所有的文章都可以用小标题的结构形式。只有一篇文章可以用不同角度的几则材料来表达时，才能采用。写作时，要注意以下几点：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533400" y="1143000"/>
            <a:ext cx="8305800" cy="228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9600" b="1">
              <a:solidFill>
                <a:schemeClr val="tx2"/>
              </a:solidFill>
              <a:latin typeface="Times New Roman" pitchFamily="18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endParaRPr lang="zh-CN" altLang="zh-CN" sz="3200">
              <a:latin typeface="Times New Roman" pitchFamily="18" charset="0"/>
            </a:endParaRPr>
          </a:p>
        </p:txBody>
      </p:sp>
      <p:sp>
        <p:nvSpPr>
          <p:cNvPr id="18435" name="Text Box 7"/>
          <p:cNvSpPr txBox="1">
            <a:spLocks noChangeArrowheads="1"/>
          </p:cNvSpPr>
          <p:nvPr/>
        </p:nvSpPr>
        <p:spPr bwMode="auto">
          <a:xfrm>
            <a:off x="179388" y="404813"/>
            <a:ext cx="8783637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800" b="1">
                <a:solidFill>
                  <a:srgbClr val="FF6600"/>
                </a:solidFill>
                <a:latin typeface="Times New Roman" pitchFamily="18" charset="0"/>
                <a:ea typeface="华文新魏" pitchFamily="2" charset="-122"/>
              </a:rPr>
              <a:t>温馨提醒：</a:t>
            </a:r>
            <a:endParaRPr lang="zh-CN" sz="48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18436" name="Text Box 8"/>
          <p:cNvSpPr txBox="1">
            <a:spLocks noChangeArrowheads="1"/>
          </p:cNvSpPr>
          <p:nvPr/>
        </p:nvSpPr>
        <p:spPr bwMode="auto">
          <a:xfrm>
            <a:off x="755650" y="1628775"/>
            <a:ext cx="7561263" cy="423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60000"/>
              </a:lnSpc>
              <a:spcBef>
                <a:spcPct val="50000"/>
              </a:spcBef>
            </a:pPr>
            <a:r>
              <a:rPr lang="zh-CN" altLang="zh-CN" sz="3200" b="1">
                <a:solidFill>
                  <a:schemeClr val="accent2"/>
                </a:solidFill>
                <a:latin typeface="Times New Roman" pitchFamily="18" charset="0"/>
              </a:rPr>
              <a:t>        </a:t>
            </a:r>
            <a:r>
              <a:rPr lang="zh-CN" sz="3200" b="1">
                <a:solidFill>
                  <a:schemeClr val="accent2"/>
                </a:solidFill>
                <a:latin typeface="Times New Roman" pitchFamily="18" charset="0"/>
              </a:rPr>
              <a:t>并不是所有的文章都可以使用小标题的结构形式。</a:t>
            </a:r>
          </a:p>
          <a:p>
            <a:pPr>
              <a:lnSpc>
                <a:spcPct val="160000"/>
              </a:lnSpc>
              <a:spcBef>
                <a:spcPct val="50000"/>
              </a:spcBef>
            </a:pPr>
            <a:r>
              <a:rPr lang="zh-CN" sz="3200" b="1">
                <a:solidFill>
                  <a:schemeClr val="accent2"/>
                </a:solidFill>
                <a:latin typeface="Times New Roman" pitchFamily="18" charset="0"/>
              </a:rPr>
              <a:t>        只有当一篇文章可以采用不同的角度来表达文章主题时，才能在写作中使用小标题结构法。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35" grpId="0" build="p" autoUpdateAnimBg="0"/>
      <p:bldP spid="18436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260350"/>
            <a:ext cx="8893175" cy="659765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1、选材要精当。虽然一篇文章需用几则材料，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但这几则材料应该是多角度多侧面地表现主题，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不能随便选几则凑数，也不能同类内容重复选用。所选取材料同样要求典型新颖，有个性特征，能显示作者独特的视角及立意。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2、材料数量要恰当。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中学生作文一般都限定了字数，小标题作文一般以2～4个小标题、小材料为宜。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太少没有必要用小标题；太多，则会使文章要么泛泛而谈，空洞僵化，要么容量太大，字数不合要求。平时训练，在选材上绝不能贪多。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3、详略要得当。因为字数的限制，小标题作文所用的几则材料就不能平均用力。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读者熟悉的生活略写，内容较新鲜的或最感人的要详写，无论详略，都应注意细节描写，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切忌堆砌材料泛泛而谈。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    此外小标题的拟定要有艺术性、提示性。小标题之间最好能互相关联，使跳跃性的内容联成有机整体。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533400" y="1143000"/>
            <a:ext cx="8305800" cy="228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9600" b="1">
              <a:solidFill>
                <a:schemeClr val="tx2"/>
              </a:solidFill>
              <a:latin typeface="Times New Roman" pitchFamily="18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endParaRPr lang="zh-CN" altLang="zh-CN" sz="3200">
              <a:latin typeface="Times New Roman" pitchFamily="18" charset="0"/>
            </a:endParaRPr>
          </a:p>
        </p:txBody>
      </p:sp>
      <p:sp>
        <p:nvSpPr>
          <p:cNvPr id="20483" name="Text Box 8"/>
          <p:cNvSpPr txBox="1">
            <a:spLocks noChangeArrowheads="1"/>
          </p:cNvSpPr>
          <p:nvPr/>
        </p:nvSpPr>
        <p:spPr bwMode="auto">
          <a:xfrm>
            <a:off x="180975" y="495300"/>
            <a:ext cx="87836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000" b="1">
                <a:solidFill>
                  <a:srgbClr val="FF6600"/>
                </a:solidFill>
                <a:latin typeface="Times New Roman" pitchFamily="18" charset="0"/>
                <a:ea typeface="华文新魏" pitchFamily="2" charset="-122"/>
              </a:rPr>
              <a:t>怎样在写作中有效运用小标题？ </a:t>
            </a:r>
            <a:endParaRPr lang="zh-CN" sz="4000" b="1">
              <a:latin typeface="Times New Roman" pitchFamily="18" charset="0"/>
              <a:ea typeface="华文新魏" pitchFamily="2" charset="-122"/>
            </a:endParaRPr>
          </a:p>
        </p:txBody>
      </p:sp>
      <p:sp>
        <p:nvSpPr>
          <p:cNvPr id="20484" name="Text Box 9"/>
          <p:cNvSpPr txBox="1">
            <a:spLocks noChangeArrowheads="1"/>
          </p:cNvSpPr>
          <p:nvPr/>
        </p:nvSpPr>
        <p:spPr bwMode="auto">
          <a:xfrm>
            <a:off x="684213" y="1989138"/>
            <a:ext cx="712787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60000"/>
              </a:lnSpc>
            </a:pPr>
            <a:r>
              <a:rPr lang="zh-CN" altLang="zh-CN" sz="2800" b="1">
                <a:solidFill>
                  <a:schemeClr val="accent2"/>
                </a:solidFill>
                <a:latin typeface="Times New Roman" pitchFamily="18" charset="0"/>
              </a:rPr>
              <a:t>1.  </a:t>
            </a:r>
            <a:r>
              <a:rPr lang="zh-CN" sz="2800" b="1">
                <a:solidFill>
                  <a:schemeClr val="accent2"/>
                </a:solidFill>
                <a:latin typeface="Times New Roman" pitchFamily="18" charset="0"/>
              </a:rPr>
              <a:t>选材要精当，数量要恰当，容量要相当。</a:t>
            </a:r>
          </a:p>
          <a:p>
            <a:pPr marL="457200" indent="-457200">
              <a:lnSpc>
                <a:spcPct val="160000"/>
              </a:lnSpc>
            </a:pPr>
            <a:r>
              <a:rPr lang="zh-CN" altLang="zh-CN" sz="2800" b="1">
                <a:solidFill>
                  <a:schemeClr val="accent2"/>
                </a:solidFill>
                <a:latin typeface="Times New Roman" pitchFamily="18" charset="0"/>
              </a:rPr>
              <a:t>2.  </a:t>
            </a:r>
            <a:r>
              <a:rPr lang="zh-CN" sz="2800" b="1">
                <a:solidFill>
                  <a:schemeClr val="accent2"/>
                </a:solidFill>
                <a:latin typeface="Times New Roman" pitchFamily="18" charset="0"/>
              </a:rPr>
              <a:t>各部分的内容应从不同的角度按一定的逻辑顺序去表现主题。</a:t>
            </a:r>
          </a:p>
          <a:p>
            <a:pPr marL="457200" indent="-457200">
              <a:lnSpc>
                <a:spcPct val="160000"/>
              </a:lnSpc>
            </a:pPr>
            <a:r>
              <a:rPr lang="zh-CN" altLang="zh-CN" sz="2800" b="1">
                <a:solidFill>
                  <a:schemeClr val="accent2"/>
                </a:solidFill>
                <a:latin typeface="Times New Roman" pitchFamily="18" charset="0"/>
              </a:rPr>
              <a:t>3.  </a:t>
            </a:r>
            <a:r>
              <a:rPr lang="zh-CN" sz="2800" b="1">
                <a:solidFill>
                  <a:schemeClr val="accent2"/>
                </a:solidFill>
                <a:latin typeface="Times New Roman" pitchFamily="18" charset="0"/>
              </a:rPr>
              <a:t>写作时要注意文章开头和结尾语言要简洁，有文采，且能概括各小标题的内容。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utoUpdateAnimBg="0"/>
      <p:bldP spid="20483" grpId="0" build="p" autoUpdateAnimBg="0"/>
      <p:bldP spid="20484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2"/>
          <p:cNvSpPr>
            <a:spLocks noChangeArrowheads="1" noChangeShapeType="1"/>
          </p:cNvSpPr>
          <p:nvPr/>
        </p:nvSpPr>
        <p:spPr bwMode="auto">
          <a:xfrm>
            <a:off x="1619250" y="1412875"/>
            <a:ext cx="6840538" cy="46799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zh-CN" altLang="en-US" sz="6600" b="1">
                <a:ln w="9525" cmpd="sng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宋体"/>
                <a:ea typeface="宋体"/>
              </a:rPr>
              <a:t>小标题结构法作文指导</a:t>
            </a:r>
          </a:p>
        </p:txBody>
      </p:sp>
    </p:spTree>
  </p:cSld>
  <p:clrMapOvr>
    <a:masterClrMapping/>
  </p:clrMapOvr>
  <p:transition>
    <p:newsflash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/>
          <a:lstStyle/>
          <a:p>
            <a:r>
              <a:rPr lang="zh-CN" sz="8000" b="1">
                <a:solidFill>
                  <a:srgbClr val="990000"/>
                </a:solidFill>
              </a:rPr>
              <a:t>小标题作文范文</a:t>
            </a:r>
            <a:endParaRPr lang="zh-CN" sz="8000">
              <a:solidFill>
                <a:srgbClr val="99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88913"/>
            <a:ext cx="9144000" cy="6669087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zh-CN" altLang="en-US" sz="2800" b="1"/>
              <a:t>                       </a:t>
            </a:r>
            <a:r>
              <a:rPr lang="zh-CN" altLang="en-US" sz="2400" b="1"/>
              <a:t> 妈妈的手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zh-CN" altLang="en-US" sz="2400" b="1"/>
              <a:t>       </a:t>
            </a:r>
            <a:r>
              <a:rPr lang="zh-CN" altLang="en-US" sz="2400" b="1">
                <a:solidFill>
                  <a:srgbClr val="0033CC"/>
                </a:solidFill>
              </a:rPr>
              <a:t>不管伤口有多深，妈妈的手会将它抚平；不管眼泪有多苦，妈妈的手会将它擦干；不管心有多冷，妈妈的手会将它捂热。                                  </a:t>
            </a:r>
            <a:r>
              <a:rPr lang="zh-CN" altLang="en-US" sz="2400" b="1"/>
              <a:t>                      ——题记 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                          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                             抚平深深的伤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zh-CN" altLang="en-US" sz="2400" b="1"/>
              <a:t>     天有不测风云，人有旦夕祸福。八岁那年，倒霉的我竟然被一条小狗咬了一口。来到医院，每针狂犬疫苗都扎得我撕心裂肺，医生怎么安慰都无济于事，还颇有些火上浇油的味道。每到这时，妈妈都会用她那双温柔的手抚摩着我的头，说：“男子汉，就应该坚强！”这时，医院里就会安静多了。从那时起，我知道，妈妈的手能抚平深深的伤痛。 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                            擦干苦苦的泪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zh-CN" altLang="en-US" sz="2400" b="1"/>
              <a:t>    人生不如意事常八九。在小学升初中考试中，一向成绩优秀的我，分数让老师、我和家人“唏嘘不已”。沮丧的我无脸见人，没有回家。在小街边，自称硬汉的我第一次哭得那么伤心。午夜十分，急得团团转的妈妈终于在树下找到了哭成泪人、昏昏欲睡的我。母亲为我擦去眼角的泪痕，把我领回家，拉着我的手，和我谈到天亮，我的眼睛终于干爽起来。那夜之后，我知道，妈妈的手能擦干枯涩的泪水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90500"/>
            <a:ext cx="8964613" cy="6334125"/>
          </a:xfrm>
        </p:spPr>
        <p:txBody>
          <a:bodyPr/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                      </a:t>
            </a:r>
            <a:r>
              <a:rPr lang="zh-CN" altLang="en-US" b="1">
                <a:solidFill>
                  <a:srgbClr val="FF0000"/>
                </a:solidFill>
              </a:rPr>
              <a:t>  温暖冷冷的心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zh-CN" altLang="en-US" b="1"/>
              <a:t>       历史总是惊人地相似。初三“二模”的成绩就像三年前一样让人心碎。望着那可怜的成绩单，我木然了。之后的几天，我的心像被扔进冰箱的冷冻室一样，我幼稚地作出决定：既然升学无望，那就辍学打工。妈妈听到我作出的“伟大”决定，断然举起她那双抚摩过我无数次的手，给了我一记响亮的耳光。打完我，妈妈就哭了，她的两行热泪唤醒了我，我冰冷的心也被母爱唤醒。我又把百倍的精力投入到学习之中。今天，身在考场，我知道，是妈妈的手温暖了我冰冷的心。 </a:t>
            </a:r>
          </a:p>
          <a:p>
            <a:pPr marL="0" indent="0">
              <a:lnSpc>
                <a:spcPct val="90000"/>
              </a:lnSpc>
              <a:buFontTx/>
              <a:buNone/>
            </a:pPr>
            <a:r>
              <a:rPr lang="zh-CN" altLang="en-US" b="1"/>
              <a:t>       妈妈的手，妈妈的爱；妈妈的手，我的灵魂家园。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/>
          <a:lstStyle/>
          <a:p>
            <a:r>
              <a:rPr lang="zh-CN" sz="8000" b="1">
                <a:solidFill>
                  <a:srgbClr val="990000"/>
                </a:solidFill>
              </a:rPr>
              <a:t>老师的目光</a:t>
            </a:r>
            <a:r>
              <a:rPr lang="zh-CN"/>
              <a:t> 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60350"/>
            <a:ext cx="8642350" cy="6337300"/>
          </a:xfrm>
        </p:spPr>
        <p:txBody>
          <a:bodyPr/>
          <a:lstStyle/>
          <a:p>
            <a:r>
              <a:rPr lang="zh-CN" altLang="zh-CN" sz="2800" b="1"/>
              <a:t>                             </a:t>
            </a:r>
            <a:r>
              <a:rPr lang="zh-CN" sz="2800" b="1"/>
              <a:t>老师的目光</a:t>
            </a:r>
          </a:p>
          <a:p>
            <a:r>
              <a:rPr lang="zh-CN" sz="2800" b="1"/>
              <a:t>       老师的目光，有时让人害怕，有时让人高兴，有时让人伤心，有时让人充满力量</a:t>
            </a:r>
            <a:r>
              <a:rPr lang="zh-CN" altLang="zh-CN" sz="2800" b="1"/>
              <a:t>……</a:t>
            </a:r>
            <a:r>
              <a:rPr lang="zh-CN" sz="2800" b="1"/>
              <a:t>老师，有一双会说话的眼睛。 </a:t>
            </a:r>
          </a:p>
          <a:p>
            <a:r>
              <a:rPr lang="zh-CN" sz="2800" b="1"/>
              <a:t>片断一</a:t>
            </a:r>
          </a:p>
          <a:p>
            <a:r>
              <a:rPr lang="zh-CN" sz="2800" b="1"/>
              <a:t>       教室里静悄悄的，只听见同学们“沙沙”写字的声音和老师沉重而缓慢的踱步声，我们正在进行英语考试。卷子很简单，我很快做完了。突然，同座向我发出了“信号”，我回头看见老师离我还很远，便毫无顾忌地把卷子移了过去。作贼总会心虚。当我再次回头，一双眼睛，一双严厉的眼睛正射出两道利剑似的光。我的脸红了。赶紧，我把卷子抽了回来。老师的目光，多吓人啊！</a:t>
            </a:r>
            <a:r>
              <a:rPr lang="zh-CN" sz="2800"/>
              <a:t> 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0" y="333375"/>
            <a:ext cx="8642350" cy="626427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sz="2800" b="1"/>
              <a:t>片断二</a:t>
            </a:r>
          </a:p>
          <a:p>
            <a:pPr>
              <a:lnSpc>
                <a:spcPct val="80000"/>
              </a:lnSpc>
            </a:pPr>
            <a:r>
              <a:rPr lang="zh-CN" sz="2800" b="1"/>
              <a:t>       发语文卷子啦！我提心吊胆地坐在座位上，恭候老师宣读圣旨，“何磊，</a:t>
            </a:r>
            <a:r>
              <a:rPr lang="zh-CN" altLang="zh-CN" sz="2800" b="1"/>
              <a:t>92</a:t>
            </a:r>
            <a:r>
              <a:rPr lang="zh-CN" sz="2800" b="1"/>
              <a:t>分</a:t>
            </a:r>
            <a:r>
              <a:rPr lang="zh-CN" altLang="zh-CN" sz="2800" b="1"/>
              <a:t>——”</a:t>
            </a:r>
            <a:r>
              <a:rPr lang="zh-CN" sz="2800" b="1"/>
              <a:t>老师微微停顿一下，温和的眼睛立刻向我投来赞赏的目光。“他是全班最高分！”呀，我高兴极了，飞快地从老师手中接过卷子，老师笑了，我也笑了。老师的目光，多好看呀！ </a:t>
            </a:r>
          </a:p>
          <a:p>
            <a:pPr>
              <a:lnSpc>
                <a:spcPct val="80000"/>
              </a:lnSpc>
            </a:pPr>
            <a:r>
              <a:rPr lang="zh-CN" sz="2800" b="1"/>
              <a:t>片断三</a:t>
            </a:r>
          </a:p>
          <a:p>
            <a:pPr>
              <a:lnSpc>
                <a:spcPct val="80000"/>
              </a:lnSpc>
            </a:pPr>
            <a:r>
              <a:rPr lang="zh-CN" sz="2800" b="1"/>
              <a:t>       不好，我闯祸了！刚才我把粉笔灰故意吹进了一位女同学眼里，她哭着去告诉老师了！果然，不一会儿，我就被“召”进了办公室。我不敢看老师的眼睛，低着头听着老师的数落。我心里愧疚极了，只觉得对不起老师，对不起同学，特别是那位女同学。我用含着眼泪的眼睛偷偷地看老师的眼睛，唉，那里面只有失望和讨厌。我伤心极了，眼泪再也忍不住“刷刷”地流了下来。老师，我对不起你！快别这样看我吧！ 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0" y="404813"/>
            <a:ext cx="8229600" cy="604837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sz="2400" b="1"/>
              <a:t>片断四</a:t>
            </a:r>
          </a:p>
          <a:p>
            <a:pPr>
              <a:lnSpc>
                <a:spcPct val="80000"/>
              </a:lnSpc>
            </a:pPr>
            <a:r>
              <a:rPr lang="zh-CN" sz="2400" b="1"/>
              <a:t>       大扫除开始了。老师交给我一个任务，把教室的第一扇窗户擦干净。我接过抹布，</a:t>
            </a:r>
            <a:r>
              <a:rPr lang="zh-CN" sz="2400" b="1">
                <a:latin typeface="宋体"/>
              </a:rPr>
              <a:t>“</a:t>
            </a:r>
            <a:r>
              <a:rPr lang="zh-CN" sz="2400" b="1"/>
              <a:t>呼</a:t>
            </a:r>
            <a:r>
              <a:rPr lang="zh-CN" sz="2400" b="1">
                <a:latin typeface="宋体"/>
              </a:rPr>
              <a:t>”</a:t>
            </a:r>
            <a:r>
              <a:rPr lang="zh-CN" sz="2400" b="1"/>
              <a:t>地跳上窗台，完成老师交给我的光荣任务。透过玻璃，我看见外面同学正在热火朝天地干，老师正在一旁赞赏地看着他们，还不时地加以指点。我不甘示弱，心里想：一定要好好干，让老师知道我不只是光会调皮捣蛋。一扇扇玻璃被我擦得放光，着急的是，老师怎么还不转过身来看看我呀！老师终于转过身来了，我满以为他会大大赞赏我一番的，谁知他什么话也没说，径直朝办公室走去了。唉，真倒霉。剩下的半扇窗户，我也没心思擦了，就等着老师来检查吧！</a:t>
            </a:r>
            <a:r>
              <a:rPr lang="zh-CN" sz="2400" b="1">
                <a:latin typeface="宋体"/>
              </a:rPr>
              <a:t>“</a:t>
            </a:r>
            <a:r>
              <a:rPr lang="zh-CN" sz="2400" b="1"/>
              <a:t>哟，这是谁擦的窗户呀，好干净！</a:t>
            </a:r>
            <a:r>
              <a:rPr lang="zh-CN" sz="2400" b="1">
                <a:latin typeface="宋体"/>
              </a:rPr>
              <a:t>”</a:t>
            </a:r>
            <a:r>
              <a:rPr lang="zh-CN" sz="2400" b="1"/>
              <a:t>老师不知什么时候来到了教室。我高兴极了，</a:t>
            </a:r>
            <a:r>
              <a:rPr lang="zh-CN" sz="2400" b="1">
                <a:latin typeface="宋体"/>
              </a:rPr>
              <a:t>“</a:t>
            </a:r>
            <a:r>
              <a:rPr lang="zh-CN" sz="2400" b="1"/>
              <a:t>是我擦的，老师！</a:t>
            </a:r>
            <a:r>
              <a:rPr lang="zh-CN" sz="2400" b="1">
                <a:latin typeface="宋体"/>
              </a:rPr>
              <a:t>”</a:t>
            </a:r>
            <a:r>
              <a:rPr lang="zh-CN" sz="2400" b="1"/>
              <a:t>老师看着我了，那是多么有力量的目光，赞赏、怜爱、喜欢都融进去了。我只觉得浑身热血沸腾，有使不完的劲儿。</a:t>
            </a:r>
            <a:r>
              <a:rPr lang="zh-CN" sz="2400" b="1">
                <a:latin typeface="宋体"/>
              </a:rPr>
              <a:t>“</a:t>
            </a:r>
            <a:r>
              <a:rPr lang="zh-CN" sz="2400" b="1"/>
              <a:t>可是，还有两块</a:t>
            </a:r>
            <a:r>
              <a:rPr lang="zh-CN" altLang="zh-CN" sz="2400" b="1">
                <a:latin typeface="宋体"/>
              </a:rPr>
              <a:t>……”</a:t>
            </a:r>
            <a:r>
              <a:rPr lang="zh-CN" sz="2400" b="1"/>
              <a:t>我抬头一看，哦，就是刚才我赌气不擦的半扇窗户。我</a:t>
            </a:r>
            <a:r>
              <a:rPr lang="zh-CN" sz="2400" b="1">
                <a:latin typeface="宋体"/>
              </a:rPr>
              <a:t>“</a:t>
            </a:r>
            <a:r>
              <a:rPr lang="zh-CN" sz="2400" b="1"/>
              <a:t>刷</a:t>
            </a:r>
            <a:r>
              <a:rPr lang="zh-CN" sz="2400" b="1">
                <a:latin typeface="宋体"/>
              </a:rPr>
              <a:t>”</a:t>
            </a:r>
            <a:r>
              <a:rPr lang="zh-CN" sz="2400" b="1"/>
              <a:t>地跳上去，不一会儿，那两块玻璃就放出了耀眼的光。</a:t>
            </a:r>
            <a:r>
              <a:rPr lang="zh-CN" sz="2400" b="1">
                <a:latin typeface="宋体"/>
              </a:rPr>
              <a:t>“</a:t>
            </a:r>
            <a:r>
              <a:rPr lang="zh-CN" sz="2400" b="1"/>
              <a:t>嗯，不错。</a:t>
            </a:r>
            <a:r>
              <a:rPr lang="zh-CN" sz="2400" b="1">
                <a:latin typeface="宋体"/>
              </a:rPr>
              <a:t>”</a:t>
            </a:r>
            <a:r>
              <a:rPr lang="zh-CN" sz="2400" b="1"/>
              <a:t>老师伸起了大拇指。这时老师的眼睛，是最美的眼睛！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4"/>
          <p:cNvSpPr txBox="1">
            <a:spLocks noChangeArrowheads="1"/>
          </p:cNvSpPr>
          <p:nvPr/>
        </p:nvSpPr>
        <p:spPr bwMode="auto">
          <a:xfrm>
            <a:off x="250825" y="549275"/>
            <a:ext cx="8642350" cy="52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小练习：</a:t>
            </a:r>
          </a:p>
          <a:p>
            <a:pPr>
              <a:spcBef>
                <a:spcPct val="50000"/>
              </a:spcBef>
            </a:pPr>
            <a:r>
              <a:rPr 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认真审题，思考下列这几道作文题目有哪几题适合采用小标题的形式来写？如果用小标题写，你准备怎么写？</a:t>
            </a:r>
          </a:p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、校园写真                   </a:t>
            </a:r>
            <a:r>
              <a:rPr lang="zh-CN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、难忘那一瞥</a:t>
            </a:r>
          </a:p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、初品初三滋味               </a:t>
            </a:r>
            <a:r>
              <a:rPr lang="zh-CN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、令人烦恼的一天</a:t>
            </a:r>
          </a:p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、我逐渐了解了他             </a:t>
            </a:r>
            <a:r>
              <a:rPr lang="zh-CN" altLang="zh-CN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6</a:t>
            </a:r>
            <a:r>
              <a:rPr lang="zh-CN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、课余生活记趣</a:t>
            </a:r>
          </a:p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7</a:t>
            </a:r>
            <a:r>
              <a:rPr 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、良师                       </a:t>
            </a:r>
            <a:r>
              <a:rPr lang="zh-CN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8</a:t>
            </a:r>
            <a:r>
              <a:rPr 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、忘不了他</a:t>
            </a:r>
          </a:p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9</a:t>
            </a:r>
            <a:r>
              <a:rPr lang="zh-CN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、爱就在我身边               </a:t>
            </a:r>
            <a:r>
              <a:rPr lang="zh-CN" altLang="zh-CN" sz="2800" b="1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10</a:t>
            </a:r>
            <a:r>
              <a:rPr lang="zh-CN" sz="2800" b="1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、那一盏灯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4"/>
          <p:cNvSpPr txBox="1">
            <a:spLocks noChangeArrowheads="1"/>
          </p:cNvSpPr>
          <p:nvPr/>
        </p:nvSpPr>
        <p:spPr bwMode="auto">
          <a:xfrm>
            <a:off x="684213" y="908050"/>
            <a:ext cx="806450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400" b="1">
                <a:latin typeface="Times New Roman" pitchFamily="18" charset="0"/>
                <a:ea typeface="黑体" pitchFamily="49" charset="-122"/>
              </a:rPr>
              <a:t>列作文题纲：</a:t>
            </a:r>
          </a:p>
          <a:p>
            <a:pPr>
              <a:spcBef>
                <a:spcPct val="50000"/>
              </a:spcBef>
            </a:pPr>
            <a:r>
              <a:rPr lang="zh-CN" sz="2400" b="1">
                <a:latin typeface="Times New Roman" pitchFamily="18" charset="0"/>
              </a:rPr>
              <a:t>题目：</a:t>
            </a:r>
          </a:p>
          <a:p>
            <a:pPr>
              <a:spcBef>
                <a:spcPct val="50000"/>
              </a:spcBef>
            </a:pPr>
            <a:r>
              <a:rPr lang="zh-CN" sz="2400" b="1">
                <a:latin typeface="Times New Roman" pitchFamily="18" charset="0"/>
              </a:rPr>
              <a:t>开头：</a:t>
            </a:r>
          </a:p>
          <a:p>
            <a:pPr>
              <a:spcBef>
                <a:spcPct val="50000"/>
              </a:spcBef>
            </a:pPr>
            <a:endParaRPr lang="zh-CN" sz="2400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zh-CN" sz="2400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zh-CN" sz="2400" b="1">
                <a:latin typeface="Times New Roman" pitchFamily="18" charset="0"/>
              </a:rPr>
              <a:t>小标题</a:t>
            </a:r>
            <a:r>
              <a:rPr lang="zh-CN" altLang="zh-CN" sz="2400" b="1">
                <a:latin typeface="Times New Roman" pitchFamily="18" charset="0"/>
              </a:rPr>
              <a:t>1</a:t>
            </a:r>
            <a:r>
              <a:rPr lang="zh-CN" sz="2400" b="1">
                <a:latin typeface="Times New Roman" pitchFamily="18" charset="0"/>
              </a:rPr>
              <a:t>：                                       （                                     ）</a:t>
            </a:r>
          </a:p>
          <a:p>
            <a:pPr>
              <a:spcBef>
                <a:spcPct val="50000"/>
              </a:spcBef>
            </a:pPr>
            <a:r>
              <a:rPr lang="zh-CN" sz="2400" b="1">
                <a:latin typeface="Times New Roman" pitchFamily="18" charset="0"/>
              </a:rPr>
              <a:t>小标题</a:t>
            </a:r>
            <a:r>
              <a:rPr lang="zh-CN" altLang="zh-CN" sz="2400" b="1">
                <a:latin typeface="Times New Roman" pitchFamily="18" charset="0"/>
              </a:rPr>
              <a:t>2</a:t>
            </a:r>
            <a:r>
              <a:rPr lang="zh-CN" sz="2400" b="1">
                <a:latin typeface="Times New Roman" pitchFamily="18" charset="0"/>
              </a:rPr>
              <a:t>：                                       （                                     ）</a:t>
            </a:r>
          </a:p>
          <a:p>
            <a:pPr>
              <a:spcBef>
                <a:spcPct val="50000"/>
              </a:spcBef>
            </a:pPr>
            <a:r>
              <a:rPr lang="zh-CN" sz="2400" b="1">
                <a:latin typeface="Times New Roman" pitchFamily="18" charset="0"/>
              </a:rPr>
              <a:t>小标题</a:t>
            </a:r>
            <a:r>
              <a:rPr lang="zh-CN" altLang="zh-CN" sz="2400" b="1">
                <a:latin typeface="Times New Roman" pitchFamily="18" charset="0"/>
              </a:rPr>
              <a:t>3</a:t>
            </a:r>
            <a:r>
              <a:rPr lang="zh-CN" sz="2400" b="1">
                <a:latin typeface="Times New Roman" pitchFamily="18" charset="0"/>
              </a:rPr>
              <a:t>：                                       （                                     ）</a:t>
            </a:r>
          </a:p>
          <a:p>
            <a:pPr>
              <a:spcBef>
                <a:spcPct val="50000"/>
              </a:spcBef>
            </a:pPr>
            <a:r>
              <a:rPr lang="zh-CN" sz="2400" b="1">
                <a:latin typeface="Times New Roman" pitchFamily="18" charset="0"/>
              </a:rPr>
              <a:t>结尾：</a:t>
            </a:r>
            <a:r>
              <a:rPr lang="zh-CN" sz="2400">
                <a:latin typeface="Times New Roman" pitchFamily="18" charset="0"/>
              </a:rPr>
              <a:t>  </a:t>
            </a:r>
          </a:p>
        </p:txBody>
      </p:sp>
      <p:sp>
        <p:nvSpPr>
          <p:cNvPr id="29699" name="Line 5"/>
          <p:cNvSpPr>
            <a:spLocks noChangeShapeType="1"/>
          </p:cNvSpPr>
          <p:nvPr/>
        </p:nvSpPr>
        <p:spPr bwMode="auto">
          <a:xfrm>
            <a:off x="1763713" y="1844675"/>
            <a:ext cx="2663825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0" name="Line 6"/>
          <p:cNvSpPr>
            <a:spLocks noChangeShapeType="1"/>
          </p:cNvSpPr>
          <p:nvPr/>
        </p:nvSpPr>
        <p:spPr bwMode="auto">
          <a:xfrm>
            <a:off x="1763713" y="2349500"/>
            <a:ext cx="6624637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1" name="Line 7"/>
          <p:cNvSpPr>
            <a:spLocks noChangeShapeType="1"/>
          </p:cNvSpPr>
          <p:nvPr/>
        </p:nvSpPr>
        <p:spPr bwMode="auto">
          <a:xfrm>
            <a:off x="900113" y="2852738"/>
            <a:ext cx="7488237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2" name="Line 8"/>
          <p:cNvSpPr>
            <a:spLocks noChangeShapeType="1"/>
          </p:cNvSpPr>
          <p:nvPr/>
        </p:nvSpPr>
        <p:spPr bwMode="auto">
          <a:xfrm>
            <a:off x="900113" y="3429000"/>
            <a:ext cx="7559675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3" name="Line 16"/>
          <p:cNvSpPr>
            <a:spLocks noChangeShapeType="1"/>
          </p:cNvSpPr>
          <p:nvPr/>
        </p:nvSpPr>
        <p:spPr bwMode="auto">
          <a:xfrm>
            <a:off x="2051050" y="4005263"/>
            <a:ext cx="6337300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4" name="Line 17"/>
          <p:cNvSpPr>
            <a:spLocks noChangeShapeType="1"/>
          </p:cNvSpPr>
          <p:nvPr/>
        </p:nvSpPr>
        <p:spPr bwMode="auto">
          <a:xfrm>
            <a:off x="2051050" y="4581525"/>
            <a:ext cx="6337300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5" name="Line 18"/>
          <p:cNvSpPr>
            <a:spLocks noChangeShapeType="1"/>
          </p:cNvSpPr>
          <p:nvPr/>
        </p:nvSpPr>
        <p:spPr bwMode="auto">
          <a:xfrm>
            <a:off x="2051050" y="5157788"/>
            <a:ext cx="6337300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6" name="Line 19"/>
          <p:cNvSpPr>
            <a:spLocks noChangeShapeType="1"/>
          </p:cNvSpPr>
          <p:nvPr/>
        </p:nvSpPr>
        <p:spPr bwMode="auto">
          <a:xfrm>
            <a:off x="1619250" y="5734050"/>
            <a:ext cx="6769100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7" name="Line 20"/>
          <p:cNvSpPr>
            <a:spLocks noChangeShapeType="1"/>
          </p:cNvSpPr>
          <p:nvPr/>
        </p:nvSpPr>
        <p:spPr bwMode="auto">
          <a:xfrm>
            <a:off x="755650" y="6237288"/>
            <a:ext cx="7632700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4"/>
          <p:cNvSpPr txBox="1">
            <a:spLocks noChangeArrowheads="1"/>
          </p:cNvSpPr>
          <p:nvPr/>
        </p:nvSpPr>
        <p:spPr bwMode="auto">
          <a:xfrm>
            <a:off x="250825" y="620713"/>
            <a:ext cx="8893175" cy="521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>
                <a:latin typeface="Times New Roman" pitchFamily="18" charset="0"/>
              </a:rPr>
              <a:t>                                        </a:t>
            </a:r>
            <a:r>
              <a:rPr lang="zh-CN" sz="2800">
                <a:solidFill>
                  <a:schemeClr val="tx2"/>
                </a:solidFill>
                <a:latin typeface="Times New Roman" pitchFamily="18" charset="0"/>
                <a:ea typeface="黑体" pitchFamily="49" charset="-122"/>
              </a:rPr>
              <a:t>爱就在我身边</a:t>
            </a:r>
          </a:p>
          <a:p>
            <a:r>
              <a:rPr lang="zh-CN" sz="2800">
                <a:solidFill>
                  <a:srgbClr val="000066"/>
                </a:solidFill>
                <a:latin typeface="Times New Roman" pitchFamily="18" charset="0"/>
              </a:rPr>
              <a:t>        </a:t>
            </a:r>
            <a:r>
              <a:rPr lang="zh-CN" sz="2800" b="1">
                <a:solidFill>
                  <a:srgbClr val="000066"/>
                </a:solidFill>
                <a:latin typeface="楷体_GB2312" pitchFamily="1" charset="-122"/>
                <a:ea typeface="楷体_GB2312" pitchFamily="1" charset="-122"/>
              </a:rPr>
              <a:t>曾几何时，家人的关爱让你充满信心地面对生活；曾几何时，朋友的关爱让你感动得泪流满面；曾几何时，老师的关爱让你学会了从失败中站起来</a:t>
            </a:r>
            <a:r>
              <a:rPr lang="zh-CN" altLang="zh-CN" sz="2800" b="1">
                <a:solidFill>
                  <a:srgbClr val="000066"/>
                </a:solidFill>
                <a:latin typeface="Times New Roman" pitchFamily="18" charset="0"/>
                <a:ea typeface="楷体_GB2312" pitchFamily="1" charset="-122"/>
              </a:rPr>
              <a:t>……</a:t>
            </a:r>
            <a:endParaRPr lang="zh-CN" altLang="zh-CN" sz="2800" b="1">
              <a:solidFill>
                <a:srgbClr val="000066"/>
              </a:solidFill>
              <a:latin typeface="楷体_GB2312" pitchFamily="1" charset="-122"/>
              <a:ea typeface="楷体_GB2312" pitchFamily="1" charset="-122"/>
            </a:endParaRPr>
          </a:p>
          <a:p>
            <a:r>
              <a:rPr lang="zh-CN" altLang="zh-CN" sz="2800" b="1">
                <a:solidFill>
                  <a:srgbClr val="000066"/>
                </a:solidFill>
                <a:latin typeface="楷体_GB2312" pitchFamily="1" charset="-122"/>
                <a:ea typeface="楷体_GB2312" pitchFamily="1" charset="-122"/>
              </a:rPr>
              <a:t>             </a:t>
            </a:r>
          </a:p>
          <a:p>
            <a:r>
              <a:rPr lang="zh-CN" altLang="zh-CN" sz="2800" b="1">
                <a:solidFill>
                  <a:srgbClr val="000066"/>
                </a:solidFill>
                <a:latin typeface="楷体_GB2312" pitchFamily="1" charset="-122"/>
                <a:ea typeface="楷体_GB2312" pitchFamily="1" charset="-122"/>
              </a:rPr>
              <a:t>             </a:t>
            </a:r>
            <a:r>
              <a:rPr lang="zh-CN" altLang="zh-CN" sz="2800" b="1">
                <a:solidFill>
                  <a:srgbClr val="0000FF"/>
                </a:solidFill>
                <a:latin typeface="Times New Roman" pitchFamily="18" charset="0"/>
                <a:ea typeface="楷体_GB2312" pitchFamily="1" charset="-122"/>
              </a:rPr>
              <a:t>“</a:t>
            </a:r>
            <a:r>
              <a:rPr lang="zh-CN" sz="28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路上小心点</a:t>
            </a:r>
            <a:r>
              <a:rPr lang="zh-CN" sz="2800" b="1">
                <a:solidFill>
                  <a:srgbClr val="0000FF"/>
                </a:solidFill>
                <a:latin typeface="Times New Roman" pitchFamily="18" charset="0"/>
                <a:ea typeface="楷体_GB2312" pitchFamily="1" charset="-122"/>
              </a:rPr>
              <a:t>”</a:t>
            </a:r>
            <a:endParaRPr lang="zh-CN" sz="2800" b="1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  <a:p>
            <a:r>
              <a:rPr lang="zh-CN" sz="28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             </a:t>
            </a:r>
            <a:r>
              <a:rPr lang="zh-CN" sz="2800" b="1">
                <a:solidFill>
                  <a:srgbClr val="0000FF"/>
                </a:solidFill>
                <a:latin typeface="Times New Roman" pitchFamily="18" charset="0"/>
                <a:ea typeface="楷体_GB2312" pitchFamily="1" charset="-122"/>
              </a:rPr>
              <a:t>“</a:t>
            </a:r>
            <a:r>
              <a:rPr lang="zh-CN" sz="28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一起努力</a:t>
            </a:r>
            <a:r>
              <a:rPr lang="zh-CN" sz="2800" b="1">
                <a:solidFill>
                  <a:srgbClr val="0000FF"/>
                </a:solidFill>
                <a:latin typeface="Times New Roman" pitchFamily="18" charset="0"/>
                <a:ea typeface="楷体_GB2312" pitchFamily="1" charset="-122"/>
              </a:rPr>
              <a:t>”</a:t>
            </a:r>
            <a:r>
              <a:rPr lang="zh-CN" sz="28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 </a:t>
            </a:r>
          </a:p>
          <a:p>
            <a:r>
              <a:rPr lang="zh-CN" sz="28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             </a:t>
            </a:r>
            <a:r>
              <a:rPr lang="zh-CN" sz="2800" b="1">
                <a:solidFill>
                  <a:srgbClr val="0000FF"/>
                </a:solidFill>
                <a:latin typeface="Times New Roman" pitchFamily="18" charset="0"/>
                <a:ea typeface="楷体_GB2312" pitchFamily="1" charset="-122"/>
              </a:rPr>
              <a:t>“</a:t>
            </a:r>
            <a:r>
              <a:rPr lang="zh-CN" sz="28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我相信你</a:t>
            </a:r>
            <a:r>
              <a:rPr lang="zh-CN" sz="2800" b="1">
                <a:solidFill>
                  <a:srgbClr val="0000FF"/>
                </a:solidFill>
                <a:latin typeface="Times New Roman" pitchFamily="18" charset="0"/>
                <a:ea typeface="楷体_GB2312" pitchFamily="1" charset="-122"/>
              </a:rPr>
              <a:t>”</a:t>
            </a:r>
            <a:endParaRPr lang="zh-CN" sz="2800" b="1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  <a:p>
            <a:r>
              <a:rPr lang="zh-CN" sz="2800" b="1">
                <a:solidFill>
                  <a:srgbClr val="000066"/>
                </a:solidFill>
                <a:latin typeface="楷体_GB2312" pitchFamily="1" charset="-122"/>
                <a:ea typeface="楷体_GB2312" pitchFamily="1" charset="-122"/>
              </a:rPr>
              <a:t>    </a:t>
            </a:r>
          </a:p>
          <a:p>
            <a:r>
              <a:rPr lang="zh-CN" sz="2800" b="1">
                <a:solidFill>
                  <a:srgbClr val="000066"/>
                </a:solidFill>
                <a:latin typeface="楷体_GB2312" pitchFamily="1" charset="-122"/>
                <a:ea typeface="楷体_GB2312" pitchFamily="1" charset="-122"/>
              </a:rPr>
              <a:t>    生命可以卑微，但不可以放弃，如果坚持，一样可以活出人生的精彩与价值。因为爱可以迅捷击中我们柔软的心扉，让它在一瞬间开启。而爱，就在身边。</a:t>
            </a:r>
          </a:p>
        </p:txBody>
      </p:sp>
      <p:sp>
        <p:nvSpPr>
          <p:cNvPr id="30723" name="TextBox 5"/>
          <p:cNvSpPr txBox="1">
            <a:spLocks noChangeArrowheads="1"/>
          </p:cNvSpPr>
          <p:nvPr/>
        </p:nvSpPr>
        <p:spPr bwMode="auto">
          <a:xfrm>
            <a:off x="428625" y="214313"/>
            <a:ext cx="2643188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sz="4400">
                <a:solidFill>
                  <a:srgbClr val="9C6731"/>
                </a:solidFill>
                <a:latin typeface="黑体" pitchFamily="49" charset="-122"/>
                <a:ea typeface="黑体" pitchFamily="49" charset="-122"/>
              </a:rPr>
              <a:t>精彩范例</a:t>
            </a:r>
            <a:r>
              <a:rPr lang="zh-CN" altLang="zh-CN" sz="4400">
                <a:solidFill>
                  <a:srgbClr val="9C6731"/>
                </a:solidFill>
                <a:latin typeface="黑体" pitchFamily="49" charset="-122"/>
                <a:ea typeface="黑体" pitchFamily="49" charset="-122"/>
              </a:rPr>
              <a:t>: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250825" y="1125538"/>
            <a:ext cx="8353425" cy="421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zh-CN" sz="3600" b="1"/>
              <a:t>      </a:t>
            </a:r>
            <a:r>
              <a:rPr lang="zh-CN" sz="3600" b="1"/>
              <a:t>小标题结构法就是将若干个围绕中心选用的、典型的、能显示作者独特视角及立意的材料，分别统领在几个小标题下有机地组接成篇的结构方法。</a:t>
            </a:r>
          </a:p>
          <a:p>
            <a:pPr>
              <a:spcBef>
                <a:spcPct val="50000"/>
              </a:spcBef>
            </a:pPr>
            <a:endParaRPr lang="zh-CN" altLang="zh-CN" sz="3600"/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4"/>
          <p:cNvSpPr txBox="1">
            <a:spLocks noChangeArrowheads="1"/>
          </p:cNvSpPr>
          <p:nvPr/>
        </p:nvSpPr>
        <p:spPr bwMode="auto">
          <a:xfrm>
            <a:off x="0" y="404813"/>
            <a:ext cx="9396413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>
                <a:latin typeface="Times New Roman" pitchFamily="18" charset="0"/>
              </a:rPr>
              <a:t>                                        </a:t>
            </a:r>
            <a:r>
              <a:rPr lang="zh-CN" sz="2400" b="1">
                <a:solidFill>
                  <a:schemeClr val="tx2"/>
                </a:solidFill>
                <a:latin typeface="Times New Roman" pitchFamily="18" charset="0"/>
                <a:ea typeface="黑体" pitchFamily="49" charset="-122"/>
              </a:rPr>
              <a:t>爱就在我身边</a:t>
            </a:r>
          </a:p>
          <a:p>
            <a:r>
              <a:rPr lang="zh-CN" sz="2400">
                <a:latin typeface="Times New Roman" pitchFamily="18" charset="0"/>
              </a:rPr>
              <a:t>        </a:t>
            </a:r>
            <a:r>
              <a:rPr lang="zh-CN" sz="2800" b="1">
                <a:solidFill>
                  <a:srgbClr val="000066"/>
                </a:solidFill>
                <a:latin typeface="Times New Roman" pitchFamily="18" charset="0"/>
                <a:ea typeface="楷体_GB2312" pitchFamily="1" charset="-122"/>
              </a:rPr>
              <a:t>时间伴随着一切在四季中消逝，无声无息。时间走了，爱依然留在心底。逝去的是时间，但永恒的，是爱。一切因爱而改变。</a:t>
            </a:r>
          </a:p>
          <a:p>
            <a:r>
              <a:rPr lang="zh-CN" sz="2400" b="1">
                <a:latin typeface="Times New Roman" pitchFamily="18" charset="0"/>
              </a:rPr>
              <a:t>                                           </a:t>
            </a:r>
            <a:r>
              <a:rPr lang="zh-CN" sz="2400" b="1">
                <a:solidFill>
                  <a:srgbClr val="0000FF"/>
                </a:solidFill>
                <a:latin typeface="Times New Roman" pitchFamily="18" charset="0"/>
              </a:rPr>
              <a:t>春</a:t>
            </a:r>
            <a:r>
              <a:rPr lang="zh-CN" altLang="zh-CN" sz="2400" b="1">
                <a:solidFill>
                  <a:srgbClr val="0000FF"/>
                </a:solidFill>
                <a:latin typeface="Times New Roman" pitchFamily="18" charset="0"/>
              </a:rPr>
              <a:t>·</a:t>
            </a:r>
            <a:r>
              <a:rPr lang="zh-CN" sz="2400" b="1">
                <a:solidFill>
                  <a:srgbClr val="0000FF"/>
                </a:solidFill>
                <a:latin typeface="Times New Roman" pitchFamily="18" charset="0"/>
              </a:rPr>
              <a:t>泥</a:t>
            </a:r>
          </a:p>
          <a:p>
            <a:r>
              <a:rPr lang="zh-CN" sz="2400" b="1">
                <a:latin typeface="Times New Roman" pitchFamily="18" charset="0"/>
              </a:rPr>
              <a:t>       我端起这一盆花，泥土的气息因爱而芬芳。</a:t>
            </a:r>
          </a:p>
          <a:p>
            <a:r>
              <a:rPr lang="zh-CN" sz="2400" b="1">
                <a:latin typeface="Times New Roman" pitchFamily="18" charset="0"/>
              </a:rPr>
              <a:t>                                           </a:t>
            </a:r>
            <a:r>
              <a:rPr lang="zh-CN" sz="2400" b="1">
                <a:solidFill>
                  <a:srgbClr val="0000FF"/>
                </a:solidFill>
                <a:latin typeface="Times New Roman" pitchFamily="18" charset="0"/>
              </a:rPr>
              <a:t>夏</a:t>
            </a:r>
            <a:r>
              <a:rPr lang="zh-CN" altLang="zh-CN" sz="2400" b="1">
                <a:solidFill>
                  <a:srgbClr val="0000FF"/>
                </a:solidFill>
                <a:latin typeface="Times New Roman" pitchFamily="18" charset="0"/>
              </a:rPr>
              <a:t>·</a:t>
            </a:r>
            <a:r>
              <a:rPr lang="zh-CN" sz="2400" b="1">
                <a:solidFill>
                  <a:srgbClr val="0000FF"/>
                </a:solidFill>
                <a:latin typeface="Times New Roman" pitchFamily="18" charset="0"/>
              </a:rPr>
              <a:t>风</a:t>
            </a:r>
          </a:p>
          <a:p>
            <a:r>
              <a:rPr lang="zh-CN" sz="2400" b="1">
                <a:latin typeface="Times New Roman" pitchFamily="18" charset="0"/>
              </a:rPr>
              <a:t>       另有一番滋味涌上心头，清风因爱而难忘。</a:t>
            </a:r>
          </a:p>
          <a:p>
            <a:r>
              <a:rPr lang="zh-CN" sz="2400" b="1">
                <a:latin typeface="Times New Roman" pitchFamily="18" charset="0"/>
              </a:rPr>
              <a:t>                                           </a:t>
            </a:r>
            <a:r>
              <a:rPr lang="zh-CN" sz="2400" b="1">
                <a:solidFill>
                  <a:srgbClr val="0000FF"/>
                </a:solidFill>
                <a:latin typeface="Times New Roman" pitchFamily="18" charset="0"/>
              </a:rPr>
              <a:t>秋</a:t>
            </a:r>
            <a:r>
              <a:rPr lang="zh-CN" altLang="zh-CN" sz="2400" b="1">
                <a:solidFill>
                  <a:srgbClr val="0000FF"/>
                </a:solidFill>
                <a:latin typeface="Times New Roman" pitchFamily="18" charset="0"/>
              </a:rPr>
              <a:t>·</a:t>
            </a:r>
            <a:r>
              <a:rPr lang="zh-CN" sz="2400" b="1">
                <a:solidFill>
                  <a:srgbClr val="0000FF"/>
                </a:solidFill>
                <a:latin typeface="Times New Roman" pitchFamily="18" charset="0"/>
              </a:rPr>
              <a:t>伞</a:t>
            </a:r>
          </a:p>
          <a:p>
            <a:r>
              <a:rPr lang="zh-CN" sz="2400" b="1">
                <a:latin typeface="Times New Roman" pitchFamily="18" charset="0"/>
              </a:rPr>
              <a:t>       这时，小小的一把伞仿佛撑起了我的世界，伞因有了爱而撑起。</a:t>
            </a:r>
          </a:p>
          <a:p>
            <a:r>
              <a:rPr lang="zh-CN" sz="2400" b="1">
                <a:latin typeface="Times New Roman" pitchFamily="18" charset="0"/>
              </a:rPr>
              <a:t>                                           </a:t>
            </a:r>
            <a:r>
              <a:rPr lang="zh-CN" sz="2400" b="1">
                <a:solidFill>
                  <a:srgbClr val="0000FF"/>
                </a:solidFill>
                <a:latin typeface="Times New Roman" pitchFamily="18" charset="0"/>
              </a:rPr>
              <a:t>冬</a:t>
            </a:r>
            <a:r>
              <a:rPr lang="zh-CN" altLang="zh-CN" sz="2400" b="1">
                <a:solidFill>
                  <a:srgbClr val="0000FF"/>
                </a:solidFill>
                <a:latin typeface="Times New Roman" pitchFamily="18" charset="0"/>
              </a:rPr>
              <a:t>·</a:t>
            </a:r>
            <a:r>
              <a:rPr lang="zh-CN" sz="2400" b="1">
                <a:solidFill>
                  <a:srgbClr val="0000FF"/>
                </a:solidFill>
                <a:latin typeface="Times New Roman" pitchFamily="18" charset="0"/>
              </a:rPr>
              <a:t>雪</a:t>
            </a:r>
          </a:p>
          <a:p>
            <a:r>
              <a:rPr lang="zh-CN" sz="2400" b="1">
                <a:latin typeface="Times New Roman" pitchFamily="18" charset="0"/>
              </a:rPr>
              <a:t>       顿时，心底有一股暖流淌过。雪因有了爱而融化。</a:t>
            </a:r>
          </a:p>
          <a:p>
            <a:r>
              <a:rPr lang="zh-CN" sz="2400" b="1">
                <a:latin typeface="Times New Roman" pitchFamily="18" charset="0"/>
              </a:rPr>
              <a:t>       </a:t>
            </a:r>
          </a:p>
          <a:p>
            <a:r>
              <a:rPr lang="zh-CN" sz="2800" b="1">
                <a:latin typeface="楷体_GB2312" pitchFamily="1" charset="-122"/>
                <a:ea typeface="楷体_GB2312" pitchFamily="1" charset="-122"/>
              </a:rPr>
              <a:t>   爱</a:t>
            </a:r>
            <a:r>
              <a:rPr lang="zh-CN" altLang="zh-CN" sz="2800" b="1">
                <a:latin typeface="Times New Roman" pitchFamily="18" charset="0"/>
                <a:ea typeface="楷体_GB2312" pitchFamily="1" charset="-122"/>
              </a:rPr>
              <a:t>——</a:t>
            </a:r>
            <a:r>
              <a:rPr lang="zh-CN" sz="2800" b="1">
                <a:latin typeface="楷体_GB2312" pitchFamily="1" charset="-122"/>
                <a:ea typeface="楷体_GB2312" pitchFamily="1" charset="-122"/>
              </a:rPr>
              <a:t>不管在哪一个季节，哪一个地点，都在我身边，将我包围。 人生因爱而温暖！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755650" y="1125538"/>
            <a:ext cx="59753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5400" b="1">
                <a:solidFill>
                  <a:srgbClr val="FF0000"/>
                </a:solidFill>
              </a:rPr>
              <a:t>课堂作文</a:t>
            </a:r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539750" y="2492375"/>
            <a:ext cx="8135938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600" b="1"/>
              <a:t>从以上作文题目中选一个自己喜欢的，写一篇小标题结构作文，字数</a:t>
            </a:r>
            <a:r>
              <a:rPr lang="zh-CN" altLang="zh-CN" sz="3600" b="1"/>
              <a:t>600</a:t>
            </a:r>
            <a:r>
              <a:rPr lang="zh-CN" sz="3600" b="1"/>
              <a:t>字左右。。     </a:t>
            </a: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Rot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/>
              <a:t>小标题式作文的写法</a:t>
            </a:r>
          </a:p>
        </p:txBody>
      </p:sp>
      <p:sp>
        <p:nvSpPr>
          <p:cNvPr id="96259" name="Rectangle 3"/>
          <p:cNvSpPr>
            <a:spLocks noGrp="1" noRot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b="1"/>
              <a:t>华侨中学  陈玮瑛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850" y="0"/>
            <a:ext cx="8540750" cy="1143000"/>
          </a:xfrm>
        </p:spPr>
        <p:txBody>
          <a:bodyPr/>
          <a:lstStyle/>
          <a:p>
            <a:r>
              <a:rPr lang="zh-CN" altLang="en-US" b="1">
                <a:ea typeface="PMingLiU" pitchFamily="18" charset="-120"/>
              </a:rPr>
              <a:t>什么叫小标题式作文</a:t>
            </a:r>
          </a:p>
        </p:txBody>
      </p:sp>
      <p:sp>
        <p:nvSpPr>
          <p:cNvPr id="10137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1196975"/>
            <a:ext cx="8540750" cy="4902200"/>
          </a:xfrm>
        </p:spPr>
        <p:txBody>
          <a:bodyPr/>
          <a:lstStyle/>
          <a:p>
            <a:r>
              <a:rPr lang="zh-CN" altLang="en-US" sz="3600" b="1">
                <a:latin typeface="宋体" pitchFamily="2" charset="-122"/>
              </a:rPr>
              <a:t>在一个总题目的统领下，开头由题记或一个小段引出下文，中间部分围绕话题划分为</a:t>
            </a:r>
            <a:r>
              <a:rPr lang="en-US" altLang="zh-CN" sz="3600" b="1">
                <a:latin typeface="宋体" pitchFamily="2" charset="-122"/>
              </a:rPr>
              <a:t>3</a:t>
            </a:r>
            <a:r>
              <a:rPr lang="zh-CN" altLang="en-US" sz="3600" b="1">
                <a:latin typeface="宋体" pitchFamily="2" charset="-122"/>
              </a:rPr>
              <a:t>个以上相对独立的片段，分别冠以一个简洁、恰当的小标题。结尾再用一小段进行总结呼应。</a:t>
            </a:r>
          </a:p>
          <a:p>
            <a:r>
              <a:rPr lang="zh-CN" altLang="en-US" sz="3600" b="1">
                <a:latin typeface="宋体" pitchFamily="2" charset="-122"/>
              </a:rPr>
              <a:t>例</a:t>
            </a:r>
            <a:r>
              <a:rPr lang="en-US" altLang="zh-CN" sz="3600" b="1">
                <a:latin typeface="宋体" pitchFamily="2" charset="-122"/>
              </a:rPr>
              <a:t>《</a:t>
            </a:r>
            <a:r>
              <a:rPr lang="zh-CN" altLang="en-US" sz="3600" b="1">
                <a:latin typeface="宋体" pitchFamily="2" charset="-122"/>
              </a:rPr>
              <a:t>中考突破</a:t>
            </a:r>
            <a:r>
              <a:rPr lang="en-US" altLang="zh-CN" sz="3600" b="1">
                <a:latin typeface="宋体" pitchFamily="2" charset="-122"/>
              </a:rPr>
              <a:t>》</a:t>
            </a: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162</a:t>
            </a:r>
            <a:r>
              <a:rPr lang="zh-CN" altLang="en-US" sz="3600" b="1">
                <a:latin typeface="宋体" pitchFamily="2" charset="-122"/>
              </a:rPr>
              <a:t>页满分作文</a:t>
            </a: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《</a:t>
            </a:r>
            <a:r>
              <a:rPr lang="zh-CN" altLang="en-US" sz="3600" b="1">
                <a:solidFill>
                  <a:srgbClr val="FF0000"/>
                </a:solidFill>
                <a:latin typeface="宋体" pitchFamily="2" charset="-122"/>
              </a:rPr>
              <a:t>我和彩蝶一起飞舞</a:t>
            </a: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125538"/>
            <a:ext cx="9144000" cy="4194175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3600" b="1">
                <a:ea typeface="PMingLiU" pitchFamily="18" charset="-120"/>
              </a:rPr>
              <a:t>1</a:t>
            </a:r>
            <a:r>
              <a:rPr lang="zh-CN" altLang="en-US" sz="3600" b="1">
                <a:ea typeface="PMingLiU" pitchFamily="18" charset="-120"/>
              </a:rPr>
              <a:t>、</a:t>
            </a:r>
            <a:r>
              <a:rPr lang="zh-CN" altLang="en-US" sz="3600" b="1">
                <a:latin typeface="宋体" pitchFamily="2" charset="-122"/>
              </a:rPr>
              <a:t>小标题要提示</a:t>
            </a:r>
            <a:r>
              <a:rPr lang="en-US" altLang="zh-CN" sz="3600" b="1">
                <a:latin typeface="宋体" pitchFamily="2" charset="-122"/>
              </a:rPr>
              <a:t>(</a:t>
            </a:r>
            <a:r>
              <a:rPr lang="zh-CN" altLang="en-US" sz="3600" b="1">
                <a:latin typeface="宋体" pitchFamily="2" charset="-122"/>
              </a:rPr>
              <a:t>概括</a:t>
            </a:r>
            <a:r>
              <a:rPr lang="en-US" altLang="zh-CN" sz="3600" b="1">
                <a:latin typeface="宋体" pitchFamily="2" charset="-122"/>
              </a:rPr>
              <a:t>)</a:t>
            </a:r>
            <a:r>
              <a:rPr lang="zh-CN" altLang="en-US" sz="3600" b="1">
                <a:latin typeface="宋体" pitchFamily="2" charset="-122"/>
              </a:rPr>
              <a:t>片段内容</a:t>
            </a:r>
            <a:r>
              <a:rPr lang="en-US" altLang="zh-CN" sz="3600" b="1">
                <a:latin typeface="宋体" pitchFamily="2" charset="-122"/>
              </a:rPr>
              <a:t>,</a:t>
            </a:r>
            <a:r>
              <a:rPr lang="zh-CN" altLang="en-US" sz="3600" b="1">
                <a:latin typeface="宋体" pitchFamily="2" charset="-122"/>
              </a:rPr>
              <a:t>要精致。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3600" b="1">
                <a:latin typeface="宋体" pitchFamily="2" charset="-122"/>
              </a:rPr>
              <a:t>2</a:t>
            </a:r>
            <a:r>
              <a:rPr lang="zh-CN" altLang="en-US" sz="3600" b="1">
                <a:latin typeface="宋体" pitchFamily="2" charset="-122"/>
              </a:rPr>
              <a:t>、小标题要围绕中心，总题目统领小标题。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3600" b="1">
                <a:latin typeface="宋体" pitchFamily="2" charset="-122"/>
              </a:rPr>
              <a:t>3</a:t>
            </a:r>
            <a:r>
              <a:rPr lang="zh-CN" altLang="en-US" sz="3600" b="1">
                <a:latin typeface="宋体" pitchFamily="2" charset="-122"/>
              </a:rPr>
              <a:t>、各个小标题要格式相仿，体现整齐优美。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3600" b="1">
                <a:latin typeface="宋体" pitchFamily="2" charset="-122"/>
              </a:rPr>
              <a:t>     小标题式作文的作用</a:t>
            </a:r>
            <a:r>
              <a:rPr lang="en-US" altLang="zh-CN" sz="3600" b="1">
                <a:latin typeface="宋体" pitchFamily="2" charset="-122"/>
              </a:rPr>
              <a:t>:</a:t>
            </a:r>
            <a:r>
              <a:rPr lang="zh-CN" altLang="en-US" sz="3600" b="1">
                <a:latin typeface="宋体" pitchFamily="2" charset="-122"/>
              </a:rPr>
              <a:t>使文章层次分明、结构清晰</a:t>
            </a:r>
            <a:r>
              <a:rPr lang="zh-CN" altLang="zh-CN" sz="3600" b="1">
                <a:latin typeface="宋体" pitchFamily="2" charset="-122"/>
              </a:rPr>
              <a:t>。</a:t>
            </a:r>
            <a:endParaRPr lang="zh-CN" altLang="en-US" sz="3600" b="1">
              <a:latin typeface="宋体" pitchFamily="2" charset="-122"/>
            </a:endParaRPr>
          </a:p>
          <a:p>
            <a:pPr>
              <a:lnSpc>
                <a:spcPct val="90000"/>
              </a:lnSpc>
            </a:pPr>
            <a:endParaRPr lang="en-US" altLang="zh-CN" sz="3600" b="1">
              <a:latin typeface="宋体" pitchFamily="2" charset="-122"/>
            </a:endParaRPr>
          </a:p>
        </p:txBody>
      </p:sp>
      <p:sp>
        <p:nvSpPr>
          <p:cNvPr id="109572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323850" y="188913"/>
            <a:ext cx="8540750" cy="765175"/>
          </a:xfrm>
        </p:spPr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ea typeface="黑体" pitchFamily="2" charset="-122"/>
              </a:rPr>
              <a:t>小标题的用法</a:t>
            </a:r>
          </a:p>
        </p:txBody>
      </p:sp>
      <p:sp>
        <p:nvSpPr>
          <p:cNvPr id="109573" name="Text Box 5"/>
          <p:cNvSpPr txBox="1">
            <a:spLocks noChangeArrowheads="1"/>
          </p:cNvSpPr>
          <p:nvPr/>
        </p:nvSpPr>
        <p:spPr bwMode="auto">
          <a:xfrm>
            <a:off x="755650" y="4568825"/>
            <a:ext cx="688975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/>
              <a:t>再看</a:t>
            </a:r>
            <a:r>
              <a:rPr lang="en-US" altLang="zh-CN" sz="3600" b="1"/>
              <a:t>《</a:t>
            </a:r>
            <a:r>
              <a:rPr lang="zh-CN" altLang="en-US" sz="3600" b="1"/>
              <a:t>中考突破</a:t>
            </a:r>
            <a:r>
              <a:rPr lang="en-US" altLang="zh-CN" sz="3600" b="1"/>
              <a:t>》</a:t>
            </a:r>
            <a:r>
              <a:rPr lang="en-US" altLang="zh-CN" sz="3600" b="1">
                <a:solidFill>
                  <a:srgbClr val="FF0000"/>
                </a:solidFill>
                <a:ea typeface="黑体" pitchFamily="2" charset="-122"/>
              </a:rPr>
              <a:t>162</a:t>
            </a:r>
            <a:r>
              <a:rPr lang="zh-CN" altLang="en-US" sz="3600" b="1">
                <a:solidFill>
                  <a:srgbClr val="FF0000"/>
                </a:solidFill>
                <a:ea typeface="黑体" pitchFamily="2" charset="-122"/>
              </a:rPr>
              <a:t>页</a:t>
            </a:r>
            <a:r>
              <a:rPr lang="zh-CN" altLang="en-US" sz="3600" b="1"/>
              <a:t>满分作文</a:t>
            </a:r>
          </a:p>
          <a:p>
            <a:r>
              <a:rPr lang="en-US" altLang="zh-CN" sz="3600" b="1"/>
              <a:t>《</a:t>
            </a:r>
            <a:r>
              <a:rPr lang="zh-CN" altLang="en-US" sz="3600" b="1">
                <a:solidFill>
                  <a:srgbClr val="FF0000"/>
                </a:solidFill>
                <a:ea typeface="黑体" pitchFamily="2" charset="-122"/>
              </a:rPr>
              <a:t>我和彩蝶一起飞舞</a:t>
            </a:r>
            <a:r>
              <a:rPr lang="en-US" altLang="zh-CN" sz="3600" b="1"/>
              <a:t>》</a:t>
            </a:r>
          </a:p>
          <a:p>
            <a:endParaRPr lang="en-US" altLang="zh-CN" sz="3600" b="1"/>
          </a:p>
          <a:p>
            <a:endParaRPr lang="en-US" altLang="zh-CN" sz="3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03250" y="0"/>
            <a:ext cx="8540750" cy="1143000"/>
          </a:xfrm>
        </p:spPr>
        <p:txBody>
          <a:bodyPr/>
          <a:lstStyle/>
          <a:p>
            <a:r>
              <a:rPr lang="zh-CN" altLang="en-US" b="1">
                <a:ea typeface="PMingLiU" pitchFamily="18" charset="-120"/>
              </a:rPr>
              <a:t>例文一：</a:t>
            </a:r>
            <a:r>
              <a:rPr lang="zh-CN" altLang="en-US" b="1"/>
              <a:t>打造蓝天</a:t>
            </a:r>
          </a:p>
        </p:txBody>
      </p:sp>
      <p:sp>
        <p:nvSpPr>
          <p:cNvPr id="11059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-180975" y="1341438"/>
            <a:ext cx="9324975" cy="5111750"/>
          </a:xfrm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zh-CN" altLang="en-US" sz="4000" b="1">
                <a:solidFill>
                  <a:schemeClr val="accent2"/>
                </a:solidFill>
              </a:rPr>
              <a:t>起风了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3600" b="1"/>
              <a:t>          </a:t>
            </a:r>
            <a:r>
              <a:rPr lang="zh-CN" altLang="en-US" sz="4000" b="1">
                <a:latin typeface="宋体" pitchFamily="2" charset="-122"/>
              </a:rPr>
              <a:t>春天还没有过去，不知怎么了，天气忽地变冷了。风赶走了太阳，吹散了花香，吹谢了百花，又回到冬天了吗？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4000" b="1">
                <a:latin typeface="宋体" pitchFamily="2" charset="-122"/>
              </a:rPr>
              <a:t>     风肆虐地狂刮。“你做错了事，为什么不去道歉？”“我没有错，你不要乱讲！”“你错了</a:t>
            </a:r>
            <a:r>
              <a:rPr lang="en-US" altLang="zh-CN" sz="4000" b="1">
                <a:latin typeface="宋体" pitchFamily="2" charset="-122"/>
              </a:rPr>
              <a:t>……”“</a:t>
            </a:r>
            <a:r>
              <a:rPr lang="zh-CN" altLang="en-US" sz="4000" b="1">
                <a:latin typeface="宋体" pitchFamily="2" charset="-122"/>
              </a:rPr>
              <a:t>我没有</a:t>
            </a:r>
            <a:r>
              <a:rPr lang="en-US" altLang="zh-CN" sz="4000" b="1">
                <a:latin typeface="宋体" pitchFamily="2" charset="-122"/>
              </a:rPr>
              <a:t>……”</a:t>
            </a:r>
            <a:r>
              <a:rPr lang="zh-CN" altLang="en-US" sz="4000" b="1">
                <a:latin typeface="宋体" pitchFamily="2" charset="-122"/>
              </a:rPr>
              <a:t>风吹乱了我的头发</a:t>
            </a:r>
            <a:r>
              <a:rPr lang="en-US" altLang="zh-CN" sz="4000" b="1">
                <a:latin typeface="宋体" pitchFamily="2" charset="-122"/>
              </a:rPr>
              <a:t>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-323850" y="404813"/>
            <a:ext cx="9467850" cy="5832475"/>
          </a:xfrm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zh-CN" altLang="en-US" sz="4000" b="1">
                <a:solidFill>
                  <a:schemeClr val="accent2"/>
                </a:solidFill>
              </a:rPr>
              <a:t>下雨了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/>
              <a:t>           </a:t>
            </a:r>
            <a:r>
              <a:rPr lang="zh-CN" altLang="en-US" sz="3600" b="1">
                <a:latin typeface="宋体" pitchFamily="2" charset="-122"/>
              </a:rPr>
              <a:t>昨夜难眠！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3600" b="1">
                <a:latin typeface="宋体" pitchFamily="2" charset="-122"/>
              </a:rPr>
              <a:t>     冰凉而硕大的雨滴砸在马路上、玻璃上、房顶上，升起一阵雨雾，“吧嗒吧嗒”作响，透骨的寒气在雨中游荡，侵袭着慌忙奔走的人们。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3600" b="1">
                <a:latin typeface="宋体" pitchFamily="2" charset="-122"/>
              </a:rPr>
              <a:t>     那天我和他争得面红耳赤，最后不欢而散，各自回到寝室。不知道现在他怎么样了，碰上这样的天气，瘦弱的他会不会感冒？有没有人陪他去医务室？他总喜欢在病中逞能，不知道这次怎么样？想着以前的形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476250"/>
            <a:ext cx="9144000" cy="590391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 sz="3600" b="1"/>
              <a:t>   </a:t>
            </a:r>
            <a:r>
              <a:rPr lang="zh-CN" altLang="en-US" sz="3600" b="1">
                <a:latin typeface="宋体" pitchFamily="2" charset="-122"/>
              </a:rPr>
              <a:t>影不离、不分彼此，吃饭，两只碗总是并排在一起，现在已经两顿饭不在一起吃了，搞得我自己吃的是什么自己也不清楚；想着以前在一起嬉闹，从没有红过脸，而这次却成了这种局面，</a:t>
            </a:r>
          </a:p>
          <a:p>
            <a:pPr>
              <a:buFont typeface="Wingdings" pitchFamily="2" charset="2"/>
              <a:buNone/>
            </a:pPr>
            <a:r>
              <a:rPr lang="zh-CN" altLang="en-US" sz="3600" b="1">
                <a:latin typeface="宋体" pitchFamily="2" charset="-122"/>
              </a:rPr>
              <a:t>     可是明明是他做错了事啊！唉，我应该对他耐心点，为什么非要吵呢？悔意慢慢的沉重起来，我真害怕看到友谊破裂后，狼狈的我们再次相遇的情景</a:t>
            </a:r>
            <a:r>
              <a:rPr lang="en-US" altLang="zh-CN" sz="3600" b="1">
                <a:latin typeface="宋体" pitchFamily="2" charset="-122"/>
              </a:rPr>
              <a:t>……</a:t>
            </a:r>
          </a:p>
          <a:p>
            <a:pPr>
              <a:lnSpc>
                <a:spcPct val="80000"/>
              </a:lnSpc>
            </a:pPr>
            <a:endParaRPr lang="en-US" altLang="zh-CN"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-180975" y="404813"/>
            <a:ext cx="9324975" cy="5921375"/>
          </a:xfrm>
        </p:spPr>
        <p:txBody>
          <a:bodyPr/>
          <a:lstStyle/>
          <a:p>
            <a:pPr algn="ctr"/>
            <a:r>
              <a:rPr lang="zh-CN" altLang="en-US" sz="3600" b="1">
                <a:solidFill>
                  <a:schemeClr val="accent2"/>
                </a:solidFill>
              </a:rPr>
              <a:t>天晴了</a:t>
            </a:r>
          </a:p>
          <a:p>
            <a:pPr>
              <a:buFont typeface="Wingdings" pitchFamily="2" charset="2"/>
              <a:buNone/>
            </a:pPr>
            <a:r>
              <a:rPr lang="zh-CN" altLang="en-US" sz="3600" b="1"/>
              <a:t>          雨停了，云慢慢散开，太阳撒下一片温暖，整个世界又都恢复了生机，树叶花蕾上的雨水在晶莹发光，风变得柔和了，空气是那么清新。</a:t>
            </a:r>
          </a:p>
          <a:p>
            <a:pPr>
              <a:buFont typeface="Wingdings" pitchFamily="2" charset="2"/>
              <a:buNone/>
            </a:pPr>
            <a:r>
              <a:rPr lang="zh-CN" altLang="en-US" sz="3600"/>
              <a:t>          </a:t>
            </a:r>
            <a:r>
              <a:rPr lang="zh-CN" altLang="en-US" sz="3600" b="1"/>
              <a:t>这才是春天！</a:t>
            </a:r>
          </a:p>
          <a:p>
            <a:pPr>
              <a:buFont typeface="Wingdings" pitchFamily="2" charset="2"/>
              <a:buNone/>
            </a:pPr>
            <a:r>
              <a:rPr lang="zh-CN" altLang="en-US" sz="3600" b="1"/>
              <a:t>          我揉着红红的眼睛，去他班找他，他不在，病了？我便急忙跑去医务室，却和他撞了个满怀，他两手拎着一些礼物，呆在那</a:t>
            </a:r>
          </a:p>
          <a:p>
            <a:pPr>
              <a:buFont typeface="Wingdings" pitchFamily="2" charset="2"/>
              <a:buNone/>
            </a:pPr>
            <a:endParaRPr lang="en-US" altLang="zh-CN" sz="3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-323850" y="620713"/>
            <a:ext cx="9467850" cy="604837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 sz="3600" b="1"/>
              <a:t>   </a:t>
            </a:r>
            <a:r>
              <a:rPr lang="zh-CN" altLang="en-US" sz="3600" b="1"/>
              <a:t>里。我们的脸都红了，我握住他的手，对他微笑，“我不该和你吵。”我说。“不，是我的错。”他也笑了。他终于承认自己错了，让我陪他去道歉，我转过身，按住表，要留住这最快乐的时刻，我悄悄拭去眼泪。</a:t>
            </a:r>
          </a:p>
          <a:p>
            <a:pPr>
              <a:buFont typeface="Wingdings" pitchFamily="2" charset="2"/>
              <a:buNone/>
            </a:pPr>
            <a:r>
              <a:rPr lang="zh-CN" altLang="en-US" sz="3600" b="1"/>
              <a:t>          此时的阳光多么温暖！</a:t>
            </a:r>
          </a:p>
          <a:p>
            <a:pPr>
              <a:buFont typeface="Wingdings" pitchFamily="2" charset="2"/>
              <a:buNone/>
            </a:pPr>
            <a:r>
              <a:rPr lang="zh-CN" altLang="en-US" sz="3600" b="1"/>
              <a:t>          </a:t>
            </a:r>
            <a:r>
              <a:rPr lang="zh-CN" altLang="en-US" sz="3600" b="1">
                <a:solidFill>
                  <a:schemeClr val="accent2"/>
                </a:solidFill>
              </a:rPr>
              <a:t>友善，一个多么普通的词，却能拨开乌云，打造蓝天！友善，友谊的保护伞！</a:t>
            </a:r>
            <a:r>
              <a:rPr lang="en-US" altLang="zh-CN" sz="3600" b="1">
                <a:solidFill>
                  <a:schemeClr val="accent2"/>
                </a:solidFill>
              </a:rPr>
              <a:t>……</a:t>
            </a:r>
          </a:p>
          <a:p>
            <a:endParaRPr lang="en-US" altLang="zh-CN" sz="3600" b="1">
              <a:solidFill>
                <a:schemeClr val="accent2"/>
              </a:solidFill>
            </a:endParaRPr>
          </a:p>
          <a:p>
            <a:pPr>
              <a:buFont typeface="Wingdings" pitchFamily="2" charset="2"/>
              <a:buNone/>
            </a:pPr>
            <a:endParaRPr lang="en-US" altLang="zh-CN" sz="3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WordArt 2"/>
          <p:cNvSpPr>
            <a:spLocks noChangeArrowheads="1" noChangeShapeType="1"/>
          </p:cNvSpPr>
          <p:nvPr/>
        </p:nvSpPr>
        <p:spPr bwMode="auto">
          <a:xfrm>
            <a:off x="1547813" y="692150"/>
            <a:ext cx="2771775" cy="20796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7200" b="1">
                <a:ln w="9525" cmpd="sng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5000"/>
                    </a:srgbClr>
                  </a:outerShdw>
                </a:effectLst>
                <a:latin typeface="宋体"/>
                <a:ea typeface="宋体"/>
              </a:rPr>
              <a:t>请欣赏</a:t>
            </a: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395288" y="3357563"/>
            <a:ext cx="78486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600" b="1"/>
              <a:t>读</a:t>
            </a:r>
            <a:r>
              <a:rPr lang="zh-CN" altLang="zh-CN" sz="3600" b="1"/>
              <a:t>《</a:t>
            </a:r>
            <a:r>
              <a:rPr lang="zh-CN" sz="3600" b="1"/>
              <a:t>也许</a:t>
            </a:r>
            <a:r>
              <a:rPr lang="zh-CN" altLang="zh-CN" sz="3600" b="1"/>
              <a:t>》</a:t>
            </a:r>
            <a:r>
              <a:rPr lang="zh-CN" sz="3600" b="1"/>
              <a:t>，思考：本文的小标题有何妙处？</a:t>
            </a: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b="1">
                <a:ea typeface="PMingLiU" pitchFamily="18" charset="-120"/>
              </a:rPr>
              <a:t>例文二：自然之音</a:t>
            </a:r>
            <a:r>
              <a:rPr lang="zh-CN" altLang="en-US" sz="4000">
                <a:ea typeface="PMingLiU" pitchFamily="18" charset="-120"/>
              </a:rPr>
              <a:t/>
            </a:r>
            <a:br>
              <a:rPr lang="zh-CN" altLang="en-US" sz="4000">
                <a:ea typeface="PMingLiU" pitchFamily="18" charset="-120"/>
              </a:rPr>
            </a:br>
            <a:endParaRPr lang="zh-CN" altLang="en-US" sz="4000">
              <a:ea typeface="PMingLiU" pitchFamily="18" charset="-120"/>
            </a:endParaRPr>
          </a:p>
        </p:txBody>
      </p:sp>
      <p:sp>
        <p:nvSpPr>
          <p:cNvPr id="12185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3600" b="1"/>
              <a:t> </a:t>
            </a:r>
            <a:r>
              <a:rPr lang="zh-CN" altLang="en-US" sz="3600" b="1"/>
              <a:t> </a:t>
            </a:r>
            <a:r>
              <a:rPr lang="zh-CN" altLang="zh-CN" sz="3600" b="1"/>
              <a:t> </a:t>
            </a:r>
            <a:r>
              <a:rPr lang="zh-CN" altLang="en-US" sz="3600" b="1"/>
              <a:t> </a:t>
            </a:r>
            <a:r>
              <a:rPr lang="zh-CN" altLang="zh-CN" sz="3600" b="1"/>
              <a:t> </a:t>
            </a:r>
            <a:r>
              <a:rPr lang="zh-CN" altLang="en-US" sz="3600" b="1"/>
              <a:t> </a:t>
            </a:r>
            <a:r>
              <a:rPr lang="zh-CN" altLang="zh-CN" sz="3600" b="1"/>
              <a:t> </a:t>
            </a:r>
            <a:r>
              <a:rPr lang="zh-CN" altLang="en-US" sz="3600" b="1"/>
              <a:t>考场上，除了考生的笔在试卷上沙沙作响外，窗外，知了叫得正欢，为寒窗九年的莘莘学子鼓气。是呀，自然之音；常常最真最美最动人，给人以最深的启发</a:t>
            </a:r>
            <a:r>
              <a:rPr lang="en-US" sz="3600" b="1">
                <a:latin typeface="宋体"/>
              </a:rPr>
              <a:t>……</a:t>
            </a:r>
            <a:endParaRPr lang="en-US" sz="3600" b="1"/>
          </a:p>
          <a:p>
            <a:endParaRPr lang="en-US" altLang="zh-CN" sz="3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-180975" y="549275"/>
            <a:ext cx="9074150" cy="6048375"/>
          </a:xfrm>
        </p:spPr>
        <p:txBody>
          <a:bodyPr/>
          <a:lstStyle/>
          <a:p>
            <a:pPr algn="ctr"/>
            <a:r>
              <a:rPr lang="zh-CN" altLang="en-US" sz="3600" b="1">
                <a:ea typeface="PMingLiU" pitchFamily="18" charset="-120"/>
              </a:rPr>
              <a:t>春雨说</a:t>
            </a:r>
          </a:p>
          <a:p>
            <a:pPr>
              <a:buFont typeface="Wingdings" pitchFamily="2" charset="2"/>
              <a:buNone/>
            </a:pPr>
            <a:r>
              <a:rPr lang="zh-CN" altLang="zh-CN" sz="3600" b="1">
                <a:ea typeface="PMingLiU" pitchFamily="18" charset="-120"/>
              </a:rPr>
              <a:t> </a:t>
            </a:r>
            <a:r>
              <a:rPr lang="zh-CN" altLang="en-US" sz="3600" b="1">
                <a:ea typeface="PMingLiU" pitchFamily="18" charset="-120"/>
              </a:rPr>
              <a:t> </a:t>
            </a:r>
            <a:r>
              <a:rPr lang="zh-CN" altLang="zh-CN" sz="3600" b="1">
                <a:ea typeface="PMingLiU" pitchFamily="18" charset="-120"/>
              </a:rPr>
              <a:t> </a:t>
            </a:r>
            <a:r>
              <a:rPr lang="zh-CN" altLang="en-US" sz="3600" b="1">
                <a:ea typeface="PMingLiU" pitchFamily="18" charset="-120"/>
              </a:rPr>
              <a:t> </a:t>
            </a:r>
            <a:r>
              <a:rPr lang="zh-CN" altLang="zh-CN" sz="3600" b="1">
                <a:ea typeface="PMingLiU" pitchFamily="18" charset="-120"/>
              </a:rPr>
              <a:t> </a:t>
            </a:r>
            <a:r>
              <a:rPr lang="zh-CN" altLang="en-US" sz="3600" b="1">
                <a:ea typeface="PMingLiU" pitchFamily="18" charset="-120"/>
              </a:rPr>
              <a:t> </a:t>
            </a:r>
            <a:r>
              <a:rPr lang="zh-CN" altLang="zh-CN" sz="3600" b="1">
                <a:ea typeface="PMingLiU" pitchFamily="18" charset="-120"/>
              </a:rPr>
              <a:t> </a:t>
            </a:r>
            <a:r>
              <a:rPr lang="zh-CN" altLang="en-US" sz="3600" b="1">
                <a:ea typeface="PMingLiU" pitchFamily="18" charset="-120"/>
              </a:rPr>
              <a:t> </a:t>
            </a:r>
            <a:r>
              <a:rPr lang="zh-CN" altLang="zh-CN" sz="3600" b="1">
                <a:ea typeface="PMingLiU" pitchFamily="18" charset="-120"/>
              </a:rPr>
              <a:t> </a:t>
            </a:r>
            <a:r>
              <a:rPr lang="zh-CN" altLang="en-US" sz="3600" b="1">
                <a:ea typeface="PMingLiU" pitchFamily="18" charset="-120"/>
              </a:rPr>
              <a:t> </a:t>
            </a:r>
            <a:r>
              <a:rPr lang="zh-CN" altLang="en-US" sz="3600" b="1">
                <a:latin typeface="宋体" pitchFamily="2" charset="-122"/>
              </a:rPr>
              <a:t>春雨如牛毛，如银针</a:t>
            </a:r>
            <a:r>
              <a:rPr lang="zh-CN" altLang="zh-CN" sz="3600" b="1">
                <a:latin typeface="宋体" pitchFamily="2" charset="-122"/>
              </a:rPr>
              <a:t>。</a:t>
            </a:r>
            <a:r>
              <a:rPr lang="zh-CN" altLang="en-US" sz="3600" b="1">
                <a:latin typeface="宋体" pitchFamily="2" charset="-122"/>
              </a:rPr>
              <a:t>春雨啊，轻轻地洒，洒在干裂的土地上，土地湿润得红了脸；洒在饥渴的庄稼上，庄稼尽情吮吸。春雨唤醒了小草，唤醒了嫩芽，给予它们真挚的呵护，无微不至的关照，细无声地滋润着大地万物。</a:t>
            </a:r>
            <a:endParaRPr lang="zh-CN" altLang="zh-CN" sz="3600" b="1">
              <a:latin typeface="宋体" pitchFamily="2" charset="-122"/>
            </a:endParaRPr>
          </a:p>
          <a:p>
            <a:pPr>
              <a:buFont typeface="Wingdings" pitchFamily="2" charset="2"/>
              <a:buNone/>
            </a:pPr>
            <a:r>
              <a:rPr lang="zh-CN" altLang="zh-CN" sz="3600" b="1">
                <a:latin typeface="宋体" pitchFamily="2" charset="-122"/>
              </a:rPr>
              <a:t> </a:t>
            </a:r>
            <a:r>
              <a:rPr lang="zh-CN" altLang="en-US" sz="3600" b="1">
                <a:latin typeface="宋体" pitchFamily="2" charset="-122"/>
              </a:rPr>
              <a:t> </a:t>
            </a:r>
            <a:r>
              <a:rPr lang="zh-CN" altLang="zh-CN" sz="3600" b="1">
                <a:latin typeface="宋体" pitchFamily="2" charset="-122"/>
              </a:rPr>
              <a:t> </a:t>
            </a:r>
            <a:r>
              <a:rPr lang="zh-CN" altLang="en-US" sz="3600" b="1">
                <a:latin typeface="宋体" pitchFamily="2" charset="-122"/>
              </a:rPr>
              <a:t> </a:t>
            </a:r>
            <a:r>
              <a:rPr lang="zh-CN" altLang="zh-CN" sz="3600" b="1">
                <a:latin typeface="宋体" pitchFamily="2" charset="-122"/>
              </a:rPr>
              <a:t> </a:t>
            </a:r>
            <a:r>
              <a:rPr lang="zh-CN" altLang="en-US" sz="3600" b="1">
                <a:latin typeface="宋体" pitchFamily="2" charset="-122"/>
              </a:rPr>
              <a:t>春雨说：“我是大地的母亲，我有义务照顾我的孩子们</a:t>
            </a:r>
            <a:r>
              <a:rPr lang="en-US" sz="3600" b="1">
                <a:latin typeface="宋体" pitchFamily="2" charset="-122"/>
              </a:rPr>
              <a:t>!”</a:t>
            </a:r>
            <a:r>
              <a:rPr lang="zh-CN" altLang="en-US" sz="3600" b="1">
                <a:latin typeface="宋体" pitchFamily="2" charset="-122"/>
              </a:rPr>
              <a:t>春雨啊，不正是那无尽的母爱吗</a:t>
            </a:r>
            <a:r>
              <a:rPr lang="en-US" sz="3600" b="1">
                <a:latin typeface="宋体" pitchFamily="2" charset="-122"/>
              </a:rPr>
              <a:t>?</a:t>
            </a:r>
            <a:endParaRPr lang="en-US" altLang="zh-CN" sz="3600" b="1">
              <a:latin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620713"/>
            <a:ext cx="8842375" cy="5478462"/>
          </a:xfrm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zh-CN" altLang="en-US" sz="3600" b="1">
                <a:ea typeface="PMingLiU" pitchFamily="18" charset="-120"/>
              </a:rPr>
              <a:t>夏阳说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zh-CN" sz="3600" b="1">
                <a:ea typeface="PMingLiU" pitchFamily="18" charset="-120"/>
              </a:rPr>
              <a:t> </a:t>
            </a:r>
            <a:r>
              <a:rPr lang="zh-CN" altLang="en-US" sz="3600" b="1">
                <a:ea typeface="PMingLiU" pitchFamily="18" charset="-120"/>
              </a:rPr>
              <a:t> </a:t>
            </a:r>
            <a:r>
              <a:rPr lang="zh-CN" altLang="zh-CN" sz="3600" b="1">
                <a:ea typeface="PMingLiU" pitchFamily="18" charset="-120"/>
              </a:rPr>
              <a:t> </a:t>
            </a:r>
            <a:r>
              <a:rPr lang="zh-CN" altLang="en-US" sz="3600" b="1">
                <a:ea typeface="PMingLiU" pitchFamily="18" charset="-120"/>
              </a:rPr>
              <a:t> </a:t>
            </a:r>
            <a:r>
              <a:rPr lang="zh-CN" altLang="zh-CN" sz="3600" b="1">
                <a:ea typeface="PMingLiU" pitchFamily="18" charset="-120"/>
              </a:rPr>
              <a:t> </a:t>
            </a:r>
            <a:r>
              <a:rPr lang="zh-CN" altLang="en-US" sz="3600" b="1">
                <a:ea typeface="PMingLiU" pitchFamily="18" charset="-120"/>
              </a:rPr>
              <a:t> </a:t>
            </a:r>
            <a:r>
              <a:rPr lang="zh-CN" altLang="zh-CN" sz="3600" b="1">
                <a:ea typeface="PMingLiU" pitchFamily="18" charset="-120"/>
              </a:rPr>
              <a:t> </a:t>
            </a:r>
            <a:r>
              <a:rPr lang="zh-CN" altLang="en-US" sz="3600" b="1">
                <a:ea typeface="PMingLiU" pitchFamily="18" charset="-120"/>
              </a:rPr>
              <a:t> </a:t>
            </a:r>
            <a:r>
              <a:rPr lang="zh-CN" altLang="zh-CN" sz="3600" b="1">
                <a:ea typeface="PMingLiU" pitchFamily="18" charset="-120"/>
              </a:rPr>
              <a:t> </a:t>
            </a:r>
            <a:r>
              <a:rPr lang="zh-CN" altLang="en-US" sz="3600" b="1">
                <a:ea typeface="PMingLiU" pitchFamily="18" charset="-120"/>
              </a:rPr>
              <a:t> </a:t>
            </a:r>
            <a:r>
              <a:rPr lang="zh-CN" altLang="en-US" sz="3600" b="1">
                <a:latin typeface="宋体" pitchFamily="2" charset="-122"/>
              </a:rPr>
              <a:t>金黄、灿烂，夏阳高挂天空。万丈阳光挥洒大地。照在花草上，花草们含羞地垂下了头；照在水面上，水分子高兴地升上了天。夏阳，活泼而灿烂，散发着动人的光彩。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zh-CN" sz="3600" b="1">
                <a:latin typeface="宋体" pitchFamily="2" charset="-122"/>
              </a:rPr>
              <a:t> </a:t>
            </a:r>
            <a:r>
              <a:rPr lang="zh-CN" altLang="en-US" sz="3600" b="1">
                <a:latin typeface="宋体" pitchFamily="2" charset="-122"/>
              </a:rPr>
              <a:t> </a:t>
            </a:r>
            <a:r>
              <a:rPr lang="zh-CN" altLang="zh-CN" sz="3600" b="1">
                <a:latin typeface="宋体" pitchFamily="2" charset="-122"/>
              </a:rPr>
              <a:t> </a:t>
            </a:r>
            <a:r>
              <a:rPr lang="zh-CN" altLang="en-US" sz="3600" b="1">
                <a:latin typeface="宋体" pitchFamily="2" charset="-122"/>
              </a:rPr>
              <a:t> </a:t>
            </a:r>
            <a:r>
              <a:rPr lang="zh-CN" altLang="zh-CN" sz="3600" b="1">
                <a:latin typeface="宋体" pitchFamily="2" charset="-122"/>
              </a:rPr>
              <a:t> </a:t>
            </a:r>
            <a:r>
              <a:rPr lang="zh-CN" altLang="en-US" sz="3600" b="1">
                <a:latin typeface="宋体" pitchFamily="2" charset="-122"/>
              </a:rPr>
              <a:t> 夏阳说：“我是青春的代表</a:t>
            </a:r>
            <a:r>
              <a:rPr lang="en-US" sz="3600" b="1">
                <a:latin typeface="宋体" pitchFamily="2" charset="-122"/>
              </a:rPr>
              <a:t>!”</a:t>
            </a:r>
            <a:r>
              <a:rPr lang="zh-CN" altLang="en-US" sz="3600" b="1">
                <a:latin typeface="宋体" pitchFamily="2" charset="-122"/>
              </a:rPr>
              <a:t>是呀，我们青少年不也有夏阳那活泼的性格，热情的生活态度</a:t>
            </a:r>
            <a:r>
              <a:rPr lang="zh-CN" altLang="zh-CN" sz="3600" b="1">
                <a:latin typeface="宋体" pitchFamily="2" charset="-122"/>
              </a:rPr>
              <a:t>？</a:t>
            </a:r>
            <a:r>
              <a:rPr lang="zh-CN" altLang="en-US" sz="3600" b="1">
                <a:latin typeface="宋体" pitchFamily="2" charset="-122"/>
              </a:rPr>
              <a:t>不也应散发出最动人的光彩吗</a:t>
            </a:r>
            <a:r>
              <a:rPr lang="en-US" sz="3600" b="1">
                <a:latin typeface="宋体" pitchFamily="2" charset="-122"/>
              </a:rPr>
              <a:t>?</a:t>
            </a:r>
            <a:endParaRPr lang="en-US" altLang="zh-CN" sz="3600" b="1">
              <a:latin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549275"/>
            <a:ext cx="8842375" cy="5549900"/>
          </a:xfrm>
        </p:spPr>
        <p:txBody>
          <a:bodyPr/>
          <a:lstStyle/>
          <a:p>
            <a:pPr algn="ctr"/>
            <a:r>
              <a:rPr lang="zh-CN" altLang="en-US" sz="3600" b="1">
                <a:ea typeface="PMingLiU" pitchFamily="18" charset="-120"/>
              </a:rPr>
              <a:t>秋叶说</a:t>
            </a:r>
          </a:p>
          <a:p>
            <a:pPr>
              <a:buFont typeface="Wingdings" pitchFamily="2" charset="2"/>
              <a:buNone/>
            </a:pPr>
            <a:r>
              <a:rPr lang="zh-CN" altLang="zh-CN" sz="3600" b="1">
                <a:ea typeface="PMingLiU" pitchFamily="18" charset="-120"/>
              </a:rPr>
              <a:t> </a:t>
            </a:r>
            <a:r>
              <a:rPr lang="zh-CN" altLang="en-US" sz="3600" b="1">
                <a:ea typeface="PMingLiU" pitchFamily="18" charset="-120"/>
              </a:rPr>
              <a:t> </a:t>
            </a:r>
            <a:r>
              <a:rPr lang="zh-CN" altLang="zh-CN" sz="3600" b="1">
                <a:ea typeface="PMingLiU" pitchFamily="18" charset="-120"/>
              </a:rPr>
              <a:t> </a:t>
            </a:r>
            <a:r>
              <a:rPr lang="zh-CN" altLang="en-US" sz="3600" b="1">
                <a:ea typeface="PMingLiU" pitchFamily="18" charset="-120"/>
              </a:rPr>
              <a:t> </a:t>
            </a:r>
            <a:r>
              <a:rPr lang="zh-CN" altLang="zh-CN" sz="3600" b="1">
                <a:ea typeface="PMingLiU" pitchFamily="18" charset="-120"/>
              </a:rPr>
              <a:t> </a:t>
            </a:r>
            <a:r>
              <a:rPr lang="zh-CN" altLang="en-US" sz="3600" b="1">
                <a:ea typeface="PMingLiU" pitchFamily="18" charset="-120"/>
              </a:rPr>
              <a:t> </a:t>
            </a:r>
            <a:r>
              <a:rPr lang="zh-CN" altLang="zh-CN" sz="3600" b="1">
                <a:ea typeface="PMingLiU" pitchFamily="18" charset="-120"/>
              </a:rPr>
              <a:t> </a:t>
            </a:r>
            <a:r>
              <a:rPr lang="zh-CN" altLang="en-US" sz="3600" b="1">
                <a:ea typeface="PMingLiU" pitchFamily="18" charset="-120"/>
              </a:rPr>
              <a:t> </a:t>
            </a:r>
            <a:r>
              <a:rPr lang="zh-CN" altLang="zh-CN" sz="3600" b="1">
                <a:ea typeface="PMingLiU" pitchFamily="18" charset="-120"/>
              </a:rPr>
              <a:t> </a:t>
            </a:r>
            <a:r>
              <a:rPr lang="zh-CN" altLang="en-US" sz="3600" b="1">
                <a:latin typeface="宋体" pitchFamily="2" charset="-122"/>
              </a:rPr>
              <a:t>“簌簌”、“簌簌”。听，这是秋叶落下的声音。我从中听到的不是秋叶那短暂的人生，不是秋叶哀怨的呻吟，而是“落红不是无情物，化作春泥更护花”的奉献精神。</a:t>
            </a:r>
          </a:p>
          <a:p>
            <a:pPr>
              <a:buFont typeface="Wingdings" pitchFamily="2" charset="2"/>
              <a:buNone/>
            </a:pPr>
            <a:r>
              <a:rPr lang="zh-CN" altLang="zh-CN" sz="3600" b="1">
                <a:latin typeface="宋体" pitchFamily="2" charset="-122"/>
              </a:rPr>
              <a:t> </a:t>
            </a:r>
            <a:r>
              <a:rPr lang="zh-CN" altLang="en-US" sz="3600" b="1">
                <a:latin typeface="宋体" pitchFamily="2" charset="-122"/>
              </a:rPr>
              <a:t> </a:t>
            </a:r>
            <a:r>
              <a:rPr lang="zh-CN" altLang="zh-CN" sz="3600" b="1">
                <a:latin typeface="宋体" pitchFamily="2" charset="-122"/>
              </a:rPr>
              <a:t> </a:t>
            </a:r>
            <a:r>
              <a:rPr lang="zh-CN" altLang="en-US" sz="3600" b="1">
                <a:latin typeface="宋体" pitchFamily="2" charset="-122"/>
              </a:rPr>
              <a:t> </a:t>
            </a:r>
            <a:r>
              <a:rPr lang="zh-CN" altLang="zh-CN" sz="3600" b="1">
                <a:latin typeface="宋体" pitchFamily="2" charset="-122"/>
              </a:rPr>
              <a:t> </a:t>
            </a:r>
            <a:r>
              <a:rPr lang="zh-CN" altLang="en-US" sz="3600" b="1">
                <a:latin typeface="宋体" pitchFamily="2" charset="-122"/>
              </a:rPr>
              <a:t>秋叶说：“愿我成为下一代的养料</a:t>
            </a:r>
            <a:r>
              <a:rPr lang="en-US" sz="3600" b="1">
                <a:latin typeface="宋体" pitchFamily="2" charset="-122"/>
              </a:rPr>
              <a:t>!”</a:t>
            </a:r>
            <a:r>
              <a:rPr lang="zh-CN" altLang="en-US" sz="3600" b="1">
                <a:latin typeface="宋体" pitchFamily="2" charset="-122"/>
              </a:rPr>
              <a:t>是啊，秋叶无私奉献的精神在你身上淋漓尽致地展现着</a:t>
            </a:r>
            <a:r>
              <a:rPr lang="zh-CN" altLang="en-US" sz="3600">
                <a:latin typeface="宋体" pitchFamily="2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50825" y="549275"/>
            <a:ext cx="8591550" cy="5549900"/>
          </a:xfrm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zh-CN" altLang="en-US" sz="3600" b="1">
                <a:latin typeface="宋体" pitchFamily="2" charset="-122"/>
              </a:rPr>
              <a:t>冬枝说</a:t>
            </a:r>
          </a:p>
          <a:p>
            <a:pPr>
              <a:lnSpc>
                <a:spcPct val="90000"/>
              </a:lnSpc>
            </a:pPr>
            <a:r>
              <a:rPr lang="zh-CN" altLang="zh-CN" sz="3600" b="1">
                <a:latin typeface="宋体" pitchFamily="2" charset="-122"/>
              </a:rPr>
              <a:t> </a:t>
            </a:r>
            <a:r>
              <a:rPr lang="zh-CN" altLang="en-US" sz="3600" b="1">
                <a:latin typeface="宋体" pitchFamily="2" charset="-122"/>
              </a:rPr>
              <a:t> </a:t>
            </a:r>
            <a:r>
              <a:rPr lang="zh-CN" altLang="zh-CN" sz="3600" b="1">
                <a:latin typeface="宋体" pitchFamily="2" charset="-122"/>
              </a:rPr>
              <a:t> </a:t>
            </a:r>
            <a:r>
              <a:rPr lang="zh-CN" altLang="en-US" sz="3600" b="1">
                <a:latin typeface="宋体" pitchFamily="2" charset="-122"/>
              </a:rPr>
              <a:t> 残冬，树木的叶子掉光了，一棵树的残枝在寒风中呻吟。它的枝伸向远方，它似乎在等待着什么</a:t>
            </a:r>
            <a:r>
              <a:rPr lang="en-US" sz="3600" b="1">
                <a:latin typeface="宋体" pitchFamily="2" charset="-122"/>
              </a:rPr>
              <a:t>?</a:t>
            </a:r>
            <a:r>
              <a:rPr lang="zh-CN" altLang="en-US" sz="3600" b="1">
                <a:latin typeface="宋体" pitchFamily="2" charset="-122"/>
              </a:rPr>
              <a:t>是的，它正等待着春风的到来，它正准备孕育下一代的叶、花、果。</a:t>
            </a:r>
          </a:p>
          <a:p>
            <a:pPr>
              <a:lnSpc>
                <a:spcPct val="90000"/>
              </a:lnSpc>
            </a:pPr>
            <a:r>
              <a:rPr lang="zh-CN" altLang="zh-CN" sz="3600" b="1">
                <a:latin typeface="宋体" pitchFamily="2" charset="-122"/>
              </a:rPr>
              <a:t> </a:t>
            </a:r>
            <a:r>
              <a:rPr lang="zh-CN" altLang="en-US" sz="3600" b="1">
                <a:latin typeface="宋体" pitchFamily="2" charset="-122"/>
              </a:rPr>
              <a:t> </a:t>
            </a:r>
            <a:r>
              <a:rPr lang="zh-CN" altLang="zh-CN" sz="3600" b="1">
                <a:latin typeface="宋体" pitchFamily="2" charset="-122"/>
              </a:rPr>
              <a:t> </a:t>
            </a:r>
            <a:r>
              <a:rPr lang="zh-CN" altLang="en-US" sz="3600" b="1">
                <a:latin typeface="宋体" pitchFamily="2" charset="-122"/>
              </a:rPr>
              <a:t> 冬枝说：“希望用我的爱，能换来叶繁枝茂。”冬枝，令我肃然起敬，也使我明白了父亲那期盼的眼神。</a:t>
            </a:r>
          </a:p>
          <a:p>
            <a:pPr>
              <a:lnSpc>
                <a:spcPct val="90000"/>
              </a:lnSpc>
            </a:pPr>
            <a:endParaRPr lang="en-US" altLang="zh-CN" sz="3600" b="1">
              <a:latin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zh-CN" sz="3600" b="1">
                <a:ea typeface="PMingLiU" pitchFamily="18" charset="-120"/>
              </a:rPr>
              <a:t> </a:t>
            </a:r>
            <a:r>
              <a:rPr lang="zh-CN" altLang="en-US" sz="3600" b="1">
                <a:ea typeface="PMingLiU" pitchFamily="18" charset="-120"/>
              </a:rPr>
              <a:t> </a:t>
            </a:r>
            <a:r>
              <a:rPr lang="zh-CN" altLang="zh-CN" sz="3600" b="1">
                <a:ea typeface="PMingLiU" pitchFamily="18" charset="-120"/>
              </a:rPr>
              <a:t> </a:t>
            </a:r>
            <a:r>
              <a:rPr lang="zh-CN" altLang="en-US" sz="3600" b="1">
                <a:ea typeface="PMingLiU" pitchFamily="18" charset="-120"/>
              </a:rPr>
              <a:t> </a:t>
            </a:r>
            <a:r>
              <a:rPr lang="zh-CN" altLang="zh-CN" sz="3600" b="1">
                <a:ea typeface="PMingLiU" pitchFamily="18" charset="-120"/>
              </a:rPr>
              <a:t> </a:t>
            </a:r>
            <a:r>
              <a:rPr lang="zh-CN" altLang="en-US" sz="3600" b="1">
                <a:ea typeface="PMingLiU" pitchFamily="18" charset="-120"/>
              </a:rPr>
              <a:t> </a:t>
            </a:r>
            <a:r>
              <a:rPr lang="zh-CN" altLang="zh-CN" sz="3600" b="1">
                <a:ea typeface="PMingLiU" pitchFamily="18" charset="-120"/>
              </a:rPr>
              <a:t> </a:t>
            </a:r>
            <a:r>
              <a:rPr lang="zh-CN" altLang="en-US" sz="3600" b="1">
                <a:ea typeface="PMingLiU" pitchFamily="18" charset="-120"/>
              </a:rPr>
              <a:t> </a:t>
            </a:r>
            <a:r>
              <a:rPr lang="zh-CN" altLang="zh-CN" sz="3600" b="1">
                <a:ea typeface="PMingLiU" pitchFamily="18" charset="-120"/>
              </a:rPr>
              <a:t> </a:t>
            </a:r>
            <a:r>
              <a:rPr lang="zh-CN" altLang="en-US" sz="3600" b="1">
                <a:ea typeface="PMingLiU" pitchFamily="18" charset="-120"/>
              </a:rPr>
              <a:t> </a:t>
            </a:r>
            <a:r>
              <a:rPr lang="zh-CN" altLang="en-US" sz="3600" b="1">
                <a:latin typeface="宋体" pitchFamily="2" charset="-122"/>
              </a:rPr>
              <a:t>春夏秋冬，大自然在此中循环。自然并非能说话。但我用我的情，听到了自然的音。 自然之音，深深启发着我</a:t>
            </a:r>
            <a:r>
              <a:rPr lang="zh-CN" altLang="zh-CN" sz="3600" b="1">
                <a:latin typeface="宋体" pitchFamily="2" charset="-122"/>
              </a:rPr>
              <a:t>。</a:t>
            </a:r>
            <a:endParaRPr lang="zh-CN" altLang="en-US" sz="3600" b="1">
              <a:latin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476250"/>
            <a:ext cx="9144000" cy="5622925"/>
          </a:xfrm>
        </p:spPr>
        <p:txBody>
          <a:bodyPr/>
          <a:lstStyle/>
          <a:p>
            <a:pPr algn="ctr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1">
                <a:solidFill>
                  <a:schemeClr val="tx2"/>
                </a:solidFill>
              </a:rPr>
              <a:t>例文二</a:t>
            </a:r>
            <a:r>
              <a:rPr lang="zh-CN" altLang="en-US" sz="3600" b="1">
                <a:solidFill>
                  <a:schemeClr val="tx2"/>
                </a:solidFill>
                <a:ea typeface="PMingLiU" pitchFamily="18" charset="-120"/>
              </a:rPr>
              <a:t>：</a:t>
            </a:r>
            <a:r>
              <a:rPr lang="zh-CN" altLang="en-US" sz="3600" b="1">
                <a:solidFill>
                  <a:schemeClr val="tx2"/>
                </a:solidFill>
              </a:rPr>
              <a:t>都是考题惹的祸 </a:t>
            </a:r>
          </a:p>
          <a:p>
            <a:pPr algn="ctr">
              <a:lnSpc>
                <a:spcPct val="90000"/>
              </a:lnSpc>
            </a:pPr>
            <a:endParaRPr lang="zh-CN" altLang="en-US" sz="3600">
              <a:solidFill>
                <a:schemeClr val="tx2"/>
              </a:solidFill>
            </a:endParaRPr>
          </a:p>
          <a:p>
            <a:pPr algn="ctr">
              <a:lnSpc>
                <a:spcPct val="90000"/>
              </a:lnSpc>
            </a:pPr>
            <a:r>
              <a:rPr lang="en-US" altLang="zh-CN" sz="3600" b="1"/>
              <a:t>1</a:t>
            </a:r>
            <a:r>
              <a:rPr lang="zh-CN" altLang="en-US" sz="3600" b="1"/>
              <a:t>月</a:t>
            </a:r>
            <a:r>
              <a:rPr lang="en-US" altLang="zh-CN" sz="3600" b="1"/>
              <a:t>20</a:t>
            </a:r>
            <a:r>
              <a:rPr lang="zh-CN" altLang="en-US" sz="3600" b="1"/>
              <a:t>日    天气：风和日丽     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3600" b="1"/>
              <a:t>          “耶！胜利大逃亡啊！”今天，校园里弥漫着轻松与愉悦的气息。期末考试的结束，意味着寒假的来临，也预示着快乐、幸福、美满、无忧无虑的春节的到来。只见同学们一个个春风满面，欢声笑语，不顾一切地向校门外飞去</a:t>
            </a:r>
            <a:r>
              <a:rPr lang="en-US" altLang="zh-CN" sz="3600" b="1"/>
              <a:t>……</a:t>
            </a:r>
            <a:r>
              <a:rPr lang="zh-CN" altLang="en-US" sz="3600" b="1"/>
              <a:t>我，也被这欢乐的气氛包围在其中。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-323850" y="0"/>
            <a:ext cx="9720263" cy="685800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altLang="zh-CN" sz="3600" b="1"/>
              <a:t>1</a:t>
            </a:r>
            <a:r>
              <a:rPr lang="zh-CN" altLang="en-US" sz="3600" b="1"/>
              <a:t>月</a:t>
            </a:r>
            <a:r>
              <a:rPr lang="en-US" altLang="zh-CN" sz="3600" b="1"/>
              <a:t>21</a:t>
            </a:r>
            <a:r>
              <a:rPr lang="zh-CN" altLang="en-US" sz="3600" b="1"/>
              <a:t>日    天气：小雨</a:t>
            </a:r>
          </a:p>
          <a:p>
            <a:pPr>
              <a:buFont typeface="Wingdings" pitchFamily="2" charset="2"/>
              <a:buNone/>
            </a:pPr>
            <a:r>
              <a:rPr lang="zh-CN" altLang="en-US" b="1"/>
              <a:t>           </a:t>
            </a:r>
            <a:r>
              <a:rPr lang="zh-CN" altLang="en-US" sz="3600" b="1"/>
              <a:t>“哦耶！打进年级前</a:t>
            </a:r>
            <a:r>
              <a:rPr lang="en-US" altLang="zh-CN" sz="3600" b="1"/>
              <a:t>90</a:t>
            </a:r>
            <a:r>
              <a:rPr lang="zh-CN" altLang="en-US" sz="3600" b="1"/>
              <a:t>强啦！”哎，怎落得这么个分数？”今天，是发成绩的日子，同学们的心情也有了落差，有的抱头痛哭，有的眉飞色舞，也有的捶胸顿足</a:t>
            </a:r>
            <a:r>
              <a:rPr lang="en-US" altLang="zh-CN" sz="3600" b="1"/>
              <a:t>……</a:t>
            </a:r>
            <a:r>
              <a:rPr lang="zh-CN" altLang="en-US" sz="3600" b="1"/>
              <a:t>而我，则属于第三类。不因为别的，只因为那造成只差</a:t>
            </a:r>
            <a:r>
              <a:rPr lang="en-US" altLang="zh-CN" sz="3600" b="1"/>
              <a:t>0.5</a:t>
            </a:r>
            <a:r>
              <a:rPr lang="zh-CN" altLang="en-US" sz="3600" b="1"/>
              <a:t>分，便与“优秀”分数无缘的一道小填空，别问我那是道啥破题，说了你也甭笑话：“若</a:t>
            </a:r>
            <a:r>
              <a:rPr lang="en-US" altLang="zh-CN" sz="3600" b="1"/>
              <a:t>x</a:t>
            </a:r>
            <a:r>
              <a:rPr lang="zh-CN" altLang="en-US" sz="3600" b="1"/>
              <a:t>的平方等于</a:t>
            </a:r>
            <a:r>
              <a:rPr lang="en-US" altLang="zh-CN" sz="3600" b="1"/>
              <a:t>y</a:t>
            </a:r>
            <a:r>
              <a:rPr lang="zh-CN" altLang="en-US" sz="3600" b="1"/>
              <a:t>，则</a:t>
            </a:r>
            <a:r>
              <a:rPr lang="en-US" altLang="zh-CN" sz="3600" b="1"/>
              <a:t>X=____”</a:t>
            </a:r>
            <a:r>
              <a:rPr lang="zh-CN" altLang="en-US" sz="3600" b="1"/>
              <a:t>而我，竟大笔一挥，写成了</a:t>
            </a:r>
            <a:r>
              <a:rPr lang="en-US" altLang="zh-CN" sz="3600" b="1"/>
              <a:t>X=</a:t>
            </a:r>
            <a:r>
              <a:rPr lang="zh-CN" altLang="en-US" sz="3600" b="1"/>
              <a:t>根号</a:t>
            </a:r>
            <a:r>
              <a:rPr lang="en-US" altLang="zh-CN" sz="3600" b="1"/>
              <a:t>y</a:t>
            </a:r>
            <a:r>
              <a:rPr lang="zh-CN" altLang="en-US" sz="3600" b="1"/>
              <a:t>（正确答案为</a:t>
            </a:r>
            <a:r>
              <a:rPr lang="en-US" altLang="zh-CN" sz="3600" b="1"/>
              <a:t>X=</a:t>
            </a:r>
            <a:r>
              <a:rPr lang="zh-CN" altLang="en-US" sz="3600" b="1"/>
              <a:t>正负根号</a:t>
            </a:r>
            <a:r>
              <a:rPr lang="en-US" altLang="zh-CN" sz="3600" b="1"/>
              <a:t>y</a:t>
            </a:r>
            <a:r>
              <a:rPr lang="zh-CN" altLang="en-US" sz="3600" b="1"/>
              <a:t>）。我承认这是我审题不仔细造成的，在当场作了深刻的反思后，我憋着一肚子怨气回了家。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-323850" y="0"/>
            <a:ext cx="9648825" cy="6669088"/>
          </a:xfrm>
        </p:spPr>
        <p:txBody>
          <a:bodyPr/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3600" b="1"/>
              <a:t>1</a:t>
            </a:r>
            <a:r>
              <a:rPr lang="zh-CN" altLang="en-US" sz="3600" b="1"/>
              <a:t>月</a:t>
            </a:r>
            <a:r>
              <a:rPr lang="en-US" altLang="zh-CN" sz="3600" b="1"/>
              <a:t>22</a:t>
            </a:r>
            <a:r>
              <a:rPr lang="zh-CN" altLang="en-US" sz="3600" b="1"/>
              <a:t>日    天气：</a:t>
            </a:r>
            <a:r>
              <a:rPr lang="zh-CN" altLang="en-US" sz="2800"/>
              <a:t> </a:t>
            </a:r>
            <a:r>
              <a:rPr lang="zh-CN" altLang="en-US" b="1"/>
              <a:t>狂风暴雨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1"/>
              <a:t>          </a:t>
            </a:r>
            <a:r>
              <a:rPr lang="zh-CN" altLang="en-US" sz="3600" b="1"/>
              <a:t>“小</a:t>
            </a:r>
            <a:r>
              <a:rPr lang="en-US" altLang="zh-CN" sz="3600" b="1"/>
              <a:t>D</a:t>
            </a:r>
            <a:r>
              <a:rPr lang="zh-CN" altLang="en-US" sz="3600" b="1"/>
              <a:t>，你说说这道题究竟是怎么错的！我平时强调过多少遍同样类型的问题了，你怎么还能在这儿错！你脑子都笨到家了！你这一学期都学什么了！脑子在上课的时候都干嘛去了！你在这儿出错，不觉得丢人现眼吗！”我低着脑袋，站在讲台前，听着老师的“谆谆教诲”。哎，充其量也就是个小填空，再说我也从来就没在这个知识点上错过啊，不光是耳朵受苦，连手也跟着糟了殃，</a:t>
            </a:r>
            <a:r>
              <a:rPr lang="en-US" altLang="zh-CN" sz="3600" b="1"/>
              <a:t>2000</a:t>
            </a:r>
            <a:r>
              <a:rPr lang="zh-CN" altLang="en-US" sz="3600" b="1"/>
              <a:t>字的检讨再加上</a:t>
            </a:r>
            <a:r>
              <a:rPr lang="en-US" altLang="zh-CN" sz="3600" b="1"/>
              <a:t>……</a:t>
            </a:r>
            <a:r>
              <a:rPr lang="zh-CN" altLang="en-US" sz="3600" b="1"/>
              <a:t>老天，听听基层的声音吧！</a:t>
            </a:r>
            <a:r>
              <a:rPr lang="en-US" altLang="zh-CN" sz="3600" b="1"/>
              <a:t>0.5</a:t>
            </a:r>
            <a:r>
              <a:rPr lang="zh-CN" altLang="en-US" sz="3600" b="1"/>
              <a:t>分，这样值得吗？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260350"/>
            <a:ext cx="9144000" cy="58388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 sz="3600" b="1"/>
              <a:t>          </a:t>
            </a:r>
            <a:r>
              <a:rPr lang="zh-CN" altLang="en-US" sz="3600" b="1"/>
              <a:t>祸不单行，真是祸不单行啊，这人在走背运的时候啊，连点儿解脱都找不到。这不，我回到家了，本想好好分析一下试卷，但</a:t>
            </a:r>
            <a:r>
              <a:rPr lang="en-US" altLang="zh-CN" sz="3600" b="1"/>
              <a:t>…… </a:t>
            </a:r>
          </a:p>
          <a:p>
            <a:pPr>
              <a:buFont typeface="Wingdings" pitchFamily="2" charset="2"/>
              <a:buNone/>
            </a:pPr>
            <a:r>
              <a:rPr lang="en-US" altLang="zh-CN" sz="3600" b="1"/>
              <a:t>         “</a:t>
            </a:r>
            <a:r>
              <a:rPr lang="zh-CN" altLang="en-US" sz="3600" b="1"/>
              <a:t>小</a:t>
            </a:r>
            <a:r>
              <a:rPr lang="en-US" altLang="zh-CN" sz="3600" b="1"/>
              <a:t>D</a:t>
            </a:r>
            <a:r>
              <a:rPr lang="zh-CN" altLang="en-US" sz="3600" b="1"/>
              <a:t>啊，你怎么在这儿还能错啊！我都提醒你多少遍正负号的问题，你怎么还错啊！</a:t>
            </a:r>
            <a:r>
              <a:rPr lang="en-US" altLang="zh-CN" sz="3600" b="1"/>
              <a:t>……”</a:t>
            </a:r>
            <a:r>
              <a:rPr lang="zh-CN" altLang="en-US" sz="3600" b="1"/>
              <a:t>我的老天，真是天要灭我啊！罪过，罪过</a:t>
            </a:r>
            <a:r>
              <a:rPr lang="en-US" altLang="zh-CN" sz="3600" b="1"/>
              <a:t>……</a:t>
            </a:r>
            <a:r>
              <a:rPr lang="zh-CN" altLang="en-US" sz="3600" b="1"/>
              <a:t>虽说我错得不该，但怎么说也不该这么“天打雷劈”吧。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250825" y="1412875"/>
            <a:ext cx="8497888" cy="320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zh-CN" sz="4800" b="1">
                <a:solidFill>
                  <a:srgbClr val="FF0000"/>
                </a:solidFill>
              </a:rPr>
              <a:t>                     </a:t>
            </a:r>
            <a:r>
              <a:rPr lang="zh-CN" sz="4800" b="1">
                <a:solidFill>
                  <a:srgbClr val="FF0000"/>
                </a:solidFill>
              </a:rPr>
              <a:t>也许</a:t>
            </a:r>
          </a:p>
          <a:p>
            <a:endParaRPr lang="zh-CN" sz="3600" b="1"/>
          </a:p>
          <a:p>
            <a:r>
              <a:rPr lang="zh-CN" sz="3600" b="1"/>
              <a:t>      </a:t>
            </a:r>
            <a:r>
              <a:rPr lang="zh-CN" sz="4000" b="1"/>
              <a:t>也许，下面的景致只是当年马先生笔下的哀叹；也许，它只是今天人们的一时疏忽；也许</a:t>
            </a:r>
            <a:r>
              <a:rPr lang="zh-CN" altLang="zh-CN" sz="4000" b="1"/>
              <a:t>……</a:t>
            </a:r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476250"/>
            <a:ext cx="8540750" cy="5622925"/>
          </a:xfrm>
        </p:spPr>
        <p:txBody>
          <a:bodyPr/>
          <a:lstStyle/>
          <a:p>
            <a:r>
              <a:rPr lang="en-US" altLang="zh-CN" sz="3600" b="1"/>
              <a:t>       </a:t>
            </a:r>
            <a:r>
              <a:rPr lang="zh-CN" altLang="en-US" sz="3600" b="1"/>
              <a:t>话又说回来，这些全都是考题惹得祸，以后说什么也得多加注意了，再来这么几次，我看也够呛！</a:t>
            </a:r>
          </a:p>
        </p:txBody>
      </p:sp>
      <p:sp>
        <p:nvSpPr>
          <p:cNvPr id="142340" name="Text Box 4"/>
          <p:cNvSpPr txBox="1">
            <a:spLocks noChangeArrowheads="1"/>
          </p:cNvSpPr>
          <p:nvPr/>
        </p:nvSpPr>
        <p:spPr bwMode="auto">
          <a:xfrm>
            <a:off x="395288" y="2492375"/>
            <a:ext cx="8569325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600" b="1"/>
              <a:t>       </a:t>
            </a:r>
            <a:r>
              <a:rPr lang="zh-CN" altLang="en-US" sz="3600" b="1">
                <a:solidFill>
                  <a:schemeClr val="tx2"/>
                </a:solidFill>
              </a:rPr>
              <a:t>点评：文章用三个片段展开，分别写</a:t>
            </a:r>
            <a:r>
              <a:rPr lang="zh-CN" altLang="en-US" sz="3600" b="1">
                <a:solidFill>
                  <a:srgbClr val="FF3300"/>
                </a:solidFill>
              </a:rPr>
              <a:t>考试后的轻松</a:t>
            </a:r>
            <a:r>
              <a:rPr lang="zh-CN" altLang="en-US" sz="3600" b="1">
                <a:solidFill>
                  <a:schemeClr val="tx2"/>
                </a:solidFill>
              </a:rPr>
              <a:t>，教室里</a:t>
            </a:r>
            <a:r>
              <a:rPr lang="zh-CN" altLang="en-US" sz="3600" b="1">
                <a:solidFill>
                  <a:srgbClr val="FF3300"/>
                </a:solidFill>
              </a:rPr>
              <a:t>老师刻薄的批评</a:t>
            </a:r>
            <a:r>
              <a:rPr lang="zh-CN" altLang="en-US" sz="3600" b="1">
                <a:solidFill>
                  <a:schemeClr val="tx2"/>
                </a:solidFill>
              </a:rPr>
              <a:t>，家庭中</a:t>
            </a:r>
            <a:r>
              <a:rPr lang="zh-CN" altLang="en-US" sz="3600" b="1">
                <a:solidFill>
                  <a:srgbClr val="FF3300"/>
                </a:solidFill>
              </a:rPr>
              <a:t>父母粗暴的责骂</a:t>
            </a:r>
            <a:r>
              <a:rPr lang="zh-CN" altLang="en-US" sz="3600" b="1">
                <a:solidFill>
                  <a:schemeClr val="tx2"/>
                </a:solidFill>
              </a:rPr>
              <a:t>，并且巧用“</a:t>
            </a:r>
            <a:r>
              <a:rPr lang="zh-CN" altLang="en-US" sz="3600" b="1">
                <a:solidFill>
                  <a:srgbClr val="FF3300"/>
                </a:solidFill>
              </a:rPr>
              <a:t>风和日丽 ”、“小雨，偏北风”、“狂风暴雨</a:t>
            </a:r>
            <a:r>
              <a:rPr lang="zh-CN" altLang="en-US" sz="3600" b="1">
                <a:solidFill>
                  <a:schemeClr val="tx2"/>
                </a:solidFill>
              </a:rPr>
              <a:t>”做小标题来暗示情节的发展，传递作者心情，布局巧妙，感情真挚。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40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1905000"/>
            <a:ext cx="9144000" cy="4194175"/>
          </a:xfrm>
        </p:spPr>
        <p:txBody>
          <a:bodyPr/>
          <a:lstStyle/>
          <a:p>
            <a:pPr algn="ctr"/>
            <a:r>
              <a:rPr lang="zh-CN" altLang="en-US" sz="4000" b="1"/>
              <a:t>练习</a:t>
            </a:r>
            <a:endParaRPr lang="zh-CN" altLang="en-US" sz="4000" b="1">
              <a:latin typeface="宋体" pitchFamily="2" charset="-122"/>
            </a:endParaRPr>
          </a:p>
          <a:p>
            <a:pPr>
              <a:buFont typeface="Wingdings" pitchFamily="2" charset="2"/>
              <a:buNone/>
            </a:pPr>
            <a:endParaRPr lang="zh-CN" altLang="en-US" sz="3600" b="1">
              <a:latin typeface="宋体" pitchFamily="2" charset="-122"/>
            </a:endParaRPr>
          </a:p>
          <a:p>
            <a:pPr>
              <a:buFont typeface="Wingdings" pitchFamily="2" charset="2"/>
              <a:buNone/>
            </a:pPr>
            <a:r>
              <a:rPr lang="en-US" altLang="zh-CN" sz="3600" b="1">
                <a:latin typeface="宋体" pitchFamily="2" charset="-122"/>
              </a:rPr>
              <a:t>《</a:t>
            </a:r>
            <a:r>
              <a:rPr lang="zh-CN" altLang="en-US" sz="3600" b="1">
                <a:latin typeface="宋体" pitchFamily="2" charset="-122"/>
              </a:rPr>
              <a:t>中考突破</a:t>
            </a:r>
            <a:r>
              <a:rPr lang="en-US" altLang="zh-CN" sz="3600" b="1">
                <a:latin typeface="宋体" pitchFamily="2" charset="-122"/>
              </a:rPr>
              <a:t>》</a:t>
            </a: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166</a:t>
            </a:r>
            <a:r>
              <a:rPr lang="zh-CN" altLang="en-US" sz="3600" b="1">
                <a:latin typeface="宋体" pitchFamily="2" charset="-122"/>
              </a:rPr>
              <a:t>页第</a:t>
            </a:r>
            <a:r>
              <a:rPr lang="en-US" altLang="zh-CN" sz="3600" b="1">
                <a:latin typeface="宋体" pitchFamily="2" charset="-122"/>
              </a:rPr>
              <a:t>2</a:t>
            </a:r>
            <a:r>
              <a:rPr lang="zh-CN" altLang="en-US" sz="3600" b="1">
                <a:latin typeface="宋体" pitchFamily="2" charset="-122"/>
              </a:rPr>
              <a:t>题结构训练（</a:t>
            </a:r>
            <a:r>
              <a:rPr lang="en-US" altLang="zh-CN" sz="3600" b="1">
                <a:latin typeface="宋体" pitchFamily="2" charset="-122"/>
              </a:rPr>
              <a:t>1</a:t>
            </a:r>
            <a:r>
              <a:rPr lang="zh-CN" altLang="en-US" sz="3600" b="1">
                <a:latin typeface="宋体" pitchFamily="2" charset="-122"/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250825" y="476250"/>
            <a:ext cx="8353425" cy="649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zh-CN" sz="2800" b="1"/>
              <a:t>                              </a:t>
            </a:r>
            <a:r>
              <a:rPr lang="zh-CN" sz="2800" b="1"/>
              <a:t>枯藤老树昏鸦</a:t>
            </a:r>
          </a:p>
          <a:p>
            <a:r>
              <a:rPr lang="zh-CN" sz="2800" b="1"/>
              <a:t>       “呀</a:t>
            </a:r>
            <a:r>
              <a:rPr lang="zh-CN" altLang="zh-CN" sz="2800" b="1"/>
              <a:t>—</a:t>
            </a:r>
            <a:r>
              <a:rPr lang="zh-CN" sz="2800" b="1"/>
              <a:t>呀</a:t>
            </a:r>
            <a:r>
              <a:rPr lang="zh-CN" altLang="zh-CN" sz="2800" b="1"/>
              <a:t>—”</a:t>
            </a:r>
            <a:r>
              <a:rPr lang="zh-CN" sz="2800" b="1"/>
              <a:t>一只老鸦在空中徘徊几圈，最终无可奈何的落回那摇摇欲坠的巢穴，树枝经过一阵颤抖，老树轻轻地叹了一口气。淡淡的夕阳余晖斜斜地洒在这毫无生气的土地上，贫瘠的黄土地上突着矮矮的树桩，一圈圈的年轮记录着这些曾经属于它们的历史。老树不明白，为什么在那次“浩劫”中，它幸免于难，也许</a:t>
            </a:r>
            <a:r>
              <a:rPr lang="zh-CN" altLang="zh-CN" sz="2800" b="1"/>
              <a:t>……</a:t>
            </a:r>
            <a:r>
              <a:rPr lang="zh-CN" sz="2800" b="1"/>
              <a:t>也许人们嫌它太小？当初逃脱一劫的喜悦，早被眼前这凄凉的景象冲得无影无踪了。老树颤巍巍地摇动着说：“快走吧，这地方只有砍来砍去，不走，只有死路一条啊！”老鸦没有动，浑黄的老眼，呆呆地望着远方。它在想什么？也许在构思如何逃脱死亡，尽管自己太老了，飞不远了，可它多么希望能飞到一片真正属于它的绿色天地</a:t>
            </a:r>
            <a:r>
              <a:rPr lang="zh-CN" altLang="zh-CN" sz="2800" b="1"/>
              <a:t>……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395288" y="333375"/>
            <a:ext cx="8137525" cy="642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zh-CN" sz="3200" b="1"/>
              <a:t>                  </a:t>
            </a:r>
            <a:r>
              <a:rPr lang="zh-CN" sz="3200" b="1"/>
              <a:t>小桥流水人家</a:t>
            </a:r>
          </a:p>
          <a:p>
            <a:r>
              <a:rPr lang="zh-CN" sz="3200" b="1"/>
              <a:t>      好一个小桥流水人家！柔性的江南水乡的美，表现于那一砖一瓦，一墙一层。还有那如影子一样静的水依稀映现了水中的红色，这就是流水的第三色。三个月前它是碧绿的，半年后是橙色的，而现在是红色的。此时，小桥人家都讨厌它，红色可怕，还有一股味道，以前的小孩常来这儿洗澡玩耍，而现在没人再来了，就连路过的人也紧紧捂着鼻子，皱紧了眉头</a:t>
            </a:r>
            <a:r>
              <a:rPr lang="zh-CN" altLang="zh-CN" sz="3200" b="1"/>
              <a:t>……</a:t>
            </a:r>
            <a:r>
              <a:rPr lang="zh-CN" sz="3200" b="1"/>
              <a:t>绿色曾是人们最喜爱的大自然的本色，而现在</a:t>
            </a:r>
            <a:r>
              <a:rPr lang="zh-CN" altLang="zh-CN" sz="3200" b="1"/>
              <a:t>……</a:t>
            </a:r>
            <a:r>
              <a:rPr lang="zh-CN" sz="3200" b="1"/>
              <a:t>流水伤心、难过；也许人们后悔了吧？后悔夺走了它的本色。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250825" y="549275"/>
            <a:ext cx="8424863" cy="545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zh-CN" sz="3200" b="1"/>
              <a:t>                     </a:t>
            </a:r>
            <a:r>
              <a:rPr lang="zh-CN" sz="3200" b="1"/>
              <a:t>古道西风瘦马</a:t>
            </a:r>
          </a:p>
          <a:p>
            <a:r>
              <a:rPr lang="zh-CN" sz="3200" b="1"/>
              <a:t>        一阵西风，卷起漫天黄沙，古道上沙尘弥漫。一匹骨瘦如柴的老马在这无人烟的道上踏着。它在找什么？青草吗？可这鸟不生蛋的地方哪里还有绿草啊。也许，他在想那一幕：人们把它的伙伴赶到了这片净土，让它们吃饱喝足快快成长。大片大片的绿草引诱着它们，它们便放开胃口，于是弱肉强食的争夺继续着</a:t>
            </a:r>
            <a:r>
              <a:rPr lang="zh-CN" altLang="zh-CN" sz="3200" b="1"/>
              <a:t>……</a:t>
            </a:r>
            <a:r>
              <a:rPr lang="zh-CN" sz="3200" b="1"/>
              <a:t>想到这儿，老马难过地摇了摇头。沙尘猛烈地抽打着它，好疼啊！它吁了口气：也许我真该离开这块养育我的绿地</a:t>
            </a:r>
            <a:r>
              <a:rPr lang="zh-CN" altLang="zh-CN" sz="3200" b="1"/>
              <a:t>——</a:t>
            </a:r>
            <a:r>
              <a:rPr lang="zh-CN" sz="3200" b="1"/>
              <a:t>黄土了。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250825" y="476250"/>
            <a:ext cx="8353425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zh-CN" sz="3600" b="1"/>
              <a:t>                 </a:t>
            </a:r>
            <a:r>
              <a:rPr lang="zh-CN" sz="3600" b="1"/>
              <a:t>断肠人在天涯</a:t>
            </a:r>
          </a:p>
          <a:p>
            <a:r>
              <a:rPr lang="zh-CN" sz="3600" b="1"/>
              <a:t>      那是一群正流着眼泪的人们，一个个神情呆呆地望着那正在咆哮的“黄龙”。洪水无情，冲毁了大堤、田地、房子，冲走了生命和亲人。一夜之间，家破人亡，又有多少断肠人流落天涯，也许，他们的内心在悔恨当初。如果没有连续几年的乱砍、滥伐，如果没有几年前的过度放牧，如果几年前就意识到保护水资源，也许不至于此！</a:t>
            </a:r>
          </a:p>
          <a:p>
            <a:r>
              <a:rPr lang="zh-CN" sz="3600" b="1"/>
              <a:t>     也许</a:t>
            </a:r>
            <a:r>
              <a:rPr lang="zh-CN" altLang="zh-CN" sz="3600" b="1"/>
              <a:t>……</a:t>
            </a:r>
            <a:r>
              <a:rPr lang="zh-CN" sz="3600" b="1"/>
              <a:t>一切悔之已晚！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5246</Words>
  <PresentationFormat>全屏显示(4:3)</PresentationFormat>
  <Paragraphs>162</Paragraphs>
  <Slides>51</Slides>
  <Notes>0</Notes>
  <HiddenSlides>15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小标题作文范文</vt:lpstr>
      <vt:lpstr>幻灯片 21</vt:lpstr>
      <vt:lpstr>幻灯片 22</vt:lpstr>
      <vt:lpstr>老师的目光 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小标题式作文的写法</vt:lpstr>
      <vt:lpstr>什么叫小标题式作文</vt:lpstr>
      <vt:lpstr>小标题的用法</vt:lpstr>
      <vt:lpstr>例文一：打造蓝天</vt:lpstr>
      <vt:lpstr>幻灯片 36</vt:lpstr>
      <vt:lpstr>幻灯片 37</vt:lpstr>
      <vt:lpstr>幻灯片 38</vt:lpstr>
      <vt:lpstr>幻灯片 39</vt:lpstr>
      <vt:lpstr>例文二：自然之音 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微软用户</cp:lastModifiedBy>
  <cp:revision>2</cp:revision>
  <dcterms:created xsi:type="dcterms:W3CDTF">2016-10-06T13:40:33Z</dcterms:created>
  <dcterms:modified xsi:type="dcterms:W3CDTF">2016-10-06T14:04:48Z</dcterms:modified>
</cp:coreProperties>
</file>