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</p:sldIdLst>
  <p:sldSz cx="13004800" cy="9753600"/>
  <p:notesSz cx="13004800" cy="9753600"/>
  <p:custDataLst>
    <p:tags r:id="rId10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76">
          <p15:clr>
            <a:srgbClr val="A4A3A4"/>
          </p15:clr>
        </p15:guide>
        <p15:guide id="2" pos="21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252" y="-90"/>
      </p:cViewPr>
      <p:guideLst>
        <p:guide orient="horz" pos="2876"/>
        <p:guide pos="216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35594" y="1616951"/>
            <a:ext cx="9133611" cy="896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50720" y="5462016"/>
            <a:ext cx="9103360" cy="243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仿宋" panose="02010609060101010101" charset="-122"/>
                <a:cs typeface="仿宋" panose="02010609060101010101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50240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697472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74589" y="2609468"/>
            <a:ext cx="2055621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24736" y="2405634"/>
            <a:ext cx="10433050" cy="6610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仿宋" panose="02010609060101010101" charset="-122"/>
                <a:cs typeface="仿宋" panose="02010609060101010101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421632" y="9070848"/>
            <a:ext cx="4161536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50240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363456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9866630" y="3175380"/>
            <a:ext cx="1014983" cy="697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712450" y="3175380"/>
            <a:ext cx="1014983" cy="6979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63880" y="2932430"/>
            <a:ext cx="12176125" cy="326898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R="1002665" algn="ctr">
              <a:lnSpc>
                <a:spcPct val="100000"/>
              </a:lnSpc>
              <a:spcBef>
                <a:spcPts val="700"/>
              </a:spcBef>
            </a:pPr>
            <a:r>
              <a:rPr lang="en-US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2021</a:t>
            </a:r>
            <a:r>
              <a:rPr lang="zh-CN" altLang="en-US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年辽宁省沈阳市九年级</a:t>
            </a:r>
            <a:br>
              <a:rPr lang="zh-CN" altLang="en-US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</a:br>
            <a:r>
              <a:rPr lang="zh-CN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cs typeface="Arial"/>
              </a:rPr>
              <a:t>初中语文阅读－－词语含义理解</a:t>
            </a:r>
            <a:endParaRPr sz="6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/>
              <a:cs typeface="Arial"/>
            </a:endParaRPr>
          </a:p>
          <a:p>
            <a:pPr marL="12700" algn="ctr">
              <a:lnSpc>
                <a:spcPct val="100000"/>
              </a:lnSpc>
              <a:spcBef>
                <a:spcPts val="800"/>
              </a:spcBef>
            </a:pPr>
            <a:r>
              <a:rPr sz="8000" dirty="0" err="1">
                <a:solidFill>
                  <a:srgbClr val="FFFFFF"/>
                </a:solidFill>
              </a:rPr>
              <a:t>文学文本类阅读：含义题</a:t>
            </a:r>
            <a:endParaRPr sz="8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6111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/>
          <p:nvPr/>
        </p:nvSpPr>
        <p:spPr>
          <a:xfrm>
            <a:off x="1437830" y="5281559"/>
            <a:ext cx="6953250" cy="864869"/>
          </a:xfrm>
          <a:custGeom>
            <a:avLst/>
            <a:gdLst/>
            <a:ahLst/>
            <a:cxnLst/>
            <a:rect l="l" t="t" r="r" b="b"/>
            <a:pathLst>
              <a:path w="6953250" h="864869">
                <a:moveTo>
                  <a:pt x="0" y="864821"/>
                </a:moveTo>
                <a:lnTo>
                  <a:pt x="6953161" y="864821"/>
                </a:lnTo>
                <a:lnTo>
                  <a:pt x="6953161" y="0"/>
                </a:lnTo>
                <a:lnTo>
                  <a:pt x="0" y="0"/>
                </a:lnTo>
                <a:lnTo>
                  <a:pt x="0" y="864821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896848"/>
            <a:ext cx="10693400" cy="3255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9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结合全文内容，揣摩文章末段“那从时光隧道传来的温暖悠悠的声音”一句中“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温暖”和“悠悠”的含义各是什么。（4分）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⑴暖：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⑵悠悠：</a:t>
            </a:r>
          </a:p>
          <a:p>
            <a:pPr marL="361315" indent="-274320">
              <a:lnSpc>
                <a:spcPct val="100000"/>
              </a:lnSpc>
              <a:spcBef>
                <a:spcPts val="1600"/>
              </a:spcBef>
              <a:buSzPct val="96000"/>
              <a:buAutoNum type="arabicPeriod"/>
              <a:tabLst>
                <a:tab pos="36195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抓住修饰主体，写出修饰作用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61315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36195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结合文章或者句段，搭配文义，挖掘深层含义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知识点总结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96746" y="3288919"/>
            <a:ext cx="9183370" cy="3134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FF88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（二）理解句子含义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926465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找句中关键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词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→理解关键词语境义→理解关键词表现义</a:t>
            </a:r>
          </a:p>
          <a:p>
            <a:pPr marL="935990" marR="5080">
              <a:lnSpc>
                <a:spcPct val="150000"/>
              </a:lnSpc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关键</a:t>
            </a: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词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：句子中关键的动词、形容词，以及有特殊含义的名词 </a:t>
            </a: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语境</a:t>
            </a: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义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：关键词在句子中的意思</a:t>
            </a:r>
          </a:p>
          <a:p>
            <a:pPr marL="935990">
              <a:lnSpc>
                <a:spcPct val="100000"/>
              </a:lnSpc>
              <a:spcBef>
                <a:spcPts val="1440"/>
              </a:spcBef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表现</a:t>
            </a: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义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：关键词体现出来的情感/中心/人物形象/品质等</a:t>
            </a: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知识点总结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68627" y="3288919"/>
            <a:ext cx="6275070" cy="423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FF88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（三）理解题目含义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935990" marR="4105275">
              <a:lnSpc>
                <a:spcPct val="300000"/>
              </a:lnSpc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表层含义 深层含义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384935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/>
              <a:tabLst>
                <a:tab pos="138557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引申义——言外之意</a:t>
            </a:r>
          </a:p>
          <a:p>
            <a:pPr marL="927100" marR="5080">
              <a:lnSpc>
                <a:spcPct val="150000"/>
              </a:lnSpc>
              <a:spcBef>
                <a:spcPts val="5"/>
              </a:spcBef>
              <a:buSzPct val="96000"/>
              <a:buAutoNum type="arabicParenBoth"/>
              <a:tabLst>
                <a:tab pos="1385570" algn="l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表现义——情感/中心/品质精神……  (3)比喻义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37800" y="115189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6111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896848"/>
            <a:ext cx="10693400" cy="5512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9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结合全文内容，揣摩文章末段“那从时光隧道传来的温暖悠悠的声音”一句中“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温暖”和“悠悠”的含义各是什么。（4分）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⑴暖：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⑵悠悠：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65100" marR="5080" indent="-152400">
              <a:lnSpc>
                <a:spcPct val="15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⑴温暖”是指父亲的教导在我人生的关键时刻给我帮助与指引，深厚的父爱温暖  “我”的心；（2分。“帮助”与“指引”1分，“父爱”1分）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⑵“悠悠”指父亲耐心解释教育时的语调，也指父亲的教导穿越时空，历久弥新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75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。（2分。“耐心”1分，“穿越时空”1分）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篱笆，篱笆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11986" y="2867913"/>
            <a:ext cx="11012170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/>
              <a:tabLst>
                <a:tab pos="1193165" algn="l"/>
              </a:tabLst>
            </a:pP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从前的江南多篱笆。普通人家的小院周边或自家的地里，常种上木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竹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、冬青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或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月月红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类，再立上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木桩用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竹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条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夹一</a:t>
            </a:r>
            <a:r>
              <a:rPr sz="2400" spc="-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笆就建成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。当然，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还有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用茅草、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杉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枝、松枝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等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围起来的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，但我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喜欢前面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活篱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岁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月四季，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也是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篱笆的四季，活篱笆年年演绎着春发夏盛秋茂冬落叶的景致。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191260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有篱笆的岁月，是一段难忘的日</a:t>
            </a:r>
            <a:r>
              <a:rPr sz="2400" spc="-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/>
              <a:tabLst>
                <a:tab pos="1212850" algn="l"/>
              </a:tabLst>
            </a:pPr>
            <a:r>
              <a:rPr sz="2400" spc="1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前，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我家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的小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院前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有一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块自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留</a:t>
            </a:r>
            <a:r>
              <a:rPr sz="2400" spc="2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1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留地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周边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种有</a:t>
            </a:r>
            <a:r>
              <a:rPr sz="2400" spc="1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树</a:t>
            </a:r>
            <a:r>
              <a:rPr sz="2400" spc="1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有香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樟</a:t>
            </a:r>
            <a:r>
              <a:rPr sz="2400" spc="1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香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柳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……后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周边种上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竹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，杂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竹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丛生。我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记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得父亲极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爱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修篱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留地里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 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能修则修，一则防牛羊偷吃作物，二则对作物有挡风保暖之功能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三则是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心理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因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素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，仿佛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做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了篱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面的东西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是自己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心里踏</a:t>
            </a:r>
            <a:r>
              <a:rPr sz="2400" spc="-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实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我揣摩父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的心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态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篱笆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就是他心里的“长城”。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篱笆，篱笆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40028" y="2362199"/>
            <a:ext cx="1101979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335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4"/>
              <a:tabLst>
                <a:tab pos="1192530" algn="l"/>
              </a:tabLst>
            </a:pP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我印象最深的篱笆是住在我家南边的阿金姑婆家</a:t>
            </a:r>
            <a:r>
              <a:rPr sz="2400" spc="-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。因为阿金姑婆家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 笆跟吃的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关，所以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至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今难忘。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阿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金姑婆丈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夫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去世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早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我记事起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寡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居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，人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 胖胖黑黑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，脸上凹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凹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一片，是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麻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子，眼睛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大，平时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笑且言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语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-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多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，常戴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副 老花眼镜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在自家的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窗下纳鞋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底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、缝补衣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，所以看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“下掏眼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，眼睛一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 很吓人的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不过，最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吸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引我的却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她家的活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，因为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笆上种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矮</a:t>
            </a:r>
            <a:r>
              <a:rPr sz="2400" spc="-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李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。每年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初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夏 时节，结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出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红红的小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果实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，甜中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带酸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，酸中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带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甜，还有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涩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涩的味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想起这些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口中至今仍会生出酸味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4"/>
              <a:tabLst>
                <a:tab pos="1192530" algn="l"/>
              </a:tabLst>
            </a:pP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阿金姑婆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管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“篱笆”是管得很紧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，白天做针线活，时不时用眼瞟一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；  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她耳朵又很灵光，一有响动，立马出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门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，知道我们这帮“馋鬼”会来偷吃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。有一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年，阿金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家的矮李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又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红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，我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几个小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伙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伴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商量着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晚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去偷</a:t>
            </a:r>
            <a:r>
              <a:rPr sz="2400" spc="-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半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夜，我们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三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小伙伴蹑手蹑脚地来到篱笆前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三个人同时下手，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从树上抓来一把往嘴里</a:t>
            </a:r>
            <a:r>
              <a:rPr sz="2400" spc="-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塞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篱笆，篱笆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902966"/>
            <a:ext cx="10655300" cy="551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50000"/>
              </a:lnSpc>
              <a:spcBef>
                <a:spcPts val="100"/>
              </a:spcBef>
            </a:pP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“哇”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声，有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小伙伴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到了青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忍不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住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吐了出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响声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惊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动了阿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金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姑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婆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家的狗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狗狂吠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窜出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我们只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撒腿就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逃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，我路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熟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溜之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大吉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 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伙伴，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慌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不择</a:t>
            </a:r>
            <a:r>
              <a:rPr sz="2400" spc="1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路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一头掉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土墩边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浅水</a:t>
            </a:r>
            <a:r>
              <a:rPr sz="2400" spc="1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潭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爬上水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潭</a:t>
            </a:r>
            <a:r>
              <a:rPr sz="2400" spc="1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已变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成了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泥 人。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(6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)我们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甘心失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败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。没几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日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阿金姑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婆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去亲戚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喝喜</a:t>
            </a: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酒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那条狗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跟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 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“开荤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那天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午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三个小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伙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伴呼地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窜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到篱笆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，霎间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篱笆上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矮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李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不是进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肚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塞进口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袋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临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走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还回过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树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的红矮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李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剩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下青的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敢回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在溪边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三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个人继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续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享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受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胜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利果实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可惜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袋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那些矮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李</a:t>
            </a:r>
            <a:r>
              <a:rPr sz="2400" spc="1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已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“血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肉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模</a:t>
            </a:r>
            <a:r>
              <a:rPr sz="2400" spc="1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糊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。由于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下子吃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太</a:t>
            </a:r>
            <a:r>
              <a:rPr sz="2400" spc="1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多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们三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人肠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胃开</a:t>
            </a:r>
            <a:r>
              <a:rPr sz="2400" spc="1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始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抗 议”，一会儿，都“哇哇”地吐出了青水……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篱笆，篱笆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902966"/>
            <a:ext cx="10661650" cy="551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7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小时候听伯父讲过一个跟篱笆有关的聪明少年的故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。带尖刺的枸桔密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密麻麻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围住了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大户人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的桔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园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连小动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也钻不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又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人日夜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守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 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可是，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还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是会有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桔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子丢</a:t>
            </a:r>
            <a:r>
              <a:rPr sz="2400" spc="1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失</a:t>
            </a:r>
            <a:r>
              <a:rPr sz="2400" spc="1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守园人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躲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在暗处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整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整守了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1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周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才发</a:t>
            </a:r>
            <a:r>
              <a:rPr sz="2400" spc="1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现一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个小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男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孩，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并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把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他交给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人见少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身上不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仅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衣裤完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连脸上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没有被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枸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桔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划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破刺伤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一再追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问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少年原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因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并答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应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他说出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怎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么进的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桔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园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随便来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园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中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的桔子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于是，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年演示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他用鱼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塞进刺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笆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鱼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筌中钻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了桔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园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主人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看了称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赞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少年的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聪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明；又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解到原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少年因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病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重的母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喊要桔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了偷园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中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桔子的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法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感念少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的孝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心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信守了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让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少年摘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桔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子给母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诺言。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191260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7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有篱笆的岁月，确是一段难忘的日子。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篱笆，篱笆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902966"/>
            <a:ext cx="10660380" cy="551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3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9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那时，尽管有篱笆，家家户户的门上却很少上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锁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，要借用锄头什么的农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具，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只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要用后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放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回原处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便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有凉开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水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，渴了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推门进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喝 一口。半道上要是碰到主人，说一声，主人会很开心，因为这是看得起人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9"/>
              <a:tabLst>
                <a:tab pos="1348105" algn="l"/>
              </a:tabLst>
            </a:pP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篱笆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一道朴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素而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没有隔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阂的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屏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是乡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村特有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致和标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志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是田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园风光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重要元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素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更是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诗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人眼中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美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好家园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象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征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杜甫的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肯与邻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舍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相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对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饮，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隔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呼取尽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余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杯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陶渊明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采菊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东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篱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悠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然见南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”，还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荒 苔野蔓上篱笆，客至多疑不在家”……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2065" indent="720725">
              <a:lnSpc>
                <a:spcPct val="150000"/>
              </a:lnSpc>
              <a:spcBef>
                <a:spcPts val="5"/>
              </a:spcBef>
              <a:buSzPct val="96000"/>
              <a:buAutoNum type="arabicParenBoth" startAt="9"/>
              <a:tabLst>
                <a:tab pos="1348105" algn="l"/>
              </a:tabLst>
            </a:pP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出生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江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南的诗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人艾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青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《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献给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乡村的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诗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》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中也说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外面围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着石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围墙或竹编的篱笆，墙上和篱笆上爬满了茑萝和纺车花……”。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343660" indent="-610870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9"/>
              <a:tabLst>
                <a:tab pos="13442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我以为，他写的不仅是活篱笆，而且是篱笆的活。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/>
          <p:nvPr/>
        </p:nvSpPr>
        <p:spPr>
          <a:xfrm>
            <a:off x="1538643" y="4192226"/>
            <a:ext cx="6257925" cy="875030"/>
          </a:xfrm>
          <a:custGeom>
            <a:avLst/>
            <a:gdLst/>
            <a:ahLst/>
            <a:cxnLst/>
            <a:rect l="l" t="t" r="r" b="b"/>
            <a:pathLst>
              <a:path w="6257925" h="875028">
                <a:moveTo>
                  <a:pt x="0" y="874908"/>
                </a:moveTo>
                <a:lnTo>
                  <a:pt x="6257582" y="874908"/>
                </a:lnTo>
                <a:lnTo>
                  <a:pt x="6257582" y="0"/>
                </a:lnTo>
                <a:lnTo>
                  <a:pt x="0" y="0"/>
                </a:lnTo>
                <a:lnTo>
                  <a:pt x="0" y="874908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499997" y="3522345"/>
            <a:ext cx="8408670" cy="153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结合全文，谈谈你对最后一段中加点词“活”的理解。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4分）</a:t>
            </a: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50">
              <a:latin typeface="Times New Roman" panose="02020603050405020304"/>
              <a:cs typeface="Times New Roman" panose="02020603050405020304"/>
            </a:endParaRPr>
          </a:p>
          <a:p>
            <a:pPr marL="318135" indent="-274320">
              <a:lnSpc>
                <a:spcPct val="100000"/>
              </a:lnSpc>
              <a:buSzPct val="96000"/>
              <a:buAutoNum type="arabicPeriod"/>
              <a:tabLst>
                <a:tab pos="31877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答题模板：内容（人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/</a:t>
            </a: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）+</a:t>
            </a: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情感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18135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31877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注意题目中给定的答题范围“结合全文”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9997" y="3522345"/>
            <a:ext cx="10388600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结合全文，谈谈你对最后一段中加点词“活”的理解。（4分）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50000"/>
              </a:lnSpc>
              <a:spcBef>
                <a:spcPts val="156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 案 ：  “活”是指家乡有关篱笆的故事，是指家乡的小伙伴、阿金婆，是指乡村朴素 而没有隔阂的生活，这些人、事鲜活地“活”在我的心里；“活”还是我对故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乡生活难以忘怀的朴素情怀，是希望故乡这样朴素而没有隔阂的生活永远保持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下去的愿望。评分说明：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共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4分。“活”的内容2分，“活”的情感2分。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木耳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91945" y="2362072"/>
            <a:ext cx="10582275" cy="6171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indent="609600" algn="just">
              <a:lnSpc>
                <a:spcPct val="140000"/>
              </a:lnSpc>
              <a:spcBef>
                <a:spcPts val="100"/>
              </a:spcBef>
              <a:buSzPct val="96000"/>
              <a:buAutoNum type="arabicParenBoth"/>
              <a:tabLst>
                <a:tab pos="1081405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阿勒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连绵起伏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群山背阴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面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有成片浩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荡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的森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林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里安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静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绝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美、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携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着秘密。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耳一排排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半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透明地立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伏倒的树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，它们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森林里最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神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秘最敏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感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的耳朵，总是会比你先听到什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更多地知道些什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却不为你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了解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8255" indent="609600">
              <a:lnSpc>
                <a:spcPct val="140000"/>
              </a:lnSpc>
              <a:buSzPct val="96000"/>
              <a:buAutoNum type="arabicParenBoth"/>
              <a:tabLst>
                <a:tab pos="1081405" algn="l"/>
              </a:tabLst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那时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知道这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里有木耳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还只是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少的几个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采回家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只是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自 己尝尝鲜而已。而我妈却想靠它发财。</a:t>
            </a:r>
          </a:p>
          <a:p>
            <a:pPr marL="12700" marR="5080" indent="609600" algn="just">
              <a:lnSpc>
                <a:spcPct val="140000"/>
              </a:lnSpc>
              <a:buSzPct val="96000"/>
              <a:buAutoNum type="arabicParenBoth"/>
              <a:tabLst>
                <a:tab pos="1081405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心想找到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野生的木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。她爬山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峰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，下深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谷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出去得一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比一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天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早，回来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一天比一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晚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。每天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，头发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糟糟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疲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惫与失望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折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磨着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终于，有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天，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她从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森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林里回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拿着一根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树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枝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。树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枝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的梢头结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指头大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一小团褐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色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嫩嫩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软的小东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西。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像一个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混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混沌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沌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灵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智未开的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精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灵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那 就是木耳。</a:t>
            </a:r>
          </a:p>
          <a:p>
            <a:pPr marL="12700" marR="5080" indent="609600">
              <a:lnSpc>
                <a:spcPct val="140000"/>
              </a:lnSpc>
              <a:spcBef>
                <a:spcPts val="5"/>
              </a:spcBef>
              <a:buSzPct val="96000"/>
              <a:buAutoNum type="arabicParenBoth"/>
              <a:tabLst>
                <a:tab pos="1081405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从我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找回第一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朵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木耳开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生活中开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始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有了飞翔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与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畅游的内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容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，也有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了无数次的坠落和窒息。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984" y="1580388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98971" y="3407790"/>
            <a:ext cx="100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baseline="-6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4800" spc="-914" baseline="-6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63060" y="4815205"/>
            <a:ext cx="5248910" cy="935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词</a:t>
            </a:r>
            <a:r>
              <a:rPr sz="6000" b="1" spc="10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语</a:t>
            </a:r>
            <a:r>
              <a:rPr sz="6000" b="1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含义理解</a:t>
            </a:r>
            <a:endParaRPr sz="6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651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木耳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45" y="2286253"/>
            <a:ext cx="10661650" cy="6171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700" indent="609600" algn="just">
              <a:lnSpc>
                <a:spcPct val="140000"/>
              </a:lnSpc>
              <a:spcBef>
                <a:spcPts val="100"/>
              </a:spcBef>
              <a:buSzPct val="96000"/>
              <a:buAutoNum type="arabicParenBoth" startAt="5"/>
              <a:tabLst>
                <a:tab pos="108267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当晾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干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的木耳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攒够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了六公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斤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（平均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九公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斤湿的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才能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出一公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斤干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货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我们把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们仔细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包装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我妈提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装着木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的箱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搭上一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辆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运木头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卡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车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去了山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。那天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夜时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分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我妈才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回来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，她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兴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奋地告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山下小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镇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个干部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模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样的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想买木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作为礼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品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他把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六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公斤木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全买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八十块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钱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公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斤！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远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远比我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靠小店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做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生意赚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多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妈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高兴得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直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想飞回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那个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夏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真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是漫长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我不知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究竟弄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多少木</a:t>
            </a:r>
            <a:r>
              <a:rPr sz="2400" spc="100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每次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妈下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想要的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便闻讯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而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简直跟抢一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样。我们就顺势把木耳涨到了一百块钱一公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斤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5080" indent="457200" algn="just">
              <a:lnSpc>
                <a:spcPct val="140000"/>
              </a:lnSpc>
              <a:buSzPct val="96000"/>
              <a:buAutoNum type="arabicParenBoth" startAt="5"/>
              <a:tabLst>
                <a:tab pos="936625" algn="l"/>
              </a:tabLst>
            </a:pP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渐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渐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一些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人也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开始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采木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耳卖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木耳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采木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耳的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队伍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悄然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扩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采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过木耳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痕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迹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满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山遍野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。木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生长的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速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度极快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尤其在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过雨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后。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但采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木耳的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多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就赶不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采摘的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速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度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耳明显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少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是除了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采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耳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以外，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们又挖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党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参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挖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虫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草。只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要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是能卖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钱的都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挖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，山脚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森林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边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狼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藉 一片。秋天下山时，木耳已卖到一百八十块钱。刚入冬，又涨到两百块钱整。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木耳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828" y="2438653"/>
            <a:ext cx="10877550" cy="6171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 algn="just">
              <a:lnSpc>
                <a:spcPct val="140000"/>
              </a:lnSpc>
              <a:spcBef>
                <a:spcPts val="100"/>
              </a:spcBef>
              <a:buSzPct val="96000"/>
              <a:buAutoNum type="arabicParenBoth" startAt="7"/>
              <a:tabLst>
                <a:tab pos="933450" algn="l"/>
              </a:tabLst>
            </a:pP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时，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木耳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用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已不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用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作为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礼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品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一种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髦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用来消 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遣的东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西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被用来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进行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着秘密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地交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流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终流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传到一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个本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来与木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耳没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有任何关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系 的地方。</a:t>
            </a:r>
          </a:p>
          <a:p>
            <a:pPr marL="932815" indent="-463550">
              <a:lnSpc>
                <a:spcPct val="100000"/>
              </a:lnSpc>
              <a:spcBef>
                <a:spcPts val="1150"/>
              </a:spcBef>
              <a:buSzPct val="96000"/>
              <a:buAutoNum type="arabicParenBoth" startAt="7"/>
              <a:tabLst>
                <a:tab pos="933450" algn="l"/>
              </a:tabLst>
            </a:pP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又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一年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春天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临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木耳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世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疯狂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极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限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远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夏甘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肃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也涌来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</a:t>
            </a:r>
          </a:p>
          <a:p>
            <a:pPr marL="12700" marR="9525" algn="just">
              <a:lnSpc>
                <a:spcPct val="140000"/>
              </a:lnSpc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山下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爆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满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像蝗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虫一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处都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，他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们靠着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破旧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的行李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露宿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在河边那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片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废墟里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；还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来了铁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匠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专门给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大家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打制挖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野货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时要用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的工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具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，炉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火熊熊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贪婪地 吞噬着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早春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气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。进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山的那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两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所有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人背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着铺盖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李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提着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面粉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粮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油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，扛着 铁锹木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铲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成群结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队，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浩浩荡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荡向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北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走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进山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，进山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，对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木耳狂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热的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渴望照亮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 他们暗黑疲惫的脸……而来订购木耳的人把价出到了五百块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钱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927735" indent="-458470">
              <a:lnSpc>
                <a:spcPct val="100000"/>
              </a:lnSpc>
              <a:spcBef>
                <a:spcPts val="1150"/>
              </a:spcBef>
              <a:buSzPct val="96000"/>
              <a:buAutoNum type="arabicParenBoth" startAt="9"/>
              <a:tabLst>
                <a:tab pos="927735" algn="l"/>
              </a:tabLst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我们真有点怕了，我对我妈说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“今年我们还去弄吗？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”</a:t>
            </a:r>
          </a:p>
          <a:p>
            <a:pPr marL="1080135" indent="-610870">
              <a:lnSpc>
                <a:spcPct val="100000"/>
              </a:lnSpc>
              <a:spcBef>
                <a:spcPts val="1155"/>
              </a:spcBef>
              <a:buSzPct val="96000"/>
              <a:buAutoNum type="arabicParenBoth" startAt="9"/>
              <a:tabLst>
                <a:tab pos="1080770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也怕了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了又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话怎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办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呢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，你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天天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</a:t>
            </a: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，我们怎么生活……”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651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木耳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2850260"/>
            <a:ext cx="10654030" cy="551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57200" algn="just">
              <a:lnSpc>
                <a:spcPct val="150000"/>
              </a:lnSpc>
              <a:spcBef>
                <a:spcPts val="95"/>
              </a:spcBef>
              <a:buSzPct val="96000"/>
              <a:buAutoNum type="arabicParenBoth" startAt="11"/>
              <a:tabLst>
                <a:tab pos="108267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那么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们过去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又是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怎么生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活的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呢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？那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些没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有木耳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，没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有希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望又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胜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似有无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穷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希望的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日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些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简单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的、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平和喜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悦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的日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不是生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活吗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？我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几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乎 都要忘了，忘了森林里除木耳之外的那些更多更广阔更令人惊喜的一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切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……</a:t>
            </a:r>
          </a:p>
          <a:p>
            <a:pPr marL="12700" marR="5080" indent="457200" algn="just">
              <a:lnSpc>
                <a:spcPct val="150000"/>
              </a:lnSpc>
              <a:buSzPct val="96000"/>
              <a:buAutoNum type="arabicParenBoth" startAt="11"/>
              <a:tabLst>
                <a:tab pos="108267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就在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像是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几年前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突然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出现一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木耳突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然消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失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像是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从来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就 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没有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过一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样地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没有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森林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里曾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有过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木耳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的地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方都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梦一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样空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-15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真的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么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也找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不到了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……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大风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吹过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谷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，森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林发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出巨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大的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轰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鸣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。天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空的蓝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空空的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大地的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绿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是空空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绿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没有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了，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森林里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每一棵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伏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倒的树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再也不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必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受 什么了，它们倒在森林</a:t>
            </a:r>
            <a:r>
              <a:rPr sz="2400" spc="-15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，又像是漂浮在森林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6985" indent="457200">
              <a:lnSpc>
                <a:spcPts val="4320"/>
              </a:lnSpc>
              <a:spcBef>
                <a:spcPts val="385"/>
              </a:spcBef>
              <a:buSzPct val="96000"/>
              <a:buAutoNum type="arabicParenBoth" startAt="11"/>
              <a:tabLst>
                <a:tab pos="108267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觉得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那一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一个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哭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木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再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也没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…其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实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们对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木 耳的</a:t>
            </a: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了解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是多么不够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啊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！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651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木耳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83969" y="3003804"/>
            <a:ext cx="10798175" cy="1672589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540"/>
              </a:spcBef>
            </a:pP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(14)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一天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个人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了很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远，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看到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前面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人，那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是我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妈，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她还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找</a:t>
            </a:r>
          </a:p>
          <a:p>
            <a:pPr marL="12700" marR="5080">
              <a:lnSpc>
                <a:spcPct val="150000"/>
              </a:lnSpc>
              <a:spcBef>
                <a:spcPts val="5"/>
              </a:spcBef>
            </a:pP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远远地就看到她的附近有一朵木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耳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整个世界最后的一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朵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静静地生长着，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但 是她没有发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现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。我站在那里，看着她很久很久，直到看着她失望地离去。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/>
          <p:nvPr/>
        </p:nvSpPr>
        <p:spPr>
          <a:xfrm>
            <a:off x="1447914" y="3970324"/>
            <a:ext cx="4967605" cy="1318895"/>
          </a:xfrm>
          <a:custGeom>
            <a:avLst/>
            <a:gdLst/>
            <a:ahLst/>
            <a:cxnLst/>
            <a:rect l="l" t="t" r="r" b="b"/>
            <a:pathLst>
              <a:path w="4967605" h="1318895">
                <a:moveTo>
                  <a:pt x="0" y="1318717"/>
                </a:moveTo>
                <a:lnTo>
                  <a:pt x="4967236" y="1318717"/>
                </a:lnTo>
                <a:lnTo>
                  <a:pt x="4967236" y="0"/>
                </a:lnTo>
                <a:lnTo>
                  <a:pt x="0" y="0"/>
                </a:lnTo>
                <a:lnTo>
                  <a:pt x="0" y="1318717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96746" y="3350133"/>
            <a:ext cx="8256270" cy="1925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第(1)和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(13)两段中的“了解”，分别有什么含义？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4分）</a:t>
            </a:r>
          </a:p>
          <a:p>
            <a:pPr marL="330835" indent="-274320">
              <a:lnSpc>
                <a:spcPct val="100000"/>
              </a:lnSpc>
              <a:spcBef>
                <a:spcPts val="2105"/>
              </a:spcBef>
              <a:buSzPct val="96000"/>
              <a:buAutoNum type="arabicPeriod"/>
              <a:tabLst>
                <a:tab pos="33147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注意给定答题范围的不同语境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30835" indent="-274320">
              <a:lnSpc>
                <a:spcPct val="100000"/>
              </a:lnSpc>
              <a:spcBef>
                <a:spcPts val="305"/>
              </a:spcBef>
              <a:buSzPct val="96000"/>
              <a:buAutoNum type="arabicPeriod"/>
              <a:tabLst>
                <a:tab pos="33147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两个了解有层次递进，由浅入深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30835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331470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结合文义，适当区分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96746" y="3350133"/>
            <a:ext cx="10703560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第(1)和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(13)两段中的“了解”，分别有什么含义？（4分）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5748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第(1)段中“了解”的含义：木耳在森林中生长，是森林的耳朵，预示着自然的 许多信息，人们可以通过它得到自然的启示。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第(13)段中“了解”的含义：木耳的生长是迅速的，但赶不上人们疯狂采集的速 度。竭尽全力地采集而不加以保护，就会使木耳灭绝。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（共4分）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6126" y="2286254"/>
            <a:ext cx="10433050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193800" indent="-460375">
              <a:lnSpc>
                <a:spcPct val="100000"/>
              </a:lnSpc>
              <a:spcBef>
                <a:spcPts val="1540"/>
              </a:spcBef>
              <a:buSzPct val="96000"/>
              <a:buAutoNum type="arabicParenBoth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几乎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个周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末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都要携妻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儿回东郊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的父母家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，陪二老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吃顿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饺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子。</a:t>
            </a: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2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从懂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事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起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就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爱吃母亲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包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的饺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，吃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子还是一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家人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过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年时最憧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的奢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望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时家里几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乎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是吃不到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肉馅的饺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即便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如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此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，母亲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还是会想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种办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法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比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如用猪油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渣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与蔬菜掺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了给我做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出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美味的饺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。我总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能吃到母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包的美味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每次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会吃得满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生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津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喊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：“香！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香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！”一到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这时，母亲就会拍拍围裙上的面，眯着眼笑。</a:t>
            </a:r>
          </a:p>
          <a:p>
            <a:pPr marL="12700" marR="8255" indent="720725" algn="just">
              <a:lnSpc>
                <a:spcPct val="150000"/>
              </a:lnSpc>
              <a:buSzPct val="96000"/>
              <a:buAutoNum type="arabicParenBoth" startAt="2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不知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什么时候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起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，饺子对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们的吸引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力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大大减弱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，宴请亲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朋时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只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吃饺子，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会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被嘲笑成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吝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啬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但母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却依然固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着对饺子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嗜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末都打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电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话提醒我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早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点儿回家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包饺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此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时我已成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立业住到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城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里，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回父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家去吃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那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已有些乏味的饺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，主要是尽对年迈父母的孝道。每次回家，一半是担心父母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饺子啊饺子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1016126" y="1829054"/>
            <a:ext cx="10433050" cy="661035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pc="10"/>
              <a:t>受累，</a:t>
            </a:r>
            <a:r>
              <a:rPr spc="5"/>
              <a:t>一</a:t>
            </a:r>
            <a:r>
              <a:rPr/>
              <a:t>半</a:t>
            </a:r>
            <a:r>
              <a:rPr spc="5"/>
              <a:t>是不想老</a:t>
            </a:r>
            <a:r>
              <a:rPr/>
              <a:t>吃</a:t>
            </a:r>
            <a:r>
              <a:rPr spc="5"/>
              <a:t>饺</a:t>
            </a:r>
            <a:r>
              <a:rPr spc="25"/>
              <a:t>子</a:t>
            </a:r>
            <a:r>
              <a:rPr spc="10"/>
              <a:t>，</a:t>
            </a:r>
            <a:r>
              <a:rPr spc="5"/>
              <a:t>我</a:t>
            </a:r>
            <a:r>
              <a:rPr/>
              <a:t>总</a:t>
            </a:r>
            <a:r>
              <a:rPr spc="5"/>
              <a:t>给母亲建</a:t>
            </a:r>
            <a:r>
              <a:rPr spc="10"/>
              <a:t>议，</a:t>
            </a:r>
            <a:r>
              <a:rPr spc="5"/>
              <a:t>换个主</a:t>
            </a:r>
            <a:r>
              <a:rPr/>
              <a:t>食</a:t>
            </a:r>
            <a:r>
              <a:rPr spc="20"/>
              <a:t>吧</a:t>
            </a:r>
            <a:r>
              <a:rPr spc="10"/>
              <a:t>，吃米</a:t>
            </a:r>
            <a:r>
              <a:rPr/>
              <a:t>饭</a:t>
            </a:r>
            <a:r>
              <a:rPr spc="10"/>
              <a:t>，蒸馒头</a:t>
            </a:r>
          </a:p>
          <a:p>
            <a:pPr marL="12700" marR="5080" algn="just">
              <a:lnSpc>
                <a:spcPct val="150000"/>
              </a:lnSpc>
            </a:pPr>
            <a:r>
              <a:rPr spc="10"/>
              <a:t>，炒点菜</a:t>
            </a:r>
            <a:r>
              <a:rPr/>
              <a:t>。</a:t>
            </a:r>
            <a:r>
              <a:rPr spc="10"/>
              <a:t>母亲不吭</a:t>
            </a:r>
            <a:r>
              <a:rPr/>
              <a:t>声</a:t>
            </a:r>
            <a:r>
              <a:rPr spc="10"/>
              <a:t>只皱眉看</a:t>
            </a:r>
            <a:r>
              <a:rPr/>
              <a:t>我</a:t>
            </a:r>
            <a:r>
              <a:rPr spc="10"/>
              <a:t>一眼说，</a:t>
            </a:r>
            <a:r>
              <a:rPr/>
              <a:t>我</a:t>
            </a:r>
            <a:r>
              <a:rPr spc="5"/>
              <a:t>现在老得</a:t>
            </a:r>
            <a:r>
              <a:rPr/>
              <a:t>想</a:t>
            </a:r>
            <a:r>
              <a:rPr spc="5"/>
              <a:t>不出做啥</a:t>
            </a:r>
            <a:r>
              <a:rPr/>
              <a:t>好</a:t>
            </a:r>
            <a:r>
              <a:rPr spc="30"/>
              <a:t>了</a:t>
            </a:r>
            <a:r>
              <a:rPr spc="10"/>
              <a:t>，你看 面都和好</a:t>
            </a:r>
            <a:r>
              <a:rPr/>
              <a:t>了</a:t>
            </a:r>
            <a:r>
              <a:rPr spc="15"/>
              <a:t>，</a:t>
            </a:r>
            <a:r>
              <a:rPr spc="5"/>
              <a:t>下礼拜</a:t>
            </a:r>
            <a:r>
              <a:rPr/>
              <a:t>吃</a:t>
            </a:r>
            <a:r>
              <a:rPr spc="5"/>
              <a:t>米饭</a:t>
            </a:r>
            <a:r>
              <a:rPr spc="20"/>
              <a:t>吧</a:t>
            </a:r>
            <a:r>
              <a:rPr spc="10"/>
              <a:t>。</a:t>
            </a:r>
            <a:r>
              <a:rPr/>
              <a:t>但</a:t>
            </a:r>
            <a:r>
              <a:rPr spc="10"/>
              <a:t>是下一个</a:t>
            </a:r>
            <a:r>
              <a:rPr/>
              <a:t>周</a:t>
            </a:r>
            <a:r>
              <a:rPr spc="10"/>
              <a:t>末又是饺</a:t>
            </a:r>
            <a:r>
              <a:rPr spc="-5"/>
              <a:t>子</a:t>
            </a:r>
            <a:r>
              <a:rPr spc="10"/>
              <a:t>，</a:t>
            </a:r>
            <a:r>
              <a:rPr spc="5"/>
              <a:t>只是饺</a:t>
            </a:r>
            <a:r>
              <a:rPr/>
              <a:t>子</a:t>
            </a:r>
            <a:r>
              <a:rPr spc="5"/>
              <a:t>皮里边</a:t>
            </a:r>
            <a:r>
              <a:rPr/>
              <a:t>的 </a:t>
            </a:r>
            <a:r>
              <a:rPr spc="-5"/>
              <a:t>馅会有些变</a:t>
            </a:r>
            <a:r>
              <a:rPr/>
              <a:t>化</a:t>
            </a:r>
            <a:r>
              <a:rPr spc="-5"/>
              <a:t>。回回如此，日子久了，我也只好不再提了</a:t>
            </a:r>
            <a:r>
              <a:rPr/>
              <a:t>。</a:t>
            </a:r>
          </a:p>
          <a:p>
            <a:pPr marL="12700" marR="5080" indent="720725" algn="just">
              <a:lnSpc>
                <a:spcPct val="150000"/>
              </a:lnSpc>
            </a:pPr>
            <a:r>
              <a:rPr/>
              <a:t>(4</a:t>
            </a:r>
            <a:r>
              <a:rPr spc="20"/>
              <a:t>)近来</a:t>
            </a:r>
            <a:r>
              <a:rPr spc="5"/>
              <a:t>一</a:t>
            </a:r>
            <a:r>
              <a:rPr spc="20"/>
              <a:t>段时</a:t>
            </a:r>
            <a:r>
              <a:rPr spc="35"/>
              <a:t>间</a:t>
            </a:r>
            <a:r>
              <a:rPr spc="20"/>
              <a:t>，</a:t>
            </a:r>
            <a:r>
              <a:rPr spc="5"/>
              <a:t>儿</a:t>
            </a:r>
            <a:r>
              <a:rPr spc="20"/>
              <a:t>子进入青</a:t>
            </a:r>
            <a:r>
              <a:rPr spc="5"/>
              <a:t>春</a:t>
            </a:r>
            <a:r>
              <a:rPr spc="40"/>
              <a:t>期</a:t>
            </a:r>
            <a:r>
              <a:rPr spc="20"/>
              <a:t>，开始</a:t>
            </a:r>
            <a:r>
              <a:rPr spc="5"/>
              <a:t>爱</a:t>
            </a:r>
            <a:r>
              <a:rPr spc="20"/>
              <a:t>抱怨</a:t>
            </a:r>
            <a:r>
              <a:rPr spc="35"/>
              <a:t>了</a:t>
            </a:r>
            <a:r>
              <a:rPr spc="20"/>
              <a:t>，</a:t>
            </a:r>
            <a:r>
              <a:rPr spc="5"/>
              <a:t>时</a:t>
            </a:r>
            <a:r>
              <a:rPr spc="20"/>
              <a:t>常嘟囔说：</a:t>
            </a:r>
            <a:r>
              <a:rPr spc="15"/>
              <a:t>“</a:t>
            </a:r>
            <a:r>
              <a:rPr/>
              <a:t>又 </a:t>
            </a:r>
            <a:r>
              <a:rPr spc="10"/>
              <a:t>是饺子。</a:t>
            </a:r>
            <a:r>
              <a:rPr/>
              <a:t>”</a:t>
            </a:r>
            <a:r>
              <a:rPr spc="10"/>
              <a:t>我们教训</a:t>
            </a:r>
            <a:r>
              <a:rPr/>
              <a:t>儿</a:t>
            </a:r>
            <a:r>
              <a:rPr spc="15"/>
              <a:t>子</a:t>
            </a:r>
            <a:r>
              <a:rPr spc="10"/>
              <a:t>，</a:t>
            </a:r>
            <a:r>
              <a:rPr spc="5"/>
              <a:t>奶奶</a:t>
            </a:r>
            <a:r>
              <a:rPr/>
              <a:t>包</a:t>
            </a:r>
            <a:r>
              <a:rPr spc="5"/>
              <a:t>的饺子不</a:t>
            </a:r>
            <a:r>
              <a:rPr/>
              <a:t>能</a:t>
            </a:r>
            <a:r>
              <a:rPr spc="5"/>
              <a:t>说不好</a:t>
            </a:r>
            <a:r>
              <a:rPr spc="35"/>
              <a:t>吃</a:t>
            </a:r>
            <a:r>
              <a:rPr/>
              <a:t>。</a:t>
            </a:r>
            <a:r>
              <a:rPr spc="10"/>
              <a:t>然而，</a:t>
            </a:r>
            <a:r>
              <a:rPr spc="5"/>
              <a:t>我</a:t>
            </a:r>
            <a:r>
              <a:rPr/>
              <a:t>们</a:t>
            </a:r>
            <a:r>
              <a:rPr spc="5"/>
              <a:t>的教训</a:t>
            </a:r>
            <a:r>
              <a:rPr/>
              <a:t>不 </a:t>
            </a:r>
            <a:r>
              <a:rPr spc="10"/>
              <a:t>起作用，</a:t>
            </a:r>
            <a:r>
              <a:rPr/>
              <a:t>几</a:t>
            </a:r>
            <a:r>
              <a:rPr spc="5"/>
              <a:t>乎每次回</a:t>
            </a:r>
            <a:r>
              <a:rPr/>
              <a:t>他</a:t>
            </a:r>
            <a:r>
              <a:rPr spc="5"/>
              <a:t>爷爷奶奶</a:t>
            </a:r>
            <a:r>
              <a:rPr spc="20"/>
              <a:t>家</a:t>
            </a:r>
            <a:r>
              <a:rPr spc="10"/>
              <a:t>，</a:t>
            </a:r>
            <a:r>
              <a:rPr spc="5"/>
              <a:t>儿子都</a:t>
            </a:r>
            <a:r>
              <a:rPr/>
              <a:t>要</a:t>
            </a:r>
            <a:r>
              <a:rPr spc="5"/>
              <a:t>闹些让我</a:t>
            </a:r>
            <a:r>
              <a:rPr/>
              <a:t>们</a:t>
            </a:r>
            <a:r>
              <a:rPr spc="5"/>
              <a:t>不愉快的</a:t>
            </a:r>
            <a:r>
              <a:rPr spc="25"/>
              <a:t>事</a:t>
            </a:r>
            <a:r>
              <a:rPr spc="10"/>
              <a:t>。然后常 </a:t>
            </a:r>
            <a:r>
              <a:rPr spc="5"/>
              <a:t>常是一出</a:t>
            </a:r>
            <a:r>
              <a:rPr/>
              <a:t>家</a:t>
            </a:r>
            <a:r>
              <a:rPr spc="20"/>
              <a:t>门</a:t>
            </a:r>
            <a:r>
              <a:rPr spc="10"/>
              <a:t>，</a:t>
            </a:r>
            <a:r>
              <a:rPr spc="5"/>
              <a:t>我就</a:t>
            </a:r>
            <a:r>
              <a:rPr/>
              <a:t>会</a:t>
            </a:r>
            <a:r>
              <a:rPr spc="5"/>
              <a:t>和儿子在</a:t>
            </a:r>
            <a:r>
              <a:rPr/>
              <a:t>楼</a:t>
            </a:r>
            <a:r>
              <a:rPr spc="5"/>
              <a:t>外吵将起</a:t>
            </a:r>
            <a:r>
              <a:rPr spc="25"/>
              <a:t>来</a:t>
            </a:r>
            <a:r>
              <a:rPr spc="10"/>
              <a:t>，</a:t>
            </a:r>
            <a:r>
              <a:rPr spc="5"/>
              <a:t>结果直</a:t>
            </a:r>
            <a:r>
              <a:rPr/>
              <a:t>到</a:t>
            </a:r>
            <a:r>
              <a:rPr spc="5"/>
              <a:t>当天深</a:t>
            </a:r>
            <a:r>
              <a:rPr spc="25"/>
              <a:t>夜</a:t>
            </a:r>
            <a:r>
              <a:rPr/>
              <a:t>，</a:t>
            </a:r>
            <a:r>
              <a:rPr spc="10"/>
              <a:t>我的心情 </a:t>
            </a:r>
            <a:r>
              <a:rPr spc="5"/>
              <a:t>也舒缓不</a:t>
            </a:r>
            <a:r>
              <a:rPr/>
              <a:t>过</a:t>
            </a:r>
            <a:r>
              <a:rPr spc="20"/>
              <a:t>来</a:t>
            </a:r>
            <a:r>
              <a:rPr spc="10"/>
              <a:t>。</a:t>
            </a:r>
            <a:r>
              <a:rPr spc="5"/>
              <a:t>儿子</a:t>
            </a:r>
            <a:r>
              <a:rPr/>
              <a:t>对</a:t>
            </a:r>
            <a:r>
              <a:rPr spc="5"/>
              <a:t>付我们的</a:t>
            </a:r>
            <a:r>
              <a:rPr/>
              <a:t>办</a:t>
            </a:r>
            <a:r>
              <a:rPr spc="5"/>
              <a:t>法越来越</a:t>
            </a:r>
            <a:r>
              <a:rPr spc="25"/>
              <a:t>多</a:t>
            </a:r>
            <a:r>
              <a:rPr spc="10"/>
              <a:t>，</a:t>
            </a:r>
            <a:r>
              <a:rPr spc="5"/>
              <a:t>后来干</a:t>
            </a:r>
            <a:r>
              <a:rPr/>
              <a:t>脆</a:t>
            </a:r>
            <a:r>
              <a:rPr spc="5"/>
              <a:t>每次回家</a:t>
            </a:r>
            <a:r>
              <a:rPr/>
              <a:t>吃</a:t>
            </a:r>
            <a:r>
              <a:rPr spc="5"/>
              <a:t>饺</a:t>
            </a:r>
            <a:r>
              <a:rPr spc="30"/>
              <a:t>子</a:t>
            </a:r>
            <a:r>
              <a:rPr spc="15"/>
              <a:t>，</a:t>
            </a:r>
            <a:r>
              <a:rPr/>
              <a:t>碗 </a:t>
            </a:r>
            <a:r>
              <a:rPr spc="5"/>
              <a:t>还没端就</a:t>
            </a:r>
            <a:r>
              <a:rPr/>
              <a:t>说</a:t>
            </a:r>
            <a:r>
              <a:rPr spc="5"/>
              <a:t>吃过饭</a:t>
            </a:r>
            <a:r>
              <a:rPr spc="30"/>
              <a:t>了</a:t>
            </a:r>
            <a:r>
              <a:rPr/>
              <a:t>，</a:t>
            </a:r>
            <a:r>
              <a:rPr spc="5"/>
              <a:t>引得一屋</a:t>
            </a:r>
            <a:r>
              <a:rPr/>
              <a:t>人</a:t>
            </a:r>
            <a:r>
              <a:rPr spc="5"/>
              <a:t>怏怏不</a:t>
            </a:r>
            <a:r>
              <a:rPr spc="30"/>
              <a:t>快</a:t>
            </a:r>
            <a:r>
              <a:rPr/>
              <a:t>。</a:t>
            </a:r>
            <a:r>
              <a:rPr spc="5"/>
              <a:t>我实在烦</a:t>
            </a:r>
            <a:r>
              <a:rPr/>
              <a:t>得</a:t>
            </a:r>
            <a:r>
              <a:rPr spc="5"/>
              <a:t>不</a:t>
            </a:r>
            <a:r>
              <a:rPr spc="25"/>
              <a:t>行</a:t>
            </a:r>
            <a:r>
              <a:rPr spc="10"/>
              <a:t>，</a:t>
            </a:r>
            <a:r>
              <a:rPr spc="5"/>
              <a:t>忍</a:t>
            </a:r>
            <a:r>
              <a:rPr/>
              <a:t>不</a:t>
            </a:r>
            <a:r>
              <a:rPr spc="5"/>
              <a:t>住又劝</a:t>
            </a:r>
            <a:r>
              <a:rPr/>
              <a:t>母 </a:t>
            </a:r>
            <a:r>
              <a:rPr spc="5"/>
              <a:t>亲换个花</a:t>
            </a:r>
            <a:r>
              <a:rPr spc="-5"/>
              <a:t>样</a:t>
            </a:r>
            <a:r>
              <a:rPr spc="10"/>
              <a:t>，</a:t>
            </a:r>
            <a:r>
              <a:rPr spc="5"/>
              <a:t>让儿孙</a:t>
            </a:r>
            <a:r>
              <a:rPr/>
              <a:t>们也</a:t>
            </a:r>
            <a:r>
              <a:rPr spc="10"/>
              <a:t>有</a:t>
            </a:r>
            <a:r>
              <a:rPr spc="5"/>
              <a:t>个期</a:t>
            </a:r>
            <a:r>
              <a:rPr spc="10"/>
              <a:t>盼</a:t>
            </a:r>
            <a:r>
              <a:rPr spc="5"/>
              <a:t>。母亲听</a:t>
            </a:r>
            <a:r>
              <a:rPr/>
              <a:t>了并</a:t>
            </a:r>
            <a:r>
              <a:rPr spc="10"/>
              <a:t>不</a:t>
            </a:r>
            <a:r>
              <a:rPr spc="5"/>
              <a:t>吭</a:t>
            </a:r>
            <a:r>
              <a:rPr spc="20"/>
              <a:t>声</a:t>
            </a:r>
            <a:r>
              <a:rPr spc="-5"/>
              <a:t>。</a:t>
            </a:r>
            <a:r>
              <a:rPr spc="5"/>
              <a:t>我再多说</a:t>
            </a:r>
            <a:r>
              <a:rPr spc="-5"/>
              <a:t>，</a:t>
            </a:r>
            <a:r>
              <a:rPr spc="5"/>
              <a:t>她便嘟囔 </a:t>
            </a:r>
            <a:r>
              <a:rPr/>
              <a:t>一句：“想吃什么，你们自己回来做好了。”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51055" y="10665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饺子啊饺子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6126" y="2362306"/>
            <a:ext cx="10433050" cy="6061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95"/>
              </a:spcBef>
              <a:buSzPct val="96000"/>
              <a:buAutoNum type="arabicParenBoth" startAt="5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于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那个周末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我满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心”地提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一大包在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超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市买好的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蔬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带着妻儿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兴冲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地迈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进父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门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——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厨房内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外又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充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盈着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饺子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馅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气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，客厅中 央的茶几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支着一个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面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案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上边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放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着一碗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面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面案周围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圈摆了五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小板凳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： 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看来母亲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早计划好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这次要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家一起包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再说什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强装笑颜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坐到母亲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边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又坚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地示意儿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赶快坐下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擀饺子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皮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母亲好像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忘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了上周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话，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只顾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招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呼大家围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到面案旁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一家人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皮的擀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皮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包馅的包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馅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，忙忙碌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碌的，却没多少说笑。</a:t>
            </a: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5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妻子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与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父亲找了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些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话题唠家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常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，聊着聊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又聊到母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买菜包饺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子的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事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上了，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便开始夸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起她做饺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的诀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窍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着说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然问我懂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吗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。我闻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>
              <a:lnSpc>
                <a:spcPct val="150000"/>
              </a:lnSpc>
              <a:spcBef>
                <a:spcPts val="5"/>
              </a:spcBef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声抬头望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母亲一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但见母亲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眼睛正朝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这边盯着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的儿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噢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，母亲苍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老了许多，特别是她那原本清澈乌亮的眼</a:t>
            </a:r>
            <a:r>
              <a:rPr sz="2400" spc="-30">
                <a:latin typeface="仿宋" panose="02010609060101010101" charset="-122"/>
                <a:cs typeface="仿宋" panose="02010609060101010101" charset="-122"/>
              </a:rPr>
              <a:t>睛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，眼仁变成了棕色，眼白已有些泛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饺子啊饺子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9926" y="2133854"/>
            <a:ext cx="10433050" cy="6610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50000"/>
              </a:lnSpc>
              <a:spcBef>
                <a:spcPts val="100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黄，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眼仁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白间没了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清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晰的界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眼睛便显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异常混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浊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我心里不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由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酸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想 说什么，却不知说什么好。</a:t>
            </a:r>
          </a:p>
          <a:p>
            <a:pPr marL="1193800" indent="-460375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7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母亲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显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然看出了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情绪上的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波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动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，说了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让我一辈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都无法忘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记的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话</a:t>
            </a:r>
          </a:p>
          <a:p>
            <a:pPr marL="12700" marR="5080" algn="just">
              <a:lnSpc>
                <a:spcPct val="150000"/>
              </a:lnSpc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她一边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包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饺子一边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言自语似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爸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你妈老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也不想吃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，饺子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香不香，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关键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心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情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一家人围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在一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儿多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，一边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包一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边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非要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么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米饭，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备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一两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完你们嘴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抹走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连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句多的话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没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……”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她叹一口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气，眼窝湿了：“你们也有这一天呢！”</a:t>
            </a:r>
          </a:p>
          <a:p>
            <a:pPr marL="12700" indent="720725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8"/>
              <a:tabLst>
                <a:tab pos="1193800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饺子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键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是心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情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！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哪，我怎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就没想一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呢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？心灵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手巧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</a:p>
          <a:p>
            <a:pPr marL="12700" marR="7620" algn="just">
              <a:lnSpc>
                <a:spcPct val="150000"/>
              </a:lnSpc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母亲什么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不会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做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？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何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曾不想变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花样来款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待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她的儿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孙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？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但母亲太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惜这个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阖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家团圆的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末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望用这种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式营造一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其乐融融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气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氛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生活的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乐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趣和悲苦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虽然仅仅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一会儿，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这段时光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对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于母亲和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父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亲来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多么难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得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啊……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-51055" y="11427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13030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饺子啊饺子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28114" y="3047237"/>
            <a:ext cx="368554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(1)解释/理解加点词语含义  (2)加点词语有什么含义 (3)理解加点词语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题目设置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43539" y="2003462"/>
            <a:ext cx="5027930" cy="471805"/>
          </a:xfrm>
          <a:custGeom>
            <a:avLst/>
            <a:gdLst/>
            <a:ahLst/>
            <a:cxnLst/>
            <a:rect l="l" t="t" r="r" b="b"/>
            <a:pathLst>
              <a:path w="5027930" h="471805">
                <a:moveTo>
                  <a:pt x="0" y="471449"/>
                </a:moveTo>
                <a:lnTo>
                  <a:pt x="5027726" y="471449"/>
                </a:lnTo>
                <a:lnTo>
                  <a:pt x="5027726" y="0"/>
                </a:lnTo>
                <a:lnTo>
                  <a:pt x="0" y="0"/>
                </a:lnTo>
                <a:lnTo>
                  <a:pt x="0" y="47144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37189" y="2016264"/>
            <a:ext cx="49784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注意三类题的答题范围跟要求不同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24736" y="3177921"/>
            <a:ext cx="10433050" cy="3866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00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9"/>
              <a:tabLst>
                <a:tab pos="1233805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那天的饺子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皮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我擀得很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慢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很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慢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人也包得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慢很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慢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个个饺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又周正又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美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丽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犹如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个个工艺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品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围着那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笼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屉一圈一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螺旋着向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外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扩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展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让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人不忍下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锅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那天的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饺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妻儿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香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吃不出味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儿子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问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，爸你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咋了？我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抬头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见镜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己的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睛涌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满了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泪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花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只能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遮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掩地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说辣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—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—谁又能理解，这小小的饺子承载了多少味道啊！</a:t>
            </a:r>
          </a:p>
          <a:p>
            <a:pPr marL="12700" marR="11430" indent="720725">
              <a:lnSpc>
                <a:spcPct val="150000"/>
              </a:lnSpc>
              <a:buSzPct val="96000"/>
              <a:buAutoNum type="arabicParenBoth" startAt="10"/>
              <a:tabLst>
                <a:tab pos="1351280" algn="l"/>
              </a:tabLst>
            </a:pP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我已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记得那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的饺子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什么馅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异常高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兴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因为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清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晰 地记得母亲吃得很香，父亲也吃得很香。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饺子啊饺子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/>
          <p:nvPr/>
        </p:nvSpPr>
        <p:spPr>
          <a:xfrm>
            <a:off x="1165647" y="3637475"/>
            <a:ext cx="5300345" cy="885190"/>
          </a:xfrm>
          <a:custGeom>
            <a:avLst/>
            <a:gdLst/>
            <a:ahLst/>
            <a:cxnLst/>
            <a:rect l="l" t="t" r="r" b="b"/>
            <a:pathLst>
              <a:path w="5300345" h="885189">
                <a:moveTo>
                  <a:pt x="0" y="884994"/>
                </a:moveTo>
                <a:lnTo>
                  <a:pt x="5299900" y="884994"/>
                </a:lnTo>
                <a:lnTo>
                  <a:pt x="5299900" y="0"/>
                </a:lnTo>
                <a:lnTo>
                  <a:pt x="0" y="0"/>
                </a:lnTo>
                <a:lnTo>
                  <a:pt x="0" y="884994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08659" y="2818003"/>
            <a:ext cx="7952740" cy="1689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结合文章，说说第(9)段中加点词“味道”的含义。（</a:t>
            </a:r>
            <a:r>
              <a:rPr sz="2400" spc="-5">
                <a:latin typeface="Calibri"/>
                <a:cs typeface="Calibri" panose="020F0502020204030204"/>
              </a:rPr>
              <a:t>4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150">
              <a:latin typeface="Times New Roman" panose="02020603050405020304"/>
              <a:cs typeface="Times New Roman" panose="02020603050405020304"/>
            </a:endParaRPr>
          </a:p>
          <a:p>
            <a:pPr marL="336550" indent="-274320">
              <a:lnSpc>
                <a:spcPct val="100000"/>
              </a:lnSpc>
              <a:buSzPct val="96000"/>
              <a:buAutoNum type="arabicPeriod"/>
              <a:tabLst>
                <a:tab pos="3371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结合全篇内容理解词语，适当分点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3371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尽量在按分答题的基础上多写一点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5" y="11427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549" y="1904746"/>
            <a:ext cx="10852150" cy="6189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03855">
              <a:lnSpc>
                <a:spcPct val="143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结合文章，说说第(9)段中加点词“味道”的含义。（</a:t>
            </a:r>
            <a:r>
              <a:rPr sz="2400" spc="-5">
                <a:latin typeface="Calibri"/>
                <a:cs typeface="Calibri" panose="020F0502020204030204"/>
              </a:rPr>
              <a:t>4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分）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27000" algn="r">
              <a:lnSpc>
                <a:spcPct val="140000"/>
              </a:lnSpc>
            </a:pPr>
            <a:r>
              <a:rPr sz="2400">
                <a:solidFill>
                  <a:srgbClr val="FF0000"/>
                </a:solidFill>
                <a:latin typeface="Calibri"/>
                <a:cs typeface="Calibri" panose="020F0502020204030204"/>
              </a:rPr>
              <a:t>(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1</a:t>
            </a:r>
            <a:r>
              <a:rPr sz="2400">
                <a:solidFill>
                  <a:srgbClr val="FF0000"/>
                </a:solidFill>
                <a:latin typeface="Calibri"/>
                <a:cs typeface="Calibri" panose="020F0502020204030204"/>
              </a:rPr>
              <a:t>)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这“味道”指的是母爱的味道。文中写“我”小时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，母亲想尽办法给“我” 做肉味饺子，见“我”吃得香就会眯着眼笑，这饺子承载的就是母爱的味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  </a:t>
            </a:r>
            <a:r>
              <a:rPr sz="2400">
                <a:solidFill>
                  <a:srgbClr val="FF0000"/>
                </a:solidFill>
                <a:latin typeface="Calibri"/>
                <a:cs typeface="Calibri" panose="020F0502020204030204"/>
              </a:rPr>
              <a:t>(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2</a:t>
            </a:r>
            <a:r>
              <a:rPr sz="2400">
                <a:solidFill>
                  <a:srgbClr val="FF0000"/>
                </a:solidFill>
                <a:latin typeface="Calibri"/>
                <a:cs typeface="Calibri" panose="020F0502020204030204"/>
              </a:rPr>
              <a:t>)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这“味道”指的是家人和睦团聚的味道。文中最后写全家人一起慢慢包出来一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85115">
              <a:lnSpc>
                <a:spcPct val="100000"/>
              </a:lnSpc>
              <a:spcBef>
                <a:spcPts val="115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个个周正又美丽的饺子，这饺子承载的就是一家人其乐融融在一起的味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85115" marR="127000" indent="-273050">
              <a:lnSpc>
                <a:spcPct val="140000"/>
              </a:lnSpc>
              <a:buSzPct val="96000"/>
              <a:buFont typeface="Calibri"/>
              <a:buAutoNum type="arabicParenBoth" startAt="3"/>
              <a:tabLst>
                <a:tab pos="353060" algn="l"/>
              </a:tabLst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这“味道”指的是儿子孝顺的味道。文中写“我”每周末都携妻带儿回家陪父 母吃饺子，这饺子承载的就是儿子孝心的味道。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85115" marR="127000" indent="-273050" algn="just">
              <a:lnSpc>
                <a:spcPct val="140000"/>
              </a:lnSpc>
              <a:buSzPct val="96000"/>
              <a:buFont typeface="Calibri"/>
              <a:buAutoNum type="arabicParenBoth" startAt="3"/>
              <a:tabLst>
                <a:tab pos="353060" algn="l"/>
              </a:tabLst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这“味道”指的是“我”内心感到愧疚的味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。文中写母亲已变得衰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，“我  ”却没有注意到，母亲说饺子香不香关键是心情，“我”才猛然醒悟，这时饺 子承载的就是“我”内心愧疚的味道。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（共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4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分。答出两种“味道”即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，每个“味道”解释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1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分，结合原文分析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1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分。）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984" y="1580388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98971" y="3407790"/>
            <a:ext cx="100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baseline="-6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sz="4800" spc="-914" baseline="-6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63060" y="4815205"/>
            <a:ext cx="5375910" cy="935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句</a:t>
            </a:r>
            <a:r>
              <a:rPr sz="6000" b="1" spc="10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子</a:t>
            </a:r>
            <a:r>
              <a:rPr sz="6000" b="1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含义理解</a:t>
            </a:r>
            <a:endParaRPr sz="6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335" y="1636776"/>
            <a:ext cx="4537075" cy="864235"/>
          </a:xfrm>
          <a:custGeom>
            <a:avLst/>
            <a:gdLst/>
            <a:ahLst/>
            <a:cxnLst/>
            <a:rect l="l" t="t" r="r" b="b"/>
            <a:pathLst>
              <a:path w="4537075" h="864235">
                <a:moveTo>
                  <a:pt x="0" y="864107"/>
                </a:moveTo>
                <a:lnTo>
                  <a:pt x="4536948" y="864107"/>
                </a:lnTo>
                <a:lnTo>
                  <a:pt x="4536948" y="0"/>
                </a:lnTo>
                <a:lnTo>
                  <a:pt x="0" y="0"/>
                </a:lnTo>
                <a:lnTo>
                  <a:pt x="0" y="864107"/>
                </a:lnTo>
                <a:close/>
              </a:path>
            </a:pathLst>
          </a:custGeom>
          <a:ln w="12191">
            <a:solidFill>
              <a:srgbClr val="FFC9A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432" y="1702689"/>
            <a:ext cx="45250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3825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953E"/>
                </a:solidFill>
              </a:rPr>
              <a:t>题目设置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28114" y="3197686"/>
            <a:ext cx="3530600" cy="1672589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470535" indent="-458470">
              <a:lnSpc>
                <a:spcPct val="100000"/>
              </a:lnSpc>
              <a:spcBef>
                <a:spcPts val="1545"/>
              </a:spcBef>
              <a:buSzPct val="96000"/>
              <a:buAutoNum type="arabicParenBoth"/>
              <a:tabLst>
                <a:tab pos="471170" algn="l"/>
              </a:tabLst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理解划线句的含义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buSzPct val="96000"/>
              <a:buAutoNum type="arabicParenBoth"/>
              <a:tabLst>
                <a:tab pos="469900" algn="l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谈谈你对划线句的理解  (3)划线句包含哪些含义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58284" y="2053894"/>
            <a:ext cx="5718175" cy="43434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根据题型选择答题模板，选择答题套路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方法技巧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2953334"/>
            <a:ext cx="14033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答题内容</a:t>
            </a:r>
            <a:r>
              <a:rPr sz="2400" b="1" spc="590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: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28114" y="3319653"/>
            <a:ext cx="8572500" cy="441515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1、理解句子所表现的作者的思想、感情、观点、态度。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2、句子所描、述的人物的思想、性格。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4741545">
              <a:lnSpc>
                <a:spcPts val="4320"/>
              </a:lnSpc>
              <a:spcBef>
                <a:spcPts val="38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3、句子本身所包含的道理。 </a:t>
            </a:r>
            <a:r>
              <a:rPr sz="2400" b="1" spc="10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方法</a:t>
            </a:r>
            <a:r>
              <a:rPr sz="2400" b="1" spc="585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: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找句中关键词→理解关键词语境义→理解关键词表现义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r>
              <a:rPr sz="2400" b="1" spc="10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关键词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：句子中关键的动词、形容词，以及有特殊含义的名词。 </a:t>
            </a:r>
            <a:r>
              <a:rPr sz="2400" b="1" spc="10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语境义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：关键词在句子中的意思</a:t>
            </a:r>
            <a:r>
              <a:rPr sz="2400" spc="-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 b="1" spc="10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表现义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：关键词体现出来的情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/中心/人物形象/品质等。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42297" y="2800301"/>
            <a:ext cx="9010015" cy="461645"/>
          </a:xfrm>
          <a:custGeom>
            <a:avLst/>
            <a:gdLst/>
            <a:ahLst/>
            <a:cxnLst/>
            <a:rect l="l" t="t" r="r" b="b"/>
            <a:pathLst>
              <a:path w="9010015" h="461645">
                <a:moveTo>
                  <a:pt x="0" y="461363"/>
                </a:moveTo>
                <a:lnTo>
                  <a:pt x="9009659" y="461363"/>
                </a:lnTo>
                <a:lnTo>
                  <a:pt x="9009659" y="0"/>
                </a:lnTo>
                <a:lnTo>
                  <a:pt x="0" y="0"/>
                </a:lnTo>
                <a:lnTo>
                  <a:pt x="0" y="461363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235947" y="2813103"/>
            <a:ext cx="89408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答题技巧是建立在文义的基础之上，切忌脱离文义，垒切要点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07407" y="4764481"/>
            <a:ext cx="322770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句子含义理解</a:t>
            </a:r>
            <a:endParaRPr sz="4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相关练习</a:t>
            </a:r>
            <a:endParaRPr sz="4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avLst/>
            <a:gdLst/>
            <a:ahLst/>
            <a:cxnLst/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51055" y="11427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651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5999" y="2209627"/>
            <a:ext cx="10511790" cy="6062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 indent="609600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/>
              <a:tabLst>
                <a:tab pos="1089025" algn="l"/>
              </a:tabLst>
            </a:pP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考试的日子终于来到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，莱斯兴奋得一夜没睡好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觉。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他对自己充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满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信 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心，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相信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通过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这次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考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试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一定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能进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入盼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望已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久的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工程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技术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校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-</a:t>
            </a:r>
            <a:r>
              <a:rPr sz="2400" spc="-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-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-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当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 工程师是他唯一的目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标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609600" algn="just">
              <a:lnSpc>
                <a:spcPct val="150000"/>
              </a:lnSpc>
              <a:buSzPct val="96000"/>
              <a:buAutoNum type="arabicParenBoth"/>
              <a:tabLst>
                <a:tab pos="1089025" algn="l"/>
              </a:tabLst>
            </a:pP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莱斯被带到一间小卧室，坐在一张舒适的椅子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，穿白大褂的考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官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让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他全身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放松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，然后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请他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注视对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上的旋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转灯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光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。这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后一道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脑力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测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事 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关重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斯全神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贯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，表现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得非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常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考试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结束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后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斯抑制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不住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内心的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激 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眼睛望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着主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考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官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主考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官把这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蓝眼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睛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高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的男孩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注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视了好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一会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儿，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终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于说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可以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去脑力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训练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班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我一直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想当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航天工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程 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呀！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斯绝望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主考官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重新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扫视了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测试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结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严肃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地说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脑力测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验 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中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现你有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能感知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思维的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特异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功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如果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加以培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养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将会对社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会做出巨大贡</a:t>
            </a:r>
            <a:r>
              <a:rPr sz="2400" spc="-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献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”“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感知动物？”莱斯又一次怀疑自己听错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，“可我从来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799" y="2438400"/>
            <a:ext cx="1050988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50000"/>
              </a:lnSpc>
              <a:spcBef>
                <a:spcPts val="100"/>
              </a:spcBef>
            </a:pP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没接触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过动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正因为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你从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未接触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过动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以你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的特异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功能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从未被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发现。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测验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时，我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们把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一头动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物带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你说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出了只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头动物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和它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的饲养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员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才知道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的事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情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。毫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无疑问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，你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的大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脑对动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物思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维有一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种特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殊的直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觉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 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种功能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大有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用武之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！”莱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不在乎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什么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用武之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他满脑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子都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是失去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梦想，眼泪一直在他眼眶里打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转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609600" algn="just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(3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)离开大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楼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，莱斯耷拉着脑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袋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，无精打采地走着。直到一片铁丝网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面前，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意识到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自己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竟然来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宇宙飞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船基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视着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太阳下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闪闪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发光的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银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色飞船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，他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禁不住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放声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哭。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，一辆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氢气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车驶近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他身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旁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，透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明的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车顶向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后 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移去，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露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出一张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善的面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孔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“嗨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我叫伊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克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驾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驶员热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情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地自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绍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道，“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航天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工程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正要去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检查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飞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看你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这么悲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伤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一定不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会拒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绝跟我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参观飞船吧。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799" y="2362200"/>
            <a:ext cx="10518140" cy="66109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4"/>
              <a:tabLst>
                <a:tab pos="1089025" algn="l"/>
              </a:tabLst>
            </a:pP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汽车掠过一片宽阔的空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，在“波罗坎特号”飞船旁停了下来。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伊里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克领着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走进飞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船参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。莱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斯高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兴得什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么似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个没够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，问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个没完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，恨不 得多生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几双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睛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一会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儿，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伊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里克就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拉着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莱斯离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开飞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解释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说他需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要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马上到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管理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处去一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趟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“你就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在更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衣室里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等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指着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一扇门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记住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 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什么也别动，我很快就回来。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说完，他大踏步走了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0795" indent="609600" algn="just">
              <a:lnSpc>
                <a:spcPct val="150000"/>
              </a:lnSpc>
              <a:spcBef>
                <a:spcPts val="5"/>
              </a:spcBef>
              <a:buSzPct val="96000"/>
              <a:buAutoNum type="arabicParenBoth" startAt="4"/>
              <a:tabLst>
                <a:tab pos="1089025" algn="l"/>
              </a:tabLst>
            </a:pP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更衣室就是宇航员登船前更换宇宙服的地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方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。莱斯心情激动地走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 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个柜子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，用手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轻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轻一</a:t>
            </a: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按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没想到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柜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门居然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放着一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套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套宇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宙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 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“让我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穿上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试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试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只穿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一会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儿。”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宇宙服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太诱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取出一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套写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“彼得 逊”字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样的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衣服穿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小心地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系好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每一根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带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，然后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笨手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笨脚地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走了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几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步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站在穿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衣镜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，对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自己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的形象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得意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极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，一个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了进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冲莱斯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命 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令道：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彼得逊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跟我来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脑子闪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一个念</a:t>
            </a: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，他下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决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心什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么也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方法技巧</a:t>
            </a:r>
          </a:p>
        </p:txBody>
      </p:sp>
      <p:sp>
        <p:nvSpPr>
          <p:cNvPr id="3" name="object 3"/>
          <p:cNvSpPr/>
          <p:nvPr/>
        </p:nvSpPr>
        <p:spPr>
          <a:xfrm>
            <a:off x="3406140" y="4552188"/>
            <a:ext cx="236220" cy="1548765"/>
          </a:xfrm>
          <a:custGeom>
            <a:avLst/>
            <a:gdLst/>
            <a:ahLst/>
            <a:cxnLst/>
            <a:rect l="l" t="t" r="r" b="b"/>
            <a:pathLst>
              <a:path w="236220" h="1548764">
                <a:moveTo>
                  <a:pt x="236220" y="1548384"/>
                </a:moveTo>
                <a:lnTo>
                  <a:pt x="190226" y="1539109"/>
                </a:lnTo>
                <a:lnTo>
                  <a:pt x="152685" y="1513808"/>
                </a:lnTo>
                <a:lnTo>
                  <a:pt x="127384" y="1476267"/>
                </a:lnTo>
                <a:lnTo>
                  <a:pt x="118110" y="1430274"/>
                </a:lnTo>
                <a:lnTo>
                  <a:pt x="118110" y="892301"/>
                </a:lnTo>
                <a:lnTo>
                  <a:pt x="108835" y="846308"/>
                </a:lnTo>
                <a:lnTo>
                  <a:pt x="83534" y="808767"/>
                </a:lnTo>
                <a:lnTo>
                  <a:pt x="45993" y="783466"/>
                </a:lnTo>
                <a:lnTo>
                  <a:pt x="0" y="774191"/>
                </a:lnTo>
                <a:lnTo>
                  <a:pt x="45993" y="764917"/>
                </a:lnTo>
                <a:lnTo>
                  <a:pt x="83534" y="739616"/>
                </a:lnTo>
                <a:lnTo>
                  <a:pt x="108835" y="702075"/>
                </a:lnTo>
                <a:lnTo>
                  <a:pt x="118110" y="656082"/>
                </a:lnTo>
                <a:lnTo>
                  <a:pt x="118110" y="118110"/>
                </a:lnTo>
                <a:lnTo>
                  <a:pt x="127384" y="72116"/>
                </a:lnTo>
                <a:lnTo>
                  <a:pt x="152685" y="34575"/>
                </a:lnTo>
                <a:lnTo>
                  <a:pt x="190226" y="9274"/>
                </a:lnTo>
                <a:lnTo>
                  <a:pt x="23622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910584" y="4174235"/>
            <a:ext cx="5416550" cy="581025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5461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430"/>
              </a:spcBef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语境义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（词语在句子中的意思）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36491" y="5919215"/>
            <a:ext cx="7444740" cy="57658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440"/>
              </a:spcBef>
            </a:pP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表现义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（写作目的/情感/中心/人物形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/精神品质）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90826" y="5123434"/>
            <a:ext cx="1250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solidFill>
                  <a:srgbClr val="FF88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深层含义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47147" y="2648996"/>
            <a:ext cx="8102600" cy="451484"/>
          </a:xfrm>
          <a:custGeom>
            <a:avLst/>
            <a:gdLst/>
            <a:ahLst/>
            <a:cxnLst/>
            <a:rect l="l" t="t" r="r" b="b"/>
            <a:pathLst>
              <a:path w="8102600" h="451484">
                <a:moveTo>
                  <a:pt x="0" y="451276"/>
                </a:moveTo>
                <a:lnTo>
                  <a:pt x="8102384" y="451276"/>
                </a:lnTo>
                <a:lnTo>
                  <a:pt x="8102384" y="0"/>
                </a:lnTo>
                <a:lnTo>
                  <a:pt x="0" y="0"/>
                </a:lnTo>
                <a:lnTo>
                  <a:pt x="0" y="451276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756664" y="2661798"/>
            <a:ext cx="10090150" cy="1174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9677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答题一般模板：表义（本义）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+深义（语境义/表现义）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3045"/>
              </a:spcBef>
            </a:pPr>
            <a:r>
              <a:rPr sz="2400" b="1" spc="10">
                <a:solidFill>
                  <a:srgbClr val="FF88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表层含</a:t>
            </a:r>
            <a:r>
              <a:rPr sz="2400" b="1" spc="5">
                <a:solidFill>
                  <a:srgbClr val="FF88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义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本义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2795778"/>
            <a:ext cx="10513060" cy="551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 algn="just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(6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)当飞船冲离大气层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地球引力产生的巨大拉力使莱斯觉得浑身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骨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像散了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架，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痛苦很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快就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使他昏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了过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。当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他醒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一切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都平静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两个宇航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员站在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飞行椅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旁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一个是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，另一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个年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纪大些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指挥长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费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锡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后者正 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瞪着一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双燃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着怒火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的灰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睛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虽然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仍很虚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莱斯还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是认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真地解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释了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考试时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发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生的事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，他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的理想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以及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理想的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破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灭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。“好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啦，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你这个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的偷渡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英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雄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”船长 和蔼可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亲，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“由于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冒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失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少了一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个帮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过事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到如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今，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当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务之急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给研究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院拍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份电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伊里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克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的老师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和父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母放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心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幸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好我们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要出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去８个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星 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期，这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段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时间够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们消气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”“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真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指挥长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语气也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比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刚才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缓和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多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了，“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虽然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我不赞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成你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的行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为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我佩服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勇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气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并不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是每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11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岁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的孩子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都 会这样做的。”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145" y="2286081"/>
            <a:ext cx="10527665" cy="66109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609600" algn="just">
              <a:lnSpc>
                <a:spcPct val="150000"/>
              </a:lnSpc>
              <a:spcBef>
                <a:spcPts val="105"/>
              </a:spcBef>
              <a:buAutoNum type="arabicParenBoth" startAt="7"/>
              <a:tabLst>
                <a:tab pos="1099820" algn="l"/>
              </a:tabLst>
            </a:pPr>
            <a:r>
              <a:rPr sz="2400" spc="1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莱斯感到很惭愧，可一想到未来的旅行又很高兴，他有好多问题要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问。“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先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生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，‘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波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罗坎特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号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是干什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么用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？”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笑了笑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：“‘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波罗坎 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特号’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艘宇宙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营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救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专门在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宇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宙中收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集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被遗弃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航天</a:t>
            </a:r>
            <a:r>
              <a:rPr sz="2400" spc="1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器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以便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重新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利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用。我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们凭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借可靠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资料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搜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寻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也借助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某种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动物的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帮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，比如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外星羚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羊 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兽的嗅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觉就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能帮助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找到用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甲基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烷做动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力的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宇宙飞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行器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；还有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一种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獐</a:t>
            </a:r>
            <a:r>
              <a:rPr sz="2400" spc="1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 对太阳能电池特别敏感。”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088390" indent="-466725">
              <a:lnSpc>
                <a:spcPct val="100000"/>
              </a:lnSpc>
              <a:spcBef>
                <a:spcPts val="1440"/>
              </a:spcBef>
              <a:buAutoNum type="arabicParenBoth" startAt="7"/>
              <a:tabLst>
                <a:tab pos="1089025" algn="l"/>
              </a:tabLst>
            </a:pP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以超光速行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驶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了２１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后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，“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波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罗坎特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号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”飞船到达了目的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——Ｘ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24765" algn="just">
              <a:lnSpc>
                <a:spcPct val="150000"/>
              </a:lnSpc>
            </a:pP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－１２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星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。他们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要在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这里搜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寻发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射到这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颗行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星上的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无人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探测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器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宇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航员本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特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利把羚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羊兽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从笼子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里放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了出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怪兽有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长的身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躯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尖尖的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脑袋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上长着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两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只小眼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睛，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耳朵也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尖尖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。指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挥长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和本特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利带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着羚羊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兽离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开飞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踏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上Ｘ－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１ 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２号行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星粗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糙的地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面去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寻找探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测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器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静悄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悄地趴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在船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长身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旁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动不动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 注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3046475"/>
            <a:ext cx="10511790" cy="551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视着荧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光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屏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。“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哪，这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底是怎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事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？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对讲机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传来指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挥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长嘶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哑的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声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音，“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伙以前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呀！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个劲地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乱蹦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乱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跳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在原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地打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转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。”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可能有 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什么东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西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激怒了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。”船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焦急地</a:t>
            </a:r>
            <a:r>
              <a:rPr sz="2400" spc="1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，“你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发现什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反常现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象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吗</a:t>
            </a:r>
            <a:r>
              <a:rPr sz="2400" spc="9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？”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忽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然，他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好像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记起了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什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，双眼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紧盯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着莱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快穿上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救生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他们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那儿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 现在是你一试身手的时候了，看看是什么原因使那小宝贝烦躁不</a:t>
            </a:r>
            <a:r>
              <a:rPr sz="2400" spc="-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安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6985" indent="457200" algn="just">
              <a:lnSpc>
                <a:spcPct val="150000"/>
              </a:lnSpc>
              <a:spcBef>
                <a:spcPts val="5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(9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)当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身不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由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己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被带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羚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羊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跟前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奇迹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生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出现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奇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感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觉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然觉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爪子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受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伤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—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—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４个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爪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子，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而不是手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脚。巨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疼痛使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他难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以忍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受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愿在地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路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明明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嗅到甲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基烷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的气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味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可就是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不想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烦躁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且愤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怒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然，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感到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两眼发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晕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只得使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尽全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身力气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向 对讲机喊道：“把那家伙弄回飞船去！”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奇才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68399" y="2438399"/>
            <a:ext cx="1051623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10"/>
              <a:tabLst>
                <a:tab pos="1236980" algn="l"/>
              </a:tabLst>
            </a:pP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指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挥长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扶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飞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“真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！”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大叫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起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来，“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我确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实可以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感知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动物的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思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维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！羚羊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兽已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经知道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甲基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烷在什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么地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方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，但是 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它的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受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伤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以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它不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愿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。如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让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穿上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靴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……”“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哪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！”指挥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长孩子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般地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大声喊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为什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么早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没想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？”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莱斯说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不出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的高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兴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乐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滋滋地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蹲 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在一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旁，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看着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指挥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用4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张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柔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软的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金属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片仔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细地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包裹羚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羊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兽的爪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。当他们第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二次离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开飞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船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情形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就大不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一样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。羚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羊兽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敏捷地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跑在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很快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就把他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 带到了有探测器的地方。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1430" indent="609600" algn="just">
              <a:lnSpc>
                <a:spcPct val="150000"/>
              </a:lnSpc>
              <a:buSzPct val="96000"/>
              <a:buAutoNum type="arabicParenBoth" startAt="10"/>
              <a:tabLst>
                <a:tab pos="1247140" algn="l"/>
              </a:tabLst>
            </a:pP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庆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祝</a:t>
            </a: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会上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，船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长高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举酒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杯</a:t>
            </a:r>
            <a:r>
              <a:rPr sz="2400" spc="1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“莱</a:t>
            </a: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斯，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你给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带来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了一</a:t>
            </a:r>
            <a:r>
              <a:rPr sz="2400" spc="10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份奇</a:t>
            </a:r>
            <a:r>
              <a:rPr sz="2400" spc="114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特</a:t>
            </a:r>
            <a:r>
              <a:rPr sz="2400" spc="1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礼 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—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—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动物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思维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感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它可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帮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忙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”莱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斯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停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地掰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指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别提有 多得意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。当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看到其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他宇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航员们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望向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自己时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样充满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喜悦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和赞赏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的眼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神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莱 斯突然觉得自己非常向往今后的新生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活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/>
          <p:nvPr/>
        </p:nvSpPr>
        <p:spPr>
          <a:xfrm>
            <a:off x="1377340" y="4222483"/>
            <a:ext cx="10653395" cy="471805"/>
          </a:xfrm>
          <a:custGeom>
            <a:avLst/>
            <a:gdLst/>
            <a:ahLst/>
            <a:cxnLst/>
            <a:rect l="l" t="t" r="r" b="b"/>
            <a:pathLst>
              <a:path w="10653395" h="471804">
                <a:moveTo>
                  <a:pt x="0" y="471449"/>
                </a:moveTo>
                <a:lnTo>
                  <a:pt x="10652836" y="471449"/>
                </a:lnTo>
                <a:lnTo>
                  <a:pt x="10652836" y="0"/>
                </a:lnTo>
                <a:lnTo>
                  <a:pt x="0" y="0"/>
                </a:lnTo>
                <a:lnTo>
                  <a:pt x="0" y="47144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3079241"/>
            <a:ext cx="10607040" cy="1577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请结合上下文，说说你对第(6)段中画线句的理解。（4分）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000">
              <a:latin typeface="Times New Roman" panose="02020603050405020304"/>
              <a:cs typeface="Times New Roman" panose="02020603050405020304"/>
            </a:endParaRPr>
          </a:p>
          <a:p>
            <a:pPr marL="27305">
              <a:lnSpc>
                <a:spcPct val="100000"/>
              </a:lnSpc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找出关键词语，结合文义进行分析，然后再从句子整体意义出发进行整合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3079241"/>
            <a:ext cx="9931400" cy="423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请结合上下文，说说你对第(6)段中画线句的理解。（4分）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4577080">
              <a:lnSpc>
                <a:spcPct val="150000"/>
              </a:lnSpc>
              <a:spcBef>
                <a:spcPts val="156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 案 ：  (1)“可爱”指莱斯有理想（很真诚）。  (2)“偷渡”指莱斯的登船未经允许。 (3)“英雄”指莱斯有勇气（敢冒险）。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(4)这句话表达了船长对莱斯的喜爱及婉转批评（体现船长的和蔼可亲）。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（共4分。共4点，每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1分。）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619379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8610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做个能讲出细节的人吧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71" y="2438272"/>
            <a:ext cx="1065403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北岛曾经说我们生活在一个没有细节的时代。他在大学里教散文写作，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让大家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写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写童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发现几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没有人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会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写细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节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这个非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常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怕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识形态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化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商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业化和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娱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乐化的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代正在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人们生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活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中删除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细</a:t>
            </a:r>
            <a:r>
              <a:rPr sz="2400" spc="110">
                <a:latin typeface="仿宋" panose="02010609060101010101" charset="-122"/>
                <a:cs typeface="仿宋" panose="02010609060101010101" charset="-122"/>
              </a:rPr>
              <a:t>节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概念出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大家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纷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纷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去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跟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风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话也是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些人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只有炫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和抱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怨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却听不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任何清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动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人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这个是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来越明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显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，因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他们的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心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难以沉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静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，有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些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越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说越累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越说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不想开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口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有些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见了不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见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是，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些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 这么多年，我却一直记得。</a:t>
            </a: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几年前，一位友人曾对我说：“我去了七次凤凰，将来老了，我还愿意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穿一件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红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衣裳坐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沱江边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喝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一杯自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己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亲手煮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奶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茶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她说到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冬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凤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人 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很少</a:t>
            </a:r>
            <a:r>
              <a:rPr sz="2400" spc="1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在吊脚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楼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上吃火</a:t>
            </a:r>
            <a:r>
              <a:rPr sz="2400" spc="150">
                <a:latin typeface="仿宋" panose="02010609060101010101" charset="-122"/>
                <a:cs typeface="仿宋" panose="02010609060101010101" charset="-122"/>
              </a:rPr>
              <a:t>锅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，漫天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雪飘飘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扬</a:t>
            </a:r>
            <a:r>
              <a:rPr sz="2400" spc="160">
                <a:latin typeface="仿宋" panose="02010609060101010101" charset="-122"/>
                <a:cs typeface="仿宋" panose="02010609060101010101" charset="-122"/>
              </a:rPr>
              <a:t>扬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，红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灯</a:t>
            </a:r>
            <a:r>
              <a:rPr sz="2400" spc="145">
                <a:latin typeface="仿宋" panose="02010609060101010101" charset="-122"/>
                <a:cs typeface="仿宋" panose="02010609060101010101" charset="-122"/>
              </a:rPr>
              <a:t>笼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热气</a:t>
            </a:r>
            <a:r>
              <a:rPr sz="2400" spc="140">
                <a:latin typeface="仿宋" panose="02010609060101010101" charset="-122"/>
                <a:cs typeface="仿宋" panose="02010609060101010101" charset="-122"/>
              </a:rPr>
              <a:t>与雾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气缭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绕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……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这样的细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，有审美的成分，我一直记得。对生活的热爱是通过细节表现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619379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8610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做个能讲出细节的人吧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345" y="2438399"/>
            <a:ext cx="1065276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8605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出来的，说实话，因为这样的细节深深打动和影响了我，凤凰是我独自旅行的 第一站，慢慢走，一路下去，看过无数的风景，人也越走越开阔。好多年过去</a:t>
            </a:r>
          </a:p>
          <a:p>
            <a:pPr marL="12700" marR="267335" algn="just">
              <a:lnSpc>
                <a:spcPct val="150000"/>
              </a:lnSpc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，行走游历的生活方式，成就了我某些小小的骄傲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仿宋" panose="02010609060101010101" charset="-122"/>
                <a:cs typeface="仿宋" panose="02010609060101010101" charset="-122"/>
              </a:rPr>
              <a:t>当你被某个惬意的美景吸</a:t>
            </a:r>
            <a:r>
              <a:rPr sz="2400" u="heavy" spc="-2435">
                <a:uFill>
                  <a:solidFill>
                    <a:srgbClr val="000000"/>
                  </a:solidFill>
                </a:uFill>
                <a:latin typeface="仿宋" panose="02010609060101010101" charset="-122"/>
                <a:cs typeface="仿宋" panose="02010609060101010101" charset="-122"/>
              </a:rPr>
              <a:t>引 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仿宋" panose="02010609060101010101" charset="-122"/>
                <a:cs typeface="仿宋" panose="02010609060101010101" charset="-122"/>
              </a:rPr>
              <a:t>，你会发现更多的美存在；从此你的人生字典里，频繁出现惊叹与感激</a:t>
            </a:r>
            <a:r>
              <a:rPr sz="2400" u="heavy" spc="5">
                <a:uFill>
                  <a:solidFill>
                    <a:srgbClr val="000000"/>
                  </a:solidFill>
                </a:u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现在 ，太多的人会说，我去了哪些地方，花了多少钱，用什么相机拍了什么照片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……但是，他们一个细节都讲不出来，他们说的你一句也记不住，因为没有真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正的热爱。</a:t>
            </a:r>
          </a:p>
          <a:p>
            <a:pPr marL="1191260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3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我真的喜欢别人跟我分享一些真正能打动人的细节。</a:t>
            </a:r>
          </a:p>
          <a:p>
            <a:pPr marL="12700" marR="5080" indent="720725">
              <a:lnSpc>
                <a:spcPts val="4320"/>
              </a:lnSpc>
              <a:spcBef>
                <a:spcPts val="385"/>
              </a:spcBef>
              <a:buSzPct val="96000"/>
              <a:buAutoNum type="arabicParenBoth" startAt="3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我还记得这样的一个细节，几年前友人提到的某次下午茶。女主人住在 一套只有七十平方米的旧房子里，却打理着一个漂亮的花草露台。夏天的黄昏</a:t>
            </a: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，她穿着一件宽松布裙，把冰镇西瓜挖空装上凉面端出来，浇上芝麻酱，泡一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619379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8610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做个能讲出细节的人吧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755900"/>
            <a:ext cx="10652760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8605" algn="just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壶绿茶，友人形容她端着西瓜凉面走向露台时的情景，“香风习习”，“夏天 有蝉鸣”。这样有创意的漂亮的场景一直留在我的脑海里，热爱生活的人，才 会创意无穷，一碗凉面都可以不一样。</a:t>
            </a:r>
          </a:p>
          <a:p>
            <a:pPr marL="12700" marR="5080" indent="720725">
              <a:lnSpc>
                <a:spcPct val="150000"/>
              </a:lnSpc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(5)我记得最悲伤的一个细节是三年前一位朋友讲的。那段时间，她妈妈刚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去世不久，她说：“昨天，我开着车子走在深南大道上，儿子坐在车后，开着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开着，我突然控制不了情绪，只得把车停在路边，趴在方向盘上泣不成声。儿 子在身后怯怯地问，妈妈，怎么了？我静静地说，我想我妈妈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……”这个细 节让电脑这头的我忍不住潸然泪下，友人后来对我说：“趁父母在时，好好对 待他们吧。”那天下班，我就回了父母家，陪他们吃了一顿漫长的晚餐，慢慢 吃慢慢聊，感恩着我的拥有……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619379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3149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做个能讲出细节的人吧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599" y="2501391"/>
            <a:ext cx="1065339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191260" indent="-458470">
              <a:lnSpc>
                <a:spcPct val="100000"/>
              </a:lnSpc>
              <a:spcBef>
                <a:spcPts val="1540"/>
              </a:spcBef>
              <a:buSzPct val="96000"/>
              <a:buAutoNum type="arabicParenBoth" startAt="6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在一个多人饭局上，听某位男士聊起自己刚上大学的女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，他说暑假时</a:t>
            </a:r>
          </a:p>
          <a:p>
            <a:pPr marL="12700" marR="5080" algn="just">
              <a:lnSpc>
                <a:spcPct val="150000"/>
              </a:lnSpc>
              <a:spcBef>
                <a:spcPts val="5"/>
              </a:spcBef>
            </a:pP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他每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最快乐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事是陪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女儿看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档很青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的电视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节</a:t>
            </a:r>
            <a:r>
              <a:rPr sz="2400" spc="120">
                <a:latin typeface="仿宋" panose="02010609060101010101" charset="-122"/>
                <a:cs typeface="仿宋" panose="02010609060101010101" charset="-122"/>
              </a:rPr>
              <a:t>目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，当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播放的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是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《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中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国好声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音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》。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房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间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开着空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调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，父女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俩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坐在地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板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上吃着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瓜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子评头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看到歌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的绝佳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表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现，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父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女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俩一起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欢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呼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们喝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彩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他觉得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很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满足很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特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别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很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惬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意。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假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期结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束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女儿要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上海，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第一次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一种浓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浓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的离别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伤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感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敢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送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别，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而是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让孩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子妈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妈去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送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说起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这段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的眼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睛湿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润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些细节我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直记得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住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父亲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深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情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时旁人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感动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今生今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世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父女母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缘 分，在一起就是那么几年，当好好珍惜。</a:t>
            </a: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7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这个世界再怎么喧嚣浮躁动荡变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，不知珍惜，可还是有简洁纯粹的爱 和无可替代的真情存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191260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7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请相信点什么。保持某种天真，做个能讲出细节的人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75403" y="4764481"/>
            <a:ext cx="322770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词语含义理解</a:t>
            </a:r>
            <a:endParaRPr sz="4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相关练习</a:t>
            </a:r>
            <a:endParaRPr sz="4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avLst/>
            <a:gdLst/>
            <a:ahLst/>
            <a:cxnLst/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/>
          <p:nvPr/>
        </p:nvSpPr>
        <p:spPr>
          <a:xfrm>
            <a:off x="1639442" y="4121624"/>
            <a:ext cx="6328410" cy="885190"/>
          </a:xfrm>
          <a:custGeom>
            <a:avLst/>
            <a:gdLst/>
            <a:ahLst/>
            <a:cxnLst/>
            <a:rect l="l" t="t" r="r" b="b"/>
            <a:pathLst>
              <a:path w="6328409" h="885189">
                <a:moveTo>
                  <a:pt x="0" y="884994"/>
                </a:moveTo>
                <a:lnTo>
                  <a:pt x="6328156" y="884994"/>
                </a:lnTo>
                <a:lnTo>
                  <a:pt x="6328156" y="0"/>
                </a:lnTo>
                <a:lnTo>
                  <a:pt x="0" y="0"/>
                </a:lnTo>
                <a:lnTo>
                  <a:pt x="0" y="884994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633092" y="3387978"/>
            <a:ext cx="6743065" cy="1604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结合上下文，分析第(2)段画线句的含义。（4分）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285750" indent="-273685">
              <a:lnSpc>
                <a:spcPct val="100000"/>
              </a:lnSpc>
              <a:buSzPct val="96000"/>
              <a:buAutoNum type="arabicPeriod"/>
              <a:tabLst>
                <a:tab pos="2863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含义可以部分由翻译得来，即看透潜台词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8575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6385" algn="l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组织答案的翻译应该是自己的原话加文义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44142" y="3387978"/>
            <a:ext cx="10083800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结合上下文，分析第(2)段画线句的含义。（4分）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当你懂得欣赏生活中的细节，你就会发现更多的美；（2分）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多了一份对自然对生活的热爱，人生就会有更多的惊喜，从而感激自然与生 活的馈赠。（2分）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担当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姥姥的蚊帐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799" y="2361946"/>
            <a:ext cx="1072832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196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2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，我妈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第一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次走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乡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被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卷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搭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汽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转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火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，从河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南出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发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武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汉上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半个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之后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写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信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给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同学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我没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有。”姥姥回信：“蚊帐是什么?”</a:t>
            </a:r>
          </a:p>
          <a:p>
            <a:pPr marL="12700" marR="10795" indent="720725">
              <a:lnSpc>
                <a:spcPts val="4320"/>
              </a:lnSpc>
              <a:spcBef>
                <a:spcPts val="380"/>
              </a:spcBef>
              <a:buSzPct val="96000"/>
              <a:buAutoNum type="arabicParenBoth"/>
              <a:tabLst>
                <a:tab pos="119443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妈详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详细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写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姥姥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帐是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很稀很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棉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布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样长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一 样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宽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，高度比两张床之间的距离多一些。”</a:t>
            </a:r>
          </a:p>
          <a:p>
            <a:pPr marL="12700" marR="6985" indent="720725" algn="just">
              <a:lnSpc>
                <a:spcPts val="4320"/>
              </a:lnSpc>
              <a:spcBef>
                <a:spcPts val="5"/>
              </a:spcBef>
              <a:buSzPct val="96000"/>
              <a:buAutoNum type="arabicParenBoth"/>
              <a:tabLst>
                <a:tab pos="1192530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画图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吗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?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蚊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帐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一面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开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门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画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图怎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清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?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荣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升为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姥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的我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妈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着老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花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飞针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造购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口气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当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然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得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清。姥姥可不是你，比你明白多了。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”</a:t>
            </a:r>
          </a:p>
          <a:p>
            <a:pPr marL="12700" marR="5080" indent="720725" algn="just">
              <a:lnSpc>
                <a:spcPts val="4320"/>
              </a:lnSpc>
              <a:buSzPct val="96000"/>
              <a:buAutoNum type="arabicParenBoth"/>
              <a:tabLst>
                <a:tab pos="119443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就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，那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新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棉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花下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季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姥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纺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线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织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很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稀很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稀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棉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布”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裁剪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纫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假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结束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学的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行李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也有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蚊帐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。我和姥姥的蚊帐扯上关系，是30年后的事。那几年，我家三姐妹相继考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姥姥的蚊帐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5771" y="2438146"/>
            <a:ext cx="1080325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上大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，三度治装，是笔很不小的开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，到了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，一切因陋就简。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搪瓷脸盆是掉 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漆的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枕巾其实就是毛巾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还有这一床蚊帐，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我妈给我的时候千叮万嘱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“这是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我上大学时姥姥给我做的，你爱惜着点儿。”</a:t>
            </a:r>
          </a:p>
          <a:p>
            <a:pPr marL="462280" marR="11430" indent="-462280" algn="r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5"/>
              <a:tabLst>
                <a:tab pos="462280" algn="l"/>
              </a:tabLst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我接受它，像五四“文青”娶指腹为婚的童养媳，打心眼儿里就不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要</a:t>
            </a:r>
          </a:p>
          <a:p>
            <a:pPr marR="6350" algn="r">
              <a:lnSpc>
                <a:spcPct val="100000"/>
              </a:lnSpc>
              <a:spcBef>
                <a:spcPts val="1440"/>
              </a:spcBef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。它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，和单人铁架床严丝合缝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，本来就狭小的床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，给这么密不透风地一笼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R="5080" algn="r">
              <a:lnSpc>
                <a:spcPct val="100000"/>
              </a:lnSpc>
              <a:spcBef>
                <a:spcPts val="1440"/>
              </a:spcBef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，我恰如被抢亲的祥林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嫂，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五花大绑在花轿里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轿门一开，人就倒出来；它孔眼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algn="just">
              <a:lnSpc>
                <a:spcPct val="150000"/>
              </a:lnSpc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大，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疏疏落落像蒸馒头用的笼屉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布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，充满了“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只防大蚊不防细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虻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的君子作风； 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最重要的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，它太旧了，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土布已经灰得发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它在我头顶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，穹庐似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，阴阴欲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雨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。全寝室女生的蚊帐都洁白如</a:t>
            </a:r>
            <a:r>
              <a:rPr sz="2400" spc="-25">
                <a:latin typeface="仿宋" panose="02010609060101010101" charset="-122"/>
                <a:cs typeface="仿宋" panose="02010609060101010101" charset="-122"/>
              </a:rPr>
              <a:t>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，只有我的毫不客气地给大家抹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462280" marR="10795" indent="-462280" algn="r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6"/>
              <a:tabLst>
                <a:tab pos="462280" algn="l"/>
              </a:tabLst>
            </a:pP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有一次，一个外班女生来寝室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逛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，我听见她向人打探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那是谁的床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？</a:t>
            </a: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看着好脏。”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姥姥的蚊帐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71" y="2438273"/>
            <a:ext cx="1087945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145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7"/>
              <a:tabLst>
                <a:tab pos="1193165" algn="l"/>
              </a:tabLst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?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我很愤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怒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却没法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向人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解释：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它不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脏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只是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积了太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多水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洗不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净 的历史尘埃，是故纸堆、旧窖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、米烂陈仓的色调。</a:t>
            </a:r>
          </a:p>
          <a:p>
            <a:pPr marL="12700" marR="5080" indent="720725">
              <a:lnSpc>
                <a:spcPts val="4320"/>
              </a:lnSpc>
              <a:spcBef>
                <a:spcPts val="380"/>
              </a:spcBef>
              <a:buSzPct val="96000"/>
              <a:buAutoNum type="arabicParenBoth" startAt="7"/>
              <a:tabLst>
                <a:tab pos="1198880" algn="l"/>
              </a:tabLst>
            </a:pP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很快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就裂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口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被我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股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坐上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布质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已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朽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经不住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我的体重。我带回家给我妈过了目：确实不堪用了。于是，弃之。</a:t>
            </a:r>
          </a:p>
          <a:p>
            <a:pPr marL="1198245" indent="-465455">
              <a:lnSpc>
                <a:spcPct val="100000"/>
              </a:lnSpc>
              <a:spcBef>
                <a:spcPts val="1060"/>
              </a:spcBef>
              <a:buSzPct val="96000"/>
              <a:buAutoNum type="arabicParenBoth" startAt="7"/>
              <a:tabLst>
                <a:tab pos="1198880" algn="l"/>
              </a:tabLst>
            </a:pP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到现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才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识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抛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掉了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世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最后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沾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有姥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泽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物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15240" indent="720725" algn="just">
              <a:lnSpc>
                <a:spcPct val="150000"/>
              </a:lnSpc>
              <a:buSzPct val="96000"/>
              <a:buAutoNum type="arabicParenBoth" startAt="10"/>
              <a:tabLst>
                <a:tab pos="1345565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上大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是不是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非得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有一床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蚊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?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当年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为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不算虚荣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心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作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祟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?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猜姥姥没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些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想法很简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单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：我们没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，这不丢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，人家有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我妮(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女儿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) 也可以有。</a:t>
            </a:r>
          </a:p>
          <a:p>
            <a:pPr marL="12700" marR="12700" indent="720725">
              <a:lnSpc>
                <a:spcPct val="150000"/>
              </a:lnSpc>
              <a:buSzPct val="96000"/>
              <a:buAutoNum type="arabicParenBoth" startAt="10"/>
              <a:tabLst>
                <a:tab pos="1345565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输人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能输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阵，在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她能掌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控的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世界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，姥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姥尽其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能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，竭尽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。她的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爱与尊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严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，全在这一针一线里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姥姥的蚊帐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5771" y="2501137"/>
            <a:ext cx="10655300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12"/>
              <a:tabLst>
                <a:tab pos="1348105" algn="l"/>
              </a:tabLst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我妈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从学生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到人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妇人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母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，从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武汉到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东北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再到武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走过多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少城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又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换过多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住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八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千里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路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云来月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往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她一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直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带着这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土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布蚊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帐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到最后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给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，是希望它发挥最后一次余热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吧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。它果然做到了，物若有灵，也算死得其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所。</a:t>
            </a: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13"/>
              <a:tabLst>
                <a:tab pos="1348105" algn="l"/>
              </a:tabLst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而我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长到很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才知道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我家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其实一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直很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穷：两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边老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个孩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无数沾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带故的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农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村亲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戚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但我从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曾感受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穷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该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的电器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具我家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全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是我爸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做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长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期穿姐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姐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们穿剩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衣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服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妈硬有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本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事把它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处理成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华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美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绲边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的大学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学记得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背过的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牛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仔书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包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时髦得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紧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，也是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妈的手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她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为我们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打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理一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切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正如她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母亲为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质上明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是贫瘠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我却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不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曾感觉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寒酸卑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微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贫穷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是耻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辱，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但活得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体面才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展示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匮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乏如同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展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示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结 痂的创口，非我家风。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姥姥的蚊帐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844119"/>
            <a:ext cx="10655935" cy="2770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5"/>
              </a:spcBef>
              <a:buSzPct val="96000"/>
              <a:buAutoNum type="arabicParenBoth" startAt="14"/>
              <a:tabLst>
                <a:tab pos="1348105" algn="l"/>
              </a:tabLst>
            </a:pP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现在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也做了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，不会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任何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针线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活，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妈安慰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你会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写文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章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我唯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的骄傲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：我与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的母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、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我的姥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是非常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勤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勉的女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愿 意勤扒苦做，只为了让人生更丰盛富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饶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6985" indent="720725">
              <a:lnSpc>
                <a:spcPts val="4320"/>
              </a:lnSpc>
              <a:spcBef>
                <a:spcPts val="385"/>
              </a:spcBef>
              <a:buSzPct val="96000"/>
              <a:buAutoNum type="arabicParenBoth" startAt="14"/>
              <a:tabLst>
                <a:tab pos="1348105" algn="l"/>
              </a:tabLst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是的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姥姥的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帐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我的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文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章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都是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我们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能给子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孙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含笑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而略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带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酸 楚的爱。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9997" y="3112770"/>
            <a:ext cx="10237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理解画线语句“贫穷不是耻辱，但活得不体面才是”在文中的含义。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4分）</a:t>
            </a:r>
          </a:p>
        </p:txBody>
      </p:sp>
      <p:sp>
        <p:nvSpPr>
          <p:cNvPr id="4" name="object 4"/>
          <p:cNvSpPr/>
          <p:nvPr/>
        </p:nvSpPr>
        <p:spPr>
          <a:xfrm>
            <a:off x="3403600" y="5876663"/>
            <a:ext cx="4322445" cy="451484"/>
          </a:xfrm>
          <a:custGeom>
            <a:avLst/>
            <a:gdLst/>
            <a:ahLst/>
            <a:cxnLst/>
            <a:rect l="l" t="t" r="r" b="b"/>
            <a:pathLst>
              <a:path w="4322445" h="451484">
                <a:moveTo>
                  <a:pt x="0" y="451276"/>
                </a:moveTo>
                <a:lnTo>
                  <a:pt x="4322064" y="451276"/>
                </a:lnTo>
                <a:lnTo>
                  <a:pt x="4322064" y="0"/>
                </a:lnTo>
                <a:lnTo>
                  <a:pt x="0" y="0"/>
                </a:lnTo>
                <a:lnTo>
                  <a:pt x="0" y="451276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97250" y="5889464"/>
            <a:ext cx="43180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含义理解题，就是语文翻译题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9997" y="3112770"/>
            <a:ext cx="10237470" cy="3134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理解画线语句“贫穷不是耻辱，但活得不体面才是”在文中的含义。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988185">
              <a:lnSpc>
                <a:spcPct val="15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物质上贫瘠，但却能通过勤勉活出尊严，因而贫穷不是耻辱； 而展示匮乏，寒酸卑微，失去尊严与面子，才是耻辱。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（共4分。共2个要点，每点2分）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雪地里的红棉袄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71" y="2362073"/>
            <a:ext cx="10661650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30年前，我8岁。</a:t>
            </a:r>
          </a:p>
          <a:p>
            <a:pPr marL="733425" marR="14605">
              <a:lnSpc>
                <a:spcPct val="150000"/>
              </a:lnSpc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母亲不在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，一群孩子挤在父亲的脊梁上，讨吃求穿，日子十分凄惶。 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一个好心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媒人看着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怜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说家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没个女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日子少光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彩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。于是，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个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青黄不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的春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我大哥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牵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着一头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瘦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毛驴拖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了我的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。她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长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1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5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岁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嫁</a:t>
            </a:r>
          </a:p>
          <a:p>
            <a:pPr marL="12700" marR="5080">
              <a:lnSpc>
                <a:spcPct val="150000"/>
              </a:lnSpc>
            </a:pP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穿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着大红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棉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袄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头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上戴着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红的花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脸上虽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显而易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见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的菜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色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但却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洋溢着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幸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福的笑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容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接亲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驴屁股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绑着两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袋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玉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米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说是嫂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用彩礼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钱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换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733425">
              <a:lnSpc>
                <a:spcPct val="100000"/>
              </a:lnSpc>
              <a:spcBef>
                <a:spcPts val="1445"/>
              </a:spcBef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大约那年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冬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天吧，嫂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生了孩子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家里又多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张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嘴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显得更加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拮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据</a:t>
            </a:r>
          </a:p>
          <a:p>
            <a:pPr marL="12700" marR="5080" algn="just">
              <a:lnSpc>
                <a:spcPct val="150000"/>
              </a:lnSpc>
            </a:pP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。我正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长身子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对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米饭有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种本能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渴求，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是，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每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次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盛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饭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悄 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悄地拖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后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知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道，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哥是一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的主劳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力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嫂嫂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张嘴管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两个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只有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我是一个闲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，所以，能少吃我尽量地少吃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4745" y="15237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父亲带我走水路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68628" y="2388361"/>
            <a:ext cx="10998200" cy="606107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191260" indent="-458470">
              <a:lnSpc>
                <a:spcPct val="100000"/>
              </a:lnSpc>
              <a:spcBef>
                <a:spcPts val="1540"/>
              </a:spcBef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我的家乡兴化是水网地，水把陆地切得一小块一小块的。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或许是家乡人祖祖辈辈生活在水边的缘故，与人说事聊天总爱拿水打比 方，这就形成了丰富的水的“俗语”。不知不觉中，水就有了很深的文化意味。这 独特的水文化，滋润着一代代兴化人，慢慢就形成了顺其自然、以柔克刚的性格。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我十岁以前没听过什么是公路，只知道弯弯曲曲的河道才是一村人出行的 路。那个时候我坐船去的最多最远的地方是安丰镇。十几里地，父亲一篙子一篙子 撑，再快也需要半天光景。我清晰地记得，父亲在这一路上总爱拿河道里的水唠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叨……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36195" indent="720725">
              <a:lnSpc>
                <a:spcPct val="150000"/>
              </a:lnSpc>
              <a:spcBef>
                <a:spcPts val="5"/>
              </a:spcBef>
              <a:buSzPct val="96000"/>
              <a:buAutoNum type="arabicParenBoth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安丰镇在我们家的东南方向，如果那天刚好刮西北风，船比较好撑，父亲 就会说“顺风顺水”。撑船时顺风顺水不要用多大的气力，做事也一样，顺时而 动，就省气力。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雪地里的红棉袄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91971" y="2209673"/>
            <a:ext cx="1065657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大哥牵挂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我，有一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大哥趁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子不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悄端给我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碗小米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嫂子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回来时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我已舔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了留在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碗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边和嘴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角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的米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粒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嫂子似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乎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察觉出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什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么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圈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儿 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红红的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晚上，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子借故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走大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哥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说锅里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碗米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粥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是留给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揭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开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锅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，却发现里面还掩着两个鸡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蛋。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我没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，也没吃。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我跑到河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，破冰给侄女洗尿布。</a:t>
            </a:r>
          </a:p>
          <a:p>
            <a:pPr marL="12700" marR="12065" indent="720725">
              <a:lnSpc>
                <a:spcPts val="4320"/>
              </a:lnSpc>
              <a:spcBef>
                <a:spcPts val="385"/>
              </a:spcBef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“阿九，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太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，洗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净。”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赶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到河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边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她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把我红肿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手 拉到她的怀里暖和，然后摸出两个鸡蛋，硬塞到我手里，“还热，吃吧。”</a:t>
            </a:r>
          </a:p>
          <a:p>
            <a:pPr marL="12700" marR="9525" indent="720725">
              <a:lnSpc>
                <a:spcPts val="4320"/>
              </a:lnSpc>
            </a:pP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那天，风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，雪大。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子仍然穿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那件红棉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袄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在雪地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像一团火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焰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 的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心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，也随着这团火焰火热火热的。</a:t>
            </a:r>
          </a:p>
          <a:p>
            <a:pPr marL="733425">
              <a:lnSpc>
                <a:spcPct val="100000"/>
              </a:lnSpc>
              <a:spcBef>
                <a:spcPts val="106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20年前，我18岁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雪地里的红棉袄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9997" y="2930398"/>
            <a:ext cx="10297160" cy="551243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嫂子给我剃个新头，然后背着行李送我到小镇的车站上。</a:t>
            </a:r>
          </a:p>
          <a:p>
            <a:pPr marL="12700" marR="5080" indent="720725">
              <a:lnSpc>
                <a:spcPct val="150000"/>
              </a:lnSpc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“阿九，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咱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家你最有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出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，外出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读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书要学会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己疼自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己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她说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临开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车的时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她塞给我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袋东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西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打开一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是六个鸡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蛋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。为了给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凑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费</a:t>
            </a:r>
          </a:p>
          <a:p>
            <a:pPr marL="12700" marR="14605">
              <a:lnSpc>
                <a:spcPct val="150000"/>
              </a:lnSpc>
            </a:pP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，嫂子卖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了所有的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鸡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和鸡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蛋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六个鸡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蛋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是我硬坚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着留下来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给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女 的。抱着鸡蛋，我无语而泣。</a:t>
            </a:r>
          </a:p>
          <a:p>
            <a:pPr marL="12700" marR="10160" indent="720725">
              <a:lnSpc>
                <a:spcPct val="150000"/>
              </a:lnSpc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那天，风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，雪大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隔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着车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窗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子跑着向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招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。我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觉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得是一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团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火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焰 在雪地里跳跃，尽管她穿的棉袄是蓝色的。</a:t>
            </a:r>
          </a:p>
          <a:p>
            <a:pPr marL="733425">
              <a:lnSpc>
                <a:spcPct val="100000"/>
              </a:lnSpc>
              <a:spcBef>
                <a:spcPts val="1445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现在，我38岁，号称作家。</a:t>
            </a:r>
          </a:p>
          <a:p>
            <a:pPr marL="12700" marR="13970" indent="720725">
              <a:lnSpc>
                <a:spcPct val="150000"/>
              </a:lnSpc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父亲和大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已相继随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母亲去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他们留下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最后一句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都是说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子 的：“真有来世，我变把椅子，让你坐着歇歇。”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雪地里的红棉袄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9997" y="2930398"/>
            <a:ext cx="10298430" cy="5512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我与嫂子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末的相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见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是去年春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携妻带小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回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老家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特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到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店里买了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好的蛋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糕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嫂子养了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辈子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鸡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了一辈子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鸡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蛋，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自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却没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有正儿八经地尝过鸡蛋的味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12065" indent="720725">
              <a:lnSpc>
                <a:spcPct val="150000"/>
              </a:lnSpc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嫂子捧着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蛋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糕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，眼里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若隐若现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泪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花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。她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，全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了我那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贪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吃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 儿子。</a:t>
            </a:r>
          </a:p>
          <a:p>
            <a:pPr marL="12700" marR="13970" indent="720725">
              <a:lnSpc>
                <a:spcPct val="150000"/>
              </a:lnSpc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那天，风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很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，雪很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。透过玻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璃窗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我看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嫂子从屋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外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抱着柴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草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来 给我烧炕，我觉得雪地里有一团火焰永不熄灭。虽然她穿的棉袄是黑色的。</a:t>
            </a:r>
          </a:p>
          <a:p>
            <a:pPr marL="12700" marR="10160" indent="720725" algn="just">
              <a:lnSpc>
                <a:spcPct val="150000"/>
              </a:lnSpc>
              <a:spcBef>
                <a:spcPts val="5"/>
              </a:spcBef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晚上，嫂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坐在床上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纳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鞋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底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鞋底可以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到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镇上换上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两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元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钱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不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断地纳鞋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底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，她纳好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鞋底可以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摆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满好几个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炕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。“阿九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你腰疼是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熬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夜 坐的时间太长？”她说：“都这岁数了，还不会疼自己。”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雪地里的红棉袄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83969" y="3055747"/>
            <a:ext cx="1073467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100"/>
              </a:spcBef>
            </a:pP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我没说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嫂子久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看，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我突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然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发现她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眼睛已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经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深陷下</a:t>
            </a:r>
            <a:r>
              <a:rPr sz="2400" spc="85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，像一眼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枯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井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，而且头发竟也全白。但那一刻我跟30年前一样想：嫂子其实是最美的。</a:t>
            </a:r>
          </a:p>
          <a:p>
            <a:pPr marL="733425" marR="542925">
              <a:lnSpc>
                <a:spcPts val="4320"/>
              </a:lnSpc>
              <a:spcBef>
                <a:spcPts val="38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后来，我在日记里写过这样的话：嫂子是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弓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，我们是箭，弓因箭而弯。  “我们”，自然也含着我的侄女，她现在在美国攻读博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士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99997" y="2991738"/>
            <a:ext cx="1038923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第21段中的“嫂子是弓，我们是箭，弓因箭而弯”运用比喻的修辞手法，请说 说它都包含了哪些含义？（4分）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03216" y="1811826"/>
            <a:ext cx="4655185" cy="54229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寻找本体、喻体之间的的相似点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9997" y="2991738"/>
            <a:ext cx="10542270" cy="441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8115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第21段中的“嫂子是弓，我们是箭，弓因箭而弯”运用比喻的修辞手法，请说 说它都包含了哪些含义？（4分）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7500" marR="5080" indent="-304800">
              <a:lnSpc>
                <a:spcPct val="150000"/>
              </a:lnSpc>
              <a:buSzPct val="96000"/>
              <a:buAutoNum type="arabicParenBoth"/>
              <a:tabLst>
                <a:tab pos="469900" algn="l"/>
              </a:tabLst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嫂子凭着自己勤劳的双手和对亲人的慈母情怀</a:t>
            </a:r>
            <a:r>
              <a:rPr sz="2400" spc="-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分），培育出了作家、</a:t>
            </a:r>
            <a:r>
              <a:rPr sz="2400" spc="-9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博 士（1分），可她却为此奉献了自己最美好的年华（1分）。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70535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/>
              <a:tabLst>
                <a:tab pos="471170" algn="l"/>
              </a:tabLst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盛赞嫂子的养育之恩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651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（共4分。共2个内容要点，每个内容要点2分，意思对即可）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00984" y="1580388"/>
            <a:ext cx="6324600" cy="68961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/>
              <a:t>内容详解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98971" y="3407790"/>
            <a:ext cx="10064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 </a:t>
            </a:r>
            <a:r>
              <a:rPr sz="4800" baseline="-6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4800" spc="-914" baseline="-60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spc="-72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sz="3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63060" y="4815205"/>
            <a:ext cx="5287645" cy="935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题</a:t>
            </a:r>
            <a:r>
              <a:rPr sz="6000" b="1" spc="10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目</a:t>
            </a:r>
            <a:r>
              <a:rPr sz="6000" b="1">
                <a:solidFill>
                  <a:srgbClr val="333333"/>
                </a:solidFill>
                <a:latin typeface="Microsoft JhengHei UI" panose="020B0604030504040204" charset="-120"/>
                <a:cs typeface="Microsoft JhengHei UI" panose="020B0604030504040204" charset="-120"/>
              </a:rPr>
              <a:t>含义理解</a:t>
            </a:r>
            <a:endParaRPr sz="6000">
              <a:latin typeface="Microsoft JhengHei UI" panose="020B0604030504040204" charset="-120"/>
              <a:cs typeface="Microsoft JhengHei UI" panose="020B0604030504040204" charset="-120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题目设置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02155" y="3425443"/>
            <a:ext cx="3531235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怎样理解文章题目？  (2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文章题目有哪些含义？ 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题目的含义是什么？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方法技巧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74419" y="2959988"/>
            <a:ext cx="5360670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114165">
              <a:lnSpc>
                <a:spcPct val="150000"/>
              </a:lnSpc>
              <a:spcBef>
                <a:spcPts val="100"/>
              </a:spcBef>
            </a:pPr>
            <a:r>
              <a:rPr sz="2400" b="1" spc="10">
                <a:solidFill>
                  <a:srgbClr val="111111"/>
                </a:solidFill>
                <a:latin typeface="Microsoft JhengHei" panose="020B0604030504040204" charset="-120"/>
                <a:cs typeface="Microsoft JhengHei" panose="020B0604030504040204" charset="-120"/>
              </a:rPr>
              <a:t>表层含义 深层含义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470535" indent="-457835">
              <a:lnSpc>
                <a:spcPct val="100000"/>
              </a:lnSpc>
              <a:spcBef>
                <a:spcPts val="1440"/>
              </a:spcBef>
              <a:buSzPct val="96000"/>
              <a:buAutoNum type="arabicParenBoth"/>
              <a:tabLst>
                <a:tab pos="469900" algn="l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引申义——言外之意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buSzPct val="96000"/>
              <a:buAutoNum type="arabicParenBoth"/>
              <a:tabLst>
                <a:tab pos="469900" algn="l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表现义——情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/中心/品质精神……  (3)比喻义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93309" y="4764481"/>
            <a:ext cx="3225800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题目含义理解</a:t>
            </a:r>
            <a:endParaRPr sz="4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相关练习</a:t>
            </a:r>
            <a:endParaRPr sz="4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avLst/>
            <a:gdLst/>
            <a:ahLst/>
            <a:cxnLst/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5" y="13713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父亲带我走水路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5999" y="2133452"/>
            <a:ext cx="10693400" cy="66097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95"/>
              </a:spcBef>
              <a:buSzPct val="96000"/>
              <a:buAutoNum type="arabicParenBoth" startAt="5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这一路上，我们要过十多座桥，过桥时父亲常说“船到桥头自然直”。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有一次我反对说，这话不对，船怎么会自己直？还不是人把船撑得很直。父亲笑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了说，这话是说做一个正直的人，是规矩逼出来的。这船好比是人，桥就是规 矩。你不直着行，桥就不让过。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indent="720725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5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有一年夏天刮很大的台风，河里的浪足有两尺高，把小木船掀得忽上忽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algn="just">
              <a:lnSpc>
                <a:spcPct val="150000"/>
              </a:lnSpc>
              <a:spcBef>
                <a:spcPts val="5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下的，船舱里还打进了不少水。我很害怕。父亲把船撑到岸边避风的地方说，别 怕，这点风浪没事。那年我参加渡江战役，看到长江里的浪才大。海里的浪就更 大了，无风还三尺呢，有风的时候听说有丈把高。晚上回到家里，父亲问我还怕 不？我摇摇头。父亲说，经几次风浪就好了。俗话说“水可载舟，亦可覆舟”。 走水路虽然危险，但风有风的性格，水有水的脾气，只要摸准了就不会有事。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36195" indent="720725">
              <a:lnSpc>
                <a:spcPct val="150000"/>
              </a:lnSpc>
              <a:buSzPct val="96000"/>
              <a:buAutoNum type="arabicParenBoth" startAt="7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岁月就在父亲这样唠叨中漫漫流淌，我也在父亲的唠叨中慢慢长大了好 几岁。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壁画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1403" y="2285746"/>
            <a:ext cx="1100963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3425" marR="56515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(1)我在台大文学院拥有很多幅壁画，有时候，我简直是个快乐的画廊主人。  (2)高中时候，有一天，我去看画展，人群中挤来挤去，吱吱喳喳地，看得我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algn="just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头昏脑涨。突然，我看到一幅多美的画面，多和谐的黄昏，它完全吸引了我。我定 神一看，唉！原来是一扇打开的窗子！我不禁笑出声来，笑自己怎会有如此错觉？ 于是，兀自站在窗前欣赏这幅奇妙的画，竟忘了是来看画展的。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(3)我仍记得那个午后，第一次进台大文学院，实在不该择那么一个宁静的夏 日午后去文学院，那种肃穆的气氛颇令我害怕。我鼓足勇气上楼，心里仍旧忐忑。 当我看到亮丽的阳光透过长型玻璃窗首先迎接我时，哦！谁说我不是幸运的？瞧窗 外翠绿的小草原，微风中不停点头的浓树，用亲切的姿态欢迎我。好美的窗子，仿 佛轻轻一推，便能推出凉爽的夏季。环视静寂的四周，只觉得窗里窗外，夏的景色 让人陶醉。瞬间，对于美的直觉便如泉涌一般活泼起来，于是，我爱上文学院。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壁画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44345" y="2438146"/>
            <a:ext cx="1069340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4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上了大学，天天在文学院，我常常有新的发掘。我最爱在二十四教室上 课，那里的阳光最多，我喜欢在那里上文学课。阳光中，那些诗人、学者一个个 都从书本上跳出来，那么亲切。偶尔抬头望望窗外，想到和建安七子晒同一个太 阳，便觉得他们的感情有一半也是我的。走入唐朝，被李白醉过的眼睛，再看看 阳光壁画，满是长安风情。二十四教室总让我有无限遐思。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4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二十三教室的壁画，没什么主题，我不太欣赏。可是，有一天清晨，我 来得太早了，莫名其妙地去开教室后面那扇窗。突然，我吓了一跳：楼下那棵漫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天盘伸的大树，张着手臂般的粗枝，像要满天空攫抓什么，甚至有一枝，几乎要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伸进窗里来。一股无法按捺的伸展力，在每根粗枝上凝聚。粗枝后面，是一方 池，池中间正开着白睡莲，池水把树影映成墨黑，宁谧、安详，有一种淡淡的柔 美；而粗枝虬劲地盘突着。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壁画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91945" y="2438146"/>
            <a:ext cx="1069340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6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文学院左侧，一上楼看到的壁画，刚开始觉得它很糟。树枝歪歪扭扭地 全挤在左边，天空的比例也很怪，布局乱得很，怎么看怎么不对劲。可是，渐渐 的，我喜欢站在这儿欣赏，画里留着宽阔的空间，让上课、下课的人们走动，这 是我在其他画里看不到的，我喜欢它的人情味。常常，我便在窗前看看有几个我 认识的朋友走进画里来。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6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楼下的长廊，有一幅我特别喜爱。那是个落雨的下午，我抱着书匆匆走 过，不经意的一眼，便把我吸引了。那幅画不大，因为窗子是半开的。远处，带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着黑的树荫叶影，像泼墨的画法，三两枝窗前瘦瘦的枝条，不着叶，随意地曲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斜，一朵初绽的花在雨中淋成淡淡的粉红。水珠密密地在画布上渲染着，整幅画 有着柔柔的意境，像是国画大师张大千刚挥洒的一幅未干的国画，看了整个人就 像浴过仙泉，觉得超离俗尘了。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壁画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6105" y="2738119"/>
            <a:ext cx="10652760" cy="3866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8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无论是楼上的或楼下的画廊，总是一年四季地美。我走进大自然的画廊 里，发觉处处都是俯拾不完的美，我的思路更无止境地扩宽、更加活泼。有时 候，我真想把壁画指给别人看，然而我仍旧缄默。因为每个人都有一双心灵的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眼，如果它们紧闭着，我再怎么描述都是徒然。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8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由于这些壁画，让我在课堂上变成一个不很专心的学生。有时候，我觉 得，天天只到文学院打开书本，才真是可惜。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【注】[台大]国立台湾大学的简称。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00886" y="3556508"/>
            <a:ext cx="5055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题目“壁画”的含义是什么？（2分）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74120" y="2108718"/>
            <a:ext cx="3088005" cy="435609"/>
          </a:xfrm>
          <a:custGeom>
            <a:avLst/>
            <a:gdLst/>
            <a:ahLst/>
            <a:cxnLst/>
            <a:rect l="l" t="t" r="r" b="b"/>
            <a:pathLst>
              <a:path w="3088004" h="435609">
                <a:moveTo>
                  <a:pt x="0" y="435345"/>
                </a:moveTo>
                <a:lnTo>
                  <a:pt x="3087662" y="435345"/>
                </a:lnTo>
                <a:lnTo>
                  <a:pt x="3087662" y="0"/>
                </a:lnTo>
                <a:lnTo>
                  <a:pt x="0" y="0"/>
                </a:lnTo>
                <a:lnTo>
                  <a:pt x="0" y="43534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67770" y="2121520"/>
            <a:ext cx="29972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注意地点方面的暗示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00886" y="3556508"/>
            <a:ext cx="5055235" cy="203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题目“壁画”的含义是什么？（2分）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台大文学院窗外的风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51055" y="11427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翻浆的心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145" y="1905253"/>
            <a:ext cx="10661650" cy="6610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240" indent="720725">
              <a:lnSpc>
                <a:spcPct val="150000"/>
              </a:lnSpc>
              <a:spcBef>
                <a:spcPts val="100"/>
              </a:spcBef>
            </a:pP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那年，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放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假回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搭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了一辆运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送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旧轮胎的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货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颠簸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夜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幕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临 才进入戈壁。正是春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，道路翻浆。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 marR="1384300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突然在无边的沉寂中，立起一根“土柱”，遮挡了银色的车灯。  “你找死吗?!”司机破口大骂。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 marR="165100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我这才看清是个青年，穿着一件黄色旧大衣，拎着一个系着鬃绳的袋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 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“我要搭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，我得回家。”“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带!哪有你的地方!”司机愤愤地说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“我蹲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厢板就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行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。”“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带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!”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机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踩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了油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门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准备闪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3970" indent="720725">
              <a:lnSpc>
                <a:spcPts val="4320"/>
              </a:lnSpc>
              <a:spcBef>
                <a:spcPts val="385"/>
              </a:spcBef>
            </a:pP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那个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抱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住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车灯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我母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亲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病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到场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部好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容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易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借到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点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米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 我母亲想吃……”“让他上车吧!”我有些同情地说。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ts val="4320"/>
              </a:lnSpc>
              <a:spcBef>
                <a:spcPts val="5"/>
              </a:spcBef>
            </a:pP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即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口袋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往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厢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爬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谢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谢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谢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…谢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”最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后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谢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字已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是从轮胎缝隙里发出来的。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翻浆的心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91945" y="2438653"/>
            <a:ext cx="1044321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335" indent="720725">
              <a:lnSpc>
                <a:spcPct val="150000"/>
              </a:lnSpc>
              <a:spcBef>
                <a:spcPts val="100"/>
              </a:spcBef>
            </a:pP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夜风在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窗外凄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厉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地呜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叫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我找到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机身后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窗的一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洞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屏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住气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向 车厢里窥探。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3335" indent="720725">
              <a:lnSpc>
                <a:spcPct val="150000"/>
              </a:lnSpc>
            </a:pP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朦胧的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月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色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中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个青年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龟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缩在起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伏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的轮胎</a:t>
            </a:r>
            <a:r>
              <a:rPr sz="2400" spc="1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。每一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次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颠簸，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都像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被 遗弃的篮球，被橡胶轮胎击打得嘭嘭作</a:t>
            </a:r>
            <a:r>
              <a:rPr sz="2400" spc="-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“我好像觉得他要干什么。”司机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4605" indent="720725">
              <a:lnSpc>
                <a:spcPct val="150000"/>
              </a:lnSpc>
            </a:pP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这一次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我看到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青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年敏捷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跳到两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大轮胎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之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间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脚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麻利地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搬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动着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 的提包。那里装着我带给父母的礼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。“哎呀，他偷我东西呢!”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司机狠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踩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油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门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就像被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横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刺了一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的烈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马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疯狂地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弹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射出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我顺着 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小洞看去，那人仿佛被冻僵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，弓着腰抱着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头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，企图凭借冰冷的橡胶御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寒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 的提包虽已被挪了地方，但依旧完整。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司机说：“车速这么快，他不敢动了。”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翻浆的心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3106145"/>
            <a:ext cx="10668635" cy="5512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95"/>
              </a:spcBef>
            </a:pP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路面变得更加难走，车速减慢了。我不知如何是好，紧张地盯着那个小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洞。青年也觉察到了车速的变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化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，不失时机地站起身，重新搬动了我的提包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20320" indent="720725" algn="just">
              <a:lnSpc>
                <a:spcPct val="150000"/>
              </a:lnSpc>
              <a:spcBef>
                <a:spcPts val="5"/>
              </a:spcBef>
            </a:pP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我痛苦地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几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乎大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叫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机趁着车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趔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趄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索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性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加大了摇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晃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的频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率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车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窗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几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乎吻到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路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旁的沙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砾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再看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青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扑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倒在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像一团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被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人践踏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草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，虚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弱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仍 不失张牙舞爪的姿势，贪婪地守护着我的提包——他的猎物。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</a:pPr>
            <a:r>
              <a:rPr sz="2400" spc="1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司机继续做着“高难”动作。我又去看那青年，他像夏日里一条疲倦的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狗，无助地躺在了轮胎中央。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21590" indent="720725" algn="just">
              <a:lnSpc>
                <a:spcPct val="150000"/>
              </a:lnSpc>
            </a:pP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道路毫无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先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兆地平滑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起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翻浆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消失得无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无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踪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司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机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4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“扶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脑袋。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就在他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右腿狠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狠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地踩下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之</a:t>
            </a:r>
            <a:r>
              <a:rPr sz="2400" spc="9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双腿紧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紧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抵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双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腕死撑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 铁板……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27255" y="9903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翻浆的心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650" y="1752554"/>
            <a:ext cx="10873105" cy="6611620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5"/>
              </a:spcBef>
            </a:pP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不用看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我也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知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那个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青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在这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突如其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来的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急刹车面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，可能要</a:t>
            </a:r>
            <a:r>
              <a:rPr sz="2400" spc="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被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卸成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零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algn="just">
              <a:lnSpc>
                <a:spcPct val="100000"/>
              </a:lnSpc>
              <a:spcBef>
                <a:spcPts val="1445"/>
              </a:spcBef>
            </a:pP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件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。“看他还有没有劲偷别人的东西!</a:t>
            </a:r>
            <a:r>
              <a:rPr sz="2400" spc="-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”司机踌躇满志地说。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我心里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安宁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了许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多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。只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见那个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青年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艰难地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在轮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胎缝里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爬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不时还用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抹一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 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脸，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把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我看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清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颜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色的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液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体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弹</a:t>
            </a:r>
            <a:r>
              <a:rPr sz="2400" spc="7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他把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我的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提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包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紧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紧地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怀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往手上 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哈着气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，摆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弄着拉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锁上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的提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梁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。这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时，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扎在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口袋上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的绳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子已经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解</a:t>
            </a:r>
            <a:r>
              <a:rPr sz="2400" spc="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开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，就等着把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我提包里的东西搬进去呢……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6350" indent="720725">
              <a:lnSpc>
                <a:spcPct val="150000"/>
              </a:lnSpc>
            </a:pP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就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要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把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我的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东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西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拿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走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!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”我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惊恐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万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状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说。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傅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次反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倒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慌</a:t>
            </a:r>
            <a:r>
              <a:rPr sz="2400" spc="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忙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嘴角甚至显出隐隐的笑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意。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9525" indent="720725">
              <a:lnSpc>
                <a:spcPct val="150000"/>
              </a:lnSpc>
            </a:pP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我们到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了一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个兵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站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，也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是离那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个贼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娃子住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的村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最近的公</a:t>
            </a:r>
            <a:r>
              <a:rPr sz="2400" spc="6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路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他家那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儿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是根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本 不通车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，至少还要往沙漠腹地走10公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9525" indent="720725">
              <a:lnSpc>
                <a:spcPts val="4320"/>
              </a:lnSpc>
              <a:spcBef>
                <a:spcPts val="385"/>
              </a:spcBef>
            </a:pP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那个青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年挽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着他的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口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袋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像个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木偶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似的往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爬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跪坐在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地上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不过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才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个把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时 辰的车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程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，他脸上除了原有的土黄之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外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，还平添了青光，额上还有蜿蜒的血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迹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7545" y="10665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父亲带我走水路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40028" y="1931289"/>
            <a:ext cx="10814685" cy="6610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73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8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几年后，我们村子西头修了一条叫西大圩</a:t>
            </a:r>
            <a:r>
              <a:rPr sz="2400" spc="-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（wéi）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的大路，人们出行走 陆路就方便多了。再后来，西大圩通了汽车，我才知道走汽车的路叫公路。村里 人到安丰镇就快了。从那时起，我就没有再跟父亲坐船走水路去过安丰。而父亲 带着我走水路时说的那些关于水的俗语，却伴着我踏踏实实地走在陆地上。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125730" indent="720725" algn="just">
              <a:lnSpc>
                <a:spcPct val="150000"/>
              </a:lnSpc>
              <a:buSzPct val="96000"/>
              <a:buAutoNum type="arabicParenBoth" startAt="8"/>
              <a:tabLst>
                <a:tab pos="11918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在父亲自创的俗语“活水通长江，心宽走四方”的鼓励下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，19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岁那年我 当兵到了大西北。临别的时候，父亲就叮嘱了一句：人往高处走，水往低处流。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一个人在外面，脚下的路怎么走，自己拿主意。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8"/>
              <a:tabLst>
                <a:tab pos="13442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在外最初的几年，确实挺难的。但每在内心纠结之时，就自然地想起父 亲带着我走水路时说的俗语。工作中着急上火时，会想到“小心行得万年船，蛮 来肯定翻阴沟”。而面对诱惑就会想起“金钱女色是祸水，心无旁骛得安宁”。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8"/>
              <a:tabLst>
                <a:tab pos="13442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一次次度过难关，我终于明白了曾用心良苦的父亲，为何在我幼年的时 候就带着我走水路经风浪，并用直观形象的俗语潜移默化地印证了给我看。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翻浆的心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371" y="2286000"/>
            <a:ext cx="10871835" cy="606107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“学学啦……学学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……”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他的舌头冻僵了，把“谢”说成了“学”。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</a:pPr>
            <a:r>
              <a:rPr sz="2400" spc="2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他说</a:t>
            </a:r>
            <a:r>
              <a:rPr sz="2400" spc="1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-9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 spc="2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学学你们把车开得这样快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-9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 spc="27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我知道你们是为我在赶</a:t>
            </a:r>
            <a:r>
              <a:rPr sz="2400" spc="26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路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</a:t>
            </a:r>
            <a:r>
              <a:rPr sz="2400" spc="-969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学 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……”他恋恋不舍地离开了我们。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看着他蹒跚的身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影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我不由自主地喝了一声</a:t>
            </a:r>
            <a:r>
              <a:rPr sz="2400" spc="-1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你停下!”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 marR="2813685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“我要查查我的东西少了没有。”我很严正地对他说。 司机赞许地冲我眨眨眼</a:t>
            </a:r>
            <a:r>
              <a:rPr sz="2400" spc="-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睛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indent="720725">
              <a:lnSpc>
                <a:spcPct val="100000"/>
              </a:lnSpc>
              <a:spcBef>
                <a:spcPts val="1440"/>
              </a:spcBef>
            </a:pP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青年迷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惑地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面对我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脖子柔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软地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耷拉下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不堪重负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样</a:t>
            </a:r>
            <a:r>
              <a:rPr sz="2400" spc="2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敏</a:t>
            </a:r>
            <a:r>
              <a:rPr sz="2400" spc="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捷地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爬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7620" algn="just">
              <a:lnSpc>
                <a:spcPct val="150000"/>
              </a:lnSpc>
              <a:spcBef>
                <a:spcPts val="5"/>
              </a:spcBef>
            </a:pP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上大厢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板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我看到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了我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的提</a:t>
            </a:r>
            <a:r>
              <a:rPr sz="2400" spc="5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包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摸索着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每一环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拉锁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都像小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兽的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牙齿般细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密 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结实。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突然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触到鬃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毛样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的粗</a:t>
            </a:r>
            <a:r>
              <a:rPr sz="2400" spc="5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糙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，我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意识到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这正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是搭车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人袋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子上那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截失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踪的鬃</a:t>
            </a:r>
            <a:r>
              <a:rPr sz="2400" spc="8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绳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。 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它把我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的提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包牢牢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地固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定在大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厢的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木条</a:t>
            </a:r>
            <a:r>
              <a:rPr sz="2400" spc="8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，像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焊住一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般结</a:t>
            </a:r>
            <a:r>
              <a:rPr sz="2400" spc="3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实。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4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的心</a:t>
            </a:r>
            <a:r>
              <a:rPr sz="2400" spc="3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像凌空遭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遇 寒</a:t>
            </a:r>
            <a:r>
              <a:rPr sz="2400" spc="-5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流</a:t>
            </a: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，冻得皱缩起来。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3931411"/>
            <a:ext cx="6274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简要说说题目中“翻浆”的含义是什么。(2分)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77340" y="2679260"/>
            <a:ext cx="7675880" cy="502284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注意理解本意，不理解本意，无法结合文义进行延伸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8114" y="3931411"/>
            <a:ext cx="10085705" cy="2586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简要说说题目中“翻浆”的含义是什么。(2分)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指我在弄清事情的真相后灵魂受到的震动和心里的不平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静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。（意思对即可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511302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怒气是一张藏宝图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71" y="2286127"/>
            <a:ext cx="1087310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3425" marR="6350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“不好意思，我必须离职了。”某天，节目的企制小芳脸色黯淡地对我</a:t>
            </a:r>
            <a:r>
              <a:rPr sz="2400" spc="-3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 她因为某些因素离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，也立刻找到薪水更高的工作，我当然要替她高兴。 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但对我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这真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个好消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小芳是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个老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什么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状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况都碰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E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Q也很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高，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只要有她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在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，我并不需要为节目费太多心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思。</a:t>
            </a:r>
          </a:p>
          <a:p>
            <a:pPr marL="12700" marR="5080" indent="720725" algn="just">
              <a:lnSpc>
                <a:spcPct val="150000"/>
              </a:lnSpc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做广播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节目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已经十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我深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知挂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着节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目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“企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划制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作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衔的人良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莠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能干的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，可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以让主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持人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很省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力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，也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会让节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目加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分；如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果遇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“天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兵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，那主持人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就会像老牛拖车。</a:t>
            </a:r>
          </a:p>
          <a:p>
            <a:pPr marL="12700" marR="9525" indent="720725">
              <a:lnSpc>
                <a:spcPct val="150000"/>
              </a:lnSpc>
              <a:spcBef>
                <a:spcPts val="5"/>
              </a:spcBef>
            </a:pP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担心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谁接我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的工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作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，”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小芳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向来是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负责任的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听说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司派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了 一个新手，大学才刚毕业，我担心她会出状况。”</a:t>
            </a:r>
          </a:p>
          <a:p>
            <a:pPr marL="12700" marR="6350" indent="720725">
              <a:lnSpc>
                <a:spcPct val="150000"/>
              </a:lnSpc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对于人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事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主持人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没有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决定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权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。果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然，一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名“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菜鸟”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替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了她的工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作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，这也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是小玲第一次独挑大梁的工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作。</a:t>
            </a:r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255" y="1066546"/>
            <a:ext cx="511302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怒气是一张藏宝图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5771" y="2057399"/>
            <a:ext cx="10873105" cy="60617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95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小芳离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职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前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把小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玲带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在身边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实习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了一段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间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教她如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何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操作录音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电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我听见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她告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诉小玲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最重要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件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事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就是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不要把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录好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的音洗</a:t>
            </a:r>
            <a:r>
              <a:rPr sz="2400" spc="75">
                <a:latin typeface="仿宋" panose="02010609060101010101" charset="-122"/>
                <a:cs typeface="仿宋" panose="02010609060101010101" charset="-122"/>
              </a:rPr>
              <a:t>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因为我们是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赔不了的。”</a:t>
            </a:r>
          </a:p>
          <a:p>
            <a:pPr marL="12700" marR="6350" indent="720725">
              <a:lnSpc>
                <a:spcPct val="150000"/>
              </a:lnSpc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临走时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她还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对我说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如果你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不放心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不要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要求公司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把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熟手派给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？用新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手真的很危险，我觉得她还需要实习一阵子。”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想，那时我们都有着奇妙的不祥预感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7620" indent="720725">
              <a:lnSpc>
                <a:spcPct val="150000"/>
              </a:lnSpc>
              <a:spcBef>
                <a:spcPts val="5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小玲是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一个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笑容可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掬的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女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孩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个性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也很稳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重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给人的第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印象很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谁都有当菜鸟的时候，新人来会有新气象，应该要让她试试看。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不到两个礼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，不祥的预感就应验了。</a:t>
            </a:r>
          </a:p>
          <a:p>
            <a:pPr marL="12700" marR="6350" indent="720725">
              <a:lnSpc>
                <a:spcPct val="150000"/>
              </a:lnSpc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我们因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为隔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两周要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离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台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没有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办法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做现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某天早上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录了两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这两集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的来宾分别是台湾一位非常忙碌的名医，还有一位刚回台的知名人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士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511302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怒气是一张藏宝图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11986" y="2668269"/>
            <a:ext cx="1087183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两个人都在我们的殷切的邀请</a:t>
            </a:r>
            <a:r>
              <a:rPr sz="2400" spc="-30">
                <a:latin typeface="仿宋" panose="02010609060101010101" charset="-122"/>
                <a:cs typeface="仿宋" panose="02010609060101010101" charset="-122"/>
              </a:rPr>
              <a:t>下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，同意来参加我们的节目。</a:t>
            </a:r>
          </a:p>
          <a:p>
            <a:pPr marL="12700" indent="720725">
              <a:lnSpc>
                <a:spcPct val="100000"/>
              </a:lnSpc>
              <a:spcBef>
                <a:spcPts val="1440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录完节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目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后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我决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定到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一家我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很喜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欢的料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理店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打个牙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祭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慰劳自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己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我叫了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7620">
              <a:lnSpc>
                <a:spcPct val="150000"/>
              </a:lnSpc>
            </a:pP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一盘综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合握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寿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司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等待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候，小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玲打来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电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话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她的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声音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在颤抖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淡如姐，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对 不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起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，录音档让我洗掉了。”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“什么！”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我的脑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袋一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片空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白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就要离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台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，这天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早上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好不容易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挤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出来的空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当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，两位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733425" marR="1706245" indent="-721360">
              <a:lnSpc>
                <a:spcPct val="150000"/>
              </a:lnSpc>
              <a:spcBef>
                <a:spcPts val="5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嘉宾的时间很宝贵，就算他们不因此发怒，也未必有时间再录一次。  “有补救的可能吗？”我问。</a:t>
            </a:r>
          </a:p>
          <a:p>
            <a:pPr marL="12700" marR="6350" indent="720725">
              <a:lnSpc>
                <a:spcPts val="4320"/>
              </a:lnSpc>
              <a:spcBef>
                <a:spcPts val="380"/>
              </a:spcBef>
            </a:pP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我试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各种方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法</a:t>
            </a:r>
            <a:r>
              <a:rPr sz="2400" spc="11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 spc="100">
                <a:latin typeface="仿宋" panose="02010609060101010101" charset="-122"/>
                <a:cs typeface="仿宋" panose="02010609060101010101" charset="-122"/>
              </a:rPr>
              <a:t>思</a:t>
            </a:r>
            <a:r>
              <a:rPr sz="2400" spc="9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早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上那间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录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音室的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方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法我不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太</a:t>
            </a:r>
            <a:r>
              <a:rPr sz="2400" spc="90">
                <a:latin typeface="仿宋" panose="02010609060101010101" charset="-122"/>
                <a:cs typeface="仿宋" panose="02010609060101010101" charset="-122"/>
              </a:rPr>
              <a:t>熟</a:t>
            </a:r>
            <a:r>
              <a:rPr sz="2400" spc="130">
                <a:latin typeface="仿宋" panose="02010609060101010101" charset="-122"/>
                <a:cs typeface="仿宋" panose="02010609060101010101" charset="-122"/>
              </a:rPr>
              <a:t>悉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所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以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……”她的声音已是哭腔。</a:t>
            </a:r>
          </a:p>
          <a:p>
            <a:pPr marL="733425">
              <a:lnSpc>
                <a:spcPct val="100000"/>
              </a:lnSpc>
              <a:spcBef>
                <a:spcPts val="106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我也好想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哭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511302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怒气是一张藏宝图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11986" y="2668269"/>
            <a:ext cx="1086929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“那你打算怎么办？”我按捺住心头一把火。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就在这个时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候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，很奇妙的，有一把水泼到我的脸上。</a:t>
            </a:r>
          </a:p>
          <a:p>
            <a:pPr marL="12700" marR="5715" indent="720725">
              <a:lnSpc>
                <a:spcPct val="150000"/>
              </a:lnSpc>
            </a:pPr>
            <a:r>
              <a:rPr sz="2400" spc="180">
                <a:latin typeface="仿宋" panose="02010609060101010101" charset="-122"/>
                <a:cs typeface="仿宋" panose="02010609060101010101" charset="-122"/>
              </a:rPr>
              <a:t>我抬头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一</a:t>
            </a:r>
            <a:r>
              <a:rPr sz="2400" spc="180">
                <a:latin typeface="仿宋" panose="02010609060101010101" charset="-122"/>
                <a:cs typeface="仿宋" panose="02010609060101010101" charset="-122"/>
              </a:rPr>
              <a:t>看，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日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本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料理师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父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自己也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吓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了一</a:t>
            </a:r>
            <a:r>
              <a:rPr sz="2400" spc="210">
                <a:latin typeface="仿宋" panose="02010609060101010101" charset="-122"/>
                <a:cs typeface="仿宋" panose="02010609060101010101" charset="-122"/>
              </a:rPr>
              <a:t>跳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立刻嬉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皮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笑脸地</a:t>
            </a:r>
            <a:r>
              <a:rPr sz="2400" spc="165">
                <a:latin typeface="仿宋" panose="02010609060101010101" charset="-122"/>
                <a:cs typeface="仿宋" panose="02010609060101010101" charset="-122"/>
              </a:rPr>
              <a:t>对</a:t>
            </a:r>
            <a:r>
              <a:rPr sz="2400" spc="175">
                <a:latin typeface="仿宋" panose="02010609060101010101" charset="-122"/>
                <a:cs typeface="仿宋" panose="02010609060101010101" charset="-122"/>
              </a:rPr>
              <a:t>我说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： 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啊！不好意思。”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关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系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……”其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实我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很生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气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自知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众人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物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好在公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众场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合发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脾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气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5080" indent="720725">
              <a:lnSpc>
                <a:spcPct val="150000"/>
              </a:lnSpc>
              <a:spcBef>
                <a:spcPts val="5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我定睛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看看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自己坐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的吧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台和他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的料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理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台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天哪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至少相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隔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两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米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洗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米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桶的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水 注竟然可以溅到我的脸上，这……这……这是上天遣来帮我灭火的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吗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？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福无双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，祸不单行，我心里苦笑着。</a:t>
            </a:r>
          </a:p>
          <a:p>
            <a:pPr marL="12700" marR="7620" indent="720725">
              <a:lnSpc>
                <a:spcPct val="150000"/>
              </a:lnSpc>
            </a:pP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可以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重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录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？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我已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经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跟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的秘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书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敲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时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……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小玲在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电话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那头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怯 怯地说。</a:t>
            </a: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51055" y="990346"/>
            <a:ext cx="5113020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55181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怒气是一张藏宝图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71" y="1828672"/>
            <a:ext cx="10871835" cy="6610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indent="720725">
              <a:lnSpc>
                <a:spcPct val="150000"/>
              </a:lnSpc>
              <a:spcBef>
                <a:spcPts val="100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我拿毛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巾擦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擦脸上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的水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珠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。唉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！一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个人犯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错后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会马上补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救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，看来还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救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那 把水在提醒我原谅她吧？</a:t>
            </a: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请打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电话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跟嘉宾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道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歉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，然后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请他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们来重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录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一切费用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们负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责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”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我跟小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玲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5080" indent="720725">
              <a:lnSpc>
                <a:spcPct val="150000"/>
              </a:lnSpc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运气果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然不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错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两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位同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意抽出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时间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再录一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次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我没有将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此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事往上报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告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，小玲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却向上级报告失误，并请求处分。但上级看我没有反应，也就没有深究。</a:t>
            </a:r>
          </a:p>
          <a:p>
            <a:pPr marL="12700" marR="7620" indent="720725" algn="just">
              <a:lnSpc>
                <a:spcPct val="150000"/>
              </a:lnSpc>
              <a:spcBef>
                <a:spcPts val="5"/>
              </a:spcBef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这件事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过去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了两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年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们的广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播节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目的收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听率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比两年前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得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多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玲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成了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非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常尽责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的企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制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成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为了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我的得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力助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手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我自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己的修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养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在那件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事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后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，已经“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更 上一层楼”。</a:t>
            </a:r>
          </a:p>
          <a:p>
            <a:pPr marL="12700" marR="5715" indent="720725" algn="just">
              <a:lnSpc>
                <a:spcPct val="150000"/>
              </a:lnSpc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只要能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够冷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静一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点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去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静观那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些让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你愤怒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的事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件背后的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意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义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常会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发现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怒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气是一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张藏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宝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图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每个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怒气就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是一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个分歧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点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前面有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两条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路，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可以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选择生气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或 不生气，各自会达到不同的地方，造成不同的结果。</a:t>
            </a: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习题详解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12772" y="3259328"/>
            <a:ext cx="65792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说说题目“怒气是一张藏宝图”的含义。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2分）</a:t>
            </a:r>
          </a:p>
        </p:txBody>
      </p:sp>
      <p:sp>
        <p:nvSpPr>
          <p:cNvPr id="4" name="object 4"/>
          <p:cNvSpPr/>
          <p:nvPr/>
        </p:nvSpPr>
        <p:spPr>
          <a:xfrm>
            <a:off x="4996370" y="2023641"/>
            <a:ext cx="3656965" cy="471805"/>
          </a:xfrm>
          <a:custGeom>
            <a:avLst/>
            <a:gdLst/>
            <a:ahLst/>
            <a:cxnLst/>
            <a:rect l="l" t="t" r="r" b="b"/>
            <a:pathLst>
              <a:path w="3656965" h="471805">
                <a:moveTo>
                  <a:pt x="0" y="471450"/>
                </a:moveTo>
                <a:lnTo>
                  <a:pt x="3656723" y="471450"/>
                </a:lnTo>
                <a:lnTo>
                  <a:pt x="3656723" y="0"/>
                </a:lnTo>
                <a:lnTo>
                  <a:pt x="0" y="0"/>
                </a:lnTo>
                <a:lnTo>
                  <a:pt x="0" y="471450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990020" y="2036443"/>
            <a:ext cx="36576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注意题目中暗含的选择性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习题详解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12772" y="3259328"/>
            <a:ext cx="855980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说说题目“怒气是一张藏宝图”的含义。（2分）</a:t>
            </a: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每个怒气是个分歧点，可以选择不生气，这样就会有好的结果。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483870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父亲带我走水路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83969" y="2620624"/>
            <a:ext cx="10704195" cy="6061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08915" indent="720725">
              <a:lnSpc>
                <a:spcPct val="150000"/>
              </a:lnSpc>
              <a:spcBef>
                <a:spcPts val="95"/>
              </a:spcBef>
              <a:buSzPct val="96000"/>
              <a:buAutoNum type="arabicParenBoth" startAt="12"/>
              <a:tabLst>
                <a:tab pos="13442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在我当兵的第十个年头，父亲因病去世了。没有见到父亲最后一面， 成了我永远的伤痛！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spcBef>
                <a:spcPts val="5"/>
              </a:spcBef>
              <a:buSzPct val="96000"/>
              <a:buAutoNum type="arabicParenBoth" startAt="12"/>
              <a:tabLst>
                <a:tab pos="13442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这近30年，天南海北，我先后在五六个省市工作生活，足迹几乎遍布 全国。路越走越多，离家的行程也越来越远。汽车、火车、飞机成了经常乘坐的 交道工具，而承载了父亲无限希望的故乡的小木船却成了我最深最深的回忆。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12"/>
              <a:tabLst>
                <a:tab pos="1344295" algn="l"/>
              </a:tabLst>
            </a:pPr>
            <a:r>
              <a:rPr sz="2400">
                <a:solidFill>
                  <a:srgbClr val="111111"/>
                </a:solidFill>
                <a:latin typeface="仿宋" panose="02010609060101010101" charset="-122"/>
                <a:cs typeface="仿宋" panose="02010609060101010101" charset="-122"/>
              </a:rPr>
              <a:t>有人说，十岁以前记下的道理会一辈子印在脑子里，十岁以前的启蒙 关乎一个人的全部人生。这话我信。父亲去世后的这么多年来，每到夜深人静， 总有一种力量拽着我回到小时候，斜躺在小木船的船头，行走在波光粼粼的河 道，听着父亲一篙子一篙子哗哗撑船的声音和父亲那关于水的俗语。那从时光隧 道传来的温暖悠悠的声音，成了我最能强烈感受得到的父亲真切的存在，也成了 我精神上的一种依赖！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255" y="10665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1016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白老师的大海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15746" y="2057654"/>
            <a:ext cx="10432415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/>
              <a:tabLst>
                <a:tab pos="119443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白雪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梅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老师来到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青山深处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所乡村中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教初二语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文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。班上原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-15">
                <a:latin typeface="仿宋" panose="02010609060101010101" charset="-122"/>
                <a:cs typeface="仿宋" panose="02010609060101010101" charset="-122"/>
              </a:rPr>
              <a:t>32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个学生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白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老师走进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教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室的时候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只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剩下</a:t>
            </a:r>
            <a:r>
              <a:rPr sz="2400" spc="8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8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个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。白老师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决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定动员那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些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辍学的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孩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子重新走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进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。孩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们的父母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都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摇头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里人家穷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困 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，孩子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不愿意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上 学，情愿早点出去挣钱。</a:t>
            </a:r>
          </a:p>
          <a:p>
            <a:pPr marL="12700" marR="8890" indent="720725" algn="just">
              <a:lnSpc>
                <a:spcPct val="150000"/>
              </a:lnSpc>
              <a:buSzPct val="96000"/>
              <a:buAutoNum type="arabicParenBoth"/>
              <a:tabLst>
                <a:tab pos="119443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白老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劝服不了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这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些淳朴的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乡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。有些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村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民给白老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出了个点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子：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村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主任牛伍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儿子牛大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也逃学在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家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老师不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用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东奔西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能把牛大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夯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动员回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到 学校，估计那些逃学的孩子也差不多能返</a:t>
            </a:r>
            <a:r>
              <a:rPr sz="2400" spc="-35">
                <a:latin typeface="仿宋" panose="02010609060101010101" charset="-122"/>
                <a:cs typeface="仿宋" panose="02010609060101010101" charset="-122"/>
              </a:rPr>
              <a:t>校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/>
              <a:tabLst>
                <a:tab pos="1194435" algn="l"/>
              </a:tabLst>
            </a:pP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白老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在村民的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指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点下找到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牛大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夯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牛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大夯的脸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布满了青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春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痘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，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嘴唇周围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一圈黑黑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胡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白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老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师说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牛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夯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跟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我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回学校去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25">
                <a:latin typeface="仿宋" panose="02010609060101010101" charset="-122"/>
                <a:cs typeface="仿宋" panose="02010609060101010101" charset="-122"/>
              </a:rPr>
              <a:t>吧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！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” 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牛大夯朝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白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老师翻了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翻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白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眼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继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续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跟一帮比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小许多的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孩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子玩石子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游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戏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。白老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师说：“你都这么大的人了，该懂事了，整天玩耍有什么意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思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？”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255" y="11427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587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白老师的大海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39546" y="1981453"/>
            <a:ext cx="10541635" cy="6610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4"/>
              <a:tabLst>
                <a:tab pos="108013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牛大夯赢了所有孩子的石子，这才站起来说：“要我去上学可以，我有 个条件。”白老师问什么条件，牛大夯说：“我俩掰腕子，你要是赢了，我就 去上学；你要是输了，就别来烦我。”在场的人都笑了起来。不久前，学校的 李老师曾经来过一次，动员牛大夯去上学，牛大夯也是这么说的。李老师真的 和他掰腕子，结</a:t>
            </a:r>
            <a:r>
              <a:rPr sz="2400" spc="-100"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果输给了牛大夯，红着脸离开了村子。现在，牛大夯又故技重 演，他心想：“白老师肯定不会和我掰腕子的，身材魁梧的李老师都不是我的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对手，她一个豆腐模样的女子怎么敢？”没有想到白老师竟然接受了牛大夯的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挑战，还叮嘱牛大夯要说话算话，不准反悔。</a:t>
            </a:r>
          </a:p>
          <a:p>
            <a:pPr marL="12700" marR="5080" indent="609600">
              <a:lnSpc>
                <a:spcPct val="150000"/>
              </a:lnSpc>
              <a:buSzPct val="96000"/>
              <a:buAutoNum type="arabicParenBoth" startAt="4"/>
              <a:tabLst>
                <a:tab pos="108013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两个人就在旁边的一个大石头墩子上掰腕子，引来了许多人看热闹。牛 大夯宽大的手掌抓住白老师的手，两只手一大一小，一黑一白，一个脏兮兮，  一个白嫩嫩，形成了鲜明的对比。白老师的手那么软，好像没有骨头；牛大夯 的手又脏又大又黑。</a:t>
            </a: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51055" y="99034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1016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白老师的大海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3549" y="1905254"/>
            <a:ext cx="10967085" cy="6610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78130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6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白老师故意不使劲，双眼紧紧盯着牛大夯那双众目睽睽之下的手，牛大 夯有些不好意思了，舔了舔嘴唇，就在这时，白老师猛然一用力，毫无准备的牛 大夯这只手被白老师扳倒在石墩子上。看热闹的人都鼓起掌来。牛大夯输了，他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输得很不服气，因为他还没来得及用力呢！白老师说：“大夯，你是男子汉，可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不准说话不算话呀！”</a:t>
            </a: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6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第二天，牛大夯只得背着书包重新回到了学校。白老师送给他一块香皂， 说是进口的，包装纸上写满了英文，牛大夯不认识。他吸着鼻子闻了闻，那种香 味简直奇妙无比，白老师身上散发出来的就是那种香味。</a:t>
            </a:r>
          </a:p>
          <a:p>
            <a:pPr marL="12700" marR="278130" indent="720725" algn="just">
              <a:lnSpc>
                <a:spcPct val="150000"/>
              </a:lnSpc>
              <a:buSzPct val="96000"/>
              <a:buAutoNum type="arabicParenBoth" startAt="6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后来，那些逃学的孩子也都陆陆续续回到了学校。白老师送的那块香皂 牛大夯舍不得用，放在书包里，让那种奇妙的清香时时伴随自己。有一回，他问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白老师：“那香皂包装纸上的英文是什么意思？”白老师笑着对他说：“老师也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不知道，希望你通过自己的努力，把那些英文弄懂，然后再告诉我，好吗？”</a:t>
            </a: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740407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5875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白老师的大海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2829" y="2847848"/>
            <a:ext cx="10805160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935" indent="720725" algn="just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9"/>
              <a:tabLst>
                <a:tab pos="11918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牛大夯点点头。从那以后，他的英语学得特别认真。后来，牛大夯很快 弄懂了那些英语的意思：牛大夯同学，你性格直率，爱打抱不平，有冒险精神， 如果学习上多多用功，我相信你很快能成为一个优秀的学生。牛大夯懂了，原来 这香皂根本不是进口的，写着英文的包装纸是白老师亲手制作的，为的是让牛大 夯在爱干净的同时激发他学习英语的兴趣。牛大夯还知道班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32个同学每个人都 收到了白老师送的“进口香皂”。连牛大夯自己都感到奇怪，自从有了白老师， 他仿佛换了一个人，上课听得特别用心，那些以前让他头疼的公式定理现在学起 来一点也不难，反而觉得十分有趣。</a:t>
            </a: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9"/>
              <a:tabLst>
                <a:tab pos="13442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一年后，牛大夯被评为三好学生。成了三好学生的牛大夯不免有些得意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和骄傲，听课没有以前专心了，和同学相处也傲气起来。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1016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白老师的大海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92174" y="2362306"/>
            <a:ext cx="10863580" cy="6061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95"/>
              </a:spcBef>
              <a:buSzPct val="96000"/>
              <a:buAutoNum type="arabicParenBoth" startAt="11"/>
              <a:tabLst>
                <a:tab pos="1344930" algn="l"/>
              </a:tabLst>
            </a:pP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有一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天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白老师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要带同学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去看大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大家一下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子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兴奋起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来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关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于大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海的课文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他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们学了好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几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篇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，可山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的孩子谁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也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没有见过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。迎着</a:t>
            </a:r>
            <a:r>
              <a:rPr sz="2400" spc="40">
                <a:latin typeface="仿宋" panose="02010609060101010101" charset="-122"/>
                <a:cs typeface="仿宋" panose="02010609060101010101" charset="-122"/>
              </a:rPr>
              <a:t>朝霞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，白老师 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带着她的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3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2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个学生出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发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翻过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一座大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山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他们终于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看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到了一片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汪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洋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。一望无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际的绿水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翻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着阵阵波</a:t>
            </a:r>
            <a:r>
              <a:rPr sz="2400" spc="70">
                <a:latin typeface="仿宋" panose="02010609060101010101" charset="-122"/>
                <a:cs typeface="仿宋" panose="02010609060101010101" charset="-122"/>
              </a:rPr>
              <a:t>澜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白鸥在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宽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阔的水面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上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展翅飞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翔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孩子们激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动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得张开双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臂 喊了起来：“我爱你，大海！”</a:t>
            </a: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11"/>
              <a:tabLst>
                <a:tab pos="1344930" algn="l"/>
              </a:tabLst>
            </a:pP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白老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问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“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同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学</a:t>
            </a:r>
            <a:r>
              <a:rPr sz="2400" spc="15">
                <a:latin typeface="仿宋" panose="02010609060101010101" charset="-122"/>
                <a:cs typeface="仿宋" panose="02010609060101010101" charset="-122"/>
              </a:rPr>
              <a:t>们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说说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你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们看了大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5">
                <a:latin typeface="仿宋" panose="02010609060101010101" charset="-122"/>
                <a:cs typeface="仿宋" panose="02010609060101010101" charset="-122"/>
              </a:rPr>
              <a:t>之后的感</a:t>
            </a:r>
            <a:r>
              <a:rPr sz="2400" spc="55">
                <a:latin typeface="仿宋" panose="02010609060101010101" charset="-122"/>
                <a:cs typeface="仿宋" panose="02010609060101010101" charset="-122"/>
              </a:rPr>
              <a:t>想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。”有的</a:t>
            </a:r>
            <a:r>
              <a:rPr sz="2400" spc="2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10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大海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很辽阔；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有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说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，大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很壮观。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白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老师笑了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：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“同学们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请原谅老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师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骗了你们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。 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其实你们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今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天看到的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并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不是大</a:t>
            </a:r>
            <a:r>
              <a:rPr sz="2400" spc="65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而是一个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湖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你们之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所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以把湖当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做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60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，是因 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为没有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见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过真正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的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130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只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有没见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过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大海的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才会把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湖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泊当做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大</a:t>
            </a:r>
            <a:r>
              <a:rPr sz="2400" spc="150">
                <a:latin typeface="仿宋" panose="02010609060101010101" charset="-122"/>
                <a:cs typeface="仿宋" panose="02010609060101010101" charset="-122"/>
              </a:rPr>
              <a:t>海</a:t>
            </a:r>
            <a:r>
              <a:rPr sz="2400" spc="105">
                <a:latin typeface="仿宋" panose="02010609060101010101" charset="-122"/>
                <a:cs typeface="仿宋" panose="02010609060101010101" charset="-122"/>
              </a:rPr>
              <a:t>，这</a:t>
            </a:r>
            <a:r>
              <a:rPr sz="2400" spc="125">
                <a:latin typeface="仿宋" panose="02010609060101010101" charset="-122"/>
                <a:cs typeface="仿宋" panose="02010609060101010101" charset="-122"/>
              </a:rPr>
              <a:t>不</a:t>
            </a:r>
            <a:r>
              <a:rPr sz="2400" spc="114">
                <a:latin typeface="仿宋" panose="02010609060101010101" charset="-122"/>
                <a:cs typeface="仿宋" panose="02010609060101010101" charset="-122"/>
              </a:rPr>
              <a:t>怪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你 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们。”忽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然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，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牛大夯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红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着脸对白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老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师说</a:t>
            </a:r>
            <a:r>
              <a:rPr sz="2400" spc="50">
                <a:latin typeface="仿宋" panose="02010609060101010101" charset="-122"/>
                <a:cs typeface="仿宋" panose="02010609060101010101" charset="-122"/>
              </a:rPr>
              <a:t>：“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老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师，我懂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了</a:t>
            </a:r>
            <a:r>
              <a:rPr sz="2400" spc="35">
                <a:latin typeface="仿宋" panose="02010609060101010101" charset="-122"/>
                <a:cs typeface="仿宋" panose="02010609060101010101" charset="-122"/>
              </a:rPr>
              <a:t>。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骄傲的</a:t>
            </a:r>
            <a:r>
              <a:rPr sz="2400" spc="45">
                <a:latin typeface="仿宋" panose="02010609060101010101" charset="-122"/>
                <a:cs typeface="仿宋" panose="02010609060101010101" charset="-122"/>
              </a:rPr>
              <a:t>人</a:t>
            </a:r>
            <a:r>
              <a:rPr sz="2400" spc="30">
                <a:latin typeface="仿宋" panose="02010609060101010101" charset="-122"/>
                <a:cs typeface="仿宋" panose="02010609060101010101" charset="-122"/>
              </a:rPr>
              <a:t>以为自己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就 是大海，其实只是湖。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R="10160" algn="ctr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白老师的大海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52829" y="2681731"/>
            <a:ext cx="10805160" cy="441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13"/>
              <a:tabLst>
                <a:tab pos="13442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白老师一把将牛大夯揽在怀里说：“你能这么理解，我真的很高兴。” 白老师向她的学生们承诺，等到中考结束，一定带他们去看真正的大海。</a:t>
            </a: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13"/>
              <a:tabLst>
                <a:tab pos="13442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然而，中考前夕，一场车祸夺去了白老师的生命。那个星期天，白老师 从县城回学校的途中，乘坐的中巴车翻下了悬崖，孩子们心中那个可亲的老师，  还没来得及给她的学生留下最后一句话，</a:t>
            </a:r>
            <a:r>
              <a:rPr sz="2400" spc="-20"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就这么走了，32个学生号啕大哭。</a:t>
            </a:r>
          </a:p>
          <a:p>
            <a:pPr marL="12700" marR="5080" indent="720725">
              <a:lnSpc>
                <a:spcPct val="150000"/>
              </a:lnSpc>
              <a:buSzPct val="96000"/>
              <a:buAutoNum type="arabicParenBoth" startAt="13"/>
              <a:tabLst>
                <a:tab pos="1344295" algn="l"/>
              </a:tabLst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那年中考，32个学生全部考上了县城的高中，大家本来相约要一起去看 </a:t>
            </a:r>
            <a:r>
              <a:rPr sz="2400" spc="-5">
                <a:latin typeface="仿宋" panose="02010609060101010101" charset="-122"/>
                <a:cs typeface="仿宋" panose="02010609060101010101" charset="-122"/>
              </a:rPr>
              <a:t>大海，牛大夯说：“再等十年吧，十年之后等我们都成材了，一起去看大海，这</a:t>
            </a:r>
            <a:endParaRPr sz="2400">
              <a:latin typeface="仿宋" panose="02010609060101010101" charset="-122"/>
              <a:cs typeface="仿宋" panose="02010609060101010101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仿宋" panose="02010609060101010101" charset="-122"/>
                <a:cs typeface="仿宋" panose="02010609060101010101" charset="-122"/>
              </a:rPr>
              <a:t>样才能告慰白老师的在天之灵。”</a:t>
            </a:r>
            <a:r>
              <a:rPr sz="2400" spc="-10">
                <a:latin typeface="仿宋" panose="02010609060101010101" charset="-122"/>
                <a:cs typeface="仿宋" panose="02010609060101010101" charset="-122"/>
              </a:rPr>
              <a:t> </a:t>
            </a:r>
            <a:r>
              <a:rPr sz="2400">
                <a:latin typeface="仿宋" panose="02010609060101010101" charset="-122"/>
                <a:cs typeface="仿宋" panose="02010609060101010101" charset="-122"/>
              </a:rPr>
              <a:t>（选自《小小说选刊》，有改动）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68627" y="3279089"/>
            <a:ext cx="847915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依据文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，谈谈你对本文题目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-68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“大海”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一词的理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spc="-10">
                <a:latin typeface="Calibri"/>
                <a:cs typeface="Calibri" panose="020F0502020204030204"/>
              </a:rPr>
              <a:t>4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</p:txBody>
      </p:sp>
      <p:sp>
        <p:nvSpPr>
          <p:cNvPr id="4" name="object 4"/>
          <p:cNvSpPr/>
          <p:nvPr/>
        </p:nvSpPr>
        <p:spPr>
          <a:xfrm>
            <a:off x="4674120" y="1643443"/>
            <a:ext cx="6532880" cy="901065"/>
          </a:xfrm>
          <a:custGeom>
            <a:avLst/>
            <a:gdLst/>
            <a:ahLst/>
            <a:cxnLst/>
            <a:rect l="l" t="t" r="r" b="b"/>
            <a:pathLst>
              <a:path w="6532880" h="901064">
                <a:moveTo>
                  <a:pt x="0" y="900620"/>
                </a:moveTo>
                <a:lnTo>
                  <a:pt x="6532499" y="900620"/>
                </a:lnTo>
                <a:lnTo>
                  <a:pt x="6532499" y="0"/>
                </a:lnTo>
                <a:lnTo>
                  <a:pt x="0" y="0"/>
                </a:lnTo>
                <a:lnTo>
                  <a:pt x="0" y="90062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017520" indent="-273685">
              <a:lnSpc>
                <a:spcPct val="100000"/>
              </a:lnSpc>
              <a:spcBef>
                <a:spcPts val="410"/>
              </a:spcBef>
              <a:buSzPct val="96000"/>
              <a:buAutoNum type="arabicPeriod"/>
              <a:tabLst>
                <a:tab pos="3018790" algn="l"/>
              </a:tabLst>
            </a:pPr>
            <a:r>
              <a:rPr/>
              <a:t>答题模板：基础本义</a:t>
            </a:r>
            <a:r>
              <a:rPr spc="-5"/>
              <a:t>+深层含义+象征意义</a:t>
            </a:r>
          </a:p>
          <a:p>
            <a:pPr marL="3017520" indent="-273685">
              <a:lnSpc>
                <a:spcPct val="100000"/>
              </a:lnSpc>
              <a:spcBef>
                <a:spcPts val="305"/>
              </a:spcBef>
              <a:buSzPct val="96000"/>
              <a:buAutoNum type="arabicPeriod"/>
              <a:tabLst>
                <a:tab pos="3018790" algn="l"/>
              </a:tabLst>
            </a:pPr>
            <a:r>
              <a:rPr/>
              <a:t>比按分答题多写一个要点</a:t>
            </a: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24396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习题精解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68627" y="3279089"/>
            <a:ext cx="8479155" cy="3684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依据文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，谈谈你对本文题目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-68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“大海”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一词的理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spc="-10">
                <a:latin typeface="Calibri"/>
                <a:cs typeface="Calibri" panose="020F0502020204030204"/>
              </a:rPr>
              <a:t>4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294130">
              <a:lnSpc>
                <a:spcPct val="15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(1)指白老师的教学方法或艺术（带学生看的湖）  (2)指白老师的教育态度或胸怀（给学生的深厚的爱）  (3)指白老师的教育影响（希望学生像大海一样）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评分标准：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共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4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分。每点</a:t>
            </a:r>
            <a:r>
              <a:rPr sz="2400" spc="-5">
                <a:solidFill>
                  <a:srgbClr val="FF0000"/>
                </a:solidFill>
                <a:latin typeface="Calibri"/>
                <a:cs typeface="Calibri" panose="020F0502020204030204"/>
              </a:rPr>
              <a:t>2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分，答出其中两点即可。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78323" y="3768330"/>
            <a:ext cx="3549650" cy="1596390"/>
          </a:xfrm>
          <a:prstGeom prst="rect">
            <a:avLst/>
          </a:prstGeom>
        </p:spPr>
        <p:txBody>
          <a:bodyPr vert="horz" wrap="square" lIns="0" tIns="267970" rIns="0" bIns="0" rtlCol="0">
            <a:spAutoFit/>
          </a:bodyPr>
          <a:lstStyle/>
          <a:p>
            <a:pPr marL="29845" algn="ctr">
              <a:lnSpc>
                <a:spcPct val="100000"/>
              </a:lnSpc>
              <a:spcBef>
                <a:spcPts val="2110"/>
              </a:spcBef>
            </a:pPr>
            <a:r>
              <a:rPr lang="zh-CN" sz="5500"/>
              <a:t>知识点总结</a:t>
            </a:r>
            <a:endParaRPr sz="5500"/>
          </a:p>
          <a:p>
            <a:pPr marL="26670" algn="ctr">
              <a:lnSpc>
                <a:spcPct val="100000"/>
              </a:lnSpc>
              <a:spcBef>
                <a:spcPts val="880"/>
              </a:spcBef>
            </a:pPr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4846320" y="3796284"/>
            <a:ext cx="3613785" cy="1422400"/>
          </a:xfrm>
          <a:custGeom>
            <a:avLst/>
            <a:gdLst/>
            <a:ahLst/>
            <a:cxnLst/>
            <a:rect l="l" t="t" r="r" b="b"/>
            <a:pathLst>
              <a:path w="3613784" h="1422400">
                <a:moveTo>
                  <a:pt x="866520" y="1416177"/>
                </a:moveTo>
                <a:lnTo>
                  <a:pt x="0" y="1416177"/>
                </a:lnTo>
                <a:lnTo>
                  <a:pt x="0" y="0"/>
                </a:lnTo>
                <a:lnTo>
                  <a:pt x="3613404" y="15493"/>
                </a:lnTo>
                <a:lnTo>
                  <a:pt x="3613404" y="1421891"/>
                </a:lnTo>
                <a:lnTo>
                  <a:pt x="2742183" y="1421891"/>
                </a:lnTo>
              </a:path>
            </a:pathLst>
          </a:custGeom>
          <a:ln w="640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991235">
              <a:lnSpc>
                <a:spcPct val="100000"/>
              </a:lnSpc>
              <a:spcBef>
                <a:spcPts val="615"/>
              </a:spcBef>
            </a:pPr>
            <a:r>
              <a:rPr spc="-5">
                <a:solidFill>
                  <a:srgbClr val="FF953E"/>
                </a:solidFill>
              </a:rPr>
              <a:t>知识点总结</a:t>
            </a:r>
          </a:p>
        </p:txBody>
      </p:sp>
      <p:sp>
        <p:nvSpPr>
          <p:cNvPr id="3" name="object 3"/>
          <p:cNvSpPr/>
          <p:nvPr/>
        </p:nvSpPr>
        <p:spPr>
          <a:xfrm>
            <a:off x="3851147" y="5387340"/>
            <a:ext cx="314325" cy="1217930"/>
          </a:xfrm>
          <a:custGeom>
            <a:avLst/>
            <a:gdLst/>
            <a:ahLst/>
            <a:cxnLst/>
            <a:rect l="l" t="t" r="r" b="b"/>
            <a:pathLst>
              <a:path w="314325" h="1217929">
                <a:moveTo>
                  <a:pt x="313943" y="1217676"/>
                </a:moveTo>
                <a:lnTo>
                  <a:pt x="264310" y="1209678"/>
                </a:lnTo>
                <a:lnTo>
                  <a:pt x="221217" y="1187403"/>
                </a:lnTo>
                <a:lnTo>
                  <a:pt x="187244" y="1153430"/>
                </a:lnTo>
                <a:lnTo>
                  <a:pt x="164969" y="1110337"/>
                </a:lnTo>
                <a:lnTo>
                  <a:pt x="156972" y="1060704"/>
                </a:lnTo>
                <a:lnTo>
                  <a:pt x="156972" y="765810"/>
                </a:lnTo>
                <a:lnTo>
                  <a:pt x="148974" y="716176"/>
                </a:lnTo>
                <a:lnTo>
                  <a:pt x="126699" y="673083"/>
                </a:lnTo>
                <a:lnTo>
                  <a:pt x="92726" y="639110"/>
                </a:lnTo>
                <a:lnTo>
                  <a:pt x="49633" y="616835"/>
                </a:lnTo>
                <a:lnTo>
                  <a:pt x="0" y="608838"/>
                </a:lnTo>
                <a:lnTo>
                  <a:pt x="49633" y="600840"/>
                </a:lnTo>
                <a:lnTo>
                  <a:pt x="92726" y="578565"/>
                </a:lnTo>
                <a:lnTo>
                  <a:pt x="126699" y="544592"/>
                </a:lnTo>
                <a:lnTo>
                  <a:pt x="148974" y="501499"/>
                </a:lnTo>
                <a:lnTo>
                  <a:pt x="156972" y="451865"/>
                </a:lnTo>
                <a:lnTo>
                  <a:pt x="156972" y="156972"/>
                </a:lnTo>
                <a:lnTo>
                  <a:pt x="164969" y="107338"/>
                </a:lnTo>
                <a:lnTo>
                  <a:pt x="187244" y="64245"/>
                </a:lnTo>
                <a:lnTo>
                  <a:pt x="221217" y="30272"/>
                </a:lnTo>
                <a:lnTo>
                  <a:pt x="264310" y="7997"/>
                </a:lnTo>
                <a:lnTo>
                  <a:pt x="313943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332732" y="5102352"/>
            <a:ext cx="7058025" cy="573405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语境义（词语在句子中的意思）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32732" y="6316979"/>
            <a:ext cx="7058025" cy="57658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33019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6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表现义（写作目的</a:t>
            </a:r>
            <a:r>
              <a:rPr sz="2400" spc="-5">
                <a:latin typeface="Calibri"/>
                <a:cs typeface="Calibri" panose="020F0502020204030204"/>
              </a:rPr>
              <a:t>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情感</a:t>
            </a:r>
            <a:r>
              <a:rPr sz="2400" spc="-5">
                <a:latin typeface="Calibri"/>
                <a:cs typeface="Calibri" panose="020F0502020204030204"/>
              </a:rPr>
              <a:t>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中心</a:t>
            </a:r>
            <a:r>
              <a:rPr sz="2400" spc="-5">
                <a:latin typeface="Calibri"/>
                <a:cs typeface="Calibri" panose="020F0502020204030204"/>
              </a:rPr>
              <a:t>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人物形象</a:t>
            </a:r>
            <a:r>
              <a:rPr sz="2400" spc="-5">
                <a:latin typeface="Calibri"/>
                <a:cs typeface="Calibri" panose="020F0502020204030204"/>
              </a:rPr>
              <a:t>/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精神品质）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96746" y="3181934"/>
            <a:ext cx="2830195" cy="1114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2070" algn="r">
              <a:lnSpc>
                <a:spcPct val="100000"/>
              </a:lnSpc>
              <a:spcBef>
                <a:spcPts val="100"/>
              </a:spcBef>
            </a:pPr>
            <a:r>
              <a:rPr sz="2400" b="1" spc="5">
                <a:solidFill>
                  <a:srgbClr val="FF880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（一）理解词语含义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R="5080" algn="r">
              <a:lnSpc>
                <a:spcPct val="100000"/>
              </a:lnSpc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表层含</a:t>
            </a:r>
            <a:r>
              <a:rPr sz="2400" b="1" spc="5">
                <a:latin typeface="Microsoft JhengHei" panose="020B0604030504040204" charset="-120"/>
                <a:cs typeface="Microsoft JhengHei" panose="020B0604030504040204" charset="-120"/>
              </a:rPr>
              <a:t>义</a:t>
            </a:r>
            <a:r>
              <a:rPr sz="2400" spc="5">
                <a:latin typeface="Calibri"/>
                <a:cs typeface="Calibri" panose="020F0502020204030204"/>
              </a:rPr>
              <a:t>: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本义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339467" y="5735828"/>
            <a:ext cx="12509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0">
                <a:latin typeface="Microsoft JhengHei" panose="020B0604030504040204" charset="-120"/>
                <a:cs typeface="Microsoft JhengHei" panose="020B0604030504040204" charset="-120"/>
              </a:rPr>
              <a:t>深层含义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5527</Words>
  <Application>Microsoft Office PowerPoint</Application>
  <PresentationFormat>自定义</PresentationFormat>
  <Paragraphs>490</Paragraphs>
  <Slides>101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02" baseType="lpstr">
      <vt:lpstr>Office Theme</vt:lpstr>
      <vt:lpstr>2021年辽宁省沈阳市九年级 初中语文阅读－－词语含义理解 文学文本类阅读：含义题</vt:lpstr>
      <vt:lpstr>内容详解</vt:lpstr>
      <vt:lpstr>PowerPoint 演示文稿</vt:lpstr>
      <vt:lpstr>方法技巧</vt:lpstr>
      <vt:lpstr>PowerPoint 演示文稿</vt:lpstr>
      <vt:lpstr>父亲带我走水路</vt:lpstr>
      <vt:lpstr>父亲带我走水路</vt:lpstr>
      <vt:lpstr>父亲带我走水路</vt:lpstr>
      <vt:lpstr>父亲带我走水路</vt:lpstr>
      <vt:lpstr>习题精解</vt:lpstr>
      <vt:lpstr>习题精解</vt:lpstr>
      <vt:lpstr>篱笆，篱笆</vt:lpstr>
      <vt:lpstr>篱笆，篱笆</vt:lpstr>
      <vt:lpstr>篱笆，篱笆</vt:lpstr>
      <vt:lpstr>篱笆，篱笆</vt:lpstr>
      <vt:lpstr>篱笆，篱笆</vt:lpstr>
      <vt:lpstr>习题精解</vt:lpstr>
      <vt:lpstr>习题精解</vt:lpstr>
      <vt:lpstr>木耳</vt:lpstr>
      <vt:lpstr>木耳</vt:lpstr>
      <vt:lpstr>木耳</vt:lpstr>
      <vt:lpstr>木耳</vt:lpstr>
      <vt:lpstr>木耳</vt:lpstr>
      <vt:lpstr>习题精解</vt:lpstr>
      <vt:lpstr>习题精解</vt:lpstr>
      <vt:lpstr>饺子啊饺子</vt:lpstr>
      <vt:lpstr>饺子啊饺子</vt:lpstr>
      <vt:lpstr>饺子啊饺子</vt:lpstr>
      <vt:lpstr>饺子啊饺子</vt:lpstr>
      <vt:lpstr>饺子啊饺子</vt:lpstr>
      <vt:lpstr>习题精解</vt:lpstr>
      <vt:lpstr>习题精解</vt:lpstr>
      <vt:lpstr>内容详解</vt:lpstr>
      <vt:lpstr>题目设置</vt:lpstr>
      <vt:lpstr>方法技巧</vt:lpstr>
      <vt:lpstr>PowerPoint 演示文稿</vt:lpstr>
      <vt:lpstr>奇才</vt:lpstr>
      <vt:lpstr>奇才</vt:lpstr>
      <vt:lpstr>奇才</vt:lpstr>
      <vt:lpstr>奇才</vt:lpstr>
      <vt:lpstr>奇才</vt:lpstr>
      <vt:lpstr>奇才</vt:lpstr>
      <vt:lpstr>奇才</vt:lpstr>
      <vt:lpstr>习题精解</vt:lpstr>
      <vt:lpstr>习题精解</vt:lpstr>
      <vt:lpstr>做个能讲出细节的人吧</vt:lpstr>
      <vt:lpstr>做个能讲出细节的人吧</vt:lpstr>
      <vt:lpstr>做个能讲出细节的人吧</vt:lpstr>
      <vt:lpstr>做个能讲出细节的人吧</vt:lpstr>
      <vt:lpstr>习题精解</vt:lpstr>
      <vt:lpstr>习题精解</vt:lpstr>
      <vt:lpstr>姥姥的蚊帐</vt:lpstr>
      <vt:lpstr>姥姥的蚊帐</vt:lpstr>
      <vt:lpstr>姥姥的蚊帐</vt:lpstr>
      <vt:lpstr>姥姥的蚊帐</vt:lpstr>
      <vt:lpstr>姥姥的蚊帐</vt:lpstr>
      <vt:lpstr>习题精解</vt:lpstr>
      <vt:lpstr>习题精解</vt:lpstr>
      <vt:lpstr>雪地里的红棉袄</vt:lpstr>
      <vt:lpstr>雪地里的红棉袄</vt:lpstr>
      <vt:lpstr>雪地里的红棉袄</vt:lpstr>
      <vt:lpstr>雪地里的红棉袄</vt:lpstr>
      <vt:lpstr>雪地里的红棉袄</vt:lpstr>
      <vt:lpstr>PowerPoint 演示文稿</vt:lpstr>
      <vt:lpstr>习题精解</vt:lpstr>
      <vt:lpstr>内容详解</vt:lpstr>
      <vt:lpstr>PowerPoint 演示文稿</vt:lpstr>
      <vt:lpstr>方法技巧</vt:lpstr>
      <vt:lpstr>PowerPoint 演示文稿</vt:lpstr>
      <vt:lpstr>壁画</vt:lpstr>
      <vt:lpstr>壁画</vt:lpstr>
      <vt:lpstr>壁画</vt:lpstr>
      <vt:lpstr>壁画</vt:lpstr>
      <vt:lpstr>PowerPoint 演示文稿</vt:lpstr>
      <vt:lpstr>习题精解</vt:lpstr>
      <vt:lpstr>翻浆的心</vt:lpstr>
      <vt:lpstr>翻浆的心</vt:lpstr>
      <vt:lpstr>翻浆的心</vt:lpstr>
      <vt:lpstr>翻浆的心</vt:lpstr>
      <vt:lpstr>翻浆的心</vt:lpstr>
      <vt:lpstr>习题精解</vt:lpstr>
      <vt:lpstr>习题精解</vt:lpstr>
      <vt:lpstr>怒气是一张藏宝图</vt:lpstr>
      <vt:lpstr>怒气是一张藏宝图</vt:lpstr>
      <vt:lpstr>怒气是一张藏宝图</vt:lpstr>
      <vt:lpstr>怒气是一张藏宝图</vt:lpstr>
      <vt:lpstr>怒气是一张藏宝图</vt:lpstr>
      <vt:lpstr>PowerPoint 演示文稿</vt:lpstr>
      <vt:lpstr>习题详解</vt:lpstr>
      <vt:lpstr>白老师的大海</vt:lpstr>
      <vt:lpstr>白老师的大海</vt:lpstr>
      <vt:lpstr>白老师的大海</vt:lpstr>
      <vt:lpstr>白老师的大海</vt:lpstr>
      <vt:lpstr>白老师的大海</vt:lpstr>
      <vt:lpstr>白老师的大海</vt:lpstr>
      <vt:lpstr>答题模板：基础本义+深层含义+象征意义 比按分答题多写一个要点</vt:lpstr>
      <vt:lpstr>习题精解</vt:lpstr>
      <vt:lpstr>知识点总结 </vt:lpstr>
      <vt:lpstr>知识点总结</vt:lpstr>
      <vt:lpstr>知识点总结</vt:lpstr>
      <vt:lpstr>知识点总结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2021年辽宁省沈阳市九年级 初中语文阅读－－词语含义理解 文学文本类阅读：含义题</dc:title>
  <dc:creator>rbm.xkw.com</dc:creator>
  <cp:lastModifiedBy>hj</cp:lastModifiedBy>
  <cp:revision>2</cp:revision>
  <cp:lastPrinted>2021-08-05T14:33:30Z</cp:lastPrinted>
  <dcterms:created xsi:type="dcterms:W3CDTF">2021-08-05T14:33:30Z</dcterms:created>
  <dcterms:modified xsi:type="dcterms:W3CDTF">2021-08-13T02:11:22Z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