
<file path=[Content_Types].xml><?xml version="1.0" encoding="utf-8"?>
<Types xmlns="http://schemas.openxmlformats.org/package/2006/content-types">
  <Default Extension="rels" ContentType="application/vnd.openxmlformats-package.relationships+xml"/>
  <Default Extension="jpeg" ContentType="image/jpeg"/>
  <Default Extension="vml" ContentType="application/vnd.openxmlformats-officedocument.vmlDrawing"/>
  <Default Extension="docx" ContentType="application/vnd.openxmlformats-officedocument.wordprocessingml.document"/>
  <Default Extension="emf" ContentType="image/x-emf"/>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17.6-->
<p:presentation xmlns:r="http://schemas.openxmlformats.org/officeDocument/2006/relationships" xmlns:a="http://schemas.openxmlformats.org/drawingml/2006/main" xmlns:p="http://schemas.openxmlformats.org/presentationml/2006/main" saveSubsetFonts="1">
  <p:sldMasterIdLst>
    <p:sldMasterId id="2147483648" r:id="rId1"/>
  </p:sldMasterIdLst>
  <p:notesMasterIdLst>
    <p:notesMasterId r:id="rId2"/>
  </p:notesMasterIdLst>
  <p:sldIdLst>
    <p:sldId id="369" r:id="rId3"/>
    <p:sldId id="288" r:id="rId4"/>
    <p:sldId id="349" r:id="rId5"/>
    <p:sldId id="495" r:id="rId6"/>
    <p:sldId id="486" r:id="rId7"/>
    <p:sldId id="485" r:id="rId8"/>
    <p:sldId id="496" r:id="rId9"/>
    <p:sldId id="497" r:id="rId10"/>
    <p:sldId id="498" r:id="rId11"/>
    <p:sldId id="499" r:id="rId12"/>
    <p:sldId id="500" r:id="rId13"/>
    <p:sldId id="501" r:id="rId14"/>
    <p:sldId id="502" r:id="rId15"/>
    <p:sldId id="503" r:id="rId16"/>
    <p:sldId id="332" r:id="rId17"/>
    <p:sldId id="407" r:id="rId18"/>
    <p:sldId id="408" r:id="rId19"/>
    <p:sldId id="409" r:id="rId20"/>
    <p:sldId id="410" r:id="rId21"/>
    <p:sldId id="411" r:id="rId22"/>
    <p:sldId id="412" r:id="rId23"/>
    <p:sldId id="413" r:id="rId24"/>
    <p:sldId id="414" r:id="rId25"/>
    <p:sldId id="415" r:id="rId26"/>
    <p:sldId id="416" r:id="rId27"/>
    <p:sldId id="417" r:id="rId28"/>
    <p:sldId id="418" r:id="rId29"/>
    <p:sldId id="419" r:id="rId30"/>
    <p:sldId id="420" r:id="rId31"/>
    <p:sldId id="421" r:id="rId32"/>
    <p:sldId id="422" r:id="rId33"/>
    <p:sldId id="423" r:id="rId34"/>
    <p:sldId id="424" r:id="rId35"/>
    <p:sldId id="425" r:id="rId36"/>
    <p:sldId id="426" r:id="rId37"/>
    <p:sldId id="427" r:id="rId38"/>
    <p:sldId id="428" r:id="rId39"/>
    <p:sldId id="392" r:id="rId40"/>
    <p:sldId id="488" r:id="rId41"/>
    <p:sldId id="489" r:id="rId42"/>
    <p:sldId id="490" r:id="rId43"/>
    <p:sldId id="491" r:id="rId44"/>
    <p:sldId id="492" r:id="rId45"/>
    <p:sldId id="493" r:id="rId46"/>
    <p:sldId id="494" r:id="rId47"/>
    <p:sldId id="487" r:id="rId48"/>
    <p:sldId id="470" r:id="rId49"/>
    <p:sldId id="436" r:id="rId50"/>
    <p:sldId id="471" r:id="rId51"/>
    <p:sldId id="504" r:id="rId52"/>
    <p:sldId id="505" r:id="rId53"/>
    <p:sldId id="506" r:id="rId54"/>
    <p:sldId id="507" r:id="rId55"/>
    <p:sldId id="511" r:id="rId56"/>
    <p:sldId id="508" r:id="rId57"/>
    <p:sldId id="509" r:id="rId58"/>
    <p:sldId id="510" r:id="rId59"/>
  </p:sldIdLst>
  <p:sldSz cx="9144000" cy="6858000" type="screen4x3"/>
  <p:notesSz cx="6858000" cy="9144000"/>
  <p:custDataLst>
    <p:tags r:id="rId6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890" userDrawn="1">
          <p15:clr>
            <a:srgbClr val="A4A3A4"/>
          </p15:clr>
        </p15:guide>
        <p15:guide id="2" pos="249" userDrawn="1">
          <p15:clr>
            <a:srgbClr val="A4A3A4"/>
          </p15:clr>
        </p15:guide>
        <p15:guide id="3" orient="horz" pos="618"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75E22"/>
    <a:srgbClr val="FFEDAB"/>
    <a:srgbClr val="E20000"/>
    <a:srgbClr val="FFE389"/>
    <a:srgbClr val="FC922C"/>
    <a:srgbClr val="CD242B"/>
    <a:srgbClr val="DEB203"/>
    <a:srgbClr val="5FBA0F"/>
    <a:srgbClr val="4F81BD"/>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5550" autoAdjust="0"/>
  </p:normalViewPr>
  <p:slideViewPr>
    <p:cSldViewPr>
      <p:cViewPr varScale="1">
        <p:scale>
          <a:sx n="92" d="100"/>
          <a:sy n="92" d="100"/>
        </p:scale>
        <p:origin x="786" y="84"/>
      </p:cViewPr>
      <p:guideLst>
        <p:guide orient="horz" pos="890"/>
        <p:guide pos="249"/>
        <p:guide orient="horz" pos="618"/>
      </p:guideLst>
    </p:cSldViewPr>
  </p:slideViewPr>
  <p:notesTextViewPr>
    <p:cViewPr>
      <p:scale>
        <a:sx n="1" d="1"/>
        <a:sy n="1" d="1"/>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notesMaster" Target="notesMasters/notesMaster1.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slide" Target="slides/slide23.xml" /><Relationship Id="rId26" Type="http://schemas.openxmlformats.org/officeDocument/2006/relationships/slide" Target="slides/slide24.xml" /><Relationship Id="rId27" Type="http://schemas.openxmlformats.org/officeDocument/2006/relationships/slide" Target="slides/slide25.xml" /><Relationship Id="rId28" Type="http://schemas.openxmlformats.org/officeDocument/2006/relationships/slide" Target="slides/slide26.xml" /><Relationship Id="rId29" Type="http://schemas.openxmlformats.org/officeDocument/2006/relationships/slide" Target="slides/slide27.xml" /><Relationship Id="rId3" Type="http://schemas.openxmlformats.org/officeDocument/2006/relationships/slide" Target="slides/slide1.xml" /><Relationship Id="rId30" Type="http://schemas.openxmlformats.org/officeDocument/2006/relationships/slide" Target="slides/slide28.xml" /><Relationship Id="rId31" Type="http://schemas.openxmlformats.org/officeDocument/2006/relationships/slide" Target="slides/slide29.xml" /><Relationship Id="rId32" Type="http://schemas.openxmlformats.org/officeDocument/2006/relationships/slide" Target="slides/slide30.xml" /><Relationship Id="rId33" Type="http://schemas.openxmlformats.org/officeDocument/2006/relationships/slide" Target="slides/slide31.xml" /><Relationship Id="rId34" Type="http://schemas.openxmlformats.org/officeDocument/2006/relationships/slide" Target="slides/slide32.xml" /><Relationship Id="rId35" Type="http://schemas.openxmlformats.org/officeDocument/2006/relationships/slide" Target="slides/slide33.xml" /><Relationship Id="rId36" Type="http://schemas.openxmlformats.org/officeDocument/2006/relationships/slide" Target="slides/slide34.xml" /><Relationship Id="rId37" Type="http://schemas.openxmlformats.org/officeDocument/2006/relationships/slide" Target="slides/slide35.xml" /><Relationship Id="rId38" Type="http://schemas.openxmlformats.org/officeDocument/2006/relationships/slide" Target="slides/slide36.xml" /><Relationship Id="rId39" Type="http://schemas.openxmlformats.org/officeDocument/2006/relationships/slide" Target="slides/slide37.xml" /><Relationship Id="rId4" Type="http://schemas.openxmlformats.org/officeDocument/2006/relationships/slide" Target="slides/slide2.xml" /><Relationship Id="rId40" Type="http://schemas.openxmlformats.org/officeDocument/2006/relationships/slide" Target="slides/slide38.xml" /><Relationship Id="rId41" Type="http://schemas.openxmlformats.org/officeDocument/2006/relationships/slide" Target="slides/slide39.xml" /><Relationship Id="rId42" Type="http://schemas.openxmlformats.org/officeDocument/2006/relationships/slide" Target="slides/slide40.xml" /><Relationship Id="rId43" Type="http://schemas.openxmlformats.org/officeDocument/2006/relationships/slide" Target="slides/slide41.xml" /><Relationship Id="rId44" Type="http://schemas.openxmlformats.org/officeDocument/2006/relationships/slide" Target="slides/slide42.xml" /><Relationship Id="rId45" Type="http://schemas.openxmlformats.org/officeDocument/2006/relationships/slide" Target="slides/slide43.xml" /><Relationship Id="rId46" Type="http://schemas.openxmlformats.org/officeDocument/2006/relationships/slide" Target="slides/slide44.xml" /><Relationship Id="rId47" Type="http://schemas.openxmlformats.org/officeDocument/2006/relationships/slide" Target="slides/slide45.xml" /><Relationship Id="rId48" Type="http://schemas.openxmlformats.org/officeDocument/2006/relationships/slide" Target="slides/slide46.xml" /><Relationship Id="rId49" Type="http://schemas.openxmlformats.org/officeDocument/2006/relationships/slide" Target="slides/slide47.xml" /><Relationship Id="rId5" Type="http://schemas.openxmlformats.org/officeDocument/2006/relationships/slide" Target="slides/slide3.xml" /><Relationship Id="rId50" Type="http://schemas.openxmlformats.org/officeDocument/2006/relationships/slide" Target="slides/slide48.xml" /><Relationship Id="rId51" Type="http://schemas.openxmlformats.org/officeDocument/2006/relationships/slide" Target="slides/slide49.xml" /><Relationship Id="rId52" Type="http://schemas.openxmlformats.org/officeDocument/2006/relationships/slide" Target="slides/slide50.xml" /><Relationship Id="rId53" Type="http://schemas.openxmlformats.org/officeDocument/2006/relationships/slide" Target="slides/slide51.xml" /><Relationship Id="rId54" Type="http://schemas.openxmlformats.org/officeDocument/2006/relationships/slide" Target="slides/slide52.xml" /><Relationship Id="rId55" Type="http://schemas.openxmlformats.org/officeDocument/2006/relationships/slide" Target="slides/slide53.xml" /><Relationship Id="rId56" Type="http://schemas.openxmlformats.org/officeDocument/2006/relationships/slide" Target="slides/slide54.xml" /><Relationship Id="rId57" Type="http://schemas.openxmlformats.org/officeDocument/2006/relationships/slide" Target="slides/slide55.xml" /><Relationship Id="rId58" Type="http://schemas.openxmlformats.org/officeDocument/2006/relationships/slide" Target="slides/slide56.xml" /><Relationship Id="rId59" Type="http://schemas.openxmlformats.org/officeDocument/2006/relationships/slide" Target="slides/slide57.xml" /><Relationship Id="rId6" Type="http://schemas.openxmlformats.org/officeDocument/2006/relationships/slide" Target="slides/slide4.xml" /><Relationship Id="rId60" Type="http://schemas.openxmlformats.org/officeDocument/2006/relationships/tags" Target="tags/tag1.xml" /><Relationship Id="rId61" Type="http://schemas.openxmlformats.org/officeDocument/2006/relationships/presProps" Target="presProps.xml" /><Relationship Id="rId62" Type="http://schemas.openxmlformats.org/officeDocument/2006/relationships/viewProps" Target="viewProps.xml" /><Relationship Id="rId63" Type="http://schemas.openxmlformats.org/officeDocument/2006/relationships/theme" Target="theme/theme1.xml" /><Relationship Id="rId64" Type="http://schemas.openxmlformats.org/officeDocument/2006/relationships/tableStyles" Target="tableStyles.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drawings/_rels/vmlDrawing1.vml.rels>&#65279;<?xml version="1.0" encoding="utf-8" standalone="yes"?><Relationships xmlns="http://schemas.openxmlformats.org/package/2006/relationships"><Relationship Id="rId1" Type="http://schemas.openxmlformats.org/officeDocument/2006/relationships/image" Target="../media/image1.emf" /></Relationships>
</file>

<file path=ppt/drawings/_rels/vmlDrawing10.vml.rels>&#65279;<?xml version="1.0" encoding="utf-8" standalone="yes"?><Relationships xmlns="http://schemas.openxmlformats.org/package/2006/relationships"><Relationship Id="rId1" Type="http://schemas.openxmlformats.org/officeDocument/2006/relationships/image" Target="../media/image10.emf" /></Relationships>
</file>

<file path=ppt/drawings/_rels/vmlDrawing11.vml.rels>&#65279;<?xml version="1.0" encoding="utf-8" standalone="yes"?><Relationships xmlns="http://schemas.openxmlformats.org/package/2006/relationships"><Relationship Id="rId1" Type="http://schemas.openxmlformats.org/officeDocument/2006/relationships/image" Target="../media/image11.emf" /></Relationships>
</file>

<file path=ppt/drawings/_rels/vmlDrawing12.vml.rels>&#65279;<?xml version="1.0" encoding="utf-8" standalone="yes"?><Relationships xmlns="http://schemas.openxmlformats.org/package/2006/relationships"><Relationship Id="rId1" Type="http://schemas.openxmlformats.org/officeDocument/2006/relationships/image" Target="../media/image12.emf" /></Relationships>
</file>

<file path=ppt/drawings/_rels/vmlDrawing13.vml.rels>&#65279;<?xml version="1.0" encoding="utf-8" standalone="yes"?><Relationships xmlns="http://schemas.openxmlformats.org/package/2006/relationships"><Relationship Id="rId1" Type="http://schemas.openxmlformats.org/officeDocument/2006/relationships/image" Target="../media/image13.emf" /></Relationships>
</file>

<file path=ppt/drawings/_rels/vmlDrawing14.vml.rels>&#65279;<?xml version="1.0" encoding="utf-8" standalone="yes"?><Relationships xmlns="http://schemas.openxmlformats.org/package/2006/relationships"><Relationship Id="rId1" Type="http://schemas.openxmlformats.org/officeDocument/2006/relationships/image" Target="../media/image14.emf" /></Relationships>
</file>

<file path=ppt/drawings/_rels/vmlDrawing2.vml.rels>&#65279;<?xml version="1.0" encoding="utf-8" standalone="yes"?><Relationships xmlns="http://schemas.openxmlformats.org/package/2006/relationships"><Relationship Id="rId1" Type="http://schemas.openxmlformats.org/officeDocument/2006/relationships/image" Target="../media/image2.emf" /></Relationships>
</file>

<file path=ppt/drawings/_rels/vmlDrawing3.vml.rels>&#65279;<?xml version="1.0" encoding="utf-8" standalone="yes"?><Relationships xmlns="http://schemas.openxmlformats.org/package/2006/relationships"><Relationship Id="rId1" Type="http://schemas.openxmlformats.org/officeDocument/2006/relationships/image" Target="../media/image3.emf" /></Relationships>
</file>

<file path=ppt/drawings/_rels/vmlDrawing4.vml.rels>&#65279;<?xml version="1.0" encoding="utf-8" standalone="yes"?><Relationships xmlns="http://schemas.openxmlformats.org/package/2006/relationships"><Relationship Id="rId1" Type="http://schemas.openxmlformats.org/officeDocument/2006/relationships/image" Target="../media/image4.emf" /></Relationships>
</file>

<file path=ppt/drawings/_rels/vmlDrawing5.vml.rels>&#65279;<?xml version="1.0" encoding="utf-8" standalone="yes"?><Relationships xmlns="http://schemas.openxmlformats.org/package/2006/relationships"><Relationship Id="rId1" Type="http://schemas.openxmlformats.org/officeDocument/2006/relationships/image" Target="../media/image5.emf" /></Relationships>
</file>

<file path=ppt/drawings/_rels/vmlDrawing6.vml.rels>&#65279;<?xml version="1.0" encoding="utf-8" standalone="yes"?><Relationships xmlns="http://schemas.openxmlformats.org/package/2006/relationships"><Relationship Id="rId1" Type="http://schemas.openxmlformats.org/officeDocument/2006/relationships/image" Target="../media/image6.emf" /></Relationships>
</file>

<file path=ppt/drawings/_rels/vmlDrawing7.vml.rels>&#65279;<?xml version="1.0" encoding="utf-8" standalone="yes"?><Relationships xmlns="http://schemas.openxmlformats.org/package/2006/relationships"><Relationship Id="rId1" Type="http://schemas.openxmlformats.org/officeDocument/2006/relationships/image" Target="../media/image7.emf" /></Relationships>
</file>

<file path=ppt/drawings/_rels/vmlDrawing8.vml.rels>&#65279;<?xml version="1.0" encoding="utf-8" standalone="yes"?><Relationships xmlns="http://schemas.openxmlformats.org/package/2006/relationships"><Relationship Id="rId1" Type="http://schemas.openxmlformats.org/officeDocument/2006/relationships/image" Target="../media/image8.emf" /></Relationships>
</file>

<file path=ppt/drawings/_rels/vmlDrawing9.vml.rels>&#65279;<?xml version="1.0" encoding="utf-8" standalone="yes"?><Relationships xmlns="http://schemas.openxmlformats.org/package/2006/relationships"><Relationship Id="rId1" Type="http://schemas.openxmlformats.org/officeDocument/2006/relationships/image" Target="../media/image9.emf"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732F2FF-E950-4B22-9A88-7B1E5055B9C3}" type="datetimeFigureOut">
              <a:rPr lang="zh-CN" altLang="en-US" smtClean="0"/>
              <a:t>2020-04-01</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0F46F20-7861-4E56-87FF-6B60CC2B2FDB}" type="slidenum">
              <a:rPr lang="zh-CN" altLang="en-US" smtClean="0"/>
              <a:t>‹#›</a:t>
            </a:fld>
            <a:endParaRPr lang="zh-CN" altLang="en-US"/>
          </a:p>
        </p:txBody>
      </p:sp>
    </p:spTree>
    <p:extLst>
      <p:ext uri="{BB962C8B-B14F-4D97-AF65-F5344CB8AC3E}">
        <p14:creationId xmlns:p14="http://schemas.microsoft.com/office/powerpoint/2010/main" val="30378331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2.xml" /><Relationship Id="rId2" Type="http://schemas.openxmlformats.org/officeDocument/2006/relationships/notesMaster" Target="../notesMasters/notesMaster1.xml" /></Relationships>
</file>

<file path=ppt/notesSlides/_rels/notesSlide10.xml.rels>&#65279;<?xml version="1.0" encoding="utf-8" standalone="yes"?><Relationships xmlns="http://schemas.openxmlformats.org/package/2006/relationships"><Relationship Id="rId1" Type="http://schemas.openxmlformats.org/officeDocument/2006/relationships/slide" Target="../slides/slide11.xml" /><Relationship Id="rId2" Type="http://schemas.openxmlformats.org/officeDocument/2006/relationships/notesMaster" Target="../notesMasters/notesMaster1.xml" /></Relationships>
</file>

<file path=ppt/notesSlides/_rels/notesSlide11.xml.rels>&#65279;<?xml version="1.0" encoding="utf-8" standalone="yes"?><Relationships xmlns="http://schemas.openxmlformats.org/package/2006/relationships"><Relationship Id="rId1" Type="http://schemas.openxmlformats.org/officeDocument/2006/relationships/slide" Target="../slides/slide12.xml" /><Relationship Id="rId2" Type="http://schemas.openxmlformats.org/officeDocument/2006/relationships/notesMaster" Target="../notesMasters/notesMaster1.xml" /></Relationships>
</file>

<file path=ppt/notesSlides/_rels/notesSlide12.xml.rels>&#65279;<?xml version="1.0" encoding="utf-8" standalone="yes"?><Relationships xmlns="http://schemas.openxmlformats.org/package/2006/relationships"><Relationship Id="rId1" Type="http://schemas.openxmlformats.org/officeDocument/2006/relationships/slide" Target="../slides/slide13.xml" /><Relationship Id="rId2" Type="http://schemas.openxmlformats.org/officeDocument/2006/relationships/notesMaster" Target="../notesMasters/notesMaster1.xml" /></Relationships>
</file>

<file path=ppt/notesSlides/_rels/notesSlide13.xml.rels>&#65279;<?xml version="1.0" encoding="utf-8" standalone="yes"?><Relationships xmlns="http://schemas.openxmlformats.org/package/2006/relationships"><Relationship Id="rId1" Type="http://schemas.openxmlformats.org/officeDocument/2006/relationships/slide" Target="../slides/slide14.xml" /><Relationship Id="rId2" Type="http://schemas.openxmlformats.org/officeDocument/2006/relationships/notesMaster" Target="../notesMasters/notesMaster1.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3.xml" /><Relationship Id="rId2" Type="http://schemas.openxmlformats.org/officeDocument/2006/relationships/notesMaster" Target="../notesMasters/notesMaster1.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4.xml" /><Relationship Id="rId2" Type="http://schemas.openxmlformats.org/officeDocument/2006/relationships/notesMaster" Target="../notesMasters/notesMaster1.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5.xml" /><Relationship Id="rId2" Type="http://schemas.openxmlformats.org/officeDocument/2006/relationships/notesMaster" Target="../notesMasters/notesMaster1.xml" /></Relationships>
</file>

<file path=ppt/notesSlides/_rels/notesSlide5.xml.rels>&#65279;<?xml version="1.0" encoding="utf-8" standalone="yes"?><Relationships xmlns="http://schemas.openxmlformats.org/package/2006/relationships"><Relationship Id="rId1" Type="http://schemas.openxmlformats.org/officeDocument/2006/relationships/slide" Target="../slides/slide6.xml" /><Relationship Id="rId2" Type="http://schemas.openxmlformats.org/officeDocument/2006/relationships/notesMaster" Target="../notesMasters/notesMaster1.xml" /></Relationships>
</file>

<file path=ppt/notesSlides/_rels/notesSlide6.xml.rels>&#65279;<?xml version="1.0" encoding="utf-8" standalone="yes"?><Relationships xmlns="http://schemas.openxmlformats.org/package/2006/relationships"><Relationship Id="rId1" Type="http://schemas.openxmlformats.org/officeDocument/2006/relationships/slide" Target="../slides/slide7.xml" /><Relationship Id="rId2" Type="http://schemas.openxmlformats.org/officeDocument/2006/relationships/notesMaster" Target="../notesMasters/notesMaster1.xml" /></Relationships>
</file>

<file path=ppt/notesSlides/_rels/notesSlide7.xml.rels>&#65279;<?xml version="1.0" encoding="utf-8" standalone="yes"?><Relationships xmlns="http://schemas.openxmlformats.org/package/2006/relationships"><Relationship Id="rId1" Type="http://schemas.openxmlformats.org/officeDocument/2006/relationships/slide" Target="../slides/slide8.xml" /><Relationship Id="rId2" Type="http://schemas.openxmlformats.org/officeDocument/2006/relationships/notesMaster" Target="../notesMasters/notesMaster1.xml" /></Relationships>
</file>

<file path=ppt/notesSlides/_rels/notesSlide8.xml.rels>&#65279;<?xml version="1.0" encoding="utf-8" standalone="yes"?><Relationships xmlns="http://schemas.openxmlformats.org/package/2006/relationships"><Relationship Id="rId1" Type="http://schemas.openxmlformats.org/officeDocument/2006/relationships/slide" Target="../slides/slide9.xml" /><Relationship Id="rId2" Type="http://schemas.openxmlformats.org/officeDocument/2006/relationships/notesMaster" Target="../notesMasters/notesMaster1.xml" /></Relationships>
</file>

<file path=ppt/notesSlides/_rels/notesSlide9.xml.rels>&#65279;<?xml version="1.0" encoding="utf-8" standalone="yes"?><Relationships xmlns="http://schemas.openxmlformats.org/package/2006/relationships"><Relationship Id="rId1" Type="http://schemas.openxmlformats.org/officeDocument/2006/relationships/slide" Target="../slides/slide10.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2</a:t>
            </a:fld>
            <a:endParaRPr lang="zh-CN" altLang="en-US"/>
          </a:p>
        </p:txBody>
      </p:sp>
    </p:spTree>
    <p:extLst>
      <p:ext uri="{BB962C8B-B14F-4D97-AF65-F5344CB8AC3E}">
        <p14:creationId xmlns:p14="http://schemas.microsoft.com/office/powerpoint/2010/main" val="9664980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11</a:t>
            </a:fld>
            <a:endParaRPr lang="zh-CN" altLang="en-US"/>
          </a:p>
        </p:txBody>
      </p:sp>
    </p:spTree>
    <p:extLst>
      <p:ext uri="{BB962C8B-B14F-4D97-AF65-F5344CB8AC3E}">
        <p14:creationId xmlns:p14="http://schemas.microsoft.com/office/powerpoint/2010/main" val="274422010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12</a:t>
            </a:fld>
            <a:endParaRPr lang="zh-CN" altLang="en-US"/>
          </a:p>
        </p:txBody>
      </p:sp>
    </p:spTree>
    <p:extLst>
      <p:ext uri="{BB962C8B-B14F-4D97-AF65-F5344CB8AC3E}">
        <p14:creationId xmlns:p14="http://schemas.microsoft.com/office/powerpoint/2010/main" val="409304929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13</a:t>
            </a:fld>
            <a:endParaRPr lang="zh-CN" altLang="en-US"/>
          </a:p>
        </p:txBody>
      </p:sp>
    </p:spTree>
    <p:extLst>
      <p:ext uri="{BB962C8B-B14F-4D97-AF65-F5344CB8AC3E}">
        <p14:creationId xmlns:p14="http://schemas.microsoft.com/office/powerpoint/2010/main" val="143452894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14</a:t>
            </a:fld>
            <a:endParaRPr lang="zh-CN" altLang="en-US"/>
          </a:p>
        </p:txBody>
      </p:sp>
    </p:spTree>
    <p:extLst>
      <p:ext uri="{BB962C8B-B14F-4D97-AF65-F5344CB8AC3E}">
        <p14:creationId xmlns:p14="http://schemas.microsoft.com/office/powerpoint/2010/main" val="349206098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3</a:t>
            </a:fld>
            <a:endParaRPr lang="zh-CN" altLang="en-US"/>
          </a:p>
        </p:txBody>
      </p:sp>
    </p:spTree>
    <p:extLst>
      <p:ext uri="{BB962C8B-B14F-4D97-AF65-F5344CB8AC3E}">
        <p14:creationId xmlns:p14="http://schemas.microsoft.com/office/powerpoint/2010/main" val="96649807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4</a:t>
            </a:fld>
            <a:endParaRPr lang="zh-CN" altLang="en-US"/>
          </a:p>
        </p:txBody>
      </p:sp>
    </p:spTree>
    <p:extLst>
      <p:ext uri="{BB962C8B-B14F-4D97-AF65-F5344CB8AC3E}">
        <p14:creationId xmlns:p14="http://schemas.microsoft.com/office/powerpoint/2010/main" val="206328710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5</a:t>
            </a:fld>
            <a:endParaRPr lang="zh-CN" altLang="en-US"/>
          </a:p>
        </p:txBody>
      </p:sp>
    </p:spTree>
    <p:extLst>
      <p:ext uri="{BB962C8B-B14F-4D97-AF65-F5344CB8AC3E}">
        <p14:creationId xmlns:p14="http://schemas.microsoft.com/office/powerpoint/2010/main" val="311053963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6</a:t>
            </a:fld>
            <a:endParaRPr lang="zh-CN" altLang="en-US"/>
          </a:p>
        </p:txBody>
      </p:sp>
    </p:spTree>
    <p:extLst>
      <p:ext uri="{BB962C8B-B14F-4D97-AF65-F5344CB8AC3E}">
        <p14:creationId xmlns:p14="http://schemas.microsoft.com/office/powerpoint/2010/main" val="280679270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7</a:t>
            </a:fld>
            <a:endParaRPr lang="zh-CN" altLang="en-US"/>
          </a:p>
        </p:txBody>
      </p:sp>
    </p:spTree>
    <p:extLst>
      <p:ext uri="{BB962C8B-B14F-4D97-AF65-F5344CB8AC3E}">
        <p14:creationId xmlns:p14="http://schemas.microsoft.com/office/powerpoint/2010/main" val="174100032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8</a:t>
            </a:fld>
            <a:endParaRPr lang="zh-CN" altLang="en-US"/>
          </a:p>
        </p:txBody>
      </p:sp>
    </p:spTree>
    <p:extLst>
      <p:ext uri="{BB962C8B-B14F-4D97-AF65-F5344CB8AC3E}">
        <p14:creationId xmlns:p14="http://schemas.microsoft.com/office/powerpoint/2010/main" val="256487040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9</a:t>
            </a:fld>
            <a:endParaRPr lang="zh-CN" altLang="en-US"/>
          </a:p>
        </p:txBody>
      </p:sp>
    </p:spTree>
    <p:extLst>
      <p:ext uri="{BB962C8B-B14F-4D97-AF65-F5344CB8AC3E}">
        <p14:creationId xmlns:p14="http://schemas.microsoft.com/office/powerpoint/2010/main" val="169512956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10</a:t>
            </a:fld>
            <a:endParaRPr lang="zh-CN" altLang="en-US"/>
          </a:p>
        </p:txBody>
      </p:sp>
    </p:spTree>
    <p:extLst>
      <p:ext uri="{BB962C8B-B14F-4D97-AF65-F5344CB8AC3E}">
        <p14:creationId xmlns:p14="http://schemas.microsoft.com/office/powerpoint/2010/main" val="3485469471"/>
      </p:ext>
    </p:extLst>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两栏内容">
    <p:spTree>
      <p:nvGrpSpPr>
        <p:cNvPr id="1" name=""/>
        <p:cNvGrpSpPr/>
        <p:nvPr/>
      </p:nvGrpSpPr>
      <p:grpSpPr>
        <a:xfrm>
          <a:off x="0" y="0"/>
          <a:ext cx="0" cy="0"/>
        </a:xfrm>
      </p:grpSpPr>
      <p:sp>
        <p:nvSpPr>
          <p:cNvPr id="4"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pPr algn="ctr"/>
              <a:t>‹#›</a:t>
            </a:fld>
            <a:r>
              <a:rPr lang="en-US" altLang="zh-CN" smtClean="0"/>
              <a:t>-</a:t>
            </a:r>
            <a:endParaRPr lang="zh-CN" altLang="en-US"/>
          </a:p>
        </p:txBody>
      </p:sp>
    </p:spTree>
    <p:extLst>
      <p:ext uri="{BB962C8B-B14F-4D97-AF65-F5344CB8AC3E}">
        <p14:creationId xmlns:p14="http://schemas.microsoft.com/office/powerpoint/2010/main" val="2736924252"/>
      </p:ext>
    </p:extLst>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创新模拟">
    <p:spTree>
      <p:nvGrpSpPr>
        <p:cNvPr id="1" name=""/>
        <p:cNvGrpSpPr/>
        <p:nvPr/>
      </p:nvGrpSpPr>
      <p:grpSpPr>
        <a:xfrm>
          <a:off x="0" y="0"/>
          <a:ext cx="0" cy="0"/>
        </a:xfrm>
      </p:grpSpPr>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pPr algn="ctr"/>
              <a:t>‹#›</a:t>
            </a:fld>
            <a:r>
              <a:rPr lang="en-US" altLang="zh-CN" smtClean="0"/>
              <a:t>-</a:t>
            </a:r>
            <a:endParaRPr lang="zh-CN" altLang="en-US"/>
          </a:p>
        </p:txBody>
      </p:sp>
    </p:spTree>
    <p:extLst>
      <p:ext uri="{BB962C8B-B14F-4D97-AF65-F5344CB8AC3E}">
        <p14:creationId xmlns:p14="http://schemas.microsoft.com/office/powerpoint/2010/main" val="3538993896"/>
      </p:ext>
    </p:extLst>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图片与标题">
    <p:spTree>
      <p:nvGrpSpPr>
        <p:cNvPr id="1" name=""/>
        <p:cNvGrpSpPr/>
        <p:nvPr/>
      </p:nvGrpSpPr>
      <p:grpSpPr>
        <a:xfrm>
          <a:off x="0" y="0"/>
          <a:ext cx="0" cy="0"/>
        </a:xfrm>
      </p:grpSpPr>
      <p:sp>
        <p:nvSpPr>
          <p:cNvPr id="10" name="灯片编号占位符 3"/>
          <p:cNvSpPr txBox="1"/>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mtClean="0"/>
              <a:t>-</a:t>
            </a:r>
            <a:fld id="{4BF17FCF-D4DA-449D-A468-DDB7E43619E6}" type="slidenum">
              <a:rPr lang="zh-CN" altLang="en-US" smtClean="0"/>
              <a:pPr algn="ctr"/>
              <a:t>‹#›</a:t>
            </a:fld>
            <a:r>
              <a:rPr lang="en-US" altLang="zh-CN" smtClean="0"/>
              <a:t>-</a:t>
            </a:r>
            <a:endParaRPr lang="zh-CN" altLang="en-US"/>
          </a:p>
        </p:txBody>
      </p:sp>
    </p:spTree>
    <p:extLst>
      <p:ext uri="{BB962C8B-B14F-4D97-AF65-F5344CB8AC3E}">
        <p14:creationId xmlns:p14="http://schemas.microsoft.com/office/powerpoint/2010/main" val="4205714988"/>
      </p:ext>
    </p:extLst>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标题和竖排文字">
    <p:spTree>
      <p:nvGrpSpPr>
        <p:cNvPr id="1" name=""/>
        <p:cNvGrpSpPr/>
        <p:nvPr/>
      </p:nvGrpSpPr>
      <p:grpSpPr>
        <a:xfrm>
          <a:off x="0" y="0"/>
          <a:ext cx="0" cy="0"/>
        </a:xfrm>
      </p:grpSpPr>
      <p:sp>
        <p:nvSpPr>
          <p:cNvPr id="9" name="灯片编号占位符 3"/>
          <p:cNvSpPr txBox="1"/>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mtClean="0"/>
              <a:t>-</a:t>
            </a:r>
            <a:fld id="{4BF17FCF-D4DA-449D-A468-DDB7E43619E6}" type="slidenum">
              <a:rPr lang="zh-CN" altLang="en-US" smtClean="0"/>
              <a:pPr algn="ctr"/>
              <a:t>‹#›</a:t>
            </a:fld>
            <a:r>
              <a:rPr lang="en-US" altLang="zh-CN" smtClean="0"/>
              <a:t>-</a:t>
            </a:r>
            <a:endParaRPr lang="zh-CN" altLang="en-US"/>
          </a:p>
        </p:txBody>
      </p:sp>
    </p:spTree>
    <p:extLst>
      <p:ext uri="{BB962C8B-B14F-4D97-AF65-F5344CB8AC3E}">
        <p14:creationId xmlns:p14="http://schemas.microsoft.com/office/powerpoint/2010/main" val="1635590529"/>
      </p:ext>
    </p:extLst>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垂直排列标题与文本">
    <p:spTree>
      <p:nvGrpSpPr>
        <p:cNvPr id="1" name=""/>
        <p:cNvGrpSpPr/>
        <p:nvPr/>
      </p:nvGrpSpPr>
      <p:grpSpPr>
        <a:xfrm>
          <a:off x="0" y="0"/>
          <a:ext cx="0" cy="0"/>
        </a:xfrm>
      </p:grpSpPr>
      <p:sp>
        <p:nvSpPr>
          <p:cNvPr id="9" name="灯片编号占位符 3"/>
          <p:cNvSpPr txBox="1"/>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mtClean="0"/>
              <a:t>-</a:t>
            </a:r>
            <a:fld id="{4BF17FCF-D4DA-449D-A468-DDB7E43619E6}" type="slidenum">
              <a:rPr lang="zh-CN" altLang="en-US" smtClean="0"/>
              <a:pPr algn="ctr"/>
              <a:t>‹#›</a:t>
            </a:fld>
            <a:r>
              <a:rPr lang="en-US" altLang="zh-CN" smtClean="0"/>
              <a:t>-</a:t>
            </a:r>
            <a:endParaRPr lang="zh-CN" altLang="en-US"/>
          </a:p>
        </p:txBody>
      </p:sp>
    </p:spTree>
    <p:extLst>
      <p:ext uri="{BB962C8B-B14F-4D97-AF65-F5344CB8AC3E}">
        <p14:creationId xmlns:p14="http://schemas.microsoft.com/office/powerpoint/2010/main" val="1071033341"/>
      </p:ext>
    </p:extLst>
  </p:cSld>
  <p:clrMapOvr>
    <a:masterClrMapping/>
  </p:clrMapOvr>
  <p:transition/>
  <p:timing/>
</p:sldLayout>
</file>

<file path=ppt/slideLayouts/slideLayout14.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userDrawn="1">
  <p:cSld name="章节">
    <p:spTree>
      <p:nvGrpSpPr>
        <p:cNvPr id="1" name=""/>
        <p:cNvGrpSpPr/>
        <p:nvPr/>
      </p:nvGrpSpPr>
      <p:grpSpPr>
        <a:xfrm>
          <a:off x="0" y="0"/>
          <a:ext cx="0" cy="0"/>
        </a:xfrm>
      </p:grpSpPr>
      <p:sp>
        <p:nvSpPr>
          <p:cNvPr id="2" name="矩形 1"/>
          <p:cNvSpPr/>
          <p:nvPr userDrawn="1"/>
        </p:nvSpPr>
        <p:spPr>
          <a:xfrm>
            <a:off x="0" y="2387600"/>
            <a:ext cx="9144000" cy="1841500"/>
          </a:xfrm>
          <a:prstGeom prst="rect">
            <a:avLst/>
          </a:prstGeom>
          <a:solidFill>
            <a:srgbClr val="00A1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6" name="标题 1"/>
          <p:cNvSpPr>
            <a:spLocks noGrp="1"/>
          </p:cNvSpPr>
          <p:nvPr>
            <p:ph type="ctrTitle"/>
          </p:nvPr>
        </p:nvSpPr>
        <p:spPr>
          <a:xfrm>
            <a:off x="0" y="2387600"/>
            <a:ext cx="9144000" cy="1841500"/>
          </a:xfrm>
          <a:prstGeom prst="rect">
            <a:avLst/>
          </a:prstGeom>
        </p:spPr>
        <p:txBody>
          <a:bodyPr anchor="ctr"/>
          <a:lstStyle>
            <a:lvl1pPr algn="ctr">
              <a:defRPr sz="3300">
                <a:solidFill>
                  <a:schemeClr val="bg1"/>
                </a:solidFill>
                <a:latin typeface="Adobe 黑体 Std R" panose="020b0400000000000000" pitchFamily="34" charset="-122"/>
                <a:ea typeface="Adobe 黑体 Std R" panose="020b0400000000000000" pitchFamily="34" charset="-122"/>
              </a:defRPr>
            </a:lvl1pPr>
          </a:lstStyle>
          <a:p>
            <a:r>
              <a:rPr lang="zh-CN" altLang="en-US" smtClean="0"/>
              <a:t>单击此处编辑母版标题样式</a:t>
            </a:r>
            <a:endParaRPr lang="zh-CN" altLang="en-US"/>
          </a:p>
        </p:txBody>
      </p:sp>
    </p:spTree>
    <p:extLst>
      <p:ext uri="{BB962C8B-B14F-4D97-AF65-F5344CB8AC3E}">
        <p14:creationId xmlns:p14="http://schemas.microsoft.com/office/powerpoint/2010/main" val="4123582509"/>
      </p:ext>
    </p:extLst>
  </p:cSld>
  <p:clrMapOvr>
    <a:masterClrMapping/>
  </p:clrMapOvr>
  <p:transition spd="slow">
    <p:wipe/>
  </p:transition>
  <p:timing/>
</p:sldLayout>
</file>

<file path=ppt/slideLayouts/slideLayout2.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命题调研">
    <p:spTree>
      <p:nvGrpSpPr>
        <p:cNvPr id="1" name=""/>
        <p:cNvGrpSpPr/>
        <p:nvPr/>
      </p:nvGrpSpPr>
      <p:grpSpPr>
        <a:xfrm>
          <a:off x="0" y="0"/>
          <a: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pPr algn="ctr"/>
              <a:t>‹#›</a:t>
            </a:fld>
            <a:r>
              <a:rPr lang="en-US" altLang="zh-CN" smtClean="0"/>
              <a:t>-</a:t>
            </a:r>
            <a:endParaRPr lang="zh-CN" altLang="en-US"/>
          </a:p>
        </p:txBody>
      </p:sp>
      <p:sp>
        <p:nvSpPr>
          <p:cNvPr id="4" name="同侧圆角矩形 3"/>
          <p:cNvSpPr/>
          <p:nvPr userDrawn="1"/>
        </p:nvSpPr>
        <p:spPr>
          <a:xfrm>
            <a:off x="1822996" y="508001"/>
            <a:ext cx="1452860" cy="401028"/>
          </a:xfrm>
          <a:prstGeom prst="round2Same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rgbClr val="00B0F0"/>
                </a:solidFill>
                <a:latin typeface="微软雅黑" panose="020b0503020204020204" pitchFamily="34" charset="-122"/>
                <a:ea typeface="微软雅黑" panose="020b0503020204020204" pitchFamily="34" charset="-122"/>
              </a:rPr>
              <a:t>考试说明</a:t>
            </a:r>
            <a:endParaRPr lang="zh-CN" altLang="en-US" sz="1600">
              <a:solidFill>
                <a:srgbClr val="00B0F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906614398"/>
      </p:ext>
    </p:extLst>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1_命题调研">
    <p:spTree>
      <p:nvGrpSpPr>
        <p:cNvPr id="1" name=""/>
        <p:cNvGrpSpPr/>
        <p:nvPr/>
      </p:nvGrpSpPr>
      <p:grpSpPr>
        <a:xfrm>
          <a:off x="0" y="0"/>
          <a: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pPr algn="ctr"/>
              <a:t>‹#›</a:t>
            </a:fld>
            <a:r>
              <a:rPr lang="en-US" altLang="zh-CN" smtClean="0"/>
              <a:t>-</a:t>
            </a:r>
            <a:endParaRPr lang="zh-CN" altLang="en-US"/>
          </a:p>
        </p:txBody>
      </p:sp>
      <p:sp>
        <p:nvSpPr>
          <p:cNvPr id="4" name="同侧圆角矩形 3"/>
          <p:cNvSpPr/>
          <p:nvPr userDrawn="1"/>
        </p:nvSpPr>
        <p:spPr>
          <a:xfrm>
            <a:off x="3347864" y="507713"/>
            <a:ext cx="1512168" cy="401315"/>
          </a:xfrm>
          <a:prstGeom prst="round2Same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600" smtClean="0">
                <a:solidFill>
                  <a:srgbClr val="00B0F0"/>
                </a:solidFill>
                <a:latin typeface="微软雅黑" panose="020b0503020204020204" pitchFamily="34" charset="-122"/>
                <a:ea typeface="微软雅黑" panose="020b0503020204020204" pitchFamily="34" charset="-122"/>
              </a:rPr>
              <a:t>实战预练</a:t>
            </a:r>
          </a:p>
        </p:txBody>
      </p:sp>
    </p:spTree>
    <p:extLst>
      <p:ext uri="{BB962C8B-B14F-4D97-AF65-F5344CB8AC3E}">
        <p14:creationId xmlns:p14="http://schemas.microsoft.com/office/powerpoint/2010/main" val="2391484586"/>
      </p:ext>
    </p:extLst>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2_命题调研">
    <p:spTree>
      <p:nvGrpSpPr>
        <p:cNvPr id="1" name=""/>
        <p:cNvGrpSpPr/>
        <p:nvPr/>
      </p:nvGrpSpPr>
      <p:grpSpPr>
        <a:xfrm>
          <a:off x="0" y="0"/>
          <a: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pPr algn="ctr"/>
              <a:t>‹#›</a:t>
            </a:fld>
            <a:r>
              <a:rPr lang="en-US" altLang="zh-CN" smtClean="0"/>
              <a:t>-</a:t>
            </a:r>
            <a:endParaRPr lang="zh-CN" altLang="en-US"/>
          </a:p>
        </p:txBody>
      </p:sp>
      <p:sp>
        <p:nvSpPr>
          <p:cNvPr id="4" name="同侧圆角矩形 3"/>
          <p:cNvSpPr/>
          <p:nvPr userDrawn="1"/>
        </p:nvSpPr>
        <p:spPr>
          <a:xfrm>
            <a:off x="4952588" y="507713"/>
            <a:ext cx="1512168" cy="401315"/>
          </a:xfrm>
          <a:prstGeom prst="round2Same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600" smtClean="0">
                <a:solidFill>
                  <a:srgbClr val="00B0F0"/>
                </a:solidFill>
                <a:latin typeface="微软雅黑" panose="020b0503020204020204" pitchFamily="34" charset="-122"/>
                <a:ea typeface="微软雅黑" panose="020b0503020204020204" pitchFamily="34" charset="-122"/>
              </a:rPr>
              <a:t>方法指导</a:t>
            </a:r>
          </a:p>
        </p:txBody>
      </p:sp>
    </p:spTree>
    <p:extLst>
      <p:ext uri="{BB962C8B-B14F-4D97-AF65-F5344CB8AC3E}">
        <p14:creationId xmlns:p14="http://schemas.microsoft.com/office/powerpoint/2010/main" val="2391484586"/>
      </p:ext>
    </p:extLst>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3_命题调研">
    <p:spTree>
      <p:nvGrpSpPr>
        <p:cNvPr id="1" name=""/>
        <p:cNvGrpSpPr/>
        <p:nvPr/>
      </p:nvGrpSpPr>
      <p:grpSpPr>
        <a:xfrm>
          <a:off x="0" y="0"/>
          <a: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pPr algn="ctr"/>
              <a:t>‹#›</a:t>
            </a:fld>
            <a:r>
              <a:rPr lang="en-US" altLang="zh-CN" smtClean="0"/>
              <a:t>-</a:t>
            </a:r>
            <a:endParaRPr lang="zh-CN" altLang="en-US"/>
          </a:p>
        </p:txBody>
      </p:sp>
      <p:sp>
        <p:nvSpPr>
          <p:cNvPr id="3" name="同侧圆角矩形 2"/>
          <p:cNvSpPr/>
          <p:nvPr userDrawn="1"/>
        </p:nvSpPr>
        <p:spPr>
          <a:xfrm>
            <a:off x="6547038" y="507713"/>
            <a:ext cx="1512168" cy="401315"/>
          </a:xfrm>
          <a:prstGeom prst="round2Same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600" smtClean="0">
                <a:solidFill>
                  <a:srgbClr val="00B0F0"/>
                </a:solidFill>
                <a:latin typeface="微软雅黑" panose="020b0503020204020204" pitchFamily="34" charset="-122"/>
                <a:ea typeface="微软雅黑" panose="020b0503020204020204" pitchFamily="34" charset="-122"/>
              </a:rPr>
              <a:t>模拟训练</a:t>
            </a:r>
          </a:p>
        </p:txBody>
      </p:sp>
    </p:spTree>
    <p:extLst>
      <p:ext uri="{BB962C8B-B14F-4D97-AF65-F5344CB8AC3E}">
        <p14:creationId xmlns:p14="http://schemas.microsoft.com/office/powerpoint/2010/main" val="2391484586"/>
      </p:ext>
    </p:extLst>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4_命题调研">
    <p:spTree>
      <p:nvGrpSpPr>
        <p:cNvPr id="1" name=""/>
        <p:cNvGrpSpPr/>
        <p:nvPr/>
      </p:nvGrpSpPr>
      <p:grpSpPr>
        <a:xfrm>
          <a:off x="0" y="0"/>
          <a: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pPr algn="ctr"/>
              <a:t>‹#›</a:t>
            </a:fld>
            <a:r>
              <a:rPr lang="en-US" altLang="zh-CN" smtClean="0"/>
              <a:t>-</a:t>
            </a:r>
            <a:endParaRPr lang="zh-CN" altLang="en-US"/>
          </a:p>
        </p:txBody>
      </p:sp>
    </p:spTree>
    <p:extLst>
      <p:ext uri="{BB962C8B-B14F-4D97-AF65-F5344CB8AC3E}">
        <p14:creationId xmlns:p14="http://schemas.microsoft.com/office/powerpoint/2010/main" val="2391484586"/>
      </p:ext>
    </p:extLst>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5_命题调研">
    <p:spTree>
      <p:nvGrpSpPr>
        <p:cNvPr id="1" name=""/>
        <p:cNvGrpSpPr/>
        <p:nvPr/>
      </p:nvGrpSpPr>
      <p:grpSpPr>
        <a:xfrm>
          <a:off x="0" y="0"/>
          <a: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pPr algn="ctr"/>
              <a:t>‹#›</a:t>
            </a:fld>
            <a:r>
              <a:rPr lang="en-US" altLang="zh-CN" smtClean="0"/>
              <a:t>-</a:t>
            </a:r>
            <a:endParaRPr lang="zh-CN" altLang="en-US"/>
          </a:p>
        </p:txBody>
      </p:sp>
    </p:spTree>
    <p:extLst>
      <p:ext uri="{BB962C8B-B14F-4D97-AF65-F5344CB8AC3E}">
        <p14:creationId xmlns:p14="http://schemas.microsoft.com/office/powerpoint/2010/main" val="1775765436"/>
      </p:ext>
    </p:extLst>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热点聚焦">
    <p:spTree>
      <p:nvGrpSpPr>
        <p:cNvPr id="1" name=""/>
        <p:cNvGrpSpPr/>
        <p:nvPr/>
      </p:nvGrpSpPr>
      <p:grpSpPr>
        <a:xfrm>
          <a:off x="0" y="0"/>
          <a:ext cx="0" cy="0"/>
        </a:xfrm>
      </p:grpSpPr>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pPr algn="ctr"/>
              <a:t>‹#›</a:t>
            </a:fld>
            <a:r>
              <a:rPr lang="en-US" altLang="zh-CN" smtClean="0"/>
              <a:t>-</a:t>
            </a:r>
            <a:endParaRPr lang="zh-CN" altLang="en-US"/>
          </a:p>
        </p:txBody>
      </p:sp>
    </p:spTree>
    <p:extLst>
      <p:ext uri="{BB962C8B-B14F-4D97-AF65-F5344CB8AC3E}">
        <p14:creationId xmlns:p14="http://schemas.microsoft.com/office/powerpoint/2010/main" val="1737820126"/>
      </p:ext>
    </p:extLst>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blank" preserve="1">
  <p:cSld name="典题试做">
    <p:spTree>
      <p:nvGrpSpPr>
        <p:cNvPr id="1" name=""/>
        <p:cNvGrpSpPr/>
        <p:nvPr/>
      </p:nvGrpSpPr>
      <p:grpSpPr>
        <a:xfrm>
          <a:off x="0" y="0"/>
          <a:ext cx="0" cy="0"/>
        </a:xfrm>
      </p:grpSpPr>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pPr algn="ctr"/>
              <a:t>‹#›</a:t>
            </a:fld>
            <a:r>
              <a:rPr lang="en-US" altLang="zh-CN" smtClean="0"/>
              <a:t>-</a:t>
            </a:r>
            <a:endParaRPr lang="zh-CN" altLang="en-US"/>
          </a:p>
        </p:txBody>
      </p:sp>
    </p:spTree>
    <p:extLst>
      <p:ext uri="{BB962C8B-B14F-4D97-AF65-F5344CB8AC3E}">
        <p14:creationId xmlns:p14="http://schemas.microsoft.com/office/powerpoint/2010/main" val="1999759404"/>
      </p:ext>
    </p:extLst>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slideLayout" Target="../slideLayouts/slideLayout12.xml" /><Relationship Id="rId13" Type="http://schemas.openxmlformats.org/officeDocument/2006/relationships/slideLayout" Target="../slideLayouts/slideLayout13.xml" /><Relationship Id="rId14" Type="http://schemas.openxmlformats.org/officeDocument/2006/relationships/slideLayout" Target="../slideLayouts/slideLayout14.xml" /><Relationship Id="rId15" Type="http://schemas.openxmlformats.org/officeDocument/2006/relationships/slide" Target="../slides/slide2.xml" TargetMode="Internal" /><Relationship Id="rId16" Type="http://schemas.openxmlformats.org/officeDocument/2006/relationships/slide" Target="../slides/slide3.xml" TargetMode="Internal" /><Relationship Id="rId17" Type="http://schemas.openxmlformats.org/officeDocument/2006/relationships/slide" Target="../slides/slide15.xml" TargetMode="Internal" /><Relationship Id="rId18" Type="http://schemas.openxmlformats.org/officeDocument/2006/relationships/slide" Target="../slides/slide38.xml" TargetMode="Internal" /><Relationship Id="rId19"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bg>
      <p:bgPr>
        <a:solidFill>
          <a:schemeClr val="bg1"/>
        </a:solidFill>
        <a:effectLst/>
      </p:bgPr>
    </p:bg>
    <p:spTree>
      <p:nvGrpSpPr>
        <p:cNvPr id="1" name=""/>
        <p:cNvGrpSpPr/>
        <p:nvPr/>
      </p:nvGrpSpPr>
      <p:grpSpPr>
        <a:xfrm>
          <a:off x="0" y="0"/>
          <a:ext cx="0" cy="0"/>
        </a:xfrm>
      </p:grpSpPr>
      <p:sp>
        <p:nvSpPr>
          <p:cNvPr id="13" name="矩形 12"/>
          <p:cNvSpPr/>
          <p:nvPr/>
        </p:nvSpPr>
        <p:spPr>
          <a:xfrm>
            <a:off x="1748108" y="467380"/>
            <a:ext cx="6392331" cy="44134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1" y="6738378"/>
            <a:ext cx="9157036" cy="128253"/>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8172400" y="467380"/>
            <a:ext cx="971600" cy="44134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2604" y="0"/>
            <a:ext cx="1711621" cy="90872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smtClean="0">
                <a:latin typeface="黑体" panose="02010600030101010101" pitchFamily="2" charset="-122"/>
                <a:ea typeface="黑体" panose="02010600030101010101" pitchFamily="2" charset="-122"/>
              </a:rPr>
              <a:t>专题一</a:t>
            </a:r>
            <a:endParaRPr lang="zh-CN" altLang="en-US" b="1">
              <a:latin typeface="黑体" panose="02010600030101010101" pitchFamily="2" charset="-122"/>
              <a:ea typeface="黑体" panose="02010600030101010101" pitchFamily="2" charset="-122"/>
            </a:endParaRPr>
          </a:p>
        </p:txBody>
      </p:sp>
      <p:sp>
        <p:nvSpPr>
          <p:cNvPr id="26" name="矩形 25"/>
          <p:cNvSpPr/>
          <p:nvPr userDrawn="1"/>
        </p:nvSpPr>
        <p:spPr>
          <a:xfrm>
            <a:off x="-1" y="937527"/>
            <a:ext cx="9144000" cy="36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TextBox 28"/>
          <p:cNvSpPr txBox="1"/>
          <p:nvPr/>
        </p:nvSpPr>
        <p:spPr>
          <a:xfrm>
            <a:off x="1799591" y="75617"/>
            <a:ext cx="7357444" cy="369332"/>
          </a:xfrm>
          <a:prstGeom prst="rect">
            <a:avLst/>
          </a:prstGeom>
          <a:noFill/>
        </p:spPr>
        <p:txBody>
          <a:bodyPr wrap="square" rtlCol="0">
            <a:spAutoFit/>
          </a:bodyPr>
          <a:lstStyle/>
          <a:p>
            <a:r>
              <a:rPr lang="zh-CN" altLang="zh-CN" b="1" smtClean="0"/>
              <a:t>字音、字形、标点符号</a:t>
            </a:r>
            <a:endParaRPr lang="zh-CN" altLang="zh-CN" sz="1800" b="1" kern="1200">
              <a:solidFill>
                <a:schemeClr val="tx1"/>
              </a:solidFill>
              <a:effectLst/>
              <a:latin typeface="+mn-lt"/>
              <a:ea typeface="+mn-ea"/>
              <a:cs typeface="+mn-cs"/>
            </a:endParaRPr>
          </a:p>
        </p:txBody>
      </p:sp>
      <p:sp>
        <p:nvSpPr>
          <p:cNvPr id="17" name="灯片编号占位符 3"/>
          <p:cNvSpPr>
            <a:spLocks noGrp="1"/>
          </p:cNvSpPr>
          <p:nvPr>
            <p:ph type="sldNum" sz="quarter" idx="4"/>
          </p:nvPr>
        </p:nvSpPr>
        <p:spPr>
          <a:xfrm>
            <a:off x="8374429" y="507713"/>
            <a:ext cx="662067" cy="365125"/>
          </a:xfrm>
          <a:prstGeom prst="rect">
            <a:avLst/>
          </a:prstGeom>
        </p:spPr>
        <p:txBody>
          <a:bodyPr/>
          <a:lstStyle>
            <a:lvl1pPr>
              <a:defRPr>
                <a:solidFill>
                  <a:schemeClr val="bg1"/>
                </a:solidFill>
                <a:latin typeface="+mj-ea"/>
                <a:ea typeface="+mj-ea"/>
              </a:defRPr>
            </a:lvl1pPr>
          </a:lstStyle>
          <a:p>
            <a:fld id="{4BF17FCF-D4DA-449D-A468-DDB7E43619E6}" type="slidenum">
              <a:rPr lang="zh-CN" altLang="en-US" smtClean="0"/>
              <a:t>‹#›</a:t>
            </a:fld>
            <a:endParaRPr lang="zh-CN" altLang="en-US"/>
          </a:p>
        </p:txBody>
      </p:sp>
      <p:sp>
        <p:nvSpPr>
          <p:cNvPr id="12" name="同侧圆角矩形 11">
            <a:hlinkClick r:id="rId15" action="ppaction://hlinksldjump" tooltip="点击进入"/>
          </p:cNvPr>
          <p:cNvSpPr/>
          <p:nvPr userDrawn="1"/>
        </p:nvSpPr>
        <p:spPr>
          <a:xfrm>
            <a:off x="1804874" y="520414"/>
            <a:ext cx="1475281" cy="394068"/>
          </a:xfrm>
          <a:prstGeom prst="round2SameRect">
            <a:avLst/>
          </a:prstGeom>
          <a:gradFill>
            <a:gsLst>
              <a:gs pos="0">
                <a:schemeClr val="accent6">
                  <a:lumMod val="40000"/>
                  <a:lumOff val="60000"/>
                </a:schemeClr>
              </a:gs>
              <a:gs pos="35000">
                <a:schemeClr val="accent5">
                  <a:lumMod val="0"/>
                  <a:lumOff val="100000"/>
                </a:schemeClr>
              </a:gs>
              <a:gs pos="100000">
                <a:schemeClr val="accent5">
                  <a:lumMod val="100000"/>
                </a:schemeClr>
              </a:gs>
            </a:gsLst>
            <a:path path="circle">
              <a:fillToRect l="50000" t="-80000" r="50000" b="18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tx1"/>
                </a:solidFill>
                <a:latin typeface="微软雅黑" panose="020b0503020204020204" pitchFamily="34" charset="-122"/>
                <a:ea typeface="微软雅黑" panose="020b0503020204020204" pitchFamily="34" charset="-122"/>
              </a:rPr>
              <a:t>考试说明</a:t>
            </a:r>
            <a:endParaRPr lang="zh-CN" altLang="en-US" sz="1600">
              <a:solidFill>
                <a:schemeClr val="tx1"/>
              </a:solidFill>
              <a:latin typeface="微软雅黑" panose="020b0503020204020204" pitchFamily="34" charset="-122"/>
              <a:ea typeface="微软雅黑" panose="020b0503020204020204" pitchFamily="34" charset="-122"/>
            </a:endParaRPr>
          </a:p>
        </p:txBody>
      </p:sp>
      <p:sp>
        <p:nvSpPr>
          <p:cNvPr id="14" name="同侧圆角矩形 13">
            <a:hlinkClick r:id="rId16" action="ppaction://hlinksldjump" tooltip="点击进入"/>
          </p:cNvPr>
          <p:cNvSpPr/>
          <p:nvPr userDrawn="1"/>
        </p:nvSpPr>
        <p:spPr>
          <a:xfrm>
            <a:off x="3336921" y="520414"/>
            <a:ext cx="1541384" cy="394068"/>
          </a:xfrm>
          <a:prstGeom prst="round2SameRect">
            <a:avLst/>
          </a:prstGeom>
          <a:gradFill>
            <a:gsLst>
              <a:gs pos="0">
                <a:schemeClr val="accent6">
                  <a:lumMod val="40000"/>
                  <a:lumOff val="60000"/>
                </a:schemeClr>
              </a:gs>
              <a:gs pos="35000">
                <a:schemeClr val="accent5">
                  <a:lumMod val="0"/>
                  <a:lumOff val="100000"/>
                </a:schemeClr>
              </a:gs>
              <a:gs pos="100000">
                <a:schemeClr val="accent5">
                  <a:lumMod val="100000"/>
                </a:schemeClr>
              </a:gs>
            </a:gsLst>
            <a:path path="circle">
              <a:fillToRect l="50000" t="-80000" r="50000" b="18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tx1"/>
                </a:solidFill>
                <a:latin typeface="微软雅黑" panose="020b0503020204020204" pitchFamily="34" charset="-122"/>
                <a:ea typeface="微软雅黑" panose="020b0503020204020204" pitchFamily="34" charset="-122"/>
              </a:rPr>
              <a:t>实战预练</a:t>
            </a:r>
            <a:endParaRPr lang="zh-CN" altLang="en-US" sz="1600">
              <a:solidFill>
                <a:schemeClr val="tx1"/>
              </a:solidFill>
              <a:latin typeface="微软雅黑" panose="020b0503020204020204" pitchFamily="34" charset="-122"/>
              <a:ea typeface="微软雅黑" panose="020b0503020204020204" pitchFamily="34" charset="-122"/>
            </a:endParaRPr>
          </a:p>
        </p:txBody>
      </p:sp>
      <p:sp>
        <p:nvSpPr>
          <p:cNvPr id="18" name="同侧圆角矩形 17">
            <a:hlinkClick r:id="rId17" action="ppaction://hlinksldjump" tooltip="点击进入"/>
          </p:cNvPr>
          <p:cNvSpPr/>
          <p:nvPr userDrawn="1"/>
        </p:nvSpPr>
        <p:spPr>
          <a:xfrm>
            <a:off x="4935071" y="520414"/>
            <a:ext cx="1541384" cy="394068"/>
          </a:xfrm>
          <a:prstGeom prst="round2SameRect">
            <a:avLst/>
          </a:prstGeom>
          <a:gradFill>
            <a:gsLst>
              <a:gs pos="0">
                <a:schemeClr val="accent6">
                  <a:lumMod val="40000"/>
                  <a:lumOff val="60000"/>
                </a:schemeClr>
              </a:gs>
              <a:gs pos="35000">
                <a:schemeClr val="accent5">
                  <a:lumMod val="0"/>
                  <a:lumOff val="100000"/>
                </a:schemeClr>
              </a:gs>
              <a:gs pos="100000">
                <a:schemeClr val="accent5">
                  <a:lumMod val="100000"/>
                </a:schemeClr>
              </a:gs>
            </a:gsLst>
            <a:path path="circle">
              <a:fillToRect l="50000" t="-80000" r="50000" b="18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tx1"/>
                </a:solidFill>
                <a:latin typeface="微软雅黑" panose="020b0503020204020204" pitchFamily="34" charset="-122"/>
                <a:ea typeface="微软雅黑" panose="020b0503020204020204" pitchFamily="34" charset="-122"/>
              </a:rPr>
              <a:t>方法指导</a:t>
            </a:r>
            <a:endParaRPr lang="zh-CN" altLang="en-US" sz="1600">
              <a:solidFill>
                <a:schemeClr val="tx1"/>
              </a:solidFill>
              <a:latin typeface="微软雅黑" panose="020b0503020204020204" pitchFamily="34" charset="-122"/>
              <a:ea typeface="微软雅黑" panose="020b0503020204020204" pitchFamily="34" charset="-122"/>
            </a:endParaRPr>
          </a:p>
        </p:txBody>
      </p:sp>
      <p:sp>
        <p:nvSpPr>
          <p:cNvPr id="19" name="同侧圆角矩形 18">
            <a:hlinkClick r:id="rId18" action="ppaction://hlinksldjump" tooltip="点击进入"/>
          </p:cNvPr>
          <p:cNvSpPr/>
          <p:nvPr userDrawn="1"/>
        </p:nvSpPr>
        <p:spPr>
          <a:xfrm>
            <a:off x="6533221" y="520414"/>
            <a:ext cx="1541384" cy="394068"/>
          </a:xfrm>
          <a:prstGeom prst="round2SameRect">
            <a:avLst/>
          </a:prstGeom>
          <a:gradFill>
            <a:gsLst>
              <a:gs pos="0">
                <a:schemeClr val="accent6">
                  <a:lumMod val="40000"/>
                  <a:lumOff val="60000"/>
                </a:schemeClr>
              </a:gs>
              <a:gs pos="35000">
                <a:schemeClr val="accent5">
                  <a:lumMod val="0"/>
                  <a:lumOff val="100000"/>
                </a:schemeClr>
              </a:gs>
              <a:gs pos="100000">
                <a:schemeClr val="accent5">
                  <a:lumMod val="100000"/>
                </a:schemeClr>
              </a:gs>
            </a:gsLst>
            <a:path path="circle">
              <a:fillToRect l="50000" t="-80000" r="50000" b="18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tx1"/>
                </a:solidFill>
                <a:latin typeface="微软雅黑" panose="020b0503020204020204" pitchFamily="34" charset="-122"/>
                <a:ea typeface="微软雅黑" panose="020b0503020204020204" pitchFamily="34" charset="-122"/>
              </a:rPr>
              <a:t>模拟训练</a:t>
            </a:r>
            <a:endParaRPr lang="zh-CN" altLang="en-US" sz="1600">
              <a:solidFill>
                <a:schemeClr val="tx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252772607"/>
      </p:ext>
    </p:extLst>
  </p:cSld>
  <p:clrMap bg1="lt1" tx1="dk1" bg2="lt2" tx2="dk2" accent1="accent1" accent2="accent2" accent3="accent3" accent4="accent4" accent5="accent5" accent6="accent6" hlink="hlink" folHlink="folHlink"/>
  <p:sldLayoutIdLst>
    <p:sldLayoutId id="2147483652" r:id="rId1"/>
    <p:sldLayoutId id="2147483653" r:id="rId2"/>
    <p:sldLayoutId id="2147483663" r:id="rId3"/>
    <p:sldLayoutId id="2147483664" r:id="rId4"/>
    <p:sldLayoutId id="2147483665" r:id="rId5"/>
    <p:sldLayoutId id="2147483666" r:id="rId6"/>
    <p:sldLayoutId id="2147483667" r:id="rId7"/>
    <p:sldLayoutId id="2147483654" r:id="rId8"/>
    <p:sldLayoutId id="2147483655" r:id="rId9"/>
    <p:sldLayoutId id="2147483656" r:id="rId10"/>
    <p:sldLayoutId id="2147483657" r:id="rId11"/>
    <p:sldLayoutId id="2147483658" r:id="rId12"/>
    <p:sldLayoutId id="2147483659" r:id="rId13"/>
    <p:sldLayoutId id="2147483668" r:id="rId14"/>
  </p:sldLayoutIdLst>
  <p:transition/>
  <p:timing/>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4.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9.xml" /><Relationship Id="rId3" Type="http://schemas.openxmlformats.org/officeDocument/2006/relationships/package" Target="../embeddings/Microsoft_Word___4.docx" TargetMode="Internal" /><Relationship Id="rId4" Type="http://schemas.openxmlformats.org/officeDocument/2006/relationships/image" Target="../media/image4.emf" /><Relationship Id="rId5" Type="http://schemas.openxmlformats.org/officeDocument/2006/relationships/vmlDrawing" Target="../drawings/vmlDrawing4.v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10.xml" /><Relationship Id="rId3" Type="http://schemas.openxmlformats.org/officeDocument/2006/relationships/package" Target="../embeddings/Microsoft_Word___5.docx" TargetMode="Internal" /><Relationship Id="rId4" Type="http://schemas.openxmlformats.org/officeDocument/2006/relationships/image" Target="../media/image5.emf" /><Relationship Id="rId5" Type="http://schemas.openxmlformats.org/officeDocument/2006/relationships/vmlDrawing" Target="../drawings/vmlDrawing5.v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11.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12.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13.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xml" /><Relationship Id="rId3" Type="http://schemas.openxmlformats.org/officeDocument/2006/relationships/package" Target="../embeddings/Microsoft_Word___1.docx" TargetMode="Internal" /><Relationship Id="rId4" Type="http://schemas.openxmlformats.org/officeDocument/2006/relationships/image" Target="../media/image1.emf" /><Relationship Id="rId5" Type="http://schemas.openxmlformats.org/officeDocument/2006/relationships/vmlDrawing" Target="../drawings/vmlDrawing1.v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2.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3.xml"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41.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42.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43.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44.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package" Target="../embeddings/Microsoft_Word___6.docx" TargetMode="Internal" /><Relationship Id="rId3" Type="http://schemas.openxmlformats.org/officeDocument/2006/relationships/image" Target="../media/image6.emf" /><Relationship Id="rId4" Type="http://schemas.openxmlformats.org/officeDocument/2006/relationships/vmlDrawing" Target="../drawings/vmlDrawing6.vml" /></Relationships>
</file>

<file path=ppt/slides/_rels/slide45.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package" Target="../embeddings/Microsoft_Word___7.docx" TargetMode="Internal" /><Relationship Id="rId3" Type="http://schemas.openxmlformats.org/officeDocument/2006/relationships/image" Target="../media/image7.emf" /><Relationship Id="rId4" Type="http://schemas.openxmlformats.org/officeDocument/2006/relationships/vmlDrawing" Target="../drawings/vmlDrawing7.vml" /></Relationships>
</file>

<file path=ppt/slides/_rels/slide46.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package" Target="../embeddings/Microsoft_Word___8.docx" TargetMode="Internal" /><Relationship Id="rId3" Type="http://schemas.openxmlformats.org/officeDocument/2006/relationships/image" Target="../media/image8.emf" /><Relationship Id="rId4" Type="http://schemas.openxmlformats.org/officeDocument/2006/relationships/vmlDrawing" Target="../drawings/vmlDrawing8.vml" /></Relationships>
</file>

<file path=ppt/slides/_rels/slide47.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package" Target="../embeddings/Microsoft_Word___9.docx" TargetMode="Internal" /><Relationship Id="rId3" Type="http://schemas.openxmlformats.org/officeDocument/2006/relationships/image" Target="../media/image9.emf" /><Relationship Id="rId4" Type="http://schemas.openxmlformats.org/officeDocument/2006/relationships/vmlDrawing" Target="../drawings/vmlDrawing9.vml" /></Relationships>
</file>

<file path=ppt/slides/_rels/slide48.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package" Target="../embeddings/Microsoft_Word___10.docx" TargetMode="Internal" /><Relationship Id="rId3" Type="http://schemas.openxmlformats.org/officeDocument/2006/relationships/image" Target="../media/image10.emf" /><Relationship Id="rId4" Type="http://schemas.openxmlformats.org/officeDocument/2006/relationships/vmlDrawing" Target="../drawings/vmlDrawing10.vml" /></Relationships>
</file>

<file path=ppt/slides/_rels/slide49.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package" Target="../embeddings/Microsoft_Word___11.docx" TargetMode="Internal" /><Relationship Id="rId3" Type="http://schemas.openxmlformats.org/officeDocument/2006/relationships/image" Target="../media/image11.emf" /><Relationship Id="rId4" Type="http://schemas.openxmlformats.org/officeDocument/2006/relationships/vmlDrawing" Target="../drawings/vmlDrawing11.v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4.xml" /></Relationships>
</file>

<file path=ppt/slides/_rels/slide50.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package" Target="../embeddings/Microsoft_Word___12.docx" TargetMode="Internal" /><Relationship Id="rId3" Type="http://schemas.openxmlformats.org/officeDocument/2006/relationships/image" Target="../media/image12.emf" /><Relationship Id="rId4" Type="http://schemas.openxmlformats.org/officeDocument/2006/relationships/vmlDrawing" Target="../drawings/vmlDrawing12.vml" /></Relationships>
</file>

<file path=ppt/slides/_rels/slide51.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52.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package" Target="../embeddings/Microsoft_Word___13.docx" TargetMode="Internal" /><Relationship Id="rId3" Type="http://schemas.openxmlformats.org/officeDocument/2006/relationships/image" Target="../media/image13.emf" /><Relationship Id="rId4" Type="http://schemas.openxmlformats.org/officeDocument/2006/relationships/vmlDrawing" Target="../drawings/vmlDrawing13.vml" /></Relationships>
</file>

<file path=ppt/slides/_rels/slide53.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package" Target="../embeddings/Microsoft_Word___14.docx" TargetMode="Internal" /><Relationship Id="rId3" Type="http://schemas.openxmlformats.org/officeDocument/2006/relationships/image" Target="../media/image14.emf" /><Relationship Id="rId4" Type="http://schemas.openxmlformats.org/officeDocument/2006/relationships/vmlDrawing" Target="../drawings/vmlDrawing14.vml" /></Relationships>
</file>

<file path=ppt/slides/_rels/slide54.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55.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56.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57.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image" Target="../media/image15.png"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5.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6.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7.xml" /><Relationship Id="rId3" Type="http://schemas.openxmlformats.org/officeDocument/2006/relationships/package" Target="../embeddings/Microsoft_Word___2.docx" TargetMode="Internal" /><Relationship Id="rId4" Type="http://schemas.openxmlformats.org/officeDocument/2006/relationships/image" Target="../media/image2.emf" /><Relationship Id="rId5" Type="http://schemas.openxmlformats.org/officeDocument/2006/relationships/vmlDrawing" Target="../drawings/vmlDrawing2.v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8.xml" /><Relationship Id="rId3" Type="http://schemas.openxmlformats.org/officeDocument/2006/relationships/package" Target="../embeddings/Microsoft_Word___3.docx" TargetMode="Internal" /><Relationship Id="rId4" Type="http://schemas.openxmlformats.org/officeDocument/2006/relationships/image" Target="../media/image3.emf" /><Relationship Id="rId5" Type="http://schemas.openxmlformats.org/officeDocument/2006/relationships/vmlDrawing" Target="../drawings/vmlDrawing3.vml" /></Relationships>
</file>

<file path=ppt/slides/slide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ctrTitle"/>
          </p:nvPr>
        </p:nvSpPr>
        <p:spPr/>
        <p:txBody>
          <a:bodyPr/>
          <a:lstStyle/>
          <a:p>
            <a:r>
              <a:rPr lang="zh-CN" altLang="zh-CN"/>
              <a:t>专题一　字音、字形、标点符号</a:t>
            </a:r>
          </a:p>
        </p:txBody>
      </p:sp>
    </p:spTree>
    <p:extLst>
      <p:ext uri="{BB962C8B-B14F-4D97-AF65-F5344CB8AC3E}">
        <p14:creationId xmlns:p14="http://schemas.microsoft.com/office/powerpoint/2010/main" val="1477825910"/>
      </p:ext>
    </p:extLst>
  </p:cSld>
  <p:clrMapOvr>
    <a:masterClrMapping/>
  </p:clrMapOvr>
  <p:transition spd="slow">
    <p:wipe/>
  </p:transition>
  <p:timing/>
</p:sld>
</file>

<file path=ppt/slides/slide1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pPr algn="ctr"/>
              <a:t>10</a:t>
            </a:fld>
            <a:r>
              <a:rPr lang="en-US" altLang="zh-CN" smtClean="0"/>
              <a:t>-</a:t>
            </a:r>
            <a:endParaRPr lang="zh-CN" altLang="en-US"/>
          </a:p>
        </p:txBody>
      </p:sp>
      <p:sp>
        <p:nvSpPr>
          <p:cNvPr id="2" name="矩形 1"/>
          <p:cNvSpPr>
            <a:spLocks noChangeAspect="1"/>
          </p:cNvSpPr>
          <p:nvPr/>
        </p:nvSpPr>
        <p:spPr>
          <a:xfrm>
            <a:off x="508000" y="991119"/>
            <a:ext cx="8128000" cy="459741"/>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8</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下列句子中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没有错别字且加点字的注音完全正确的一项是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3675313798"/>
              </p:ext>
            </p:extLst>
          </p:nvPr>
        </p:nvGraphicFramePr>
        <p:xfrm>
          <a:off x="599682" y="1504837"/>
          <a:ext cx="8128000" cy="4252865"/>
        </p:xfrm>
        <a:graphic>
          <a:graphicData uri="http://schemas.openxmlformats.org/presentationml/2006/ole">
            <mc:AlternateContent xmlns:mc="http://schemas.openxmlformats.org/markup-compatibility/2006">
              <mc:Choice xmlns:v="urn:schemas-microsoft-com:vml" Requires="v">
                <p:oleObj spid="_x0000_s1041" name="文档" r:id="rId3" progId="Word.Document.12">
                  <p:embed/>
                </p:oleObj>
              </mc:Choice>
              <mc:Fallback>
                <p:oleObj name="文档" r:id="rId3" progId="Word.Document.12">
                  <p:embed/>
                  <p:pic>
                    <p:nvPicPr>
                      <p:cNvPr id="0" name="OLE substitute image"/>
                      <p:cNvPicPr/>
                      <p:nvPr/>
                    </p:nvPicPr>
                    <p:blipFill>
                      <a:blip r:embed="rId4"/>
                      <a:stretch>
                        <a:fillRect/>
                      </a:stretch>
                    </p:blipFill>
                    <p:spPr>
                      <a:xfrm>
                        <a:off x="599682" y="1504837"/>
                        <a:ext cx="8128000" cy="4252865"/>
                      </a:xfrm>
                      <a:prstGeom prst="rect">
                        <a:avLst/>
                      </a:prstGeom>
                    </p:spPr>
                  </p:pic>
                </p:oleObj>
              </mc:Fallback>
            </mc:AlternateContent>
          </a:graphicData>
        </a:graphic>
      </p:graphicFrame>
      <p:sp>
        <p:nvSpPr>
          <p:cNvPr id="5" name="矩形 4"/>
          <p:cNvSpPr>
            <a:spLocks noChangeAspect="1"/>
          </p:cNvSpPr>
          <p:nvPr/>
        </p:nvSpPr>
        <p:spPr>
          <a:xfrm>
            <a:off x="8038046" y="1008438"/>
            <a:ext cx="442750" cy="463204"/>
          </a:xfrm>
          <a:prstGeom prst="rect">
            <a:avLst/>
          </a:prstGeom>
        </p:spPr>
        <p:txBody>
          <a:bodyPr wrap="none">
            <a:spAutoFit/>
          </a:bodyPr>
          <a:lstStyle/>
          <a:p>
            <a:pPr>
              <a:lnSpc>
                <a:spcPct val="120000"/>
              </a:lnSpc>
            </a:pPr>
            <a:r>
              <a:rPr lang="en-US" altLang="zh-CN" sz="2200" smtClean="0">
                <a:solidFill>
                  <a:srgbClr val="FF0000"/>
                </a:solidFill>
                <a:latin typeface="Times New Roman" panose="02020603050405020304" pitchFamily="18" charset="0"/>
              </a:rPr>
              <a:t>C </a:t>
            </a:r>
            <a:endParaRPr lang="zh-CN" altLang="en-US" sz="2200"/>
          </a:p>
        </p:txBody>
      </p:sp>
      <p:sp>
        <p:nvSpPr>
          <p:cNvPr id="4" name="矩形 3"/>
          <p:cNvSpPr>
            <a:spLocks noChangeAspect="1"/>
          </p:cNvSpPr>
          <p:nvPr/>
        </p:nvSpPr>
        <p:spPr>
          <a:xfrm>
            <a:off x="508000" y="5742633"/>
            <a:ext cx="8128000" cy="866006"/>
          </a:xfrm>
          <a:prstGeom prst="rect">
            <a:avLst/>
          </a:prstGeom>
        </p:spPr>
        <p:txBody>
          <a:bodyPr>
            <a:spAutoFit/>
          </a:bodyPr>
          <a:lstStyle/>
          <a:p>
            <a:pPr>
              <a:lnSpc>
                <a:spcPct val="120000"/>
              </a:lnSpc>
            </a:pPr>
            <a:r>
              <a:rPr lang="en-US" altLang="zh-CN" sz="2200">
                <a:solidFill>
                  <a:srgbClr val="FF0000"/>
                </a:solidFill>
                <a:latin typeface="Times New Roman" panose="02020603050405020304" pitchFamily="18" charset="0"/>
              </a:rPr>
              <a:t>A</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亘古</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的</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亘</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应读作</a:t>
            </a:r>
            <a:r>
              <a:rPr lang="en-US" altLang="zh-CN" sz="2200">
                <a:solidFill>
                  <a:srgbClr val="FF0000"/>
                </a:solidFill>
                <a:latin typeface="Times New Roman" panose="02020603050405020304" pitchFamily="18" charset="0"/>
              </a:rPr>
              <a:t>“</a:t>
            </a:r>
            <a:r>
              <a:rPr lang="en-US" altLang="zh-CN" sz="2200" err="1">
                <a:solidFill>
                  <a:srgbClr val="FF0000"/>
                </a:solidFill>
                <a:latin typeface="Arial" panose="020b0604020202020204" pitchFamily="34" charset="0"/>
                <a:ea typeface="黑体" panose="02010609060101010101" pitchFamily="49" charset="-122"/>
                <a:cs typeface="Times New Roman" panose="02020603050405020304" pitchFamily="18" charset="0"/>
              </a:rPr>
              <a:t>gèn</a:t>
            </a:r>
            <a:r>
              <a:rPr lang="en-US" altLang="zh-CN" sz="2200">
                <a:solidFill>
                  <a:srgbClr val="FF0000"/>
                </a:solidFill>
                <a:latin typeface="Times New Roman" panose="02020603050405020304" pitchFamily="18" charset="0"/>
              </a:rPr>
              <a:t>”;B</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无遐</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的</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遐</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应写作</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暇</a:t>
            </a:r>
            <a:r>
              <a:rPr lang="en-US" altLang="zh-CN" sz="2200">
                <a:solidFill>
                  <a:srgbClr val="FF0000"/>
                </a:solidFill>
                <a:latin typeface="Times New Roman" panose="02020603050405020304" pitchFamily="18" charset="0"/>
              </a:rPr>
              <a:t>”;C</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全部正确</a:t>
            </a:r>
            <a:r>
              <a:rPr lang="en-US" altLang="zh-CN" sz="2200">
                <a:solidFill>
                  <a:srgbClr val="FF0000"/>
                </a:solidFill>
                <a:latin typeface="Times New Roman" panose="02020603050405020304" pitchFamily="18" charset="0"/>
              </a:rPr>
              <a:t>;D</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鳞次栉比</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的</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栉</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应读作</a:t>
            </a:r>
            <a:r>
              <a:rPr lang="en-US" altLang="zh-CN" sz="2200">
                <a:solidFill>
                  <a:srgbClr val="FF0000"/>
                </a:solidFill>
                <a:latin typeface="Times New Roman" panose="02020603050405020304" pitchFamily="18" charset="0"/>
              </a:rPr>
              <a:t>“</a:t>
            </a:r>
            <a:r>
              <a:rPr lang="en-US" altLang="zh-CN" sz="2200" err="1">
                <a:solidFill>
                  <a:srgbClr val="FF0000"/>
                </a:solidFill>
                <a:latin typeface="Arial" panose="020b0604020202020204" pitchFamily="34" charset="0"/>
                <a:ea typeface="黑体" panose="02010609060101010101" pitchFamily="49" charset="-122"/>
                <a:cs typeface="Times New Roman" panose="02020603050405020304" pitchFamily="18" charset="0"/>
              </a:rPr>
              <a:t>zhì</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a:t>
            </a:r>
            <a:endParaRPr lang="zh-CN" altLang="en-US" sz="2200"/>
          </a:p>
        </p:txBody>
      </p:sp>
    </p:spTree>
    <p:extLst>
      <p:ext uri="{BB962C8B-B14F-4D97-AF65-F5344CB8AC3E}">
        <p14:creationId xmlns:p14="http://schemas.microsoft.com/office/powerpoint/2010/main" val="816954239"/>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2" presetClass="entr" presetSubtype="4" fill="hold" grpId="1"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4" grpId="1"/>
    </p:bldLst>
  </p:timing>
</p:sld>
</file>

<file path=ppt/slides/slide1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pPr algn="ctr"/>
              <a:t>11</a:t>
            </a:fld>
            <a:r>
              <a:rPr lang="en-US" altLang="zh-CN" smtClean="0"/>
              <a:t>-</a:t>
            </a:r>
            <a:endParaRPr lang="zh-CN" altLang="en-US"/>
          </a:p>
        </p:txBody>
      </p:sp>
      <p:sp>
        <p:nvSpPr>
          <p:cNvPr id="2" name="矩形 1"/>
          <p:cNvSpPr>
            <a:spLocks noChangeAspect="1"/>
          </p:cNvSpPr>
          <p:nvPr/>
        </p:nvSpPr>
        <p:spPr>
          <a:xfrm>
            <a:off x="508000" y="1103962"/>
            <a:ext cx="8128000" cy="498598"/>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9</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下列句中加点字的注音和词语的书写全都正确的一项是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4028204620"/>
              </p:ext>
            </p:extLst>
          </p:nvPr>
        </p:nvGraphicFramePr>
        <p:xfrm>
          <a:off x="599682" y="1618409"/>
          <a:ext cx="8128000" cy="3925723"/>
        </p:xfrm>
        <a:graphic>
          <a:graphicData uri="http://schemas.openxmlformats.org/presentationml/2006/ole">
            <mc:AlternateContent xmlns:mc="http://schemas.openxmlformats.org/markup-compatibility/2006">
              <mc:Choice xmlns:v="urn:schemas-microsoft-com:vml" Requires="v">
                <p:oleObj spid="_x0000_s1042" name="文档" r:id="rId3" progId="Word.Document.12">
                  <p:embed/>
                </p:oleObj>
              </mc:Choice>
              <mc:Fallback>
                <p:oleObj name="文档" r:id="rId3" progId="Word.Document.12">
                  <p:embed/>
                  <p:pic>
                    <p:nvPicPr>
                      <p:cNvPr id="0" name="OLE substitute image"/>
                      <p:cNvPicPr/>
                      <p:nvPr/>
                    </p:nvPicPr>
                    <p:blipFill>
                      <a:blip r:embed="rId4"/>
                      <a:stretch>
                        <a:fillRect/>
                      </a:stretch>
                    </p:blipFill>
                    <p:spPr>
                      <a:xfrm>
                        <a:off x="599682" y="1618409"/>
                        <a:ext cx="8128000" cy="3925723"/>
                      </a:xfrm>
                      <a:prstGeom prst="rect">
                        <a:avLst/>
                      </a:prstGeom>
                    </p:spPr>
                  </p:pic>
                </p:oleObj>
              </mc:Fallback>
            </mc:AlternateContent>
          </a:graphicData>
        </a:graphic>
      </p:graphicFrame>
      <p:sp>
        <p:nvSpPr>
          <p:cNvPr id="5" name="矩形 4"/>
          <p:cNvSpPr>
            <a:spLocks noChangeAspect="1"/>
          </p:cNvSpPr>
          <p:nvPr/>
        </p:nvSpPr>
        <p:spPr>
          <a:xfrm>
            <a:off x="7703229" y="1114353"/>
            <a:ext cx="458780" cy="463204"/>
          </a:xfrm>
          <a:prstGeom prst="rect">
            <a:avLst/>
          </a:prstGeom>
        </p:spPr>
        <p:txBody>
          <a:bodyPr wrap="none">
            <a:spAutoFit/>
          </a:bodyPr>
          <a:lstStyle/>
          <a:p>
            <a:pPr>
              <a:lnSpc>
                <a:spcPct val="120000"/>
              </a:lnSpc>
            </a:pPr>
            <a:r>
              <a:rPr lang="en-US" altLang="zh-CN" sz="2200" smtClean="0">
                <a:solidFill>
                  <a:srgbClr val="FF0000"/>
                </a:solidFill>
                <a:latin typeface="Times New Roman" panose="02020603050405020304" pitchFamily="18" charset="0"/>
              </a:rPr>
              <a:t>D </a:t>
            </a:r>
            <a:endParaRPr lang="zh-CN" altLang="en-US" sz="2200"/>
          </a:p>
        </p:txBody>
      </p:sp>
      <p:sp>
        <p:nvSpPr>
          <p:cNvPr id="4" name="矩形 3"/>
          <p:cNvSpPr>
            <a:spLocks noChangeAspect="1"/>
          </p:cNvSpPr>
          <p:nvPr/>
        </p:nvSpPr>
        <p:spPr>
          <a:xfrm>
            <a:off x="508000" y="5544132"/>
            <a:ext cx="8128000" cy="866006"/>
          </a:xfrm>
          <a:prstGeom prst="rect">
            <a:avLst/>
          </a:prstGeom>
        </p:spPr>
        <p:txBody>
          <a:bodyPr>
            <a:spAutoFit/>
          </a:bodyPr>
          <a:lstStyle/>
          <a:p>
            <a:pPr>
              <a:lnSpc>
                <a:spcPct val="120000"/>
              </a:lnSpc>
            </a:pPr>
            <a:r>
              <a:rPr lang="en-US" altLang="zh-CN" sz="2200">
                <a:solidFill>
                  <a:srgbClr val="FF0000"/>
                </a:solidFill>
                <a:latin typeface="Times New Roman" panose="02020603050405020304" pitchFamily="18" charset="0"/>
              </a:rPr>
              <a:t>A</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心无旁鹜</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应写作</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心无旁骛</a:t>
            </a:r>
            <a:r>
              <a:rPr lang="en-US" altLang="zh-CN" sz="2200">
                <a:solidFill>
                  <a:srgbClr val="FF0000"/>
                </a:solidFill>
                <a:latin typeface="Times New Roman" panose="02020603050405020304" pitchFamily="18" charset="0"/>
              </a:rPr>
              <a:t>”;B</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千均之力</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应写作</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千钧之力</a:t>
            </a:r>
            <a:r>
              <a:rPr lang="en-US" altLang="zh-CN" sz="2200">
                <a:solidFill>
                  <a:srgbClr val="FF0000"/>
                </a:solidFill>
                <a:latin typeface="Times New Roman" panose="02020603050405020304" pitchFamily="18" charset="0"/>
              </a:rPr>
              <a:t>”;C</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筵席</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的</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筵</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应读作</a:t>
            </a:r>
            <a:r>
              <a:rPr lang="en-US" altLang="zh-CN" sz="2200">
                <a:solidFill>
                  <a:srgbClr val="FF0000"/>
                </a:solidFill>
                <a:latin typeface="Times New Roman" panose="02020603050405020304" pitchFamily="18" charset="0"/>
              </a:rPr>
              <a:t>“</a:t>
            </a:r>
            <a:r>
              <a:rPr lang="en-US" altLang="zh-CN" sz="2200" err="1">
                <a:solidFill>
                  <a:srgbClr val="FF0000"/>
                </a:solidFill>
                <a:latin typeface="Arial" panose="020b0604020202020204" pitchFamily="34" charset="0"/>
                <a:ea typeface="黑体" panose="02010609060101010101" pitchFamily="49" charset="-122"/>
                <a:cs typeface="Times New Roman" panose="02020603050405020304" pitchFamily="18" charset="0"/>
              </a:rPr>
              <a:t>yán</a:t>
            </a:r>
            <a:r>
              <a:rPr lang="en-US" altLang="zh-CN" sz="2200">
                <a:solidFill>
                  <a:srgbClr val="FF0000"/>
                </a:solidFill>
                <a:latin typeface="Times New Roman" panose="02020603050405020304" pitchFamily="18" charset="0"/>
              </a:rPr>
              <a:t>”;D</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全部正确。</a:t>
            </a:r>
            <a:endParaRPr lang="zh-CN" altLang="en-US" sz="2200"/>
          </a:p>
        </p:txBody>
      </p:sp>
    </p:spTree>
    <p:extLst>
      <p:ext uri="{BB962C8B-B14F-4D97-AF65-F5344CB8AC3E}">
        <p14:creationId xmlns:p14="http://schemas.microsoft.com/office/powerpoint/2010/main" val="3002182660"/>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2" presetClass="entr" presetSubtype="4" fill="hold" grpId="1"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4" grpId="1"/>
    </p:bldLst>
  </p:timing>
</p:sld>
</file>

<file path=ppt/slides/slide1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pPr algn="ctr"/>
              <a:t>12</a:t>
            </a:fld>
            <a:r>
              <a:rPr lang="en-US" altLang="zh-CN" smtClean="0"/>
              <a:t>-</a:t>
            </a:r>
            <a:endParaRPr lang="zh-CN" altLang="en-US"/>
          </a:p>
        </p:txBody>
      </p:sp>
      <p:sp>
        <p:nvSpPr>
          <p:cNvPr id="4" name="矩形 3"/>
          <p:cNvSpPr>
            <a:spLocks noChangeAspect="1"/>
          </p:cNvSpPr>
          <p:nvPr/>
        </p:nvSpPr>
        <p:spPr>
          <a:xfrm>
            <a:off x="508000" y="1289542"/>
            <a:ext cx="8128000" cy="2491067"/>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10</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下面句子中的标点符号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使用正确的一项是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你懂得欣赏一棵树吗</a:t>
            </a:r>
            <a:r>
              <a:rPr lang="en-US" altLang="zh-CN" sz="2200">
                <a:solidFill>
                  <a:srgbClr val="000000"/>
                </a:solidFill>
                <a:latin typeface="Cambria Math" panose="02040503050406030204" pitchFamily="18" charset="0"/>
                <a:ea typeface="NEU-BZ-S92"/>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苦难的人</a:t>
            </a:r>
            <a:r>
              <a:rPr lang="en-US" altLang="zh-CN" sz="2200">
                <a:solidFill>
                  <a:srgbClr val="000000"/>
                </a:solidFill>
                <a:latin typeface="Cambria Math" panose="02040503050406030204" pitchFamily="18" charset="0"/>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老者缓缓地说</a:t>
            </a:r>
            <a:r>
              <a:rPr lang="en-US" altLang="zh-CN" sz="2200">
                <a:solidFill>
                  <a:srgbClr val="000000"/>
                </a:solidFill>
                <a:latin typeface="Cambria Math" panose="02040503050406030204" pitchFamily="18" charset="0"/>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对于周遭的环境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树是全面接受的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它接纳阳光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也包容风雨</a:t>
            </a:r>
            <a:r>
              <a:rPr lang="en-US" altLang="zh-CN" sz="2200">
                <a:solidFill>
                  <a:srgbClr val="000000"/>
                </a:solidFill>
                <a:latin typeface="Cambria Math" panose="02040503050406030204" pitchFamily="18" charset="0"/>
                <a:ea typeface="NEU-BZ-S92"/>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它等待白天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也守候黑夜。正是这种全面的接受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才使它更茁壮、伟岸呀</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　　　</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　　　</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a:spLocks noChangeAspect="1"/>
          </p:cNvSpPr>
          <p:nvPr/>
        </p:nvSpPr>
        <p:spPr>
          <a:xfrm>
            <a:off x="6238575" y="1299933"/>
            <a:ext cx="458780" cy="463204"/>
          </a:xfrm>
          <a:prstGeom prst="rect">
            <a:avLst/>
          </a:prstGeom>
        </p:spPr>
        <p:txBody>
          <a:bodyPr wrap="none">
            <a:spAutoFit/>
          </a:bodyPr>
          <a:lstStyle/>
          <a:p>
            <a:pPr>
              <a:lnSpc>
                <a:spcPct val="120000"/>
              </a:lnSpc>
            </a:pPr>
            <a:r>
              <a:rPr lang="en-US" altLang="zh-CN" sz="2200" smtClean="0">
                <a:solidFill>
                  <a:srgbClr val="FF0000"/>
                </a:solidFill>
                <a:latin typeface="Times New Roman" panose="02020603050405020304" pitchFamily="18" charset="0"/>
              </a:rPr>
              <a:t>D </a:t>
            </a:r>
            <a:endParaRPr lang="zh-CN" altLang="en-US" sz="2200"/>
          </a:p>
        </p:txBody>
      </p:sp>
      <p:sp>
        <p:nvSpPr>
          <p:cNvPr id="2" name="矩形 1"/>
          <p:cNvSpPr>
            <a:spLocks noChangeAspect="1"/>
          </p:cNvSpPr>
          <p:nvPr/>
        </p:nvSpPr>
        <p:spPr>
          <a:xfrm>
            <a:off x="508000" y="3791000"/>
            <a:ext cx="8128000" cy="2084801"/>
          </a:xfrm>
          <a:prstGeom prst="rect">
            <a:avLst/>
          </a:prstGeom>
        </p:spPr>
        <p:txBody>
          <a:bodyPr>
            <a:spAutoFit/>
          </a:bodyPr>
          <a:lstStyle/>
          <a:p>
            <a:pPr>
              <a:lnSpc>
                <a:spcPct val="120000"/>
              </a:lnSpc>
            </a:pP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你懂得欣赏一棵树吗</a:t>
            </a:r>
            <a:r>
              <a:rPr lang="en-US" altLang="zh-CN" sz="2200">
                <a:solidFill>
                  <a:srgbClr val="FF0000"/>
                </a:solidFill>
                <a:latin typeface="Cambria Math" panose="02040503050406030204" pitchFamily="18" charset="0"/>
                <a:ea typeface="NEU-BZ-S92"/>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苦难的人</a:t>
            </a:r>
            <a:r>
              <a:rPr lang="en-US" altLang="zh-CN" sz="2200">
                <a:solidFill>
                  <a:srgbClr val="FF0000"/>
                </a:solidFill>
                <a:latin typeface="Cambria Math" panose="02040503050406030204" pitchFamily="18" charset="0"/>
                <a:ea typeface="NEU-BZ-S92"/>
                <a:cs typeface="Times New Roman" panose="02020603050405020304" pitchFamily="18" charset="0"/>
              </a:rPr>
              <a:t>□</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是个倒装句</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所以两处的标点依次是</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逗号</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和</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问号</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。可排除</a:t>
            </a:r>
            <a:r>
              <a:rPr lang="en-US" altLang="zh-CN" sz="2200">
                <a:solidFill>
                  <a:srgbClr val="FF0000"/>
                </a:solidFill>
                <a:latin typeface="Times New Roman" panose="02020603050405020304" pitchFamily="18" charset="0"/>
              </a:rPr>
              <a:t>A</a:t>
            </a:r>
            <a:r>
              <a:rPr lang="zh-CN" altLang="zh-CN" sz="2200">
                <a:solidFill>
                  <a:srgbClr val="FF0000"/>
                </a:solidFill>
                <a:latin typeface="Times New Roman" panose="02020603050405020304" pitchFamily="18" charset="0"/>
                <a:cs typeface="Times New Roman" panose="02020603050405020304" pitchFamily="18" charset="0"/>
              </a:rPr>
              <a:t>、</a:t>
            </a:r>
            <a:r>
              <a:rPr lang="en-US" altLang="zh-CN" sz="2200">
                <a:solidFill>
                  <a:srgbClr val="FF0000"/>
                </a:solidFill>
                <a:latin typeface="Times New Roman" panose="02020603050405020304" pitchFamily="18" charset="0"/>
              </a:rPr>
              <a:t>B</a:t>
            </a:r>
            <a:r>
              <a:rPr lang="zh-CN" altLang="zh-CN" sz="2200">
                <a:solidFill>
                  <a:srgbClr val="FF0000"/>
                </a:solidFill>
                <a:latin typeface="Times New Roman" panose="02020603050405020304" pitchFamily="18" charset="0"/>
                <a:cs typeface="Times New Roman" panose="02020603050405020304" pitchFamily="18" charset="0"/>
              </a:rPr>
              <a:t>两项。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老者缓缓地说</a:t>
            </a:r>
            <a:r>
              <a:rPr lang="en-US" altLang="zh-CN" sz="2200">
                <a:solidFill>
                  <a:srgbClr val="FF0000"/>
                </a:solidFill>
                <a:latin typeface="Cambria Math" panose="02040503050406030204" pitchFamily="18" charset="0"/>
                <a:ea typeface="NEU-BZ-S92"/>
                <a:cs typeface="Times New Roman" panose="02020603050405020304" pitchFamily="18" charset="0"/>
              </a:rPr>
              <a:t>□</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前后都有老者说的话</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此处标点应该为</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逗号</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。可排除</a:t>
            </a:r>
            <a:r>
              <a:rPr lang="en-US" altLang="zh-CN" sz="2200">
                <a:solidFill>
                  <a:srgbClr val="FF0000"/>
                </a:solidFill>
                <a:latin typeface="Times New Roman" panose="02020603050405020304" pitchFamily="18" charset="0"/>
              </a:rPr>
              <a:t>C</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它接纳阳光</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也包容风雨</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与</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它等待白天</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也守候黑夜</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构成并列关系</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应该使用</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分号</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。据此</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答案为</a:t>
            </a:r>
            <a:r>
              <a:rPr lang="en-US" altLang="zh-CN" sz="2200">
                <a:solidFill>
                  <a:srgbClr val="FF0000"/>
                </a:solidFill>
                <a:latin typeface="Times New Roman" panose="02020603050405020304" pitchFamily="18" charset="0"/>
              </a:rPr>
              <a:t>D</a:t>
            </a:r>
            <a:r>
              <a:rPr lang="zh-CN" altLang="zh-CN" sz="2200">
                <a:solidFill>
                  <a:srgbClr val="FF0000"/>
                </a:solidFill>
                <a:latin typeface="Times New Roman" panose="02020603050405020304" pitchFamily="18" charset="0"/>
                <a:cs typeface="Times New Roman" panose="02020603050405020304" pitchFamily="18" charset="0"/>
              </a:rPr>
              <a:t>。</a:t>
            </a:r>
            <a:endParaRPr lang="zh-CN" altLang="en-US" sz="2200"/>
          </a:p>
        </p:txBody>
      </p:sp>
    </p:spTree>
    <p:extLst>
      <p:ext uri="{BB962C8B-B14F-4D97-AF65-F5344CB8AC3E}">
        <p14:creationId xmlns:p14="http://schemas.microsoft.com/office/powerpoint/2010/main" val="3827286407"/>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2" presetClass="entr" presetSubtype="4" fill="hold" grpId="1"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down)">
                                      <p:cBhvr>
                                        <p:cTn id="1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 grpId="1"/>
    </p:bldLst>
  </p:timing>
</p:sld>
</file>

<file path=ppt/slides/slide1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pPr algn="ctr"/>
              <a:t>13</a:t>
            </a:fld>
            <a:r>
              <a:rPr lang="en-US" altLang="zh-CN" smtClean="0"/>
              <a:t>-</a:t>
            </a:r>
            <a:endParaRPr lang="zh-CN" altLang="en-US"/>
          </a:p>
        </p:txBody>
      </p:sp>
      <p:sp>
        <p:nvSpPr>
          <p:cNvPr id="2" name="矩形 1"/>
          <p:cNvSpPr>
            <a:spLocks noChangeAspect="1"/>
          </p:cNvSpPr>
          <p:nvPr/>
        </p:nvSpPr>
        <p:spPr>
          <a:xfrm>
            <a:off x="508000" y="1248707"/>
            <a:ext cx="8128000" cy="3709862"/>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11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阅读下面的一段话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序号处标点使用不正确的一项是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舞台小天地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天地大舞台。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戏剧单元开篇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编者就为我们送上一副对联。这副对联把舞台比作人生、</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社会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含义隽永。戏剧艺术雅俗共赏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观众在看戏的过程中既是消遣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也耳濡目染受到教育。戏剧的起源实不可考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有多种假说。目前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主流的看法有二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一为原始宗教的巫术仪式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另一为劳动或庆祝丰收时的即兴歌舞表演。近日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上海戏剧学院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戏剧艺术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为了庆祝改革开放四十周年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发起了主题征文活动。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NEU-BZ-S92"/>
                <a:cs typeface="宋体" panose="02010600030101010101" pitchFamily="2" charset="-122"/>
              </a:rPr>
              <a:t>④</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7329086" y="1248707"/>
            <a:ext cx="458780" cy="463204"/>
          </a:xfrm>
          <a:prstGeom prst="rect">
            <a:avLst/>
          </a:prstGeom>
        </p:spPr>
        <p:txBody>
          <a:bodyPr wrap="none">
            <a:spAutoFit/>
          </a:bodyPr>
          <a:lstStyle/>
          <a:p>
            <a:pPr>
              <a:lnSpc>
                <a:spcPct val="120000"/>
              </a:lnSpc>
            </a:pPr>
            <a:r>
              <a:rPr lang="en-US" altLang="zh-CN" sz="2200" smtClean="0">
                <a:solidFill>
                  <a:srgbClr val="FF0000"/>
                </a:solidFill>
                <a:latin typeface="Times New Roman" panose="02020603050405020304" pitchFamily="18" charset="0"/>
              </a:rPr>
              <a:t>D </a:t>
            </a:r>
            <a:endParaRPr lang="zh-CN" altLang="en-US" sz="2200"/>
          </a:p>
        </p:txBody>
      </p:sp>
      <p:sp>
        <p:nvSpPr>
          <p:cNvPr id="3" name="矩形 2"/>
          <p:cNvSpPr>
            <a:spLocks noChangeAspect="1"/>
          </p:cNvSpPr>
          <p:nvPr/>
        </p:nvSpPr>
        <p:spPr>
          <a:xfrm>
            <a:off x="508000" y="4944489"/>
            <a:ext cx="8128000" cy="866006"/>
          </a:xfrm>
          <a:prstGeom prst="rect">
            <a:avLst/>
          </a:prstGeom>
        </p:spPr>
        <p:txBody>
          <a:bodyPr>
            <a:spAutoFit/>
          </a:bodyPr>
          <a:lstStyle/>
          <a:p>
            <a:pPr>
              <a:lnSpc>
                <a:spcPct val="120000"/>
              </a:lnSpc>
            </a:pPr>
            <a:r>
              <a:rPr lang="en-US" altLang="zh-CN" sz="2200">
                <a:solidFill>
                  <a:srgbClr val="FF0000"/>
                </a:solidFill>
                <a:latin typeface="Times New Roman" panose="02020603050405020304" pitchFamily="18" charset="0"/>
              </a:rPr>
              <a:t>A</a:t>
            </a:r>
            <a:r>
              <a:rPr lang="zh-CN" altLang="zh-CN" sz="2200">
                <a:solidFill>
                  <a:srgbClr val="FF0000"/>
                </a:solidFill>
                <a:latin typeface="Times New Roman" panose="02020603050405020304" pitchFamily="18" charset="0"/>
                <a:cs typeface="Times New Roman" panose="02020603050405020304" pitchFamily="18" charset="0"/>
              </a:rPr>
              <a:t>、</a:t>
            </a:r>
            <a:r>
              <a:rPr lang="en-US" altLang="zh-CN" sz="2200">
                <a:solidFill>
                  <a:srgbClr val="FF0000"/>
                </a:solidFill>
                <a:latin typeface="Times New Roman" panose="02020603050405020304" pitchFamily="18" charset="0"/>
              </a:rPr>
              <a:t>B</a:t>
            </a:r>
            <a:r>
              <a:rPr lang="zh-CN" altLang="zh-CN" sz="2200">
                <a:solidFill>
                  <a:srgbClr val="FF0000"/>
                </a:solidFill>
                <a:latin typeface="Times New Roman" panose="02020603050405020304" pitchFamily="18" charset="0"/>
                <a:cs typeface="Times New Roman" panose="02020603050405020304" pitchFamily="18" charset="0"/>
              </a:rPr>
              <a:t>、</a:t>
            </a:r>
            <a:r>
              <a:rPr lang="en-US" altLang="zh-CN" sz="2200">
                <a:solidFill>
                  <a:srgbClr val="FF0000"/>
                </a:solidFill>
                <a:latin typeface="Times New Roman" panose="02020603050405020304" pitchFamily="18" charset="0"/>
              </a:rPr>
              <a:t>C</a:t>
            </a:r>
            <a:r>
              <a:rPr lang="zh-CN" altLang="zh-CN" sz="2200">
                <a:solidFill>
                  <a:srgbClr val="FF0000"/>
                </a:solidFill>
                <a:latin typeface="Times New Roman" panose="02020603050405020304" pitchFamily="18" charset="0"/>
                <a:cs typeface="Times New Roman" panose="02020603050405020304" pitchFamily="18" charset="0"/>
              </a:rPr>
              <a:t>三项正确</a:t>
            </a:r>
            <a:r>
              <a:rPr lang="en-US" altLang="zh-CN" sz="2200">
                <a:solidFill>
                  <a:srgbClr val="FF0000"/>
                </a:solidFill>
                <a:latin typeface="Times New Roman" panose="02020603050405020304" pitchFamily="18" charset="0"/>
              </a:rPr>
              <a:t>;D</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文中的</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戏剧艺术</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是学刊</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所以应该使用书名号。</a:t>
            </a:r>
            <a:endParaRPr lang="zh-CN" altLang="en-US" sz="2200"/>
          </a:p>
        </p:txBody>
      </p:sp>
    </p:spTree>
    <p:extLst>
      <p:ext uri="{BB962C8B-B14F-4D97-AF65-F5344CB8AC3E}">
        <p14:creationId xmlns:p14="http://schemas.microsoft.com/office/powerpoint/2010/main" val="1075824024"/>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2" presetClass="entr" presetSubtype="4" fill="hold" grpId="1"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down)">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1"/>
    </p:bldLst>
  </p:timing>
</p:sld>
</file>

<file path=ppt/slides/slide1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pPr algn="ctr"/>
              <a:t>14</a:t>
            </a:fld>
            <a:r>
              <a:rPr lang="en-US" altLang="zh-CN" smtClean="0"/>
              <a:t>-</a:t>
            </a:r>
            <a:endParaRPr lang="zh-CN" altLang="en-US"/>
          </a:p>
        </p:txBody>
      </p:sp>
      <p:sp>
        <p:nvSpPr>
          <p:cNvPr id="2" name="矩形 1"/>
          <p:cNvSpPr>
            <a:spLocks noChangeAspect="1"/>
          </p:cNvSpPr>
          <p:nvPr/>
        </p:nvSpPr>
        <p:spPr>
          <a:xfrm>
            <a:off x="508000" y="1279151"/>
            <a:ext cx="8128000" cy="3303597"/>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12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下面句子中的标点符号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使用正确的一项是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历史和现实都告诉我们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法治兴则国兴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法治强则国强</a:t>
            </a:r>
            <a:r>
              <a:rPr lang="en-US" altLang="zh-CN" sz="2200">
                <a:solidFill>
                  <a:srgbClr val="000000"/>
                </a:solidFill>
                <a:latin typeface="Cambria Math" panose="02040503050406030204" pitchFamily="18" charset="0"/>
                <a:ea typeface="NEU-BZ-S92"/>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汉高祖刘邦同关中百姓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约法三章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为其一统天下发挥了重要作用。唐太宗以奉法为治国之重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一部《贞观律》成就了</a:t>
            </a:r>
            <a:r>
              <a:rPr lang="en-US" altLang="zh-CN" sz="2200">
                <a:solidFill>
                  <a:srgbClr val="000000"/>
                </a:solidFill>
                <a:latin typeface="Cambria Math" panose="02040503050406030204" pitchFamily="18" charset="0"/>
                <a:ea typeface="NEU-BZ-S92"/>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贞观之治</a:t>
            </a:r>
            <a:r>
              <a:rPr lang="en-US" altLang="zh-CN" sz="2200">
                <a:solidFill>
                  <a:srgbClr val="000000"/>
                </a:solidFill>
                <a:latin typeface="Cambria Math" panose="02040503050406030204" pitchFamily="18" charset="0"/>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在《贞观律》基础上修订而成的</a:t>
            </a:r>
            <a:r>
              <a:rPr lang="en-US" altLang="zh-CN" sz="2200">
                <a:solidFill>
                  <a:srgbClr val="000000"/>
                </a:solidFill>
                <a:latin typeface="Cambria Math" panose="02040503050406030204" pitchFamily="18" charset="0"/>
                <a:ea typeface="NEU-BZ-S92"/>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唐律疏议</a:t>
            </a:r>
            <a:r>
              <a:rPr lang="en-US" altLang="zh-CN" sz="2200">
                <a:solidFill>
                  <a:srgbClr val="000000"/>
                </a:solidFill>
                <a:latin typeface="Cambria Math" panose="02040503050406030204" pitchFamily="18" charset="0"/>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为大唐盛世奠定了法律基石。</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　》　　　</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　《　》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　《　》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 D.</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6238575" y="1280220"/>
            <a:ext cx="458780" cy="463204"/>
          </a:xfrm>
          <a:prstGeom prst="rect">
            <a:avLst/>
          </a:prstGeom>
        </p:spPr>
        <p:txBody>
          <a:bodyPr wrap="none">
            <a:spAutoFit/>
          </a:bodyPr>
          <a:lstStyle/>
          <a:p>
            <a:pPr>
              <a:lnSpc>
                <a:spcPct val="120000"/>
              </a:lnSpc>
            </a:pPr>
            <a:r>
              <a:rPr lang="en-US" altLang="zh-CN" sz="2200" smtClean="0">
                <a:solidFill>
                  <a:srgbClr val="FF0000"/>
                </a:solidFill>
                <a:latin typeface="Times New Roman" panose="02020603050405020304" pitchFamily="18" charset="0"/>
              </a:rPr>
              <a:t>D </a:t>
            </a:r>
            <a:endParaRPr lang="zh-CN" altLang="en-US" sz="2200"/>
          </a:p>
        </p:txBody>
      </p:sp>
      <p:sp>
        <p:nvSpPr>
          <p:cNvPr id="3" name="矩形 2"/>
          <p:cNvSpPr>
            <a:spLocks noChangeAspect="1"/>
          </p:cNvSpPr>
          <p:nvPr/>
        </p:nvSpPr>
        <p:spPr>
          <a:xfrm>
            <a:off x="508000" y="4582748"/>
            <a:ext cx="8128000" cy="1272271"/>
          </a:xfrm>
          <a:prstGeom prst="rect">
            <a:avLst/>
          </a:prstGeom>
        </p:spPr>
        <p:txBody>
          <a:bodyPr>
            <a:spAutoFit/>
          </a:bodyPr>
          <a:lstStyle/>
          <a:p>
            <a:pPr>
              <a:lnSpc>
                <a:spcPct val="120000"/>
              </a:lnSpc>
            </a:pPr>
            <a:r>
              <a:rPr lang="zh-CN" altLang="zh-CN" sz="2200">
                <a:solidFill>
                  <a:srgbClr val="FF0000"/>
                </a:solidFill>
                <a:latin typeface="Times New Roman" panose="02020603050405020304" pitchFamily="18" charset="0"/>
                <a:cs typeface="Times New Roman" panose="02020603050405020304" pitchFamily="18" charset="0"/>
              </a:rPr>
              <a:t>结合语句内容可知</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第一处表示这句话的结束</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应用句号</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第二、三处</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贞观之治</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是一种局面</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应用引号</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第四、五处《唐律疏议》是一本书</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应用书名号。</a:t>
            </a:r>
            <a:endParaRPr lang="zh-CN" altLang="en-US" sz="2200"/>
          </a:p>
        </p:txBody>
      </p:sp>
    </p:spTree>
    <p:extLst>
      <p:ext uri="{BB962C8B-B14F-4D97-AF65-F5344CB8AC3E}">
        <p14:creationId xmlns:p14="http://schemas.microsoft.com/office/powerpoint/2010/main" val="4106698976"/>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2" presetClass="entr" presetSubtype="4" fill="hold" grpId="1"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down)">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1"/>
    </p:bldLst>
  </p:timing>
</p:sld>
</file>

<file path=ppt/slides/slide1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15</a:t>
            </a:fld>
            <a:r>
              <a:rPr lang="en-US" altLang="zh-CN" smtClean="0"/>
              <a:t>-</a:t>
            </a:r>
            <a:endParaRPr lang="zh-CN" altLang="en-US"/>
          </a:p>
        </p:txBody>
      </p:sp>
      <p:sp>
        <p:nvSpPr>
          <p:cNvPr id="3" name="矩形 2"/>
          <p:cNvSpPr>
            <a:spLocks noChangeAspect="1"/>
          </p:cNvSpPr>
          <p:nvPr/>
        </p:nvSpPr>
        <p:spPr>
          <a:xfrm>
            <a:off x="508000" y="1118414"/>
            <a:ext cx="8128000" cy="5334922"/>
          </a:xfrm>
          <a:prstGeom prst="rect">
            <a:avLst/>
          </a:prstGeom>
        </p:spPr>
        <p:txBody>
          <a:bodyPr>
            <a:spAutoFit/>
          </a:bodyPr>
          <a:lstStyle/>
          <a:p>
            <a:pPr algn="ctr">
              <a:lnSpc>
                <a:spcPct val="120000"/>
              </a:lnSpc>
              <a:spcAft>
                <a:spcPct val="0"/>
              </a:spcAft>
              <a:tabLst>
                <a:tab pos="1029335"/>
                <a:tab pos="1850390"/>
                <a:tab pos="2538095"/>
                <a:tab pos="3221990"/>
              </a:tabLst>
            </a:pPr>
            <a:r>
              <a:rPr lang="zh-CN" altLang="zh-CN" sz="2200" b="1">
                <a:solidFill>
                  <a:srgbClr val="000000"/>
                </a:solidFill>
                <a:latin typeface="Times New Roman" panose="02020603050405020304" pitchFamily="18" charset="0"/>
                <a:cs typeface="Times New Roman" panose="02020603050405020304" pitchFamily="18" charset="0"/>
              </a:rPr>
              <a:t>方法指导</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b="1">
                <a:solidFill>
                  <a:srgbClr val="000000"/>
                </a:solidFill>
                <a:latin typeface="Times New Roman" panose="02020603050405020304" pitchFamily="18" charset="0"/>
                <a:cs typeface="Times New Roman" panose="02020603050405020304" pitchFamily="18" charset="0"/>
              </a:rPr>
              <a:t>字音辨析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对多音字的把握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掌握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音随意转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的原则。吃不准的情况下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可多考虑从词语具体意义的角度入手解决问题。常见多音字考查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次读音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正确的可能性大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考查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常读音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正确的可能性小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常考的是</a:t>
            </a:r>
            <a:r>
              <a:rPr lang="en-US" altLang="zh-CN" sz="2200" err="1">
                <a:solidFill>
                  <a:srgbClr val="000000"/>
                </a:solidFill>
                <a:latin typeface="Arial" panose="020b0604020202020204" pitchFamily="34" charset="0"/>
                <a:ea typeface="黑体" panose="02010609060101010101" pitchFamily="49" charset="-122"/>
                <a:cs typeface="Times New Roman" panose="02020603050405020304" pitchFamily="18" charset="0"/>
              </a:rPr>
              <a:t>bó</a:t>
            </a:r>
            <a:r>
              <a:rPr lang="zh-CN" altLang="zh-CN" sz="2200">
                <a:solidFill>
                  <a:srgbClr val="000000"/>
                </a:solidFill>
                <a:latin typeface="Times New Roman" panose="02020603050405020304" pitchFamily="18" charset="0"/>
                <a:cs typeface="Times New Roman" panose="02020603050405020304" pitchFamily="18" charset="0"/>
              </a:rPr>
              <a:t>的音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意思有这几种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轻微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单薄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不充实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、刻薄、薄情寡义、淡薄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如履薄冰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、日薄西山。形声字考查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不同于声旁的读音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正确的可能性大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言简意赅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就不读形旁的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常见字标音正确的可能性小。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ct val="0"/>
              </a:spcAft>
              <a:tabLst>
                <a:tab pos="1029335"/>
                <a:tab pos="1850390"/>
                <a:tab pos="2538095"/>
                <a:tab pos="3221990"/>
              </a:tabLst>
            </a:pPr>
            <a:r>
              <a:rPr lang="en-US" altLang="zh-CN" sz="2200" b="1" smtClean="0">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善用排除法。如果题干是全部不相同的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就把有两项相同的去掉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如果题干是与所给字的读音全部相同的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则去掉一个不同的一项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如果题干是读音全都正确的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就去掉有一个错误的一项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如果题干是读音有错误的一组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就排除肯定无误的一项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总之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用排除法是一种比较好的方法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当然也需要一定的知识积累。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380451563"/>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1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16</a:t>
            </a:fld>
            <a:r>
              <a:rPr lang="en-US" altLang="zh-CN" smtClean="0"/>
              <a:t>-</a:t>
            </a:r>
            <a:endParaRPr lang="zh-CN" altLang="en-US"/>
          </a:p>
        </p:txBody>
      </p:sp>
      <p:sp>
        <p:nvSpPr>
          <p:cNvPr id="3" name="矩形 2"/>
          <p:cNvSpPr>
            <a:spLocks noChangeAspect="1"/>
          </p:cNvSpPr>
          <p:nvPr/>
        </p:nvSpPr>
        <p:spPr>
          <a:xfrm>
            <a:off x="508000" y="1118414"/>
            <a:ext cx="8128000" cy="5334922"/>
          </a:xfrm>
          <a:prstGeom prst="rect">
            <a:avLst/>
          </a:prstGeom>
        </p:spPr>
        <p:txBody>
          <a:bodyPr>
            <a:spAutoFit/>
          </a:bodyPr>
          <a:lstStyle/>
          <a:p>
            <a:pPr algn="ctr">
              <a:lnSpc>
                <a:spcPct val="120000"/>
              </a:lnSpc>
              <a:spcAft>
                <a:spcPct val="0"/>
              </a:spcAft>
              <a:tabLst>
                <a:tab pos="1029335"/>
                <a:tab pos="1850390"/>
                <a:tab pos="2538095"/>
                <a:tab pos="3221990"/>
              </a:tabLst>
            </a:pPr>
            <a:r>
              <a:rPr lang="zh-CN" altLang="zh-CN" sz="2200" b="1">
                <a:solidFill>
                  <a:srgbClr val="000000"/>
                </a:solidFill>
                <a:latin typeface="Times New Roman" panose="02020603050405020304" pitchFamily="18" charset="0"/>
                <a:cs typeface="Times New Roman" panose="02020603050405020304" pitchFamily="18" charset="0"/>
              </a:rPr>
              <a:t>方法指导</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b="1">
                <a:solidFill>
                  <a:srgbClr val="000000"/>
                </a:solidFill>
                <a:latin typeface="Times New Roman" panose="02020603050405020304" pitchFamily="18" charset="0"/>
                <a:cs typeface="Times New Roman" panose="02020603050405020304" pitchFamily="18" charset="0"/>
              </a:rPr>
              <a:t>字形辨析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音辨法。逐个审读容易出错的字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从中可以辨析出一些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形近而音不同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的别字。</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形辨法。如果怀疑某个字是别字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可以写出几个同音字来比较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也可以写出几个形似字来比较。</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义辨法。通过掌握的词语意义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或通过分析形声字的形旁来推导这个字的含义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再放到这个词语中去判定是否相符。</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结构辨析法。对于独体字或形声字中的形旁已失去表意功能的形声字可以通过分析词语的语法结构来确定它是不是别字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还可以通过对整个词语的理解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来寻找不合语境的别字。还有一部分就只能依靠我们平时的积累。如果题干是有错别字的一项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就排除肯定无错别字的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如果是全对的一项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就排除肯定有错别字的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如果题干是有两个错别字的一项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就先排除有三个错别字的一项。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8911925"/>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1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17</a:t>
            </a:fld>
            <a:r>
              <a:rPr lang="en-US" altLang="zh-CN" smtClean="0"/>
              <a:t>-</a:t>
            </a:r>
            <a:endParaRPr lang="zh-CN" altLang="en-US"/>
          </a:p>
        </p:txBody>
      </p:sp>
      <p:sp>
        <p:nvSpPr>
          <p:cNvPr id="4" name="矩形 3"/>
          <p:cNvSpPr>
            <a:spLocks noChangeAspect="1"/>
          </p:cNvSpPr>
          <p:nvPr/>
        </p:nvSpPr>
        <p:spPr>
          <a:xfrm>
            <a:off x="508000" y="1302338"/>
            <a:ext cx="8128000" cy="4561249"/>
          </a:xfrm>
          <a:prstGeom prst="rect">
            <a:avLst/>
          </a:prstGeom>
        </p:spPr>
        <p:txBody>
          <a:bodyPr>
            <a:spAutoFit/>
          </a:bodyPr>
          <a:lstStyle/>
          <a:p>
            <a:pPr algn="ctr">
              <a:lnSpc>
                <a:spcPct val="120000"/>
              </a:lnSpc>
              <a:spcAft>
                <a:spcPct val="0"/>
              </a:spcAft>
              <a:tabLst>
                <a:tab pos="1029335"/>
                <a:tab pos="1850390"/>
                <a:tab pos="2538095"/>
                <a:tab pos="3221990"/>
              </a:tabLst>
            </a:pPr>
            <a:r>
              <a:rPr lang="zh-CN" altLang="zh-CN" sz="2200" b="1">
                <a:solidFill>
                  <a:srgbClr val="000000"/>
                </a:solidFill>
                <a:latin typeface="Times New Roman" panose="02020603050405020304" pitchFamily="18" charset="0"/>
                <a:cs typeface="Times New Roman" panose="02020603050405020304" pitchFamily="18" charset="0"/>
              </a:rPr>
              <a:t>方法指导</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b="1">
                <a:solidFill>
                  <a:srgbClr val="000000"/>
                </a:solidFill>
                <a:latin typeface="Times New Roman" panose="02020603050405020304" pitchFamily="18" charset="0"/>
                <a:cs typeface="Times New Roman" panose="02020603050405020304" pitchFamily="18" charset="0"/>
              </a:rPr>
              <a:t>标点符号</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一、问号</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第一注意选择问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全句末尾才用问。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选择性的问句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中间的停顿用逗号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只在全句末尾打一个问号。</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区别选择问与连续问的办法有两个</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在句子中是否有或能否加关联词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还是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选择问号的关联词只能用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还是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因此凡是分句间有关联词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还是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或者能加上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还是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的是选择问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只能在句末用一个问号。不能加的则是连续问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每个问题都应加问号。</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采用拟答的方法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看问句需要几个答案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如只用一个答案的是选择问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如需要多个答案的是连续问。</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869633250"/>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1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18</a:t>
            </a:fld>
            <a:r>
              <a:rPr lang="en-US" altLang="zh-CN" smtClean="0"/>
              <a:t>-</a:t>
            </a:r>
            <a:endParaRPr lang="zh-CN" altLang="en-US"/>
          </a:p>
        </p:txBody>
      </p:sp>
      <p:sp>
        <p:nvSpPr>
          <p:cNvPr id="4" name="矩形 3"/>
          <p:cNvSpPr>
            <a:spLocks noChangeAspect="1"/>
          </p:cNvSpPr>
          <p:nvPr/>
        </p:nvSpPr>
        <p:spPr>
          <a:xfrm>
            <a:off x="508000" y="1445395"/>
            <a:ext cx="8128000" cy="1678536"/>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你打算到西安去呢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还是到广州去呢</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你打算今天去呢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还是明天去呢</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你是临场害怕呢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还是身体不舒服</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a:spLocks noChangeAspect="1"/>
          </p:cNvSpPr>
          <p:nvPr/>
        </p:nvSpPr>
        <p:spPr>
          <a:xfrm>
            <a:off x="508000" y="3123931"/>
            <a:ext cx="8128000" cy="2491067"/>
          </a:xfrm>
          <a:prstGeom prst="rect">
            <a:avLst/>
          </a:prstGeom>
        </p:spPr>
        <p:txBody>
          <a:bodyPr>
            <a:spAutoFit/>
          </a:bodyPr>
          <a:lstStyle/>
          <a:p>
            <a:pPr indent="267970">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第二注意倒装问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全句末尾也用问。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倒装性的问句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问号也打在全句末。</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注意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倒装句中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感叹号具有相同的情况。</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怎么了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你</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这究竟是怎么回事呢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同志们</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772216199"/>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1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19</a:t>
            </a:fld>
            <a:r>
              <a:rPr lang="en-US" altLang="zh-CN" smtClean="0"/>
              <a:t>-</a:t>
            </a:r>
            <a:endParaRPr lang="zh-CN" altLang="en-US"/>
          </a:p>
        </p:txBody>
      </p:sp>
      <p:sp>
        <p:nvSpPr>
          <p:cNvPr id="3" name="矩形 2"/>
          <p:cNvSpPr>
            <a:spLocks noChangeAspect="1"/>
          </p:cNvSpPr>
          <p:nvPr/>
        </p:nvSpPr>
        <p:spPr>
          <a:xfrm>
            <a:off x="508000" y="1091672"/>
            <a:ext cx="8128000" cy="4928657"/>
          </a:xfrm>
          <a:prstGeom prst="rect">
            <a:avLst/>
          </a:prstGeom>
        </p:spPr>
        <p:txBody>
          <a:bodyPr>
            <a:spAutoFit/>
          </a:bodyPr>
          <a:lstStyle/>
          <a:p>
            <a:pPr indent="267970">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第三注意特指问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每句末尾都用问。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特指性的问句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每个问句的末尾都要打上问号。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如果连续几个问句不是表示选择关系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而是各自发问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那么有多少问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就要用多少个问号。</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除了他能去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还有谁呢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你吗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你能去吗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我看你不能去吧</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特指问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用疑问代词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谁、什么、怎样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和由它组成的短语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为什么、什么事、做什么、怎么做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来表明疑问点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说话者希望对方就疑问点作出答复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句子往往用升调。例如</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今天谁值日</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你怎么不去图书馆呢</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什么事不能好好商量的</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常用语气词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呢、啊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096359304"/>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pPr algn="ctr"/>
              <a:t>2</a:t>
            </a:fld>
            <a:r>
              <a:rPr lang="en-US" altLang="zh-CN" smtClean="0"/>
              <a:t>-</a:t>
            </a:r>
            <a:endParaRPr lang="zh-CN" altLang="en-US"/>
          </a:p>
        </p:txBody>
      </p:sp>
      <p:graphicFrame>
        <p:nvGraphicFramePr>
          <p:cNvPr id="3" name="对象 2"/>
          <p:cNvGraphicFramePr>
            <a:graphicFrameLocks noChangeAspect="1"/>
          </p:cNvGraphicFramePr>
          <p:nvPr>
            <p:extLst>
              <p:ext uri="{D42A27DB-BD31-4B8C-83A1-F6EECF244321}">
                <p14:modId xmlns:p14="http://schemas.microsoft.com/office/powerpoint/2010/main" val="2743667317"/>
              </p:ext>
            </p:extLst>
          </p:nvPr>
        </p:nvGraphicFramePr>
        <p:xfrm>
          <a:off x="508000" y="1584708"/>
          <a:ext cx="8128000" cy="3942585"/>
        </p:xfrm>
        <a:graphic>
          <a:graphicData uri="http://schemas.openxmlformats.org/presentationml/2006/ole">
            <mc:AlternateContent xmlns:mc="http://schemas.openxmlformats.org/markup-compatibility/2006">
              <mc:Choice xmlns:v="urn:schemas-microsoft-com:vml" Requires="v">
                <p:oleObj spid="_x0000_s1038" name="文档" r:id="rId3" progId="Word.Document.12">
                  <p:embed/>
                </p:oleObj>
              </mc:Choice>
              <mc:Fallback>
                <p:oleObj name="文档" r:id="rId3" progId="Word.Document.12">
                  <p:embed/>
                  <p:pic>
                    <p:nvPicPr>
                      <p:cNvPr id="0" name="OLE substitute image"/>
                      <p:cNvPicPr/>
                      <p:nvPr/>
                    </p:nvPicPr>
                    <p:blipFill>
                      <a:blip r:embed="rId4"/>
                      <a:stretch>
                        <a:fillRect/>
                      </a:stretch>
                    </p:blipFill>
                    <p:spPr>
                      <a:xfrm>
                        <a:off x="508000" y="1584708"/>
                        <a:ext cx="8128000" cy="3942585"/>
                      </a:xfrm>
                      <a:prstGeom prst="rect">
                        <a:avLst/>
                      </a:prstGeom>
                    </p:spPr>
                  </p:pic>
                </p:oleObj>
              </mc:Fallback>
            </mc:AlternateContent>
          </a:graphicData>
        </a:graphic>
      </p:graphicFrame>
    </p:spTree>
    <p:extLst>
      <p:ext uri="{BB962C8B-B14F-4D97-AF65-F5344CB8AC3E}">
        <p14:creationId xmlns:p14="http://schemas.microsoft.com/office/powerpoint/2010/main" val="3527561553"/>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2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20</a:t>
            </a:fld>
            <a:r>
              <a:rPr lang="en-US" altLang="zh-CN" smtClean="0"/>
              <a:t>-</a:t>
            </a:r>
            <a:endParaRPr lang="zh-CN" altLang="en-US"/>
          </a:p>
        </p:txBody>
      </p:sp>
      <p:sp>
        <p:nvSpPr>
          <p:cNvPr id="4" name="矩形 3"/>
          <p:cNvSpPr>
            <a:spLocks noChangeAspect="1"/>
          </p:cNvSpPr>
          <p:nvPr/>
        </p:nvSpPr>
        <p:spPr>
          <a:xfrm>
            <a:off x="508000" y="1294804"/>
            <a:ext cx="8128000" cy="4522392"/>
          </a:xfrm>
          <a:prstGeom prst="rect">
            <a:avLst/>
          </a:prstGeom>
        </p:spPr>
        <p:txBody>
          <a:bodyPr>
            <a:spAutoFit/>
          </a:bodyPr>
          <a:lstStyle/>
          <a:p>
            <a:pPr indent="267970">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第四注意无疑问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陈述语气不用问。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有些句子的局部虽然带上疑问词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但整个句子的语气是陈述语气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这样的句子就不能打问号。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注意谓语动词是否带疑问语气。</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我不知道他叫什么。</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谁都不知道他叫什么。</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让我们来看看这个评价是否恰当。</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要在城西修建立交桥的消息传出后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许多人都非常关心这座立交桥将怎么建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那里的近千株树木将怎么办。</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e.</a:t>
            </a:r>
            <a:r>
              <a:rPr lang="zh-CN" altLang="zh-CN" sz="2200">
                <a:solidFill>
                  <a:srgbClr val="000000"/>
                </a:solidFill>
                <a:latin typeface="Times New Roman" panose="02020603050405020304" pitchFamily="18" charset="0"/>
                <a:cs typeface="Times New Roman" panose="02020603050405020304" pitchFamily="18" charset="0"/>
              </a:rPr>
              <a:t>基础知识究竟扎实不扎实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对今后的继续深造有重要影响。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有些表示委婉语气的祈使句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句末也可用问号。</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146393938"/>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2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21</a:t>
            </a:fld>
            <a:r>
              <a:rPr lang="en-US" altLang="zh-CN" smtClean="0"/>
              <a:t>-</a:t>
            </a:r>
            <a:endParaRPr lang="zh-CN" altLang="en-US"/>
          </a:p>
        </p:txBody>
      </p:sp>
      <p:sp>
        <p:nvSpPr>
          <p:cNvPr id="4" name="矩形 3"/>
          <p:cNvSpPr>
            <a:spLocks noChangeAspect="1"/>
          </p:cNvSpPr>
          <p:nvPr/>
        </p:nvSpPr>
        <p:spPr>
          <a:xfrm>
            <a:off x="508000" y="2310467"/>
            <a:ext cx="8128000" cy="2491067"/>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二、感叹号</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关键注意倒装叹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全句末尾才用叹。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倒装性的感叹句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感叹号要打在全句末尾。</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注意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语气很重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很强烈的祈使句、反问句也用叹号。</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多美呀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祖国的春天</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951487671"/>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2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22</a:t>
            </a:fld>
            <a:r>
              <a:rPr lang="en-US" altLang="zh-CN" smtClean="0"/>
              <a:t>-</a:t>
            </a:r>
            <a:endParaRPr lang="zh-CN" altLang="en-US"/>
          </a:p>
        </p:txBody>
      </p:sp>
      <p:sp>
        <p:nvSpPr>
          <p:cNvPr id="4" name="矩形 3"/>
          <p:cNvSpPr>
            <a:spLocks noChangeAspect="1"/>
          </p:cNvSpPr>
          <p:nvPr/>
        </p:nvSpPr>
        <p:spPr>
          <a:xfrm>
            <a:off x="508000" y="993607"/>
            <a:ext cx="8128000" cy="5780044"/>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三、顿号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注意层次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顿号用于并列词语之间</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大并套小并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大并逗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小并顿。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有的句子并列词语中还有并列词语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大的并列词语之间用逗号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小的并列词语之间用顿号。</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原子弹、氢弹的爆炸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人造卫星的发射和回收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标志着我国科学技术的发展达到了新的水平。</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这个经济协作区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具有大量的科技信息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较强的工业基础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巨大的生活资料、生产资料市场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较丰富的动植物、矿产、海洋、旅游等资源。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并列谓和并列补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中间不要去打顿。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并列性的谓语之间和并列性的补语之间打逗号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而不打顿号。</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你要不断进步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识字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生产。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这个故事讲得真实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动人。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074689418"/>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2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23</a:t>
            </a:fld>
            <a:r>
              <a:rPr lang="en-US" altLang="zh-CN" smtClean="0"/>
              <a:t>-</a:t>
            </a:r>
            <a:endParaRPr lang="zh-CN" altLang="en-US"/>
          </a:p>
        </p:txBody>
      </p:sp>
      <p:sp>
        <p:nvSpPr>
          <p:cNvPr id="4" name="矩形 3"/>
          <p:cNvSpPr>
            <a:spLocks noChangeAspect="1"/>
          </p:cNvSpPr>
          <p:nvPr/>
        </p:nvSpPr>
        <p:spPr>
          <a:xfrm>
            <a:off x="508000" y="1118414"/>
            <a:ext cx="8128000" cy="5334922"/>
          </a:xfrm>
          <a:prstGeom prst="rect">
            <a:avLst/>
          </a:prstGeom>
        </p:spPr>
        <p:txBody>
          <a:bodyPr>
            <a:spAutoFit/>
          </a:bodyPr>
          <a:lstStyle/>
          <a:p>
            <a:pPr indent="267970">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集合词语连得紧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中间不要插进顿。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集合词语是紧密的结构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不能用顿号分隔开来。如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师生员工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其间就不能用顿号。</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这次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严打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的成功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和广大公安干警的努力是分不开的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和公安干警家属的支持是分不开的。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这个县有</a:t>
            </a:r>
            <a:r>
              <a:rPr lang="en-US" altLang="zh-CN" sz="2200">
                <a:solidFill>
                  <a:srgbClr val="000000"/>
                </a:solidFill>
                <a:latin typeface="Times New Roman" panose="02020603050405020304" pitchFamily="18" charset="0"/>
                <a:cs typeface="Times New Roman" panose="02020603050405020304" pitchFamily="18" charset="0"/>
              </a:rPr>
              <a:t>30</a:t>
            </a:r>
            <a:r>
              <a:rPr lang="zh-CN" altLang="zh-CN" sz="2200">
                <a:solidFill>
                  <a:srgbClr val="000000"/>
                </a:solidFill>
                <a:latin typeface="Times New Roman" panose="02020603050405020304" pitchFamily="18" charset="0"/>
                <a:cs typeface="Times New Roman" panose="02020603050405020304" pitchFamily="18" charset="0"/>
              </a:rPr>
              <a:t>多所中小学。</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概数约数不确切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中间也别带上顿号。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概数即约数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是不确切的数目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中间不能打顿号。</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看上去十七八岁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一副瘦骨伶仃的样子。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小河对岸三四里外是浅山。</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带语气词的并列词语之间不用顿号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只用逗号。</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这里的山啊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水啊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树啊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草啊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都是我从小就熟悉的。</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575014255"/>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2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24</a:t>
            </a:fld>
            <a:r>
              <a:rPr lang="en-US" altLang="zh-CN" smtClean="0"/>
              <a:t>-</a:t>
            </a:r>
            <a:endParaRPr lang="zh-CN" altLang="en-US"/>
          </a:p>
        </p:txBody>
      </p:sp>
      <p:sp>
        <p:nvSpPr>
          <p:cNvPr id="4" name="矩形 3"/>
          <p:cNvSpPr>
            <a:spLocks noChangeAspect="1"/>
          </p:cNvSpPr>
          <p:nvPr/>
        </p:nvSpPr>
        <p:spPr>
          <a:xfrm>
            <a:off x="508000" y="2927398"/>
            <a:ext cx="8128000" cy="1257204"/>
          </a:xfrm>
          <a:prstGeom prst="rect">
            <a:avLst/>
          </a:prstGeom>
        </p:spPr>
        <p:txBody>
          <a:bodyPr>
            <a:spAutoFit/>
          </a:bodyPr>
          <a:lstStyle/>
          <a:p>
            <a:pPr indent="267970">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6</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并列词语中已使用连词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和、或、及、与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不能再用顿号。</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7</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并列成分已用问号、叹号、书名号、引号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不再用顿号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但句子较长就用逗号。</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564866257"/>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2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25</a:t>
            </a:fld>
            <a:r>
              <a:rPr lang="en-US" altLang="zh-CN" smtClean="0"/>
              <a:t>-</a:t>
            </a:r>
            <a:endParaRPr lang="zh-CN" altLang="en-US"/>
          </a:p>
        </p:txBody>
      </p:sp>
      <p:sp>
        <p:nvSpPr>
          <p:cNvPr id="4" name="矩形 3"/>
          <p:cNvSpPr>
            <a:spLocks noChangeAspect="1"/>
          </p:cNvSpPr>
          <p:nvPr/>
        </p:nvSpPr>
        <p:spPr>
          <a:xfrm>
            <a:off x="508000" y="2310467"/>
            <a:ext cx="8128000" cy="2491067"/>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四、分号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分号和逗号都可以用于复句内部的分句之间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不同之处在于分号常常用在并列分句之间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分句内部有了逗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分句之间才用分。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并列分句内部有了逗号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这并列分句间才能用分号。</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我们过苦日子时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他来了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我们过好日子时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他却走了。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要靠想来指导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要靠做来证明。</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98060276"/>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2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26</a:t>
            </a:fld>
            <a:r>
              <a:rPr lang="en-US" altLang="zh-CN" smtClean="0"/>
              <a:t>-</a:t>
            </a:r>
            <a:endParaRPr lang="zh-CN" altLang="en-US"/>
          </a:p>
        </p:txBody>
      </p:sp>
      <p:sp>
        <p:nvSpPr>
          <p:cNvPr id="4" name="矩形 3"/>
          <p:cNvSpPr>
            <a:spLocks noChangeAspect="1"/>
          </p:cNvSpPr>
          <p:nvPr/>
        </p:nvSpPr>
        <p:spPr>
          <a:xfrm>
            <a:off x="508000" y="1105535"/>
            <a:ext cx="8128000" cy="5334922"/>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五、冒号</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提示下文用冒号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总结上文要带冒。</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下午他拣了好几件东西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两条长桌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四个椅子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一副香炉烛台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一杆台秤。</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教师爱护学生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学生尊敬老师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师生关系非常融洽。</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注意</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冒号一般管到句末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只有句号才能终结冒号的提示范围。</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某某说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之类放在引用的话前头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用冒号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放在引用话中间或者后边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不用冒号。</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李老师说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我走了还有王老师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王老师会照顾她的。</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谢谢你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李老师说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车快来了吧</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李老师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现在是什么时候了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范福喜问。</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085335298"/>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2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27</a:t>
            </a:fld>
            <a:r>
              <a:rPr lang="en-US" altLang="zh-CN" smtClean="0"/>
              <a:t>-</a:t>
            </a:r>
            <a:endParaRPr lang="zh-CN" altLang="en-US"/>
          </a:p>
        </p:txBody>
      </p:sp>
      <p:sp>
        <p:nvSpPr>
          <p:cNvPr id="3" name="矩形 2"/>
          <p:cNvSpPr>
            <a:spLocks noChangeAspect="1"/>
          </p:cNvSpPr>
          <p:nvPr/>
        </p:nvSpPr>
        <p:spPr>
          <a:xfrm>
            <a:off x="508000" y="1701069"/>
            <a:ext cx="8128000" cy="3748719"/>
          </a:xfrm>
          <a:prstGeom prst="rect">
            <a:avLst/>
          </a:prstGeom>
        </p:spPr>
        <p:txBody>
          <a:bodyPr>
            <a:spAutoFit/>
          </a:bodyPr>
          <a:lstStyle/>
          <a:p>
            <a:pPr indent="267970">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不要在一个句子里套用两个冒号。如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小刘来信说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近来农村中出现了三多现象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小企业多了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使用家用电器的多了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骑摩托车的多了。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这句话改为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小刘来信说近来农村中出现的一些现象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这些现象可以归纳为三多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小企业多了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使用家用电器的多了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骑摩托车的多了。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ct val="0"/>
              </a:spcAft>
              <a:tabLst>
                <a:tab pos="1029335"/>
                <a:tab pos="1850390"/>
                <a:tab pos="2538095"/>
                <a:tab pos="3221990"/>
              </a:tabLst>
            </a:pPr>
            <a:r>
              <a:rPr lang="en-US" altLang="zh-CN" sz="2200" b="1" smtClean="0">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不是说话而在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字后误用冒号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部分引用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引文不独立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前不能用冒号。</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冒号同表意相同的文字重复。</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981098110"/>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2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28</a:t>
            </a:fld>
            <a:r>
              <a:rPr lang="en-US" altLang="zh-CN" smtClean="0"/>
              <a:t>-</a:t>
            </a:r>
            <a:endParaRPr lang="zh-CN" altLang="en-US"/>
          </a:p>
        </p:txBody>
      </p:sp>
      <p:sp>
        <p:nvSpPr>
          <p:cNvPr id="4" name="矩形 3"/>
          <p:cNvSpPr>
            <a:spLocks noChangeAspect="1"/>
          </p:cNvSpPr>
          <p:nvPr/>
        </p:nvSpPr>
        <p:spPr>
          <a:xfrm>
            <a:off x="508000" y="1091672"/>
            <a:ext cx="8128000" cy="4928657"/>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六、引号</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引用之语未独立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标点符号引号外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引用之语能独立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标点符号引号里。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这主要是引号和其他标点符号的配合原则。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凡是把引用的话独立来用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末尾的标点放在引号里边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凡是把引用的话作为作者自己话的一部分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末尾不点标点。但是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引用的话末了的标点如果是问号或叹号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那么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即使作为作者自己话的一部分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一般也要予以保留。</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写文章应做到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平字见奇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常字见险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陈字见新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朴字见色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现代画家徐悲鸿笔下的马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正如有的评论家所说的那样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神形皆备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充满生机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陆游诗云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汝果欲学诗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工夫在诗外。</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328053824"/>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2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29</a:t>
            </a:fld>
            <a:r>
              <a:rPr lang="en-US" altLang="zh-CN" smtClean="0"/>
              <a:t>-</a:t>
            </a:r>
            <a:endParaRPr lang="zh-CN" altLang="en-US"/>
          </a:p>
        </p:txBody>
      </p:sp>
      <p:sp>
        <p:nvSpPr>
          <p:cNvPr id="4" name="矩形 3"/>
          <p:cNvSpPr>
            <a:spLocks noChangeAspect="1"/>
          </p:cNvSpPr>
          <p:nvPr/>
        </p:nvSpPr>
        <p:spPr>
          <a:xfrm>
            <a:off x="508000" y="2310467"/>
            <a:ext cx="8128000" cy="2491067"/>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注意</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引文之内又有引文时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外面的一层用双引号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里面的一层用单引号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如果单引号之内又有引文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则又用双引号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以此类推。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他走上前来问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老师</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有条不紊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字是什么意思</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只把别人的话的大意说出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不照原样引用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叫作转述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不是直接引述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不用引号。</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她跑过来告诉我说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会议改在了下午四点钟召开。</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509852572"/>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pPr algn="ctr"/>
              <a:t>3</a:t>
            </a:fld>
            <a:r>
              <a:rPr lang="en-US" altLang="zh-CN" smtClean="0"/>
              <a:t>-</a:t>
            </a:r>
            <a:endParaRPr lang="zh-CN" altLang="en-US"/>
          </a:p>
        </p:txBody>
      </p:sp>
      <p:sp>
        <p:nvSpPr>
          <p:cNvPr id="2" name="矩形 1"/>
          <p:cNvSpPr>
            <a:spLocks noChangeAspect="1"/>
          </p:cNvSpPr>
          <p:nvPr/>
        </p:nvSpPr>
        <p:spPr>
          <a:xfrm>
            <a:off x="508000" y="991119"/>
            <a:ext cx="8128000" cy="5741187"/>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.(2019·12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月广东学业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阅读下面文字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完成</a:t>
            </a:r>
            <a:r>
              <a:rPr lang="en-US" altLang="zh-CN" sz="2200">
                <a:solidFill>
                  <a:srgbClr val="000000"/>
                </a:solidFill>
                <a:latin typeface="Times New Roman" panose="02020603050405020304" pitchFamily="18" charset="0"/>
                <a:cs typeface="Times New Roman" panose="02020603050405020304" pitchFamily="18" charset="0"/>
              </a:rPr>
              <a:t>(1)~(3)</a:t>
            </a:r>
            <a:r>
              <a:rPr lang="zh-CN" altLang="zh-CN" sz="2200">
                <a:solidFill>
                  <a:srgbClr val="000000"/>
                </a:solidFill>
                <a:latin typeface="Times New Roman" panose="02020603050405020304" pitchFamily="18" charset="0"/>
                <a:cs typeface="Times New Roman" panose="02020603050405020304" pitchFamily="18" charset="0"/>
              </a:rPr>
              <a:t>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我最赞成罗素先生的一句话</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须知参差多态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乃是幸福的本源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大多数的参差多态都是敏于思索的人创造出来的。当然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我知道有些人不赞成我们的意见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他们必然认为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单一机</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乃是幸福的本源。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下列对文中加点字的注音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正确的一项是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err="1">
                <a:solidFill>
                  <a:srgbClr val="000000"/>
                </a:solidFill>
                <a:latin typeface="Times New Roman" panose="02020603050405020304" pitchFamily="18" charset="0"/>
                <a:cs typeface="Times New Roman" panose="02020603050405020304" pitchFamily="18" charset="0"/>
              </a:rPr>
              <a:t>A.</a:t>
            </a:r>
            <a:r>
              <a:rPr lang="en-US" altLang="zh-CN" sz="2200" err="1">
                <a:solidFill>
                  <a:srgbClr val="000000"/>
                </a:solidFill>
                <a:latin typeface="Arial" panose="020b0604020202020204" pitchFamily="34" charset="0"/>
                <a:ea typeface="黑体" panose="02010609060101010101" pitchFamily="49" charset="-122"/>
                <a:cs typeface="Times New Roman" panose="02020603050405020304" pitchFamily="18" charset="0"/>
              </a:rPr>
              <a:t>cān</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err="1">
                <a:solidFill>
                  <a:srgbClr val="000000"/>
                </a:solidFill>
                <a:latin typeface="Arial" panose="020b0604020202020204" pitchFamily="34" charset="0"/>
                <a:ea typeface="黑体" panose="02010609060101010101" pitchFamily="49" charset="-122"/>
                <a:cs typeface="Times New Roman" panose="02020603050405020304" pitchFamily="18" charset="0"/>
              </a:rPr>
              <a:t>chā</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	B.</a:t>
            </a:r>
            <a:r>
              <a:rPr lang="en-US" altLang="zh-CN" sz="2200" err="1" smtClean="0">
                <a:solidFill>
                  <a:srgbClr val="000000"/>
                </a:solidFill>
                <a:latin typeface="Arial" panose="020b0604020202020204" pitchFamily="34" charset="0"/>
                <a:ea typeface="黑体" panose="02010609060101010101" pitchFamily="49" charset="-122"/>
                <a:cs typeface="Times New Roman" panose="02020603050405020304" pitchFamily="18" charset="0"/>
              </a:rPr>
              <a:t>shēn</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err="1">
                <a:solidFill>
                  <a:srgbClr val="000000"/>
                </a:solidFill>
                <a:latin typeface="Arial" panose="020b0604020202020204" pitchFamily="34" charset="0"/>
                <a:ea typeface="黑体" panose="02010609060101010101" pitchFamily="49" charset="-122"/>
                <a:cs typeface="Times New Roman" panose="02020603050405020304" pitchFamily="18" charset="0"/>
              </a:rPr>
              <a:t>chā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err="1">
                <a:solidFill>
                  <a:srgbClr val="000000"/>
                </a:solidFill>
                <a:latin typeface="Times New Roman" panose="02020603050405020304" pitchFamily="18" charset="0"/>
                <a:cs typeface="Times New Roman" panose="02020603050405020304" pitchFamily="18" charset="0"/>
              </a:rPr>
              <a:t>C.</a:t>
            </a:r>
            <a:r>
              <a:rPr lang="en-US" altLang="zh-CN" sz="2200" err="1">
                <a:solidFill>
                  <a:srgbClr val="000000"/>
                </a:solidFill>
                <a:latin typeface="Arial" panose="020b0604020202020204" pitchFamily="34" charset="0"/>
                <a:ea typeface="黑体" panose="02010609060101010101" pitchFamily="49" charset="-122"/>
                <a:cs typeface="Times New Roman" panose="02020603050405020304" pitchFamily="18" charset="0"/>
              </a:rPr>
              <a:t>cēn</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err="1">
                <a:solidFill>
                  <a:srgbClr val="000000"/>
                </a:solidFill>
                <a:latin typeface="Arial" panose="020b0604020202020204" pitchFamily="34" charset="0"/>
                <a:ea typeface="黑体" panose="02010609060101010101" pitchFamily="49" charset="-122"/>
                <a:cs typeface="Times New Roman" panose="02020603050405020304" pitchFamily="18" charset="0"/>
              </a:rPr>
              <a:t>cī</a:t>
            </a:r>
            <a:r>
              <a:rPr lang="en-US" altLang="zh-CN" sz="2200">
                <a:solidFill>
                  <a:srgbClr val="000000"/>
                </a:solidFill>
                <a:latin typeface="Times New Roman" panose="02020603050405020304" pitchFamily="18" charset="0"/>
                <a:cs typeface="Times New Roman" panose="02020603050405020304" pitchFamily="18" charset="0"/>
              </a:rPr>
              <a:t>	D.</a:t>
            </a:r>
            <a:r>
              <a:rPr lang="en-US" altLang="zh-CN" sz="2200" err="1">
                <a:solidFill>
                  <a:srgbClr val="000000"/>
                </a:solidFill>
                <a:latin typeface="Arial" panose="020b0604020202020204" pitchFamily="34" charset="0"/>
                <a:ea typeface="黑体" panose="02010609060101010101" pitchFamily="49" charset="-122"/>
                <a:cs typeface="Times New Roman" panose="02020603050405020304" pitchFamily="18" charset="0"/>
              </a:rPr>
              <a:t>shēn</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err="1">
                <a:solidFill>
                  <a:srgbClr val="000000"/>
                </a:solidFill>
                <a:latin typeface="Arial" panose="020b0604020202020204" pitchFamily="34" charset="0"/>
                <a:ea typeface="黑体" panose="02010609060101010101" pitchFamily="49" charset="-122"/>
                <a:cs typeface="Times New Roman" panose="02020603050405020304" pitchFamily="18" charset="0"/>
              </a:rPr>
              <a:t>chī</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下列填入文中</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处的标点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使用正确的一项是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	B.</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C.”,	D.”</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下列填入文中　</a:t>
            </a:r>
            <a:r>
              <a:rPr lang="en-US" altLang="zh-CN" sz="2200" smtClean="0">
                <a:solidFill>
                  <a:srgbClr val="000000"/>
                </a:solidFill>
                <a:latin typeface="Times New Roman" panose="02020603050405020304" pitchFamily="18" charset="0"/>
                <a:cs typeface="Times New Roman" panose="02020603050405020304" pitchFamily="18" charset="0"/>
              </a:rPr>
              <a:t> </a:t>
            </a:r>
            <a:r>
              <a:rPr lang="zh-CN" altLang="zh-CN" sz="2200" smtClean="0">
                <a:solidFill>
                  <a:srgbClr val="000000"/>
                </a:solidFill>
                <a:latin typeface="Times New Roman" panose="02020603050405020304" pitchFamily="18" charset="0"/>
                <a:cs typeface="Times New Roman" panose="02020603050405020304" pitchFamily="18" charset="0"/>
              </a:rPr>
              <a:t>处</a:t>
            </a:r>
            <a:r>
              <a:rPr lang="zh-CN" altLang="zh-CN" sz="2200">
                <a:solidFill>
                  <a:srgbClr val="000000"/>
                </a:solidFill>
                <a:latin typeface="Times New Roman" panose="02020603050405020304" pitchFamily="18" charset="0"/>
                <a:cs typeface="Times New Roman" panose="02020603050405020304" pitchFamily="18" charset="0"/>
              </a:rPr>
              <a:t>的字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使用正确的一项是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诫</a:t>
            </a:r>
            <a:r>
              <a:rPr lang="en-US" altLang="zh-CN" sz="2200">
                <a:solidFill>
                  <a:srgbClr val="000000"/>
                </a:solidFill>
                <a:latin typeface="Times New Roman" panose="02020603050405020304" pitchFamily="18" charset="0"/>
                <a:cs typeface="Times New Roman" panose="02020603050405020304" pitchFamily="18" charset="0"/>
              </a:rPr>
              <a:t>	B.</a:t>
            </a:r>
            <a:r>
              <a:rPr lang="zh-CN" altLang="zh-CN" sz="2200">
                <a:solidFill>
                  <a:srgbClr val="000000"/>
                </a:solidFill>
                <a:latin typeface="Times New Roman" panose="02020603050405020304" pitchFamily="18" charset="0"/>
                <a:cs typeface="Times New Roman" panose="02020603050405020304" pitchFamily="18" charset="0"/>
              </a:rPr>
              <a:t>悈</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戒</a:t>
            </a:r>
            <a:r>
              <a:rPr lang="en-US" altLang="zh-CN" sz="2200">
                <a:solidFill>
                  <a:srgbClr val="000000"/>
                </a:solidFill>
                <a:latin typeface="Times New Roman" panose="02020603050405020304" pitchFamily="18" charset="0"/>
                <a:cs typeface="Times New Roman" panose="02020603050405020304" pitchFamily="18" charset="0"/>
              </a:rPr>
              <a:t>	D.</a:t>
            </a:r>
            <a:r>
              <a:rPr lang="zh-CN" altLang="zh-CN" sz="2200">
                <a:solidFill>
                  <a:srgbClr val="000000"/>
                </a:solidFill>
                <a:latin typeface="Times New Roman" panose="02020603050405020304" pitchFamily="18" charset="0"/>
                <a:cs typeface="Times New Roman" panose="02020603050405020304" pitchFamily="18" charset="0"/>
              </a:rPr>
              <a:t>械</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1" name="矩形 10"/>
          <p:cNvSpPr/>
          <p:nvPr/>
        </p:nvSpPr>
        <p:spPr>
          <a:xfrm>
            <a:off x="6937873" y="2236037"/>
            <a:ext cx="216024" cy="402717"/>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669348" y="5434833"/>
            <a:ext cx="216024" cy="402717"/>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a:spLocks noChangeAspect="1"/>
          </p:cNvSpPr>
          <p:nvPr/>
        </p:nvSpPr>
        <p:spPr>
          <a:xfrm>
            <a:off x="5929761" y="3017734"/>
            <a:ext cx="442750" cy="463204"/>
          </a:xfrm>
          <a:prstGeom prst="rect">
            <a:avLst/>
          </a:prstGeom>
        </p:spPr>
        <p:txBody>
          <a:bodyPr wrap="none">
            <a:spAutoFit/>
          </a:bodyPr>
          <a:lstStyle/>
          <a:p>
            <a:pPr>
              <a:lnSpc>
                <a:spcPct val="120000"/>
              </a:lnSpc>
            </a:pPr>
            <a:r>
              <a:rPr lang="en-US" altLang="zh-CN" sz="2200" smtClean="0">
                <a:solidFill>
                  <a:srgbClr val="FF0000"/>
                </a:solidFill>
                <a:latin typeface="Times New Roman" panose="02020603050405020304" pitchFamily="18" charset="0"/>
              </a:rPr>
              <a:t>C </a:t>
            </a:r>
            <a:endParaRPr lang="zh-CN" altLang="en-US" sz="2200"/>
          </a:p>
        </p:txBody>
      </p:sp>
      <p:sp>
        <p:nvSpPr>
          <p:cNvPr id="7" name="矩形 6"/>
          <p:cNvSpPr>
            <a:spLocks noChangeAspect="1"/>
          </p:cNvSpPr>
          <p:nvPr/>
        </p:nvSpPr>
        <p:spPr>
          <a:xfrm>
            <a:off x="7287522" y="4221088"/>
            <a:ext cx="442750" cy="463204"/>
          </a:xfrm>
          <a:prstGeom prst="rect">
            <a:avLst/>
          </a:prstGeom>
        </p:spPr>
        <p:txBody>
          <a:bodyPr wrap="none">
            <a:spAutoFit/>
          </a:bodyPr>
          <a:lstStyle/>
          <a:p>
            <a:pPr>
              <a:lnSpc>
                <a:spcPct val="120000"/>
              </a:lnSpc>
            </a:pPr>
            <a:r>
              <a:rPr lang="en-US" altLang="zh-CN" sz="2200" smtClean="0">
                <a:solidFill>
                  <a:srgbClr val="FF0000"/>
                </a:solidFill>
                <a:latin typeface="Times New Roman" panose="02020603050405020304" pitchFamily="18" charset="0"/>
              </a:rPr>
              <a:t>B </a:t>
            </a:r>
            <a:endParaRPr lang="zh-CN" altLang="en-US" sz="2200"/>
          </a:p>
        </p:txBody>
      </p:sp>
      <p:sp>
        <p:nvSpPr>
          <p:cNvPr id="8" name="矩形 7"/>
          <p:cNvSpPr>
            <a:spLocks noChangeAspect="1"/>
          </p:cNvSpPr>
          <p:nvPr/>
        </p:nvSpPr>
        <p:spPr>
          <a:xfrm>
            <a:off x="6289801" y="5425371"/>
            <a:ext cx="458780" cy="463204"/>
          </a:xfrm>
          <a:prstGeom prst="rect">
            <a:avLst/>
          </a:prstGeom>
        </p:spPr>
        <p:txBody>
          <a:bodyPr wrap="none">
            <a:spAutoFit/>
          </a:bodyPr>
          <a:lstStyle/>
          <a:p>
            <a:pPr>
              <a:lnSpc>
                <a:spcPct val="120000"/>
              </a:lnSpc>
            </a:pPr>
            <a:r>
              <a:rPr lang="en-US" altLang="zh-CN" sz="2200" smtClean="0">
                <a:solidFill>
                  <a:srgbClr val="FF0000"/>
                </a:solidFill>
                <a:latin typeface="Times New Roman" panose="02020603050405020304" pitchFamily="18" charset="0"/>
              </a:rPr>
              <a:t>D </a:t>
            </a:r>
            <a:endParaRPr lang="zh-CN" altLang="en-US" sz="2200"/>
          </a:p>
        </p:txBody>
      </p:sp>
    </p:spTree>
    <p:extLst>
      <p:ext uri="{BB962C8B-B14F-4D97-AF65-F5344CB8AC3E}">
        <p14:creationId xmlns:p14="http://schemas.microsoft.com/office/powerpoint/2010/main" val="1987262272"/>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2" presetClass="entr" presetSubtype="4" fill="hold" grpId="1" nodeType="click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down)">
                                      <p:cBhvr>
                                        <p:cTn id="13" dur="500"/>
                                        <p:tgtEl>
                                          <p:spTgt spid="7"/>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22" presetClass="entr" presetSubtype="4" fill="hold" grpId="2" nodeType="click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down)">
                                      <p:cBhvr>
                                        <p:cTn id="1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1"/>
      <p:bldP spid="8" grpId="2"/>
    </p:bldLst>
  </p:timing>
</p:sld>
</file>

<file path=ppt/slides/slide3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30</a:t>
            </a:fld>
            <a:r>
              <a:rPr lang="en-US" altLang="zh-CN" smtClean="0"/>
              <a:t>-</a:t>
            </a:r>
            <a:endParaRPr lang="zh-CN" altLang="en-US"/>
          </a:p>
        </p:txBody>
      </p:sp>
      <p:sp>
        <p:nvSpPr>
          <p:cNvPr id="4" name="矩形 3"/>
          <p:cNvSpPr>
            <a:spLocks noChangeAspect="1"/>
          </p:cNvSpPr>
          <p:nvPr/>
        </p:nvSpPr>
        <p:spPr>
          <a:xfrm>
            <a:off x="508000" y="1497936"/>
            <a:ext cx="8128000" cy="4116127"/>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七、括号</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注释局部紧贴着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注释整体隔开着。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如果括号注释的是局部的词语或短语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括号就紧贴着被注释的部分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如果括号注释的是整体的句子或段落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括号就和被注释的部分隔开。</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如果想对中国古代史的史料有一个初步的了解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可以参阅《四库全书简明目录》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一九五七年古典文学出版社出版了铅印本。此目录包括经、史、子、集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皮之不存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毛将焉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哪里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《左传》</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人不能像走兽那样活着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应该追求知识和美德。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但丁</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914632333"/>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3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31</a:t>
            </a:fld>
            <a:r>
              <a:rPr lang="en-US" altLang="zh-CN" smtClean="0"/>
              <a:t>-</a:t>
            </a:r>
            <a:endParaRPr lang="zh-CN" altLang="en-US"/>
          </a:p>
        </p:txBody>
      </p:sp>
      <p:sp>
        <p:nvSpPr>
          <p:cNvPr id="4" name="矩形 3"/>
          <p:cNvSpPr>
            <a:spLocks noChangeAspect="1"/>
          </p:cNvSpPr>
          <p:nvPr/>
        </p:nvSpPr>
        <p:spPr>
          <a:xfrm>
            <a:off x="508000" y="1478508"/>
            <a:ext cx="8128000" cy="4154984"/>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常见标点符号误用例谈</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非疑问句用问号</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我不知道这条路谁能走通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但我一定要坚定不移地走下去。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这条路谁能走通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虽然有疑问词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但它是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不知道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的宾语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整个句子是一个动宾结构的陈述句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故不能用问号。</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倒装句中问号前置</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到底去还是不去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我的小姑奶奶。</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这是一个倒装句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我的小姑奶奶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是全句的主语。凡是倒装句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问号应置于句末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才能准确地表达出疑问或反问语气。不能一看到发问便加</a:t>
            </a:r>
            <a:r>
              <a:rPr lang="zh-CN" altLang="zh-CN" sz="2200" smtClean="0">
                <a:solidFill>
                  <a:srgbClr val="000000"/>
                </a:solidFill>
                <a:latin typeface="Times New Roman" panose="02020603050405020304" pitchFamily="18" charset="0"/>
                <a:cs typeface="Times New Roman" panose="02020603050405020304" pitchFamily="18" charset="0"/>
              </a:rPr>
              <a:t>问号。</a:t>
            </a:r>
          </a:p>
        </p:txBody>
      </p:sp>
    </p:spTree>
    <p:extLst>
      <p:ext uri="{BB962C8B-B14F-4D97-AF65-F5344CB8AC3E}">
        <p14:creationId xmlns:p14="http://schemas.microsoft.com/office/powerpoint/2010/main" val="4159810004"/>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3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32</a:t>
            </a:fld>
            <a:r>
              <a:rPr lang="en-US" altLang="zh-CN" smtClean="0"/>
              <a:t>-</a:t>
            </a:r>
            <a:endParaRPr lang="zh-CN" altLang="en-US"/>
          </a:p>
        </p:txBody>
      </p:sp>
      <p:sp>
        <p:nvSpPr>
          <p:cNvPr id="4" name="矩形 3"/>
          <p:cNvSpPr>
            <a:spLocks noChangeAspect="1"/>
          </p:cNvSpPr>
          <p:nvPr/>
        </p:nvSpPr>
        <p:spPr>
          <a:xfrm>
            <a:off x="508000" y="1099206"/>
            <a:ext cx="8128000" cy="4967514"/>
          </a:xfrm>
          <a:prstGeom prst="rect">
            <a:avLst/>
          </a:prstGeom>
        </p:spPr>
        <p:txBody>
          <a:bodyPr>
            <a:spAutoFit/>
          </a:bodyPr>
          <a:lstStyle/>
          <a:p>
            <a:pPr indent="267970">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分句之间用顿号</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浦东展开了翅膀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她是那样欢快、昂扬、奋发、正在向辉煌的明天飞去。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这里实际上是三个分句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在第二个分句和第三个分句之间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应用逗号而不是顿号。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欢快、昂扬、奋发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是联合词组。凡是联合词组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最后一个成分后面不能用顿号。</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ct val="0"/>
              </a:spcAft>
              <a:tabLst>
                <a:tab pos="1029335"/>
                <a:tab pos="1850390"/>
                <a:tab pos="2538095"/>
                <a:tab pos="3221990"/>
              </a:tabLst>
            </a:pPr>
            <a:r>
              <a:rPr lang="en-US" altLang="zh-CN" sz="2200" b="1" smtClean="0">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联合词组不同层次的词语之间用顿号</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上海的越剧、沪剧、淮剧、安徽的黄梅戏、河南的豫剧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在这次会演中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都带来了新的剧目。</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越剧、沪剧、淮剧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是一个层次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它和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安徽的黄梅戏、河南的豫剧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组成联合词组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又是一个层次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不同层次之间都用顿号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必然脉络不清。第二层次应改为逗号</a:t>
            </a:r>
            <a:r>
              <a:rPr lang="zh-CN"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818501811"/>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3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33</a:t>
            </a:fld>
            <a:r>
              <a:rPr lang="en-US" altLang="zh-CN" smtClean="0"/>
              <a:t>-</a:t>
            </a:r>
            <a:endParaRPr lang="zh-CN" altLang="en-US"/>
          </a:p>
        </p:txBody>
      </p:sp>
      <p:sp>
        <p:nvSpPr>
          <p:cNvPr id="4" name="矩形 3"/>
          <p:cNvSpPr>
            <a:spLocks noChangeAspect="1"/>
          </p:cNvSpPr>
          <p:nvPr/>
        </p:nvSpPr>
        <p:spPr>
          <a:xfrm>
            <a:off x="508000" y="987302"/>
            <a:ext cx="8128000" cy="5741187"/>
          </a:xfrm>
          <a:prstGeom prst="rect">
            <a:avLst/>
          </a:prstGeom>
        </p:spPr>
        <p:txBody>
          <a:bodyPr>
            <a:spAutoFit/>
          </a:bodyPr>
          <a:lstStyle/>
          <a:p>
            <a:pPr indent="267970">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连词前面用顿号</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观众长时间地等待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只为一睹她的风采、或签上一个名。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是连词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在不表并列关系的连词前面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无论是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均不能用顿号。可根据不同句子的情况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或者删去顿号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或者改用逗号。</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ct val="0"/>
              </a:spcAft>
              <a:tabLst>
                <a:tab pos="1029335"/>
                <a:tab pos="1850390"/>
                <a:tab pos="2538095"/>
                <a:tab pos="3221990"/>
              </a:tabLst>
            </a:pPr>
            <a:r>
              <a:rPr lang="en-US" altLang="zh-CN" sz="2200" b="1" smtClean="0">
                <a:solidFill>
                  <a:srgbClr val="000000"/>
                </a:solidFill>
                <a:latin typeface="Times New Roman" panose="02020603050405020304" pitchFamily="18" charset="0"/>
                <a:cs typeface="Times New Roman" panose="02020603050405020304" pitchFamily="18" charset="0"/>
              </a:rPr>
              <a:t>6</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概数中间用顿号</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她看上去十七、八岁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一副瘦骨伶仃的样子。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十七八岁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是邻近两个数字连用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表示大概年龄。既然是概数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就不能用顿号。</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7</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集合词语中间用顿号</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严打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的成功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和广大公安干、警的努力是分不开的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和公安干、警家属的支持是分不开的。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公安干警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是集合词语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干部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警察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。集合词语是紧密结构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不能用顿号分隔开来。</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781566071"/>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3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34</a:t>
            </a:fld>
            <a:r>
              <a:rPr lang="en-US" altLang="zh-CN" smtClean="0"/>
              <a:t>-</a:t>
            </a:r>
            <a:endParaRPr lang="zh-CN" altLang="en-US"/>
          </a:p>
        </p:txBody>
      </p:sp>
      <p:sp>
        <p:nvSpPr>
          <p:cNvPr id="4" name="矩形 3"/>
          <p:cNvSpPr>
            <a:spLocks noChangeAspect="1"/>
          </p:cNvSpPr>
          <p:nvPr/>
        </p:nvSpPr>
        <p:spPr>
          <a:xfrm>
            <a:off x="508000" y="1091672"/>
            <a:ext cx="8128000" cy="4928657"/>
          </a:xfrm>
          <a:prstGeom prst="rect">
            <a:avLst/>
          </a:prstGeom>
        </p:spPr>
        <p:txBody>
          <a:bodyPr>
            <a:spAutoFit/>
          </a:bodyPr>
          <a:lstStyle/>
          <a:p>
            <a:pPr indent="267970">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8</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句中没有逗号径直用分号</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打好这一仗的关键是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一要发动群众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二要找准目标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三要速战速决。</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顿号、逗号、分号、冒号虽同为句内点号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但停顿的时间有长短之分。应先用停顿短的逗号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再用停顿长的分号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不能乱了秩序。只有在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分行列举的各项之间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才能直接用分号。</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9</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句子中已用句号再用分号</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一、学习贵在自觉。要有笨鸟先飞的精神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自我加压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二、学习贵在刻苦。要有锲而不舍的精神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持之以恒</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句号是句末点号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分号是句内点号。既然已用句号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表明整个句子已经结束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再用分号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便显得不伦不类了。或者句号改为逗号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或者分号改为句号。</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593244105"/>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3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35</a:t>
            </a:fld>
            <a:r>
              <a:rPr lang="en-US" altLang="zh-CN" smtClean="0"/>
              <a:t>-</a:t>
            </a:r>
            <a:endParaRPr lang="zh-CN" altLang="en-US"/>
          </a:p>
        </p:txBody>
      </p:sp>
      <p:sp>
        <p:nvSpPr>
          <p:cNvPr id="4" name="矩形 3"/>
          <p:cNvSpPr>
            <a:spLocks noChangeAspect="1"/>
          </p:cNvSpPr>
          <p:nvPr/>
        </p:nvSpPr>
        <p:spPr>
          <a:xfrm>
            <a:off x="508000" y="1091672"/>
            <a:ext cx="8128000" cy="4928657"/>
          </a:xfrm>
          <a:prstGeom prst="rect">
            <a:avLst/>
          </a:prstGeom>
        </p:spPr>
        <p:txBody>
          <a:bodyPr>
            <a:spAutoFit/>
          </a:bodyPr>
          <a:lstStyle/>
          <a:p>
            <a:pPr indent="267970">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10</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冒号后面提示范围不清</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毛泽东有两句诗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独有英雄驱虎豹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更无豪情怕熊罴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我从中感受到了共产党人的大无畏精神。</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从表面上看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冒号后面的内容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全是提示的范围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其实不然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这里提示的只是两句诗。或者将冒号改为逗号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或者将引号后的逗号改为引号内句号。</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ct val="0"/>
              </a:spcAft>
              <a:tabLst>
                <a:tab pos="1029335"/>
                <a:tab pos="1850390"/>
                <a:tab pos="2538095"/>
                <a:tab pos="3221990"/>
              </a:tabLst>
            </a:pPr>
            <a:r>
              <a:rPr lang="en-US" altLang="zh-CN" sz="2200" b="1" smtClean="0">
                <a:solidFill>
                  <a:srgbClr val="000000"/>
                </a:solidFill>
                <a:latin typeface="Times New Roman" panose="02020603050405020304" pitchFamily="18" charset="0"/>
                <a:cs typeface="Times New Roman" panose="02020603050405020304" pitchFamily="18" charset="0"/>
              </a:rPr>
              <a:t>11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句中短暂停顿用冒号</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本市文坛三位女杰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王安忆、王小鹰、程乃珊在一起谈笑风生。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三位女杰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王安忆、王小鹰、程乃珊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是同位词组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中间只需要短暂停顿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不必用标点符号。如果一定要用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只宜用破折号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王安忆、王小鹰、程乃珊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来解释说明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三位女杰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65971600"/>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3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36</a:t>
            </a:fld>
            <a:r>
              <a:rPr lang="en-US" altLang="zh-CN" smtClean="0"/>
              <a:t>-</a:t>
            </a:r>
            <a:endParaRPr lang="zh-CN" altLang="en-US"/>
          </a:p>
        </p:txBody>
      </p:sp>
      <p:sp>
        <p:nvSpPr>
          <p:cNvPr id="4" name="矩形 3"/>
          <p:cNvSpPr>
            <a:spLocks noChangeAspect="1"/>
          </p:cNvSpPr>
          <p:nvPr/>
        </p:nvSpPr>
        <p:spPr>
          <a:xfrm>
            <a:off x="508000" y="1099206"/>
            <a:ext cx="8128000" cy="4967514"/>
          </a:xfrm>
          <a:prstGeom prst="rect">
            <a:avLst/>
          </a:prstGeom>
        </p:spPr>
        <p:txBody>
          <a:bodyPr>
            <a:spAutoFit/>
          </a:bodyPr>
          <a:lstStyle/>
          <a:p>
            <a:pPr indent="267970">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12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同一句子中用两处冒号</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晚上开大会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张书记宣布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厂里要实行两项改革措施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一是持证上岗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二是脱产培训。</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宣布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后面用了冒号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措施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后面也用了冒号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这是不符合标点符号使用习惯的。在同一个句子里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冒号一般只能用一个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否则便面目不清。两个冒号中应改一个为逗号。</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13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引语中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某某说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后用冒号</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大桥就要通车了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他环视了一下会场说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请大家咬紧牙关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作最后的冲刺。</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凡是在一段引语的中间插入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某某说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某某说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后面只能用逗号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不能用冒号。冒号在这里的作用是提示下文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用了冒号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前面的引文便没有着落了。</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528244449"/>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3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37</a:t>
            </a:fld>
            <a:r>
              <a:rPr lang="en-US" altLang="zh-CN" smtClean="0"/>
              <a:t>-</a:t>
            </a:r>
            <a:endParaRPr lang="zh-CN" altLang="en-US"/>
          </a:p>
        </p:txBody>
      </p:sp>
      <p:sp>
        <p:nvSpPr>
          <p:cNvPr id="4" name="矩形 3"/>
          <p:cNvSpPr>
            <a:spLocks noChangeAspect="1"/>
          </p:cNvSpPr>
          <p:nvPr/>
        </p:nvSpPr>
        <p:spPr>
          <a:xfrm>
            <a:off x="508000" y="989491"/>
            <a:ext cx="8128000" cy="5726119"/>
          </a:xfrm>
          <a:prstGeom prst="rect">
            <a:avLst/>
          </a:prstGeom>
        </p:spPr>
        <p:txBody>
          <a:bodyPr>
            <a:spAutoFit/>
          </a:bodyPr>
          <a:lstStyle/>
          <a:p>
            <a:pPr indent="267970">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14</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引语中句子末尾的点号误置</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李白的诗多豪迈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君不见黄河之水天上来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奔流到海不复回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为了子孙后代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为了中华民族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他们成了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盗火的普罗米修斯。</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用了引号后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句末点号究竟是在引号内还是在引号外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关键是看引用部分是独立成句的还是从属于引用者的。第</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句中引用的是完整的两句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句末点号应在引号内。第</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句中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盗火的普罗米修斯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只是整个句子的宾语部分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句末点号应在引号外。一般来说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凡前面用了冒号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便提示下面引文独立成句。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15</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不是书名用书名号</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《丽达公寓》即日出售</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书名号用于书名、篇名、报纸名、刊物名。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丽达公寓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是商品房的名称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是不能用书名号的。不能为了突出某一表述对象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滥用书名号。</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628320230"/>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3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38</a:t>
            </a:fld>
            <a:r>
              <a:rPr lang="en-US" altLang="zh-CN" smtClean="0"/>
              <a:t>-</a:t>
            </a:r>
            <a:endParaRPr lang="zh-CN" altLang="en-US"/>
          </a:p>
        </p:txBody>
      </p:sp>
      <p:sp>
        <p:nvSpPr>
          <p:cNvPr id="5" name="矩形 4"/>
          <p:cNvSpPr>
            <a:spLocks noChangeAspect="1"/>
          </p:cNvSpPr>
          <p:nvPr/>
        </p:nvSpPr>
        <p:spPr>
          <a:xfrm>
            <a:off x="508000" y="1794293"/>
            <a:ext cx="8128000" cy="2084801"/>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下列词语中字形完全正确的一项是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风尘苦旅　束手无测　相安无事　风雪载途</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低眉顺眼　无动于衷　消生匿迹　雅俗之别</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惟妙惟肖　触目伤怀　草长莺飞　因地制宜</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五彩斑斓　天衣无缝　周而复始　重峦叠障</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5178508" y="1794293"/>
            <a:ext cx="442750" cy="463204"/>
          </a:xfrm>
          <a:prstGeom prst="rect">
            <a:avLst/>
          </a:prstGeom>
        </p:spPr>
        <p:txBody>
          <a:bodyPr wrap="none">
            <a:spAutoFit/>
          </a:bodyPr>
          <a:lstStyle/>
          <a:p>
            <a:pPr>
              <a:lnSpc>
                <a:spcPct val="120000"/>
              </a:lnSpc>
            </a:pPr>
            <a:r>
              <a:rPr lang="en-US" altLang="zh-CN" sz="2200" smtClean="0">
                <a:solidFill>
                  <a:srgbClr val="FF0000"/>
                </a:solidFill>
                <a:latin typeface="Times New Roman" panose="02020603050405020304" pitchFamily="18" charset="0"/>
              </a:rPr>
              <a:t>C </a:t>
            </a:r>
            <a:endParaRPr lang="zh-CN" altLang="en-US" sz="2200"/>
          </a:p>
        </p:txBody>
      </p:sp>
      <p:sp>
        <p:nvSpPr>
          <p:cNvPr id="3" name="矩形 2"/>
          <p:cNvSpPr>
            <a:spLocks noChangeAspect="1"/>
          </p:cNvSpPr>
          <p:nvPr/>
        </p:nvSpPr>
        <p:spPr>
          <a:xfrm>
            <a:off x="508000" y="3884921"/>
            <a:ext cx="8128000" cy="1272271"/>
          </a:xfrm>
          <a:prstGeom prst="rect">
            <a:avLst/>
          </a:prstGeom>
        </p:spPr>
        <p:txBody>
          <a:bodyPr>
            <a:spAutoFit/>
          </a:bodyPr>
          <a:lstStyle/>
          <a:p>
            <a:pPr>
              <a:lnSpc>
                <a:spcPct val="120000"/>
              </a:lnSpc>
            </a:pPr>
            <a:r>
              <a:rPr lang="en-US" altLang="zh-CN" sz="2200">
                <a:solidFill>
                  <a:srgbClr val="FF0000"/>
                </a:solidFill>
                <a:latin typeface="Times New Roman" panose="02020603050405020304" pitchFamily="18" charset="0"/>
              </a:rPr>
              <a:t>A</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束手无测</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应为</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束手无策</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属于同音字误用</a:t>
            </a:r>
            <a:r>
              <a:rPr lang="en-US" altLang="zh-CN" sz="2200">
                <a:solidFill>
                  <a:srgbClr val="FF0000"/>
                </a:solidFill>
                <a:latin typeface="Times New Roman" panose="02020603050405020304" pitchFamily="18" charset="0"/>
              </a:rPr>
              <a:t>;B</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消生匿迹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应为</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销声匿迹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属于同音字误用</a:t>
            </a:r>
            <a:r>
              <a:rPr lang="en-US" altLang="zh-CN" sz="2200">
                <a:solidFill>
                  <a:srgbClr val="FF0000"/>
                </a:solidFill>
                <a:latin typeface="Times New Roman" panose="02020603050405020304" pitchFamily="18" charset="0"/>
              </a:rPr>
              <a:t>;C</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全部正确</a:t>
            </a:r>
            <a:r>
              <a:rPr lang="en-US" altLang="zh-CN" sz="2200">
                <a:solidFill>
                  <a:srgbClr val="FF0000"/>
                </a:solidFill>
                <a:latin typeface="Times New Roman" panose="02020603050405020304" pitchFamily="18" charset="0"/>
              </a:rPr>
              <a:t>;D</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重峦叠障</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应为</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重峦叠嶂</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属于同音字误用。</a:t>
            </a:r>
            <a:endParaRPr lang="zh-CN" altLang="en-US" sz="2200"/>
          </a:p>
        </p:txBody>
      </p:sp>
    </p:spTree>
    <p:extLst>
      <p:ext uri="{BB962C8B-B14F-4D97-AF65-F5344CB8AC3E}">
        <p14:creationId xmlns:p14="http://schemas.microsoft.com/office/powerpoint/2010/main" val="1632843549"/>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2" presetClass="entr" presetSubtype="4" fill="hold" grpId="1"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down)">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1"/>
    </p:bldLst>
  </p:timing>
</p:sld>
</file>

<file path=ppt/slides/slide3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39</a:t>
            </a:fld>
            <a:r>
              <a:rPr lang="en-US" altLang="zh-CN" smtClean="0"/>
              <a:t>-</a:t>
            </a:r>
            <a:endParaRPr lang="zh-CN" altLang="en-US"/>
          </a:p>
        </p:txBody>
      </p:sp>
      <p:sp>
        <p:nvSpPr>
          <p:cNvPr id="3" name="矩形 2"/>
          <p:cNvSpPr>
            <a:spLocks noChangeAspect="1"/>
          </p:cNvSpPr>
          <p:nvPr/>
        </p:nvSpPr>
        <p:spPr>
          <a:xfrm>
            <a:off x="508000" y="1165579"/>
            <a:ext cx="8128000" cy="2084801"/>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下列词语中错别字最多的一项是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我行我素　忍俊不禁　左故右盼　争研斗艳</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络绎不决　忧哉游哉　轻举忘动　无济于事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高瞻远瞩　姹紫嫣红　别巨匠心　别出心裁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爱不失手　流恋忘返　家谕户晓　引亢高歌</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4900867" y="1171941"/>
            <a:ext cx="458780" cy="463204"/>
          </a:xfrm>
          <a:prstGeom prst="rect">
            <a:avLst/>
          </a:prstGeom>
        </p:spPr>
        <p:txBody>
          <a:bodyPr wrap="none">
            <a:spAutoFit/>
          </a:bodyPr>
          <a:lstStyle/>
          <a:p>
            <a:pPr>
              <a:lnSpc>
                <a:spcPct val="120000"/>
              </a:lnSpc>
            </a:pPr>
            <a:r>
              <a:rPr lang="en-US" altLang="zh-CN" sz="2200" smtClean="0">
                <a:solidFill>
                  <a:srgbClr val="FF0000"/>
                </a:solidFill>
                <a:latin typeface="Times New Roman" panose="02020603050405020304" pitchFamily="18" charset="0"/>
              </a:rPr>
              <a:t>D </a:t>
            </a:r>
            <a:endParaRPr lang="zh-CN" altLang="en-US" sz="2200"/>
          </a:p>
        </p:txBody>
      </p:sp>
      <p:sp>
        <p:nvSpPr>
          <p:cNvPr id="5" name="矩形 4"/>
          <p:cNvSpPr>
            <a:spLocks noChangeAspect="1"/>
          </p:cNvSpPr>
          <p:nvPr/>
        </p:nvSpPr>
        <p:spPr>
          <a:xfrm>
            <a:off x="508000" y="3250380"/>
            <a:ext cx="8128000" cy="2897332"/>
          </a:xfrm>
          <a:prstGeom prst="rect">
            <a:avLst/>
          </a:prstGeom>
        </p:spPr>
        <p:txBody>
          <a:bodyPr>
            <a:spAutoFit/>
          </a:bodyPr>
          <a:lstStyle/>
          <a:p>
            <a:pPr>
              <a:lnSpc>
                <a:spcPct val="120000"/>
              </a:lnSpc>
            </a:pPr>
            <a:r>
              <a:rPr lang="en-US" altLang="zh-CN" sz="2200">
                <a:solidFill>
                  <a:srgbClr val="FF0000"/>
                </a:solidFill>
                <a:latin typeface="Times New Roman" panose="02020603050405020304" pitchFamily="18" charset="0"/>
              </a:rPr>
              <a:t>A</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左故右盼</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应为</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左顾右盼</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属于同音字误用</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争研斗艳</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应为</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争妍斗艳</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属于同音形似字误用。</a:t>
            </a:r>
            <a:r>
              <a:rPr lang="en-US" altLang="zh-CN" sz="2200">
                <a:solidFill>
                  <a:srgbClr val="FF0000"/>
                </a:solidFill>
                <a:latin typeface="Times New Roman" panose="02020603050405020304" pitchFamily="18" charset="0"/>
              </a:rPr>
              <a:t>B</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络绎不决</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应为</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络绎不绝</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忧哉游哉</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应为</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优哉游哉</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均属于同音形似字误用</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轻举忘动</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应为</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轻举妄动</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属于同音字误用。</a:t>
            </a:r>
            <a:r>
              <a:rPr lang="en-US" altLang="zh-CN" sz="2200">
                <a:solidFill>
                  <a:srgbClr val="FF0000"/>
                </a:solidFill>
                <a:latin typeface="Times New Roman" panose="02020603050405020304" pitchFamily="18" charset="0"/>
              </a:rPr>
              <a:t>C</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别巨匠心</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应为</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别具匠心</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属于同音字误用。</a:t>
            </a:r>
            <a:r>
              <a:rPr lang="en-US" altLang="zh-CN" sz="2200">
                <a:solidFill>
                  <a:srgbClr val="FF0000"/>
                </a:solidFill>
                <a:latin typeface="Times New Roman" panose="02020603050405020304" pitchFamily="18" charset="0"/>
              </a:rPr>
              <a:t>D</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爱不失手</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应为</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爱不释手</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流恋忘返</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应为</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流连忘返</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均属于音近字误用</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家谕户晓</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应为</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家喻户晓</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引亢高歌</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应为</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引吭高歌</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均属于同音形似字误用。</a:t>
            </a:r>
            <a:endParaRPr lang="zh-CN" altLang="en-US" sz="2200"/>
          </a:p>
        </p:txBody>
      </p:sp>
    </p:spTree>
    <p:extLst>
      <p:ext uri="{BB962C8B-B14F-4D97-AF65-F5344CB8AC3E}">
        <p14:creationId xmlns:p14="http://schemas.microsoft.com/office/powerpoint/2010/main" val="826397339"/>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2" presetClass="entr" presetSubtype="4" fill="hold" grpId="1"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down)">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1"/>
    </p:bldLst>
  </p:timing>
</p:sld>
</file>

<file path=ppt/slides/slide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pPr algn="ctr"/>
              <a:t>4</a:t>
            </a:fld>
            <a:r>
              <a:rPr lang="en-US" altLang="zh-CN" smtClean="0"/>
              <a:t>-</a:t>
            </a:r>
            <a:endParaRPr lang="zh-CN" altLang="en-US"/>
          </a:p>
        </p:txBody>
      </p:sp>
      <p:sp>
        <p:nvSpPr>
          <p:cNvPr id="3" name="矩形 2"/>
          <p:cNvSpPr>
            <a:spLocks noChangeAspect="1"/>
          </p:cNvSpPr>
          <p:nvPr/>
        </p:nvSpPr>
        <p:spPr>
          <a:xfrm>
            <a:off x="508000" y="1958396"/>
            <a:ext cx="8128000" cy="2084801"/>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下列选项中书写正确的一项是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收敛　</a:t>
            </a:r>
            <a:r>
              <a:rPr lang="zh-CN" altLang="zh-CN" sz="2200">
                <a:solidFill>
                  <a:srgbClr val="000000"/>
                </a:solidFill>
                <a:latin typeface="NEU-BZ-S92"/>
                <a:ea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哽咽　</a:t>
            </a:r>
            <a:r>
              <a:rPr lang="zh-CN" altLang="zh-CN" sz="2200">
                <a:solidFill>
                  <a:srgbClr val="000000"/>
                </a:solidFill>
                <a:latin typeface="NEU-BZ-S92"/>
                <a:ea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妇儒皆知　</a:t>
            </a:r>
            <a:r>
              <a:rPr lang="zh-CN" altLang="zh-CN" sz="2200">
                <a:solidFill>
                  <a:srgbClr val="000000"/>
                </a:solidFill>
                <a:latin typeface="NEU-BZ-S92"/>
                <a:ea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家喻户晓</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崎岖　</a:t>
            </a:r>
            <a:r>
              <a:rPr lang="zh-CN" altLang="zh-CN" sz="2200">
                <a:solidFill>
                  <a:srgbClr val="000000"/>
                </a:solidFill>
                <a:latin typeface="NEU-BZ-S92"/>
                <a:ea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斓语　</a:t>
            </a:r>
            <a:r>
              <a:rPr lang="zh-CN" altLang="zh-CN" sz="2200">
                <a:solidFill>
                  <a:srgbClr val="000000"/>
                </a:solidFill>
                <a:latin typeface="NEU-BZ-S92"/>
                <a:ea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气冲斗牛　</a:t>
            </a:r>
            <a:r>
              <a:rPr lang="zh-CN" altLang="zh-CN" sz="2200">
                <a:solidFill>
                  <a:srgbClr val="000000"/>
                </a:solidFill>
                <a:latin typeface="NEU-BZ-S92"/>
                <a:ea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锋芒毕露</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赫然　</a:t>
            </a:r>
            <a:r>
              <a:rPr lang="zh-CN" altLang="zh-CN" sz="2200">
                <a:solidFill>
                  <a:srgbClr val="000000"/>
                </a:solidFill>
                <a:latin typeface="NEU-BZ-S92"/>
                <a:ea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怪诞　</a:t>
            </a:r>
            <a:r>
              <a:rPr lang="zh-CN" altLang="zh-CN" sz="2200">
                <a:solidFill>
                  <a:srgbClr val="000000"/>
                </a:solidFill>
                <a:latin typeface="NEU-BZ-S92"/>
                <a:ea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莫名其妙　</a:t>
            </a:r>
            <a:r>
              <a:rPr lang="zh-CN" altLang="zh-CN" sz="2200">
                <a:solidFill>
                  <a:srgbClr val="000000"/>
                </a:solidFill>
                <a:latin typeface="NEU-BZ-S92"/>
                <a:ea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颠沛流离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拖沓　</a:t>
            </a:r>
            <a:r>
              <a:rPr lang="zh-CN" altLang="zh-CN" sz="2200">
                <a:solidFill>
                  <a:srgbClr val="000000"/>
                </a:solidFill>
                <a:latin typeface="NEU-BZ-S92"/>
                <a:ea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竹蔑　</a:t>
            </a:r>
            <a:r>
              <a:rPr lang="zh-CN" altLang="zh-CN" sz="2200">
                <a:solidFill>
                  <a:srgbClr val="000000"/>
                </a:solidFill>
                <a:latin typeface="NEU-BZ-S92"/>
                <a:ea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刮目相看　</a:t>
            </a:r>
            <a:r>
              <a:rPr lang="zh-CN" altLang="zh-CN" sz="2200">
                <a:solidFill>
                  <a:srgbClr val="000000"/>
                </a:solidFill>
                <a:latin typeface="NEU-BZ-S92"/>
                <a:ea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群蚁排衙</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4628178" y="1969326"/>
            <a:ext cx="442750" cy="463204"/>
          </a:xfrm>
          <a:prstGeom prst="rect">
            <a:avLst/>
          </a:prstGeom>
        </p:spPr>
        <p:txBody>
          <a:bodyPr wrap="none">
            <a:spAutoFit/>
          </a:bodyPr>
          <a:lstStyle/>
          <a:p>
            <a:pPr>
              <a:lnSpc>
                <a:spcPct val="120000"/>
              </a:lnSpc>
            </a:pPr>
            <a:r>
              <a:rPr lang="en-US" altLang="zh-CN" sz="2200" smtClean="0">
                <a:solidFill>
                  <a:srgbClr val="FF0000"/>
                </a:solidFill>
                <a:latin typeface="Times New Roman" panose="02020603050405020304" pitchFamily="18" charset="0"/>
              </a:rPr>
              <a:t>C </a:t>
            </a:r>
            <a:endParaRPr lang="zh-CN" altLang="en-US" sz="2200"/>
          </a:p>
        </p:txBody>
      </p:sp>
      <p:sp>
        <p:nvSpPr>
          <p:cNvPr id="2" name="矩形 1"/>
          <p:cNvSpPr>
            <a:spLocks noChangeAspect="1"/>
          </p:cNvSpPr>
          <p:nvPr/>
        </p:nvSpPr>
        <p:spPr>
          <a:xfrm>
            <a:off x="508000" y="4054127"/>
            <a:ext cx="8128000" cy="866006"/>
          </a:xfrm>
          <a:prstGeom prst="rect">
            <a:avLst/>
          </a:prstGeom>
        </p:spPr>
        <p:txBody>
          <a:bodyPr>
            <a:spAutoFit/>
          </a:bodyPr>
          <a:lstStyle/>
          <a:p>
            <a:pPr>
              <a:lnSpc>
                <a:spcPct val="120000"/>
              </a:lnSpc>
            </a:pPr>
            <a:r>
              <a:rPr lang="en-US" altLang="zh-CN" sz="2200">
                <a:solidFill>
                  <a:srgbClr val="FF0000"/>
                </a:solidFill>
                <a:latin typeface="Times New Roman" panose="02020603050405020304" pitchFamily="18" charset="0"/>
              </a:rPr>
              <a:t>A</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妇儒皆知</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应写作</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妇孺皆知</a:t>
            </a:r>
            <a:r>
              <a:rPr lang="en-US" altLang="zh-CN" sz="2200">
                <a:solidFill>
                  <a:srgbClr val="FF0000"/>
                </a:solidFill>
                <a:latin typeface="Times New Roman" panose="02020603050405020304" pitchFamily="18" charset="0"/>
              </a:rPr>
              <a:t>”;B</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斓语</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应写作</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谰语</a:t>
            </a:r>
            <a:r>
              <a:rPr lang="en-US" altLang="zh-CN" sz="2200">
                <a:solidFill>
                  <a:srgbClr val="FF0000"/>
                </a:solidFill>
                <a:latin typeface="Times New Roman" panose="02020603050405020304" pitchFamily="18" charset="0"/>
              </a:rPr>
              <a:t>”;C</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全部正确</a:t>
            </a:r>
            <a:r>
              <a:rPr lang="en-US" altLang="zh-CN" sz="2200">
                <a:solidFill>
                  <a:srgbClr val="FF0000"/>
                </a:solidFill>
                <a:latin typeface="Times New Roman" panose="02020603050405020304" pitchFamily="18" charset="0"/>
              </a:rPr>
              <a:t>;D</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竹蔑</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应写作</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竹篾</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a:t>
            </a:r>
            <a:endParaRPr lang="zh-CN" altLang="en-US" sz="2200"/>
          </a:p>
        </p:txBody>
      </p:sp>
    </p:spTree>
    <p:extLst>
      <p:ext uri="{BB962C8B-B14F-4D97-AF65-F5344CB8AC3E}">
        <p14:creationId xmlns:p14="http://schemas.microsoft.com/office/powerpoint/2010/main" val="1324228092"/>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2" presetClass="entr" presetSubtype="4" fill="hold" grpId="1"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down)">
                                      <p:cBhvr>
                                        <p:cTn id="1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 grpId="1"/>
    </p:bldLst>
  </p:timing>
</p:sld>
</file>

<file path=ppt/slides/slide4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40</a:t>
            </a:fld>
            <a:r>
              <a:rPr lang="en-US" altLang="zh-CN" smtClean="0"/>
              <a:t>-</a:t>
            </a:r>
            <a:endParaRPr lang="zh-CN" altLang="en-US"/>
          </a:p>
        </p:txBody>
      </p:sp>
      <p:sp>
        <p:nvSpPr>
          <p:cNvPr id="3" name="矩形 2"/>
          <p:cNvSpPr>
            <a:spLocks noChangeAspect="1"/>
          </p:cNvSpPr>
          <p:nvPr/>
        </p:nvSpPr>
        <p:spPr>
          <a:xfrm>
            <a:off x="508000" y="1803989"/>
            <a:ext cx="8128000" cy="2084801"/>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下列词语书写全部正确的一项是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驻足　　静谧　　苍穹　　因地治宜</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点缀　　梦寐　　暄腾　　抑扬顿挫</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惬意　　心扉　　追朔　　别出新裁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咫尺　　酝酿　　睿智　　心无旁骛</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4900867" y="1803989"/>
            <a:ext cx="458780" cy="463204"/>
          </a:xfrm>
          <a:prstGeom prst="rect">
            <a:avLst/>
          </a:prstGeom>
        </p:spPr>
        <p:txBody>
          <a:bodyPr wrap="none">
            <a:spAutoFit/>
          </a:bodyPr>
          <a:lstStyle/>
          <a:p>
            <a:pPr>
              <a:lnSpc>
                <a:spcPct val="120000"/>
              </a:lnSpc>
            </a:pPr>
            <a:r>
              <a:rPr lang="en-US" altLang="zh-CN" sz="2200" smtClean="0">
                <a:solidFill>
                  <a:srgbClr val="FF0000"/>
                </a:solidFill>
                <a:latin typeface="Times New Roman" panose="02020603050405020304" pitchFamily="18" charset="0"/>
              </a:rPr>
              <a:t>D </a:t>
            </a:r>
            <a:endParaRPr lang="zh-CN" altLang="en-US" sz="2200"/>
          </a:p>
        </p:txBody>
      </p:sp>
      <p:sp>
        <p:nvSpPr>
          <p:cNvPr id="5" name="矩形 4"/>
          <p:cNvSpPr>
            <a:spLocks noChangeAspect="1"/>
          </p:cNvSpPr>
          <p:nvPr/>
        </p:nvSpPr>
        <p:spPr>
          <a:xfrm>
            <a:off x="508000" y="3888790"/>
            <a:ext cx="8128000" cy="1272271"/>
          </a:xfrm>
          <a:prstGeom prst="rect">
            <a:avLst/>
          </a:prstGeom>
        </p:spPr>
        <p:txBody>
          <a:bodyPr>
            <a:spAutoFit/>
          </a:bodyPr>
          <a:lstStyle/>
          <a:p>
            <a:pPr>
              <a:lnSpc>
                <a:spcPct val="120000"/>
              </a:lnSpc>
            </a:pPr>
            <a:r>
              <a:rPr lang="en-US" altLang="zh-CN" sz="2200">
                <a:solidFill>
                  <a:srgbClr val="FF0000"/>
                </a:solidFill>
                <a:latin typeface="Times New Roman" panose="02020603050405020304" pitchFamily="18" charset="0"/>
              </a:rPr>
              <a:t>A</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因地治宜</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应写作</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因地制宜</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a:t>
            </a:r>
            <a:r>
              <a:rPr lang="en-US" altLang="zh-CN" sz="2200">
                <a:solidFill>
                  <a:srgbClr val="FF0000"/>
                </a:solidFill>
                <a:latin typeface="Times New Roman" panose="02020603050405020304" pitchFamily="18" charset="0"/>
              </a:rPr>
              <a:t>B</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暄腾</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应写作</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喧腾</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a:t>
            </a:r>
            <a:r>
              <a:rPr lang="en-US" altLang="zh-CN" sz="2200">
                <a:solidFill>
                  <a:srgbClr val="FF0000"/>
                </a:solidFill>
                <a:latin typeface="Times New Roman" panose="02020603050405020304" pitchFamily="18" charset="0"/>
              </a:rPr>
              <a:t>C</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追朔</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应写作</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追溯</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别出新裁</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应写作</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别出心裁</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a:t>
            </a:r>
            <a:r>
              <a:rPr lang="en-US" altLang="zh-CN" sz="2200">
                <a:solidFill>
                  <a:srgbClr val="FF0000"/>
                </a:solidFill>
                <a:latin typeface="Times New Roman" panose="02020603050405020304" pitchFamily="18" charset="0"/>
              </a:rPr>
              <a:t>D</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全部正确。此项中要注意</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心无旁骛</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不要写作</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心无旁鹜</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a:t>
            </a:r>
            <a:endParaRPr lang="zh-CN" altLang="en-US" sz="2200"/>
          </a:p>
        </p:txBody>
      </p:sp>
    </p:spTree>
    <p:extLst>
      <p:ext uri="{BB962C8B-B14F-4D97-AF65-F5344CB8AC3E}">
        <p14:creationId xmlns:p14="http://schemas.microsoft.com/office/powerpoint/2010/main" val="146763270"/>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2" presetClass="entr" presetSubtype="4" fill="hold" grpId="1"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down)">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1"/>
    </p:bldLst>
  </p:timing>
</p:sld>
</file>

<file path=ppt/slides/slide4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41</a:t>
            </a:fld>
            <a:r>
              <a:rPr lang="en-US" altLang="zh-CN" smtClean="0"/>
              <a:t>-</a:t>
            </a:r>
            <a:endParaRPr lang="zh-CN" altLang="en-US"/>
          </a:p>
        </p:txBody>
      </p:sp>
      <p:sp>
        <p:nvSpPr>
          <p:cNvPr id="3" name="矩形 2"/>
          <p:cNvSpPr>
            <a:spLocks noChangeAspect="1"/>
          </p:cNvSpPr>
          <p:nvPr/>
        </p:nvSpPr>
        <p:spPr>
          <a:xfrm>
            <a:off x="508000" y="1800120"/>
            <a:ext cx="8128000" cy="2084801"/>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下列词语没有错别字的一项是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馈赠　　陨落　　左右逢圆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诘难　　藉贯　　冥思暇想</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缄默　　挑衅　　顾名思义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奥密　　旁骛　　通宵达旦</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4627667" y="1806482"/>
            <a:ext cx="458780" cy="463204"/>
          </a:xfrm>
          <a:prstGeom prst="rect">
            <a:avLst/>
          </a:prstGeom>
        </p:spPr>
        <p:txBody>
          <a:bodyPr wrap="none">
            <a:spAutoFit/>
          </a:bodyPr>
          <a:lstStyle/>
          <a:p>
            <a:pPr>
              <a:lnSpc>
                <a:spcPct val="120000"/>
              </a:lnSpc>
            </a:pPr>
            <a:r>
              <a:rPr lang="en-US" altLang="zh-CN" sz="2200" smtClean="0">
                <a:solidFill>
                  <a:srgbClr val="FF0000"/>
                </a:solidFill>
                <a:latin typeface="Times New Roman" panose="02020603050405020304" pitchFamily="18" charset="0"/>
              </a:rPr>
              <a:t>C </a:t>
            </a:r>
            <a:endParaRPr lang="zh-CN" altLang="en-US" sz="2200"/>
          </a:p>
        </p:txBody>
      </p:sp>
      <p:sp>
        <p:nvSpPr>
          <p:cNvPr id="5" name="矩形 4"/>
          <p:cNvSpPr>
            <a:spLocks noChangeAspect="1"/>
          </p:cNvSpPr>
          <p:nvPr/>
        </p:nvSpPr>
        <p:spPr>
          <a:xfrm>
            <a:off x="508000" y="3874530"/>
            <a:ext cx="8128000" cy="1272271"/>
          </a:xfrm>
          <a:prstGeom prst="rect">
            <a:avLst/>
          </a:prstGeom>
        </p:spPr>
        <p:txBody>
          <a:bodyPr>
            <a:spAutoFit/>
          </a:bodyPr>
          <a:lstStyle/>
          <a:p>
            <a:pPr>
              <a:lnSpc>
                <a:spcPct val="120000"/>
              </a:lnSpc>
            </a:pPr>
            <a:r>
              <a:rPr lang="en-US" altLang="zh-CN" sz="2200">
                <a:solidFill>
                  <a:srgbClr val="FF0000"/>
                </a:solidFill>
                <a:latin typeface="Times New Roman" panose="02020603050405020304" pitchFamily="18" charset="0"/>
              </a:rPr>
              <a:t>A</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左右逢圆</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应写作</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左右逢源</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a:t>
            </a:r>
            <a:r>
              <a:rPr lang="en-US" altLang="zh-CN" sz="2200">
                <a:solidFill>
                  <a:srgbClr val="FF0000"/>
                </a:solidFill>
                <a:latin typeface="Times New Roman" panose="02020603050405020304" pitchFamily="18" charset="0"/>
              </a:rPr>
              <a:t>B</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藉贯</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应写作</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籍贯</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冥思暇想</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应写作</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冥思遐想</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a:t>
            </a:r>
            <a:r>
              <a:rPr lang="en-US" altLang="zh-CN" sz="2200">
                <a:solidFill>
                  <a:srgbClr val="FF0000"/>
                </a:solidFill>
                <a:latin typeface="Times New Roman" panose="02020603050405020304" pitchFamily="18" charset="0"/>
              </a:rPr>
              <a:t>C</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全部正确。</a:t>
            </a:r>
            <a:r>
              <a:rPr lang="en-US" altLang="zh-CN" sz="2200">
                <a:solidFill>
                  <a:srgbClr val="FF0000"/>
                </a:solidFill>
                <a:latin typeface="Times New Roman" panose="02020603050405020304" pitchFamily="18" charset="0"/>
              </a:rPr>
              <a:t>D</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奥密</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应写作</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奥秘</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ea typeface="Times New Roman" panose="02020603050405020304" pitchFamily="18" charset="0"/>
              </a:rPr>
              <a:t> </a:t>
            </a:r>
            <a:endParaRPr lang="zh-CN" altLang="en-US" sz="2200"/>
          </a:p>
        </p:txBody>
      </p:sp>
    </p:spTree>
    <p:extLst>
      <p:ext uri="{BB962C8B-B14F-4D97-AF65-F5344CB8AC3E}">
        <p14:creationId xmlns:p14="http://schemas.microsoft.com/office/powerpoint/2010/main" val="3872955950"/>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2" presetClass="entr" presetSubtype="4" fill="hold" grpId="1"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down)">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1"/>
    </p:bldLst>
  </p:timing>
</p:sld>
</file>

<file path=ppt/slides/slide4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42</a:t>
            </a:fld>
            <a:r>
              <a:rPr lang="en-US" altLang="zh-CN" smtClean="0"/>
              <a:t>-</a:t>
            </a:r>
            <a:endParaRPr lang="zh-CN" altLang="en-US"/>
          </a:p>
        </p:txBody>
      </p:sp>
      <p:sp>
        <p:nvSpPr>
          <p:cNvPr id="3" name="矩形 2"/>
          <p:cNvSpPr>
            <a:spLocks noChangeAspect="1"/>
          </p:cNvSpPr>
          <p:nvPr/>
        </p:nvSpPr>
        <p:spPr>
          <a:xfrm>
            <a:off x="508000" y="1800120"/>
            <a:ext cx="8128000" cy="2084801"/>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下列词语书写不正确的一项是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妥帖　　绮丽　　震慑　　一泻千里</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妖娆　　谛听　　融洽　　心旷神怡</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皎洁　　闲暇　　伶俐　　无与伦比</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锤炼　　惬意　　扼制　　眼花瞭乱</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4627667" y="1806482"/>
            <a:ext cx="458780" cy="463204"/>
          </a:xfrm>
          <a:prstGeom prst="rect">
            <a:avLst/>
          </a:prstGeom>
        </p:spPr>
        <p:txBody>
          <a:bodyPr wrap="none">
            <a:spAutoFit/>
          </a:bodyPr>
          <a:lstStyle/>
          <a:p>
            <a:pPr>
              <a:lnSpc>
                <a:spcPct val="120000"/>
              </a:lnSpc>
            </a:pPr>
            <a:r>
              <a:rPr lang="en-US" altLang="zh-CN" sz="2200" smtClean="0">
                <a:solidFill>
                  <a:srgbClr val="FF0000"/>
                </a:solidFill>
                <a:latin typeface="Times New Roman" panose="02020603050405020304" pitchFamily="18" charset="0"/>
              </a:rPr>
              <a:t>D </a:t>
            </a:r>
            <a:endParaRPr lang="zh-CN" altLang="en-US" sz="2200"/>
          </a:p>
        </p:txBody>
      </p:sp>
      <p:sp>
        <p:nvSpPr>
          <p:cNvPr id="5" name="矩形 4"/>
          <p:cNvSpPr>
            <a:spLocks noChangeAspect="1"/>
          </p:cNvSpPr>
          <p:nvPr/>
        </p:nvSpPr>
        <p:spPr>
          <a:xfrm>
            <a:off x="508000" y="3874530"/>
            <a:ext cx="8128000" cy="1272271"/>
          </a:xfrm>
          <a:prstGeom prst="rect">
            <a:avLst/>
          </a:prstGeom>
        </p:spPr>
        <p:txBody>
          <a:bodyPr>
            <a:spAutoFit/>
          </a:bodyPr>
          <a:lstStyle/>
          <a:p>
            <a:pPr>
              <a:lnSpc>
                <a:spcPct val="120000"/>
              </a:lnSpc>
            </a:pPr>
            <a:r>
              <a:rPr lang="en-US" altLang="zh-CN" sz="2200">
                <a:solidFill>
                  <a:srgbClr val="FF0000"/>
                </a:solidFill>
                <a:latin typeface="Times New Roman" panose="02020603050405020304" pitchFamily="18" charset="0"/>
              </a:rPr>
              <a:t>A</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没有错别字。</a:t>
            </a:r>
            <a:r>
              <a:rPr lang="en-US" altLang="zh-CN" sz="2200">
                <a:solidFill>
                  <a:srgbClr val="FF0000"/>
                </a:solidFill>
                <a:latin typeface="Times New Roman" panose="02020603050405020304" pitchFamily="18" charset="0"/>
              </a:rPr>
              <a:t>B</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没有错别字。</a:t>
            </a:r>
            <a:r>
              <a:rPr lang="en-US" altLang="zh-CN" sz="2200">
                <a:solidFill>
                  <a:srgbClr val="FF0000"/>
                </a:solidFill>
                <a:latin typeface="Times New Roman" panose="02020603050405020304" pitchFamily="18" charset="0"/>
              </a:rPr>
              <a:t>C</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没有错别字。</a:t>
            </a:r>
            <a:r>
              <a:rPr lang="en-US" altLang="zh-CN" sz="2200">
                <a:solidFill>
                  <a:srgbClr val="FF0000"/>
                </a:solidFill>
                <a:latin typeface="Times New Roman" panose="02020603050405020304" pitchFamily="18" charset="0"/>
              </a:rPr>
              <a:t>D</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扼制</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应为</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遏制</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属于同音字误用</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眼花瞭乱</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应为</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眼花缭乱</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属于同音形似字误用。</a:t>
            </a:r>
            <a:endParaRPr lang="zh-CN" altLang="en-US" sz="2200"/>
          </a:p>
        </p:txBody>
      </p:sp>
    </p:spTree>
    <p:extLst>
      <p:ext uri="{BB962C8B-B14F-4D97-AF65-F5344CB8AC3E}">
        <p14:creationId xmlns:p14="http://schemas.microsoft.com/office/powerpoint/2010/main" val="277377244"/>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2" presetClass="entr" presetSubtype="4" fill="hold" grpId="1"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down)">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1"/>
    </p:bldLst>
  </p:timing>
</p:sld>
</file>

<file path=ppt/slides/slide4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43</a:t>
            </a:fld>
            <a:r>
              <a:rPr lang="en-US" altLang="zh-CN" smtClean="0"/>
              <a:t>-</a:t>
            </a:r>
            <a:endParaRPr lang="zh-CN" altLang="en-US"/>
          </a:p>
        </p:txBody>
      </p:sp>
      <p:sp>
        <p:nvSpPr>
          <p:cNvPr id="3" name="矩形 2"/>
          <p:cNvSpPr>
            <a:spLocks noChangeAspect="1"/>
          </p:cNvSpPr>
          <p:nvPr/>
        </p:nvSpPr>
        <p:spPr>
          <a:xfrm>
            <a:off x="508000" y="1999960"/>
            <a:ext cx="8128000" cy="2084801"/>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6</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下列词语书写不正确的一项是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闲暇　　暴躁　　凝重　　举世闻名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伶俐　　繁衍　　捷径　　精兵简政</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融洽　　惬意　　斟酌　　迫不急待</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磐石　　静穆　　热忱　　煞有介事</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4623226" y="2010351"/>
            <a:ext cx="372218" cy="463204"/>
          </a:xfrm>
          <a:prstGeom prst="rect">
            <a:avLst/>
          </a:prstGeom>
        </p:spPr>
        <p:txBody>
          <a:bodyPr wrap="none">
            <a:spAutoFit/>
          </a:bodyPr>
          <a:lstStyle/>
          <a:p>
            <a:pPr>
              <a:lnSpc>
                <a:spcPct val="120000"/>
              </a:lnSpc>
            </a:pPr>
            <a:r>
              <a:rPr lang="en-US" altLang="zh-CN" sz="2200" smtClean="0">
                <a:solidFill>
                  <a:srgbClr val="FF0000"/>
                </a:solidFill>
                <a:latin typeface="Times New Roman" panose="02020603050405020304" pitchFamily="18" charset="0"/>
              </a:rPr>
              <a:t>C</a:t>
            </a:r>
            <a:endParaRPr lang="zh-CN" altLang="en-US" sz="2200"/>
          </a:p>
        </p:txBody>
      </p:sp>
      <p:sp>
        <p:nvSpPr>
          <p:cNvPr id="5" name="矩形 4"/>
          <p:cNvSpPr>
            <a:spLocks noChangeAspect="1"/>
          </p:cNvSpPr>
          <p:nvPr/>
        </p:nvSpPr>
        <p:spPr>
          <a:xfrm>
            <a:off x="508000" y="4095152"/>
            <a:ext cx="8128000" cy="866006"/>
          </a:xfrm>
          <a:prstGeom prst="rect">
            <a:avLst/>
          </a:prstGeom>
        </p:spPr>
        <p:txBody>
          <a:bodyPr>
            <a:spAutoFit/>
          </a:bodyPr>
          <a:lstStyle/>
          <a:p>
            <a:pPr>
              <a:lnSpc>
                <a:spcPct val="120000"/>
              </a:lnSpc>
            </a:pPr>
            <a:r>
              <a:rPr lang="en-US" altLang="zh-CN" sz="2200">
                <a:solidFill>
                  <a:srgbClr val="FF0000"/>
                </a:solidFill>
                <a:latin typeface="Times New Roman" panose="02020603050405020304" pitchFamily="18" charset="0"/>
              </a:rPr>
              <a:t>A</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全部正确</a:t>
            </a:r>
            <a:r>
              <a:rPr lang="en-US" altLang="zh-CN" sz="2200">
                <a:solidFill>
                  <a:srgbClr val="FF0000"/>
                </a:solidFill>
                <a:latin typeface="Times New Roman" panose="02020603050405020304" pitchFamily="18" charset="0"/>
              </a:rPr>
              <a:t>;B</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全部正确</a:t>
            </a:r>
            <a:r>
              <a:rPr lang="en-US" altLang="zh-CN" sz="2200">
                <a:solidFill>
                  <a:srgbClr val="FF0000"/>
                </a:solidFill>
                <a:latin typeface="Times New Roman" panose="02020603050405020304" pitchFamily="18" charset="0"/>
              </a:rPr>
              <a:t>;C</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迫不急待</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应为</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迫不及待</a:t>
            </a:r>
            <a:r>
              <a:rPr lang="en-US" altLang="zh-CN" sz="2200">
                <a:solidFill>
                  <a:srgbClr val="FF0000"/>
                </a:solidFill>
                <a:latin typeface="Times New Roman" panose="02020603050405020304" pitchFamily="18" charset="0"/>
              </a:rPr>
              <a:t>”;D</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全部正确。</a:t>
            </a:r>
            <a:endParaRPr lang="zh-CN" altLang="en-US" sz="2200"/>
          </a:p>
        </p:txBody>
      </p:sp>
    </p:spTree>
    <p:extLst>
      <p:ext uri="{BB962C8B-B14F-4D97-AF65-F5344CB8AC3E}">
        <p14:creationId xmlns:p14="http://schemas.microsoft.com/office/powerpoint/2010/main" val="1200363781"/>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2" presetClass="entr" presetSubtype="4" fill="hold" grpId="1"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down)">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1"/>
    </p:bldLst>
  </p:timing>
</p:sld>
</file>

<file path=ppt/slides/slide4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44</a:t>
            </a:fld>
            <a:r>
              <a:rPr lang="en-US" altLang="zh-CN" smtClean="0"/>
              <a:t>-</a:t>
            </a:r>
            <a:endParaRPr lang="zh-CN" altLang="en-US"/>
          </a:p>
        </p:txBody>
      </p:sp>
      <p:sp>
        <p:nvSpPr>
          <p:cNvPr id="3" name="矩形 2"/>
          <p:cNvSpPr>
            <a:spLocks noChangeAspect="1"/>
          </p:cNvSpPr>
          <p:nvPr/>
        </p:nvSpPr>
        <p:spPr>
          <a:xfrm>
            <a:off x="508000" y="1165579"/>
            <a:ext cx="8128000" cy="459741"/>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7</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下列句中加点字的注音或书写全都正确的一项是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noChangeAspect="1"/>
          </p:cNvGraphicFramePr>
          <p:nvPr>
            <p:extLst>
              <p:ext uri="{D42A27DB-BD31-4B8C-83A1-F6EECF244321}">
                <p14:modId xmlns:p14="http://schemas.microsoft.com/office/powerpoint/2010/main" val="3914491900"/>
              </p:ext>
            </p:extLst>
          </p:nvPr>
        </p:nvGraphicFramePr>
        <p:xfrm>
          <a:off x="599682" y="1687108"/>
          <a:ext cx="8128000" cy="4529422"/>
        </p:xfrm>
        <a:graphic>
          <a:graphicData uri="http://schemas.openxmlformats.org/presentationml/2006/ole">
            <mc:AlternateContent xmlns:mc="http://schemas.openxmlformats.org/markup-compatibility/2006">
              <mc:Choice xmlns:v="urn:schemas-microsoft-com:vml" Requires="v">
                <p:oleObj spid="_x0000_s1043" name="文档" r:id="rId2" progId="Word.Document.12">
                  <p:embed/>
                </p:oleObj>
              </mc:Choice>
              <mc:Fallback>
                <p:oleObj name="文档" r:id="rId2" progId="Word.Document.12">
                  <p:embed/>
                  <p:pic>
                    <p:nvPicPr>
                      <p:cNvPr id="0" name="OLE substitute image"/>
                      <p:cNvPicPr/>
                      <p:nvPr/>
                    </p:nvPicPr>
                    <p:blipFill>
                      <a:blip r:embed="rId3"/>
                      <a:stretch>
                        <a:fillRect/>
                      </a:stretch>
                    </p:blipFill>
                    <p:spPr>
                      <a:xfrm>
                        <a:off x="599682" y="1687108"/>
                        <a:ext cx="8128000" cy="4529422"/>
                      </a:xfrm>
                      <a:prstGeom prst="rect">
                        <a:avLst/>
                      </a:prstGeom>
                    </p:spPr>
                  </p:pic>
                </p:oleObj>
              </mc:Fallback>
            </mc:AlternateContent>
          </a:graphicData>
        </a:graphic>
      </p:graphicFrame>
    </p:spTree>
    <p:extLst>
      <p:ext uri="{BB962C8B-B14F-4D97-AF65-F5344CB8AC3E}">
        <p14:creationId xmlns:p14="http://schemas.microsoft.com/office/powerpoint/2010/main" val="3010980496"/>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4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45</a:t>
            </a:fld>
            <a:r>
              <a:rPr lang="en-US" altLang="zh-CN" smtClean="0"/>
              <a:t>-</a:t>
            </a:r>
            <a:endParaRPr lang="zh-CN" altLang="en-US"/>
          </a:p>
        </p:txBody>
      </p:sp>
      <p:graphicFrame>
        <p:nvGraphicFramePr>
          <p:cNvPr id="3" name="对象 2"/>
          <p:cNvGraphicFramePr>
            <a:graphicFrameLocks noChangeAspect="1"/>
          </p:cNvGraphicFramePr>
          <p:nvPr>
            <p:extLst>
              <p:ext uri="{D42A27DB-BD31-4B8C-83A1-F6EECF244321}">
                <p14:modId xmlns:p14="http://schemas.microsoft.com/office/powerpoint/2010/main" val="3500580764"/>
              </p:ext>
            </p:extLst>
          </p:nvPr>
        </p:nvGraphicFramePr>
        <p:xfrm>
          <a:off x="599682" y="1700808"/>
          <a:ext cx="8128000" cy="1541284"/>
        </p:xfrm>
        <a:graphic>
          <a:graphicData uri="http://schemas.openxmlformats.org/presentationml/2006/ole">
            <mc:AlternateContent xmlns:mc="http://schemas.openxmlformats.org/markup-compatibility/2006">
              <mc:Choice xmlns:v="urn:schemas-microsoft-com:vml" Requires="v">
                <p:oleObj spid="_x0000_s1044" name="文档" r:id="rId2" progId="Word.Document.12">
                  <p:embed/>
                </p:oleObj>
              </mc:Choice>
              <mc:Fallback>
                <p:oleObj name="文档" r:id="rId2" progId="Word.Document.12">
                  <p:embed/>
                  <p:pic>
                    <p:nvPicPr>
                      <p:cNvPr id="0" name="OLE substitute image"/>
                      <p:cNvPicPr/>
                      <p:nvPr/>
                    </p:nvPicPr>
                    <p:blipFill>
                      <a:blip r:embed="rId3"/>
                      <a:stretch>
                        <a:fillRect/>
                      </a:stretch>
                    </p:blipFill>
                    <p:spPr>
                      <a:xfrm>
                        <a:off x="599682" y="1700808"/>
                        <a:ext cx="8128000" cy="1541284"/>
                      </a:xfrm>
                      <a:prstGeom prst="rect">
                        <a:avLst/>
                      </a:prstGeom>
                    </p:spPr>
                  </p:pic>
                </p:oleObj>
              </mc:Fallback>
            </mc:AlternateContent>
          </a:graphicData>
        </a:graphic>
      </p:graphicFrame>
      <p:sp>
        <p:nvSpPr>
          <p:cNvPr id="4" name="矩形 3"/>
          <p:cNvSpPr>
            <a:spLocks noChangeAspect="1"/>
          </p:cNvSpPr>
          <p:nvPr/>
        </p:nvSpPr>
        <p:spPr>
          <a:xfrm>
            <a:off x="508000" y="3704759"/>
            <a:ext cx="8128000" cy="1311128"/>
          </a:xfrm>
          <a:prstGeom prst="rect">
            <a:avLst/>
          </a:prstGeom>
        </p:spPr>
        <p:txBody>
          <a:bodyPr>
            <a:spAutoFit/>
          </a:bodyPr>
          <a:lstStyle/>
          <a:p>
            <a:pPr>
              <a:lnSpc>
                <a:spcPct val="120000"/>
              </a:lnSpc>
            </a:pPr>
            <a:r>
              <a:rPr lang="zh-CN" altLang="en-US" sz="2200" smtClean="0">
                <a:solidFill>
                  <a:srgbClr val="FF0000"/>
                </a:solidFill>
                <a:latin typeface="NEU-BZ-S92"/>
                <a:ea typeface="黑体" panose="02010609060101010101" pitchFamily="49" charset="-122"/>
                <a:cs typeface="Times New Roman" panose="02020603050405020304" pitchFamily="18" charset="0"/>
              </a:rPr>
              <a:t>解析</a:t>
            </a:r>
            <a:r>
              <a:rPr lang="en-US" altLang="zh-CN" sz="2200" smtClean="0">
                <a:solidFill>
                  <a:srgbClr val="FF0000"/>
                </a:solidFill>
                <a:latin typeface="NEU-BZ-S92"/>
                <a:ea typeface="黑体" panose="02010609060101010101" pitchFamily="49" charset="-122"/>
                <a:cs typeface="Times New Roman" panose="02020603050405020304" pitchFamily="18" charset="0"/>
              </a:rPr>
              <a:t>:</a:t>
            </a:r>
            <a:r>
              <a:rPr lang="en-US" altLang="zh-CN" sz="2200" smtClean="0">
                <a:latin typeface="Times New Roman" panose="02020603050405020304" pitchFamily="18" charset="0"/>
              </a:rPr>
              <a:t>A</a:t>
            </a:r>
            <a:r>
              <a:rPr lang="zh-CN" altLang="zh-CN" sz="2200">
                <a:latin typeface="Times New Roman" panose="02020603050405020304" pitchFamily="18" charset="0"/>
                <a:cs typeface="Times New Roman" panose="02020603050405020304" pitchFamily="18" charset="0"/>
              </a:rPr>
              <a:t>项</a:t>
            </a:r>
            <a:r>
              <a:rPr lang="en-US" altLang="zh-CN" sz="2200">
                <a:latin typeface="Times New Roman" panose="02020603050405020304" pitchFamily="18" charset="0"/>
              </a:rPr>
              <a:t>,“</a:t>
            </a:r>
            <a:r>
              <a:rPr lang="zh-CN" altLang="zh-CN" sz="2200">
                <a:latin typeface="Times New Roman" panose="02020603050405020304" pitchFamily="18" charset="0"/>
                <a:cs typeface="Times New Roman" panose="02020603050405020304" pitchFamily="18" charset="0"/>
              </a:rPr>
              <a:t>酝酿</a:t>
            </a:r>
            <a:r>
              <a:rPr lang="en-US" altLang="zh-CN" sz="2200">
                <a:latin typeface="Times New Roman" panose="02020603050405020304" pitchFamily="18" charset="0"/>
              </a:rPr>
              <a:t>”</a:t>
            </a:r>
            <a:r>
              <a:rPr lang="zh-CN" altLang="zh-CN" sz="2200">
                <a:latin typeface="Times New Roman" panose="02020603050405020304" pitchFamily="18" charset="0"/>
                <a:cs typeface="Times New Roman" panose="02020603050405020304" pitchFamily="18" charset="0"/>
              </a:rPr>
              <a:t>的</a:t>
            </a:r>
            <a:r>
              <a:rPr lang="en-US" altLang="zh-CN" sz="2200">
                <a:latin typeface="Times New Roman" panose="02020603050405020304" pitchFamily="18" charset="0"/>
              </a:rPr>
              <a:t>“</a:t>
            </a:r>
            <a:r>
              <a:rPr lang="zh-CN" altLang="zh-CN" sz="2200">
                <a:latin typeface="Times New Roman" panose="02020603050405020304" pitchFamily="18" charset="0"/>
                <a:cs typeface="Times New Roman" panose="02020603050405020304" pitchFamily="18" charset="0"/>
              </a:rPr>
              <a:t>酿</a:t>
            </a:r>
            <a:r>
              <a:rPr lang="en-US" altLang="zh-CN" sz="2200">
                <a:latin typeface="Times New Roman" panose="02020603050405020304" pitchFamily="18" charset="0"/>
              </a:rPr>
              <a:t>”</a:t>
            </a:r>
            <a:r>
              <a:rPr lang="zh-CN" altLang="zh-CN" sz="2200">
                <a:latin typeface="Times New Roman" panose="02020603050405020304" pitchFamily="18" charset="0"/>
                <a:cs typeface="Times New Roman" panose="02020603050405020304" pitchFamily="18" charset="0"/>
              </a:rPr>
              <a:t>应读作</a:t>
            </a:r>
            <a:r>
              <a:rPr lang="en-US" altLang="zh-CN" sz="2200">
                <a:latin typeface="Times New Roman" panose="02020603050405020304" pitchFamily="18" charset="0"/>
              </a:rPr>
              <a:t>“</a:t>
            </a:r>
            <a:r>
              <a:rPr lang="en-US" altLang="zh-CN" sz="2200" err="1">
                <a:latin typeface="Arial" panose="020b0604020202020204" pitchFamily="34" charset="0"/>
                <a:ea typeface="黑体" panose="02010609060101010101" pitchFamily="49" charset="-122"/>
                <a:cs typeface="Times New Roman" panose="02020603050405020304" pitchFamily="18" charset="0"/>
              </a:rPr>
              <a:t>niàng</a:t>
            </a:r>
            <a:r>
              <a:rPr lang="en-US" altLang="zh-CN" sz="2200">
                <a:latin typeface="Times New Roman" panose="02020603050405020304" pitchFamily="18" charset="0"/>
              </a:rPr>
              <a:t>”,“</a:t>
            </a:r>
            <a:r>
              <a:rPr lang="zh-CN" altLang="zh-CN" sz="2200">
                <a:latin typeface="Times New Roman" panose="02020603050405020304" pitchFamily="18" charset="0"/>
                <a:cs typeface="Times New Roman" panose="02020603050405020304" pitchFamily="18" charset="0"/>
              </a:rPr>
              <a:t>漫舞轻歌</a:t>
            </a:r>
            <a:r>
              <a:rPr lang="en-US" altLang="zh-CN" sz="2200">
                <a:latin typeface="Times New Roman" panose="02020603050405020304" pitchFamily="18" charset="0"/>
              </a:rPr>
              <a:t>”</a:t>
            </a:r>
            <a:r>
              <a:rPr lang="zh-CN" altLang="zh-CN" sz="2200">
                <a:latin typeface="Times New Roman" panose="02020603050405020304" pitchFamily="18" charset="0"/>
                <a:cs typeface="Times New Roman" panose="02020603050405020304" pitchFamily="18" charset="0"/>
              </a:rPr>
              <a:t>应写作</a:t>
            </a:r>
            <a:r>
              <a:rPr lang="en-US" altLang="zh-CN" sz="2200">
                <a:latin typeface="Times New Roman" panose="02020603050405020304" pitchFamily="18" charset="0"/>
              </a:rPr>
              <a:t>“</a:t>
            </a:r>
            <a:r>
              <a:rPr lang="zh-CN" altLang="zh-CN" sz="2200">
                <a:latin typeface="Times New Roman" panose="02020603050405020304" pitchFamily="18" charset="0"/>
                <a:cs typeface="Times New Roman" panose="02020603050405020304" pitchFamily="18" charset="0"/>
              </a:rPr>
              <a:t>曼舞轻歌</a:t>
            </a:r>
            <a:r>
              <a:rPr lang="en-US" altLang="zh-CN" sz="2200">
                <a:latin typeface="Times New Roman" panose="02020603050405020304" pitchFamily="18" charset="0"/>
              </a:rPr>
              <a:t>”;B</a:t>
            </a:r>
            <a:r>
              <a:rPr lang="zh-CN" altLang="zh-CN" sz="2200">
                <a:latin typeface="Times New Roman" panose="02020603050405020304" pitchFamily="18" charset="0"/>
                <a:cs typeface="Times New Roman" panose="02020603050405020304" pitchFamily="18" charset="0"/>
              </a:rPr>
              <a:t>项</a:t>
            </a:r>
            <a:r>
              <a:rPr lang="en-US" altLang="zh-CN" sz="2200">
                <a:latin typeface="Times New Roman" panose="02020603050405020304" pitchFamily="18" charset="0"/>
              </a:rPr>
              <a:t>,“</a:t>
            </a:r>
            <a:r>
              <a:rPr lang="zh-CN" altLang="zh-CN" sz="2200">
                <a:latin typeface="Times New Roman" panose="02020603050405020304" pitchFamily="18" charset="0"/>
                <a:cs typeface="Times New Roman" panose="02020603050405020304" pitchFamily="18" charset="0"/>
              </a:rPr>
              <a:t>追朔</a:t>
            </a:r>
            <a:r>
              <a:rPr lang="en-US" altLang="zh-CN" sz="2200">
                <a:latin typeface="Times New Roman" panose="02020603050405020304" pitchFamily="18" charset="0"/>
              </a:rPr>
              <a:t>”</a:t>
            </a:r>
            <a:r>
              <a:rPr lang="zh-CN" altLang="zh-CN" sz="2200">
                <a:latin typeface="Times New Roman" panose="02020603050405020304" pitchFamily="18" charset="0"/>
                <a:cs typeface="Times New Roman" panose="02020603050405020304" pitchFamily="18" charset="0"/>
              </a:rPr>
              <a:t>应写作</a:t>
            </a:r>
            <a:r>
              <a:rPr lang="en-US" altLang="zh-CN" sz="2200">
                <a:latin typeface="Times New Roman" panose="02020603050405020304" pitchFamily="18" charset="0"/>
              </a:rPr>
              <a:t>“</a:t>
            </a:r>
            <a:r>
              <a:rPr lang="zh-CN" altLang="zh-CN" sz="2200">
                <a:latin typeface="Times New Roman" panose="02020603050405020304" pitchFamily="18" charset="0"/>
                <a:cs typeface="Times New Roman" panose="02020603050405020304" pitchFamily="18" charset="0"/>
              </a:rPr>
              <a:t>追溯</a:t>
            </a:r>
            <a:r>
              <a:rPr lang="en-US" altLang="zh-CN" sz="2200">
                <a:latin typeface="Times New Roman" panose="02020603050405020304" pitchFamily="18" charset="0"/>
              </a:rPr>
              <a:t>”,“</a:t>
            </a:r>
            <a:r>
              <a:rPr lang="zh-CN" altLang="zh-CN" sz="2200">
                <a:latin typeface="Times New Roman" panose="02020603050405020304" pitchFamily="18" charset="0"/>
                <a:cs typeface="Times New Roman" panose="02020603050405020304" pitchFamily="18" charset="0"/>
              </a:rPr>
              <a:t>驰骋</a:t>
            </a:r>
            <a:r>
              <a:rPr lang="en-US" altLang="zh-CN" sz="2200">
                <a:latin typeface="Times New Roman" panose="02020603050405020304" pitchFamily="18" charset="0"/>
              </a:rPr>
              <a:t>”</a:t>
            </a:r>
            <a:r>
              <a:rPr lang="zh-CN" altLang="zh-CN" sz="2200">
                <a:latin typeface="Times New Roman" panose="02020603050405020304" pitchFamily="18" charset="0"/>
                <a:cs typeface="Times New Roman" panose="02020603050405020304" pitchFamily="18" charset="0"/>
              </a:rPr>
              <a:t>的</a:t>
            </a:r>
            <a:r>
              <a:rPr lang="en-US" altLang="zh-CN" sz="2200">
                <a:latin typeface="Times New Roman" panose="02020603050405020304" pitchFamily="18" charset="0"/>
              </a:rPr>
              <a:t>“</a:t>
            </a:r>
            <a:r>
              <a:rPr lang="zh-CN" altLang="zh-CN" sz="2200">
                <a:latin typeface="Times New Roman" panose="02020603050405020304" pitchFamily="18" charset="0"/>
                <a:cs typeface="Times New Roman" panose="02020603050405020304" pitchFamily="18" charset="0"/>
              </a:rPr>
              <a:t>骋</a:t>
            </a:r>
            <a:r>
              <a:rPr lang="en-US" altLang="zh-CN" sz="2200">
                <a:latin typeface="Times New Roman" panose="02020603050405020304" pitchFamily="18" charset="0"/>
              </a:rPr>
              <a:t>”</a:t>
            </a:r>
            <a:r>
              <a:rPr lang="zh-CN" altLang="zh-CN" sz="2200">
                <a:latin typeface="Times New Roman" panose="02020603050405020304" pitchFamily="18" charset="0"/>
                <a:cs typeface="Times New Roman" panose="02020603050405020304" pitchFamily="18" charset="0"/>
              </a:rPr>
              <a:t>应读作</a:t>
            </a:r>
            <a:r>
              <a:rPr lang="en-US" altLang="zh-CN" sz="2200">
                <a:latin typeface="Times New Roman" panose="02020603050405020304" pitchFamily="18" charset="0"/>
              </a:rPr>
              <a:t>“</a:t>
            </a:r>
            <a:r>
              <a:rPr lang="en-US" altLang="zh-CN" sz="2200" err="1">
                <a:latin typeface="Arial" panose="020b0604020202020204" pitchFamily="34" charset="0"/>
                <a:ea typeface="黑体" panose="02010609060101010101" pitchFamily="49" charset="-122"/>
                <a:cs typeface="Times New Roman" panose="02020603050405020304" pitchFamily="18" charset="0"/>
              </a:rPr>
              <a:t>chěng</a:t>
            </a:r>
            <a:r>
              <a:rPr lang="en-US" altLang="zh-CN" sz="2200">
                <a:latin typeface="Times New Roman" panose="02020603050405020304" pitchFamily="18" charset="0"/>
              </a:rPr>
              <a:t>”;C</a:t>
            </a:r>
            <a:r>
              <a:rPr lang="zh-CN" altLang="zh-CN" sz="2200">
                <a:latin typeface="Times New Roman" panose="02020603050405020304" pitchFamily="18" charset="0"/>
                <a:cs typeface="Times New Roman" panose="02020603050405020304" pitchFamily="18" charset="0"/>
              </a:rPr>
              <a:t>项</a:t>
            </a:r>
            <a:r>
              <a:rPr lang="en-US" altLang="zh-CN" sz="2200">
                <a:latin typeface="Times New Roman" panose="02020603050405020304" pitchFamily="18" charset="0"/>
              </a:rPr>
              <a:t>,“</a:t>
            </a:r>
            <a:r>
              <a:rPr lang="zh-CN" altLang="zh-CN" sz="2200">
                <a:latin typeface="Times New Roman" panose="02020603050405020304" pitchFamily="18" charset="0"/>
                <a:cs typeface="Times New Roman" panose="02020603050405020304" pitchFamily="18" charset="0"/>
              </a:rPr>
              <a:t>晕圈</a:t>
            </a:r>
            <a:r>
              <a:rPr lang="en-US" altLang="zh-CN" sz="2200">
                <a:latin typeface="Times New Roman" panose="02020603050405020304" pitchFamily="18" charset="0"/>
              </a:rPr>
              <a:t>”</a:t>
            </a:r>
            <a:r>
              <a:rPr lang="zh-CN" altLang="zh-CN" sz="2200">
                <a:latin typeface="Times New Roman" panose="02020603050405020304" pitchFamily="18" charset="0"/>
                <a:cs typeface="Times New Roman" panose="02020603050405020304" pitchFamily="18" charset="0"/>
              </a:rPr>
              <a:t>的</a:t>
            </a:r>
            <a:r>
              <a:rPr lang="en-US" altLang="zh-CN" sz="2200">
                <a:latin typeface="Times New Roman" panose="02020603050405020304" pitchFamily="18" charset="0"/>
              </a:rPr>
              <a:t>“</a:t>
            </a:r>
            <a:r>
              <a:rPr lang="zh-CN" altLang="zh-CN" sz="2200">
                <a:latin typeface="Times New Roman" panose="02020603050405020304" pitchFamily="18" charset="0"/>
                <a:cs typeface="Times New Roman" panose="02020603050405020304" pitchFamily="18" charset="0"/>
              </a:rPr>
              <a:t>晕</a:t>
            </a:r>
            <a:r>
              <a:rPr lang="en-US" altLang="zh-CN" sz="2200">
                <a:latin typeface="Times New Roman" panose="02020603050405020304" pitchFamily="18" charset="0"/>
              </a:rPr>
              <a:t>”</a:t>
            </a:r>
            <a:r>
              <a:rPr lang="zh-CN" altLang="zh-CN" sz="2200">
                <a:latin typeface="Times New Roman" panose="02020603050405020304" pitchFamily="18" charset="0"/>
                <a:cs typeface="Times New Roman" panose="02020603050405020304" pitchFamily="18" charset="0"/>
              </a:rPr>
              <a:t>应读作</a:t>
            </a:r>
            <a:r>
              <a:rPr lang="en-US" altLang="zh-CN" sz="2200">
                <a:latin typeface="Times New Roman" panose="02020603050405020304" pitchFamily="18" charset="0"/>
              </a:rPr>
              <a:t>“</a:t>
            </a:r>
            <a:r>
              <a:rPr lang="en-US" altLang="zh-CN" sz="2200" err="1">
                <a:latin typeface="Arial" panose="020b0604020202020204" pitchFamily="34" charset="0"/>
                <a:ea typeface="黑体" panose="02010609060101010101" pitchFamily="49" charset="-122"/>
                <a:cs typeface="Times New Roman" panose="02020603050405020304" pitchFamily="18" charset="0"/>
              </a:rPr>
              <a:t>yùn</a:t>
            </a:r>
            <a:r>
              <a:rPr lang="en-US" altLang="zh-CN" sz="2200">
                <a:latin typeface="Times New Roman" panose="02020603050405020304" pitchFamily="18" charset="0"/>
              </a:rPr>
              <a:t>”,“</a:t>
            </a:r>
            <a:r>
              <a:rPr lang="zh-CN" altLang="zh-CN" sz="2200">
                <a:latin typeface="Times New Roman" panose="02020603050405020304" pitchFamily="18" charset="0"/>
                <a:cs typeface="Times New Roman" panose="02020603050405020304" pitchFamily="18" charset="0"/>
              </a:rPr>
              <a:t>札枝</a:t>
            </a:r>
            <a:r>
              <a:rPr lang="en-US" altLang="zh-CN" sz="2200">
                <a:latin typeface="Times New Roman" panose="02020603050405020304" pitchFamily="18" charset="0"/>
              </a:rPr>
              <a:t>”</a:t>
            </a:r>
            <a:r>
              <a:rPr lang="zh-CN" altLang="zh-CN" sz="2200">
                <a:latin typeface="Times New Roman" panose="02020603050405020304" pitchFamily="18" charset="0"/>
                <a:cs typeface="Times New Roman" panose="02020603050405020304" pitchFamily="18" charset="0"/>
              </a:rPr>
              <a:t>应写作</a:t>
            </a:r>
            <a:r>
              <a:rPr lang="en-US" altLang="zh-CN" sz="2200">
                <a:latin typeface="Times New Roman" panose="02020603050405020304" pitchFamily="18" charset="0"/>
              </a:rPr>
              <a:t>“</a:t>
            </a:r>
            <a:r>
              <a:rPr lang="zh-CN" altLang="zh-CN" sz="2200">
                <a:latin typeface="Times New Roman" panose="02020603050405020304" pitchFamily="18" charset="0"/>
                <a:cs typeface="Times New Roman" panose="02020603050405020304" pitchFamily="18" charset="0"/>
              </a:rPr>
              <a:t>虬枝</a:t>
            </a:r>
            <a:r>
              <a:rPr lang="en-US" altLang="zh-CN" sz="2200">
                <a:latin typeface="Times New Roman" panose="02020603050405020304" pitchFamily="18" charset="0"/>
              </a:rPr>
              <a:t>”;D</a:t>
            </a:r>
            <a:r>
              <a:rPr lang="zh-CN" altLang="zh-CN" sz="2200">
                <a:latin typeface="Times New Roman" panose="02020603050405020304" pitchFamily="18" charset="0"/>
                <a:cs typeface="Times New Roman" panose="02020603050405020304" pitchFamily="18" charset="0"/>
              </a:rPr>
              <a:t>项</a:t>
            </a:r>
            <a:r>
              <a:rPr lang="en-US" altLang="zh-CN" sz="2200">
                <a:latin typeface="Times New Roman" panose="02020603050405020304" pitchFamily="18" charset="0"/>
              </a:rPr>
              <a:t>,</a:t>
            </a:r>
            <a:r>
              <a:rPr lang="zh-CN" altLang="zh-CN" sz="2200">
                <a:latin typeface="Times New Roman" panose="02020603050405020304" pitchFamily="18" charset="0"/>
                <a:cs typeface="Times New Roman" panose="02020603050405020304" pitchFamily="18" charset="0"/>
              </a:rPr>
              <a:t>全部正确。</a:t>
            </a:r>
            <a:endParaRPr lang="zh-CN" altLang="en-US" sz="2200"/>
          </a:p>
        </p:txBody>
      </p:sp>
      <p:sp>
        <p:nvSpPr>
          <p:cNvPr id="5" name="矩形 4"/>
          <p:cNvSpPr>
            <a:spLocks noChangeAspect="1"/>
          </p:cNvSpPr>
          <p:nvPr/>
        </p:nvSpPr>
        <p:spPr>
          <a:xfrm>
            <a:off x="508000" y="3206161"/>
            <a:ext cx="1164101" cy="498598"/>
          </a:xfrm>
          <a:prstGeom prst="rect">
            <a:avLst/>
          </a:prstGeom>
        </p:spPr>
        <p:txBody>
          <a:bodyPr wrap="none">
            <a:spAutoFit/>
          </a:bodyPr>
          <a:lstStyle/>
          <a:p>
            <a:pPr>
              <a:lnSpc>
                <a:spcPct val="120000"/>
              </a:lnSpc>
              <a:spcAft>
                <a:spcPct val="0"/>
              </a:spcAft>
              <a:tabLst>
                <a:tab pos="1029335"/>
                <a:tab pos="1850390"/>
                <a:tab pos="2538095"/>
                <a:tab pos="3221990"/>
              </a:tabLst>
            </a:pPr>
            <a:r>
              <a:rPr lang="zh-CN" altLang="zh-CN" sz="2200">
                <a:solidFill>
                  <a:srgbClr val="FF0000"/>
                </a:solidFill>
                <a:latin typeface="NEU-BZ-S92"/>
                <a:ea typeface="黑体" panose="02010609060101010101" pitchFamily="49" charset="-122"/>
                <a:cs typeface="Times New Roman" panose="02020603050405020304" pitchFamily="18" charset="0"/>
              </a:rPr>
              <a:t>答案</a:t>
            </a:r>
            <a:r>
              <a:rPr lang="en-US" altLang="zh-CN" sz="2200">
                <a:solidFill>
                  <a:srgbClr val="FF0000"/>
                </a:solidFill>
                <a:latin typeface="NEU-BZ-S92"/>
                <a:ea typeface="黑体" panose="02010609060101010101" pitchFamily="49" charset="-122"/>
                <a:cs typeface="Times New Roman" panose="02020603050405020304" pitchFamily="18" charset="0"/>
              </a:rPr>
              <a:t>:</a:t>
            </a:r>
            <a:r>
              <a:rPr lang="en-US" altLang="zh-CN" sz="2200" smtClean="0">
                <a:solidFill>
                  <a:srgbClr val="000000"/>
                </a:solidFill>
                <a:latin typeface="Times New Roman" panose="02020603050405020304" pitchFamily="18" charset="0"/>
                <a:cs typeface="Times New Roman" panose="02020603050405020304" pitchFamily="18" charset="0"/>
              </a:rPr>
              <a:t>D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891789004"/>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1"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1"/>
    </p:bldLst>
  </p:timing>
</p:sld>
</file>

<file path=ppt/slides/slide4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46</a:t>
            </a:fld>
            <a:r>
              <a:rPr lang="en-US" altLang="zh-CN" smtClean="0"/>
              <a:t>-</a:t>
            </a:r>
            <a:endParaRPr lang="zh-CN" altLang="en-US"/>
          </a:p>
        </p:txBody>
      </p:sp>
      <p:sp>
        <p:nvSpPr>
          <p:cNvPr id="3" name="矩形 2"/>
          <p:cNvSpPr>
            <a:spLocks noChangeAspect="1"/>
          </p:cNvSpPr>
          <p:nvPr/>
        </p:nvSpPr>
        <p:spPr>
          <a:xfrm>
            <a:off x="508000" y="1207143"/>
            <a:ext cx="8128000" cy="459741"/>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8</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下列各句中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加点字的注音和字形全都正确的一项是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noChangeAspect="1"/>
          </p:cNvGraphicFramePr>
          <p:nvPr>
            <p:extLst>
              <p:ext uri="{D42A27DB-BD31-4B8C-83A1-F6EECF244321}">
                <p14:modId xmlns:p14="http://schemas.microsoft.com/office/powerpoint/2010/main" val="1622354243"/>
              </p:ext>
            </p:extLst>
          </p:nvPr>
        </p:nvGraphicFramePr>
        <p:xfrm>
          <a:off x="599682" y="1717197"/>
          <a:ext cx="8128000" cy="4252865"/>
        </p:xfrm>
        <a:graphic>
          <a:graphicData uri="http://schemas.openxmlformats.org/presentationml/2006/ole">
            <mc:AlternateContent xmlns:mc="http://schemas.openxmlformats.org/markup-compatibility/2006">
              <mc:Choice xmlns:v="urn:schemas-microsoft-com:vml" Requires="v">
                <p:oleObj spid="_x0000_s1045" name="文档" r:id="rId2" progId="Word.Document.12">
                  <p:embed/>
                </p:oleObj>
              </mc:Choice>
              <mc:Fallback>
                <p:oleObj name="文档" r:id="rId2" progId="Word.Document.12">
                  <p:embed/>
                  <p:pic>
                    <p:nvPicPr>
                      <p:cNvPr id="0" name="OLE substitute image"/>
                      <p:cNvPicPr/>
                      <p:nvPr/>
                    </p:nvPicPr>
                    <p:blipFill>
                      <a:blip r:embed="rId3"/>
                      <a:stretch>
                        <a:fillRect/>
                      </a:stretch>
                    </p:blipFill>
                    <p:spPr>
                      <a:xfrm>
                        <a:off x="599682" y="1717197"/>
                        <a:ext cx="8128000" cy="4252865"/>
                      </a:xfrm>
                      <a:prstGeom prst="rect">
                        <a:avLst/>
                      </a:prstGeom>
                    </p:spPr>
                  </p:pic>
                </p:oleObj>
              </mc:Fallback>
            </mc:AlternateContent>
          </a:graphicData>
        </a:graphic>
      </p:graphicFrame>
    </p:spTree>
    <p:extLst>
      <p:ext uri="{BB962C8B-B14F-4D97-AF65-F5344CB8AC3E}">
        <p14:creationId xmlns:p14="http://schemas.microsoft.com/office/powerpoint/2010/main" val="1716067681"/>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4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47</a:t>
            </a:fld>
            <a:r>
              <a:rPr lang="en-US" altLang="zh-CN" smtClean="0"/>
              <a:t>-</a:t>
            </a:r>
            <a:endParaRPr lang="zh-CN" altLang="en-US"/>
          </a:p>
        </p:txBody>
      </p:sp>
      <p:graphicFrame>
        <p:nvGraphicFramePr>
          <p:cNvPr id="5" name="对象 4"/>
          <p:cNvGraphicFramePr>
            <a:graphicFrameLocks noChangeAspect="1"/>
          </p:cNvGraphicFramePr>
          <p:nvPr>
            <p:extLst>
              <p:ext uri="{D42A27DB-BD31-4B8C-83A1-F6EECF244321}">
                <p14:modId xmlns:p14="http://schemas.microsoft.com/office/powerpoint/2010/main" val="3571348722"/>
              </p:ext>
            </p:extLst>
          </p:nvPr>
        </p:nvGraphicFramePr>
        <p:xfrm>
          <a:off x="599682" y="2063130"/>
          <a:ext cx="8128000" cy="1450224"/>
        </p:xfrm>
        <a:graphic>
          <a:graphicData uri="http://schemas.openxmlformats.org/presentationml/2006/ole">
            <mc:AlternateContent xmlns:mc="http://schemas.openxmlformats.org/markup-compatibility/2006">
              <mc:Choice xmlns:v="urn:schemas-microsoft-com:vml" Requires="v">
                <p:oleObj spid="_x0000_s1046" name="文档" r:id="rId2" progId="Word.Document.12">
                  <p:embed/>
                </p:oleObj>
              </mc:Choice>
              <mc:Fallback>
                <p:oleObj name="文档" r:id="rId2" progId="Word.Document.12">
                  <p:embed/>
                  <p:pic>
                    <p:nvPicPr>
                      <p:cNvPr id="0" name="OLE substitute image"/>
                      <p:cNvPicPr/>
                      <p:nvPr/>
                    </p:nvPicPr>
                    <p:blipFill>
                      <a:blip r:embed="rId3"/>
                      <a:stretch>
                        <a:fillRect/>
                      </a:stretch>
                    </p:blipFill>
                    <p:spPr>
                      <a:xfrm>
                        <a:off x="599682" y="2063130"/>
                        <a:ext cx="8128000" cy="1450224"/>
                      </a:xfrm>
                      <a:prstGeom prst="rect">
                        <a:avLst/>
                      </a:prstGeom>
                    </p:spPr>
                  </p:pic>
                </p:oleObj>
              </mc:Fallback>
            </mc:AlternateContent>
          </a:graphicData>
        </a:graphic>
      </p:graphicFrame>
      <p:sp>
        <p:nvSpPr>
          <p:cNvPr id="4" name="矩形 3"/>
          <p:cNvSpPr>
            <a:spLocks noChangeAspect="1"/>
          </p:cNvSpPr>
          <p:nvPr/>
        </p:nvSpPr>
        <p:spPr>
          <a:xfrm>
            <a:off x="508000" y="3931146"/>
            <a:ext cx="8128000" cy="866006"/>
          </a:xfrm>
          <a:prstGeom prst="rect">
            <a:avLst/>
          </a:prstGeom>
        </p:spPr>
        <p:txBody>
          <a:bodyPr>
            <a:spAutoFit/>
          </a:bodyPr>
          <a:lstStyle/>
          <a:p>
            <a:pPr>
              <a:lnSpc>
                <a:spcPct val="120000"/>
              </a:lnSpc>
            </a:pPr>
            <a:r>
              <a:rPr lang="zh-CN" altLang="en-US" sz="2200" smtClean="0">
                <a:solidFill>
                  <a:srgbClr val="FF0000"/>
                </a:solidFill>
                <a:latin typeface="NEU-BZ-S92"/>
                <a:ea typeface="黑体" panose="02010609060101010101" pitchFamily="49" charset="-122"/>
                <a:cs typeface="Times New Roman" panose="02020603050405020304" pitchFamily="18" charset="0"/>
              </a:rPr>
              <a:t>解析</a:t>
            </a:r>
            <a:r>
              <a:rPr lang="en-US" altLang="zh-CN" sz="2200" smtClean="0">
                <a:solidFill>
                  <a:srgbClr val="FF0000"/>
                </a:solidFill>
                <a:latin typeface="NEU-BZ-S92"/>
                <a:ea typeface="黑体" panose="02010609060101010101" pitchFamily="49" charset="-122"/>
                <a:cs typeface="Times New Roman" panose="02020603050405020304" pitchFamily="18" charset="0"/>
              </a:rPr>
              <a:t>:</a:t>
            </a:r>
            <a:r>
              <a:rPr lang="en-US" altLang="zh-CN" sz="2200">
                <a:latin typeface="Times New Roman" panose="02020603050405020304" pitchFamily="18" charset="0"/>
              </a:rPr>
              <a:t>A</a:t>
            </a:r>
            <a:r>
              <a:rPr lang="zh-CN" altLang="zh-CN" sz="2200">
                <a:latin typeface="Times New Roman" panose="02020603050405020304" pitchFamily="18" charset="0"/>
                <a:cs typeface="Times New Roman" panose="02020603050405020304" pitchFamily="18" charset="0"/>
              </a:rPr>
              <a:t>项</a:t>
            </a:r>
            <a:r>
              <a:rPr lang="en-US" altLang="zh-CN" sz="2200">
                <a:latin typeface="Times New Roman" panose="02020603050405020304" pitchFamily="18" charset="0"/>
              </a:rPr>
              <a:t>,“</a:t>
            </a:r>
            <a:r>
              <a:rPr lang="zh-CN" altLang="zh-CN" sz="2200">
                <a:latin typeface="Times New Roman" panose="02020603050405020304" pitchFamily="18" charset="0"/>
                <a:cs typeface="Times New Roman" panose="02020603050405020304" pitchFamily="18" charset="0"/>
              </a:rPr>
              <a:t>篮图</a:t>
            </a:r>
            <a:r>
              <a:rPr lang="en-US" altLang="zh-CN" sz="2200">
                <a:latin typeface="Times New Roman" panose="02020603050405020304" pitchFamily="18" charset="0"/>
              </a:rPr>
              <a:t>”</a:t>
            </a:r>
            <a:r>
              <a:rPr lang="zh-CN" altLang="zh-CN" sz="2200">
                <a:latin typeface="Times New Roman" panose="02020603050405020304" pitchFamily="18" charset="0"/>
                <a:cs typeface="Times New Roman" panose="02020603050405020304" pitchFamily="18" charset="0"/>
              </a:rPr>
              <a:t>应写作</a:t>
            </a:r>
            <a:r>
              <a:rPr lang="en-US" altLang="zh-CN" sz="2200">
                <a:latin typeface="Times New Roman" panose="02020603050405020304" pitchFamily="18" charset="0"/>
              </a:rPr>
              <a:t>“</a:t>
            </a:r>
            <a:r>
              <a:rPr lang="zh-CN" altLang="zh-CN" sz="2200">
                <a:latin typeface="Times New Roman" panose="02020603050405020304" pitchFamily="18" charset="0"/>
                <a:cs typeface="Times New Roman" panose="02020603050405020304" pitchFamily="18" charset="0"/>
              </a:rPr>
              <a:t>蓝图</a:t>
            </a:r>
            <a:r>
              <a:rPr lang="en-US" altLang="zh-CN" sz="2200">
                <a:latin typeface="Times New Roman" panose="02020603050405020304" pitchFamily="18" charset="0"/>
              </a:rPr>
              <a:t>”;B</a:t>
            </a:r>
            <a:r>
              <a:rPr lang="zh-CN" altLang="zh-CN" sz="2200">
                <a:latin typeface="Times New Roman" panose="02020603050405020304" pitchFamily="18" charset="0"/>
                <a:cs typeface="Times New Roman" panose="02020603050405020304" pitchFamily="18" charset="0"/>
              </a:rPr>
              <a:t>项</a:t>
            </a:r>
            <a:r>
              <a:rPr lang="en-US" altLang="zh-CN" sz="2200">
                <a:latin typeface="Times New Roman" panose="02020603050405020304" pitchFamily="18" charset="0"/>
              </a:rPr>
              <a:t>,“</a:t>
            </a:r>
            <a:r>
              <a:rPr lang="zh-CN" altLang="zh-CN" sz="2200">
                <a:latin typeface="Times New Roman" panose="02020603050405020304" pitchFamily="18" charset="0"/>
                <a:cs typeface="Times New Roman" panose="02020603050405020304" pitchFamily="18" charset="0"/>
              </a:rPr>
              <a:t>承载</a:t>
            </a:r>
            <a:r>
              <a:rPr lang="en-US" altLang="zh-CN" sz="2200">
                <a:latin typeface="Times New Roman" panose="02020603050405020304" pitchFamily="18" charset="0"/>
              </a:rPr>
              <a:t>”</a:t>
            </a:r>
            <a:r>
              <a:rPr lang="zh-CN" altLang="zh-CN" sz="2200">
                <a:latin typeface="Times New Roman" panose="02020603050405020304" pitchFamily="18" charset="0"/>
                <a:cs typeface="Times New Roman" panose="02020603050405020304" pitchFamily="18" charset="0"/>
              </a:rPr>
              <a:t>的</a:t>
            </a:r>
            <a:r>
              <a:rPr lang="en-US" altLang="zh-CN" sz="2200">
                <a:latin typeface="Times New Roman" panose="02020603050405020304" pitchFamily="18" charset="0"/>
              </a:rPr>
              <a:t>“</a:t>
            </a:r>
            <a:r>
              <a:rPr lang="zh-CN" altLang="zh-CN" sz="2200">
                <a:latin typeface="Times New Roman" panose="02020603050405020304" pitchFamily="18" charset="0"/>
                <a:cs typeface="Times New Roman" panose="02020603050405020304" pitchFamily="18" charset="0"/>
              </a:rPr>
              <a:t>载</a:t>
            </a:r>
            <a:r>
              <a:rPr lang="en-US" altLang="zh-CN" sz="2200">
                <a:latin typeface="Times New Roman" panose="02020603050405020304" pitchFamily="18" charset="0"/>
              </a:rPr>
              <a:t>”</a:t>
            </a:r>
            <a:r>
              <a:rPr lang="zh-CN" altLang="zh-CN" sz="2200">
                <a:latin typeface="Times New Roman" panose="02020603050405020304" pitchFamily="18" charset="0"/>
                <a:cs typeface="Times New Roman" panose="02020603050405020304" pitchFamily="18" charset="0"/>
              </a:rPr>
              <a:t>应读作</a:t>
            </a:r>
            <a:r>
              <a:rPr lang="en-US" altLang="zh-CN" sz="2200">
                <a:latin typeface="Times New Roman" panose="02020603050405020304" pitchFamily="18" charset="0"/>
              </a:rPr>
              <a:t>“</a:t>
            </a:r>
            <a:r>
              <a:rPr lang="en-US" altLang="zh-CN" sz="2200" err="1">
                <a:latin typeface="Arial" panose="020b0604020202020204" pitchFamily="34" charset="0"/>
                <a:ea typeface="黑体" panose="02010609060101010101" pitchFamily="49" charset="-122"/>
                <a:cs typeface="Times New Roman" panose="02020603050405020304" pitchFamily="18" charset="0"/>
              </a:rPr>
              <a:t>zài</a:t>
            </a:r>
            <a:r>
              <a:rPr lang="en-US" altLang="zh-CN" sz="2200">
                <a:latin typeface="Times New Roman" panose="02020603050405020304" pitchFamily="18" charset="0"/>
              </a:rPr>
              <a:t>”;C</a:t>
            </a:r>
            <a:r>
              <a:rPr lang="zh-CN" altLang="zh-CN" sz="2200">
                <a:latin typeface="Times New Roman" panose="02020603050405020304" pitchFamily="18" charset="0"/>
                <a:cs typeface="Times New Roman" panose="02020603050405020304" pitchFamily="18" charset="0"/>
              </a:rPr>
              <a:t>项</a:t>
            </a:r>
            <a:r>
              <a:rPr lang="en-US" altLang="zh-CN" sz="2200">
                <a:latin typeface="Times New Roman" panose="02020603050405020304" pitchFamily="18" charset="0"/>
              </a:rPr>
              <a:t>,“</a:t>
            </a:r>
            <a:r>
              <a:rPr lang="zh-CN" altLang="zh-CN" sz="2200">
                <a:latin typeface="Times New Roman" panose="02020603050405020304" pitchFamily="18" charset="0"/>
                <a:cs typeface="Times New Roman" panose="02020603050405020304" pitchFamily="18" charset="0"/>
              </a:rPr>
              <a:t>目炫神迷</a:t>
            </a:r>
            <a:r>
              <a:rPr lang="en-US" altLang="zh-CN" sz="2200">
                <a:latin typeface="Times New Roman" panose="02020603050405020304" pitchFamily="18" charset="0"/>
              </a:rPr>
              <a:t>”</a:t>
            </a:r>
            <a:r>
              <a:rPr lang="zh-CN" altLang="zh-CN" sz="2200">
                <a:latin typeface="Times New Roman" panose="02020603050405020304" pitchFamily="18" charset="0"/>
                <a:cs typeface="Times New Roman" panose="02020603050405020304" pitchFamily="18" charset="0"/>
              </a:rPr>
              <a:t>应写作</a:t>
            </a:r>
            <a:r>
              <a:rPr lang="en-US" altLang="zh-CN" sz="2200">
                <a:latin typeface="Times New Roman" panose="02020603050405020304" pitchFamily="18" charset="0"/>
              </a:rPr>
              <a:t>“</a:t>
            </a:r>
            <a:r>
              <a:rPr lang="zh-CN" altLang="zh-CN" sz="2200">
                <a:latin typeface="Times New Roman" panose="02020603050405020304" pitchFamily="18" charset="0"/>
                <a:cs typeface="Times New Roman" panose="02020603050405020304" pitchFamily="18" charset="0"/>
              </a:rPr>
              <a:t>目眩神迷</a:t>
            </a:r>
            <a:r>
              <a:rPr lang="en-US" altLang="zh-CN" sz="2200">
                <a:latin typeface="Times New Roman" panose="02020603050405020304" pitchFamily="18" charset="0"/>
              </a:rPr>
              <a:t>”;D</a:t>
            </a:r>
            <a:r>
              <a:rPr lang="zh-CN" altLang="zh-CN" sz="2200">
                <a:latin typeface="Times New Roman" panose="02020603050405020304" pitchFamily="18" charset="0"/>
                <a:cs typeface="Times New Roman" panose="02020603050405020304" pitchFamily="18" charset="0"/>
              </a:rPr>
              <a:t>项</a:t>
            </a:r>
            <a:r>
              <a:rPr lang="en-US" altLang="zh-CN" sz="2200">
                <a:latin typeface="Times New Roman" panose="02020603050405020304" pitchFamily="18" charset="0"/>
              </a:rPr>
              <a:t>,</a:t>
            </a:r>
            <a:r>
              <a:rPr lang="zh-CN" altLang="zh-CN" sz="2200">
                <a:latin typeface="Times New Roman" panose="02020603050405020304" pitchFamily="18" charset="0"/>
                <a:cs typeface="Times New Roman" panose="02020603050405020304" pitchFamily="18" charset="0"/>
              </a:rPr>
              <a:t>全部正确。</a:t>
            </a:r>
            <a:endParaRPr lang="zh-CN" altLang="en-US" sz="2200"/>
          </a:p>
        </p:txBody>
      </p:sp>
      <p:sp>
        <p:nvSpPr>
          <p:cNvPr id="6" name="矩形 5"/>
          <p:cNvSpPr>
            <a:spLocks noChangeAspect="1"/>
          </p:cNvSpPr>
          <p:nvPr/>
        </p:nvSpPr>
        <p:spPr>
          <a:xfrm>
            <a:off x="508000" y="3442939"/>
            <a:ext cx="1164101" cy="498598"/>
          </a:xfrm>
          <a:prstGeom prst="rect">
            <a:avLst/>
          </a:prstGeom>
        </p:spPr>
        <p:txBody>
          <a:bodyPr wrap="none">
            <a:spAutoFit/>
          </a:bodyPr>
          <a:lstStyle/>
          <a:p>
            <a:pPr>
              <a:lnSpc>
                <a:spcPct val="120000"/>
              </a:lnSpc>
              <a:spcAft>
                <a:spcPct val="0"/>
              </a:spcAft>
              <a:tabLst>
                <a:tab pos="1029335"/>
                <a:tab pos="1850390"/>
                <a:tab pos="2538095"/>
                <a:tab pos="3221990"/>
              </a:tabLst>
            </a:pPr>
            <a:r>
              <a:rPr lang="zh-CN" altLang="zh-CN" sz="2200">
                <a:solidFill>
                  <a:srgbClr val="FF0000"/>
                </a:solidFill>
                <a:latin typeface="NEU-BZ-S92"/>
                <a:ea typeface="黑体" panose="02010609060101010101" pitchFamily="49" charset="-122"/>
                <a:cs typeface="Times New Roman" panose="02020603050405020304" pitchFamily="18" charset="0"/>
              </a:rPr>
              <a:t>答案</a:t>
            </a:r>
            <a:r>
              <a:rPr lang="en-US" altLang="zh-CN" sz="2200">
                <a:solidFill>
                  <a:srgbClr val="FF0000"/>
                </a:solidFill>
                <a:latin typeface="NEU-BZ-S92"/>
                <a:ea typeface="黑体" panose="02010609060101010101" pitchFamily="49" charset="-122"/>
                <a:cs typeface="Times New Roman" panose="02020603050405020304" pitchFamily="18" charset="0"/>
              </a:rPr>
              <a:t>:</a:t>
            </a:r>
            <a:r>
              <a:rPr lang="en-US" altLang="zh-CN" sz="2200" smtClean="0">
                <a:solidFill>
                  <a:srgbClr val="000000"/>
                </a:solidFill>
                <a:latin typeface="Times New Roman" panose="02020603050405020304" pitchFamily="18" charset="0"/>
                <a:cs typeface="Times New Roman" panose="02020603050405020304" pitchFamily="18" charset="0"/>
              </a:rPr>
              <a:t>D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208436547"/>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1"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1"/>
    </p:bldLst>
  </p:timing>
</p:sld>
</file>

<file path=ppt/slides/slide4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48</a:t>
            </a:fld>
            <a:r>
              <a:rPr lang="en-US" altLang="zh-CN" smtClean="0"/>
              <a:t>-</a:t>
            </a:r>
            <a:endParaRPr lang="zh-CN" altLang="en-US"/>
          </a:p>
        </p:txBody>
      </p:sp>
      <p:sp>
        <p:nvSpPr>
          <p:cNvPr id="3" name="矩形 2"/>
          <p:cNvSpPr>
            <a:spLocks noChangeAspect="1"/>
          </p:cNvSpPr>
          <p:nvPr/>
        </p:nvSpPr>
        <p:spPr>
          <a:xfrm>
            <a:off x="508000" y="1101323"/>
            <a:ext cx="8128000" cy="498598"/>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9</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下列各句中加点字的读音和字形全都正确的一项是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1347383453"/>
              </p:ext>
            </p:extLst>
          </p:nvPr>
        </p:nvGraphicFramePr>
        <p:xfrm>
          <a:off x="599682" y="1621686"/>
          <a:ext cx="8128000" cy="3831290"/>
        </p:xfrm>
        <a:graphic>
          <a:graphicData uri="http://schemas.openxmlformats.org/presentationml/2006/ole">
            <mc:AlternateContent xmlns:mc="http://schemas.openxmlformats.org/markup-compatibility/2006">
              <mc:Choice xmlns:v="urn:schemas-microsoft-com:vml" Requires="v">
                <p:oleObj spid="_x0000_s1047" name="文档" r:id="rId2" progId="Word.Document.12">
                  <p:embed/>
                </p:oleObj>
              </mc:Choice>
              <mc:Fallback>
                <p:oleObj name="文档" r:id="rId2" progId="Word.Document.12">
                  <p:embed/>
                  <p:pic>
                    <p:nvPicPr>
                      <p:cNvPr id="0" name="OLE substitute image"/>
                      <p:cNvPicPr/>
                      <p:nvPr/>
                    </p:nvPicPr>
                    <p:blipFill>
                      <a:blip r:embed="rId3"/>
                      <a:stretch>
                        <a:fillRect/>
                      </a:stretch>
                    </p:blipFill>
                    <p:spPr>
                      <a:xfrm>
                        <a:off x="599682" y="1621686"/>
                        <a:ext cx="8128000" cy="3831290"/>
                      </a:xfrm>
                      <a:prstGeom prst="rect">
                        <a:avLst/>
                      </a:prstGeom>
                    </p:spPr>
                  </p:pic>
                </p:oleObj>
              </mc:Fallback>
            </mc:AlternateContent>
          </a:graphicData>
        </a:graphic>
      </p:graphicFrame>
      <p:sp>
        <p:nvSpPr>
          <p:cNvPr id="5" name="矩形 4"/>
          <p:cNvSpPr>
            <a:spLocks noChangeAspect="1"/>
          </p:cNvSpPr>
          <p:nvPr/>
        </p:nvSpPr>
        <p:spPr>
          <a:xfrm>
            <a:off x="7144235" y="1101323"/>
            <a:ext cx="442750" cy="463204"/>
          </a:xfrm>
          <a:prstGeom prst="rect">
            <a:avLst/>
          </a:prstGeom>
        </p:spPr>
        <p:txBody>
          <a:bodyPr wrap="none">
            <a:spAutoFit/>
          </a:bodyPr>
          <a:lstStyle/>
          <a:p>
            <a:pPr>
              <a:lnSpc>
                <a:spcPct val="120000"/>
              </a:lnSpc>
            </a:pPr>
            <a:r>
              <a:rPr lang="en-US" altLang="zh-CN" sz="2200" smtClean="0">
                <a:solidFill>
                  <a:srgbClr val="FF0000"/>
                </a:solidFill>
                <a:latin typeface="Times New Roman" panose="02020603050405020304" pitchFamily="18" charset="0"/>
              </a:rPr>
              <a:t>B </a:t>
            </a:r>
            <a:endParaRPr lang="zh-CN" altLang="en-US" sz="2200"/>
          </a:p>
        </p:txBody>
      </p:sp>
      <p:sp>
        <p:nvSpPr>
          <p:cNvPr id="6" name="矩形 5"/>
          <p:cNvSpPr>
            <a:spLocks noChangeAspect="1"/>
          </p:cNvSpPr>
          <p:nvPr/>
        </p:nvSpPr>
        <p:spPr>
          <a:xfrm>
            <a:off x="508000" y="5452976"/>
            <a:ext cx="8128000" cy="866006"/>
          </a:xfrm>
          <a:prstGeom prst="rect">
            <a:avLst/>
          </a:prstGeom>
        </p:spPr>
        <p:txBody>
          <a:bodyPr>
            <a:spAutoFit/>
          </a:bodyPr>
          <a:lstStyle/>
          <a:p>
            <a:pPr>
              <a:lnSpc>
                <a:spcPct val="120000"/>
              </a:lnSpc>
            </a:pPr>
            <a:r>
              <a:rPr lang="en-US" altLang="zh-CN" sz="2200">
                <a:solidFill>
                  <a:srgbClr val="FF0000"/>
                </a:solidFill>
                <a:latin typeface="Times New Roman" panose="02020603050405020304" pitchFamily="18" charset="0"/>
              </a:rPr>
              <a:t>A</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目不瑕接</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的</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瑕</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应为</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暇</a:t>
            </a:r>
            <a:r>
              <a:rPr lang="en-US" altLang="zh-CN" sz="2200">
                <a:solidFill>
                  <a:srgbClr val="FF0000"/>
                </a:solidFill>
                <a:latin typeface="Times New Roman" panose="02020603050405020304" pitchFamily="18" charset="0"/>
              </a:rPr>
              <a:t>”;B</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全部正确</a:t>
            </a:r>
            <a:r>
              <a:rPr lang="en-US" altLang="zh-CN" sz="2200">
                <a:solidFill>
                  <a:srgbClr val="FF0000"/>
                </a:solidFill>
                <a:latin typeface="Times New Roman" panose="02020603050405020304" pitchFamily="18" charset="0"/>
              </a:rPr>
              <a:t>;C</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雄辫</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的</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辫</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应为</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辩</a:t>
            </a:r>
            <a:r>
              <a:rPr lang="en-US" altLang="zh-CN" sz="2200">
                <a:solidFill>
                  <a:srgbClr val="FF0000"/>
                </a:solidFill>
                <a:latin typeface="Times New Roman" panose="02020603050405020304" pitchFamily="18" charset="0"/>
              </a:rPr>
              <a:t>”;D</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历尽心血</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的</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历</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应为</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沥</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a:t>
            </a:r>
            <a:endParaRPr lang="zh-CN" altLang="en-US" sz="2200"/>
          </a:p>
        </p:txBody>
      </p:sp>
    </p:spTree>
    <p:extLst>
      <p:ext uri="{BB962C8B-B14F-4D97-AF65-F5344CB8AC3E}">
        <p14:creationId xmlns:p14="http://schemas.microsoft.com/office/powerpoint/2010/main" val="3262551762"/>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2" presetClass="entr" presetSubtype="4" fill="hold" grpId="1"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down)">
                                      <p:cBhvr>
                                        <p:cTn id="1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1"/>
    </p:bldLst>
  </p:timing>
</p:sld>
</file>

<file path=ppt/slides/slide4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49</a:t>
            </a:fld>
            <a:r>
              <a:rPr lang="en-US" altLang="zh-CN" smtClean="0"/>
              <a:t>-</a:t>
            </a:r>
            <a:endParaRPr lang="zh-CN" altLang="en-US"/>
          </a:p>
        </p:txBody>
      </p:sp>
      <p:sp>
        <p:nvSpPr>
          <p:cNvPr id="5" name="矩形 4"/>
          <p:cNvSpPr>
            <a:spLocks noChangeAspect="1"/>
          </p:cNvSpPr>
          <p:nvPr/>
        </p:nvSpPr>
        <p:spPr>
          <a:xfrm>
            <a:off x="508000" y="1247978"/>
            <a:ext cx="8128000" cy="498598"/>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10</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下列各句中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加点字的注音和字形全都正确的一项是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11" name="对象 10"/>
          <p:cNvGraphicFramePr>
            <a:graphicFrameLocks noChangeAspect="1"/>
          </p:cNvGraphicFramePr>
          <p:nvPr>
            <p:extLst>
              <p:ext uri="{D42A27DB-BD31-4B8C-83A1-F6EECF244321}">
                <p14:modId xmlns:p14="http://schemas.microsoft.com/office/powerpoint/2010/main" val="3832873462"/>
              </p:ext>
            </p:extLst>
          </p:nvPr>
        </p:nvGraphicFramePr>
        <p:xfrm>
          <a:off x="599682" y="1766221"/>
          <a:ext cx="8128000" cy="3318652"/>
        </p:xfrm>
        <a:graphic>
          <a:graphicData uri="http://schemas.openxmlformats.org/presentationml/2006/ole">
            <mc:AlternateContent xmlns:mc="http://schemas.openxmlformats.org/markup-compatibility/2006">
              <mc:Choice xmlns:v="urn:schemas-microsoft-com:vml" Requires="v">
                <p:oleObj spid="_x0000_s1048" name="文档" r:id="rId2" progId="Word.Document.12">
                  <p:embed/>
                </p:oleObj>
              </mc:Choice>
              <mc:Fallback>
                <p:oleObj name="文档" r:id="rId2" progId="Word.Document.12">
                  <p:embed/>
                  <p:pic>
                    <p:nvPicPr>
                      <p:cNvPr id="0" name="OLE substitute image"/>
                      <p:cNvPicPr/>
                      <p:nvPr/>
                    </p:nvPicPr>
                    <p:blipFill>
                      <a:blip r:embed="rId3"/>
                      <a:stretch>
                        <a:fillRect/>
                      </a:stretch>
                    </p:blipFill>
                    <p:spPr>
                      <a:xfrm>
                        <a:off x="599682" y="1766221"/>
                        <a:ext cx="8128000" cy="3318652"/>
                      </a:xfrm>
                      <a:prstGeom prst="rect">
                        <a:avLst/>
                      </a:prstGeom>
                    </p:spPr>
                  </p:pic>
                </p:oleObj>
              </mc:Fallback>
            </mc:AlternateContent>
          </a:graphicData>
        </a:graphic>
      </p:graphicFrame>
      <p:sp>
        <p:nvSpPr>
          <p:cNvPr id="6" name="矩形 5"/>
          <p:cNvSpPr>
            <a:spLocks noChangeAspect="1"/>
          </p:cNvSpPr>
          <p:nvPr/>
        </p:nvSpPr>
        <p:spPr>
          <a:xfrm>
            <a:off x="7349868" y="1247978"/>
            <a:ext cx="443198" cy="463204"/>
          </a:xfrm>
          <a:prstGeom prst="rect">
            <a:avLst/>
          </a:prstGeom>
        </p:spPr>
        <p:txBody>
          <a:bodyPr wrap="none">
            <a:spAutoFit/>
          </a:bodyPr>
          <a:lstStyle/>
          <a:p>
            <a:pPr>
              <a:lnSpc>
                <a:spcPct val="120000"/>
              </a:lnSpc>
            </a:pPr>
            <a:r>
              <a:rPr lang="en-US" altLang="zh-CN" sz="2200" smtClean="0">
                <a:solidFill>
                  <a:srgbClr val="FF0000"/>
                </a:solidFill>
                <a:latin typeface="Times New Roman" panose="02020603050405020304" pitchFamily="18" charset="0"/>
              </a:rPr>
              <a:t>A </a:t>
            </a:r>
            <a:endParaRPr lang="zh-CN" altLang="en-US" sz="2200"/>
          </a:p>
        </p:txBody>
      </p:sp>
      <p:sp>
        <p:nvSpPr>
          <p:cNvPr id="3" name="矩形 2"/>
          <p:cNvSpPr>
            <a:spLocks noChangeAspect="1"/>
          </p:cNvSpPr>
          <p:nvPr/>
        </p:nvSpPr>
        <p:spPr>
          <a:xfrm>
            <a:off x="508000" y="5043309"/>
            <a:ext cx="8128000" cy="866006"/>
          </a:xfrm>
          <a:prstGeom prst="rect">
            <a:avLst/>
          </a:prstGeom>
        </p:spPr>
        <p:txBody>
          <a:bodyPr>
            <a:spAutoFit/>
          </a:bodyPr>
          <a:lstStyle/>
          <a:p>
            <a:pPr>
              <a:lnSpc>
                <a:spcPct val="120000"/>
              </a:lnSpc>
            </a:pPr>
            <a:r>
              <a:rPr lang="en-US" altLang="zh-CN" sz="2200">
                <a:solidFill>
                  <a:srgbClr val="FF0000"/>
                </a:solidFill>
                <a:latin typeface="Times New Roman" panose="02020603050405020304" pitchFamily="18" charset="0"/>
              </a:rPr>
              <a:t>A</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全部正确</a:t>
            </a:r>
            <a:r>
              <a:rPr lang="en-US" altLang="zh-CN" sz="2200">
                <a:solidFill>
                  <a:srgbClr val="FF0000"/>
                </a:solidFill>
                <a:latin typeface="Times New Roman" panose="02020603050405020304" pitchFamily="18" charset="0"/>
              </a:rPr>
              <a:t>;B</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通霄达旦</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应写作</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通宵达旦</a:t>
            </a:r>
            <a:r>
              <a:rPr lang="en-US" altLang="zh-CN" sz="2200">
                <a:solidFill>
                  <a:srgbClr val="FF0000"/>
                </a:solidFill>
                <a:latin typeface="Times New Roman" panose="02020603050405020304" pitchFamily="18" charset="0"/>
              </a:rPr>
              <a:t>”;C</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蓦然</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的</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蓦</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应读作</a:t>
            </a:r>
            <a:r>
              <a:rPr lang="en-US" altLang="zh-CN" sz="2200">
                <a:solidFill>
                  <a:srgbClr val="FF0000"/>
                </a:solidFill>
                <a:latin typeface="Times New Roman" panose="02020603050405020304" pitchFamily="18" charset="0"/>
              </a:rPr>
              <a:t>“mò”;D</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屏息敛气</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的</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屏</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应读作</a:t>
            </a:r>
            <a:r>
              <a:rPr lang="en-US" altLang="zh-CN" sz="2200">
                <a:solidFill>
                  <a:srgbClr val="FF0000"/>
                </a:solidFill>
                <a:latin typeface="Times New Roman" panose="02020603050405020304" pitchFamily="18" charset="0"/>
              </a:rPr>
              <a:t>“</a:t>
            </a:r>
            <a:r>
              <a:rPr lang="en-US" altLang="zh-CN" sz="2200" err="1">
                <a:solidFill>
                  <a:srgbClr val="FF0000"/>
                </a:solidFill>
                <a:latin typeface="Arial" panose="020b0604020202020204" pitchFamily="34" charset="0"/>
                <a:ea typeface="黑体" panose="02010609060101010101" pitchFamily="49" charset="-122"/>
                <a:cs typeface="Times New Roman" panose="02020603050405020304" pitchFamily="18" charset="0"/>
              </a:rPr>
              <a:t>bǐng</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a:t>
            </a:r>
            <a:endParaRPr lang="zh-CN" altLang="en-US" sz="2200"/>
          </a:p>
        </p:txBody>
      </p:sp>
    </p:spTree>
    <p:extLst>
      <p:ext uri="{BB962C8B-B14F-4D97-AF65-F5344CB8AC3E}">
        <p14:creationId xmlns:p14="http://schemas.microsoft.com/office/powerpoint/2010/main" val="1843047997"/>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2" presetClass="entr" presetSubtype="4" fill="hold" grpId="1"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down)">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1"/>
    </p:bldLst>
  </p:timing>
</p:sld>
</file>

<file path=ppt/slides/slide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pPr algn="ctr"/>
              <a:t>5</a:t>
            </a:fld>
            <a:r>
              <a:rPr lang="en-US" altLang="zh-CN" smtClean="0"/>
              <a:t>-</a:t>
            </a:r>
            <a:endParaRPr lang="zh-CN" altLang="en-US"/>
          </a:p>
        </p:txBody>
      </p:sp>
      <p:sp>
        <p:nvSpPr>
          <p:cNvPr id="2" name="矩形 1"/>
          <p:cNvSpPr>
            <a:spLocks noChangeAspect="1"/>
          </p:cNvSpPr>
          <p:nvPr/>
        </p:nvSpPr>
        <p:spPr>
          <a:xfrm>
            <a:off x="508000" y="1772816"/>
            <a:ext cx="8128000" cy="2084801"/>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下列词语书写完全正确的一项是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潜心惯注　　</a:t>
            </a:r>
            <a:r>
              <a:rPr lang="en-US" altLang="zh-CN" sz="2200" smtClean="0">
                <a:solidFill>
                  <a:srgbClr val="000000"/>
                </a:solidFill>
                <a:latin typeface="Times New Roman" panose="02020603050405020304" pitchFamily="18" charset="0"/>
                <a:cs typeface="Times New Roman" panose="02020603050405020304" pitchFamily="18" charset="0"/>
              </a:rPr>
              <a:t>	</a:t>
            </a:r>
            <a:r>
              <a:rPr lang="zh-CN" altLang="zh-CN" sz="2200" smtClean="0">
                <a:solidFill>
                  <a:srgbClr val="000000"/>
                </a:solidFill>
                <a:latin typeface="Times New Roman" panose="02020603050405020304" pitchFamily="18" charset="0"/>
                <a:cs typeface="Times New Roman" panose="02020603050405020304" pitchFamily="18" charset="0"/>
              </a:rPr>
              <a:t>迭起</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		</a:t>
            </a:r>
            <a:r>
              <a:rPr lang="zh-CN" altLang="zh-CN" sz="2200" smtClean="0">
                <a:solidFill>
                  <a:srgbClr val="000000"/>
                </a:solidFill>
                <a:latin typeface="Times New Roman" panose="02020603050405020304" pitchFamily="18" charset="0"/>
                <a:cs typeface="Times New Roman" panose="02020603050405020304" pitchFamily="18" charset="0"/>
              </a:rPr>
              <a:t>彭湃</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	</a:t>
            </a:r>
            <a:r>
              <a:rPr lang="zh-CN" altLang="zh-CN" sz="2200" smtClean="0">
                <a:solidFill>
                  <a:srgbClr val="000000"/>
                </a:solidFill>
                <a:latin typeface="Times New Roman" panose="02020603050405020304" pitchFamily="18" charset="0"/>
                <a:cs typeface="Times New Roman" panose="02020603050405020304" pitchFamily="18" charset="0"/>
              </a:rPr>
              <a:t>义愤填膺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彷徨　　　　</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花圃　　　</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深邃　　　</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迥乎不同</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锋茫毕露　　</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涉猎　　　</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徘徊　　　</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暑名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婉转　　　</a:t>
            </a:r>
            <a:r>
              <a:rPr lang="en-US" altLang="zh-CN" sz="2200">
                <a:solidFill>
                  <a:srgbClr val="000000"/>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	</a:t>
            </a:r>
            <a:r>
              <a:rPr lang="zh-CN" altLang="zh-CN" sz="2200" smtClean="0">
                <a:solidFill>
                  <a:srgbClr val="000000"/>
                </a:solidFill>
                <a:latin typeface="Times New Roman" panose="02020603050405020304" pitchFamily="18" charset="0"/>
                <a:cs typeface="Times New Roman" panose="02020603050405020304" pitchFamily="18" charset="0"/>
              </a:rPr>
              <a:t>弄堂</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	</a:t>
            </a:r>
            <a:r>
              <a:rPr lang="zh-CN" altLang="zh-CN" sz="2200" smtClean="0">
                <a:solidFill>
                  <a:srgbClr val="000000"/>
                </a:solidFill>
                <a:latin typeface="Times New Roman" panose="02020603050405020304" pitchFamily="18" charset="0"/>
                <a:cs typeface="Times New Roman" panose="02020603050405020304" pitchFamily="18" charset="0"/>
              </a:rPr>
              <a:t>绽放</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奥悔</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4911258" y="1783207"/>
            <a:ext cx="442750" cy="463204"/>
          </a:xfrm>
          <a:prstGeom prst="rect">
            <a:avLst/>
          </a:prstGeom>
        </p:spPr>
        <p:txBody>
          <a:bodyPr wrap="none">
            <a:spAutoFit/>
          </a:bodyPr>
          <a:lstStyle/>
          <a:p>
            <a:pPr>
              <a:lnSpc>
                <a:spcPct val="120000"/>
              </a:lnSpc>
            </a:pPr>
            <a:r>
              <a:rPr lang="en-US" altLang="zh-CN" sz="2200" smtClean="0">
                <a:solidFill>
                  <a:srgbClr val="FF0000"/>
                </a:solidFill>
                <a:latin typeface="Times New Roman" panose="02020603050405020304" pitchFamily="18" charset="0"/>
              </a:rPr>
              <a:t>B </a:t>
            </a:r>
            <a:endParaRPr lang="zh-CN" altLang="en-US" sz="2200"/>
          </a:p>
        </p:txBody>
      </p:sp>
      <p:sp>
        <p:nvSpPr>
          <p:cNvPr id="3" name="矩形 2"/>
          <p:cNvSpPr>
            <a:spLocks noChangeAspect="1"/>
          </p:cNvSpPr>
          <p:nvPr/>
        </p:nvSpPr>
        <p:spPr>
          <a:xfrm>
            <a:off x="508000" y="3868008"/>
            <a:ext cx="8128000" cy="1272271"/>
          </a:xfrm>
          <a:prstGeom prst="rect">
            <a:avLst/>
          </a:prstGeom>
        </p:spPr>
        <p:txBody>
          <a:bodyPr>
            <a:spAutoFit/>
          </a:bodyPr>
          <a:lstStyle/>
          <a:p>
            <a:pPr>
              <a:lnSpc>
                <a:spcPct val="120000"/>
              </a:lnSpc>
            </a:pPr>
            <a:r>
              <a:rPr lang="en-US" altLang="zh-CN" sz="2200">
                <a:solidFill>
                  <a:srgbClr val="FF0000"/>
                </a:solidFill>
                <a:latin typeface="Times New Roman" panose="02020603050405020304" pitchFamily="18" charset="0"/>
              </a:rPr>
              <a:t>A</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潜心惯注</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应写作</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潜心贯注</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彭湃</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应写作</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澎湃</a:t>
            </a:r>
            <a:r>
              <a:rPr lang="en-US" altLang="zh-CN" sz="2200">
                <a:solidFill>
                  <a:srgbClr val="FF0000"/>
                </a:solidFill>
                <a:latin typeface="Times New Roman" panose="02020603050405020304" pitchFamily="18" charset="0"/>
              </a:rPr>
              <a:t>”;B</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全部正确</a:t>
            </a:r>
            <a:r>
              <a:rPr lang="en-US" altLang="zh-CN" sz="2200">
                <a:solidFill>
                  <a:srgbClr val="FF0000"/>
                </a:solidFill>
                <a:latin typeface="Times New Roman" panose="02020603050405020304" pitchFamily="18" charset="0"/>
              </a:rPr>
              <a:t>;C</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锋茫毕露</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应写作</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锋芒毕露</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暑名</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应写作</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署名</a:t>
            </a:r>
            <a:r>
              <a:rPr lang="en-US" altLang="zh-CN" sz="2200">
                <a:solidFill>
                  <a:srgbClr val="FF0000"/>
                </a:solidFill>
                <a:latin typeface="Times New Roman" panose="02020603050405020304" pitchFamily="18" charset="0"/>
              </a:rPr>
              <a:t>”;D</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奥悔</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应写作</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懊悔</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a:t>
            </a:r>
            <a:endParaRPr lang="zh-CN" altLang="en-US" sz="2200"/>
          </a:p>
        </p:txBody>
      </p:sp>
    </p:spTree>
    <p:extLst>
      <p:ext uri="{BB962C8B-B14F-4D97-AF65-F5344CB8AC3E}">
        <p14:creationId xmlns:p14="http://schemas.microsoft.com/office/powerpoint/2010/main" val="1438857340"/>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2" presetClass="entr" presetSubtype="4" fill="hold" grpId="1"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down)">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1"/>
    </p:bldLst>
  </p:timing>
</p:sld>
</file>

<file path=ppt/slides/slide5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50</a:t>
            </a:fld>
            <a:r>
              <a:rPr lang="en-US" altLang="zh-CN" smtClean="0"/>
              <a:t>-</a:t>
            </a:r>
            <a:endParaRPr lang="zh-CN" altLang="en-US"/>
          </a:p>
        </p:txBody>
      </p:sp>
      <p:sp>
        <p:nvSpPr>
          <p:cNvPr id="3" name="矩形 2"/>
          <p:cNvSpPr>
            <a:spLocks noChangeAspect="1"/>
          </p:cNvSpPr>
          <p:nvPr/>
        </p:nvSpPr>
        <p:spPr>
          <a:xfrm>
            <a:off x="508000" y="1153185"/>
            <a:ext cx="8128000" cy="498598"/>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11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下列句子中加点字的字音完全正确的一项是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2066950708"/>
              </p:ext>
            </p:extLst>
          </p:nvPr>
        </p:nvGraphicFramePr>
        <p:xfrm>
          <a:off x="599682" y="1670250"/>
          <a:ext cx="8128000" cy="4492322"/>
        </p:xfrm>
        <a:graphic>
          <a:graphicData uri="http://schemas.openxmlformats.org/presentationml/2006/ole">
            <mc:AlternateContent xmlns:mc="http://schemas.openxmlformats.org/markup-compatibility/2006">
              <mc:Choice xmlns:v="urn:schemas-microsoft-com:vml" Requires="v">
                <p:oleObj spid="_x0000_s1049" name="文档" r:id="rId2" progId="Word.Document.12">
                  <p:embed/>
                </p:oleObj>
              </mc:Choice>
              <mc:Fallback>
                <p:oleObj name="文档" r:id="rId2" progId="Word.Document.12">
                  <p:embed/>
                  <p:pic>
                    <p:nvPicPr>
                      <p:cNvPr id="0" name="OLE substitute image"/>
                      <p:cNvPicPr/>
                      <p:nvPr/>
                    </p:nvPicPr>
                    <p:blipFill>
                      <a:blip r:embed="rId3"/>
                      <a:stretch>
                        <a:fillRect/>
                      </a:stretch>
                    </p:blipFill>
                    <p:spPr>
                      <a:xfrm>
                        <a:off x="599682" y="1670250"/>
                        <a:ext cx="8128000" cy="4492322"/>
                      </a:xfrm>
                      <a:prstGeom prst="rect">
                        <a:avLst/>
                      </a:prstGeom>
                    </p:spPr>
                  </p:pic>
                </p:oleObj>
              </mc:Fallback>
            </mc:AlternateContent>
          </a:graphicData>
        </a:graphic>
      </p:graphicFrame>
    </p:spTree>
    <p:extLst>
      <p:ext uri="{BB962C8B-B14F-4D97-AF65-F5344CB8AC3E}">
        <p14:creationId xmlns:p14="http://schemas.microsoft.com/office/powerpoint/2010/main" val="1819003269"/>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5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51</a:t>
            </a:fld>
            <a:r>
              <a:rPr lang="en-US" altLang="zh-CN" smtClean="0"/>
              <a:t>-</a:t>
            </a:r>
            <a:endParaRPr lang="zh-CN" altLang="en-US"/>
          </a:p>
        </p:txBody>
      </p:sp>
      <p:sp>
        <p:nvSpPr>
          <p:cNvPr id="3" name="矩形 2"/>
          <p:cNvSpPr>
            <a:spLocks noChangeAspect="1"/>
          </p:cNvSpPr>
          <p:nvPr/>
        </p:nvSpPr>
        <p:spPr>
          <a:xfrm>
            <a:off x="508000" y="1959645"/>
            <a:ext cx="8128000" cy="1678536"/>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中国山水画可谓是中国人情思中最为厚重的沉淀。历代山水画家在画面中充分表现笔墨气韵的同时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更注重意境美。意境是艺术的灵魂。我们欣赏画时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时常为其内含的艺术魅</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err="1">
                <a:solidFill>
                  <a:srgbClr val="000000"/>
                </a:solidFill>
                <a:latin typeface="Arial" panose="020b0604020202020204" pitchFamily="34" charset="0"/>
                <a:ea typeface="黑体" panose="02010609060101010101" pitchFamily="49" charset="-122"/>
                <a:cs typeface="Times New Roman" panose="02020603050405020304" pitchFamily="18" charset="0"/>
              </a:rPr>
              <a:t>mèn</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力所吸引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为画外之意、弦外之情所陶冶、所感染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这就是意境美的作用。</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5888926" y="2949554"/>
            <a:ext cx="466794" cy="466090"/>
          </a:xfrm>
          <a:prstGeom prst="rect">
            <a:avLst/>
          </a:prstGeom>
        </p:spPr>
        <p:txBody>
          <a:bodyPr wrap="none">
            <a:spAutoFit/>
          </a:bodyPr>
          <a:lstStyle/>
          <a:p>
            <a:pPr>
              <a:lnSpc>
                <a:spcPct val="120000"/>
              </a:lnSpc>
            </a:pPr>
            <a:r>
              <a:rPr lang="zh-CN" altLang="en-US" sz="2200" smtClean="0">
                <a:latin typeface="楷体" panose="02010609060101010101" charset="-122"/>
                <a:ea typeface="楷体" panose="02010609060101010101" charset="-122"/>
              </a:rPr>
              <a:t>·</a:t>
            </a:r>
            <a:endParaRPr lang="zh-CN" altLang="en-US" sz="2200"/>
          </a:p>
        </p:txBody>
      </p:sp>
      <p:sp>
        <p:nvSpPr>
          <p:cNvPr id="5" name="矩形 4"/>
          <p:cNvSpPr>
            <a:spLocks noChangeAspect="1"/>
          </p:cNvSpPr>
          <p:nvPr/>
        </p:nvSpPr>
        <p:spPr>
          <a:xfrm>
            <a:off x="508000" y="4147170"/>
            <a:ext cx="8128000" cy="866006"/>
          </a:xfrm>
          <a:prstGeom prst="rect">
            <a:avLst/>
          </a:prstGeom>
        </p:spPr>
        <p:txBody>
          <a:bodyPr>
            <a:spAutoFit/>
          </a:bodyPr>
          <a:lstStyle/>
          <a:p>
            <a:pPr>
              <a:lnSpc>
                <a:spcPct val="120000"/>
              </a:lnSpc>
            </a:pPr>
            <a:r>
              <a:rPr lang="zh-CN" altLang="en-US" sz="2200" smtClean="0">
                <a:solidFill>
                  <a:srgbClr val="FF0000"/>
                </a:solidFill>
                <a:latin typeface="NEU-BZ-S92"/>
                <a:ea typeface="黑体" panose="02010609060101010101" pitchFamily="49" charset="-122"/>
                <a:cs typeface="Times New Roman" panose="02020603050405020304" pitchFamily="18" charset="0"/>
              </a:rPr>
              <a:t>解析</a:t>
            </a:r>
            <a:r>
              <a:rPr lang="en-US" altLang="zh-CN" sz="2200" smtClean="0">
                <a:solidFill>
                  <a:srgbClr val="FF0000"/>
                </a:solidFill>
                <a:latin typeface="NEU-BZ-S92"/>
                <a:ea typeface="黑体" panose="02010609060101010101" pitchFamily="49" charset="-122"/>
                <a:cs typeface="Times New Roman" panose="02020603050405020304" pitchFamily="18" charset="0"/>
              </a:rPr>
              <a:t>:</a:t>
            </a:r>
            <a:r>
              <a:rPr lang="en-US" altLang="zh-CN" sz="2200">
                <a:latin typeface="Times New Roman" panose="02020603050405020304" pitchFamily="18" charset="0"/>
              </a:rPr>
              <a:t>A</a:t>
            </a:r>
            <a:r>
              <a:rPr lang="zh-CN" altLang="zh-CN" sz="2200">
                <a:latin typeface="Times New Roman" panose="02020603050405020304" pitchFamily="18" charset="0"/>
                <a:cs typeface="Times New Roman" panose="02020603050405020304" pitchFamily="18" charset="0"/>
              </a:rPr>
              <a:t>项</a:t>
            </a:r>
            <a:r>
              <a:rPr lang="en-US" altLang="zh-CN" sz="2200">
                <a:latin typeface="Times New Roman" panose="02020603050405020304" pitchFamily="18" charset="0"/>
              </a:rPr>
              <a:t>,“</a:t>
            </a:r>
            <a:r>
              <a:rPr lang="zh-CN" altLang="zh-CN" sz="2200">
                <a:latin typeface="Times New Roman" panose="02020603050405020304" pitchFamily="18" charset="0"/>
                <a:cs typeface="Times New Roman" panose="02020603050405020304" pitchFamily="18" charset="0"/>
              </a:rPr>
              <a:t>黏</a:t>
            </a:r>
            <a:r>
              <a:rPr lang="en-US" altLang="zh-CN" sz="2200">
                <a:latin typeface="Times New Roman" panose="02020603050405020304" pitchFamily="18" charset="0"/>
              </a:rPr>
              <a:t>”</a:t>
            </a:r>
            <a:r>
              <a:rPr lang="zh-CN" altLang="zh-CN" sz="2200">
                <a:latin typeface="Times New Roman" panose="02020603050405020304" pitchFamily="18" charset="0"/>
                <a:cs typeface="Times New Roman" panose="02020603050405020304" pitchFamily="18" charset="0"/>
              </a:rPr>
              <a:t>应读作</a:t>
            </a:r>
            <a:r>
              <a:rPr lang="en-US" altLang="zh-CN" sz="2200">
                <a:latin typeface="Times New Roman" panose="02020603050405020304" pitchFamily="18" charset="0"/>
              </a:rPr>
              <a:t>“</a:t>
            </a:r>
            <a:r>
              <a:rPr lang="en-US" altLang="zh-CN" sz="2200" err="1">
                <a:latin typeface="Arial" panose="020b0604020202020204" pitchFamily="34" charset="0"/>
                <a:ea typeface="黑体" panose="02010609060101010101" pitchFamily="49" charset="-122"/>
                <a:cs typeface="Times New Roman" panose="02020603050405020304" pitchFamily="18" charset="0"/>
              </a:rPr>
              <a:t>nián</a:t>
            </a:r>
            <a:r>
              <a:rPr lang="en-US" altLang="zh-CN" sz="2200">
                <a:latin typeface="Times New Roman" panose="02020603050405020304" pitchFamily="18" charset="0"/>
              </a:rPr>
              <a:t>”;B</a:t>
            </a:r>
            <a:r>
              <a:rPr lang="zh-CN" altLang="zh-CN" sz="2200">
                <a:latin typeface="Times New Roman" panose="02020603050405020304" pitchFamily="18" charset="0"/>
                <a:cs typeface="Times New Roman" panose="02020603050405020304" pitchFamily="18" charset="0"/>
              </a:rPr>
              <a:t>项</a:t>
            </a:r>
            <a:r>
              <a:rPr lang="en-US" altLang="zh-CN" sz="2200">
                <a:latin typeface="Times New Roman" panose="02020603050405020304" pitchFamily="18" charset="0"/>
              </a:rPr>
              <a:t>,</a:t>
            </a:r>
            <a:r>
              <a:rPr lang="zh-CN" altLang="zh-CN" sz="2200">
                <a:latin typeface="Times New Roman" panose="02020603050405020304" pitchFamily="18" charset="0"/>
                <a:cs typeface="Times New Roman" panose="02020603050405020304" pitchFamily="18" charset="0"/>
              </a:rPr>
              <a:t>全部正确</a:t>
            </a:r>
            <a:r>
              <a:rPr lang="en-US" altLang="zh-CN" sz="2200">
                <a:latin typeface="Times New Roman" panose="02020603050405020304" pitchFamily="18" charset="0"/>
              </a:rPr>
              <a:t>;C</a:t>
            </a:r>
            <a:r>
              <a:rPr lang="zh-CN" altLang="zh-CN" sz="2200">
                <a:latin typeface="Times New Roman" panose="02020603050405020304" pitchFamily="18" charset="0"/>
                <a:cs typeface="Times New Roman" panose="02020603050405020304" pitchFamily="18" charset="0"/>
              </a:rPr>
              <a:t>项</a:t>
            </a:r>
            <a:r>
              <a:rPr lang="en-US" altLang="zh-CN" sz="2200">
                <a:latin typeface="Times New Roman" panose="02020603050405020304" pitchFamily="18" charset="0"/>
              </a:rPr>
              <a:t>,“</a:t>
            </a:r>
            <a:r>
              <a:rPr lang="zh-CN" altLang="zh-CN" sz="2200">
                <a:latin typeface="Times New Roman" panose="02020603050405020304" pitchFamily="18" charset="0"/>
                <a:cs typeface="Times New Roman" panose="02020603050405020304" pitchFamily="18" charset="0"/>
              </a:rPr>
              <a:t>疵</a:t>
            </a:r>
            <a:r>
              <a:rPr lang="en-US" altLang="zh-CN" sz="2200">
                <a:latin typeface="Times New Roman" panose="02020603050405020304" pitchFamily="18" charset="0"/>
              </a:rPr>
              <a:t>”</a:t>
            </a:r>
            <a:r>
              <a:rPr lang="zh-CN" altLang="zh-CN" sz="2200">
                <a:latin typeface="Times New Roman" panose="02020603050405020304" pitchFamily="18" charset="0"/>
                <a:cs typeface="Times New Roman" panose="02020603050405020304" pitchFamily="18" charset="0"/>
              </a:rPr>
              <a:t>应读作</a:t>
            </a:r>
            <a:r>
              <a:rPr lang="en-US" altLang="zh-CN" sz="2200">
                <a:latin typeface="Times New Roman" panose="02020603050405020304" pitchFamily="18" charset="0"/>
              </a:rPr>
              <a:t>“</a:t>
            </a:r>
            <a:r>
              <a:rPr lang="en-US" altLang="zh-CN" sz="2200" err="1">
                <a:latin typeface="Arial" panose="020b0604020202020204" pitchFamily="34" charset="0"/>
                <a:ea typeface="黑体" panose="02010609060101010101" pitchFamily="49" charset="-122"/>
                <a:cs typeface="Times New Roman" panose="02020603050405020304" pitchFamily="18" charset="0"/>
              </a:rPr>
              <a:t>cī</a:t>
            </a:r>
            <a:r>
              <a:rPr lang="en-US" altLang="zh-CN" sz="2200">
                <a:latin typeface="Times New Roman" panose="02020603050405020304" pitchFamily="18" charset="0"/>
              </a:rPr>
              <a:t>”;D</a:t>
            </a:r>
            <a:r>
              <a:rPr lang="zh-CN" altLang="zh-CN" sz="2200">
                <a:latin typeface="Times New Roman" panose="02020603050405020304" pitchFamily="18" charset="0"/>
                <a:cs typeface="Times New Roman" panose="02020603050405020304" pitchFamily="18" charset="0"/>
              </a:rPr>
              <a:t>项</a:t>
            </a:r>
            <a:r>
              <a:rPr lang="en-US" altLang="zh-CN" sz="2200">
                <a:latin typeface="Times New Roman" panose="02020603050405020304" pitchFamily="18" charset="0"/>
              </a:rPr>
              <a:t>,“</a:t>
            </a:r>
            <a:r>
              <a:rPr lang="zh-CN" altLang="zh-CN" sz="2200">
                <a:latin typeface="Times New Roman" panose="02020603050405020304" pitchFamily="18" charset="0"/>
                <a:cs typeface="Times New Roman" panose="02020603050405020304" pitchFamily="18" charset="0"/>
              </a:rPr>
              <a:t>魅</a:t>
            </a:r>
            <a:r>
              <a:rPr lang="en-US" altLang="zh-CN" sz="2200">
                <a:latin typeface="Times New Roman" panose="02020603050405020304" pitchFamily="18" charset="0"/>
              </a:rPr>
              <a:t>”</a:t>
            </a:r>
            <a:r>
              <a:rPr lang="zh-CN" altLang="zh-CN" sz="2200">
                <a:latin typeface="Times New Roman" panose="02020603050405020304" pitchFamily="18" charset="0"/>
                <a:cs typeface="Times New Roman" panose="02020603050405020304" pitchFamily="18" charset="0"/>
              </a:rPr>
              <a:t>应读作</a:t>
            </a:r>
            <a:r>
              <a:rPr lang="en-US" altLang="zh-CN" sz="2200">
                <a:latin typeface="Times New Roman" panose="02020603050405020304" pitchFamily="18" charset="0"/>
              </a:rPr>
              <a:t>“</a:t>
            </a:r>
            <a:r>
              <a:rPr lang="en-US" altLang="zh-CN" sz="2200" err="1">
                <a:latin typeface="Arial" panose="020b0604020202020204" pitchFamily="34" charset="0"/>
                <a:ea typeface="黑体" panose="02010609060101010101" pitchFamily="49" charset="-122"/>
                <a:cs typeface="Times New Roman" panose="02020603050405020304" pitchFamily="18" charset="0"/>
              </a:rPr>
              <a:t>mèi</a:t>
            </a:r>
            <a:r>
              <a:rPr lang="en-US" altLang="zh-CN" sz="2200">
                <a:latin typeface="Times New Roman" panose="02020603050405020304" pitchFamily="18" charset="0"/>
              </a:rPr>
              <a:t>”</a:t>
            </a:r>
            <a:r>
              <a:rPr lang="zh-CN" altLang="zh-CN" sz="2200">
                <a:latin typeface="Times New Roman" panose="02020603050405020304" pitchFamily="18" charset="0"/>
                <a:cs typeface="Times New Roman" panose="02020603050405020304" pitchFamily="18" charset="0"/>
              </a:rPr>
              <a:t>。</a:t>
            </a:r>
            <a:endParaRPr lang="zh-CN" altLang="en-US" sz="2200"/>
          </a:p>
        </p:txBody>
      </p:sp>
      <p:sp>
        <p:nvSpPr>
          <p:cNvPr id="6" name="矩形 5"/>
          <p:cNvSpPr>
            <a:spLocks noChangeAspect="1"/>
          </p:cNvSpPr>
          <p:nvPr/>
        </p:nvSpPr>
        <p:spPr>
          <a:xfrm>
            <a:off x="508000" y="3658963"/>
            <a:ext cx="1148071" cy="459741"/>
          </a:xfrm>
          <a:prstGeom prst="rect">
            <a:avLst/>
          </a:prstGeom>
        </p:spPr>
        <p:txBody>
          <a:bodyPr wrap="none">
            <a:spAutoFit/>
          </a:bodyPr>
          <a:lstStyle/>
          <a:p>
            <a:pPr>
              <a:lnSpc>
                <a:spcPct val="120000"/>
              </a:lnSpc>
              <a:spcAft>
                <a:spcPct val="0"/>
              </a:spcAft>
              <a:tabLst>
                <a:tab pos="1029335"/>
                <a:tab pos="1850390"/>
                <a:tab pos="2538095"/>
                <a:tab pos="3221990"/>
              </a:tabLst>
            </a:pPr>
            <a:r>
              <a:rPr lang="zh-CN" altLang="zh-CN" sz="2200">
                <a:solidFill>
                  <a:srgbClr val="FF0000"/>
                </a:solidFill>
                <a:latin typeface="NEU-BZ-S92"/>
                <a:ea typeface="黑体" panose="02010609060101010101" pitchFamily="49" charset="-122"/>
                <a:cs typeface="Times New Roman" panose="02020603050405020304" pitchFamily="18" charset="0"/>
              </a:rPr>
              <a:t>答案</a:t>
            </a:r>
            <a:r>
              <a:rPr lang="en-US" altLang="zh-CN" sz="2200" smtClean="0">
                <a:solidFill>
                  <a:srgbClr val="FF0000"/>
                </a:solidFill>
                <a:latin typeface="NEU-BZ-S92"/>
                <a:ea typeface="黑体" panose="02010609060101010101" pitchFamily="49" charset="-122"/>
                <a:cs typeface="Times New Roman" panose="02020603050405020304" pitchFamily="18" charset="0"/>
              </a:rPr>
              <a:t>:</a:t>
            </a:r>
            <a:r>
              <a:rPr lang="en-US" altLang="zh-CN" sz="2200" smtClean="0">
                <a:solidFill>
                  <a:srgbClr val="000000"/>
                </a:solidFill>
                <a:latin typeface="Times New Roman" panose="02020603050405020304" pitchFamily="18" charset="0"/>
                <a:cs typeface="Times New Roman" panose="02020603050405020304" pitchFamily="18" charset="0"/>
              </a:rPr>
              <a:t>B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311418942"/>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1"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down)">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1"/>
    </p:bldLst>
  </p:timing>
</p:sld>
</file>

<file path=ppt/slides/slide5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52</a:t>
            </a:fld>
            <a:r>
              <a:rPr lang="en-US" altLang="zh-CN" smtClean="0"/>
              <a:t>-</a:t>
            </a:r>
            <a:endParaRPr lang="zh-CN" altLang="en-US"/>
          </a:p>
        </p:txBody>
      </p:sp>
      <p:sp>
        <p:nvSpPr>
          <p:cNvPr id="3" name="矩形 2"/>
          <p:cNvSpPr>
            <a:spLocks noChangeAspect="1"/>
          </p:cNvSpPr>
          <p:nvPr/>
        </p:nvSpPr>
        <p:spPr>
          <a:xfrm>
            <a:off x="508000" y="1113103"/>
            <a:ext cx="8128000" cy="498598"/>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12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下列各句中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加点字的注音和字形全都正确的一项是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1603162110"/>
              </p:ext>
            </p:extLst>
          </p:nvPr>
        </p:nvGraphicFramePr>
        <p:xfrm>
          <a:off x="599682" y="1621432"/>
          <a:ext cx="8128000" cy="3925723"/>
        </p:xfrm>
        <a:graphic>
          <a:graphicData uri="http://schemas.openxmlformats.org/presentationml/2006/ole">
            <mc:AlternateContent xmlns:mc="http://schemas.openxmlformats.org/markup-compatibility/2006">
              <mc:Choice xmlns:v="urn:schemas-microsoft-com:vml" Requires="v">
                <p:oleObj spid="_x0000_s1050" name="文档" r:id="rId2" progId="Word.Document.12">
                  <p:embed/>
                </p:oleObj>
              </mc:Choice>
              <mc:Fallback>
                <p:oleObj name="文档" r:id="rId2" progId="Word.Document.12">
                  <p:embed/>
                  <p:pic>
                    <p:nvPicPr>
                      <p:cNvPr id="0" name="OLE substitute image"/>
                      <p:cNvPicPr/>
                      <p:nvPr/>
                    </p:nvPicPr>
                    <p:blipFill>
                      <a:blip r:embed="rId3"/>
                      <a:stretch>
                        <a:fillRect/>
                      </a:stretch>
                    </p:blipFill>
                    <p:spPr>
                      <a:xfrm>
                        <a:off x="599682" y="1621432"/>
                        <a:ext cx="8128000" cy="3925723"/>
                      </a:xfrm>
                      <a:prstGeom prst="rect">
                        <a:avLst/>
                      </a:prstGeom>
                    </p:spPr>
                  </p:pic>
                </p:oleObj>
              </mc:Fallback>
            </mc:AlternateContent>
          </a:graphicData>
        </a:graphic>
      </p:graphicFrame>
      <p:sp>
        <p:nvSpPr>
          <p:cNvPr id="5" name="矩形 4"/>
          <p:cNvSpPr>
            <a:spLocks noChangeAspect="1"/>
          </p:cNvSpPr>
          <p:nvPr/>
        </p:nvSpPr>
        <p:spPr>
          <a:xfrm>
            <a:off x="7349868" y="1122190"/>
            <a:ext cx="442750" cy="463204"/>
          </a:xfrm>
          <a:prstGeom prst="rect">
            <a:avLst/>
          </a:prstGeom>
        </p:spPr>
        <p:txBody>
          <a:bodyPr wrap="none">
            <a:spAutoFit/>
          </a:bodyPr>
          <a:lstStyle/>
          <a:p>
            <a:pPr>
              <a:lnSpc>
                <a:spcPct val="120000"/>
              </a:lnSpc>
            </a:pPr>
            <a:r>
              <a:rPr lang="en-US" altLang="zh-CN" sz="2200" smtClean="0">
                <a:solidFill>
                  <a:srgbClr val="FF0000"/>
                </a:solidFill>
                <a:latin typeface="Times New Roman" panose="02020603050405020304" pitchFamily="18" charset="0"/>
              </a:rPr>
              <a:t>B </a:t>
            </a:r>
            <a:endParaRPr lang="zh-CN" altLang="en-US" sz="2200"/>
          </a:p>
        </p:txBody>
      </p:sp>
      <p:sp>
        <p:nvSpPr>
          <p:cNvPr id="6" name="矩形 5"/>
          <p:cNvSpPr>
            <a:spLocks noChangeAspect="1"/>
          </p:cNvSpPr>
          <p:nvPr/>
        </p:nvSpPr>
        <p:spPr>
          <a:xfrm>
            <a:off x="508000" y="5536104"/>
            <a:ext cx="8128000" cy="866006"/>
          </a:xfrm>
          <a:prstGeom prst="rect">
            <a:avLst/>
          </a:prstGeom>
        </p:spPr>
        <p:txBody>
          <a:bodyPr>
            <a:spAutoFit/>
          </a:bodyPr>
          <a:lstStyle/>
          <a:p>
            <a:pPr>
              <a:lnSpc>
                <a:spcPct val="120000"/>
              </a:lnSpc>
            </a:pPr>
            <a:r>
              <a:rPr lang="en-US" altLang="zh-CN" sz="2200">
                <a:solidFill>
                  <a:srgbClr val="FF0000"/>
                </a:solidFill>
                <a:latin typeface="Times New Roman" panose="02020603050405020304" pitchFamily="18" charset="0"/>
              </a:rPr>
              <a:t>A</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记载</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的</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载</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应读</a:t>
            </a:r>
            <a:r>
              <a:rPr lang="en-US" altLang="zh-CN" sz="2200">
                <a:solidFill>
                  <a:srgbClr val="FF0000"/>
                </a:solidFill>
                <a:latin typeface="Times New Roman" panose="02020603050405020304" pitchFamily="18" charset="0"/>
              </a:rPr>
              <a:t>“</a:t>
            </a:r>
            <a:r>
              <a:rPr lang="en-US" altLang="zh-CN" sz="2200" err="1">
                <a:solidFill>
                  <a:srgbClr val="FF0000"/>
                </a:solidFill>
                <a:latin typeface="Arial" panose="020b0604020202020204" pitchFamily="34" charset="0"/>
                <a:ea typeface="黑体" panose="02010609060101010101" pitchFamily="49" charset="-122"/>
                <a:cs typeface="Times New Roman" panose="02020603050405020304" pitchFamily="18" charset="0"/>
              </a:rPr>
              <a:t>zǎi</a:t>
            </a:r>
            <a:r>
              <a:rPr lang="en-US" altLang="zh-CN" sz="2200">
                <a:solidFill>
                  <a:srgbClr val="FF0000"/>
                </a:solidFill>
                <a:latin typeface="Times New Roman" panose="02020603050405020304" pitchFamily="18" charset="0"/>
              </a:rPr>
              <a:t>”;B</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全部正确</a:t>
            </a:r>
            <a:r>
              <a:rPr lang="en-US" altLang="zh-CN" sz="2200">
                <a:solidFill>
                  <a:srgbClr val="FF0000"/>
                </a:solidFill>
                <a:latin typeface="Times New Roman" panose="02020603050405020304" pitchFamily="18" charset="0"/>
              </a:rPr>
              <a:t>;C</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突如期来</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应为</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突如其来</a:t>
            </a:r>
            <a:r>
              <a:rPr lang="en-US" altLang="zh-CN" sz="2200">
                <a:solidFill>
                  <a:srgbClr val="FF0000"/>
                </a:solidFill>
                <a:latin typeface="Times New Roman" panose="02020603050405020304" pitchFamily="18" charset="0"/>
              </a:rPr>
              <a:t>”;D</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经年累月</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的</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累</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应读</a:t>
            </a:r>
            <a:r>
              <a:rPr lang="en-US" altLang="zh-CN" sz="2200">
                <a:solidFill>
                  <a:srgbClr val="FF0000"/>
                </a:solidFill>
                <a:latin typeface="Times New Roman" panose="02020603050405020304" pitchFamily="18" charset="0"/>
              </a:rPr>
              <a:t>“</a:t>
            </a:r>
            <a:r>
              <a:rPr lang="en-US" altLang="zh-CN" sz="2200" err="1">
                <a:solidFill>
                  <a:srgbClr val="FF0000"/>
                </a:solidFill>
                <a:latin typeface="Arial" panose="020b0604020202020204" pitchFamily="34" charset="0"/>
                <a:ea typeface="黑体" panose="02010609060101010101" pitchFamily="49" charset="-122"/>
                <a:cs typeface="Times New Roman" panose="02020603050405020304" pitchFamily="18" charset="0"/>
              </a:rPr>
              <a:t>lěi</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ea typeface="Times New Roman" panose="02020603050405020304" pitchFamily="18" charset="0"/>
              </a:rPr>
              <a:t> </a:t>
            </a:r>
            <a:endParaRPr lang="zh-CN" altLang="en-US" sz="2200"/>
          </a:p>
        </p:txBody>
      </p:sp>
    </p:spTree>
    <p:extLst>
      <p:ext uri="{BB962C8B-B14F-4D97-AF65-F5344CB8AC3E}">
        <p14:creationId xmlns:p14="http://schemas.microsoft.com/office/powerpoint/2010/main" val="275339525"/>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2" presetClass="entr" presetSubtype="4" fill="hold" grpId="1"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down)">
                                      <p:cBhvr>
                                        <p:cTn id="1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1"/>
    </p:bldLst>
  </p:timing>
</p:sld>
</file>

<file path=ppt/slides/slide5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53</a:t>
            </a:fld>
            <a:r>
              <a:rPr lang="en-US" altLang="zh-CN" smtClean="0"/>
              <a:t>-</a:t>
            </a:r>
            <a:endParaRPr lang="zh-CN" altLang="en-US"/>
          </a:p>
        </p:txBody>
      </p:sp>
      <p:sp>
        <p:nvSpPr>
          <p:cNvPr id="4" name="矩形 3"/>
          <p:cNvSpPr>
            <a:spLocks noChangeAspect="1"/>
          </p:cNvSpPr>
          <p:nvPr/>
        </p:nvSpPr>
        <p:spPr>
          <a:xfrm>
            <a:off x="508000" y="983988"/>
            <a:ext cx="8128000" cy="866006"/>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13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下列各项中分析有误的一项是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pPr>
            <a:r>
              <a:rPr lang="zh-CN" altLang="zh-CN" sz="2200">
                <a:solidFill>
                  <a:srgbClr val="000000"/>
                </a:solidFill>
                <a:latin typeface="Times New Roman" panose="02020603050405020304" pitchFamily="18" charset="0"/>
                <a:cs typeface="Times New Roman" panose="02020603050405020304" pitchFamily="18" charset="0"/>
              </a:rPr>
              <a:t>学业重要</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分秒必争。然而</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我想说</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何不留点时间来</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浪费</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【甲】</a:t>
            </a:r>
            <a:endParaRPr lang="zh-CN" altLang="en-US" sz="2200"/>
          </a:p>
        </p:txBody>
      </p:sp>
      <p:graphicFrame>
        <p:nvGraphicFramePr>
          <p:cNvPr id="5" name="对象 4"/>
          <p:cNvGraphicFramePr>
            <a:graphicFrameLocks noChangeAspect="1"/>
          </p:cNvGraphicFramePr>
          <p:nvPr>
            <p:extLst>
              <p:ext uri="{D42A27DB-BD31-4B8C-83A1-F6EECF244321}">
                <p14:modId xmlns:p14="http://schemas.microsoft.com/office/powerpoint/2010/main" val="2617681728"/>
              </p:ext>
            </p:extLst>
          </p:nvPr>
        </p:nvGraphicFramePr>
        <p:xfrm>
          <a:off x="599682" y="1884808"/>
          <a:ext cx="8128000" cy="917351"/>
        </p:xfrm>
        <a:graphic>
          <a:graphicData uri="http://schemas.openxmlformats.org/presentationml/2006/ole">
            <mc:AlternateContent xmlns:mc="http://schemas.openxmlformats.org/markup-compatibility/2006">
              <mc:Choice xmlns:v="urn:schemas-microsoft-com:vml" Requires="v">
                <p:oleObj spid="_x0000_s1051" name="文档" r:id="rId2" progId="Word.Document.12">
                  <p:embed/>
                </p:oleObj>
              </mc:Choice>
              <mc:Fallback>
                <p:oleObj name="文档" r:id="rId2" progId="Word.Document.12">
                  <p:embed/>
                  <p:pic>
                    <p:nvPicPr>
                      <p:cNvPr id="0" name="OLE substitute image"/>
                      <p:cNvPicPr/>
                      <p:nvPr/>
                    </p:nvPicPr>
                    <p:blipFill>
                      <a:blip r:embed="rId3"/>
                      <a:stretch>
                        <a:fillRect/>
                      </a:stretch>
                    </p:blipFill>
                    <p:spPr>
                      <a:xfrm>
                        <a:off x="599682" y="1884808"/>
                        <a:ext cx="8128000" cy="917351"/>
                      </a:xfrm>
                      <a:prstGeom prst="rect">
                        <a:avLst/>
                      </a:prstGeom>
                    </p:spPr>
                  </p:pic>
                </p:oleObj>
              </mc:Fallback>
            </mc:AlternateContent>
          </a:graphicData>
        </a:graphic>
      </p:graphicFrame>
      <p:sp>
        <p:nvSpPr>
          <p:cNvPr id="6" name="矩形 5"/>
          <p:cNvSpPr>
            <a:spLocks noChangeAspect="1"/>
          </p:cNvSpPr>
          <p:nvPr/>
        </p:nvSpPr>
        <p:spPr>
          <a:xfrm>
            <a:off x="508000" y="2767685"/>
            <a:ext cx="8128000" cy="3709862"/>
          </a:xfrm>
          <a:prstGeom prst="rect">
            <a:avLst/>
          </a:prstGeom>
        </p:spPr>
        <p:txBody>
          <a:bodyPr>
            <a:spAutoFit/>
          </a:bodyPr>
          <a:lstStyle/>
          <a:p>
            <a:pPr>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中划出漂亮的弧线。尽管姿势很酷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进球却总与我无缘。【乙】</a:t>
            </a:r>
            <a:r>
              <a:rPr lang="zh-CN" altLang="zh-CN" sz="2200" u="sng">
                <a:solidFill>
                  <a:srgbClr val="000000"/>
                </a:solidFill>
                <a:uFill>
                  <a:solidFill>
                    <a:srgbClr val="000000"/>
                  </a:solidFill>
                </a:uFill>
                <a:latin typeface="Times New Roman" panose="02020603050405020304" pitchFamily="18" charset="0"/>
                <a:cs typeface="Times New Roman" panose="02020603050405020304" pitchFamily="18" charset="0"/>
              </a:rPr>
              <a:t>打篮球</a:t>
            </a:r>
            <a:r>
              <a:rPr lang="en-US" altLang="zh-CN" sz="2200" u="sng">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anose="02020603050405020304" pitchFamily="18" charset="0"/>
                <a:cs typeface="Times New Roman" panose="02020603050405020304" pitchFamily="18" charset="0"/>
              </a:rPr>
              <a:t>不但有助于磨炼意志</a:t>
            </a:r>
            <a:r>
              <a:rPr lang="en-US" altLang="zh-CN" sz="2200" u="sng">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anose="02020603050405020304" pitchFamily="18" charset="0"/>
                <a:cs typeface="Times New Roman" panose="02020603050405020304" pitchFamily="18" charset="0"/>
              </a:rPr>
              <a:t>而且能增强了我的体质。</a:t>
            </a:r>
            <a:r>
              <a:rPr lang="zh-CN" altLang="zh-CN" sz="2200">
                <a:solidFill>
                  <a:srgbClr val="000000"/>
                </a:solidFill>
                <a:latin typeface="Times New Roman" panose="02020603050405020304" pitchFamily="18" charset="0"/>
                <a:cs typeface="Times New Roman" panose="02020603050405020304" pitchFamily="18" charset="0"/>
              </a:rPr>
              <a:t>把时间留一点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浪费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在自己喜欢的事情上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真好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留点时间来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浪费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但是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这又有什么关系呢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有张有弛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生活才能更快乐。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第</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处的标点使用有误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应将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改为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第</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句的位置不当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应该放在【乙】处。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画线句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打篮球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不但有助于磨炼意志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而且能增强了我的体质。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这个句子有语病。</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语段中加点的一对关联词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只要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是递进关系复句。</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矩形 6"/>
          <p:cNvSpPr>
            <a:spLocks noChangeAspect="1"/>
          </p:cNvSpPr>
          <p:nvPr/>
        </p:nvSpPr>
        <p:spPr>
          <a:xfrm>
            <a:off x="4767242" y="1000948"/>
            <a:ext cx="458780" cy="463204"/>
          </a:xfrm>
          <a:prstGeom prst="rect">
            <a:avLst/>
          </a:prstGeom>
        </p:spPr>
        <p:txBody>
          <a:bodyPr wrap="none">
            <a:spAutoFit/>
          </a:bodyPr>
          <a:lstStyle/>
          <a:p>
            <a:pPr>
              <a:lnSpc>
                <a:spcPct val="120000"/>
              </a:lnSpc>
            </a:pPr>
            <a:r>
              <a:rPr lang="en-US" altLang="zh-CN" sz="2200" smtClean="0">
                <a:solidFill>
                  <a:srgbClr val="FF0000"/>
                </a:solidFill>
                <a:latin typeface="Times New Roman" panose="02020603050405020304" pitchFamily="18" charset="0"/>
              </a:rPr>
              <a:t>D </a:t>
            </a:r>
            <a:endParaRPr lang="zh-CN" altLang="en-US" sz="2200"/>
          </a:p>
        </p:txBody>
      </p:sp>
    </p:spTree>
    <p:extLst>
      <p:ext uri="{BB962C8B-B14F-4D97-AF65-F5344CB8AC3E}">
        <p14:creationId xmlns:p14="http://schemas.microsoft.com/office/powerpoint/2010/main" val="3090241853"/>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5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54</a:t>
            </a:fld>
            <a:r>
              <a:rPr lang="en-US" altLang="zh-CN" smtClean="0"/>
              <a:t>-</a:t>
            </a:r>
            <a:endParaRPr lang="zh-CN" altLang="en-US"/>
          </a:p>
        </p:txBody>
      </p:sp>
      <p:sp>
        <p:nvSpPr>
          <p:cNvPr id="3" name="矩形 2"/>
          <p:cNvSpPr>
            <a:spLocks noChangeAspect="1"/>
          </p:cNvSpPr>
          <p:nvPr/>
        </p:nvSpPr>
        <p:spPr>
          <a:xfrm>
            <a:off x="508000" y="3122997"/>
            <a:ext cx="8128000" cy="866006"/>
          </a:xfrm>
          <a:prstGeom prst="rect">
            <a:avLst/>
          </a:prstGeom>
        </p:spPr>
        <p:txBody>
          <a:bodyPr>
            <a:spAutoFit/>
          </a:bodyPr>
          <a:lstStyle/>
          <a:p>
            <a:pPr>
              <a:lnSpc>
                <a:spcPct val="120000"/>
              </a:lnSpc>
            </a:pPr>
            <a:r>
              <a:rPr lang="en-US" altLang="zh-CN" sz="2200">
                <a:solidFill>
                  <a:srgbClr val="FF0000"/>
                </a:solidFill>
                <a:latin typeface="Times New Roman" panose="02020603050405020304" pitchFamily="18" charset="0"/>
              </a:rPr>
              <a:t>A</a:t>
            </a:r>
            <a:r>
              <a:rPr lang="zh-CN" altLang="zh-CN" sz="2200">
                <a:solidFill>
                  <a:srgbClr val="FF0000"/>
                </a:solidFill>
                <a:latin typeface="Times New Roman" panose="02020603050405020304" pitchFamily="18" charset="0"/>
                <a:cs typeface="Times New Roman" panose="02020603050405020304" pitchFamily="18" charset="0"/>
              </a:rPr>
              <a:t>、</a:t>
            </a:r>
            <a:r>
              <a:rPr lang="en-US" altLang="zh-CN" sz="2200">
                <a:solidFill>
                  <a:srgbClr val="FF0000"/>
                </a:solidFill>
                <a:latin typeface="Times New Roman" panose="02020603050405020304" pitchFamily="18" charset="0"/>
              </a:rPr>
              <a:t>B</a:t>
            </a:r>
            <a:r>
              <a:rPr lang="zh-CN" altLang="zh-CN" sz="2200">
                <a:solidFill>
                  <a:srgbClr val="FF0000"/>
                </a:solidFill>
                <a:latin typeface="Times New Roman" panose="02020603050405020304" pitchFamily="18" charset="0"/>
                <a:cs typeface="Times New Roman" panose="02020603050405020304" pitchFamily="18" charset="0"/>
              </a:rPr>
              <a:t>、</a:t>
            </a:r>
            <a:r>
              <a:rPr lang="en-US" altLang="zh-CN" sz="2200">
                <a:solidFill>
                  <a:srgbClr val="FF0000"/>
                </a:solidFill>
                <a:latin typeface="Times New Roman" panose="02020603050405020304" pitchFamily="18" charset="0"/>
              </a:rPr>
              <a:t>C</a:t>
            </a:r>
            <a:r>
              <a:rPr lang="zh-CN" altLang="zh-CN" sz="2200">
                <a:solidFill>
                  <a:srgbClr val="FF0000"/>
                </a:solidFill>
                <a:latin typeface="Times New Roman" panose="02020603050405020304" pitchFamily="18" charset="0"/>
                <a:cs typeface="Times New Roman" panose="02020603050405020304" pitchFamily="18" charset="0"/>
              </a:rPr>
              <a:t>三项正确</a:t>
            </a:r>
            <a:r>
              <a:rPr lang="en-US" altLang="zh-CN" sz="2200">
                <a:solidFill>
                  <a:srgbClr val="FF0000"/>
                </a:solidFill>
                <a:latin typeface="Times New Roman" panose="02020603050405020304" pitchFamily="18" charset="0"/>
              </a:rPr>
              <a:t>;D</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语段中加点的一对关联词</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只要</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就</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是条件复句。</a:t>
            </a:r>
            <a:endParaRPr lang="zh-CN" altLang="en-US" sz="2200"/>
          </a:p>
        </p:txBody>
      </p:sp>
    </p:spTree>
    <p:extLst>
      <p:ext uri="{BB962C8B-B14F-4D97-AF65-F5344CB8AC3E}">
        <p14:creationId xmlns:p14="http://schemas.microsoft.com/office/powerpoint/2010/main" val="4223895245"/>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5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55</a:t>
            </a:fld>
            <a:r>
              <a:rPr lang="en-US" altLang="zh-CN" smtClean="0"/>
              <a:t>-</a:t>
            </a:r>
            <a:endParaRPr lang="zh-CN" altLang="en-US"/>
          </a:p>
        </p:txBody>
      </p:sp>
      <p:sp>
        <p:nvSpPr>
          <p:cNvPr id="3" name="矩形 2"/>
          <p:cNvSpPr>
            <a:spLocks noChangeAspect="1"/>
          </p:cNvSpPr>
          <p:nvPr/>
        </p:nvSpPr>
        <p:spPr>
          <a:xfrm>
            <a:off x="508000" y="1423167"/>
            <a:ext cx="8128000" cy="2897332"/>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14</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下面文字</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Cambria Math" panose="02040503050406030204" pitchFamily="18" charset="0"/>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中的标点符号使用恰当的一项是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孔子非常喜欢自己的学生颜回。有一次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他问子贡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你与颜回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谁强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子贡谦虚地回答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我怎么比得上颜回呢</a:t>
            </a:r>
            <a:r>
              <a:rPr lang="en-US" altLang="zh-CN" sz="2200">
                <a:solidFill>
                  <a:srgbClr val="000000"/>
                </a:solidFill>
                <a:latin typeface="Cambria Math" panose="02040503050406030204" pitchFamily="18" charset="0"/>
                <a:ea typeface="NEU-BZ-S92"/>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他听到一件事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便能推知十件</a:t>
            </a:r>
            <a:r>
              <a:rPr lang="en-US" altLang="zh-CN" sz="2200">
                <a:solidFill>
                  <a:srgbClr val="000000"/>
                </a:solidFill>
                <a:latin typeface="Cambria Math" panose="02040503050406030204" pitchFamily="18" charset="0"/>
                <a:ea typeface="NEU-BZ-S92"/>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我听了一件事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才能推知两件。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孔子点点头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笑着说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你不如他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我与你都不如他</a:t>
            </a:r>
            <a:r>
              <a:rPr lang="en-US" altLang="zh-CN" sz="2200">
                <a:solidFill>
                  <a:srgbClr val="000000"/>
                </a:solidFill>
                <a:latin typeface="Cambria Math" panose="02040503050406030204" pitchFamily="18" charset="0"/>
                <a:ea typeface="NEU-BZ-S9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	B</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	D.,</a:t>
            </a:r>
            <a:r>
              <a:rPr lang="zh-CN" altLang="zh-CN" sz="2200">
                <a:solidFill>
                  <a:srgbClr val="000000"/>
                </a:solidFill>
                <a:latin typeface="Times New Roman" panose="02020603050405020304" pitchFamily="18" charset="0"/>
                <a:cs typeface="Times New Roman" panose="02020603050405020304" pitchFamily="18" charset="0"/>
              </a:rPr>
              <a:t>　。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6700756" y="1423167"/>
            <a:ext cx="442750" cy="463204"/>
          </a:xfrm>
          <a:prstGeom prst="rect">
            <a:avLst/>
          </a:prstGeom>
        </p:spPr>
        <p:txBody>
          <a:bodyPr wrap="none">
            <a:spAutoFit/>
          </a:bodyPr>
          <a:lstStyle/>
          <a:p>
            <a:pPr>
              <a:lnSpc>
                <a:spcPct val="120000"/>
              </a:lnSpc>
            </a:pPr>
            <a:r>
              <a:rPr lang="en-US" altLang="zh-CN" sz="2200" smtClean="0">
                <a:solidFill>
                  <a:srgbClr val="FF0000"/>
                </a:solidFill>
                <a:latin typeface="Times New Roman" panose="02020603050405020304" pitchFamily="18" charset="0"/>
              </a:rPr>
              <a:t>B </a:t>
            </a:r>
            <a:endParaRPr lang="zh-CN" altLang="en-US" sz="2200"/>
          </a:p>
        </p:txBody>
      </p:sp>
      <p:sp>
        <p:nvSpPr>
          <p:cNvPr id="5" name="矩形 4"/>
          <p:cNvSpPr>
            <a:spLocks noChangeAspect="1"/>
          </p:cNvSpPr>
          <p:nvPr/>
        </p:nvSpPr>
        <p:spPr>
          <a:xfrm>
            <a:off x="508000" y="4310108"/>
            <a:ext cx="8128000" cy="1272271"/>
          </a:xfrm>
          <a:prstGeom prst="rect">
            <a:avLst/>
          </a:prstGeom>
        </p:spPr>
        <p:txBody>
          <a:bodyPr>
            <a:spAutoFit/>
          </a:bodyPr>
          <a:lstStyle/>
          <a:p>
            <a:pPr>
              <a:lnSpc>
                <a:spcPct val="120000"/>
              </a:lnSpc>
            </a:pPr>
            <a:r>
              <a:rPr lang="zh-CN" altLang="zh-CN" sz="2200">
                <a:solidFill>
                  <a:srgbClr val="FF0000"/>
                </a:solidFill>
                <a:latin typeface="Times New Roman" panose="02020603050405020304" pitchFamily="18" charset="0"/>
                <a:cs typeface="Times New Roman" panose="02020603050405020304" pitchFamily="18" charset="0"/>
              </a:rPr>
              <a:t>这句话中</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我怎么比得上颜回呢</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一句是一个设问句</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后面几句是回答</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所以后面应用问号</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中间两句是他们俩的表现</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应用分号。最后一句表达一种感叹之情</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应用叹号和双引号。</a:t>
            </a:r>
            <a:endParaRPr lang="zh-CN" altLang="en-US" sz="2200"/>
          </a:p>
        </p:txBody>
      </p:sp>
    </p:spTree>
    <p:extLst>
      <p:ext uri="{BB962C8B-B14F-4D97-AF65-F5344CB8AC3E}">
        <p14:creationId xmlns:p14="http://schemas.microsoft.com/office/powerpoint/2010/main" val="2071872229"/>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2" presetClass="entr" presetSubtype="4" fill="hold" grpId="1"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down)">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1"/>
    </p:bldLst>
  </p:timing>
</p:sld>
</file>

<file path=ppt/slides/slide5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56</a:t>
            </a:fld>
            <a:r>
              <a:rPr lang="en-US" altLang="zh-CN" smtClean="0"/>
              <a:t>-</a:t>
            </a:r>
            <a:endParaRPr lang="zh-CN" altLang="en-US"/>
          </a:p>
        </p:txBody>
      </p:sp>
      <p:sp>
        <p:nvSpPr>
          <p:cNvPr id="3" name="矩形 2"/>
          <p:cNvSpPr>
            <a:spLocks noChangeAspect="1"/>
          </p:cNvSpPr>
          <p:nvPr/>
        </p:nvSpPr>
        <p:spPr>
          <a:xfrm>
            <a:off x="508000" y="1681886"/>
            <a:ext cx="8128000" cy="2491067"/>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15</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依次填入下面一段话中画线处的标点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恰当的一项是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我们身边有很多历史遗留下来的名胜古迹</a:t>
            </a:r>
            <a:r>
              <a:rPr lang="zh-CN" altLang="zh-CN" sz="2200">
                <a:solidFill>
                  <a:srgbClr val="000000"/>
                </a:solidFill>
                <a:latin typeface="NEU-BZ-S92"/>
                <a:cs typeface="宋体" panose="02010600030101010101" pitchFamily="2" charset="-122"/>
              </a:rPr>
              <a:t>①</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民间技艺、民俗活动等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是宝贵的文化遗产</a:t>
            </a:r>
            <a:r>
              <a:rPr lang="zh-CN" altLang="zh-CN" sz="2200">
                <a:solidFill>
                  <a:srgbClr val="000000"/>
                </a:solidFill>
                <a:latin typeface="NEU-BZ-S92"/>
                <a:cs typeface="宋体" panose="02010600030101010101" pitchFamily="2" charset="-122"/>
              </a:rPr>
              <a:t>②</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自</a:t>
            </a:r>
            <a:r>
              <a:rPr lang="en-US" altLang="zh-CN" sz="2200">
                <a:solidFill>
                  <a:srgbClr val="000000"/>
                </a:solidFill>
                <a:latin typeface="Times New Roman" panose="02020603050405020304" pitchFamily="18" charset="0"/>
                <a:cs typeface="Times New Roman" panose="02020603050405020304" pitchFamily="18" charset="0"/>
              </a:rPr>
              <a:t>2006</a:t>
            </a:r>
            <a:r>
              <a:rPr lang="zh-CN" altLang="zh-CN" sz="2200">
                <a:solidFill>
                  <a:srgbClr val="000000"/>
                </a:solidFill>
                <a:latin typeface="Times New Roman" panose="02020603050405020304" pitchFamily="18" charset="0"/>
                <a:cs typeface="Times New Roman" panose="02020603050405020304" pitchFamily="18" charset="0"/>
              </a:rPr>
              <a:t>年起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将每年</a:t>
            </a:r>
            <a:r>
              <a:rPr lang="en-US" altLang="zh-CN" sz="2200">
                <a:solidFill>
                  <a:srgbClr val="000000"/>
                </a:solidFill>
                <a:latin typeface="Times New Roman" panose="02020603050405020304" pitchFamily="18" charset="0"/>
                <a:cs typeface="Times New Roman" panose="02020603050405020304" pitchFamily="18" charset="0"/>
              </a:rPr>
              <a:t>6</a:t>
            </a:r>
            <a:r>
              <a:rPr lang="zh-CN" altLang="zh-CN" sz="2200">
                <a:solidFill>
                  <a:srgbClr val="000000"/>
                </a:solidFill>
                <a:latin typeface="Times New Roman" panose="02020603050405020304" pitchFamily="18" charset="0"/>
                <a:cs typeface="Times New Roman" panose="02020603050405020304" pitchFamily="18" charset="0"/>
              </a:rPr>
              <a:t>月的第二个星期六定为我国的</a:t>
            </a:r>
            <a:r>
              <a:rPr lang="zh-CN" altLang="zh-CN" sz="2200">
                <a:solidFill>
                  <a:srgbClr val="000000"/>
                </a:solidFill>
                <a:latin typeface="NEU-BZ-S92"/>
                <a:cs typeface="宋体" panose="02010600030101010101" pitchFamily="2" charset="-122"/>
              </a:rPr>
              <a:t>③</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文化和自然遗产日</a:t>
            </a:r>
            <a:r>
              <a:rPr lang="zh-CN" altLang="zh-CN" sz="2200">
                <a:solidFill>
                  <a:srgbClr val="000000"/>
                </a:solidFill>
                <a:latin typeface="NEU-BZ-S92"/>
                <a:cs typeface="宋体" panose="02010600030101010101" pitchFamily="2" charset="-122"/>
              </a:rPr>
              <a:t>④</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　。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	B.</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	D.,</a:t>
            </a:r>
            <a:r>
              <a:rPr lang="zh-CN" altLang="zh-CN" sz="2200">
                <a:solidFill>
                  <a:srgbClr val="000000"/>
                </a:solidFill>
                <a:latin typeface="Times New Roman" panose="02020603050405020304" pitchFamily="18" charset="0"/>
                <a:cs typeface="Times New Roman" panose="02020603050405020304" pitchFamily="18" charset="0"/>
              </a:rPr>
              <a:t>　。　《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7349868" y="1681886"/>
            <a:ext cx="442750" cy="463204"/>
          </a:xfrm>
          <a:prstGeom prst="rect">
            <a:avLst/>
          </a:prstGeom>
        </p:spPr>
        <p:txBody>
          <a:bodyPr wrap="none">
            <a:spAutoFit/>
          </a:bodyPr>
          <a:lstStyle/>
          <a:p>
            <a:pPr>
              <a:lnSpc>
                <a:spcPct val="120000"/>
              </a:lnSpc>
            </a:pPr>
            <a:r>
              <a:rPr lang="en-US" altLang="zh-CN" sz="2200" smtClean="0">
                <a:solidFill>
                  <a:srgbClr val="FF0000"/>
                </a:solidFill>
                <a:latin typeface="Times New Roman" panose="02020603050405020304" pitchFamily="18" charset="0"/>
              </a:rPr>
              <a:t>A </a:t>
            </a:r>
            <a:endParaRPr lang="zh-CN" altLang="en-US" sz="2200"/>
          </a:p>
        </p:txBody>
      </p:sp>
      <p:sp>
        <p:nvSpPr>
          <p:cNvPr id="5" name="矩形 4"/>
          <p:cNvSpPr>
            <a:spLocks noChangeAspect="1"/>
          </p:cNvSpPr>
          <p:nvPr/>
        </p:nvSpPr>
        <p:spPr>
          <a:xfrm>
            <a:off x="508000" y="4172953"/>
            <a:ext cx="8128000" cy="1272271"/>
          </a:xfrm>
          <a:prstGeom prst="rect">
            <a:avLst/>
          </a:prstGeom>
        </p:spPr>
        <p:txBody>
          <a:bodyPr>
            <a:spAutoFit/>
          </a:bodyPr>
          <a:lstStyle/>
          <a:p>
            <a:pPr>
              <a:lnSpc>
                <a:spcPct val="120000"/>
              </a:lnSpc>
            </a:pPr>
            <a:r>
              <a:rPr lang="zh-CN" altLang="zh-CN" sz="2200">
                <a:solidFill>
                  <a:srgbClr val="FF0000"/>
                </a:solidFill>
                <a:latin typeface="Times New Roman" panose="02020603050405020304" pitchFamily="18" charset="0"/>
                <a:cs typeface="Times New Roman" panose="02020603050405020304" pitchFamily="18" charset="0"/>
              </a:rPr>
              <a:t>阅读句子</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名胜古迹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与</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民间技艺、民俗活动</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为并列关系</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所以</a:t>
            </a:r>
            <a:r>
              <a:rPr lang="zh-CN" altLang="zh-CN" sz="2200">
                <a:solidFill>
                  <a:srgbClr val="FF0000"/>
                </a:solidFill>
                <a:cs typeface="宋体" panose="02010600030101010101" pitchFamily="2" charset="-122"/>
              </a:rPr>
              <a:t>①</a:t>
            </a:r>
            <a:r>
              <a:rPr lang="zh-CN" altLang="zh-CN" sz="2200">
                <a:solidFill>
                  <a:srgbClr val="FF0000"/>
                </a:solidFill>
                <a:latin typeface="Times New Roman" panose="02020603050405020304" pitchFamily="18" charset="0"/>
                <a:cs typeface="Times New Roman" panose="02020603050405020304" pitchFamily="18" charset="0"/>
              </a:rPr>
              <a:t>处为顿号</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是宝贵的文化遗产</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是前句的结束</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所以</a:t>
            </a:r>
            <a:r>
              <a:rPr lang="zh-CN" altLang="zh-CN" sz="2200">
                <a:solidFill>
                  <a:srgbClr val="FF0000"/>
                </a:solidFill>
                <a:cs typeface="宋体" panose="02010600030101010101" pitchFamily="2" charset="-122"/>
              </a:rPr>
              <a:t>②</a:t>
            </a:r>
            <a:r>
              <a:rPr lang="zh-CN" altLang="zh-CN" sz="2200">
                <a:solidFill>
                  <a:srgbClr val="FF0000"/>
                </a:solidFill>
                <a:latin typeface="Times New Roman" panose="02020603050405020304" pitchFamily="18" charset="0"/>
                <a:cs typeface="Times New Roman" panose="02020603050405020304" pitchFamily="18" charset="0"/>
              </a:rPr>
              <a:t>处为句号</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文化和自然遗产日</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是特定称谓</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所以</a:t>
            </a:r>
            <a:r>
              <a:rPr lang="zh-CN" altLang="zh-CN" sz="2200">
                <a:solidFill>
                  <a:srgbClr val="FF0000"/>
                </a:solidFill>
                <a:cs typeface="宋体" panose="02010600030101010101" pitchFamily="2" charset="-122"/>
              </a:rPr>
              <a:t>③④</a:t>
            </a:r>
            <a:r>
              <a:rPr lang="zh-CN" altLang="zh-CN" sz="2200">
                <a:solidFill>
                  <a:srgbClr val="FF0000"/>
                </a:solidFill>
                <a:latin typeface="Times New Roman" panose="02020603050405020304" pitchFamily="18" charset="0"/>
                <a:cs typeface="Times New Roman" panose="02020603050405020304" pitchFamily="18" charset="0"/>
              </a:rPr>
              <a:t>处为引号。</a:t>
            </a:r>
            <a:endParaRPr lang="zh-CN" altLang="en-US" sz="2200"/>
          </a:p>
        </p:txBody>
      </p:sp>
    </p:spTree>
    <p:extLst>
      <p:ext uri="{BB962C8B-B14F-4D97-AF65-F5344CB8AC3E}">
        <p14:creationId xmlns:p14="http://schemas.microsoft.com/office/powerpoint/2010/main" val="2680216353"/>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2" presetClass="entr" presetSubtype="4" fill="hold" grpId="1"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down)">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1"/>
    </p:bldLst>
  </p:timing>
</p:sld>
</file>

<file path=ppt/slides/slide5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57</a:t>
            </a:fld>
            <a:r>
              <a:rPr lang="en-US" altLang="zh-CN" smtClean="0"/>
              <a:t>-</a:t>
            </a:r>
            <a:endParaRPr lang="zh-CN" altLang="en-US"/>
          </a:p>
        </p:txBody>
      </p:sp>
      <p:sp>
        <p:nvSpPr>
          <p:cNvPr id="4" name="矩形 3"/>
          <p:cNvSpPr>
            <a:spLocks noChangeAspect="1"/>
          </p:cNvSpPr>
          <p:nvPr/>
        </p:nvSpPr>
        <p:spPr>
          <a:xfrm>
            <a:off x="508000" y="1609878"/>
            <a:ext cx="8128000" cy="2897332"/>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16</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下面文字</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Cambria Math" panose="02040503050406030204" pitchFamily="18" charset="0"/>
                <a:ea typeface="NEU-BZ-S9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中的标点符号使用恰当的一项是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我的最后一堂法语课</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我几乎还不会作文呢</a:t>
            </a:r>
            <a:r>
              <a:rPr lang="en-US" altLang="zh-CN" sz="2200">
                <a:solidFill>
                  <a:srgbClr val="000000"/>
                </a:solidFill>
                <a:latin typeface="Cambria Math" panose="02040503050406030204" pitchFamily="18" charset="0"/>
                <a:ea typeface="NEU-BZ-S92"/>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我再也不能学法语了</a:t>
            </a:r>
            <a:r>
              <a:rPr lang="en-US" altLang="zh-CN" sz="2200">
                <a:solidFill>
                  <a:srgbClr val="000000"/>
                </a:solidFill>
                <a:latin typeface="Cambria Math" panose="02040503050406030204" pitchFamily="18" charset="0"/>
                <a:ea typeface="NEU-BZ-S92"/>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难道这样就算了吗</a:t>
            </a:r>
            <a:r>
              <a:rPr lang="en-US" altLang="zh-CN" sz="2200">
                <a:solidFill>
                  <a:srgbClr val="000000"/>
                </a:solidFill>
                <a:latin typeface="Cambria Math" panose="02040503050406030204" pitchFamily="18" charset="0"/>
                <a:ea typeface="NEU-BZ-S92"/>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我从前没好好学习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旷了课去找鸟窝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到萨尔河上去溜冰</a:t>
            </a:r>
            <a:r>
              <a:rPr lang="en-US" altLang="zh-CN" sz="2200">
                <a:solidFill>
                  <a:srgbClr val="000000"/>
                </a:solidFill>
                <a:latin typeface="Cambria Math" panose="02040503050406030204" pitchFamily="18" charset="0"/>
                <a:ea typeface="NEU-BZ-S92"/>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想起这些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我多么懊悔</a:t>
            </a:r>
            <a:r>
              <a:rPr lang="en-US" altLang="zh-CN" sz="2200">
                <a:solidFill>
                  <a:srgbClr val="000000"/>
                </a:solidFill>
                <a:latin typeface="Cambria Math" panose="02040503050406030204" pitchFamily="18" charset="0"/>
                <a:ea typeface="NEU-BZ-S9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		B</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	D.?</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a:spLocks noChangeAspect="1"/>
          </p:cNvSpPr>
          <p:nvPr/>
        </p:nvSpPr>
        <p:spPr>
          <a:xfrm>
            <a:off x="6691405" y="1609878"/>
            <a:ext cx="442750" cy="463204"/>
          </a:xfrm>
          <a:prstGeom prst="rect">
            <a:avLst/>
          </a:prstGeom>
        </p:spPr>
        <p:txBody>
          <a:bodyPr wrap="none">
            <a:spAutoFit/>
          </a:bodyPr>
          <a:lstStyle/>
          <a:p>
            <a:pPr>
              <a:lnSpc>
                <a:spcPct val="120000"/>
              </a:lnSpc>
            </a:pPr>
            <a:r>
              <a:rPr lang="en-US" altLang="zh-CN" sz="2200" smtClean="0">
                <a:solidFill>
                  <a:srgbClr val="FF0000"/>
                </a:solidFill>
                <a:latin typeface="Times New Roman" panose="02020603050405020304" pitchFamily="18" charset="0"/>
              </a:rPr>
              <a:t>A </a:t>
            </a:r>
            <a:endParaRPr lang="zh-CN" altLang="en-US" sz="2200"/>
          </a:p>
        </p:txBody>
      </p:sp>
      <p:sp>
        <p:nvSpPr>
          <p:cNvPr id="3" name="矩形 2"/>
          <p:cNvSpPr>
            <a:spLocks noChangeAspect="1"/>
          </p:cNvSpPr>
          <p:nvPr/>
        </p:nvSpPr>
        <p:spPr>
          <a:xfrm>
            <a:off x="508000" y="4496819"/>
            <a:ext cx="8128000" cy="866006"/>
          </a:xfrm>
          <a:prstGeom prst="rect">
            <a:avLst/>
          </a:prstGeom>
        </p:spPr>
        <p:txBody>
          <a:bodyPr>
            <a:spAutoFit/>
          </a:bodyPr>
          <a:lstStyle/>
          <a:p>
            <a:pPr>
              <a:lnSpc>
                <a:spcPct val="120000"/>
              </a:lnSpc>
            </a:pP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我几乎还不会作文呢</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我再也不能学法语了</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表示心中无比的遗憾</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是感叹语气</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两个句子后都用感叹号。排除</a:t>
            </a:r>
            <a:r>
              <a:rPr lang="en-US" altLang="zh-CN" sz="2200">
                <a:solidFill>
                  <a:srgbClr val="FF0000"/>
                </a:solidFill>
                <a:latin typeface="Times New Roman" panose="02020603050405020304" pitchFamily="18" charset="0"/>
              </a:rPr>
              <a:t>B</a:t>
            </a:r>
            <a:r>
              <a:rPr lang="zh-CN" altLang="zh-CN" sz="2200">
                <a:solidFill>
                  <a:srgbClr val="FF0000"/>
                </a:solidFill>
                <a:latin typeface="Times New Roman" panose="02020603050405020304" pitchFamily="18" charset="0"/>
                <a:cs typeface="Times New Roman" panose="02020603050405020304" pitchFamily="18" charset="0"/>
              </a:rPr>
              <a:t>、</a:t>
            </a:r>
            <a:r>
              <a:rPr lang="en-US" altLang="zh-CN" sz="2200">
                <a:solidFill>
                  <a:srgbClr val="FF0000"/>
                </a:solidFill>
                <a:latin typeface="Times New Roman" panose="02020603050405020304" pitchFamily="18" charset="0"/>
              </a:rPr>
              <a:t>C</a:t>
            </a:r>
            <a:r>
              <a:rPr lang="zh-CN" altLang="zh-CN" sz="2200">
                <a:solidFill>
                  <a:srgbClr val="FF0000"/>
                </a:solidFill>
                <a:latin typeface="Times New Roman" panose="02020603050405020304" pitchFamily="18" charset="0"/>
                <a:cs typeface="Times New Roman" panose="02020603050405020304" pitchFamily="18" charset="0"/>
              </a:rPr>
              <a:t>、</a:t>
            </a:r>
            <a:r>
              <a:rPr lang="en-US" altLang="zh-CN" sz="2200">
                <a:solidFill>
                  <a:srgbClr val="FF0000"/>
                </a:solidFill>
                <a:latin typeface="Times New Roman" panose="02020603050405020304" pitchFamily="18" charset="0"/>
              </a:rPr>
              <a:t>D</a:t>
            </a:r>
            <a:r>
              <a:rPr lang="zh-CN" altLang="zh-CN" sz="2200">
                <a:solidFill>
                  <a:srgbClr val="FF0000"/>
                </a:solidFill>
                <a:latin typeface="Times New Roman" panose="02020603050405020304" pitchFamily="18" charset="0"/>
                <a:cs typeface="Times New Roman" panose="02020603050405020304" pitchFamily="18" charset="0"/>
              </a:rPr>
              <a:t>三项。</a:t>
            </a:r>
            <a:endParaRPr lang="zh-CN" altLang="en-US" sz="2200"/>
          </a:p>
        </p:txBody>
      </p:sp>
      <p:pic>
        <p:nvPicPr>
          <p:cNvPr id="6" name="New picture"/>
          <p:cNvPicPr/>
          <p:nvPr/>
        </p:nvPicPr>
        <p:blipFill>
          <a:blip r:embed="rId2"/>
          <a:stretch>
            <a:fillRect/>
          </a:stretch>
        </p:blipFill>
        <p:spPr>
          <a:xfrm>
            <a:off x="11658600" y="12369800"/>
            <a:ext cx="368300" cy="266700"/>
          </a:xfrm>
          <a:prstGeom prst="cube">
            <a:avLst/>
          </a:prstGeom>
        </p:spPr>
      </p:pic>
    </p:spTree>
    <p:extLst>
      <p:ext uri="{BB962C8B-B14F-4D97-AF65-F5344CB8AC3E}">
        <p14:creationId xmlns:p14="http://schemas.microsoft.com/office/powerpoint/2010/main" val="3365234652"/>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2" presetClass="entr" presetSubtype="4" fill="hold" grpId="1"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down)">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3" grpId="1"/>
    </p:bldLst>
  </p:timing>
</p:sld>
</file>

<file path=ppt/slides/slide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pPr algn="ctr"/>
              <a:t>6</a:t>
            </a:fld>
            <a:r>
              <a:rPr lang="en-US" altLang="zh-CN" smtClean="0"/>
              <a:t>-</a:t>
            </a:r>
            <a:endParaRPr lang="zh-CN" altLang="en-US"/>
          </a:p>
        </p:txBody>
      </p:sp>
      <p:sp>
        <p:nvSpPr>
          <p:cNvPr id="2" name="矩形 1"/>
          <p:cNvSpPr>
            <a:spLocks noChangeAspect="1"/>
          </p:cNvSpPr>
          <p:nvPr/>
        </p:nvSpPr>
        <p:spPr>
          <a:xfrm>
            <a:off x="508000" y="1989569"/>
            <a:ext cx="8128000" cy="2084801"/>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下列词语中没有错别字的一项是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郎润　　</a:t>
            </a:r>
            <a:r>
              <a:rPr lang="zh-CN" altLang="zh-CN" sz="2200">
                <a:solidFill>
                  <a:srgbClr val="000000"/>
                </a:solidFill>
                <a:latin typeface="NEU-BZ-S92"/>
                <a:ea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摇篮　　</a:t>
            </a:r>
            <a:r>
              <a:rPr lang="zh-CN" altLang="zh-CN" sz="2200">
                <a:solidFill>
                  <a:srgbClr val="000000"/>
                </a:solidFill>
                <a:latin typeface="NEU-BZ-S92"/>
                <a:ea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刮目相看　　人生鼎沸</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堆砌　　</a:t>
            </a:r>
            <a:r>
              <a:rPr lang="zh-CN" altLang="zh-CN" sz="2200">
                <a:solidFill>
                  <a:srgbClr val="000000"/>
                </a:solidFill>
                <a:latin typeface="NEU-BZ-S92"/>
                <a:ea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宿儒　　</a:t>
            </a:r>
            <a:r>
              <a:rPr lang="zh-CN" altLang="zh-CN" sz="2200">
                <a:solidFill>
                  <a:srgbClr val="000000"/>
                </a:solidFill>
                <a:latin typeface="NEU-BZ-S92"/>
                <a:ea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人情事故　　若有所失</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徘徊　　</a:t>
            </a:r>
            <a:r>
              <a:rPr lang="zh-CN" altLang="zh-CN" sz="2200">
                <a:solidFill>
                  <a:srgbClr val="000000"/>
                </a:solidFill>
                <a:latin typeface="NEU-BZ-S92"/>
                <a:ea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确凿　　</a:t>
            </a:r>
            <a:r>
              <a:rPr lang="zh-CN" altLang="zh-CN" sz="2200">
                <a:solidFill>
                  <a:srgbClr val="000000"/>
                </a:solidFill>
                <a:latin typeface="NEU-BZ-S92"/>
                <a:ea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恍然大悟　　温故知新</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消遣　　</a:t>
            </a:r>
            <a:r>
              <a:rPr lang="zh-CN" altLang="zh-CN" sz="2200">
                <a:solidFill>
                  <a:srgbClr val="000000"/>
                </a:solidFill>
                <a:latin typeface="NEU-BZ-S92"/>
                <a:ea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伦语　　</a:t>
            </a:r>
            <a:r>
              <a:rPr lang="zh-CN" altLang="zh-CN" sz="2200">
                <a:solidFill>
                  <a:srgbClr val="000000"/>
                </a:solidFill>
                <a:latin typeface="NEU-BZ-S92"/>
                <a:ea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索然无味　　人迹罕至</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4911258" y="1995931"/>
            <a:ext cx="442750" cy="463204"/>
          </a:xfrm>
          <a:prstGeom prst="rect">
            <a:avLst/>
          </a:prstGeom>
        </p:spPr>
        <p:txBody>
          <a:bodyPr wrap="none">
            <a:spAutoFit/>
          </a:bodyPr>
          <a:lstStyle/>
          <a:p>
            <a:pPr>
              <a:lnSpc>
                <a:spcPct val="120000"/>
              </a:lnSpc>
            </a:pPr>
            <a:r>
              <a:rPr lang="en-US" altLang="zh-CN" sz="2200" smtClean="0">
                <a:solidFill>
                  <a:srgbClr val="FF0000"/>
                </a:solidFill>
                <a:latin typeface="Times New Roman" panose="02020603050405020304" pitchFamily="18" charset="0"/>
              </a:rPr>
              <a:t>C </a:t>
            </a:r>
            <a:endParaRPr lang="zh-CN" altLang="en-US" sz="2200"/>
          </a:p>
        </p:txBody>
      </p:sp>
      <p:sp>
        <p:nvSpPr>
          <p:cNvPr id="3" name="矩形 2"/>
          <p:cNvSpPr>
            <a:spLocks noChangeAspect="1"/>
          </p:cNvSpPr>
          <p:nvPr/>
        </p:nvSpPr>
        <p:spPr>
          <a:xfrm>
            <a:off x="508000" y="4084374"/>
            <a:ext cx="8128000" cy="866006"/>
          </a:xfrm>
          <a:prstGeom prst="rect">
            <a:avLst/>
          </a:prstGeom>
        </p:spPr>
        <p:txBody>
          <a:bodyPr>
            <a:spAutoFit/>
          </a:bodyPr>
          <a:lstStyle/>
          <a:p>
            <a:pPr>
              <a:lnSpc>
                <a:spcPct val="120000"/>
              </a:lnSpc>
            </a:pPr>
            <a:r>
              <a:rPr lang="en-US" altLang="zh-CN" sz="2200">
                <a:solidFill>
                  <a:srgbClr val="FF0000"/>
                </a:solidFill>
                <a:latin typeface="Times New Roman" panose="02020603050405020304" pitchFamily="18" charset="0"/>
              </a:rPr>
              <a:t>A</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郎润</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应写作</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朗润</a:t>
            </a:r>
            <a:r>
              <a:rPr lang="en-US" altLang="zh-CN" sz="2200">
                <a:solidFill>
                  <a:srgbClr val="FF0000"/>
                </a:solidFill>
                <a:latin typeface="Times New Roman" panose="02020603050405020304" pitchFamily="18" charset="0"/>
              </a:rPr>
              <a:t>”;B</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人情事故</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应写作</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人情世故</a:t>
            </a:r>
            <a:r>
              <a:rPr lang="en-US" altLang="zh-CN" sz="2200">
                <a:solidFill>
                  <a:srgbClr val="FF0000"/>
                </a:solidFill>
                <a:latin typeface="Times New Roman" panose="02020603050405020304" pitchFamily="18" charset="0"/>
              </a:rPr>
              <a:t>”;C</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全部正确</a:t>
            </a:r>
            <a:r>
              <a:rPr lang="en-US" altLang="zh-CN" sz="2200">
                <a:solidFill>
                  <a:srgbClr val="FF0000"/>
                </a:solidFill>
                <a:latin typeface="Times New Roman" panose="02020603050405020304" pitchFamily="18" charset="0"/>
              </a:rPr>
              <a:t>;D</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伦语</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应写作</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论语</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a:t>
            </a:r>
            <a:endParaRPr lang="zh-CN" altLang="en-US" sz="2200"/>
          </a:p>
        </p:txBody>
      </p:sp>
    </p:spTree>
    <p:extLst>
      <p:ext uri="{BB962C8B-B14F-4D97-AF65-F5344CB8AC3E}">
        <p14:creationId xmlns:p14="http://schemas.microsoft.com/office/powerpoint/2010/main" val="531487721"/>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2" presetClass="entr" presetSubtype="4" fill="hold" grpId="1"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down)">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1"/>
    </p:bldLst>
  </p:timing>
</p:sld>
</file>

<file path=ppt/slides/slide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pPr algn="ctr"/>
              <a:t>7</a:t>
            </a:fld>
            <a:r>
              <a:rPr lang="en-US" altLang="zh-CN" smtClean="0"/>
              <a:t>-</a:t>
            </a:r>
            <a:endParaRPr lang="zh-CN" altLang="en-US"/>
          </a:p>
        </p:txBody>
      </p:sp>
      <p:sp>
        <p:nvSpPr>
          <p:cNvPr id="3" name="矩形 2"/>
          <p:cNvSpPr>
            <a:spLocks noChangeAspect="1"/>
          </p:cNvSpPr>
          <p:nvPr/>
        </p:nvSpPr>
        <p:spPr>
          <a:xfrm>
            <a:off x="508000" y="1772816"/>
            <a:ext cx="8128000" cy="2084801"/>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下列词语中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没有错别字的一项是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感慨　　停滞　　入场券　　迫不及待</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狂澜　　纳粹　　哈密瓜　　世外桃园</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潦倒　　仓俗　　度假村　　物竞天择</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轩榭　　禁锢　　爱滋病　　张皇失措</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4962484" y="1766601"/>
            <a:ext cx="442750" cy="463204"/>
          </a:xfrm>
          <a:prstGeom prst="rect">
            <a:avLst/>
          </a:prstGeom>
        </p:spPr>
        <p:txBody>
          <a:bodyPr wrap="none">
            <a:spAutoFit/>
          </a:bodyPr>
          <a:lstStyle/>
          <a:p>
            <a:pPr>
              <a:lnSpc>
                <a:spcPct val="120000"/>
              </a:lnSpc>
            </a:pPr>
            <a:r>
              <a:rPr lang="en-US" altLang="zh-CN" sz="2200" smtClean="0">
                <a:solidFill>
                  <a:srgbClr val="FF0000"/>
                </a:solidFill>
                <a:latin typeface="Times New Roman" panose="02020603050405020304" pitchFamily="18" charset="0"/>
              </a:rPr>
              <a:t>A </a:t>
            </a:r>
            <a:endParaRPr lang="zh-CN" altLang="en-US" sz="2200"/>
          </a:p>
        </p:txBody>
      </p:sp>
      <p:sp>
        <p:nvSpPr>
          <p:cNvPr id="2" name="矩形 1"/>
          <p:cNvSpPr>
            <a:spLocks noChangeAspect="1"/>
          </p:cNvSpPr>
          <p:nvPr/>
        </p:nvSpPr>
        <p:spPr>
          <a:xfrm>
            <a:off x="508000" y="3868008"/>
            <a:ext cx="8128000" cy="1272271"/>
          </a:xfrm>
          <a:prstGeom prst="rect">
            <a:avLst/>
          </a:prstGeom>
        </p:spPr>
        <p:txBody>
          <a:bodyPr>
            <a:spAutoFit/>
          </a:bodyPr>
          <a:lstStyle/>
          <a:p>
            <a:pPr>
              <a:lnSpc>
                <a:spcPct val="120000"/>
              </a:lnSpc>
            </a:pPr>
            <a:r>
              <a:rPr lang="en-US" altLang="zh-CN" sz="2200">
                <a:solidFill>
                  <a:srgbClr val="FF0000"/>
                </a:solidFill>
                <a:latin typeface="Times New Roman" panose="02020603050405020304" pitchFamily="18" charset="0"/>
              </a:rPr>
              <a:t>A</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全部正确</a:t>
            </a:r>
            <a:r>
              <a:rPr lang="en-US" altLang="zh-CN" sz="2200">
                <a:solidFill>
                  <a:srgbClr val="FF0000"/>
                </a:solidFill>
                <a:latin typeface="Times New Roman" panose="02020603050405020304" pitchFamily="18" charset="0"/>
              </a:rPr>
              <a:t>;B</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世外桃园</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应为</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世外桃源</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属于同音字误用</a:t>
            </a:r>
            <a:r>
              <a:rPr lang="en-US" altLang="zh-CN" sz="2200">
                <a:solidFill>
                  <a:srgbClr val="FF0000"/>
                </a:solidFill>
                <a:latin typeface="Times New Roman" panose="02020603050405020304" pitchFamily="18" charset="0"/>
              </a:rPr>
              <a:t>;C</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仓俗</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应为</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伧俗</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属于同音字误用</a:t>
            </a:r>
            <a:r>
              <a:rPr lang="en-US" altLang="zh-CN" sz="2200">
                <a:solidFill>
                  <a:srgbClr val="FF0000"/>
                </a:solidFill>
                <a:latin typeface="Times New Roman" panose="02020603050405020304" pitchFamily="18" charset="0"/>
              </a:rPr>
              <a:t>;D</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爱滋病</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应为</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艾滋病</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属于同音字误用。</a:t>
            </a:r>
            <a:endParaRPr lang="zh-CN" altLang="en-US" sz="2200"/>
          </a:p>
        </p:txBody>
      </p:sp>
    </p:spTree>
    <p:extLst>
      <p:ext uri="{BB962C8B-B14F-4D97-AF65-F5344CB8AC3E}">
        <p14:creationId xmlns:p14="http://schemas.microsoft.com/office/powerpoint/2010/main" val="3343408717"/>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2" presetClass="entr" presetSubtype="4" fill="hold" grpId="1"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down)">
                                      <p:cBhvr>
                                        <p:cTn id="1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 grpId="1"/>
    </p:bldLst>
  </p:timing>
</p:sld>
</file>

<file path=ppt/slides/slide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pPr algn="ctr"/>
              <a:t>8</a:t>
            </a:fld>
            <a:r>
              <a:rPr lang="en-US" altLang="zh-CN" smtClean="0"/>
              <a:t>-</a:t>
            </a:r>
            <a:endParaRPr lang="zh-CN" altLang="en-US"/>
          </a:p>
        </p:txBody>
      </p:sp>
      <p:sp>
        <p:nvSpPr>
          <p:cNvPr id="2" name="矩形 1"/>
          <p:cNvSpPr>
            <a:spLocks noChangeAspect="1"/>
          </p:cNvSpPr>
          <p:nvPr/>
        </p:nvSpPr>
        <p:spPr>
          <a:xfrm>
            <a:off x="508000" y="991119"/>
            <a:ext cx="8128000" cy="498598"/>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6</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下列句子中加点字的字音有误的一项是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846389083"/>
              </p:ext>
            </p:extLst>
          </p:nvPr>
        </p:nvGraphicFramePr>
        <p:xfrm>
          <a:off x="599682" y="1490650"/>
          <a:ext cx="8128000" cy="4768876"/>
        </p:xfrm>
        <a:graphic>
          <a:graphicData uri="http://schemas.openxmlformats.org/presentationml/2006/ole">
            <mc:AlternateContent xmlns:mc="http://schemas.openxmlformats.org/markup-compatibility/2006">
              <mc:Choice xmlns:v="urn:schemas-microsoft-com:vml" Requires="v">
                <p:oleObj spid="_x0000_s1039" name="文档" r:id="rId3" progId="Word.Document.12">
                  <p:embed/>
                </p:oleObj>
              </mc:Choice>
              <mc:Fallback>
                <p:oleObj name="文档" r:id="rId3" progId="Word.Document.12">
                  <p:embed/>
                  <p:pic>
                    <p:nvPicPr>
                      <p:cNvPr id="0" name="OLE substitute image"/>
                      <p:cNvPicPr/>
                      <p:nvPr/>
                    </p:nvPicPr>
                    <p:blipFill>
                      <a:blip r:embed="rId4"/>
                      <a:stretch>
                        <a:fillRect/>
                      </a:stretch>
                    </p:blipFill>
                    <p:spPr>
                      <a:xfrm>
                        <a:off x="599682" y="1490650"/>
                        <a:ext cx="8128000" cy="4768876"/>
                      </a:xfrm>
                      <a:prstGeom prst="rect">
                        <a:avLst/>
                      </a:prstGeom>
                    </p:spPr>
                  </p:pic>
                </p:oleObj>
              </mc:Fallback>
            </mc:AlternateContent>
          </a:graphicData>
        </a:graphic>
      </p:graphicFrame>
      <p:sp>
        <p:nvSpPr>
          <p:cNvPr id="5" name="矩形 4"/>
          <p:cNvSpPr>
            <a:spLocks noChangeAspect="1"/>
          </p:cNvSpPr>
          <p:nvPr/>
        </p:nvSpPr>
        <p:spPr>
          <a:xfrm>
            <a:off x="5755301" y="1010968"/>
            <a:ext cx="442750" cy="463204"/>
          </a:xfrm>
          <a:prstGeom prst="rect">
            <a:avLst/>
          </a:prstGeom>
        </p:spPr>
        <p:txBody>
          <a:bodyPr wrap="none">
            <a:spAutoFit/>
          </a:bodyPr>
          <a:lstStyle/>
          <a:p>
            <a:pPr>
              <a:lnSpc>
                <a:spcPct val="120000"/>
              </a:lnSpc>
            </a:pPr>
            <a:r>
              <a:rPr lang="en-US" altLang="zh-CN" sz="2200" smtClean="0">
                <a:solidFill>
                  <a:srgbClr val="FF0000"/>
                </a:solidFill>
                <a:latin typeface="Times New Roman" panose="02020603050405020304" pitchFamily="18" charset="0"/>
              </a:rPr>
              <a:t>B </a:t>
            </a:r>
            <a:endParaRPr lang="zh-CN" altLang="en-US" sz="2200"/>
          </a:p>
        </p:txBody>
      </p:sp>
      <p:sp>
        <p:nvSpPr>
          <p:cNvPr id="3" name="矩形 2"/>
          <p:cNvSpPr>
            <a:spLocks noChangeAspect="1"/>
          </p:cNvSpPr>
          <p:nvPr/>
        </p:nvSpPr>
        <p:spPr>
          <a:xfrm>
            <a:off x="508000" y="6172194"/>
            <a:ext cx="5448928" cy="498598"/>
          </a:xfrm>
          <a:prstGeom prst="rect">
            <a:avLst/>
          </a:prstGeom>
        </p:spPr>
        <p:txBody>
          <a:bodyPr wrap="none">
            <a:spAutoFit/>
          </a:bodyPr>
          <a:lstStyle/>
          <a:p>
            <a:pPr>
              <a:lnSpc>
                <a:spcPct val="120000"/>
              </a:lnSpc>
            </a:pPr>
            <a:r>
              <a:rPr lang="en-US" altLang="zh-CN" sz="2200">
                <a:solidFill>
                  <a:srgbClr val="FF0000"/>
                </a:solidFill>
                <a:latin typeface="Times New Roman" panose="02020603050405020304" pitchFamily="18" charset="0"/>
              </a:rPr>
              <a:t>A</a:t>
            </a:r>
            <a:r>
              <a:rPr lang="zh-CN" altLang="zh-CN" sz="2200">
                <a:solidFill>
                  <a:srgbClr val="FF0000"/>
                </a:solidFill>
                <a:latin typeface="Times New Roman" panose="02020603050405020304" pitchFamily="18" charset="0"/>
                <a:cs typeface="Times New Roman" panose="02020603050405020304" pitchFamily="18" charset="0"/>
              </a:rPr>
              <a:t>、</a:t>
            </a:r>
            <a:r>
              <a:rPr lang="en-US" altLang="zh-CN" sz="2200">
                <a:solidFill>
                  <a:srgbClr val="FF0000"/>
                </a:solidFill>
                <a:latin typeface="Times New Roman" panose="02020603050405020304" pitchFamily="18" charset="0"/>
              </a:rPr>
              <a:t>C</a:t>
            </a:r>
            <a:r>
              <a:rPr lang="zh-CN" altLang="zh-CN" sz="2200">
                <a:solidFill>
                  <a:srgbClr val="FF0000"/>
                </a:solidFill>
                <a:latin typeface="Times New Roman" panose="02020603050405020304" pitchFamily="18" charset="0"/>
                <a:cs typeface="Times New Roman" panose="02020603050405020304" pitchFamily="18" charset="0"/>
              </a:rPr>
              <a:t>、</a:t>
            </a:r>
            <a:r>
              <a:rPr lang="en-US" altLang="zh-CN" sz="2200">
                <a:solidFill>
                  <a:srgbClr val="FF0000"/>
                </a:solidFill>
                <a:latin typeface="Times New Roman" panose="02020603050405020304" pitchFamily="18" charset="0"/>
              </a:rPr>
              <a:t>D</a:t>
            </a:r>
            <a:r>
              <a:rPr lang="zh-CN" altLang="zh-CN" sz="2200">
                <a:solidFill>
                  <a:srgbClr val="FF0000"/>
                </a:solidFill>
                <a:latin typeface="Times New Roman" panose="02020603050405020304" pitchFamily="18" charset="0"/>
                <a:cs typeface="Times New Roman" panose="02020603050405020304" pitchFamily="18" charset="0"/>
              </a:rPr>
              <a:t>三项正确</a:t>
            </a:r>
            <a:r>
              <a:rPr lang="en-US" altLang="zh-CN" sz="2200">
                <a:solidFill>
                  <a:srgbClr val="FF0000"/>
                </a:solidFill>
                <a:latin typeface="Times New Roman" panose="02020603050405020304" pitchFamily="18" charset="0"/>
              </a:rPr>
              <a:t>;B</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裴</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应读作</a:t>
            </a:r>
            <a:r>
              <a:rPr lang="en-US" altLang="zh-CN" sz="2200">
                <a:solidFill>
                  <a:srgbClr val="FF0000"/>
                </a:solidFill>
                <a:latin typeface="Times New Roman" panose="02020603050405020304" pitchFamily="18" charset="0"/>
              </a:rPr>
              <a:t>“</a:t>
            </a:r>
            <a:r>
              <a:rPr lang="en-US" altLang="zh-CN" sz="2200" err="1">
                <a:solidFill>
                  <a:srgbClr val="FF0000"/>
                </a:solidFill>
                <a:latin typeface="Arial" panose="020b0604020202020204" pitchFamily="34" charset="0"/>
                <a:ea typeface="黑体" panose="02010609060101010101" pitchFamily="49" charset="-122"/>
                <a:cs typeface="Times New Roman" panose="02020603050405020304" pitchFamily="18" charset="0"/>
              </a:rPr>
              <a:t>péi</a:t>
            </a:r>
            <a:r>
              <a:rPr lang="en-US" altLang="zh-CN" sz="2200">
                <a:solidFill>
                  <a:srgbClr val="FF0000"/>
                </a:solidFill>
                <a:latin typeface="Times New Roman" panose="02020603050405020304" pitchFamily="18" charset="0"/>
              </a:rPr>
              <a:t>”</a:t>
            </a:r>
            <a:r>
              <a:rPr lang="zh-CN" altLang="zh-CN" sz="2200" smtClean="0">
                <a:solidFill>
                  <a:srgbClr val="FF0000"/>
                </a:solidFill>
                <a:latin typeface="Times New Roman" panose="02020603050405020304" pitchFamily="18" charset="0"/>
                <a:cs typeface="Times New Roman" panose="02020603050405020304" pitchFamily="18" charset="0"/>
              </a:rPr>
              <a:t>。</a:t>
            </a:r>
            <a:r>
              <a:rPr lang="en-US" altLang="zh-CN" sz="2200" smtClean="0">
                <a:solidFill>
                  <a:srgbClr val="FF0000"/>
                </a:solidFill>
                <a:latin typeface="Times New Roman" panose="02020603050405020304" pitchFamily="18" charset="0"/>
                <a:cs typeface="Times New Roman" panose="02020603050405020304" pitchFamily="18" charset="0"/>
              </a:rPr>
              <a:t> </a:t>
            </a:r>
            <a:endParaRPr lang="zh-CN" altLang="en-US" sz="2200"/>
          </a:p>
        </p:txBody>
      </p:sp>
    </p:spTree>
    <p:extLst>
      <p:ext uri="{BB962C8B-B14F-4D97-AF65-F5344CB8AC3E}">
        <p14:creationId xmlns:p14="http://schemas.microsoft.com/office/powerpoint/2010/main" val="2737866172"/>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2" presetClass="entr" presetSubtype="4" fill="hold" grpId="1"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down)">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3" grpId="1"/>
    </p:bldLst>
  </p:timing>
</p:sld>
</file>

<file path=ppt/slides/slide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pPr algn="ctr"/>
              <a:t>9</a:t>
            </a:fld>
            <a:r>
              <a:rPr lang="en-US" altLang="zh-CN" smtClean="0"/>
              <a:t>-</a:t>
            </a:r>
            <a:endParaRPr lang="zh-CN" altLang="en-US"/>
          </a:p>
        </p:txBody>
      </p:sp>
      <p:sp>
        <p:nvSpPr>
          <p:cNvPr id="2" name="矩形 1"/>
          <p:cNvSpPr>
            <a:spLocks noChangeAspect="1"/>
          </p:cNvSpPr>
          <p:nvPr/>
        </p:nvSpPr>
        <p:spPr>
          <a:xfrm>
            <a:off x="508000" y="1783207"/>
            <a:ext cx="8128000" cy="498598"/>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7</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下列加点字的字形、注音完全正确的一项是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473339699"/>
              </p:ext>
            </p:extLst>
          </p:nvPr>
        </p:nvGraphicFramePr>
        <p:xfrm>
          <a:off x="599682" y="2297654"/>
          <a:ext cx="8128000" cy="2053921"/>
        </p:xfrm>
        <a:graphic>
          <a:graphicData uri="http://schemas.openxmlformats.org/presentationml/2006/ole">
            <mc:AlternateContent xmlns:mc="http://schemas.openxmlformats.org/markup-compatibility/2006">
              <mc:Choice xmlns:v="urn:schemas-microsoft-com:vml" Requires="v">
                <p:oleObj spid="_x0000_s1040" name="文档" r:id="rId3" progId="Word.Document.12">
                  <p:embed/>
                </p:oleObj>
              </mc:Choice>
              <mc:Fallback>
                <p:oleObj name="文档" r:id="rId3" progId="Word.Document.12">
                  <p:embed/>
                  <p:pic>
                    <p:nvPicPr>
                      <p:cNvPr id="0" name="OLE substitute image"/>
                      <p:cNvPicPr/>
                      <p:nvPr/>
                    </p:nvPicPr>
                    <p:blipFill>
                      <a:blip r:embed="rId4"/>
                      <a:stretch>
                        <a:fillRect/>
                      </a:stretch>
                    </p:blipFill>
                    <p:spPr>
                      <a:xfrm>
                        <a:off x="599682" y="2297654"/>
                        <a:ext cx="8128000" cy="2053921"/>
                      </a:xfrm>
                      <a:prstGeom prst="rect">
                        <a:avLst/>
                      </a:prstGeom>
                    </p:spPr>
                  </p:pic>
                </p:oleObj>
              </mc:Fallback>
            </mc:AlternateContent>
          </a:graphicData>
        </a:graphic>
      </p:graphicFrame>
      <p:sp>
        <p:nvSpPr>
          <p:cNvPr id="5" name="矩形 4"/>
          <p:cNvSpPr>
            <a:spLocks noChangeAspect="1"/>
          </p:cNvSpPr>
          <p:nvPr/>
        </p:nvSpPr>
        <p:spPr>
          <a:xfrm>
            <a:off x="6300192" y="1793598"/>
            <a:ext cx="442750" cy="463204"/>
          </a:xfrm>
          <a:prstGeom prst="rect">
            <a:avLst/>
          </a:prstGeom>
        </p:spPr>
        <p:txBody>
          <a:bodyPr wrap="none">
            <a:spAutoFit/>
          </a:bodyPr>
          <a:lstStyle/>
          <a:p>
            <a:pPr>
              <a:lnSpc>
                <a:spcPct val="120000"/>
              </a:lnSpc>
            </a:pPr>
            <a:r>
              <a:rPr lang="en-US" altLang="zh-CN" sz="2200" smtClean="0">
                <a:solidFill>
                  <a:srgbClr val="FF0000"/>
                </a:solidFill>
                <a:latin typeface="Times New Roman" panose="02020603050405020304" pitchFamily="18" charset="0"/>
              </a:rPr>
              <a:t>C </a:t>
            </a:r>
            <a:endParaRPr lang="zh-CN" altLang="en-US" sz="2200"/>
          </a:p>
        </p:txBody>
      </p:sp>
      <p:sp>
        <p:nvSpPr>
          <p:cNvPr id="4" name="矩形 3"/>
          <p:cNvSpPr>
            <a:spLocks noChangeAspect="1"/>
          </p:cNvSpPr>
          <p:nvPr/>
        </p:nvSpPr>
        <p:spPr>
          <a:xfrm>
            <a:off x="508000" y="4293096"/>
            <a:ext cx="8128000" cy="866006"/>
          </a:xfrm>
          <a:prstGeom prst="rect">
            <a:avLst/>
          </a:prstGeom>
        </p:spPr>
        <p:txBody>
          <a:bodyPr>
            <a:spAutoFit/>
          </a:bodyPr>
          <a:lstStyle/>
          <a:p>
            <a:pPr>
              <a:lnSpc>
                <a:spcPct val="120000"/>
              </a:lnSpc>
            </a:pPr>
            <a:r>
              <a:rPr lang="en-US" altLang="zh-CN" sz="2200">
                <a:solidFill>
                  <a:srgbClr val="FF0000"/>
                </a:solidFill>
                <a:latin typeface="Times New Roman" panose="02020603050405020304" pitchFamily="18" charset="0"/>
              </a:rPr>
              <a:t>A</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邪</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应读作</a:t>
            </a:r>
            <a:r>
              <a:rPr lang="en-US" altLang="zh-CN" sz="2200">
                <a:solidFill>
                  <a:srgbClr val="FF0000"/>
                </a:solidFill>
                <a:latin typeface="Times New Roman" panose="02020603050405020304" pitchFamily="18" charset="0"/>
              </a:rPr>
              <a:t>“</a:t>
            </a:r>
            <a:r>
              <a:rPr lang="en-US" altLang="zh-CN" sz="2200" err="1">
                <a:solidFill>
                  <a:srgbClr val="FF0000"/>
                </a:solidFill>
                <a:latin typeface="Arial" panose="020b0604020202020204" pitchFamily="34" charset="0"/>
                <a:ea typeface="黑体" panose="02010609060101010101" pitchFamily="49" charset="-122"/>
                <a:cs typeface="Times New Roman" panose="02020603050405020304" pitchFamily="18" charset="0"/>
              </a:rPr>
              <a:t>yé</a:t>
            </a:r>
            <a:r>
              <a:rPr lang="en-US" altLang="zh-CN" sz="2200">
                <a:solidFill>
                  <a:srgbClr val="FF0000"/>
                </a:solidFill>
                <a:latin typeface="Times New Roman" panose="02020603050405020304" pitchFamily="18" charset="0"/>
              </a:rPr>
              <a:t>”;B</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贴</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应写作</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帖</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应读作</a:t>
            </a:r>
            <a:r>
              <a:rPr lang="en-US" altLang="zh-CN" sz="2200">
                <a:solidFill>
                  <a:srgbClr val="FF0000"/>
                </a:solidFill>
                <a:latin typeface="Times New Roman" panose="02020603050405020304" pitchFamily="18" charset="0"/>
              </a:rPr>
              <a:t>“</a:t>
            </a:r>
            <a:r>
              <a:rPr lang="en-US" altLang="zh-CN" sz="2200" err="1">
                <a:solidFill>
                  <a:srgbClr val="FF0000"/>
                </a:solidFill>
                <a:latin typeface="Arial" panose="020b0604020202020204" pitchFamily="34" charset="0"/>
                <a:ea typeface="黑体" panose="02010609060101010101" pitchFamily="49" charset="-122"/>
                <a:cs typeface="Times New Roman" panose="02020603050405020304" pitchFamily="18" charset="0"/>
              </a:rPr>
              <a:t>tiè</a:t>
            </a:r>
            <a:r>
              <a:rPr lang="en-US" altLang="zh-CN" sz="2200">
                <a:solidFill>
                  <a:srgbClr val="FF0000"/>
                </a:solidFill>
                <a:latin typeface="Times New Roman" panose="02020603050405020304" pitchFamily="18" charset="0"/>
              </a:rPr>
              <a:t>”;C</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全部正确</a:t>
            </a:r>
            <a:r>
              <a:rPr lang="en-US" altLang="zh-CN" sz="2200">
                <a:solidFill>
                  <a:srgbClr val="FF0000"/>
                </a:solidFill>
                <a:latin typeface="Times New Roman" panose="02020603050405020304" pitchFamily="18" charset="0"/>
              </a:rPr>
              <a:t>;D</a:t>
            </a:r>
            <a:r>
              <a:rPr lang="zh-CN" altLang="zh-CN" sz="2200">
                <a:solidFill>
                  <a:srgbClr val="FF0000"/>
                </a:solidFill>
                <a:latin typeface="Times New Roman" panose="02020603050405020304" pitchFamily="18" charset="0"/>
                <a:cs typeface="Times New Roman" panose="02020603050405020304" pitchFamily="18" charset="0"/>
              </a:rPr>
              <a:t>项</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圮</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应读作</a:t>
            </a:r>
            <a:r>
              <a:rPr lang="en-US" altLang="zh-CN" sz="2200">
                <a:solidFill>
                  <a:srgbClr val="FF0000"/>
                </a:solidFill>
                <a:latin typeface="Times New Roman" panose="02020603050405020304" pitchFamily="18" charset="0"/>
              </a:rPr>
              <a:t>“</a:t>
            </a:r>
            <a:r>
              <a:rPr lang="en-US" altLang="zh-CN" sz="2200" err="1">
                <a:solidFill>
                  <a:srgbClr val="FF0000"/>
                </a:solidFill>
                <a:latin typeface="Arial" panose="020b0604020202020204" pitchFamily="34" charset="0"/>
                <a:ea typeface="黑体" panose="02010609060101010101" pitchFamily="49" charset="-122"/>
                <a:cs typeface="Times New Roman" panose="02020603050405020304" pitchFamily="18" charset="0"/>
              </a:rPr>
              <a:t>pǐ</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a:t>
            </a:r>
            <a:endParaRPr lang="zh-CN" altLang="en-US" sz="2200"/>
          </a:p>
        </p:txBody>
      </p:sp>
    </p:spTree>
    <p:extLst>
      <p:ext uri="{BB962C8B-B14F-4D97-AF65-F5344CB8AC3E}">
        <p14:creationId xmlns:p14="http://schemas.microsoft.com/office/powerpoint/2010/main" val="1131061779"/>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2" presetClass="entr" presetSubtype="4" fill="hold" grpId="1"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4" grpId="1"/>
    </p:bldLst>
  </p:timing>
</p:sld>
</file>

<file path=ppt/tags/tag1.xml><?xml version="1.0" encoding="utf-8"?>
<p:tagLst xmlns:p="http://schemas.openxmlformats.org/presentationml/2006/main">
  <p:tag name="AS_OS" val="Unix 3.10 unknown"/>
  <p:tag name="AS_RELEASE_DATE" val="2017.06.20"/>
  <p:tag name="AS_TITLE" val="Aspose.Slides for Java"/>
  <p:tag name="AS_VERSION" val="17.6"/>
</p:tagLst>
</file>

<file path=ppt/theme/theme1.xml><?xml version="1.0" encoding="utf-8"?>
<a:theme xmlns:r="http://schemas.openxmlformats.org/officeDocument/2006/relationships" xmlns:a="http://schemas.openxmlformats.org/drawingml/2006/main" name="2014高优二轮模板">
  <a:themeElements>
    <a:clrScheme name="自定义 4">
      <a:dk1>
        <a:sysClr val="windowText" lastClr="000000"/>
      </a:dk1>
      <a:lt1>
        <a:sysClr val="window" lastClr="FFFE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FFFFF"/>
      </a:hlink>
      <a:folHlink>
        <a:srgbClr val="FFFF00"/>
      </a:folHlink>
    </a:clrScheme>
    <a:fontScheme name="Office 经典">
      <a:majorFont>
        <a:latin typeface="Arial"/>
        <a:ea typeface="Arial"/>
        <a:cs typeface="Arial"/>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imes New Roman"/>
        <a:ea typeface="Arial"/>
        <a:cs typeface="Arial"/>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E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heme>
</file>

<file path=docProps/app.xml><?xml version="1.0" encoding="utf-8"?>
<Properties xmlns:vt="http://schemas.openxmlformats.org/officeDocument/2006/docPropsVTypes" xmlns="http://schemas.openxmlformats.org/officeDocument/2006/extended-properties">
  <Company>学科网</Company>
  <PresentationFormat>On-screen Show (4:3)</PresentationFormat>
  <Paragraphs>363</Paragraphs>
  <Slides>57</Slides>
  <Notes>13</Notes>
  <TotalTime>0</TotalTime>
  <HiddenSlides>0</HiddenSlides>
  <MMClips>0</MMClips>
  <ScaleCrop>0</ScaleCrop>
  <HeadingPairs>
    <vt:vector baseType="variant" size="4">
      <vt:variant>
        <vt:lpstr>Theme</vt:lpstr>
      </vt:variant>
      <vt:variant>
        <vt:i4>1</vt:i4>
      </vt:variant>
      <vt:variant>
        <vt:lpstr>Slide Titles</vt:lpstr>
      </vt:variant>
      <vt:variant>
        <vt:i4>57</vt:i4>
      </vt:variant>
    </vt:vector>
  </HeadingPairs>
  <TitlesOfParts>
    <vt:vector baseType="lpstr" size="58">
      <vt:lpstr>2014高优二轮模板</vt:lpstr>
      <vt:lpstr>专题一　字音、字形、标点符号</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Slide 32</vt:lpstr>
      <vt:lpstr>Slide 33</vt:lpstr>
      <vt:lpstr>Slide 34</vt:lpstr>
      <vt:lpstr>Slide 35</vt:lpstr>
      <vt:lpstr>Slide 36</vt:lpstr>
      <vt:lpstr>Slide 37</vt:lpstr>
      <vt:lpstr>Slide 38</vt:lpstr>
      <vt:lpstr>Slide 39</vt:lpstr>
      <vt:lpstr>Slide 40</vt:lpstr>
      <vt:lpstr>Slide 41</vt:lpstr>
      <vt:lpstr>Slide 42</vt:lpstr>
      <vt:lpstr>Slide 43</vt:lpstr>
      <vt:lpstr>Slide 44</vt:lpstr>
      <vt:lpstr>Slide 45</vt:lpstr>
      <vt:lpstr>Slide 46</vt:lpstr>
      <vt:lpstr>Slide 47</vt:lpstr>
      <vt:lpstr>Slide 48</vt:lpstr>
      <vt:lpstr>Slide 49</vt:lpstr>
      <vt:lpstr>Slide 50</vt:lpstr>
      <vt:lpstr>Slide 51</vt:lpstr>
      <vt:lpstr>Slide 52</vt:lpstr>
      <vt:lpstr>Slide 53</vt:lpstr>
      <vt:lpstr>Slide 54</vt:lpstr>
      <vt:lpstr>Slide 55</vt:lpstr>
      <vt:lpstr>Slide 56</vt:lpstr>
      <vt:lpstr>Slide 57</vt:lpstr>
    </vt:vector>
  </TitlesOfParts>
  <LinksUpToDate>0</LinksUpToDate>
  <SharedDoc>0</SharedDoc>
  <HyperlinksChanged>0</HyperlinksChanged>
  <Application>Aspose.Slides for Java</Application>
  <AppVersion>17.0600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2020-10-27T18:40:18.168</cp:lastPrinted>
  <dcterms:created xsi:type="dcterms:W3CDTF">2020-10-27T18:40:18Z</dcterms:created>
  <dcterms:modified xsi:type="dcterms:W3CDTF">2020-10-27T10:40:20Z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