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6" r:id="rId3"/>
    <p:sldId id="296" r:id="rId5"/>
    <p:sldId id="334" r:id="rId6"/>
    <p:sldId id="412" r:id="rId7"/>
    <p:sldId id="337" r:id="rId8"/>
    <p:sldId id="659" r:id="rId9"/>
    <p:sldId id="673" r:id="rId10"/>
    <p:sldId id="687" r:id="rId11"/>
    <p:sldId id="688" r:id="rId12"/>
    <p:sldId id="689" r:id="rId13"/>
    <p:sldId id="690" r:id="rId14"/>
    <p:sldId id="691" r:id="rId15"/>
    <p:sldId id="692" r:id="rId16"/>
    <p:sldId id="693" r:id="rId17"/>
    <p:sldId id="518" r:id="rId18"/>
    <p:sldId id="519" r:id="rId19"/>
    <p:sldId id="550" r:id="rId20"/>
    <p:sldId id="639" r:id="rId21"/>
    <p:sldId id="554" r:id="rId22"/>
    <p:sldId id="711" r:id="rId23"/>
  </p:sldIdLst>
  <p:sldSz cx="12192000" cy="6858000"/>
  <p:notesSz cx="7103745" cy="10234295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7370"/>
    <a:srgbClr val="FBE5D6"/>
    <a:srgbClr val="009999"/>
    <a:srgbClr val="4F855D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24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13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tags" Target="../tags/tag8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9" Type="http://schemas.openxmlformats.org/officeDocument/2006/relationships/tags" Target="../tags/tag26.xml"/><Relationship Id="rId18" Type="http://schemas.openxmlformats.org/officeDocument/2006/relationships/tags" Target="../tags/tag25.xml"/><Relationship Id="rId17" Type="http://schemas.openxmlformats.org/officeDocument/2006/relationships/tags" Target="../tags/tag24.xml"/><Relationship Id="rId16" Type="http://schemas.openxmlformats.org/officeDocument/2006/relationships/tags" Target="../tags/tag23.xml"/><Relationship Id="rId15" Type="http://schemas.openxmlformats.org/officeDocument/2006/relationships/tags" Target="../tags/tag22.xml"/><Relationship Id="rId14" Type="http://schemas.openxmlformats.org/officeDocument/2006/relationships/tags" Target="../tags/tag21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tags" Target="../tags/tag40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01179" y="2149076"/>
            <a:ext cx="4291195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6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老山界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90590" y="3384550"/>
            <a:ext cx="1915160" cy="70675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陆定一</a:t>
            </a:r>
            <a:endParaRPr lang="zh-CN" altLang="en-US" sz="4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09905" y="302895"/>
            <a:ext cx="18726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环境描写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385" name="Text Box 2"/>
          <p:cNvSpPr txBox="1"/>
          <p:nvPr>
            <p:custDataLst>
              <p:tags r:id="rId2"/>
            </p:custDataLst>
          </p:nvPr>
        </p:nvSpPr>
        <p:spPr>
          <a:xfrm>
            <a:off x="847090" y="886460"/>
            <a:ext cx="107016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满天都是星光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火把也亮起来了。从山脚向上望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只见火把排成许多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字形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一直连到天上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跟星光接起来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分不出是火把还是星星。这真是我生平没见过的奇观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4085" y="2466340"/>
            <a:ext cx="1024255" cy="1076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字形</a:t>
            </a:r>
            <a:endParaRPr lang="en-US" altLang="zh-CN" sz="3200" b="1">
              <a:ea typeface="SimSun-ExtB" panose="02010609060101010101" charset="-122"/>
              <a:cs typeface="+mn-lt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4720" y="3757930"/>
            <a:ext cx="1023620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许多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720" y="4769485"/>
            <a:ext cx="1023620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奇观</a:t>
            </a:r>
            <a:endParaRPr lang="en-US" altLang="zh-CN" sz="3200" b="1" err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3755" y="2499995"/>
            <a:ext cx="90874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山路曲折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迂回。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火把与星光连接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写山势之高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表现了老山界的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险峻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193290" y="3757930"/>
            <a:ext cx="93554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山路的曲折</a:t>
            </a:r>
            <a:r>
              <a:rPr sz="3200" b="1">
                <a:ea typeface="SimSun-ExtB" panose="02010609060101010101" charset="-122"/>
              </a:rPr>
              <a:t>陡峭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说明</a:t>
            </a:r>
            <a:r>
              <a:rPr 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有成千上万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的红军战士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在攀登。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2265680" y="4523105"/>
            <a:ext cx="93808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本来是指自然界奇特罕见的景观或景象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endParaRPr lang="en-US" altLang="zh-CN" sz="3200" b="1">
              <a:ea typeface="SimSun-ExtB" panose="02010609060101010101" charset="-122"/>
              <a:cs typeface="+mn-lt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这里指人、夜色、高山组成的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雄奇美丽的罕见景象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30835" y="5599430"/>
            <a:ext cx="11315700" cy="1076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人、夜色、高山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瑰丽、壮观的景象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sym typeface="+mn-ea"/>
            </a:endParaRPr>
          </a:p>
          <a:p>
            <a:pPr algn="ctr"/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红军队伍的宏伟气势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坚强的革命意志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乐观主义的精神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32535" y="1231265"/>
            <a:ext cx="1034542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㉒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半夜里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忽然醒来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才觉得寒气逼人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刺入肌骨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浑身打着颤。把毯子卷得更紧些把身子蜷起来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还是睡不着。天上闪烁的星星好像黑色幕上缀着的宝石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它跟我们这样地接近哪！黑的山峰像巨人一样矗立在面前。四围的山把这山谷包围得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一口井。上边和下边有几堆火没有熄；冻醒了的同志们围着火堆小声地谈着话。除此以外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就是寂静。耳朵里有不可捉摸的声响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极远的又是极近的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极洪大的又是极细切的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像春蚕在咀嚼桑叶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像野马在平原上奔驰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像山泉在呜咽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像波涛在澎湃。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不知什么时候又睡着了。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09905" y="647700"/>
            <a:ext cx="18726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环境描写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27960" y="5842635"/>
            <a:ext cx="106489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用词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3235" y="5842635"/>
            <a:ext cx="106489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修辞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557530" y="1058545"/>
            <a:ext cx="106489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用词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44065" y="474980"/>
            <a:ext cx="93516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㉒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天上闪烁的星星好像黑色幕上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着的宝石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9190" y="1243330"/>
            <a:ext cx="61849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缀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89275" y="1058545"/>
            <a:ext cx="83064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具立体感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突出夜之深、景之美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                     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表现了乐观主义精神和感受自然景色的丰富情感。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94865" y="2291715"/>
            <a:ext cx="92805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㉒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半夜里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才觉得寒气逼人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刺入肌骨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浑身打着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颤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。把毯子卷得更紧些把身子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起来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还是睡不着。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434590" y="3429000"/>
            <a:ext cx="61849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颤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3154680" y="3429000"/>
            <a:ext cx="61849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蜷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4032250" y="3368040"/>
            <a:ext cx="70186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战士们全身因寒冷而发抖、哆嗦的形象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                     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表现了寒气刺骨的情景。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94865" y="4601210"/>
            <a:ext cx="52641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㉒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不知什么时候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睡着了。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2470785" y="5290185"/>
            <a:ext cx="61849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又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3328035" y="5184775"/>
            <a:ext cx="842772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说明战士们太疲劳了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                                     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还突出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了置生死于度外、从容镇定、坦然的襟怀。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7" grpId="0"/>
      <p:bldP spid="8" grpId="0" bldLvl="0" animBg="1"/>
      <p:bldP spid="9" grpId="0" bldLvl="0" animBg="1"/>
      <p:bldP spid="10" grpId="0"/>
      <p:bldP spid="12" grpId="0" bldLvl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71805" y="528955"/>
            <a:ext cx="106489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修辞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1255" y="1231265"/>
            <a:ext cx="103454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㉒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天上闪烁的星星好像黑色幕上缀着的宝石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它跟我们这样地接近哪！黑的山峰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巨人一样矗立在面前。四围的山把这山谷包围得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一口井。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1355090" y="3200400"/>
            <a:ext cx="1207135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比喻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632075" y="2799715"/>
            <a:ext cx="2839085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星星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宝石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SimSun-ExtB" panose="02010609060101010101" charset="-122"/>
              <a:cs typeface="+mn-lt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山峰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巨人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山谷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井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00675" y="279971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星星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的明亮闪烁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星空灿烂美丽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5400675" y="338328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的高大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磅礴气势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400675" y="391668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环山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的山势特点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1536700" y="4579620"/>
            <a:ext cx="770890" cy="2743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459990" y="4439920"/>
            <a:ext cx="863219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自然景物之美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山势的险峻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又暗示红军的艰难处境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右箭头 16"/>
          <p:cNvSpPr/>
          <p:nvPr>
            <p:custDataLst>
              <p:tags r:id="rId6"/>
            </p:custDataLst>
          </p:nvPr>
        </p:nvSpPr>
        <p:spPr>
          <a:xfrm>
            <a:off x="1536700" y="5254625"/>
            <a:ext cx="770890" cy="2743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459990" y="5064760"/>
            <a:ext cx="94729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高耸的老山界阻挡不了红军北上抗日的决心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   </a:t>
            </a:r>
            <a:endParaRPr lang="en-US" altLang="zh-CN" sz="3000" b="1">
              <a:solidFill>
                <a:srgbClr val="FF0000"/>
              </a:solidFill>
              <a:ea typeface="SimSun-ExtB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                  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改变不了他们长征必胜</a:t>
            </a:r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宝石</a:t>
            </a:r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般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的信念。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bldLvl="0" animBg="1"/>
      <p:bldP spid="8" grpId="0"/>
      <p:bldP spid="9" grpId="0"/>
      <p:bldP spid="11" grpId="0"/>
      <p:bldP spid="13" grpId="0"/>
      <p:bldP spid="15" grpId="0" animBg="1"/>
      <p:bldP spid="16" grpId="0"/>
      <p:bldP spid="17" grpId="0" bldLvl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471805" y="528955"/>
            <a:ext cx="106489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修辞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455" y="1282065"/>
            <a:ext cx="95542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㉒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除此以外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就是寂静。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极洪大的又是极细切的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像春蚕在咀嚼桑叶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像野马在平原上奔驰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像山泉在呜咽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像波涛在澎湃。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不知什么时候又睡着了。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1506220" y="3429000"/>
            <a:ext cx="1207135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比喻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729230" y="2850515"/>
            <a:ext cx="3235325" cy="2256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春蚕在咀嚼桑叶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SimSun-ExtB" panose="02010609060101010101" charset="-122"/>
              <a:sym typeface="宋体" panose="02010600030101010101" pitchFamily="2" charset="-122"/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野马奔驰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山泉呜咽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波涛澎湃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171565" y="2850515"/>
            <a:ext cx="19469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声音嘈杂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6171565" y="3429000"/>
            <a:ext cx="19469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声音急猛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6171565" y="4012565"/>
            <a:ext cx="35801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声音小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时断时续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6171565" y="4523105"/>
            <a:ext cx="19469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声音宏大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右箭头 16"/>
          <p:cNvSpPr/>
          <p:nvPr>
            <p:custDataLst>
              <p:tags r:id="rId8"/>
            </p:custDataLst>
          </p:nvPr>
        </p:nvSpPr>
        <p:spPr>
          <a:xfrm>
            <a:off x="1506220" y="5569585"/>
            <a:ext cx="770890" cy="2743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746" name="Text Box 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414270" y="5140325"/>
            <a:ext cx="81457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想象奇特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以声写景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突出了山林的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寂静</a:t>
            </a:r>
            <a:endParaRPr lang="zh-CN" altLang="en-US" sz="32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414270" y="5758180"/>
            <a:ext cx="86518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山林美丽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夜色美好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突出红军战士的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乐观精神</a:t>
            </a:r>
            <a:endParaRPr lang="zh-CN" altLang="en-US" sz="32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ldLvl="0" animBg="1"/>
      <p:bldP spid="10" grpId="0"/>
      <p:bldP spid="11" grpId="0"/>
      <p:bldP spid="13" grpId="0"/>
      <p:bldP spid="14" grpId="0"/>
      <p:bldP spid="15" grpId="0"/>
      <p:bldP spid="17" grpId="0" bldLvl="0" animBg="1"/>
      <p:bldP spid="31746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7" name="Rectangle 1"/>
          <p:cNvSpPr/>
          <p:nvPr/>
        </p:nvSpPr>
        <p:spPr>
          <a:xfrm>
            <a:off x="417195" y="1156653"/>
            <a:ext cx="11377930" cy="15068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描写景物不仅能丰富文章内容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还能生动地</a:t>
            </a:r>
            <a:r>
              <a:rPr lang="zh-CN" altLang="zh-CN" sz="3000" b="1" dirty="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表现人物的情感和精神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。细读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课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文中的景物描写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将第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点补充完整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然后参考示例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选择其中的两处进行批注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  <a:sym typeface="+mn-ea"/>
              </a:rPr>
              <a:t>任务三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矩形 35845"/>
          <p:cNvSpPr/>
          <p:nvPr/>
        </p:nvSpPr>
        <p:spPr>
          <a:xfrm>
            <a:off x="619760" y="2663825"/>
            <a:ext cx="10984230" cy="3479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105000"/>
              </a:lnSpc>
            </a:pPr>
            <a:r>
              <a:rPr lang="en-US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提示</a:t>
            </a:r>
            <a:r>
              <a:rPr lang="en-US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】</a:t>
            </a:r>
            <a:endParaRPr lang="en-US" altLang="zh-CN" sz="30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05000"/>
              </a:lnSpc>
            </a:pPr>
            <a:r>
              <a:rPr lang="en-US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①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第一处</a:t>
            </a:r>
            <a:r>
              <a:rPr lang="en-US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lang="en-US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字形的火把</a:t>
            </a:r>
            <a:r>
              <a:rPr lang="en-US" altLang="zh-CN" sz="3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lang="en-US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满天都是星光</a:t>
            </a:r>
            <a:r>
              <a:rPr lang="en-US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······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这真是我生平没见过的奇观。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endParaRPr lang="zh-CN" altLang="en-US" sz="30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05000"/>
              </a:lnSpc>
            </a:pPr>
            <a:r>
              <a:rPr lang="en-US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②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第二处</a:t>
            </a:r>
            <a:r>
              <a:rPr lang="en-US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lang="en-US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字形的火把</a:t>
            </a:r>
            <a:r>
              <a:rPr lang="en-US" altLang="zh-CN" sz="3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‘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’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字拐的路上一步一步地上去</a:t>
            </a:r>
            <a:r>
              <a:rPr lang="en-US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······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就在脚底下。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endParaRPr lang="zh-CN" altLang="en-US" sz="30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05000"/>
              </a:lnSpc>
            </a:pPr>
            <a:r>
              <a:rPr lang="en-US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③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寂静的半夜山景</a:t>
            </a:r>
            <a:r>
              <a:rPr lang="en-US" altLang="zh-CN" sz="3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天上闪烁的星星好像黑色幕上缀着的宝石</a:t>
            </a:r>
            <a:r>
              <a:rPr lang="en-US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······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像波涛在澎湃。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endParaRPr lang="zh-CN" altLang="en-US" sz="30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6770" y="316230"/>
            <a:ext cx="220535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480" y="791"/>
              <a:ext cx="3056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景物描写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26365" y="859155"/>
          <a:ext cx="11936730" cy="5140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4505"/>
                <a:gridCol w="4215765"/>
                <a:gridCol w="3426460"/>
              </a:tblGrid>
              <a:tr h="6261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>
                          <a:solidFill>
                            <a:schemeClr val="bg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写景句</a:t>
                      </a:r>
                      <a:endParaRPr lang="zh-CN" altLang="en-US" sz="3200">
                        <a:solidFill>
                          <a:schemeClr val="bg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>
                          <a:solidFill>
                            <a:schemeClr val="bg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写景内容</a:t>
                      </a:r>
                      <a:endParaRPr lang="zh-CN" altLang="en-US" sz="3200">
                        <a:solidFill>
                          <a:schemeClr val="bg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>
                          <a:solidFill>
                            <a:schemeClr val="bg2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红军情感和精神</a:t>
                      </a:r>
                      <a:endParaRPr lang="zh-CN" altLang="en-US" sz="3200">
                        <a:solidFill>
                          <a:schemeClr val="bg2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9232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满天都是星光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……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这真是我生平没见过的奇观。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一幅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星夜行军图</a:t>
                      </a:r>
                      <a:r>
                        <a:rPr lang="en-US" altLang="zh-CN" sz="2800" b="1"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火光与星光相接</a:t>
                      </a:r>
                      <a:r>
                        <a:rPr lang="en-US" altLang="zh-CN" sz="2800" b="1"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暗示了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山势陡峭</a:t>
                      </a:r>
                      <a:endParaRPr lang="zh-CN" altLang="en-US" sz="2800" b="1">
                        <a:ea typeface="SimSun-ExtB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有说有笑</a:t>
                      </a:r>
                      <a:r>
                        <a:rPr lang="en-US" altLang="zh-CN" sz="2800" b="1"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互相鼓励</a:t>
                      </a:r>
                      <a:r>
                        <a:rPr lang="en-US" altLang="zh-CN" sz="2800" b="1"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不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畏艰险的英雄气概</a:t>
                      </a:r>
                      <a:endParaRPr lang="zh-CN" altLang="en-US" sz="2800"/>
                    </a:p>
                  </a:txBody>
                  <a:tcPr/>
                </a:tc>
              </a:tr>
              <a:tr h="9448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在</a:t>
                      </a:r>
                      <a:r>
                        <a:rPr lang="en-US" altLang="zh-CN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之</a:t>
                      </a:r>
                      <a:r>
                        <a:rPr lang="en-US" altLang="zh-CN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字拐的路上一步一步地上去</a:t>
                      </a:r>
                      <a:r>
                        <a:rPr lang="en-US" altLang="zh-CN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······</a:t>
                      </a:r>
                      <a:r>
                        <a:rPr lang="zh-CN" altLang="en-US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就在脚底下。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36017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天上闪烁的星星好像黑色幕上缀着的宝石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······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像波涛在澎湃。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25285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450080" y="2465705"/>
            <a:ext cx="42386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向上向下看到的火把的景象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形象地表现了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山路陡峭</a:t>
            </a:r>
            <a:endParaRPr lang="zh-CN" altLang="en-US" sz="2800" b="1"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368" name="矩形 15367"/>
          <p:cNvSpPr/>
          <p:nvPr/>
        </p:nvSpPr>
        <p:spPr>
          <a:xfrm>
            <a:off x="8646795" y="2465705"/>
            <a:ext cx="35458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不怕困难、坚强勇敢的大无畏精神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8170" y="3418840"/>
            <a:ext cx="42386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声响的起伏变换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形象地写了人困倦时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耳边的声音似有非有、朦胧变化的情景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88705" y="3418840"/>
            <a:ext cx="35439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对美好生活的向往是其前进的动力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革命乐观主义精神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6365" y="4691380"/>
            <a:ext cx="442976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清澈透底的泉水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路上有几处景致很好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······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清得透底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08170" y="4802505"/>
            <a:ext cx="43218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路上的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景色明朗清新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展现了一种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前景光明的意境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矩形 36866"/>
          <p:cNvSpPr/>
          <p:nvPr/>
        </p:nvSpPr>
        <p:spPr>
          <a:xfrm>
            <a:off x="8646795" y="4802505"/>
            <a:ext cx="34156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克服困难后欢畅、轻松的心情</a:t>
            </a:r>
            <a:endParaRPr lang="zh-CN" altLang="en-US" sz="28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368" grpId="0"/>
      <p:bldP spid="4" grpId="0"/>
      <p:bldP spid="6" grpId="0"/>
      <p:bldP spid="7" grpId="0"/>
      <p:bldP spid="368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37" name="Text Box 2"/>
          <p:cNvSpPr txBox="1"/>
          <p:nvPr/>
        </p:nvSpPr>
        <p:spPr>
          <a:xfrm>
            <a:off x="1078865" y="1820545"/>
            <a:ext cx="100761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这是一家瑶民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住着母女二人；男人大概是因为听到过队伍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照着习惯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到什么地方去躲起来了。             （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照着习惯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躲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你读出了什么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411" name="Text Box 4"/>
          <p:cNvSpPr txBox="1"/>
          <p:nvPr/>
        </p:nvSpPr>
        <p:spPr>
          <a:xfrm>
            <a:off x="1180465" y="3318510"/>
            <a:ext cx="96659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    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读出了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军阀对老百姓的欺压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。瑶民男主人不知道经过的队伍是红军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还以为是以前的军阀部队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所以躲起来。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1234" y="326287"/>
            <a:ext cx="2303813" cy="713740"/>
            <a:chOff x="2371" y="690"/>
            <a:chExt cx="2765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765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450" y="741"/>
              <a:ext cx="255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揣摩语句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5840" y="1236980"/>
            <a:ext cx="9276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揣摩下列语句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讨论括号里的问题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  <a:sym typeface="+mn-ea"/>
              </a:rPr>
              <a:t>思考探究三)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7410" name="Text Box 3"/>
          <p:cNvSpPr txBox="1"/>
          <p:nvPr/>
        </p:nvSpPr>
        <p:spPr>
          <a:xfrm>
            <a:off x="1021715" y="1125855"/>
            <a:ext cx="98482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远远地还听见敌人飞机的叹息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大概是在叹息自己的命运：为什么不到抗日的战线上去显显身手呢？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（这句话有什么含义？）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102360" y="2694305"/>
            <a:ext cx="949134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拟人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的手法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嘲讽国民党反动派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在民族危亡的关头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不抗日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却专门对付红军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这种反动行径违背了广大人民的意愿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1986" name="Rectangle 2"/>
          <p:cNvSpPr/>
          <p:nvPr/>
        </p:nvSpPr>
        <p:spPr>
          <a:xfrm>
            <a:off x="1864995" y="2497455"/>
            <a:ext cx="828992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strike="noStrike" noProof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zh-CN" altLang="en-US" sz="3200" b="1" strike="noStrike" noProof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3200" b="1" strike="noStrike" noProof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strike="noStrike" noProof="1" dirty="0">
                <a:uFillTx/>
                <a:latin typeface="SimSun-ExtB" panose="02010609060101010101" charset="-122"/>
                <a:ea typeface="SimSun-ExtB" panose="02010609060101010101" charset="-122"/>
                <a:cs typeface="+mn-cs"/>
                <a:sym typeface="+mn-ea"/>
              </a:rPr>
              <a:t>“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笨重</a:t>
            </a:r>
            <a:r>
              <a:rPr lang="zh-CN" altLang="en-US" sz="3200" b="1" strike="noStrike" noProof="1" dirty="0">
                <a:uFillTx/>
                <a:latin typeface="SimSun-ExtB" panose="02010609060101010101" charset="-122"/>
                <a:ea typeface="SimSun-ExtB" panose="02010609060101010101" charset="-122"/>
                <a:cs typeface="+mn-cs"/>
                <a:sym typeface="+mn-ea"/>
              </a:rPr>
              <a:t>”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一词表明翻越老山界的红军部队不是轻装行军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队伍里有伤病员、马匹、装备等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突出了红军的坚强意志和英勇乐观精神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  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表达了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红军翻越老山界后的喜悦和自豪之情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2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Text Box 3"/>
          <p:cNvSpPr txBox="1"/>
          <p:nvPr/>
        </p:nvSpPr>
        <p:spPr>
          <a:xfrm>
            <a:off x="1752600" y="1336040"/>
            <a:ext cx="86861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难翻的老山界被我们这样笨重的队伍战胜了。  （如何理解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笨重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的意思？）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1749" y="626642"/>
            <a:ext cx="1958866" cy="713740"/>
            <a:chOff x="2371" y="690"/>
            <a:chExt cx="235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35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372" y="741"/>
              <a:ext cx="2230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97585" y="1620520"/>
            <a:ext cx="9658985" cy="2453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梳理红军翻越老山界的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经过</a:t>
            </a:r>
            <a:r>
              <a:rPr lang="en-US" altLang="zh-CN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把握文章的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叙事线索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2.品味文中景物描写的语句</a:t>
            </a:r>
            <a:r>
              <a:rPr lang="en-US" altLang="zh-CN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体悟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红军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的情感和精神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体验红军翻山遇到的困难和表现</a:t>
            </a:r>
            <a:r>
              <a:rPr lang="en-US" altLang="zh-CN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感悟红军长征的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乐观坚强的精神</a:t>
            </a:r>
            <a:r>
              <a:rPr lang="en-US" altLang="zh-CN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培养学生克服困难的信心和勇气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01749" y="390217"/>
            <a:ext cx="2121341" cy="713740"/>
            <a:chOff x="2371" y="690"/>
            <a:chExt cx="2546" cy="1124"/>
          </a:xfrm>
        </p:grpSpPr>
        <p:sp>
          <p:nvSpPr>
            <p:cNvPr id="4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54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91"/>
              <a:ext cx="2384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823210" y="1291590"/>
            <a:ext cx="217741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人物描写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672580" y="1291590"/>
            <a:ext cx="217741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环境描写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右大括号 7"/>
          <p:cNvSpPr/>
          <p:nvPr>
            <p:custDataLst>
              <p:tags r:id="rId5"/>
            </p:custDataLst>
          </p:nvPr>
        </p:nvSpPr>
        <p:spPr>
          <a:xfrm rot="5400000">
            <a:off x="5681345" y="81280"/>
            <a:ext cx="443865" cy="4031615"/>
          </a:xfrm>
          <a:prstGeom prst="rightBrace">
            <a:avLst>
              <a:gd name="adj1" fmla="val 8333"/>
              <a:gd name="adj2" fmla="val 5001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95190" y="2319020"/>
            <a:ext cx="28016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军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战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士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右大括号 9"/>
          <p:cNvSpPr/>
          <p:nvPr>
            <p:custDataLst>
              <p:tags r:id="rId6"/>
            </p:custDataLst>
          </p:nvPr>
        </p:nvSpPr>
        <p:spPr>
          <a:xfrm rot="5400000" flipH="1">
            <a:off x="5748655" y="445770"/>
            <a:ext cx="309245" cy="5085715"/>
          </a:xfrm>
          <a:prstGeom prst="rightBrace">
            <a:avLst>
              <a:gd name="adj1" fmla="val 8333"/>
              <a:gd name="adj2" fmla="val 5001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3077210" y="3143250"/>
            <a:ext cx="675005" cy="1744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昂扬乐观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4396105" y="3143250"/>
            <a:ext cx="675005" cy="1744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迎难而上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5715000" y="3143250"/>
            <a:ext cx="675005" cy="1744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无所畏惧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7033895" y="3230245"/>
            <a:ext cx="675005" cy="1744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英勇团结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8103870" y="3143250"/>
            <a:ext cx="675005" cy="1744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必胜信念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18385" y="2961005"/>
            <a:ext cx="721360" cy="19272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间接抒情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8953500" y="2961005"/>
            <a:ext cx="721360" cy="19272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形散神聚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 Box 3"/>
          <p:cNvSpPr txBox="1"/>
          <p:nvPr>
            <p:custDataLst>
              <p:tags r:id="rId13"/>
            </p:custDataLst>
          </p:nvPr>
        </p:nvSpPr>
        <p:spPr>
          <a:xfrm>
            <a:off x="1976755" y="5128895"/>
            <a:ext cx="85737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全文不着一个赞字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却通篇都在表达作者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对红军大无畏的革命英雄主义的赞美</a:t>
            </a:r>
            <a:r>
              <a:rPr lang="zh-CN" altLang="en-US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SimSun-ExtB" panose="02010609060101010101" charset="-122"/>
              <a:cs typeface="+mn-lt"/>
              <a:sym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84622" y="467153"/>
            <a:ext cx="2045987" cy="713740"/>
            <a:chOff x="2371" y="690"/>
            <a:chExt cx="2543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543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371" y="741"/>
              <a:ext cx="2543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写作背景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8196" name="Text Box 14"/>
          <p:cNvSpPr txBox="1"/>
          <p:nvPr/>
        </p:nvSpPr>
        <p:spPr>
          <a:xfrm>
            <a:off x="635" y="1844040"/>
            <a:ext cx="121920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4000"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5805" y="1844040"/>
            <a:ext cx="1074229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1931年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九一八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事变后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中国共产党提出了停止内战、建立抗日民族统一战线的主张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但蒋介石顽固坚持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攘外必先安内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的反动政策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调动大军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围剿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红军和各革命根据地。1934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中共中央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被迫放弃根据地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实施战略转移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开始长征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。红军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连续突破敌人四道封锁线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渡过湘江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月间越过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广西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东北角的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老山界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以超乎寻常的勇毅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突破</a:t>
            </a:r>
            <a:r>
              <a:rPr lang="zh-CN" altLang="en-US" sz="30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乌江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0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金沙江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0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大渡河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三道天险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爬雪山过草地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长驱二万五千里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1935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月胜利到达陕北。</a:t>
            </a:r>
            <a:r>
              <a:rPr lang="zh-CN" altLang="en-US" sz="30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老山界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是长征途中红军翻越的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第一座难走的山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0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901701" y="1598507"/>
            <a:ext cx="11760200" cy="25019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给红色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骨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碌 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咽      </a:t>
            </a: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苛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捐杂税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酣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然入梦</a:t>
            </a:r>
            <a:endParaRPr lang="zh-CN" altLang="en-US" sz="3600">
              <a:latin typeface="Arial" panose="020B0604020202020204" pitchFamily="34" charset="0"/>
              <a:ea typeface="华文中宋" panose="0201060004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蜷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缩      </a:t>
            </a: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落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得很远      </a:t>
            </a:r>
            <a:r>
              <a:rPr lang="zh-CN" altLang="en-US" sz="3600">
                <a:latin typeface="Arial" panose="020B0604020202020204" pitchFamily="34" charset="0"/>
                <a:ea typeface="华文中宋" panose="02010600040101010101" charset="-122"/>
                <a:cs typeface="Arial" panose="020B0604020202020204" pitchFamily="34" charset="0"/>
                <a:sym typeface="宋体" panose="02010600030101010101" pitchFamily="2" charset="-122"/>
              </a:rPr>
              <a:t>qi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zh-CN" altLang="en-US" sz="3600">
                <a:latin typeface="Arial" panose="020B0604020202020204" pitchFamily="34" charset="0"/>
                <a:ea typeface="华文中宋" panose="02010600040101010101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r>
              <a:rPr lang="zh-CN" altLang="en-US" sz="3600">
                <a:latin typeface="Times New Roman" panose="02020603050405020304" pitchFamily="18" charset="0"/>
                <a:ea typeface="华文中宋" panose="02010600040101010101" charset="-122"/>
                <a:sym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壁</a:t>
            </a:r>
            <a:r>
              <a:rPr lang="en-US" altLang="zh-CN" sz="36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600">
                <a:latin typeface="Times New Roman" panose="02020603050405020304" pitchFamily="18" charset="0"/>
                <a:ea typeface="华文中宋" panose="02010600040101010101" charset="-122"/>
                <a:sym typeface="宋体" panose="02010600030101010101" pitchFamily="2" charset="-122"/>
              </a:rPr>
              <a:t>点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zhuì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endParaRPr lang="zh-CN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>
                <a:latin typeface="Arial" panose="020B0604020202020204" pitchFamily="34" charset="0"/>
                <a:ea typeface="华文中宋" panose="02010600040101010101" charset="-122"/>
                <a:cs typeface="Arial" panose="020B0604020202020204" pitchFamily="34" charset="0"/>
                <a:sym typeface="宋体" panose="02010600030101010101" pitchFamily="2" charset="-122"/>
              </a:rPr>
              <a:t>chù</a:t>
            </a:r>
            <a:r>
              <a:rPr lang="zh-CN" altLang="en-US" sz="3600">
                <a:latin typeface="Times New Roman" panose="02020603050405020304" pitchFamily="18" charset="0"/>
                <a:ea typeface="华文中宋" panose="02010600040101010101" charset="-122"/>
                <a:sym typeface="宋体" panose="02010600030101010101" pitchFamily="2" charset="-122"/>
              </a:rPr>
              <a:t>      立           </a:t>
            </a:r>
            <a:r>
              <a:rPr lang="en-US" altLang="zh-CN" sz="3600">
                <a:latin typeface="Arial" panose="020B0604020202020204" pitchFamily="34" charset="0"/>
                <a:ea typeface="华文中宋" panose="02010600040101010101" charset="-122"/>
                <a:sym typeface="宋体" panose="02010600030101010101" pitchFamily="2" charset="-122"/>
              </a:rPr>
              <a:t>jǔ </a:t>
            </a:r>
            <a:r>
              <a:rPr lang="zh-CN" altLang="en-US" sz="3600">
                <a:latin typeface="Times New Roman" panose="02020603050405020304" pitchFamily="18" charset="0"/>
                <a:ea typeface="华文中宋" panose="02010600040101010101" charset="-122"/>
                <a:sym typeface="宋体" panose="02010600030101010101" pitchFamily="2" charset="-122"/>
              </a:rPr>
              <a:t>  </a:t>
            </a:r>
            <a:r>
              <a:rPr lang="en-US" altLang="zh-CN" sz="3600">
                <a:latin typeface="Arial" panose="020B0604020202020204" pitchFamily="34" charset="0"/>
                <a:ea typeface="华文中宋" panose="02010600040101010101" charset="-122"/>
                <a:cs typeface="Arial" panose="020B0604020202020204" pitchFamily="34" charset="0"/>
                <a:sym typeface="宋体" panose="02010600030101010101" pitchFamily="2" charset="-122"/>
              </a:rPr>
              <a:t>jué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795992" y="2276052"/>
            <a:ext cx="11027833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g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ū      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yè                   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k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ē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     h</a:t>
            </a:r>
            <a:r>
              <a:rPr lang="zh-CN" altLang="zh-CN" sz="40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</a:t>
            </a:r>
            <a:endParaRPr lang="zh-CN" altLang="zh-CN" sz="4000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qu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á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                l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à       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峭</a:t>
            </a:r>
            <a:r>
              <a:rPr lang="zh-CN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缀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矗</a:t>
            </a:r>
            <a:r>
              <a:rPr lang="zh-CN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咀嚼       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                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291" name="组合 7"/>
          <p:cNvGrpSpPr/>
          <p:nvPr/>
        </p:nvGrpSpPr>
        <p:grpSpPr>
          <a:xfrm>
            <a:off x="776817" y="541867"/>
            <a:ext cx="2121863" cy="715433"/>
            <a:chOff x="2371" y="690"/>
            <a:chExt cx="2638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638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371" y="742"/>
              <a:ext cx="2454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5"/>
          <p:cNvSpPr txBox="1">
            <a:spLocks noChangeArrowheads="1"/>
          </p:cNvSpPr>
          <p:nvPr/>
        </p:nvSpPr>
        <p:spPr bwMode="auto">
          <a:xfrm>
            <a:off x="267335" y="1099185"/>
            <a:ext cx="112458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课文是采取顺叙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时间变化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地点转移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安排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层次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任务一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7124" y="341852"/>
            <a:ext cx="1930935" cy="713740"/>
            <a:chOff x="2371" y="690"/>
            <a:chExt cx="2400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40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371" y="741"/>
              <a:ext cx="2277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初读文本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101600" y="1726565"/>
          <a:ext cx="11987530" cy="5083175"/>
        </p:xfrm>
        <a:graphic>
          <a:graphicData uri="http://schemas.openxmlformats.org/drawingml/2006/table">
            <a:tbl>
              <a:tblPr/>
              <a:tblGrid>
                <a:gridCol w="687070"/>
                <a:gridCol w="1024890"/>
                <a:gridCol w="2408555"/>
                <a:gridCol w="3434715"/>
                <a:gridCol w="4432300"/>
              </a:tblGrid>
              <a:tr h="579120">
                <a:tc grid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时间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地点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人物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活动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2455">
                <a:tc rowSpan="5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一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天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下午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09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傍晚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295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天黑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36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夜里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半夜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 rowSpan="2"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第二天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8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黎明以后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下午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830070" y="2293620"/>
            <a:ext cx="24352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山沟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山脚下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65930" y="2350770"/>
            <a:ext cx="335851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长征中的红军</a:t>
            </a:r>
            <a:endParaRPr 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51445" y="2350770"/>
            <a:ext cx="262826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动身爬山</a:t>
            </a:r>
            <a:endParaRPr 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30070" y="2936240"/>
            <a:ext cx="24352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瑶民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家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4265930" y="2903855"/>
            <a:ext cx="335851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红军纵队宣传部同志</a:t>
            </a:r>
            <a:endParaRPr lang="zh-CN" sz="2700" b="1" dirty="0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7698105" y="2903855"/>
            <a:ext cx="439166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交谈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吃粥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贴标语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烧水喝</a:t>
            </a:r>
            <a:endParaRPr 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830070" y="3460750"/>
            <a:ext cx="24352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山脚下</a:t>
            </a:r>
            <a:endParaRPr lang="zh-CN" alt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265295" y="3456940"/>
            <a:ext cx="335915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长征中的红军</a:t>
            </a:r>
            <a:endParaRPr 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7698105" y="3456940"/>
            <a:ext cx="262826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继续爬山</a:t>
            </a:r>
            <a:endParaRPr 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1830070" y="4043680"/>
            <a:ext cx="24352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山路上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山腰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4265295" y="4010025"/>
            <a:ext cx="335915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长征中的红军</a:t>
            </a:r>
            <a:endParaRPr 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7698105" y="4080510"/>
            <a:ext cx="262826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露宿</a:t>
            </a:r>
            <a:endParaRPr 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1830070" y="4634230"/>
            <a:ext cx="24352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山路上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山腰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4265295" y="4634230"/>
            <a:ext cx="335915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长征中的红军</a:t>
            </a:r>
            <a:endParaRPr 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2"/>
            </p:custDataLst>
          </p:nvPr>
        </p:nvSpPr>
        <p:spPr>
          <a:xfrm>
            <a:off x="7698105" y="4637405"/>
            <a:ext cx="262826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被冻醒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看夜景</a:t>
            </a:r>
            <a:endParaRPr 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3"/>
            </p:custDataLst>
          </p:nvPr>
        </p:nvSpPr>
        <p:spPr>
          <a:xfrm>
            <a:off x="1830070" y="5370195"/>
            <a:ext cx="24352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山路上</a:t>
            </a:r>
            <a:endParaRPr lang="zh-CN" alt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4"/>
            </p:custDataLst>
          </p:nvPr>
        </p:nvSpPr>
        <p:spPr>
          <a:xfrm>
            <a:off x="4265930" y="5400675"/>
            <a:ext cx="335851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长征中的红军</a:t>
            </a:r>
            <a:endParaRPr 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5"/>
            </p:custDataLst>
          </p:nvPr>
        </p:nvSpPr>
        <p:spPr>
          <a:xfrm>
            <a:off x="7624445" y="5257165"/>
            <a:ext cx="447421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继续爬山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写标语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帮助伤病员</a:t>
            </a:r>
            <a:endParaRPr lang="zh-CN" altLang="en-US" sz="3000" b="1" dirty="0"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1830070" y="6106160"/>
            <a:ext cx="2435225" cy="779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顶</a:t>
            </a:r>
            <a:endParaRPr 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下山于宿营地</a:t>
            </a:r>
            <a:endParaRPr lang="zh-CN" sz="28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17"/>
            </p:custDataLst>
          </p:nvPr>
        </p:nvSpPr>
        <p:spPr>
          <a:xfrm>
            <a:off x="4265295" y="6167120"/>
            <a:ext cx="335915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长征中的红军</a:t>
            </a:r>
            <a:endParaRPr lang="zh-CN" sz="30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18"/>
            </p:custDataLst>
          </p:nvPr>
        </p:nvSpPr>
        <p:spPr>
          <a:xfrm>
            <a:off x="7751445" y="6106160"/>
            <a:ext cx="262826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看景致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煮粥吃</a:t>
            </a:r>
            <a:endParaRPr lang="zh-CN" altLang="en-US" sz="3000" b="1" dirty="0"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67910" y="338455"/>
            <a:ext cx="2372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脉络清晰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170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305" y="1270000"/>
            <a:ext cx="10029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对于这些困难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课文是怎样描述的？从文中找出相关语句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要求跳读、勾画、概括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用简洁的语言概括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右大括号 6"/>
          <p:cNvSpPr/>
          <p:nvPr>
            <p:custDataLst>
              <p:tags r:id="rId2"/>
            </p:custDataLst>
          </p:nvPr>
        </p:nvSpPr>
        <p:spPr>
          <a:xfrm>
            <a:off x="8982075" y="2409825"/>
            <a:ext cx="349250" cy="2422525"/>
          </a:xfrm>
          <a:prstGeom prst="rightBrace">
            <a:avLst>
              <a:gd name="adj1" fmla="val 8333"/>
              <a:gd name="adj2" fmla="val 5001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31325" y="3298825"/>
            <a:ext cx="7207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83840" y="2409825"/>
            <a:ext cx="3956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悬崖峭壁、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山高路险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49085" y="2346325"/>
            <a:ext cx="2332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走路难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83840" y="299339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路窄石硬、寒气逼人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6696075" y="2929890"/>
            <a:ext cx="2332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睡觉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83840" y="357695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粮食奇缺、肚子饥饿</a:t>
            </a:r>
            <a:endParaRPr lang="zh-CN" altLang="zh-CN" sz="3200" b="1" dirty="0"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6696075" y="3552825"/>
            <a:ext cx="2332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吃饭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3840" y="422402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敌人追击、枪声密集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6649085" y="4224020"/>
            <a:ext cx="2332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处境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1" grpId="0"/>
      <p:bldP spid="14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170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305" y="1270000"/>
            <a:ext cx="1043559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面对这般重重困难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我们的红军战士是如何对待的呢？从文中找出相关语句概括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任务二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右大括号 6"/>
          <p:cNvSpPr/>
          <p:nvPr>
            <p:custDataLst>
              <p:tags r:id="rId2"/>
            </p:custDataLst>
          </p:nvPr>
        </p:nvSpPr>
        <p:spPr>
          <a:xfrm flipH="1">
            <a:off x="2118995" y="2409825"/>
            <a:ext cx="86995" cy="2422525"/>
          </a:xfrm>
          <a:prstGeom prst="rightBrace">
            <a:avLst>
              <a:gd name="adj1" fmla="val 8333"/>
              <a:gd name="adj2" fmla="val 5001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98270" y="3298825"/>
            <a:ext cx="7207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08730" y="2399665"/>
            <a:ext cx="3956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打趣逗笑、奋勇登山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05990" y="2409825"/>
            <a:ext cx="2332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走路难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08730" y="364553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鼓足勇气、继续前进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205990" y="2993390"/>
            <a:ext cx="2332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睡觉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08730" y="429768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毫不畏惧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嘲笑敌机</a:t>
            </a:r>
            <a:endParaRPr lang="zh-CN" altLang="zh-CN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2205990" y="3608705"/>
            <a:ext cx="2332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吃饭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08730" y="299339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酣然入梦、观赏夜景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205990" y="4224020"/>
            <a:ext cx="2332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处境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6"/>
            </p:custDataLst>
          </p:nvPr>
        </p:nvSpPr>
        <p:spPr>
          <a:xfrm>
            <a:off x="7968615" y="2983230"/>
            <a:ext cx="2270125" cy="1076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顽强的意志</a:t>
            </a:r>
            <a:endParaRPr lang="zh-CN" altLang="zh-CN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/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乐观的精神</a:t>
            </a:r>
            <a:endParaRPr lang="zh-CN" altLang="zh-CN" sz="32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3" grpId="0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267124" y="341852"/>
            <a:ext cx="1889903" cy="713740"/>
            <a:chOff x="2371" y="690"/>
            <a:chExt cx="2349" cy="1124"/>
          </a:xfrm>
        </p:grpSpPr>
        <p:sp>
          <p:nvSpPr>
            <p:cNvPr id="7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349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1"/>
              <a:ext cx="2264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探究描写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170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9350" y="1270000"/>
            <a:ext cx="960501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本文把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红军战士的顽强意志和乐观刻画得具体形象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靠的是生动的描写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试找一两处进行分析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534160" y="3137535"/>
            <a:ext cx="2177415" cy="1045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刻画人物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的描写方法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右大括号 2"/>
          <p:cNvSpPr/>
          <p:nvPr>
            <p:custDataLst>
              <p:tags r:id="rId5"/>
            </p:custDataLst>
          </p:nvPr>
        </p:nvSpPr>
        <p:spPr>
          <a:xfrm flipH="1">
            <a:off x="3635375" y="2656840"/>
            <a:ext cx="167005" cy="1878965"/>
          </a:xfrm>
          <a:prstGeom prst="rightBrace">
            <a:avLst>
              <a:gd name="adj1" fmla="val 8333"/>
              <a:gd name="adj2" fmla="val 5001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802380" y="2498725"/>
            <a:ext cx="10953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3802380" y="3005455"/>
            <a:ext cx="10953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动作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811905" y="3528695"/>
            <a:ext cx="10858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心理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841750" y="4033520"/>
            <a:ext cx="10560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肖像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6433185" y="3230245"/>
            <a:ext cx="21774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环境描写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右大括号 12"/>
          <p:cNvSpPr/>
          <p:nvPr>
            <p:custDataLst>
              <p:tags r:id="rId11"/>
            </p:custDataLst>
          </p:nvPr>
        </p:nvSpPr>
        <p:spPr>
          <a:xfrm flipH="1">
            <a:off x="8534400" y="2861310"/>
            <a:ext cx="76200" cy="1321435"/>
          </a:xfrm>
          <a:prstGeom prst="rightBrace">
            <a:avLst>
              <a:gd name="adj1" fmla="val 8333"/>
              <a:gd name="adj2" fmla="val 5001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8610600" y="2861310"/>
            <a:ext cx="198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场面描写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8610600" y="3599180"/>
            <a:ext cx="198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景物描写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925830" y="1280795"/>
            <a:ext cx="18726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人物描写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798445" y="2331085"/>
            <a:ext cx="109537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6090" y="1864360"/>
            <a:ext cx="44323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“不要掉队呀！” 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“不要落后做乌龟呀！” 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“我们顶着天啦！”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8708390" y="2084705"/>
            <a:ext cx="2270125" cy="1076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高昂的斗志</a:t>
            </a:r>
            <a:endParaRPr lang="zh-CN" altLang="zh-CN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/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豪言的壮语</a:t>
            </a:r>
            <a:endParaRPr lang="zh-CN" altLang="zh-CN" sz="32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869565" y="4578350"/>
            <a:ext cx="109537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心理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410" name="Text Box 3"/>
          <p:cNvSpPr txBox="1"/>
          <p:nvPr/>
        </p:nvSpPr>
        <p:spPr>
          <a:xfrm>
            <a:off x="4276090" y="3700145"/>
            <a:ext cx="414845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远远地还听见敌人飞机的叹息</a:t>
            </a:r>
            <a:r>
              <a:rPr lang="en-US" altLang="zh-CN" sz="3200" b="1"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大概是在叹息自己的命运：为什么不到抗日的战线上去显显身手呢？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835390" y="4085590"/>
            <a:ext cx="227012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藐视敌人</a:t>
            </a:r>
            <a:endParaRPr lang="zh-CN" altLang="zh-CN" sz="32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ldLvl="0" animBg="1"/>
      <p:bldP spid="17410" grpId="0"/>
      <p:bldP spid="6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SPECIAL_SOURCE" val="bdnull"/>
</p:tagLst>
</file>

<file path=ppt/tags/tag113.xml><?xml version="1.0" encoding="utf-8"?>
<p:tagLst xmlns:p="http://schemas.openxmlformats.org/presentationml/2006/main">
  <p:tag name="KSO_DOCER_TEMPLATE_OPEN_ONCE_MARK" val="1"/>
  <p:tag name="KSO_WPP_MARK_KEY" val="d9f855f3-c649-429d-aec4-c433dada4e76"/>
  <p:tag name="COMMONDATA" val="eyJoZGlkIjoiZjM1MDU3MjRkMGIzNjliNDRhNmZhZDFlNDFkYmY5MmUifQ==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SPECIAL_SOURCE" val="bdnull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SPECIAL_SOURCE" val="bdnull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SPECIAL_SOURCE" val="bdnull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SPECIAL_SOURCE" val="bdnull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943*305"/>
  <p:tag name="TABLE_ENDDRAG_RECT" val="8*136*943*305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SPECIAL_SOURCE" val="bdnull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SPECIAL_SOURCE" val="bdnull"/>
</p:tagLst>
</file>

<file path=ppt/tags/tag93.xml><?xml version="1.0" encoding="utf-8"?>
<p:tagLst xmlns:p="http://schemas.openxmlformats.org/presentationml/2006/main">
  <p:tag name="KSO_WM_SPECIAL_SOURCE" val="bdnull"/>
</p:tagLst>
</file>

<file path=ppt/tags/tag94.xml><?xml version="1.0" encoding="utf-8"?>
<p:tagLst xmlns:p="http://schemas.openxmlformats.org/presentationml/2006/main">
  <p:tag name="KSO_WM_UNIT_TABLE_BEAUTIFY" val="smartTable{c97b19dd-d27b-4bed-87fd-3c6da5ecc111}"/>
  <p:tag name="TABLE_ENDDRAG_ORIGIN_RECT" val="939*436"/>
  <p:tag name="TABLE_ENDDRAG_RECT" val="10*22*939*436"/>
</p:tagLst>
</file>

<file path=ppt/tags/tag95.xml><?xml version="1.0" encoding="utf-8"?>
<p:tagLst xmlns:p="http://schemas.openxmlformats.org/presentationml/2006/main">
  <p:tag name="KSO_WM_SPECIAL_SOURCE" val="bdnull"/>
</p:tagLst>
</file>

<file path=ppt/tags/tag96.xml><?xml version="1.0" encoding="utf-8"?>
<p:tagLst xmlns:p="http://schemas.openxmlformats.org/presentationml/2006/main">
  <p:tag name="KSO_WM_SPECIAL_SOURCE" val="bdnull"/>
</p:tagLst>
</file>

<file path=ppt/tags/tag97.xml><?xml version="1.0" encoding="utf-8"?>
<p:tagLst xmlns:p="http://schemas.openxmlformats.org/presentationml/2006/main">
  <p:tag name="KSO_WM_SPECIAL_SOURCE" val="bdnull"/>
</p:tagLst>
</file>

<file path=ppt/tags/tag98.xml><?xml version="1.0" encoding="utf-8"?>
<p:tagLst xmlns:p="http://schemas.openxmlformats.org/presentationml/2006/main">
  <p:tag name="KSO_WM_SPECIAL_SOURCE" val="bdnull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3379</Words>
  <Application>WPS 演示</Application>
  <PresentationFormat>自定义</PresentationFormat>
  <Paragraphs>373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Tahoma</vt:lpstr>
      <vt:lpstr>思源黑体 CN Bold</vt:lpstr>
      <vt:lpstr>黑体</vt:lpstr>
      <vt:lpstr>Calibri</vt:lpstr>
      <vt:lpstr>思源宋体 CN SemiBold</vt:lpstr>
      <vt:lpstr>新宋体</vt:lpstr>
      <vt:lpstr>SimSun-ExtB</vt:lpstr>
      <vt:lpstr>华文行楷</vt:lpstr>
      <vt:lpstr>华文中宋</vt:lpstr>
      <vt:lpstr>Times New Roman</vt:lpstr>
      <vt:lpstr>方正楷体_GBK</vt:lpstr>
      <vt:lpstr>微软雅黑</vt:lpstr>
      <vt:lpstr>楷体</vt:lpstr>
      <vt:lpstr>Arial Unicode MS</vt:lpstr>
      <vt:lpstr>等线</vt:lpstr>
      <vt:lpstr>华文楷体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《老山界》教学课件</dc:title>
  <dc:creator>黄红政</dc:creator>
  <dc:subject>景物描写</dc:subject>
  <cp:lastModifiedBy>黄红政</cp:lastModifiedBy>
  <cp:revision>702</cp:revision>
  <dcterms:created xsi:type="dcterms:W3CDTF">2017-08-03T09:01:00Z</dcterms:created>
  <dcterms:modified xsi:type="dcterms:W3CDTF">2022-12-28T01:21:24Z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8991E2ADDE5C48EEAE07111086D25CD9</vt:lpwstr>
  </property>
</Properties>
</file>