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0AE4DA-CEF6-4E60-B036-AEC2BC1C12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小标题3">
    <p:spTree>
      <p:nvGrpSpPr>
        <p:cNvPr id="1" name=""/>
        <p:cNvGrpSpPr/>
        <p:nvPr/>
      </p:nvGrpSpPr>
      <p:grpSpPr>
        <a:xfrm>
          <a:off x="0" y="0"/>
          <a:ext cx="0" cy="0"/>
          <a:chOff x="0" y="0"/>
          <a:chExt cx="0" cy="0"/>
        </a:xfrm>
      </p:grpSpPr>
      <p:grpSp>
        <p:nvGrpSpPr>
          <p:cNvPr id="6" name="组合 9"/>
          <p:cNvGrpSpPr/>
          <p:nvPr userDrawn="1"/>
        </p:nvGrpSpPr>
        <p:grpSpPr bwMode="auto">
          <a:xfrm>
            <a:off x="2510295" y="2543017"/>
            <a:ext cx="1641044" cy="1602663"/>
            <a:chOff x="0" y="0"/>
            <a:chExt cx="1387872" cy="1387872"/>
          </a:xfrm>
        </p:grpSpPr>
        <p:sp>
          <p:nvSpPr>
            <p:cNvPr id="7"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8"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9" name="文本框 19"/>
          <p:cNvSpPr>
            <a:spLocks noChangeArrowheads="1"/>
          </p:cNvSpPr>
          <p:nvPr userDrawn="1"/>
        </p:nvSpPr>
        <p:spPr bwMode="auto">
          <a:xfrm>
            <a:off x="2888919" y="3006620"/>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1.&#32763;&#24320;&#21160;&#28459;&#20070;&#36824;&#35201;&#20851;&#19978;.docx"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3.&#19968;&#36215;&#20570;&#8220;&#35835;&#20070;&#31181;&#23376;&#8221;.docx"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4.&#26580;&#36719;&#22320;&#24102;.docx"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2.&#20449;&#20208;&#26159;&#19968;&#31181;&#38887;&#24615;.docx"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49191" y="2682737"/>
            <a:ext cx="4873291" cy="1026160"/>
          </a:xfrm>
          <a:prstGeom prst="rect">
            <a:avLst/>
          </a:prstGeom>
          <a:noFill/>
        </p:spPr>
        <p:txBody>
          <a:bodyPr wrap="square" rtlCol="0">
            <a:spAutoFit/>
          </a:bodyPr>
          <a:lstStyle/>
          <a:p>
            <a:pPr algn="just">
              <a:lnSpc>
                <a:spcPct val="150000"/>
              </a:lnSpc>
            </a:pPr>
            <a:r>
              <a:rPr lang="zh-CN" altLang="en-US" sz="4050" b="1" dirty="0">
                <a:solidFill>
                  <a:srgbClr val="ED7D31"/>
                </a:solidFill>
                <a:latin typeface="Times New Roman" panose="02020603050405020304" pitchFamily="18" charset="0"/>
                <a:ea typeface="微软雅黑" panose="020B0503020204020204" pitchFamily="34" charset="-122"/>
              </a:rPr>
              <a:t>专题</a:t>
            </a:r>
            <a:r>
              <a:rPr lang="en-US" altLang="zh-CN" sz="4050" b="1" dirty="0" smtClean="0">
                <a:solidFill>
                  <a:srgbClr val="ED7D31"/>
                </a:solidFill>
                <a:latin typeface="Times New Roman" panose="02020603050405020304" pitchFamily="18" charset="0"/>
                <a:ea typeface="微软雅黑" panose="020B0503020204020204" pitchFamily="34" charset="-122"/>
              </a:rPr>
              <a:t>14 </a:t>
            </a:r>
            <a:r>
              <a:rPr lang="zh-CN" altLang="en-US" sz="4050" b="1" dirty="0" smtClean="0">
                <a:solidFill>
                  <a:srgbClr val="ED7D31"/>
                </a:solidFill>
                <a:latin typeface="Times New Roman" panose="02020603050405020304" pitchFamily="18" charset="0"/>
                <a:ea typeface="微软雅黑" panose="020B0503020204020204" pitchFamily="34" charset="-122"/>
              </a:rPr>
              <a:t>议论文</a:t>
            </a:r>
            <a:r>
              <a:rPr lang="zh-CN" altLang="en-US" sz="4050" b="1" dirty="0">
                <a:solidFill>
                  <a:srgbClr val="ED7D31"/>
                </a:solidFill>
                <a:latin typeface="Times New Roman" panose="02020603050405020304" pitchFamily="18" charset="0"/>
                <a:ea typeface="微软雅黑" panose="020B0503020204020204" pitchFamily="34" charset="-122"/>
              </a:rPr>
              <a:t>阅读</a:t>
            </a:r>
            <a:endParaRPr lang="zh-CN" altLang="en-US"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1545590"/>
          </a:xfrm>
          <a:prstGeom prst="rect">
            <a:avLst/>
          </a:prstGeom>
        </p:spPr>
        <p:txBody>
          <a:bodyPr wrap="square">
            <a:spAutoFit/>
          </a:bodyPr>
          <a:lstStyle/>
          <a:p>
            <a:pPr algn="just">
              <a:lnSpc>
                <a:spcPct val="150000"/>
              </a:lnSpc>
            </a:pPr>
            <a:r>
              <a:rPr lang="en-US" altLang="zh-CN" sz="2100" dirty="0" smtClean="0">
                <a:latin typeface="微软雅黑" panose="020B0503020204020204" pitchFamily="34" charset="-122"/>
                <a:ea typeface="微软雅黑" panose="020B0503020204020204" pitchFamily="34" charset="-122"/>
              </a:rPr>
              <a:t>2</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文中第⑤段画线句子属于什么论证</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简要分析其作用</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运用了道理论证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说理论证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证明了“没有信仰</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没有韧性</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绝不可能达到此境界”</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934" y="2976757"/>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常用的论证方法有举例论证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道理论证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比喻论证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对比论证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通过分析可知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画线句子属于道理论证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道理论证的作用是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论证了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的观点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使论述有权威性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增强说服力</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51523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下列两则材料是从原文中抽取出来的</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你认为分别放</a:t>
            </a:r>
            <a:r>
              <a:rPr lang="zh-CN" altLang="en-US" sz="2100" dirty="0" smtClean="0">
                <a:latin typeface="微软雅黑" panose="020B0503020204020204" pitchFamily="34" charset="-122"/>
                <a:ea typeface="微软雅黑" panose="020B0503020204020204" pitchFamily="34" charset="-122"/>
              </a:rPr>
              <a:t>在</a:t>
            </a:r>
            <a:r>
              <a:rPr lang="en-US" altLang="zh-CN" sz="2100" dirty="0" smtClean="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A</a:t>
            </a:r>
            <a:r>
              <a:rPr lang="en-US" altLang="zh-CN" sz="2100" dirty="0" smtClean="0">
                <a:latin typeface="微软雅黑" panose="020B0503020204020204" pitchFamily="34" charset="-122"/>
                <a:ea typeface="微软雅黑" panose="020B0503020204020204" pitchFamily="34" charset="-122"/>
              </a:rPr>
              <a:t>】【</a:t>
            </a:r>
            <a:r>
              <a:rPr lang="en-US" altLang="zh-CN" sz="2100" dirty="0">
                <a:latin typeface="微软雅黑" panose="020B0503020204020204" pitchFamily="34" charset="-122"/>
                <a:ea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rPr>
              <a:t>两处哪处合适</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请分别说明理由</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b="1" dirty="0" smtClean="0">
                <a:latin typeface="微软雅黑" panose="020B0503020204020204" pitchFamily="34" charset="-122"/>
                <a:ea typeface="微软雅黑" panose="020B0503020204020204" pitchFamily="34" charset="-122"/>
              </a:rPr>
              <a:t>材料</a:t>
            </a:r>
            <a:r>
              <a:rPr lang="en-US" altLang="zh-CN" sz="2100" b="1"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有诗说</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在山的那边是海</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是用信念凝成的海</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又说</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在失败的那边是成功</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是用信念筑成的成功</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b="1" dirty="0" smtClean="0">
                <a:latin typeface="微软雅黑" panose="020B0503020204020204" pitchFamily="34" charset="-122"/>
                <a:ea typeface="微软雅黑" panose="020B0503020204020204" pitchFamily="34" charset="-122"/>
              </a:rPr>
              <a:t>材料</a:t>
            </a:r>
            <a:r>
              <a:rPr lang="en-US" altLang="zh-CN" sz="2100" b="1"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庄子说</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径路绝而风云通</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人力穷而天心见</a:t>
            </a:r>
            <a:r>
              <a:rPr lang="en-US" altLang="zh-CN" sz="2100" dirty="0" smtClean="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材料</a:t>
            </a:r>
            <a:r>
              <a:rPr lang="en-US" altLang="zh-CN" sz="2100" dirty="0">
                <a:solidFill>
                  <a:srgbClr val="C00000"/>
                </a:solidFill>
                <a:latin typeface="微软雅黑" panose="020B0503020204020204" pitchFamily="34" charset="-122"/>
                <a:ea typeface="微软雅黑" panose="020B0503020204020204" pitchFamily="34" charset="-122"/>
              </a:rPr>
              <a:t>1</a:t>
            </a:r>
            <a:r>
              <a:rPr lang="zh-CN" altLang="en-US" sz="2100" dirty="0">
                <a:solidFill>
                  <a:srgbClr val="C00000"/>
                </a:solidFill>
                <a:latin typeface="微软雅黑" panose="020B0503020204020204" pitchFamily="34" charset="-122"/>
                <a:ea typeface="微软雅黑" panose="020B0503020204020204" pitchFamily="34" charset="-122"/>
              </a:rPr>
              <a:t>放在</a:t>
            </a:r>
            <a:r>
              <a:rPr lang="en-US" altLang="zh-CN" sz="2100" dirty="0">
                <a:solidFill>
                  <a:srgbClr val="C00000"/>
                </a:solidFill>
                <a:latin typeface="微软雅黑" panose="020B0503020204020204" pitchFamily="34" charset="-122"/>
                <a:ea typeface="微软雅黑" panose="020B0503020204020204" pitchFamily="34" charset="-122"/>
              </a:rPr>
              <a:t>【B】</a:t>
            </a:r>
            <a:r>
              <a:rPr lang="zh-CN" altLang="en-US" sz="2100" dirty="0">
                <a:solidFill>
                  <a:srgbClr val="C00000"/>
                </a:solidFill>
                <a:latin typeface="微软雅黑" panose="020B0503020204020204" pitchFamily="34" charset="-122"/>
                <a:ea typeface="微软雅黑" panose="020B0503020204020204" pitchFamily="34" charset="-122"/>
              </a:rPr>
              <a:t>处</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材料</a:t>
            </a:r>
            <a:r>
              <a:rPr lang="en-US" altLang="zh-CN" sz="2100" dirty="0">
                <a:solidFill>
                  <a:srgbClr val="C00000"/>
                </a:solidFill>
                <a:latin typeface="微软雅黑" panose="020B0503020204020204" pitchFamily="34" charset="-122"/>
                <a:ea typeface="微软雅黑" panose="020B0503020204020204" pitchFamily="34" charset="-122"/>
              </a:rPr>
              <a:t>1</a:t>
            </a:r>
            <a:r>
              <a:rPr lang="zh-CN" altLang="en-US" sz="2100" dirty="0">
                <a:solidFill>
                  <a:srgbClr val="C00000"/>
                </a:solidFill>
                <a:latin typeface="微软雅黑" panose="020B0503020204020204" pitchFamily="34" charset="-122"/>
                <a:ea typeface="微软雅黑" panose="020B0503020204020204" pitchFamily="34" charset="-122"/>
              </a:rPr>
              <a:t>所引诗句告诉我们要有信念和信仰才能成功</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信念</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信仰需要韧性</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所以韧性是成功的必要条件</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与下文第⑨段的内容相衔接</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所以材料</a:t>
            </a:r>
            <a:r>
              <a:rPr lang="en-US" altLang="zh-CN" sz="2100" dirty="0">
                <a:solidFill>
                  <a:srgbClr val="C00000"/>
                </a:solidFill>
                <a:latin typeface="微软雅黑" panose="020B0503020204020204" pitchFamily="34" charset="-122"/>
                <a:ea typeface="微软雅黑" panose="020B0503020204020204" pitchFamily="34" charset="-122"/>
              </a:rPr>
              <a:t>1</a:t>
            </a:r>
            <a:r>
              <a:rPr lang="zh-CN" altLang="en-US" sz="2100" dirty="0">
                <a:solidFill>
                  <a:srgbClr val="C00000"/>
                </a:solidFill>
                <a:latin typeface="微软雅黑" panose="020B0503020204020204" pitchFamily="34" charset="-122"/>
                <a:ea typeface="微软雅黑" panose="020B0503020204020204" pitchFamily="34" charset="-122"/>
              </a:rPr>
              <a:t>放在</a:t>
            </a:r>
            <a:r>
              <a:rPr lang="en-US" altLang="zh-CN" sz="2100" dirty="0">
                <a:solidFill>
                  <a:srgbClr val="C00000"/>
                </a:solidFill>
                <a:latin typeface="微软雅黑" panose="020B0503020204020204" pitchFamily="34" charset="-122"/>
                <a:ea typeface="微软雅黑" panose="020B0503020204020204" pitchFamily="34" charset="-122"/>
              </a:rPr>
              <a:t>【B】</a:t>
            </a:r>
            <a:r>
              <a:rPr lang="zh-CN" altLang="en-US" sz="2100" dirty="0">
                <a:solidFill>
                  <a:srgbClr val="C00000"/>
                </a:solidFill>
                <a:latin typeface="微软雅黑" panose="020B0503020204020204" pitchFamily="34" charset="-122"/>
                <a:ea typeface="微软雅黑" panose="020B0503020204020204" pitchFamily="34" charset="-122"/>
              </a:rPr>
              <a:t>处</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材料</a:t>
            </a:r>
            <a:r>
              <a:rPr lang="en-US" altLang="zh-CN" sz="2100" dirty="0">
                <a:solidFill>
                  <a:srgbClr val="C00000"/>
                </a:solidFill>
                <a:latin typeface="微软雅黑" panose="020B0503020204020204" pitchFamily="34" charset="-122"/>
                <a:ea typeface="微软雅黑" panose="020B0503020204020204" pitchFamily="34" charset="-122"/>
              </a:rPr>
              <a:t>2</a:t>
            </a:r>
            <a:r>
              <a:rPr lang="zh-CN" altLang="en-US" sz="2100" dirty="0">
                <a:solidFill>
                  <a:srgbClr val="C00000"/>
                </a:solidFill>
                <a:latin typeface="微软雅黑" panose="020B0503020204020204" pitchFamily="34" charset="-122"/>
                <a:ea typeface="微软雅黑" panose="020B0503020204020204" pitchFamily="34" charset="-122"/>
              </a:rPr>
              <a:t>放在</a:t>
            </a:r>
            <a:r>
              <a:rPr lang="en-US" altLang="zh-CN" sz="2100" dirty="0">
                <a:solidFill>
                  <a:srgbClr val="C00000"/>
                </a:solidFill>
                <a:latin typeface="微软雅黑" panose="020B0503020204020204" pitchFamily="34" charset="-122"/>
                <a:ea typeface="微软雅黑" panose="020B0503020204020204" pitchFamily="34" charset="-122"/>
              </a:rPr>
              <a:t>【A】</a:t>
            </a:r>
            <a:r>
              <a:rPr lang="zh-CN" altLang="en-US" sz="2100" dirty="0">
                <a:solidFill>
                  <a:srgbClr val="C00000"/>
                </a:solidFill>
                <a:latin typeface="微软雅黑" panose="020B0503020204020204" pitchFamily="34" charset="-122"/>
                <a:ea typeface="微软雅黑" panose="020B0503020204020204" pitchFamily="34" charset="-122"/>
              </a:rPr>
              <a:t>处</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材料</a:t>
            </a:r>
            <a:r>
              <a:rPr lang="en-US" altLang="zh-CN" sz="2100" dirty="0">
                <a:solidFill>
                  <a:srgbClr val="C00000"/>
                </a:solidFill>
                <a:latin typeface="微软雅黑" panose="020B0503020204020204" pitchFamily="34" charset="-122"/>
                <a:ea typeface="微软雅黑" panose="020B0503020204020204" pitchFamily="34" charset="-122"/>
              </a:rPr>
              <a:t>2</a:t>
            </a:r>
            <a:r>
              <a:rPr lang="zh-CN" altLang="en-US" sz="2100" dirty="0">
                <a:solidFill>
                  <a:srgbClr val="C00000"/>
                </a:solidFill>
                <a:latin typeface="微软雅黑" panose="020B0503020204020204" pitchFamily="34" charset="-122"/>
                <a:ea typeface="微软雅黑" panose="020B0503020204020204" pitchFamily="34" charset="-122"/>
              </a:rPr>
              <a:t>中庄子所说“径路绝而风云通</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人力穷而天心见”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意思是要达到一定的境界</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必穷人力</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也就是穷尽人的信仰和韧性</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第⑤段“没有信仰</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没有韧性</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绝不可能达到此境界”</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这句话正是对庄子话语的阐释</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所以放</a:t>
            </a:r>
            <a:r>
              <a:rPr lang="zh-CN" altLang="en-US" sz="2100" dirty="0" smtClean="0">
                <a:solidFill>
                  <a:srgbClr val="C00000"/>
                </a:solidFill>
                <a:latin typeface="微软雅黑" panose="020B0503020204020204" pitchFamily="34" charset="-122"/>
                <a:ea typeface="微软雅黑" panose="020B0503020204020204" pitchFamily="34" charset="-122"/>
              </a:rPr>
              <a:t>在</a:t>
            </a:r>
            <a:r>
              <a:rPr lang="en-US" altLang="zh-CN" sz="2100" dirty="0" smtClean="0">
                <a:solidFill>
                  <a:srgbClr val="C00000"/>
                </a:solidFill>
                <a:latin typeface="微软雅黑" panose="020B0503020204020204" pitchFamily="34" charset="-122"/>
                <a:ea typeface="微软雅黑" panose="020B0503020204020204" pitchFamily="34" charset="-122"/>
              </a:rPr>
              <a:t>【</a:t>
            </a:r>
            <a:r>
              <a:rPr lang="en-US" altLang="zh-CN" sz="2100" dirty="0">
                <a:solidFill>
                  <a:srgbClr val="C00000"/>
                </a:solidFill>
                <a:latin typeface="微软雅黑" panose="020B0503020204020204" pitchFamily="34" charset="-122"/>
                <a:ea typeface="微软雅黑" panose="020B0503020204020204" pitchFamily="34" charset="-122"/>
              </a:rPr>
              <a:t>A】</a:t>
            </a:r>
            <a:r>
              <a:rPr lang="zh-CN" altLang="en-US" sz="2100" dirty="0">
                <a:solidFill>
                  <a:srgbClr val="C00000"/>
                </a:solidFill>
                <a:latin typeface="微软雅黑" panose="020B0503020204020204" pitchFamily="34" charset="-122"/>
                <a:ea typeface="微软雅黑" panose="020B0503020204020204" pitchFamily="34" charset="-122"/>
              </a:rPr>
              <a:t>处</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61465" y="4431002"/>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首先分析两则材料的意思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再读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两处的上下文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看看哪处更适合哪则材料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1934" y="1510346"/>
            <a:ext cx="8620133" cy="203009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4.</a:t>
            </a:r>
            <a:r>
              <a:rPr lang="zh-CN" altLang="en-US" sz="2100" dirty="0">
                <a:latin typeface="微软雅黑" panose="020B0503020204020204" pitchFamily="34" charset="-122"/>
                <a:ea typeface="微软雅黑" panose="020B0503020204020204" pitchFamily="34" charset="-122"/>
              </a:rPr>
              <a:t>请根据例句仿写句子</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latin typeface="微软雅黑" panose="020B0503020204020204" pitchFamily="34" charset="-122"/>
                <a:ea typeface="微软雅黑" panose="020B0503020204020204" pitchFamily="34" charset="-122"/>
              </a:rPr>
              <a:t>例句</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因为没有毅力</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韧性的天赋只不过是空中楼阁</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沙上的画痕</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latin typeface="微软雅黑" panose="020B0503020204020204" pitchFamily="34" charset="-122"/>
                <a:ea typeface="微软雅黑" panose="020B0503020204020204" pitchFamily="34" charset="-122"/>
              </a:rPr>
              <a:t>仿</a:t>
            </a:r>
            <a:r>
              <a:rPr lang="zh-CN" altLang="en-US" sz="2100" dirty="0">
                <a:latin typeface="微软雅黑" panose="020B0503020204020204" pitchFamily="34" charset="-122"/>
                <a:ea typeface="微软雅黑" panose="020B0503020204020204" pitchFamily="34" charset="-122"/>
              </a:rPr>
              <a:t>写</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提示</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句式基本一致</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使用比喻的修辞手法</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内容有寓意即可</a:t>
            </a:r>
            <a:r>
              <a:rPr lang="en-US" altLang="zh-CN" sz="2100" dirty="0">
                <a:solidFill>
                  <a:srgbClr val="C00000"/>
                </a:solidFill>
                <a:latin typeface="微软雅黑" panose="020B0503020204020204" pitchFamily="34" charset="-122"/>
                <a:ea typeface="微软雅黑" panose="020B0503020204020204" pitchFamily="34" charset="-122"/>
              </a:rPr>
              <a:t>｡ </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1465" y="3518588"/>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仔细分析例句的内容和句式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按照“因为没有什么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什么是什么”的句式进行仿写即可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3139" y="1538522"/>
            <a:ext cx="2326481" cy="610076"/>
            <a:chOff x="608" y="1180"/>
            <a:chExt cx="4885" cy="1281"/>
          </a:xfrm>
        </p:grpSpPr>
        <p:sp>
          <p:nvSpPr>
            <p:cNvPr id="3" name="矩形 2"/>
            <p:cNvSpPr/>
            <p:nvPr/>
          </p:nvSpPr>
          <p:spPr>
            <a:xfrm>
              <a:off x="608" y="1180"/>
              <a:ext cx="4885" cy="1281"/>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考向研析</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4" name="Group 7157"/>
            <p:cNvGrpSpPr/>
            <p:nvPr/>
          </p:nvGrpSpPr>
          <p:grpSpPr>
            <a:xfrm>
              <a:off x="608" y="1406"/>
              <a:ext cx="981" cy="894"/>
              <a:chOff x="0" y="0"/>
              <a:chExt cx="797914" cy="650026"/>
            </a:xfrm>
          </p:grpSpPr>
          <p:sp>
            <p:nvSpPr>
              <p:cNvPr id="5"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6"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7"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8"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9"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0"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11"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12"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3"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4"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sp>
        <p:nvSpPr>
          <p:cNvPr id="17" name="矩形 16"/>
          <p:cNvSpPr/>
          <p:nvPr/>
        </p:nvSpPr>
        <p:spPr>
          <a:xfrm>
            <a:off x="261935" y="2023524"/>
            <a:ext cx="8620133" cy="3969385"/>
          </a:xfrm>
          <a:prstGeom prst="rect">
            <a:avLst/>
          </a:prstGeom>
        </p:spPr>
        <p:txBody>
          <a:bodyPr wrap="square">
            <a:spAutoFit/>
          </a:bodyPr>
          <a:lstStyle/>
          <a:p>
            <a:pPr algn="just">
              <a:lnSpc>
                <a:spcPct val="150000"/>
              </a:lnSpc>
            </a:pPr>
            <a:r>
              <a:rPr lang="zh-CN" altLang="en-US" sz="2100" dirty="0">
                <a:latin typeface="微软雅黑" panose="020B0503020204020204" pitchFamily="34" charset="-122"/>
                <a:ea typeface="微软雅黑" panose="020B0503020204020204" pitchFamily="34" charset="-122"/>
              </a:rPr>
              <a:t>从近几年中考题来看</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议论文阅读是凉山中考的重要考点</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选材内容为课外议论文</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分值上升为</a:t>
            </a:r>
            <a:r>
              <a:rPr lang="en-US" altLang="zh-CN" sz="2100" dirty="0">
                <a:latin typeface="微软雅黑" panose="020B0503020204020204" pitchFamily="34" charset="-122"/>
                <a:ea typeface="微软雅黑" panose="020B0503020204020204" pitchFamily="34" charset="-122"/>
              </a:rPr>
              <a:t>15</a:t>
            </a:r>
            <a:r>
              <a:rPr lang="zh-CN" altLang="en-US" sz="2100" dirty="0">
                <a:latin typeface="微软雅黑" panose="020B0503020204020204" pitchFamily="34" charset="-122"/>
                <a:ea typeface="微软雅黑" panose="020B0503020204020204" pitchFamily="34" charset="-122"/>
              </a:rPr>
              <a:t>分</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从考查内容上看</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主要有以下几个考点</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latin typeface="微软雅黑" panose="020B0503020204020204" pitchFamily="34" charset="-122"/>
                <a:ea typeface="微软雅黑" panose="020B0503020204020204" pitchFamily="34" charset="-122"/>
              </a:rPr>
              <a:t>1</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中心论点的概括</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latin typeface="微软雅黑" panose="020B0503020204020204" pitchFamily="34" charset="-122"/>
                <a:ea typeface="微软雅黑" panose="020B0503020204020204" pitchFamily="34" charset="-122"/>
              </a:rPr>
              <a:t>2</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论证过程的概括</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latin typeface="微软雅黑" panose="020B0503020204020204" pitchFamily="34" charset="-122"/>
                <a:ea typeface="微软雅黑" panose="020B0503020204020204" pitchFamily="34" charset="-122"/>
              </a:rPr>
              <a:t>3</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论证方法及作用的辨识</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理解</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latin typeface="微软雅黑" panose="020B0503020204020204" pitchFamily="34" charset="-122"/>
                <a:ea typeface="微软雅黑" panose="020B0503020204020204" pitchFamily="34" charset="-122"/>
              </a:rPr>
              <a:t>4</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论据类型的认识</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分析</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latin typeface="微软雅黑" panose="020B0503020204020204" pitchFamily="34" charset="-122"/>
                <a:ea typeface="微软雅黑" panose="020B0503020204020204" pitchFamily="34" charset="-122"/>
              </a:rPr>
              <a:t>5</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句子的分析</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latin typeface="微软雅黑" panose="020B0503020204020204" pitchFamily="34" charset="-122"/>
                <a:ea typeface="微软雅黑" panose="020B0503020204020204" pitchFamily="34" charset="-122"/>
              </a:rPr>
              <a:t>6</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语言的实际运用等</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34471" y="2931280"/>
            <a:ext cx="2737729" cy="870585"/>
          </a:xfrm>
          <a:prstGeom prst="rect">
            <a:avLst/>
          </a:prstGeom>
          <a:noFill/>
        </p:spPr>
        <p:txBody>
          <a:bodyPr wrap="square" rtlCol="0">
            <a:spAutoFit/>
          </a:bodyPr>
          <a:lstStyle/>
          <a:p>
            <a:pPr algn="just">
              <a:lnSpc>
                <a:spcPct val="150000"/>
              </a:lnSpc>
            </a:pPr>
            <a:r>
              <a:rPr lang="zh-CN" altLang="en-US" sz="3375" b="1" dirty="0">
                <a:solidFill>
                  <a:srgbClr val="02918B"/>
                </a:solidFill>
                <a:latin typeface="Times New Roman" panose="02020603050405020304" pitchFamily="18" charset="0"/>
                <a:ea typeface="微软雅黑" panose="020B0503020204020204" pitchFamily="34" charset="-122"/>
              </a:rPr>
              <a:t>备考全攻略</a:t>
            </a:r>
            <a:endParaRPr lang="zh-CN" altLang="en-US" sz="3375" b="1" dirty="0">
              <a:solidFill>
                <a:srgbClr val="02918B"/>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3062" y="1504476"/>
            <a:ext cx="8620133" cy="3969385"/>
          </a:xfrm>
          <a:prstGeom prst="rect">
            <a:avLst/>
          </a:prstGeom>
        </p:spPr>
        <p:txBody>
          <a:bodyPr wrap="square">
            <a:spAutoFit/>
          </a:bodyPr>
          <a:lstStyle/>
          <a:p>
            <a:pPr algn="ctr">
              <a:lnSpc>
                <a:spcPct val="150000"/>
              </a:lnSpc>
            </a:pPr>
            <a:r>
              <a:rPr lang="zh-CN" altLang="en-US" sz="2100" b="1" dirty="0">
                <a:latin typeface="Times New Roman" panose="02020603050405020304" pitchFamily="18" charset="0"/>
                <a:ea typeface="微软雅黑" panose="020B0503020204020204" pitchFamily="34" charset="-122"/>
              </a:rPr>
              <a:t>一</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议论文的文体</a:t>
            </a:r>
            <a:r>
              <a:rPr lang="zh-CN" altLang="en-US" sz="2100" b="1" dirty="0" smtClean="0">
                <a:latin typeface="Times New Roman" panose="02020603050405020304" pitchFamily="18" charset="0"/>
                <a:ea typeface="微软雅黑" panose="020B0503020204020204" pitchFamily="34" charset="-122"/>
              </a:rPr>
              <a:t>知识</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a:t>
            </a:r>
            <a:r>
              <a:rPr lang="zh-CN" altLang="en-US" sz="2100" b="1" dirty="0">
                <a:latin typeface="Times New Roman" panose="02020603050405020304" pitchFamily="18" charset="0"/>
                <a:ea typeface="微软雅黑" panose="020B0503020204020204" pitchFamily="34" charset="-122"/>
              </a:rPr>
              <a:t>、议论文的概念</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议论文</a:t>
            </a:r>
            <a:r>
              <a:rPr lang="zh-CN" altLang="en-US" sz="2100" dirty="0">
                <a:latin typeface="Times New Roman" panose="02020603050405020304" pitchFamily="18" charset="0"/>
                <a:ea typeface="微软雅黑" panose="020B0503020204020204" pitchFamily="34" charset="-122"/>
              </a:rPr>
              <a:t>又称论说文，是一种以议论为主要表达方式，运用</a:t>
            </a:r>
            <a:r>
              <a:rPr lang="zh-CN" altLang="en-US" sz="2100" dirty="0">
                <a:solidFill>
                  <a:srgbClr val="00B0F0"/>
                </a:solidFill>
                <a:latin typeface="Times New Roman" panose="02020603050405020304" pitchFamily="18" charset="0"/>
                <a:ea typeface="微软雅黑" panose="020B0503020204020204" pitchFamily="34" charset="-122"/>
              </a:rPr>
              <a:t>逻辑思维评事论理</a:t>
            </a:r>
            <a:r>
              <a:rPr lang="zh-CN" altLang="en-US" sz="2100" dirty="0">
                <a:latin typeface="Times New Roman" panose="02020603050405020304" pitchFamily="18" charset="0"/>
                <a:ea typeface="微软雅黑" panose="020B0503020204020204" pitchFamily="34" charset="-122"/>
              </a:rPr>
              <a:t>的文章体裁。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二、议论文的分类</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广义</a:t>
            </a:r>
            <a:r>
              <a:rPr lang="zh-CN" altLang="en-US" sz="2100" dirty="0">
                <a:latin typeface="Times New Roman" panose="02020603050405020304" pitchFamily="18" charset="0"/>
                <a:ea typeface="微软雅黑" panose="020B0503020204020204" pitchFamily="34" charset="-122"/>
              </a:rPr>
              <a:t>的议论文，一般可分为政治论文和学术论文。通常所说的议论文，主要指的是政治论文。从论证方式来看，议论文又分为立论文和驳论文两种</a:t>
            </a:r>
            <a:r>
              <a:rPr lang="zh-CN" altLang="en-US" sz="210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02625"/>
            <a:ext cx="862013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三、议论文的特点</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内容具有</a:t>
            </a:r>
            <a:r>
              <a:rPr lang="zh-CN" altLang="en-US" sz="2100" dirty="0">
                <a:solidFill>
                  <a:srgbClr val="00B0F0"/>
                </a:solidFill>
                <a:latin typeface="Times New Roman" panose="02020603050405020304" pitchFamily="18" charset="0"/>
                <a:ea typeface="微软雅黑" panose="020B0503020204020204" pitchFamily="34" charset="-122"/>
              </a:rPr>
              <a:t>理论性</a:t>
            </a:r>
            <a:r>
              <a:rPr lang="zh-CN" altLang="en-US" sz="2100" dirty="0">
                <a:latin typeface="Times New Roman" panose="02020603050405020304" pitchFamily="18" charset="0"/>
                <a:ea typeface="微软雅黑" panose="020B0503020204020204" pitchFamily="34" charset="-122"/>
              </a:rPr>
              <a:t>，结构具有</a:t>
            </a:r>
            <a:r>
              <a:rPr lang="zh-CN" altLang="en-US" sz="2100" dirty="0">
                <a:solidFill>
                  <a:srgbClr val="00B0F0"/>
                </a:solidFill>
                <a:latin typeface="Times New Roman" panose="02020603050405020304" pitchFamily="18" charset="0"/>
                <a:ea typeface="微软雅黑" panose="020B0503020204020204" pitchFamily="34" charset="-122"/>
              </a:rPr>
              <a:t>逻辑性</a:t>
            </a:r>
            <a:r>
              <a:rPr lang="zh-CN" altLang="en-US" sz="2100" dirty="0">
                <a:latin typeface="Times New Roman" panose="02020603050405020304" pitchFamily="18" charset="0"/>
                <a:ea typeface="微软雅黑" panose="020B0503020204020204" pitchFamily="34" charset="-122"/>
              </a:rPr>
              <a:t>，语言具有</a:t>
            </a:r>
            <a:r>
              <a:rPr lang="zh-CN" altLang="en-US" sz="2100" dirty="0">
                <a:solidFill>
                  <a:srgbClr val="00B0F0"/>
                </a:solidFill>
                <a:latin typeface="Times New Roman" panose="02020603050405020304" pitchFamily="18" charset="0"/>
                <a:ea typeface="微软雅黑" panose="020B0503020204020204" pitchFamily="34" charset="-122"/>
              </a:rPr>
              <a:t>概括性</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四</a:t>
            </a:r>
            <a:r>
              <a:rPr lang="zh-CN" altLang="en-US" sz="2100" b="1" dirty="0">
                <a:latin typeface="Times New Roman" panose="02020603050405020304" pitchFamily="18" charset="0"/>
                <a:ea typeface="微软雅黑" panose="020B0503020204020204" pitchFamily="34" charset="-122"/>
              </a:rPr>
              <a:t>、议论文的要素：论点、论据和论证</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论点：</a:t>
            </a:r>
            <a:r>
              <a:rPr lang="zh-CN" altLang="en-US" sz="2100" dirty="0">
                <a:latin typeface="Times New Roman" panose="02020603050405020304" pitchFamily="18" charset="0"/>
                <a:ea typeface="微软雅黑" panose="020B0503020204020204" pitchFamily="34" charset="-122"/>
              </a:rPr>
              <a:t>是作者对所论述问题的见解和主张，是议论文的灵魂。只有准确地把握文章的论点，才能了解文章中提出的见解和所要解决的问题。议论文一般只有一个中心论点，有的议论文还围绕中心论点提出几个分论点。区别中心论点和分论点并不难。分论点是用来补充或证明中心论点的，只要研究这些论点的关系，就能看出哪是主哪是从，哪是纲哪是目。</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51523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论据：</a:t>
            </a:r>
            <a:r>
              <a:rPr lang="zh-CN" altLang="en-US" sz="2100" dirty="0">
                <a:latin typeface="Times New Roman" panose="02020603050405020304" pitchFamily="18" charset="0"/>
                <a:ea typeface="微软雅黑" panose="020B0503020204020204" pitchFamily="34" charset="-122"/>
              </a:rPr>
              <a:t>是论证论点的材料。它是被论点统率，为论点服务的，常用的论据有两种类型</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00B0F0"/>
                </a:solidFill>
                <a:latin typeface="Times New Roman" panose="02020603050405020304" pitchFamily="18" charset="0"/>
                <a:ea typeface="微软雅黑" panose="020B0503020204020204" pitchFamily="34" charset="-122"/>
              </a:rPr>
              <a:t>事实论据和道理论据</a:t>
            </a:r>
            <a:r>
              <a:rPr lang="zh-CN" altLang="en-US" sz="2100" dirty="0">
                <a:latin typeface="Times New Roman" panose="02020603050405020304" pitchFamily="18" charset="0"/>
                <a:ea typeface="微软雅黑" panose="020B0503020204020204" pitchFamily="34" charset="-122"/>
              </a:rPr>
              <a:t>。事实论据，包括具有代表性的确凿的事例或史实。道理论据，指经过人们实践检验的、为社会所公认的正确理论，包括社会科学理论，如哲学理论；也包括自然科学的原理、定律、公式及广为流传的谚语、名言、警句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02625"/>
            <a:ext cx="8620133" cy="4291330"/>
          </a:xfrm>
          <a:prstGeom prst="rect">
            <a:avLst/>
          </a:prstGeom>
        </p:spPr>
        <p:txBody>
          <a:bodyPr wrap="square">
            <a:spAutoFit/>
          </a:bodyPr>
          <a:lstStyle/>
          <a:p>
            <a:pPr algn="just">
              <a:lnSpc>
                <a:spcPct val="13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论证：</a:t>
            </a:r>
            <a:r>
              <a:rPr lang="zh-CN" altLang="en-US" sz="2100" dirty="0">
                <a:latin typeface="Times New Roman" panose="02020603050405020304" pitchFamily="18" charset="0"/>
                <a:ea typeface="微软雅黑" panose="020B0503020204020204" pitchFamily="34" charset="-122"/>
              </a:rPr>
              <a:t>指运用论据证明论点的过程和方法，是论点与论据之间逻辑联系的纽带。论点解决“需要证明什么”的问题，论据解决“用什么来证明”的问题，论证解决“怎样证明”的问题。论证方法多种多样，常见的有四种：</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①</a:t>
            </a:r>
            <a:r>
              <a:rPr lang="zh-CN" altLang="en-US" sz="2100" dirty="0">
                <a:solidFill>
                  <a:srgbClr val="00B0F0"/>
                </a:solidFill>
                <a:latin typeface="Times New Roman" panose="02020603050405020304" pitchFamily="18" charset="0"/>
                <a:ea typeface="微软雅黑" panose="020B0503020204020204" pitchFamily="34" charset="-122"/>
              </a:rPr>
              <a:t>举例论证</a:t>
            </a:r>
            <a:r>
              <a:rPr lang="zh-CN" altLang="en-US" sz="2100" dirty="0">
                <a:latin typeface="Times New Roman" panose="02020603050405020304" pitchFamily="18" charset="0"/>
                <a:ea typeface="微软雅黑" panose="020B0503020204020204" pitchFamily="34" charset="-122"/>
              </a:rPr>
              <a:t>，列举确凿、充分、有代表性的事例证明论点。</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②</a:t>
            </a:r>
            <a:r>
              <a:rPr lang="zh-CN" altLang="en-US" sz="2100" dirty="0">
                <a:solidFill>
                  <a:srgbClr val="00B0F0"/>
                </a:solidFill>
                <a:latin typeface="Times New Roman" panose="02020603050405020304" pitchFamily="18" charset="0"/>
                <a:ea typeface="微软雅黑" panose="020B0503020204020204" pitchFamily="34" charset="-122"/>
              </a:rPr>
              <a:t>道理论证</a:t>
            </a:r>
            <a:r>
              <a:rPr lang="zh-CN" altLang="en-US" sz="2100" dirty="0">
                <a:latin typeface="Times New Roman" panose="02020603050405020304" pitchFamily="18" charset="0"/>
                <a:ea typeface="微软雅黑" panose="020B0503020204020204" pitchFamily="34" charset="-122"/>
              </a:rPr>
              <a:t>，用马列主义经典著作的精辟见解、古今中外名人的名言警句以及人们公认的定理公式等来证明论点。</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③</a:t>
            </a:r>
            <a:r>
              <a:rPr lang="zh-CN" altLang="en-US" sz="2100" dirty="0">
                <a:solidFill>
                  <a:srgbClr val="00B0F0"/>
                </a:solidFill>
                <a:latin typeface="Times New Roman" panose="02020603050405020304" pitchFamily="18" charset="0"/>
                <a:ea typeface="微软雅黑" panose="020B0503020204020204" pitchFamily="34" charset="-122"/>
              </a:rPr>
              <a:t>对比论证</a:t>
            </a:r>
            <a:r>
              <a:rPr lang="zh-CN" altLang="en-US" sz="2100" dirty="0">
                <a:latin typeface="Times New Roman" panose="02020603050405020304" pitchFamily="18" charset="0"/>
                <a:ea typeface="微软雅黑" panose="020B0503020204020204" pitchFamily="34" charset="-122"/>
              </a:rPr>
              <a:t>，拿正反两方面的论点或论据作对比并在对比中证明论点。</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④</a:t>
            </a:r>
            <a:r>
              <a:rPr lang="zh-CN" altLang="en-US" sz="2100" dirty="0">
                <a:solidFill>
                  <a:srgbClr val="00B0F0"/>
                </a:solidFill>
                <a:latin typeface="Times New Roman" panose="02020603050405020304" pitchFamily="18" charset="0"/>
                <a:ea typeface="微软雅黑" panose="020B0503020204020204" pitchFamily="34" charset="-122"/>
              </a:rPr>
              <a:t>比喻论证</a:t>
            </a:r>
            <a:r>
              <a:rPr lang="zh-CN" altLang="en-US" sz="2100" dirty="0">
                <a:latin typeface="Times New Roman" panose="02020603050405020304" pitchFamily="18" charset="0"/>
                <a:ea typeface="微软雅黑" panose="020B0503020204020204" pitchFamily="34" charset="-122"/>
              </a:rPr>
              <a:t>，用人们熟知的事物作比喻来证明论点。议论文的论证方式分为立论和驳论两种。</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54819" y="2868135"/>
            <a:ext cx="4652128" cy="870585"/>
          </a:xfrm>
          <a:prstGeom prst="rect">
            <a:avLst/>
          </a:prstGeom>
          <a:noFill/>
        </p:spPr>
        <p:txBody>
          <a:bodyPr wrap="square" rtlCol="0">
            <a:spAutoFit/>
          </a:bodyPr>
          <a:lstStyle/>
          <a:p>
            <a:pPr algn="just">
              <a:lnSpc>
                <a:spcPct val="150000"/>
              </a:lnSpc>
            </a:pPr>
            <a:r>
              <a:rPr lang="zh-CN" altLang="en-US" sz="3375" b="1" dirty="0" smtClean="0">
                <a:solidFill>
                  <a:srgbClr val="E44B42"/>
                </a:solidFill>
                <a:latin typeface="Times New Roman" panose="02020603050405020304" pitchFamily="18" charset="0"/>
                <a:ea typeface="微软雅黑" panose="020B0503020204020204" pitchFamily="34" charset="-122"/>
              </a:rPr>
              <a:t>凉山考</a:t>
            </a:r>
            <a:r>
              <a:rPr lang="zh-CN" altLang="en-US" sz="3375" b="1" dirty="0">
                <a:solidFill>
                  <a:srgbClr val="E44B42"/>
                </a:solidFill>
                <a:latin typeface="Times New Roman" panose="02020603050405020304" pitchFamily="18" charset="0"/>
                <a:ea typeface="微软雅黑" panose="020B0503020204020204" pitchFamily="34" charset="-122"/>
              </a:rPr>
              <a:t>什么</a:t>
            </a:r>
            <a:endParaRPr lang="zh-CN" altLang="en-US" sz="3375"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02656"/>
            <a:ext cx="862013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五、议论文的结构</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一般来说</a:t>
            </a:r>
            <a:r>
              <a:rPr lang="zh-CN" altLang="en-US" sz="2100" dirty="0">
                <a:latin typeface="Times New Roman" panose="02020603050405020304" pitchFamily="18" charset="0"/>
                <a:ea typeface="微软雅黑" panose="020B0503020204020204" pitchFamily="34" charset="-122"/>
              </a:rPr>
              <a:t>，议论文最基本的结构是“提出问题（也叫引论）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分析问题（也叫本论）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解决问题（也叫结论）”。可分为两大类：一是逐层深入的论述结构，叫“纵式”；二是并列展开的论述结构，叫“横式”。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六、议论文的论证方式</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立论：</a:t>
            </a:r>
            <a:r>
              <a:rPr lang="zh-CN" altLang="en-US" sz="2100" dirty="0">
                <a:solidFill>
                  <a:srgbClr val="00B0F0"/>
                </a:solidFill>
                <a:latin typeface="Times New Roman" panose="02020603050405020304" pitchFamily="18" charset="0"/>
                <a:ea typeface="微软雅黑" panose="020B0503020204020204" pitchFamily="34" charset="-122"/>
              </a:rPr>
              <a:t>直接提出并阐明论点</a:t>
            </a:r>
            <a:r>
              <a:rPr lang="zh-CN" altLang="en-US" sz="2100" dirty="0">
                <a:latin typeface="Times New Roman" panose="02020603050405020304" pitchFamily="18" charset="0"/>
                <a:ea typeface="微软雅黑" panose="020B0503020204020204" pitchFamily="34" charset="-122"/>
              </a:rPr>
              <a:t>的论证方式叫立论。用这种方式写作的议论文被称为“立论文”。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敬业与乐业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就是一篇立论文。</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66560"/>
            <a:ext cx="8620133" cy="445389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驳论：</a:t>
            </a:r>
            <a:r>
              <a:rPr lang="zh-CN" altLang="en-US" sz="2100" dirty="0">
                <a:latin typeface="Times New Roman" panose="02020603050405020304" pitchFamily="18" charset="0"/>
                <a:ea typeface="微软雅黑" panose="020B0503020204020204" pitchFamily="34" charset="-122"/>
              </a:rPr>
              <a:t>通过</a:t>
            </a:r>
            <a:r>
              <a:rPr lang="zh-CN" altLang="en-US" sz="2100" dirty="0">
                <a:solidFill>
                  <a:srgbClr val="00B0F0"/>
                </a:solidFill>
                <a:latin typeface="Times New Roman" panose="02020603050405020304" pitchFamily="18" charset="0"/>
                <a:ea typeface="微软雅黑" panose="020B0503020204020204" pitchFamily="34" charset="-122"/>
              </a:rPr>
              <a:t>反驳对立</a:t>
            </a:r>
            <a:r>
              <a:rPr lang="zh-CN" altLang="en-US" sz="2100" dirty="0">
                <a:latin typeface="Times New Roman" panose="02020603050405020304" pitchFamily="18" charset="0"/>
                <a:ea typeface="微软雅黑" panose="020B0503020204020204" pitchFamily="34" charset="-122"/>
              </a:rPr>
              <a:t>的论点来阐明自己的论点的议论方式叫驳论。这类议论文被称为“驳论文”。</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阅读</a:t>
            </a:r>
            <a:r>
              <a:rPr lang="zh-CN" altLang="en-US" sz="2100" dirty="0">
                <a:latin typeface="Times New Roman" panose="02020603050405020304" pitchFamily="18" charset="0"/>
                <a:ea typeface="微软雅黑" panose="020B0503020204020204" pitchFamily="34" charset="-122"/>
              </a:rPr>
              <a:t>“驳论文”，首先要弄清文章反驳的观点，如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中国人失掉自信力了吗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一文针对当时有些人散布中国人对抗日前途失去信心的悲观论调进行批驳。</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其次</a:t>
            </a:r>
            <a:r>
              <a:rPr lang="zh-CN" altLang="en-US" sz="2100" dirty="0">
                <a:latin typeface="Times New Roman" panose="02020603050405020304" pitchFamily="18" charset="0"/>
                <a:ea typeface="微软雅黑" panose="020B0503020204020204" pitchFamily="34" charset="-122"/>
              </a:rPr>
              <a:t>，弄清反驳的方法。一般有三种方法：</a:t>
            </a:r>
            <a:r>
              <a:rPr lang="zh-CN" altLang="en-US" sz="2100" dirty="0">
                <a:solidFill>
                  <a:srgbClr val="00B0F0"/>
                </a:solidFill>
                <a:latin typeface="Times New Roman" panose="02020603050405020304" pitchFamily="18" charset="0"/>
                <a:ea typeface="微软雅黑" panose="020B0503020204020204" pitchFamily="34" charset="-122"/>
              </a:rPr>
              <a:t>驳论点、驳论据、驳论证</a:t>
            </a:r>
            <a:r>
              <a:rPr lang="zh-CN" altLang="en-US" sz="2100" dirty="0">
                <a:latin typeface="Times New Roman" panose="02020603050405020304" pitchFamily="18" charset="0"/>
                <a:ea typeface="微软雅黑" panose="020B0503020204020204" pitchFamily="34" charset="-122"/>
              </a:rPr>
              <a:t>。由于议论文是由论点、论据、论证三部分有机构成的，因此驳倒了论据或论证，也就否定了论点，与直接反驳论点具有同样的效果。一篇驳论文可以把几种反驳方式结合起来使用，以加强反驳力量和说服力。</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370308"/>
            <a:ext cx="8620133" cy="4612005"/>
          </a:xfrm>
          <a:prstGeom prst="rect">
            <a:avLst/>
          </a:prstGeom>
        </p:spPr>
        <p:txBody>
          <a:bodyPr wrap="square">
            <a:spAutoFit/>
          </a:bodyPr>
          <a:lstStyle/>
          <a:p>
            <a:pPr algn="just">
              <a:lnSpc>
                <a:spcPct val="140000"/>
              </a:lnSpc>
            </a:pPr>
            <a:r>
              <a:rPr lang="zh-CN" altLang="en-US" sz="2100" b="1" dirty="0">
                <a:latin typeface="Times New Roman" panose="02020603050405020304" pitchFamily="18" charset="0"/>
                <a:ea typeface="微软雅黑" panose="020B0503020204020204" pitchFamily="34" charset="-122"/>
              </a:rPr>
              <a:t>七、议论文的语言特点</a:t>
            </a:r>
            <a:endParaRPr lang="en-US" altLang="zh-CN" sz="2100" b="1" dirty="0">
              <a:latin typeface="Times New Roman" panose="02020603050405020304" pitchFamily="18" charset="0"/>
              <a:ea typeface="微软雅黑" panose="020B0503020204020204" pitchFamily="34" charset="-122"/>
            </a:endParaRPr>
          </a:p>
          <a:p>
            <a:pPr algn="just">
              <a:lnSpc>
                <a:spcPct val="14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从逻辑的角度，用词准确、严密。语言准确、严密表现为：概念使用准确，定语、状语等修饰成分恰当，判断和推理严密，语言表达周密，逻辑性强。</a:t>
            </a:r>
            <a:endParaRPr lang="en-US" altLang="zh-CN" sz="2100" dirty="0">
              <a:latin typeface="Times New Roman" panose="02020603050405020304" pitchFamily="18" charset="0"/>
              <a:ea typeface="微软雅黑" panose="020B0503020204020204" pitchFamily="34" charset="-122"/>
            </a:endParaRPr>
          </a:p>
          <a:p>
            <a:pPr algn="just">
              <a:lnSpc>
                <a:spcPct val="14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从说理的角度，叙述的概括性和简洁性。语言概括性、简洁性表现为：议论文中事实叙述不细致，较笼统，因其目的是以理服人，不宜详细叙事，否则会喧宾夺主。</a:t>
            </a:r>
            <a:endParaRPr lang="en-US" altLang="zh-CN" sz="2100" dirty="0">
              <a:latin typeface="Times New Roman" panose="02020603050405020304" pitchFamily="18" charset="0"/>
              <a:ea typeface="微软雅黑" panose="020B0503020204020204" pitchFamily="34" charset="-122"/>
            </a:endParaRPr>
          </a:p>
          <a:p>
            <a:pPr algn="just">
              <a:lnSpc>
                <a:spcPct val="14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从修辞的角度，用词鲜明、生动和富含感情色彩。语言鲜明、生动表现为：态度明确，爱憎分明，恰当使用修辞方式和特殊句式，增强语言的生动性和说服力。</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2485" y="1563870"/>
            <a:ext cx="8620133" cy="3969385"/>
          </a:xfrm>
          <a:prstGeom prst="rect">
            <a:avLst/>
          </a:prstGeom>
        </p:spPr>
        <p:txBody>
          <a:bodyPr wrap="square">
            <a:spAutoFit/>
          </a:bodyPr>
          <a:lstStyle/>
          <a:p>
            <a:pPr algn="ctr">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议论文阅读的常见考点讲解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本文的观点是什么？</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本文的中心论点是什么？请用文中的语句回答。</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找出本文的中心论点，并说说作者是如何提出来的。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概括、提炼某一段的论点。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为本文拟标题。</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72485" y="2090248"/>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中心论点</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把握中心论点可以从以下几个方面入手：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）看标题。议论文的标题与中心论点的关系一般有三</a:t>
            </a:r>
            <a:r>
              <a:rPr lang="zh-CN" altLang="en-US" sz="2100" dirty="0" smtClean="0">
                <a:latin typeface="Times New Roman" panose="02020603050405020304" pitchFamily="18" charset="0"/>
                <a:ea typeface="微软雅黑" panose="020B0503020204020204" pitchFamily="34" charset="-122"/>
              </a:rPr>
              <a:t>种：</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直接揭示论点</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提示论点</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提示议论的范围（即论题）</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396938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）看内容。中心论点是作者对所议论的问题的见解和主张，且一般是正面的、积极的。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看句式。中心论点是一个完整而明确的表肯定或否定的判断句，问句绝对不可能是中心论点；中心论点一般有提示性的语言，如：开头有“我认为”“我们要”“我们应该”“可见”“由此可见”等词句，结尾有“总之”“综上所述”等词句</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）看形式。论点一般是完整的一句话，不可能是偏正短语、并列短语，但可能是动宾短语、主谓短语</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9882" y="1505116"/>
            <a:ext cx="8687665" cy="4592320"/>
          </a:xfrm>
          <a:prstGeom prst="rect">
            <a:avLst/>
          </a:prstGeom>
        </p:spPr>
        <p:txBody>
          <a:bodyPr wrap="square">
            <a:spAutoFit/>
          </a:bodyPr>
          <a:lstStyle/>
          <a:p>
            <a:pPr algn="just">
              <a:lnSpc>
                <a:spcPct val="150000"/>
              </a:lnSpc>
            </a:pPr>
            <a:r>
              <a:rPr lang="zh-CN" altLang="en-US" sz="1950" dirty="0" smtClean="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5</a:t>
            </a:r>
            <a:r>
              <a:rPr lang="zh-CN" altLang="en-US" sz="1950" dirty="0">
                <a:latin typeface="Times New Roman" panose="02020603050405020304" pitchFamily="18" charset="0"/>
                <a:ea typeface="微软雅黑" panose="020B0503020204020204" pitchFamily="34" charset="-122"/>
              </a:rPr>
              <a:t>）看位置。中心论点常出现在文章标题、开头、过渡句（段）、结尾等地方。</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①</a:t>
            </a:r>
            <a:r>
              <a:rPr lang="zh-CN" altLang="en-US" sz="1950" dirty="0">
                <a:latin typeface="Times New Roman" panose="02020603050405020304" pitchFamily="18" charset="0"/>
                <a:ea typeface="微软雅黑" panose="020B0503020204020204" pitchFamily="34" charset="-122"/>
              </a:rPr>
              <a:t>研究标题。议论文的标题大致分两类：一类是论点型，即标题本身就表明了中心论点；一类是论题型，即标题只是议论的话题，表明论述的对象、范围或问题。</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②</a:t>
            </a:r>
            <a:r>
              <a:rPr lang="zh-CN" altLang="en-US" sz="1950" dirty="0">
                <a:latin typeface="Times New Roman" panose="02020603050405020304" pitchFamily="18" charset="0"/>
                <a:ea typeface="微软雅黑" panose="020B0503020204020204" pitchFamily="34" charset="-122"/>
              </a:rPr>
              <a:t>研究开头。议论文的开头有四种形式</a:t>
            </a:r>
            <a:r>
              <a:rPr lang="zh-CN" altLang="en-US"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A</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开宗明义、开门见山亮出观点</a:t>
            </a:r>
            <a:r>
              <a:rPr lang="zh-CN" altLang="en-US"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B</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通过一个故事引出中心论点</a:t>
            </a:r>
            <a:r>
              <a:rPr lang="zh-CN" altLang="en-US"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C</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列举生活中的现象分析归纳出中心论点</a:t>
            </a:r>
            <a:r>
              <a:rPr lang="zh-CN" altLang="en-US" sz="1950" dirty="0" smtClean="0">
                <a:latin typeface="Times New Roman" panose="02020603050405020304" pitchFamily="18" charset="0"/>
                <a:ea typeface="微软雅黑" panose="020B0503020204020204" pitchFamily="34" charset="-122"/>
              </a:rPr>
              <a:t>。</a:t>
            </a:r>
            <a:endParaRPr lang="en-US" altLang="zh-CN" sz="1950" dirty="0" smtClean="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D</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根据自己的经历归纳出中心论点</a:t>
            </a:r>
            <a:r>
              <a:rPr lang="zh-CN" altLang="en-US" sz="1950" dirty="0" smtClean="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2649" y="1501571"/>
            <a:ext cx="8620133" cy="251523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研究过渡句（段）。过渡句（段）起承上启下的作用，它总结了上文又引出了下文，起概括作用，这样的句子也有可能是中心论点。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研究结尾。有的议论文的结尾归纳全文，篇末点题，揭示中心。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）综合概括：有的文章中没有直接的句子点题，作者的观点蕴含在文章的字里行间，要通过阅读、归纳、整理，然后概括出中心论点</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383700"/>
            <a:ext cx="8620133"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zh-CN" altLang="en-US" sz="2100" dirty="0" smtClean="0">
                <a:latin typeface="Times New Roman" panose="02020603050405020304" pitchFamily="18" charset="0"/>
                <a:ea typeface="微软雅黑" panose="020B0503020204020204" pitchFamily="34" charset="-122"/>
              </a:rPr>
              <a:t>中心论点与论题、分论点、论据的区别：</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smtClean="0">
                <a:latin typeface="Times New Roman" panose="02020603050405020304" pitchFamily="18" charset="0"/>
                <a:ea typeface="微软雅黑" panose="020B0503020204020204" pitchFamily="34" charset="-122"/>
              </a:rPr>
              <a:t>1</a:t>
            </a:r>
            <a:r>
              <a:rPr lang="zh-CN" altLang="en-US" sz="2100" dirty="0" smtClean="0">
                <a:latin typeface="Times New Roman" panose="02020603050405020304" pitchFamily="18" charset="0"/>
                <a:ea typeface="微软雅黑" panose="020B0503020204020204" pitchFamily="34" charset="-122"/>
              </a:rPr>
              <a:t>）论点是对论题的扩充。论题是作者在一篇议论文中要论述的问题，可以是现象、问题或者事实等，没有任何褒贬感情倾向，一般是短语或词语；而中心论点是作者对所论述的问题的见解和主张，有明确的褒贬感情倾向，即肯定或否定，赞扬或批判。一般是一个句子。</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）分论点一般是本段的中心句，位于主体部分段落的开头或结尾。中心论点与分论点是被证明与证明的关系。分论点是对中心论点有力的支撑和证明，其本身也可以是论据</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396938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）议论文中作者为了能更好地阐明道理，常用论据来证明自己的观点，抓住文中论据用来证明的问题。尤其要抓住的是作者对论据所阐述的话，这些话往往能帮助理解论点。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概括、提炼某一段的论点，就是找本段的</a:t>
            </a:r>
            <a:r>
              <a:rPr lang="zh-CN" altLang="en-US" sz="2100" dirty="0">
                <a:solidFill>
                  <a:srgbClr val="00B0F0"/>
                </a:solidFill>
                <a:latin typeface="Times New Roman" panose="02020603050405020304" pitchFamily="18" charset="0"/>
                <a:ea typeface="微软雅黑" panose="020B0503020204020204" pitchFamily="34" charset="-122"/>
              </a:rPr>
              <a:t>中心句</a:t>
            </a:r>
            <a:r>
              <a:rPr lang="zh-CN" altLang="en-US" sz="2100" dirty="0">
                <a:latin typeface="Times New Roman" panose="02020603050405020304" pitchFamily="18" charset="0"/>
                <a:ea typeface="微软雅黑" panose="020B0503020204020204" pitchFamily="34" charset="-122"/>
              </a:rPr>
              <a:t>。一般在段首，还可以在段尾和中间</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给议论文拟标题，可以从两个方面思考作答：一是看本文议论的话题是什么，就可用论题作标题；二是看作者所持的观点是什么，即中心论点是什么，就可用揭示中心论点的语句作标题</a:t>
            </a:r>
            <a:r>
              <a:rPr lang="zh-CN" altLang="en-US" sz="210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0438" y="2018020"/>
            <a:ext cx="8623121" cy="5759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样题一</a:t>
            </a:r>
            <a:r>
              <a:rPr lang="en-US" altLang="zh-CN" sz="2100" dirty="0">
                <a:latin typeface="Times New Roman" panose="02020603050405020304" pitchFamily="18" charset="0"/>
                <a:ea typeface="微软雅黑" panose="020B0503020204020204" pitchFamily="34" charset="-122"/>
              </a:rPr>
              <a:t>(2018•</a:t>
            </a:r>
            <a:r>
              <a:rPr lang="zh-CN" altLang="en-US" sz="2100" dirty="0">
                <a:latin typeface="Times New Roman" panose="02020603050405020304" pitchFamily="18" charset="0"/>
                <a:ea typeface="微软雅黑" panose="020B0503020204020204" pitchFamily="34" charset="-122"/>
              </a:rPr>
              <a:t>凉山州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24" name="矩形 23">
            <a:hlinkClick r:id="rId1" action="ppaction://hlinkfile"/>
          </p:cNvPr>
          <p:cNvSpPr/>
          <p:nvPr/>
        </p:nvSpPr>
        <p:spPr>
          <a:xfrm>
            <a:off x="2747314" y="3084490"/>
            <a:ext cx="4421439" cy="870585"/>
          </a:xfrm>
          <a:prstGeom prst="rect">
            <a:avLst/>
          </a:prstGeom>
        </p:spPr>
        <p:txBody>
          <a:bodyPr wrap="square">
            <a:spAutoFit/>
          </a:bodyPr>
          <a:lstStyle/>
          <a:p>
            <a:pPr algn="just">
              <a:lnSpc>
                <a:spcPct val="150000"/>
              </a:lnSpc>
            </a:pPr>
            <a:r>
              <a:rPr lang="zh-CN" altLang="en-US" sz="3375" b="1" dirty="0">
                <a:solidFill>
                  <a:srgbClr val="ED7D31"/>
                </a:solidFill>
                <a:latin typeface="Times New Roman" panose="02020603050405020304" pitchFamily="18" charset="0"/>
                <a:ea typeface="微软雅黑" panose="020B0503020204020204" pitchFamily="34" charset="-122"/>
              </a:rPr>
              <a:t>翻开动漫书还要关上</a:t>
            </a:r>
            <a:endParaRPr lang="zh-CN" altLang="en-US" sz="3375" b="1" dirty="0">
              <a:solidFill>
                <a:srgbClr val="ED7D31"/>
              </a:solidFill>
              <a:latin typeface="Times New Roman" panose="02020603050405020304" pitchFamily="18" charset="0"/>
              <a:ea typeface="微软雅黑" panose="020B0503020204020204" pitchFamily="34" charset="-122"/>
            </a:endParaRPr>
          </a:p>
        </p:txBody>
      </p:sp>
      <p:grpSp>
        <p:nvGrpSpPr>
          <p:cNvPr id="25" name="组合 24"/>
          <p:cNvGrpSpPr/>
          <p:nvPr/>
        </p:nvGrpSpPr>
        <p:grpSpPr>
          <a:xfrm>
            <a:off x="255746" y="1543050"/>
            <a:ext cx="8515826" cy="541020"/>
            <a:chOff x="341194" y="914400"/>
            <a:chExt cx="11532870" cy="721360"/>
          </a:xfrm>
        </p:grpSpPr>
        <p:sp>
          <p:nvSpPr>
            <p:cNvPr id="26" name="矩形 25"/>
            <p:cNvSpPr/>
            <p:nvPr/>
          </p:nvSpPr>
          <p:spPr>
            <a:xfrm>
              <a:off x="341194" y="914400"/>
              <a:ext cx="11532870" cy="721360"/>
            </a:xfrm>
            <a:prstGeom prst="rect">
              <a:avLst/>
            </a:prstGeom>
          </p:spPr>
          <p:txBody>
            <a:bodyPr wrap="square">
              <a:spAutoFit/>
            </a:bodyPr>
            <a:lstStyle/>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2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7" name="Shape 16870"/>
            <p:cNvSpPr/>
            <p:nvPr/>
          </p:nvSpPr>
          <p:spPr>
            <a:xfrm>
              <a:off x="341194" y="1083294"/>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2163"/>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选文第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段除了举例论证外，还主要运用了哪种论证方法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请结合文章内容分析其作用。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段采用了哪种论证方法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作用是什么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本文运用了多种论证方法，请说出其中两种，并结合文章内容，分析其中一种论证方法的作用。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段画线部分运用了什么论证方法？并说明其作用。</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论证</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方法及其</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作用</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6908"/>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判断句子或语段运用了哪种论证方法，首先要了解常见的四种论证方法的特点，然后根据特点找语言标志或特征标志词来辨别。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）举例论证：以事实为论据证明论点的方法。所举事例简明概括，真实可靠，具有典型性、代表性。常常有“如”“比如”等语言标志。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）道理论证：用名人的言论，众所周知的道理，或古语、谚语、俗语等来证明观点。道理论证多用引号标明所引用的内容或有提示语“某某曾说过”等。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5" y="1507815"/>
            <a:ext cx="8620133" cy="348424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对比论证：论证一个问题时，将另一个问题和它对照，从而具体鲜明地将论述的问题论证透彻。可以是全面对比、部分对比，也可以是事实对比、道理对比。语言标志有两种：一是“反之”“但是”等语言标志；二是运用反义词。</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）比喻论证：运用比喻，用人们浅显易懂的事物或道理来证明不容易理解的事物或深刻的道理，用此种方法来证明论点。语言特点是比喻论证的句子通常运用比喻的修辞手法，包含</a:t>
            </a:r>
            <a:r>
              <a:rPr lang="zh-CN" altLang="en-US" sz="2100" dirty="0">
                <a:solidFill>
                  <a:srgbClr val="00B0F0"/>
                </a:solidFill>
                <a:latin typeface="Times New Roman" panose="02020603050405020304" pitchFamily="18" charset="0"/>
                <a:ea typeface="微软雅黑" panose="020B0503020204020204" pitchFamily="34" charset="-122"/>
              </a:rPr>
              <a:t>本体和喻体</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97098"/>
            <a:ext cx="8620133" cy="203009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找论证方法，可从最常见的排除方法入手，按举例论证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比喻论证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对比论证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道理论证的顺序进行确认或排除，这样可以快速确定且保证万无一失。但要注意的是论证方法的运用有时不是单一的，而是两种或几种方法兼用。</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339535"/>
            <a:ext cx="8602803" cy="5759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常用论证方法及作用：</a:t>
            </a:r>
            <a:endParaRPr lang="zh-CN" altLang="en-US" sz="2100" dirty="0">
              <a:latin typeface="Times New Roman" panose="02020603050405020304" pitchFamily="18" charset="0"/>
              <a:ea typeface="微软雅黑" panose="020B0503020204020204" pitchFamily="34" charset="-122"/>
            </a:endParaRPr>
          </a:p>
        </p:txBody>
      </p:sp>
      <p:graphicFrame>
        <p:nvGraphicFramePr>
          <p:cNvPr id="4" name="表格 3"/>
          <p:cNvGraphicFramePr>
            <a:graphicFrameLocks noGrp="1"/>
          </p:cNvGraphicFramePr>
          <p:nvPr/>
        </p:nvGraphicFramePr>
        <p:xfrm>
          <a:off x="253270" y="1890374"/>
          <a:ext cx="8620125" cy="4007485"/>
        </p:xfrm>
        <a:graphic>
          <a:graphicData uri="http://schemas.openxmlformats.org/drawingml/2006/table">
            <a:tbl>
              <a:tblPr firstRow="1" bandRow="1">
                <a:tableStyleId>{9DCAF9ED-07DC-4A11-8D7F-57B35C25682E}</a:tableStyleId>
              </a:tblPr>
              <a:tblGrid>
                <a:gridCol w="1268095"/>
                <a:gridCol w="1478915"/>
                <a:gridCol w="5873115"/>
              </a:tblGrid>
              <a:tr h="989965">
                <a:tc>
                  <a:txBody>
                    <a:bodyPr/>
                    <a:lstStyle/>
                    <a:p>
                      <a:pPr algn="ctr">
                        <a:lnSpc>
                          <a:spcPct val="150000"/>
                        </a:lnSpc>
                      </a:pPr>
                      <a:r>
                        <a:rPr lang="zh-CN" altLang="en-US" sz="2100" b="1" dirty="0" smtClean="0">
                          <a:solidFill>
                            <a:schemeClr val="bg1"/>
                          </a:solidFill>
                          <a:latin typeface="Times New Roman" panose="02020603050405020304" pitchFamily="18" charset="0"/>
                          <a:ea typeface="微软雅黑" panose="020B0503020204020204" pitchFamily="34" charset="-122"/>
                        </a:rPr>
                        <a:t>论证方法</a:t>
                      </a:r>
                      <a:endParaRPr lang="zh-CN" altLang="en-US" sz="2100" b="1"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ctr">
                        <a:lnSpc>
                          <a:spcPct val="150000"/>
                        </a:lnSpc>
                      </a:pPr>
                      <a:r>
                        <a:rPr lang="zh-CN" altLang="en-US" sz="2100" kern="1200" dirty="0" smtClean="0">
                          <a:solidFill>
                            <a:schemeClr val="bg1"/>
                          </a:solidFill>
                          <a:effectLst/>
                          <a:latin typeface="Times New Roman" panose="02020603050405020304" pitchFamily="18" charset="0"/>
                          <a:ea typeface="微软雅黑" panose="020B0503020204020204" pitchFamily="34" charset="-122"/>
                          <a:cs typeface="+mn-cs"/>
                        </a:rPr>
                        <a:t>作用</a:t>
                      </a:r>
                      <a:endParaRPr lang="zh-CN" altLang="en-US" sz="2100"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ctr">
                        <a:lnSpc>
                          <a:spcPct val="150000"/>
                        </a:lnSpc>
                      </a:pPr>
                      <a:r>
                        <a:rPr lang="zh-CN" altLang="en-US" sz="2100" kern="1200" dirty="0" smtClean="0">
                          <a:solidFill>
                            <a:schemeClr val="bg1"/>
                          </a:solidFill>
                          <a:effectLst/>
                          <a:latin typeface="Times New Roman" panose="02020603050405020304" pitchFamily="18" charset="0"/>
                          <a:ea typeface="微软雅黑" panose="020B0503020204020204" pitchFamily="34" charset="-122"/>
                          <a:cs typeface="+mn-cs"/>
                        </a:rPr>
                        <a:t>答题模板</a:t>
                      </a:r>
                      <a:endParaRPr lang="zh-CN" altLang="en-US" sz="2100"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r>
              <a:tr h="1508760">
                <a:tc>
                  <a:txBody>
                    <a:bodyPr/>
                    <a:lstStyle/>
                    <a:p>
                      <a:pPr algn="ctr">
                        <a:lnSpc>
                          <a:spcPct val="150000"/>
                        </a:lnSpc>
                      </a:pPr>
                      <a:r>
                        <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rPr>
                        <a:t>举例</a:t>
                      </a:r>
                      <a:endPar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endParaRPr>
                    </a:p>
                    <a:p>
                      <a:pPr algn="ctr">
                        <a:lnSpc>
                          <a:spcPct val="150000"/>
                        </a:lnSpc>
                      </a:pPr>
                      <a:r>
                        <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rPr>
                        <a:t>论证</a:t>
                      </a:r>
                      <a:endParaRPr lang="zh-CN" altLang="en-US" sz="2100" b="1"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真实具体</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使论证更有说服力</a:t>
                      </a:r>
                      <a:r>
                        <a:rPr lang="en-US" altLang="zh-CN" sz="210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列举</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（概括事例）</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具体有力地论证了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（有分论点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写出它证明的分论点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否则写中心论点）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从而使论证更具体</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更有说服力</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endParaRPr>
                    </a:p>
                  </a:txBody>
                  <a:tcPr marL="68580" marR="68580" marT="34290" marB="34290" anchor="ctr"/>
                </a:tc>
              </a:tr>
              <a:tr h="1508760">
                <a:tc>
                  <a:txBody>
                    <a:bodyPr/>
                    <a:lstStyle/>
                    <a:p>
                      <a:pPr algn="ctr">
                        <a:lnSpc>
                          <a:spcPct val="150000"/>
                        </a:lnSpc>
                      </a:pPr>
                      <a:r>
                        <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rPr>
                        <a:t>道理</a:t>
                      </a:r>
                      <a:endPar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endParaRPr>
                    </a:p>
                    <a:p>
                      <a:pPr algn="ctr">
                        <a:lnSpc>
                          <a:spcPct val="150000"/>
                        </a:lnSpc>
                      </a:pPr>
                      <a:r>
                        <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rPr>
                        <a:t>论证</a:t>
                      </a:r>
                      <a:endParaRPr lang="zh-CN" altLang="en-US" sz="2100" b="1"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精辟深刻</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增强论证的说服力</a:t>
                      </a:r>
                      <a:r>
                        <a:rPr lang="en-US" altLang="zh-CN" sz="2100" dirty="0" smtClean="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用</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（论据）</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深刻有力地论证了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观点（有分论点就写分论点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否则写中心论点）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增强了论证的说服力和权威性</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42554" y="1504611"/>
          <a:ext cx="8620125" cy="4457065"/>
        </p:xfrm>
        <a:graphic>
          <a:graphicData uri="http://schemas.openxmlformats.org/drawingml/2006/table">
            <a:tbl>
              <a:tblPr firstRow="1" bandRow="1">
                <a:tableStyleId>{9DCAF9ED-07DC-4A11-8D7F-57B35C25682E}</a:tableStyleId>
              </a:tblPr>
              <a:tblGrid>
                <a:gridCol w="1268095"/>
                <a:gridCol w="2057400"/>
                <a:gridCol w="5294630"/>
              </a:tblGrid>
              <a:tr h="959485">
                <a:tc>
                  <a:txBody>
                    <a:bodyPr/>
                    <a:lstStyle/>
                    <a:p>
                      <a:pPr algn="ctr">
                        <a:lnSpc>
                          <a:spcPct val="150000"/>
                        </a:lnSpc>
                      </a:pPr>
                      <a:r>
                        <a:rPr lang="zh-CN" altLang="en-US" sz="2100" b="1" dirty="0" smtClean="0">
                          <a:solidFill>
                            <a:schemeClr val="bg1"/>
                          </a:solidFill>
                          <a:latin typeface="Times New Roman" panose="02020603050405020304" pitchFamily="18" charset="0"/>
                          <a:ea typeface="微软雅黑" panose="020B0503020204020204" pitchFamily="34" charset="-122"/>
                        </a:rPr>
                        <a:t>论证方法</a:t>
                      </a:r>
                      <a:endParaRPr lang="zh-CN" altLang="en-US" sz="2100" b="1"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ctr">
                        <a:lnSpc>
                          <a:spcPct val="150000"/>
                        </a:lnSpc>
                      </a:pPr>
                      <a:r>
                        <a:rPr lang="zh-CN" altLang="en-US" sz="2100" kern="1200" dirty="0" smtClean="0">
                          <a:solidFill>
                            <a:schemeClr val="bg1"/>
                          </a:solidFill>
                          <a:effectLst/>
                          <a:latin typeface="Times New Roman" panose="02020603050405020304" pitchFamily="18" charset="0"/>
                          <a:ea typeface="微软雅黑" panose="020B0503020204020204" pitchFamily="34" charset="-122"/>
                          <a:cs typeface="+mn-cs"/>
                        </a:rPr>
                        <a:t>作用</a:t>
                      </a:r>
                      <a:endParaRPr lang="zh-CN" altLang="en-US" sz="2100"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ctr">
                        <a:lnSpc>
                          <a:spcPct val="150000"/>
                        </a:lnSpc>
                      </a:pPr>
                      <a:r>
                        <a:rPr lang="zh-CN" altLang="en-US" sz="2100" kern="1200" dirty="0" smtClean="0">
                          <a:solidFill>
                            <a:schemeClr val="bg1"/>
                          </a:solidFill>
                          <a:effectLst/>
                          <a:latin typeface="Times New Roman" panose="02020603050405020304" pitchFamily="18" charset="0"/>
                          <a:ea typeface="微软雅黑" panose="020B0503020204020204" pitchFamily="34" charset="-122"/>
                          <a:cs typeface="+mn-cs"/>
                        </a:rPr>
                        <a:t>答题模板</a:t>
                      </a:r>
                      <a:endParaRPr lang="zh-CN" altLang="en-US" sz="2100" dirty="0">
                        <a:solidFill>
                          <a:schemeClr val="bg1"/>
                        </a:solidFill>
                        <a:latin typeface="Times New Roman" panose="02020603050405020304" pitchFamily="18" charset="0"/>
                        <a:ea typeface="微软雅黑" panose="020B0503020204020204" pitchFamily="34" charset="-122"/>
                      </a:endParaRPr>
                    </a:p>
                  </a:txBody>
                  <a:tcPr marL="68580" marR="68580" marT="34290" marB="34290" anchor="ctr"/>
                </a:tc>
              </a:tr>
              <a:tr h="1508760">
                <a:tc>
                  <a:txBody>
                    <a:bodyPr/>
                    <a:lstStyle/>
                    <a:p>
                      <a:pPr algn="ctr">
                        <a:lnSpc>
                          <a:spcPct val="150000"/>
                        </a:lnSpc>
                      </a:pPr>
                      <a:r>
                        <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rPr>
                        <a:t>对比</a:t>
                      </a:r>
                      <a:endPar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endParaRPr>
                    </a:p>
                    <a:p>
                      <a:pPr algn="ctr">
                        <a:lnSpc>
                          <a:spcPct val="150000"/>
                        </a:lnSpc>
                      </a:pPr>
                      <a:r>
                        <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rPr>
                        <a:t>论证</a:t>
                      </a:r>
                      <a:endParaRPr lang="zh-CN" altLang="en-US" sz="2100" b="1"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对照鲜明</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突出（强调）观点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和</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加以比较（填论据）</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突出了（强调了）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的观点（有分论点就写分论点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否则写中心论点）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endParaRPr>
                    </a:p>
                  </a:txBody>
                  <a:tcPr marL="68580" marR="68580" marT="34290" marB="34290" anchor="ctr"/>
                </a:tc>
              </a:tr>
              <a:tr h="1988820">
                <a:tc>
                  <a:txBody>
                    <a:bodyPr/>
                    <a:lstStyle/>
                    <a:p>
                      <a:pPr algn="ctr">
                        <a:lnSpc>
                          <a:spcPct val="150000"/>
                        </a:lnSpc>
                      </a:pPr>
                      <a:r>
                        <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rPr>
                        <a:t>比喻</a:t>
                      </a:r>
                      <a:endPar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endParaRPr>
                    </a:p>
                    <a:p>
                      <a:pPr algn="ctr">
                        <a:lnSpc>
                          <a:spcPct val="150000"/>
                        </a:lnSpc>
                      </a:pPr>
                      <a:r>
                        <a:rPr lang="zh-CN" altLang="en-US" sz="2100" b="1" kern="1200" dirty="0" smtClean="0">
                          <a:solidFill>
                            <a:schemeClr val="dk1"/>
                          </a:solidFill>
                          <a:effectLst/>
                          <a:latin typeface="Times New Roman" panose="02020603050405020304" pitchFamily="18" charset="0"/>
                          <a:ea typeface="微软雅黑" panose="020B0503020204020204" pitchFamily="34" charset="-122"/>
                          <a:cs typeface="+mn-cs"/>
                        </a:rPr>
                        <a:t>论证</a:t>
                      </a:r>
                      <a:endParaRPr lang="zh-CN" altLang="en-US" sz="2100" b="1"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生动形象</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使论证更通俗易懂</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易于接受</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zh-CN" altLang="en-US" sz="2100" dirty="0">
                        <a:latin typeface="Times New Roman" panose="02020603050405020304" pitchFamily="18" charset="0"/>
                        <a:ea typeface="微软雅黑" panose="020B0503020204020204" pitchFamily="34" charset="-122"/>
                      </a:endParaRPr>
                    </a:p>
                  </a:txBody>
                  <a:tcPr marL="68580" marR="68580" marT="34290" marB="34290" anchor="ctr"/>
                </a:tc>
                <a:tc>
                  <a:txBody>
                    <a:bodyPr/>
                    <a:lstStyle/>
                    <a:p>
                      <a:pPr algn="just">
                        <a:lnSpc>
                          <a:spcPct val="150000"/>
                        </a:lnSpc>
                      </a:pP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比作</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生动形象地论证了</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的观点（有分论点就写分论点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否则写中心论点）</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从而把抽象深刻的道理阐述得形象生动</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r>
                        <a:rPr lang="zh-CN" altLang="en-US" sz="2100" kern="1200" dirty="0" smtClean="0">
                          <a:solidFill>
                            <a:schemeClr val="dk1"/>
                          </a:solidFill>
                          <a:effectLst/>
                          <a:latin typeface="Times New Roman" panose="02020603050405020304" pitchFamily="18" charset="0"/>
                          <a:ea typeface="微软雅黑" panose="020B0503020204020204" pitchFamily="34" charset="-122"/>
                          <a:cs typeface="+mn-cs"/>
                        </a:rPr>
                        <a:t>浅显易懂</a:t>
                      </a:r>
                      <a:r>
                        <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rPr>
                        <a:t>｡</a:t>
                      </a:r>
                      <a:endParaRPr lang="en-US" altLang="zh-CN" sz="2100" kern="1200" dirty="0" smtClean="0">
                        <a:solidFill>
                          <a:schemeClr val="dk1"/>
                        </a:solidFill>
                        <a:effectLst/>
                        <a:latin typeface="Times New Roman" panose="02020603050405020304" pitchFamily="18" charset="0"/>
                        <a:ea typeface="微软雅黑" panose="020B0503020204020204" pitchFamily="34" charset="-122"/>
                        <a:cs typeface="+mn-cs"/>
                      </a:endParaRPr>
                    </a:p>
                  </a:txBody>
                  <a:tcPr marL="68580" marR="68580" marT="34290" marB="34290" anchor="ct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18348"/>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下面材料用作本文的论据，是否恰当？说说理由。</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如果用下列句子作为选文的论据，你认为放在哪一段最合适？请简述理由。</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段写道“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，文中具体表现在哪些方面？请简要概括。</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段中的横线处补充一个论据。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文中引用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人的事例（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句名言），有何作用（作者的目的是什么）？</a:t>
            </a:r>
            <a:endParaRPr lang="zh-CN" altLang="en-US" sz="2100" dirty="0">
              <a:latin typeface="Times New Roman" panose="02020603050405020304" pitchFamily="18" charset="0"/>
              <a:ea typeface="微软雅黑" panose="020B0503020204020204" pitchFamily="34" charset="-122"/>
            </a:endParaRPr>
          </a:p>
        </p:txBody>
      </p:sp>
      <p:grpSp>
        <p:nvGrpSpPr>
          <p:cNvPr id="9" name="组合 8"/>
          <p:cNvGrpSpPr/>
          <p:nvPr/>
        </p:nvGrpSpPr>
        <p:grpSpPr>
          <a:xfrm>
            <a:off x="255746" y="1543050"/>
            <a:ext cx="8515826" cy="541020"/>
            <a:chOff x="537" y="1440"/>
            <a:chExt cx="17881" cy="1136"/>
          </a:xfrm>
        </p:grpSpPr>
        <p:sp>
          <p:nvSpPr>
            <p:cNvPr id="10" name="矩形 9"/>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论据</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19794"/>
            <a:ext cx="8620133" cy="4592320"/>
          </a:xfrm>
          <a:prstGeom prst="rect">
            <a:avLst/>
          </a:prstGeom>
        </p:spPr>
        <p:txBody>
          <a:bodyPr wrap="square">
            <a:spAutoFit/>
          </a:bodyPr>
          <a:lstStyle/>
          <a:p>
            <a:pPr algn="just">
              <a:lnSpc>
                <a:spcPct val="150000"/>
              </a:lnSpc>
            </a:pPr>
            <a:r>
              <a:rPr lang="en-US" altLang="zh-CN" sz="1950" b="1" dirty="0">
                <a:latin typeface="Times New Roman" panose="02020603050405020304" pitchFamily="18" charset="0"/>
                <a:ea typeface="微软雅黑" panose="020B0503020204020204" pitchFamily="34" charset="-122"/>
              </a:rPr>
              <a:t>【</a:t>
            </a:r>
            <a:r>
              <a:rPr lang="zh-CN" altLang="en-US" sz="1950" b="1" dirty="0">
                <a:latin typeface="Times New Roman" panose="02020603050405020304" pitchFamily="18" charset="0"/>
                <a:ea typeface="微软雅黑" panose="020B0503020204020204" pitchFamily="34" charset="-122"/>
              </a:rPr>
              <a:t>知识放送</a:t>
            </a:r>
            <a:r>
              <a:rPr lang="en-US" altLang="zh-CN" sz="1950" b="1" dirty="0">
                <a:latin typeface="Times New Roman" panose="02020603050405020304" pitchFamily="18" charset="0"/>
                <a:ea typeface="微软雅黑" panose="020B0503020204020204" pitchFamily="34" charset="-122"/>
              </a:rPr>
              <a:t>】</a:t>
            </a:r>
            <a:endParaRPr lang="en-US" altLang="zh-CN" sz="1950" b="1" dirty="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1</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事实论据：充当事实论据的事例必须是</a:t>
            </a:r>
            <a:r>
              <a:rPr lang="zh-CN" altLang="en-US" sz="1950" dirty="0">
                <a:solidFill>
                  <a:srgbClr val="00B0F0"/>
                </a:solidFill>
                <a:latin typeface="Times New Roman" panose="02020603050405020304" pitchFamily="18" charset="0"/>
                <a:ea typeface="微软雅黑" panose="020B0503020204020204" pitchFamily="34" charset="-122"/>
              </a:rPr>
              <a:t>典型、确凿</a:t>
            </a:r>
            <a:r>
              <a:rPr lang="zh-CN" altLang="en-US" sz="1950" dirty="0">
                <a:latin typeface="Times New Roman" panose="02020603050405020304" pitchFamily="18" charset="0"/>
                <a:ea typeface="微软雅黑" panose="020B0503020204020204" pitchFamily="34" charset="-122"/>
              </a:rPr>
              <a:t>的事实，也就是既有共性特征又有个性特征，有代表性的、真实的事例。所用的事例可以是具体的，也可以是概括的。</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en-US" altLang="zh-CN" sz="1950" dirty="0" smtClean="0">
                <a:latin typeface="Times New Roman" panose="02020603050405020304" pitchFamily="18" charset="0"/>
                <a:ea typeface="微软雅黑" panose="020B0503020204020204" pitchFamily="34" charset="-122"/>
              </a:rPr>
              <a:t>2</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道理论据：支撑论点的经典论述、名言警句、公理格言等都是道理论据。但是有两点需要注意：</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1</a:t>
            </a:r>
            <a:r>
              <a:rPr lang="zh-CN" altLang="en-US" sz="1950" dirty="0">
                <a:latin typeface="Times New Roman" panose="02020603050405020304" pitchFamily="18" charset="0"/>
                <a:ea typeface="微软雅黑" panose="020B0503020204020204" pitchFamily="34" charset="-122"/>
              </a:rPr>
              <a:t>）有些直接用作论点的道理，同时也可充当具有</a:t>
            </a:r>
            <a:r>
              <a:rPr lang="zh-CN" altLang="en-US" sz="1950" dirty="0">
                <a:solidFill>
                  <a:srgbClr val="00B0F0"/>
                </a:solidFill>
                <a:latin typeface="Times New Roman" panose="02020603050405020304" pitchFamily="18" charset="0"/>
                <a:ea typeface="微软雅黑" panose="020B0503020204020204" pitchFamily="34" charset="-122"/>
              </a:rPr>
              <a:t>自证作用</a:t>
            </a:r>
            <a:r>
              <a:rPr lang="zh-CN" altLang="en-US" sz="1950" dirty="0">
                <a:latin typeface="Times New Roman" panose="02020603050405020304" pitchFamily="18" charset="0"/>
                <a:ea typeface="微软雅黑" panose="020B0503020204020204" pitchFamily="34" charset="-122"/>
              </a:rPr>
              <a:t>的论据。此时，这个论据同时又具有了论点的作用。</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zh-CN" altLang="en-US" sz="1950" dirty="0" smtClean="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2</a:t>
            </a:r>
            <a:r>
              <a:rPr lang="zh-CN" altLang="en-US" sz="1950" dirty="0">
                <a:latin typeface="Times New Roman" panose="02020603050405020304" pitchFamily="18" charset="0"/>
                <a:ea typeface="微软雅黑" panose="020B0503020204020204" pitchFamily="34" charset="-122"/>
              </a:rPr>
              <a:t>）并不是所有的引言都是道理论据。虽然引用名人名言能够构成道理论据，但是只有那些对论点具有理论支撑作用的引言才是道理论据。</a:t>
            </a:r>
            <a:endParaRPr lang="en-US" altLang="zh-CN"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97541"/>
            <a:ext cx="8620133"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一：理解、概括论据</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把握论据特点。事实论据必须是</a:t>
            </a:r>
            <a:r>
              <a:rPr lang="zh-CN" altLang="en-US" sz="2100" dirty="0">
                <a:solidFill>
                  <a:srgbClr val="00B0F0"/>
                </a:solidFill>
                <a:latin typeface="Times New Roman" panose="02020603050405020304" pitchFamily="18" charset="0"/>
                <a:ea typeface="微软雅黑" panose="020B0503020204020204" pitchFamily="34" charset="-122"/>
              </a:rPr>
              <a:t>真实、确凿</a:t>
            </a:r>
            <a:r>
              <a:rPr lang="zh-CN" altLang="en-US" sz="2100" dirty="0">
                <a:latin typeface="Times New Roman" panose="02020603050405020304" pitchFamily="18" charset="0"/>
                <a:ea typeface="微软雅黑" panose="020B0503020204020204" pitchFamily="34" charset="-122"/>
              </a:rPr>
              <a:t>的事实。所用事例可以是具体的，也可以是概括的。道理论据必须科学、严密，如果是引用，必须完整准确</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97541"/>
            <a:ext cx="8620133"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概括准确严密。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）概括出来的论据要紧扣</a:t>
            </a:r>
            <a:r>
              <a:rPr lang="zh-CN" altLang="en-US" sz="2100" dirty="0">
                <a:solidFill>
                  <a:srgbClr val="00B0F0"/>
                </a:solidFill>
                <a:latin typeface="Times New Roman" panose="02020603050405020304" pitchFamily="18" charset="0"/>
                <a:ea typeface="微软雅黑" panose="020B0503020204020204" pitchFamily="34" charset="-122"/>
              </a:rPr>
              <a:t>中心论</a:t>
            </a:r>
            <a:r>
              <a:rPr lang="zh-CN" altLang="en-US" sz="2100" dirty="0">
                <a:latin typeface="Times New Roman" panose="02020603050405020304" pitchFamily="18" charset="0"/>
                <a:ea typeface="微软雅黑" panose="020B0503020204020204" pitchFamily="34" charset="-122"/>
              </a:rPr>
              <a:t>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）注意概括的方法。事实论据要概括出“</a:t>
            </a:r>
            <a:r>
              <a:rPr lang="zh-CN" altLang="en-US" sz="2100" dirty="0">
                <a:solidFill>
                  <a:srgbClr val="00B0F0"/>
                </a:solidFill>
                <a:latin typeface="Times New Roman" panose="02020603050405020304" pitchFamily="18" charset="0"/>
                <a:ea typeface="微软雅黑" panose="020B0503020204020204" pitchFamily="34" charset="-122"/>
              </a:rPr>
              <a:t>何人、何事、结果</a:t>
            </a:r>
            <a:r>
              <a:rPr lang="zh-CN" altLang="en-US" sz="2100" dirty="0">
                <a:latin typeface="Times New Roman" panose="02020603050405020304" pitchFamily="18" charset="0"/>
                <a:ea typeface="微软雅黑" panose="020B0503020204020204" pitchFamily="34" charset="-122"/>
              </a:rPr>
              <a:t>”，道理论据要概括出“</a:t>
            </a:r>
            <a:r>
              <a:rPr lang="zh-CN" altLang="en-US" sz="2100" dirty="0">
                <a:solidFill>
                  <a:srgbClr val="00B0F0"/>
                </a:solidFill>
                <a:latin typeface="Times New Roman" panose="02020603050405020304" pitchFamily="18" charset="0"/>
                <a:ea typeface="微软雅黑" panose="020B0503020204020204" pitchFamily="34" charset="-122"/>
              </a:rPr>
              <a:t>怎样论证、论证的什么道理</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）用语简洁，符合题目要求，比如符合字数限定</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什么</a:t>
            </a:r>
            <a:r>
              <a:rPr lang="zh-CN" altLang="en-US" sz="2100" dirty="0">
                <a:latin typeface="Times New Roman" panose="02020603050405020304" pitchFamily="18" charset="0"/>
                <a:ea typeface="微软雅黑" panose="020B0503020204020204" pitchFamily="34" charset="-122"/>
              </a:rPr>
              <a:t>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做了什么事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结果如何</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1060450"/>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请结合全文分析标题“翻开动漫书还要关上”在文中的具体含义</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读书要有选择</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确保读书要有充裕的时间和安宁的心境</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934" y="2506586"/>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本题考查分析文章标题含义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文章已经明确指出了“翻开动漫书还要关上”的两层含意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分别在文章的第一段和第三段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直接写出即可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520612"/>
            <a:ext cx="8602803"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二：分析论据的类型作用</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首先指出是</a:t>
            </a:r>
            <a:r>
              <a:rPr lang="zh-CN" altLang="en-US" sz="2100" dirty="0">
                <a:solidFill>
                  <a:srgbClr val="00B0F0"/>
                </a:solidFill>
                <a:latin typeface="Times New Roman" panose="02020603050405020304" pitchFamily="18" charset="0"/>
                <a:ea typeface="微软雅黑" panose="020B0503020204020204" pitchFamily="34" charset="-122"/>
              </a:rPr>
              <a:t>事实论据</a:t>
            </a:r>
            <a:r>
              <a:rPr lang="zh-CN" altLang="en-US" sz="2100" dirty="0">
                <a:latin typeface="Times New Roman" panose="02020603050405020304" pitchFamily="18" charset="0"/>
                <a:ea typeface="微软雅黑" panose="020B0503020204020204" pitchFamily="34" charset="-122"/>
              </a:rPr>
              <a:t>还是</a:t>
            </a:r>
            <a:r>
              <a:rPr lang="zh-CN" altLang="en-US" sz="2100" dirty="0">
                <a:solidFill>
                  <a:srgbClr val="00B0F0"/>
                </a:solidFill>
                <a:latin typeface="Times New Roman" panose="02020603050405020304" pitchFamily="18" charset="0"/>
                <a:ea typeface="微软雅黑" panose="020B0503020204020204" pitchFamily="34" charset="-122"/>
              </a:rPr>
              <a:t>道理论据</a:t>
            </a:r>
            <a:r>
              <a:rPr lang="zh-CN" altLang="en-US" sz="2100" dirty="0">
                <a:latin typeface="Times New Roman" panose="02020603050405020304" pitchFamily="18" charset="0"/>
                <a:ea typeface="微软雅黑" panose="020B0503020204020204" pitchFamily="34" charset="-122"/>
              </a:rPr>
              <a:t>，然后具体指出</a:t>
            </a:r>
            <a:r>
              <a:rPr lang="zh-CN" altLang="en-US" sz="2100" dirty="0">
                <a:solidFill>
                  <a:srgbClr val="00B0F0"/>
                </a:solidFill>
                <a:latin typeface="Times New Roman" panose="02020603050405020304" pitchFamily="18" charset="0"/>
                <a:ea typeface="微软雅黑" panose="020B0503020204020204" pitchFamily="34" charset="-122"/>
              </a:rPr>
              <a:t>论据作用</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论据作用必须清楚每一类论据的一般作用，无论事实论据还是道理论据，都是用来证明作者观点的。答题时必须明确答出直接证明的那个观点，这个观点未必是全文的中心论点，它有可能只是一个分论点或者是段落的中心句。</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0257"/>
            <a:ext cx="8620133"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文章开头举事例的作用一般有：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）引出论点（或论题）；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）充当事实论据，证明了论点；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）激发读者的阅读兴趣。</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文章开头引用名言的作用一般有：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）引出论点（或论题）；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）充当道理论据，证明了论点</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3" y="1500257"/>
            <a:ext cx="8620133" cy="154559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这</a:t>
            </a:r>
            <a:r>
              <a:rPr lang="zh-CN" altLang="en-US" sz="2100" dirty="0">
                <a:latin typeface="Times New Roman" panose="02020603050405020304" pitchFamily="18" charset="0"/>
                <a:ea typeface="微软雅黑" panose="020B0503020204020204" pitchFamily="34" charset="-122"/>
              </a:rPr>
              <a:t>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（事实或道理）论据，真实（深刻）有力地论证了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的观点，增强了文章的说服力。</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02991"/>
            <a:ext cx="8620133"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三：论据的补写</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看清楚要求补写的论据</a:t>
            </a:r>
            <a:r>
              <a:rPr lang="zh-CN" altLang="en-US" sz="2100" dirty="0">
                <a:solidFill>
                  <a:srgbClr val="00B0F0"/>
                </a:solidFill>
                <a:latin typeface="Times New Roman" panose="02020603050405020304" pitchFamily="18" charset="0"/>
                <a:ea typeface="微软雅黑" panose="020B0503020204020204" pitchFamily="34" charset="-122"/>
              </a:rPr>
              <a:t>类型</a:t>
            </a:r>
            <a:r>
              <a:rPr lang="zh-CN" altLang="en-US" sz="2100" dirty="0">
                <a:latin typeface="Times New Roman" panose="02020603050405020304" pitchFamily="18" charset="0"/>
                <a:ea typeface="微软雅黑" panose="020B0503020204020204" pitchFamily="34" charset="-122"/>
              </a:rPr>
              <a:t>，即看清楚题干的要求是补写事实论据，还是道理论据。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补写的论据要有</a:t>
            </a:r>
            <a:r>
              <a:rPr lang="zh-CN" altLang="en-US" sz="2100" dirty="0">
                <a:solidFill>
                  <a:srgbClr val="00B0F0"/>
                </a:solidFill>
                <a:latin typeface="Times New Roman" panose="02020603050405020304" pitchFamily="18" charset="0"/>
                <a:ea typeface="微软雅黑" panose="020B0503020204020204" pitchFamily="34" charset="-122"/>
              </a:rPr>
              <a:t>说服力</a:t>
            </a:r>
            <a:r>
              <a:rPr lang="zh-CN" altLang="en-US" sz="2100" dirty="0">
                <a:latin typeface="Times New Roman" panose="02020603050405020304" pitchFamily="18" charset="0"/>
                <a:ea typeface="微软雅黑" panose="020B0503020204020204" pitchFamily="34" charset="-122"/>
              </a:rPr>
              <a:t>，能充分证明论点；有</a:t>
            </a:r>
            <a:r>
              <a:rPr lang="zh-CN" altLang="en-US" sz="2100" dirty="0">
                <a:solidFill>
                  <a:srgbClr val="00B0F0"/>
                </a:solidFill>
                <a:latin typeface="Times New Roman" panose="02020603050405020304" pitchFamily="18" charset="0"/>
                <a:ea typeface="微软雅黑" panose="020B0503020204020204" pitchFamily="34" charset="-122"/>
              </a:rPr>
              <a:t>代表性</a:t>
            </a:r>
            <a:r>
              <a:rPr lang="zh-CN" altLang="en-US" sz="2100" dirty="0">
                <a:latin typeface="Times New Roman" panose="02020603050405020304" pitchFamily="18" charset="0"/>
                <a:ea typeface="微软雅黑" panose="020B0503020204020204" pitchFamily="34" charset="-122"/>
              </a:rPr>
              <a:t>，力求众所周知；简洁流畅，勿超过规定字数</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02991"/>
            <a:ext cx="8620133" cy="203009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补充事实论据时要选择真实而典型的事例，所选事例和观点要统一，可采用“人物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事例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简短评价”的答题模式；补写道理论据时，要紧扣论点引用具有权威性的，大家熟知的名言、警句、谚语等，并且引用要完整，不可断章取义，更不可杜撰，有出处的一定要写清出处。</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2163"/>
            <a:ext cx="8620133"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一句中，“这”指的是什么？</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仔细阅读第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段，说说“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的具体内容。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联系上下文，说出加点词语（画线句子）在文中的含义</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zh-CN" altLang="en-US" sz="2100" dirty="0" smtClean="0">
                <a:latin typeface="Times New Roman" panose="02020603050405020304" pitchFamily="18" charset="0"/>
                <a:ea typeface="微软雅黑" panose="020B0503020204020204" pitchFamily="34" charset="-122"/>
              </a:rPr>
              <a:t>第</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段中加点的“</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具体指什么？这样有什么好处？能否删除？</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段为例简析本文的语言特点。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6</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议论文中常用修辞的作用是什么？</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议论文语言</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483311"/>
            <a:ext cx="8602803" cy="445389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分析议论文的语言特色可以从以下几个方面入手</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从逻辑的角度，分析其用词的准确性、严密性；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从说理的角度，分析其叙述的概括性和简洁性；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从修辞的角度，分析其用词的鲜明性、生动性和感情色彩。语言准确表现为：概念使用准确，定语、状语等修饰成分恰当。语言严密表现为：判断和推理严密，语言表达周密，逻辑性强。语言概括简洁表现为：议论文中事实叙述比较简略、笼统。语言鲜明表现为：表述明确，不模棱两可，态度明确，爱憎分明，恰当使用修辞方法和特殊句式，增强语言的生动性和说服力。</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1984"/>
            <a:ext cx="862013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一：重点字词的赏析</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看清题干。，在文中找准重点字词或加点字词。分析重点字词或加点字词的本义，品味语境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揣摩感受语境，具体分析其作用。从修辞的角度分析用词的鲜明、生动性和感情色彩。</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最后从词语的本义和延伸义入手，结合语境，结合议论文语言</a:t>
            </a:r>
            <a:r>
              <a:rPr lang="zh-CN" altLang="en-US" sz="2100" dirty="0">
                <a:solidFill>
                  <a:srgbClr val="00B0F0"/>
                </a:solidFill>
                <a:latin typeface="Times New Roman" panose="02020603050405020304" pitchFamily="18" charset="0"/>
                <a:ea typeface="微软雅黑" panose="020B0503020204020204" pitchFamily="34" charset="-122"/>
              </a:rPr>
              <a:t>严密、生动、简洁、准确</a:t>
            </a:r>
            <a:r>
              <a:rPr lang="zh-CN" altLang="en-US" sz="2100" dirty="0">
                <a:latin typeface="Times New Roman" panose="02020603050405020304" pitchFamily="18" charset="0"/>
                <a:ea typeface="微软雅黑" panose="020B0503020204020204" pitchFamily="34" charset="-122"/>
              </a:rPr>
              <a:t>的特点概括总结。</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62761"/>
            <a:ext cx="862013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二：代词的指代内容</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明确指代内容的容量。指代词的指代内容可以是一个词，一个短语，一个句子，甚至是一个段落。</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辨认指代内容的位置。大体有两种：一是指代内容在代词前，二是指代内容在代词后。</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归纳指代内容的含义。找关键词、关键句，用简洁准确的语言归纳。</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将指代内容代入验证。找出指代内容后，将其代入原文，看是否通顺，合乎文意</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4695" y="1494913"/>
            <a:ext cx="8614611"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三：句子理解</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从句子</a:t>
            </a:r>
            <a:r>
              <a:rPr lang="zh-CN" altLang="en-US" sz="2100" dirty="0">
                <a:solidFill>
                  <a:srgbClr val="00B0F0"/>
                </a:solidFill>
                <a:latin typeface="Times New Roman" panose="02020603050405020304" pitchFamily="18" charset="0"/>
                <a:ea typeface="微软雅黑" panose="020B0503020204020204" pitchFamily="34" charset="-122"/>
              </a:rPr>
              <a:t>结构、内容</a:t>
            </a:r>
            <a:r>
              <a:rPr lang="zh-CN" altLang="en-US" sz="2100" dirty="0">
                <a:latin typeface="Times New Roman" panose="02020603050405020304" pitchFamily="18" charset="0"/>
                <a:ea typeface="微软雅黑" panose="020B0503020204020204" pitchFamily="34" charset="-122"/>
              </a:rPr>
              <a:t>来分析。首先分析句子主要讲什么，再通过内容分析句子的主干，明确陈述的对象，理解其修饰、限制的成分，并且注意定、状、补这些修饰成分对句子内涵的揭示作用</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1545590"/>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在文中作者用了三个名人的话来论证</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这是什么论证方法</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有何作用</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道理论证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引用论证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论证了“读书要有充裕的时间和安宁的心境”</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934" y="2979301"/>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本题考查判断论证方法并分析其作用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引用三个名人的话属于道理论证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作用则是论证了“读书要有充裕的时间和安宁的心境”这一分论点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4695" y="1494913"/>
            <a:ext cx="8614611"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从句子</a:t>
            </a:r>
            <a:r>
              <a:rPr lang="zh-CN" altLang="en-US" sz="2100" dirty="0">
                <a:solidFill>
                  <a:srgbClr val="00B0F0"/>
                </a:solidFill>
                <a:latin typeface="Times New Roman" panose="02020603050405020304" pitchFamily="18" charset="0"/>
                <a:ea typeface="微软雅黑" panose="020B0503020204020204" pitchFamily="34" charset="-122"/>
              </a:rPr>
              <a:t>位置</a:t>
            </a:r>
            <a:r>
              <a:rPr lang="zh-CN" altLang="en-US" sz="2100" dirty="0">
                <a:latin typeface="Times New Roman" panose="02020603050405020304" pitchFamily="18" charset="0"/>
                <a:ea typeface="微软雅黑" panose="020B0503020204020204" pitchFamily="34" charset="-122"/>
              </a:rPr>
              <a:t>来分析。根据句子在文章中所处的位置，也可以有效地理解句子含义。句子出现在靠近结尾或结尾段，或者是某个分论点的结尾处，对前文起总结的作用，那么理解它就必须对其上文内容有所了解，结合上文内容分析句子的作用；句子出现在文章的首段，那么理解它时就必须从它所领起的内容去分析；句子在中间段，就要从它的过渡、承上启下的作用去分析，因此就要注意审视句子的上下文段的内容</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从上下文</a:t>
            </a:r>
            <a:r>
              <a:rPr lang="zh-CN" altLang="en-US" sz="2100" dirty="0">
                <a:solidFill>
                  <a:srgbClr val="00B0F0"/>
                </a:solidFill>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来分析。句子的上下文和所考查的句子基本上都有着或多或少的联系，可通过对上下文的理解加强对所考查句子的理解</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490659"/>
            <a:ext cx="8602803"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四：“</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词语好在哪里？能否删除？</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不能删。用了“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词（几乎、常常、更、最、将要等），准确地论证了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（论点），体现了议论文语言的准确严谨（议论文语言的特点）；删掉“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词，句子的意思就变成了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，显得太绝对化。或删掉后原文文意发生了变化，不符合实际</a:t>
            </a: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1984"/>
            <a:ext cx="8620133"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五：议论文中常用修辞的作用是什么</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比喻：把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，形象生动，把抽象的道理形象化，有力地论证了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的论点，便于读者理解和接受。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排比：增强了文章论证的气势，增强了文章的说服力和感染力。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反问：增强语气，发人深思。</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设问：启发读者思考，强调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观点。</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131457"/>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请简要概括本文的结构类型。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段和第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段的顺序能否调换？为什么？请简要分析。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根据全文内容，简要分析第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段的作用。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请简述本文的论证思路。</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一</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议论文的结构层次</a:t>
            </a:r>
            <a:endParaRPr lang="en-US" altLang="zh-CN" sz="2100" b="1"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分析</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结构层次、概括论证过程</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10889"/>
            <a:ext cx="8620133"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议论文的一般结构形式是：</a:t>
            </a:r>
            <a:r>
              <a:rPr lang="zh-CN" altLang="en-US" sz="2100" dirty="0">
                <a:solidFill>
                  <a:srgbClr val="00B0F0"/>
                </a:solidFill>
                <a:latin typeface="Times New Roman" panose="02020603050405020304" pitchFamily="18" charset="0"/>
                <a:ea typeface="微软雅黑" panose="020B0503020204020204" pitchFamily="34" charset="-122"/>
              </a:rPr>
              <a:t>引论</a:t>
            </a:r>
            <a:r>
              <a:rPr lang="en-US" altLang="zh-CN" sz="2100" dirty="0">
                <a:solidFill>
                  <a:srgbClr val="00B0F0"/>
                </a:solidFill>
                <a:latin typeface="Times New Roman" panose="02020603050405020304" pitchFamily="18" charset="0"/>
                <a:ea typeface="微软雅黑" panose="020B0503020204020204" pitchFamily="34" charset="-122"/>
              </a:rPr>
              <a:t>——</a:t>
            </a:r>
            <a:r>
              <a:rPr lang="zh-CN" altLang="en-US" sz="2100" dirty="0">
                <a:solidFill>
                  <a:srgbClr val="00B0F0"/>
                </a:solidFill>
                <a:latin typeface="Times New Roman" panose="02020603050405020304" pitchFamily="18" charset="0"/>
                <a:ea typeface="微软雅黑" panose="020B0503020204020204" pitchFamily="34" charset="-122"/>
              </a:rPr>
              <a:t>本论</a:t>
            </a:r>
            <a:r>
              <a:rPr lang="en-US" altLang="zh-CN" sz="2100" dirty="0">
                <a:solidFill>
                  <a:srgbClr val="00B0F0"/>
                </a:solidFill>
                <a:latin typeface="Times New Roman" panose="02020603050405020304" pitchFamily="18" charset="0"/>
                <a:ea typeface="微软雅黑" panose="020B0503020204020204" pitchFamily="34" charset="-122"/>
              </a:rPr>
              <a:t>——</a:t>
            </a:r>
            <a:r>
              <a:rPr lang="zh-CN" altLang="en-US" sz="2100" dirty="0">
                <a:solidFill>
                  <a:srgbClr val="00B0F0"/>
                </a:solidFill>
                <a:latin typeface="Times New Roman" panose="02020603050405020304" pitchFamily="18" charset="0"/>
                <a:ea typeface="微软雅黑" panose="020B0503020204020204" pitchFamily="34" charset="-122"/>
              </a:rPr>
              <a:t>结论</a:t>
            </a:r>
            <a:r>
              <a:rPr lang="zh-CN" altLang="en-US" sz="2100" dirty="0">
                <a:latin typeface="Times New Roman" panose="02020603050405020304" pitchFamily="18" charset="0"/>
                <a:ea typeface="微软雅黑" panose="020B0503020204020204" pitchFamily="34" charset="-122"/>
              </a:rPr>
              <a:t>，体现为：提出问题、分析问题、解决问题。因此可以说一般都是三段式。</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在论证过程中，常见的结构形式有以下三种</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）并列式结构；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）层进式结构；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）总分式结构。总分式的结构形式可分为</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总；②总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分；③分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488056"/>
            <a:ext cx="8602803"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顺序能否调换</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判断：一般是不能。</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分析：先看这两段与前面的段落之间有没有相互照应的关系，再看这两段之间在时间上有没有先后关系、在逻辑上有没有递进关系等。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结论：体现了议论文语言的严密性、准确性</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4204"/>
            <a:ext cx="8620133"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段落的作用</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知识放送</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议论文开头的作用：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）开门见山，提出中心论点。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）针对现实中某种现象（事例、观点）进行分析，然后提出论点（提出论题），具有很强的针对性。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）引用名言提出论点或论题，同时，名言又是证明论点的论据</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04204"/>
            <a:ext cx="8620133" cy="2515235"/>
          </a:xfrm>
          <a:prstGeom prst="rect">
            <a:avLst/>
          </a:prstGeom>
        </p:spPr>
        <p:txBody>
          <a:bodyPr wrap="square">
            <a:spAutoFit/>
          </a:bodyPr>
          <a:lstStyle/>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）由某个故事或事例引出论点或论题，同时，故事和事例又是证明论点的论据。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）摆出错误的论点和论据，为下文的批驳树立靶子</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）用生动的比喻或故事（如寓言）引出论点，既能激发读者的阅读兴趣，又能把抽象的道理形象化，便于读者接受</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00172"/>
            <a:ext cx="8620133"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议论文结尾的作用：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）深化中心论点，提出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的结论。</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的中心论点。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）发出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的号召或希望人们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）补充论证了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。（其作用是使论证更严密）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）总结全文，得出中心论点。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）提出问题，发人深思，启发人们去关注或思考某个问题。</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504926"/>
            <a:ext cx="8602803" cy="203009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中间段落的作用：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）一般是承上启下的过渡作用。</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）内容上，要具体分析段落内容，看其与前后段的关系及与文章中心论点的关系</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1545590"/>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结合全文谈谈你对画线句“我们不负读书</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读书终将不负我们”的理解</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我们不负读书</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指我们要阅读经典</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宁静读书</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读书终将不负我们</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指读书会让贫乏和平庸远离我们</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让博学和睿智丰富我们</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61934" y="2985285"/>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本题考查理解语句内涵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我们不负读书”强调我们应该怎么做</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即“阅读经典</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宁静读书”</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读书终将不负我们”强调读书的意义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即“让贫乏和平庸远离我们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让博学和睿智丰富我们”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504926"/>
            <a:ext cx="8602803"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四</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论证思路</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论证的一般思路是：</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论点是怎样提出的？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论点是怎样被证明的（用了哪些道理和事实论据，是否有正反两面的分析说理）</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联系全文的结构，是否有总结？</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在段落层次的基础上加一些诸如“首先”“然后”“接着”“最后”一类表起承转合的词语</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1984"/>
            <a:ext cx="8620133" cy="203009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 </a:t>
            </a:r>
            <a:r>
              <a:rPr lang="en-US" altLang="zh-CN" sz="2100" b="1"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作者</a:t>
            </a:r>
            <a:r>
              <a:rPr lang="zh-CN" altLang="en-US" sz="2100" dirty="0">
                <a:latin typeface="Times New Roman" panose="02020603050405020304" pitchFamily="18" charset="0"/>
                <a:ea typeface="微软雅黑" panose="020B0503020204020204" pitchFamily="34" charset="-122"/>
              </a:rPr>
              <a:t>为了证明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观点，先通过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引出论点（或分论点），再使用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的论据，然后对论据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进行了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的分析，从而证明了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的观点（或得出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的结论）。关键要说清楚证明过程的层次性</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5746" y="2062163"/>
            <a:ext cx="8620133"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常见问法</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联系文中的某个观点，结合自己的经历，简要谈谈你是如何理解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（论点）的。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联系实际，谈谈本文给你的启示。</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联系实际，说说我们应该怎么做（或你有什么好的建议、措施）。</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阅读下面的材料，用自己的话概括</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543050"/>
            <a:ext cx="8515826" cy="541020"/>
            <a:chOff x="537" y="1440"/>
            <a:chExt cx="17881" cy="1136"/>
          </a:xfrm>
        </p:grpSpPr>
        <p:sp>
          <p:nvSpPr>
            <p:cNvPr id="9" name="矩形 8"/>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拓展探究</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57310"/>
            <a:ext cx="8620133"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看清题干要求，理解出题人目的。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结合本文，抓住文本所表达的观点。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联系实际，有感而发。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表述清晰，语言流畅</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495526"/>
            <a:ext cx="8602803"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题型一：表观点</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表达观点的句子要层次明晰、简洁明了。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表达要有条理性，采用“分点论述”方式表达；表达要完整，可以采用“总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总”式结构进行答题，先“总述”观点，然后分别论述证明观点，最后总结强调观点。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我</a:t>
            </a:r>
            <a:r>
              <a:rPr lang="zh-CN" altLang="en-US" sz="2100" dirty="0">
                <a:latin typeface="Times New Roman" panose="02020603050405020304" pitchFamily="18" charset="0"/>
                <a:ea typeface="微软雅黑" panose="020B0503020204020204" pitchFamily="34" charset="-122"/>
              </a:rPr>
              <a:t>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，理由是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1984"/>
            <a:ext cx="862013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二：谈启示</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既要</a:t>
            </a:r>
            <a:r>
              <a:rPr lang="zh-CN" altLang="en-US" sz="2100" dirty="0">
                <a:latin typeface="Times New Roman" panose="02020603050405020304" pitchFamily="18" charset="0"/>
                <a:ea typeface="微软雅黑" panose="020B0503020204020204" pitchFamily="34" charset="-122"/>
              </a:rPr>
              <a:t>围绕阅读材料，又要结合实际生活，有自己个性化的感悟。切忌绕开阅读材料，不切实际地陈述。答案组织上贴合选文的中心论点，态度和感悟要注意积极向上，紧密联系生活。</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答题模板</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正如</a:t>
            </a:r>
            <a:r>
              <a:rPr lang="zh-CN" altLang="en-US" sz="2100" dirty="0">
                <a:latin typeface="Times New Roman" panose="02020603050405020304" pitchFamily="18" charset="0"/>
                <a:ea typeface="微软雅黑" panose="020B0503020204020204" pitchFamily="34" charset="-122"/>
              </a:rPr>
              <a:t>文章所说（文章的中心论点或是自己感受最深的一句话）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生活中的实例或现象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我认为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（对以上两点谈自己的看法）。</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4194"/>
            <a:ext cx="8620133"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三：提建议、措施</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判断。看其要求从哪个方面发表建议，建议紧扣阅读材料。</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所提建议、措施要合理，可操作性强。</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陈述的理由，能自圆其说。</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答案分条陈述，一目了然</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94909"/>
            <a:ext cx="8620133" cy="251523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答题方法</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）用一个层次明晰的句子简明地表述自己的观点；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）用“分点说明”的方式进行答题；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）用“总分式”结构进行答题，先用“总说”来表达观点，然后从几个方面进行分说。</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1507558"/>
            <a:ext cx="860280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题型</a:t>
            </a:r>
            <a:r>
              <a:rPr lang="zh-CN" altLang="en-US" sz="2100" b="1" dirty="0">
                <a:latin typeface="Times New Roman" panose="02020603050405020304" pitchFamily="18" charset="0"/>
                <a:ea typeface="微软雅黑" panose="020B0503020204020204" pitchFamily="34" charset="-122"/>
              </a:rPr>
              <a:t>四：材料探究</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解题技巧</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题目</a:t>
            </a:r>
            <a:r>
              <a:rPr lang="zh-CN" altLang="en-US" sz="2100" dirty="0">
                <a:latin typeface="Times New Roman" panose="02020603050405020304" pitchFamily="18" charset="0"/>
                <a:ea typeface="微软雅黑" panose="020B0503020204020204" pitchFamily="34" charset="-122"/>
              </a:rPr>
              <a:t>所列举的阅读材料（多用时事材料）往往是文章中心论点的延伸和现实体现。因此，视题目所问，结合材料所述事实、道理作答，落脚点回归到中心论点上。</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要紧扣文章作者的正面观点，与文章的价值观取向一致。</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从容易作答的角度表明自己的观点、看法。</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可以从原文中提炼支持自己观点、结论的论据。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4</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思路条理要清晰，要有说服力，语言表述要简洁。</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86801" y="2931110"/>
            <a:ext cx="4652128" cy="870585"/>
          </a:xfrm>
          <a:prstGeom prst="rect">
            <a:avLst/>
          </a:prstGeom>
          <a:noFill/>
        </p:spPr>
        <p:txBody>
          <a:bodyPr wrap="square" rtlCol="0">
            <a:spAutoFit/>
          </a:bodyPr>
          <a:lstStyle/>
          <a:p>
            <a:pPr algn="just">
              <a:lnSpc>
                <a:spcPct val="150000"/>
              </a:lnSpc>
            </a:pPr>
            <a:r>
              <a:rPr lang="zh-CN" altLang="en-US" sz="3375" b="1" dirty="0">
                <a:solidFill>
                  <a:srgbClr val="F47349"/>
                </a:solidFill>
                <a:latin typeface="Times New Roman" panose="02020603050405020304" pitchFamily="18" charset="0"/>
                <a:ea typeface="微软雅黑" panose="020B0503020204020204" pitchFamily="34" charset="-122"/>
              </a:rPr>
              <a:t>课堂变式练</a:t>
            </a:r>
            <a:endParaRPr lang="zh-CN" altLang="en-US" sz="3375" b="1" dirty="0">
              <a:solidFill>
                <a:srgbClr val="F47349"/>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74568" cy="251523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4.</a:t>
            </a:r>
            <a:r>
              <a:rPr lang="zh-CN" altLang="en-US" sz="2100" dirty="0">
                <a:latin typeface="微软雅黑" panose="020B0503020204020204" pitchFamily="34" charset="-122"/>
                <a:ea typeface="微软雅黑" panose="020B0503020204020204" pitchFamily="34" charset="-122"/>
              </a:rPr>
              <a:t>理清本文的论证思路</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首先摆出“翻开动漫书还要关上”的第一层含意</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读书要有选择</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从正反两方面进行论证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接着摆出“翻开动漫书还要关上”的第二层含意</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确保读书的充裕时间和安宁心境</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用事实和道理</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事例和引用</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进行论证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最后归纳并重申作者的观点</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阅读经典</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宁静读书</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88916" y="3946253"/>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本题考查分析文章论证思路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文章先提出了“翻开动漫书还要关上”的第一层含意并加以论证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接着提出了第二层含意并加以论证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最后重申观点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0439" y="1499957"/>
            <a:ext cx="8623121" cy="5759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一</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河南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4" name="矩形 3">
            <a:hlinkClick r:id="rId1" action="ppaction://hlinkfile"/>
          </p:cNvPr>
          <p:cNvSpPr/>
          <p:nvPr/>
        </p:nvSpPr>
        <p:spPr>
          <a:xfrm>
            <a:off x="2647052" y="2965085"/>
            <a:ext cx="3849894" cy="870585"/>
          </a:xfrm>
          <a:prstGeom prst="rect">
            <a:avLst/>
          </a:prstGeom>
        </p:spPr>
        <p:txBody>
          <a:bodyPr wrap="square">
            <a:spAutoFit/>
          </a:bodyPr>
          <a:lstStyle/>
          <a:p>
            <a:pPr algn="just">
              <a:lnSpc>
                <a:spcPct val="150000"/>
              </a:lnSpc>
            </a:pPr>
            <a:r>
              <a:rPr lang="zh-CN" altLang="en-US" sz="3375" b="1" dirty="0">
                <a:solidFill>
                  <a:srgbClr val="ED7D31"/>
                </a:solidFill>
                <a:latin typeface="Times New Roman" panose="02020603050405020304" pitchFamily="18" charset="0"/>
                <a:ea typeface="微软雅黑" panose="020B0503020204020204" pitchFamily="34" charset="-122"/>
              </a:rPr>
              <a:t>一起做“读书种子”</a:t>
            </a:r>
            <a:endParaRPr lang="zh-CN" altLang="en-US" sz="3375"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6" y="1550787"/>
            <a:ext cx="8620133" cy="348424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从全文看</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作者的主要观点是什么</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用自己的话简要概括</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做</a:t>
            </a:r>
            <a:r>
              <a:rPr lang="zh-CN" altLang="en-US" sz="2100" dirty="0">
                <a:solidFill>
                  <a:srgbClr val="C00000"/>
                </a:solidFill>
                <a:latin typeface="微软雅黑" panose="020B0503020204020204" pitchFamily="34" charset="-122"/>
                <a:ea typeface="微软雅黑" panose="020B0503020204020204" pitchFamily="34" charset="-122"/>
              </a:rPr>
              <a:t>一粒“读书种子”</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重视读书</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带动身边的人读书</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并与实践相结合</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推动文化传统薪火相传</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第①段在文中有什么作用</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请简要分析</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①</a:t>
            </a:r>
            <a:r>
              <a:rPr lang="zh-CN" altLang="en-US" sz="2100" dirty="0">
                <a:solidFill>
                  <a:srgbClr val="C00000"/>
                </a:solidFill>
                <a:latin typeface="微软雅黑" panose="020B0503020204020204" pitchFamily="34" charset="-122"/>
                <a:ea typeface="微软雅黑" panose="020B0503020204020204" pitchFamily="34" charset="-122"/>
              </a:rPr>
              <a:t>交代“读书种子”一词的由来</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引出议论的话题</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②</a:t>
            </a:r>
            <a:r>
              <a:rPr lang="zh-CN" altLang="en-US" sz="2100" dirty="0">
                <a:solidFill>
                  <a:srgbClr val="C00000"/>
                </a:solidFill>
                <a:latin typeface="微软雅黑" panose="020B0503020204020204" pitchFamily="34" charset="-122"/>
                <a:ea typeface="微软雅黑" panose="020B0503020204020204" pitchFamily="34" charset="-122"/>
              </a:rPr>
              <a:t>引用黄庭坚的话</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起到了论据的作用</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很有说服力</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③</a:t>
            </a:r>
            <a:r>
              <a:rPr lang="zh-CN" altLang="en-US" sz="2100" dirty="0">
                <a:solidFill>
                  <a:srgbClr val="C00000"/>
                </a:solidFill>
                <a:latin typeface="微软雅黑" panose="020B0503020204020204" pitchFamily="34" charset="-122"/>
                <a:ea typeface="微软雅黑" panose="020B0503020204020204" pitchFamily="34" charset="-122"/>
              </a:rPr>
              <a:t>引用黄庭坚的话</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激发读者的阅读兴趣</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 calcmode="lin" valueType="num">
                                      <p:cBhvr additive="base">
                                        <p:cTn id="2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6" y="1550787"/>
            <a:ext cx="8620133" cy="4939030"/>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第③段中画线句子运用了哪种论证方法</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有什么作用</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举例</a:t>
            </a:r>
            <a:r>
              <a:rPr lang="zh-CN" altLang="en-US" sz="2100" dirty="0">
                <a:solidFill>
                  <a:srgbClr val="C00000"/>
                </a:solidFill>
                <a:latin typeface="微软雅黑" panose="020B0503020204020204" pitchFamily="34" charset="-122"/>
                <a:ea typeface="微软雅黑" panose="020B0503020204020204" pitchFamily="34" charset="-122"/>
              </a:rPr>
              <a:t>论证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举彭德怀用饭粒粘书页督促身边工作人员读书的例子</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具体论证了老一辈无产阶级革命家中不少人是“读书种子”的观点</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增强了说服力</a:t>
            </a:r>
            <a:r>
              <a:rPr lang="en-US" altLang="zh-CN" sz="2100" dirty="0">
                <a:solidFill>
                  <a:srgbClr val="C00000"/>
                </a:solidFill>
                <a:latin typeface="微软雅黑" panose="020B0503020204020204" pitchFamily="34" charset="-122"/>
                <a:ea typeface="微软雅黑" panose="020B0503020204020204" pitchFamily="34" charset="-122"/>
              </a:rPr>
              <a:t>｡ </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a:latin typeface="微软雅黑" panose="020B0503020204020204" pitchFamily="34" charset="-122"/>
                <a:ea typeface="微软雅黑" panose="020B0503020204020204" pitchFamily="34" charset="-122"/>
              </a:rPr>
              <a:t>4.</a:t>
            </a:r>
            <a:r>
              <a:rPr lang="zh-CN" altLang="en-US" sz="2100" dirty="0">
                <a:latin typeface="微软雅黑" panose="020B0503020204020204" pitchFamily="34" charset="-122"/>
                <a:ea typeface="微软雅黑" panose="020B0503020204020204" pitchFamily="34" charset="-122"/>
              </a:rPr>
              <a:t>从第②段画波浪线的句子中任选一个角度</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结合自己的读书事例</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谈谈你的体会</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读书滋养美好心灵</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可以遇见更好的自己</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看到更美的世界</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b="1" dirty="0" smtClean="0">
                <a:solidFill>
                  <a:srgbClr val="C00000"/>
                </a:solidFill>
                <a:latin typeface="微软雅黑" panose="020B0503020204020204" pitchFamily="34" charset="-122"/>
                <a:ea typeface="微软雅黑" panose="020B0503020204020204" pitchFamily="34" charset="-122"/>
              </a:rPr>
              <a:t>示例</a:t>
            </a:r>
            <a:r>
              <a:rPr lang="en-US" altLang="zh-CN" sz="2100" b="1"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读书滋养了我的心灵</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阅读</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平凡的世界</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孙少安对奋斗的坚持让我感动</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让我明白了奋斗的价值和生活的意义</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孙少安不安于现状</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立志改变乡村贫困的面貌</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虽经历重重困境</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却始终不改初衷</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最终走向成功</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这本书充满正能量</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让我更坚定了努力奋斗</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赢得未来的信心</a:t>
            </a:r>
            <a:r>
              <a:rPr lang="en-US" altLang="zh-CN" sz="2100" dirty="0">
                <a:solidFill>
                  <a:srgbClr val="C00000"/>
                </a:solidFill>
                <a:latin typeface="微软雅黑" panose="020B0503020204020204" pitchFamily="34" charset="-122"/>
                <a:ea typeface="微软雅黑" panose="020B0503020204020204" pitchFamily="34" charset="-122"/>
              </a:rPr>
              <a:t>｡ </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2322" y="1568045"/>
            <a:ext cx="8639033" cy="511175"/>
          </a:xfrm>
          <a:prstGeom prst="rect">
            <a:avLst/>
          </a:prstGeom>
        </p:spPr>
        <p:txBody>
          <a:bodyPr wrap="square">
            <a:spAutoFit/>
          </a:bodyPr>
          <a:lstStyle/>
          <a:p>
            <a:pPr algn="just" fontAlgn="auto">
              <a:lnSpc>
                <a:spcPct val="130000"/>
              </a:lnSpc>
            </a:pPr>
            <a:r>
              <a:rPr lang="zh-CN" altLang="en-US" sz="2100" dirty="0">
                <a:latin typeface="Times New Roman" panose="02020603050405020304" pitchFamily="18" charset="0"/>
                <a:ea typeface="微软雅黑" panose="020B0503020204020204" pitchFamily="34" charset="-122"/>
              </a:rPr>
              <a:t>二</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岳阳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6" name="矩形 5">
            <a:hlinkClick r:id="rId1" action="ppaction://hlinkfile"/>
          </p:cNvPr>
          <p:cNvSpPr/>
          <p:nvPr/>
        </p:nvSpPr>
        <p:spPr>
          <a:xfrm>
            <a:off x="3641795" y="2941180"/>
            <a:ext cx="3610853" cy="870585"/>
          </a:xfrm>
          <a:prstGeom prst="rect">
            <a:avLst/>
          </a:prstGeom>
        </p:spPr>
        <p:txBody>
          <a:bodyPr wrap="square">
            <a:spAutoFit/>
          </a:bodyPr>
          <a:lstStyle/>
          <a:p>
            <a:pPr algn="just">
              <a:lnSpc>
                <a:spcPct val="150000"/>
              </a:lnSpc>
            </a:pPr>
            <a:r>
              <a:rPr lang="zh-CN" altLang="en-US" sz="3375" b="1" dirty="0">
                <a:solidFill>
                  <a:schemeClr val="accent2"/>
                </a:solidFill>
                <a:latin typeface="Times New Roman" panose="02020603050405020304" pitchFamily="18" charset="0"/>
                <a:ea typeface="微软雅黑" panose="020B0503020204020204" pitchFamily="34" charset="-122"/>
              </a:rPr>
              <a:t>柔软地带</a:t>
            </a:r>
            <a:endParaRPr lang="zh-CN" altLang="en-US" sz="3375" b="1" dirty="0">
              <a:solidFill>
                <a:schemeClr val="accent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6" y="1550787"/>
            <a:ext cx="8620133" cy="2999740"/>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通读全文</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说说“柔软地带”具体指什么</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柔软地带”指生活中刚性的规则下良知的灵活变通</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latin typeface="微软雅黑" panose="020B0503020204020204" pitchFamily="34" charset="-122"/>
                <a:ea typeface="微软雅黑" panose="020B0503020204020204" pitchFamily="34" charset="-122"/>
              </a:rPr>
              <a:t>2</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第④段运用了什么论证方法</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有什么作用</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举例</a:t>
            </a:r>
            <a:r>
              <a:rPr lang="zh-CN" altLang="en-US" sz="2100" dirty="0">
                <a:solidFill>
                  <a:srgbClr val="C00000"/>
                </a:solidFill>
                <a:latin typeface="微软雅黑" panose="020B0503020204020204" pitchFamily="34" charset="-122"/>
                <a:ea typeface="微软雅黑" panose="020B0503020204020204" pitchFamily="34" charset="-122"/>
              </a:rPr>
              <a:t>论证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以典型的事例来论证观点</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讲述道理</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既有一定的故事性</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吸引人的注意</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又能给人事实胜于雄辩的说服力</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让人无可置辩</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6" y="1550787"/>
            <a:ext cx="8620133" cy="2999740"/>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将下面这则链接材料作为本文的论据</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可以吗</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为什么</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b="1" dirty="0">
                <a:latin typeface="微软雅黑" panose="020B0503020204020204" pitchFamily="34" charset="-122"/>
                <a:ea typeface="微软雅黑" panose="020B0503020204020204" pitchFamily="34" charset="-122"/>
              </a:rPr>
              <a:t>【</a:t>
            </a:r>
            <a:r>
              <a:rPr lang="zh-CN" altLang="en-US" sz="2100" b="1" dirty="0">
                <a:latin typeface="微软雅黑" panose="020B0503020204020204" pitchFamily="34" charset="-122"/>
                <a:ea typeface="微软雅黑" panose="020B0503020204020204" pitchFamily="34" charset="-122"/>
              </a:rPr>
              <a:t>链接材料</a:t>
            </a:r>
            <a:r>
              <a:rPr lang="en-US" altLang="zh-CN" sz="2100" b="1"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在机场办机票的时候</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工作人员要是看到带</a:t>
            </a: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岁以下的孩子坐飞机的乘客</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只要飞机上的座位坐得不是特别满</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他们往往会把这类乘客安排在一个空座位的旁边</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dirty="0" smtClean="0">
                <a:solidFill>
                  <a:srgbClr val="C00000"/>
                </a:solidFill>
                <a:latin typeface="微软雅黑" panose="020B0503020204020204" pitchFamily="34" charset="-122"/>
                <a:ea typeface="微软雅黑" panose="020B0503020204020204" pitchFamily="34" charset="-122"/>
              </a:rPr>
              <a:t>可以</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这个工作人员的做法就是选文强调的“柔软地带”</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既不破坏规则</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又给弱者以关怀和帮助</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6" y="1550787"/>
            <a:ext cx="8620133" cy="2515235"/>
          </a:xfrm>
          <a:prstGeom prst="rect">
            <a:avLst/>
          </a:prstGeom>
        </p:spPr>
        <p:txBody>
          <a:bodyPr wrap="square">
            <a:spAutoFit/>
          </a:bodyPr>
          <a:lstStyle/>
          <a:p>
            <a:pPr algn="just">
              <a:lnSpc>
                <a:spcPct val="150000"/>
              </a:lnSpc>
            </a:pPr>
            <a:r>
              <a:rPr lang="en-US" altLang="zh-CN" sz="2100" dirty="0" smtClean="0">
                <a:latin typeface="微软雅黑" panose="020B0503020204020204" pitchFamily="34" charset="-122"/>
                <a:ea typeface="微软雅黑" panose="020B0503020204020204" pitchFamily="34" charset="-122"/>
              </a:rPr>
              <a:t>4</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第⑤段画线句“生活还需要刚性之外的柔软地带”</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对这个观点</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你怎么看</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写一段议论性的文字</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表明自己的看法</a:t>
            </a:r>
            <a:r>
              <a:rPr lang="en-US"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a:p>
            <a:pPr algn="just">
              <a:lnSpc>
                <a:spcPct val="150000"/>
              </a:lnSpc>
            </a:pPr>
            <a:r>
              <a:rPr lang="zh-CN" altLang="en-US" sz="2100" b="1" dirty="0" smtClean="0">
                <a:solidFill>
                  <a:srgbClr val="C00000"/>
                </a:solidFill>
                <a:latin typeface="微软雅黑" panose="020B0503020204020204" pitchFamily="34" charset="-122"/>
                <a:ea typeface="微软雅黑" panose="020B0503020204020204" pitchFamily="34" charset="-122"/>
              </a:rPr>
              <a:t>示例</a:t>
            </a:r>
            <a:r>
              <a:rPr lang="en-US" altLang="zh-CN" sz="2100" b="1"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我认为不需要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生活需要规则</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柔软地带”其实是规则的漏洞</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本来就有好事之人会去钻这些漏洞</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如果执法者再给人以“柔软地带”</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等于在纵容这些人投机取巧</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其实是在伤害更大群体的正当利益</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同意观点亦可</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9149" y="2643781"/>
            <a:ext cx="7496177" cy="1650365"/>
          </a:xfrm>
          <a:prstGeom prst="rect">
            <a:avLst/>
          </a:prstGeom>
        </p:spPr>
        <p:txBody>
          <a:bodyPr wrap="square">
            <a:spAutoFit/>
          </a:bodyPr>
          <a:lstStyle/>
          <a:p>
            <a:pPr algn="ctr">
              <a:lnSpc>
                <a:spcPct val="150000"/>
              </a:lnSpc>
            </a:pPr>
            <a:r>
              <a:rPr lang="zh-CN" altLang="en-US" sz="3375" b="1" dirty="0">
                <a:solidFill>
                  <a:srgbClr val="ED7D31"/>
                </a:solidFill>
                <a:latin typeface="微软雅黑" panose="020B0503020204020204" pitchFamily="34" charset="-122"/>
                <a:ea typeface="微软雅黑" panose="020B0503020204020204" pitchFamily="34" charset="-122"/>
              </a:rPr>
              <a:t>请完成</a:t>
            </a:r>
            <a:r>
              <a:rPr lang="en-US" altLang="zh-CN" sz="3375" b="1" dirty="0">
                <a:solidFill>
                  <a:srgbClr val="ED7D31"/>
                </a:solidFill>
                <a:latin typeface="微软雅黑" panose="020B0503020204020204" pitchFamily="34" charset="-122"/>
                <a:ea typeface="微软雅黑" panose="020B0503020204020204" pitchFamily="34" charset="-122"/>
              </a:rPr>
              <a:t>《</a:t>
            </a:r>
            <a:r>
              <a:rPr lang="zh-CN" altLang="en-US" sz="3375" b="1" dirty="0">
                <a:solidFill>
                  <a:srgbClr val="ED7D31"/>
                </a:solidFill>
                <a:latin typeface="微软雅黑" panose="020B0503020204020204" pitchFamily="34" charset="-122"/>
                <a:ea typeface="微软雅黑" panose="020B0503020204020204" pitchFamily="34" charset="-122"/>
              </a:rPr>
              <a:t>练测本</a:t>
            </a:r>
            <a:r>
              <a:rPr lang="en-US" altLang="zh-CN" sz="3375" b="1" dirty="0">
                <a:solidFill>
                  <a:srgbClr val="ED7D31"/>
                </a:solidFill>
                <a:latin typeface="微软雅黑" panose="020B0503020204020204" pitchFamily="34" charset="-122"/>
                <a:ea typeface="微软雅黑" panose="020B0503020204020204" pitchFamily="34" charset="-122"/>
              </a:rPr>
              <a:t>》</a:t>
            </a:r>
            <a:r>
              <a:rPr lang="zh-CN" altLang="en-US" sz="3375" b="1" dirty="0">
                <a:solidFill>
                  <a:srgbClr val="ED7D31"/>
                </a:solidFill>
                <a:latin typeface="微软雅黑" panose="020B0503020204020204" pitchFamily="34" charset="-122"/>
                <a:ea typeface="微软雅黑" panose="020B0503020204020204" pitchFamily="34" charset="-122"/>
              </a:rPr>
              <a:t>中</a:t>
            </a:r>
            <a:r>
              <a:rPr lang="zh-CN" altLang="en-US" sz="3375" b="1" dirty="0" smtClean="0">
                <a:solidFill>
                  <a:srgbClr val="ED7D31"/>
                </a:solidFill>
                <a:latin typeface="微软雅黑" panose="020B0503020204020204" pitchFamily="34" charset="-122"/>
                <a:ea typeface="微软雅黑" panose="020B0503020204020204" pitchFamily="34" charset="-122"/>
              </a:rPr>
              <a:t>的</a:t>
            </a:r>
            <a:endParaRPr lang="en-US" altLang="zh-CN" sz="3375" b="1" smtClean="0">
              <a:solidFill>
                <a:srgbClr val="ED7D31"/>
              </a:solidFill>
              <a:latin typeface="微软雅黑" panose="020B0503020204020204" pitchFamily="34" charset="-122"/>
              <a:ea typeface="微软雅黑" panose="020B0503020204020204" pitchFamily="34" charset="-122"/>
            </a:endParaRPr>
          </a:p>
          <a:p>
            <a:pPr algn="ctr">
              <a:lnSpc>
                <a:spcPct val="150000"/>
              </a:lnSpc>
            </a:pPr>
            <a:r>
              <a:rPr lang="zh-CN" altLang="en-US" sz="3375" b="1" smtClean="0">
                <a:solidFill>
                  <a:srgbClr val="ED7D31"/>
                </a:solidFill>
                <a:latin typeface="微软雅黑" panose="020B0503020204020204" pitchFamily="34" charset="-122"/>
                <a:ea typeface="微软雅黑" panose="020B0503020204020204" pitchFamily="34" charset="-122"/>
              </a:rPr>
              <a:t>“</a:t>
            </a:r>
            <a:r>
              <a:rPr lang="zh-CN" altLang="en-US" sz="3375" b="1" dirty="0">
                <a:solidFill>
                  <a:srgbClr val="ED7D31"/>
                </a:solidFill>
                <a:latin typeface="微软雅黑" panose="020B0503020204020204" pitchFamily="34" charset="-122"/>
                <a:ea typeface="微软雅黑" panose="020B0503020204020204" pitchFamily="34" charset="-122"/>
              </a:rPr>
              <a:t>考点过关训练三十</a:t>
            </a:r>
            <a:r>
              <a:rPr lang="en-US" altLang="zh-CN" sz="3375" b="1" dirty="0">
                <a:solidFill>
                  <a:srgbClr val="ED7D31"/>
                </a:solidFill>
                <a:latin typeface="微软雅黑" panose="020B0503020204020204" pitchFamily="34" charset="-122"/>
                <a:ea typeface="微软雅黑" panose="020B0503020204020204" pitchFamily="34" charset="-122"/>
              </a:rPr>
              <a:t>､</a:t>
            </a:r>
            <a:r>
              <a:rPr lang="zh-CN" altLang="en-US" sz="3375" b="1" dirty="0">
                <a:solidFill>
                  <a:srgbClr val="ED7D31"/>
                </a:solidFill>
                <a:latin typeface="微软雅黑" panose="020B0503020204020204" pitchFamily="34" charset="-122"/>
                <a:ea typeface="微软雅黑" panose="020B0503020204020204" pitchFamily="34" charset="-122"/>
              </a:rPr>
              <a:t>三十一</a:t>
            </a:r>
            <a:r>
              <a:rPr lang="en-US" altLang="zh-CN" sz="3375" b="1" dirty="0">
                <a:solidFill>
                  <a:srgbClr val="ED7D31"/>
                </a:solidFill>
                <a:latin typeface="微软雅黑" panose="020B0503020204020204" pitchFamily="34" charset="-122"/>
                <a:ea typeface="微软雅黑" panose="020B0503020204020204" pitchFamily="34" charset="-122"/>
              </a:rPr>
              <a:t>､</a:t>
            </a:r>
            <a:r>
              <a:rPr lang="zh-CN" altLang="en-US" sz="3375" b="1" dirty="0">
                <a:solidFill>
                  <a:srgbClr val="ED7D31"/>
                </a:solidFill>
                <a:latin typeface="微软雅黑" panose="020B0503020204020204" pitchFamily="34" charset="-122"/>
                <a:ea typeface="微软雅黑" panose="020B0503020204020204" pitchFamily="34" charset="-122"/>
              </a:rPr>
              <a:t>三十二”</a:t>
            </a:r>
            <a:endParaRPr lang="en-US" altLang="zh-CN" sz="3375" b="1" dirty="0">
              <a:solidFill>
                <a:srgbClr val="ED7D3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0439" y="1503670"/>
            <a:ext cx="8623121" cy="5759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样题二</a:t>
            </a:r>
            <a:r>
              <a:rPr lang="en-US" altLang="zh-CN" sz="2100" dirty="0">
                <a:latin typeface="Times New Roman" panose="02020603050405020304" pitchFamily="18" charset="0"/>
                <a:ea typeface="微软雅黑" panose="020B0503020204020204" pitchFamily="34" charset="-122"/>
              </a:rPr>
              <a:t>(2015\5</a:t>
            </a:r>
            <a:r>
              <a:rPr lang="zh-CN" altLang="en-US" sz="2100" dirty="0">
                <a:latin typeface="Times New Roman" panose="02020603050405020304" pitchFamily="18" charset="0"/>
                <a:ea typeface="微软雅黑" panose="020B0503020204020204" pitchFamily="34" charset="-122"/>
              </a:rPr>
              <a:t>凉山州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
        <p:nvSpPr>
          <p:cNvPr id="3" name="矩形 2">
            <a:hlinkClick r:id="rId1" action="ppaction://hlinkfile"/>
          </p:cNvPr>
          <p:cNvSpPr/>
          <p:nvPr/>
        </p:nvSpPr>
        <p:spPr>
          <a:xfrm>
            <a:off x="2777629" y="2945188"/>
            <a:ext cx="4496107" cy="870585"/>
          </a:xfrm>
          <a:prstGeom prst="rect">
            <a:avLst/>
          </a:prstGeom>
        </p:spPr>
        <p:txBody>
          <a:bodyPr wrap="square">
            <a:spAutoFit/>
          </a:bodyPr>
          <a:lstStyle/>
          <a:p>
            <a:pPr algn="just">
              <a:lnSpc>
                <a:spcPct val="150000"/>
              </a:lnSpc>
            </a:pPr>
            <a:r>
              <a:rPr lang="zh-CN" altLang="en-US" sz="3375" b="1" dirty="0">
                <a:solidFill>
                  <a:srgbClr val="ED7D31"/>
                </a:solidFill>
                <a:latin typeface="Times New Roman" panose="02020603050405020304" pitchFamily="18" charset="0"/>
                <a:ea typeface="微软雅黑" panose="020B0503020204020204" pitchFamily="34" charset="-122"/>
              </a:rPr>
              <a:t>信仰是一种韧性</a:t>
            </a:r>
            <a:endParaRPr lang="en-US" altLang="zh-CN" sz="3375"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03009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作者是怎样引出本文中心论点的</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请对其过程加以概括说明</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a:solidFill>
                  <a:srgbClr val="C00000"/>
                </a:solidFill>
                <a:latin typeface="微软雅黑" panose="020B0503020204020204" pitchFamily="34" charset="-122"/>
                <a:ea typeface="微软雅黑" panose="020B0503020204020204" pitchFamily="34" charset="-122"/>
              </a:rPr>
              <a:t>】①</a:t>
            </a:r>
            <a:r>
              <a:rPr lang="zh-CN" altLang="en-US" sz="2100" dirty="0">
                <a:solidFill>
                  <a:srgbClr val="C00000"/>
                </a:solidFill>
                <a:latin typeface="微软雅黑" panose="020B0503020204020204" pitchFamily="34" charset="-122"/>
                <a:ea typeface="微软雅黑" panose="020B0503020204020204" pitchFamily="34" charset="-122"/>
              </a:rPr>
              <a:t>年轻人请教哲人信仰是什么</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②</a:t>
            </a:r>
            <a:r>
              <a:rPr lang="zh-CN" altLang="en-US" sz="2100" dirty="0">
                <a:solidFill>
                  <a:srgbClr val="C00000"/>
                </a:solidFill>
                <a:latin typeface="微软雅黑" panose="020B0503020204020204" pitchFamily="34" charset="-122"/>
                <a:ea typeface="微软雅黑" panose="020B0503020204020204" pitchFamily="34" charset="-122"/>
              </a:rPr>
              <a:t>哲人只是不停地揉面保持沉默</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③</a:t>
            </a:r>
            <a:r>
              <a:rPr lang="zh-CN" altLang="en-US" sz="2100" dirty="0">
                <a:solidFill>
                  <a:srgbClr val="C00000"/>
                </a:solidFill>
                <a:latin typeface="微软雅黑" panose="020B0503020204020204" pitchFamily="34" charset="-122"/>
                <a:ea typeface="微软雅黑" panose="020B0503020204020204" pitchFamily="34" charset="-122"/>
              </a:rPr>
              <a:t>年轻人悟理引出</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信仰就是不停揉搓后的韧性</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934" y="3518588"/>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读完全文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可知本文的中心论点是“信仰就是不停揉搓后的韧性”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文中第④段开头明确点出了这一论点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认真读前三段文字</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概括重点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即为本题答案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10526</Words>
  <Application>WPS 演示</Application>
  <PresentationFormat>在屏幕上显示</PresentationFormat>
  <Paragraphs>445</Paragraphs>
  <Slides>77</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77</vt:i4>
      </vt:variant>
    </vt:vector>
  </HeadingPairs>
  <TitlesOfParts>
    <vt:vector size="84"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2020-02-24T03:54:00Z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