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4" r:id="rId7"/>
    <p:sldId id="263" r:id="rId8"/>
    <p:sldId id="256" r:id="rId9"/>
    <p:sldId id="310" r:id="rId10"/>
    <p:sldId id="312" r:id="rId11"/>
    <p:sldId id="267" r:id="rId12"/>
    <p:sldId id="271" r:id="rId13"/>
    <p:sldId id="270" r:id="rId14"/>
    <p:sldId id="272" r:id="rId15"/>
    <p:sldId id="273" r:id="rId16"/>
    <p:sldId id="274" r:id="rId17"/>
    <p:sldId id="275" r:id="rId18"/>
    <p:sldId id="276" r:id="rId19"/>
    <p:sldId id="277" r:id="rId20"/>
    <p:sldId id="278" r:id="rId21"/>
    <p:sldId id="279" r:id="rId22"/>
    <p:sldId id="280" r:id="rId23"/>
    <p:sldId id="281" r:id="rId24"/>
    <p:sldId id="282" r:id="rId25"/>
    <p:sldId id="289" r:id="rId26"/>
    <p:sldId id="291" r:id="rId27"/>
    <p:sldId id="293" r:id="rId28"/>
    <p:sldId id="294" r:id="rId29"/>
    <p:sldId id="296" r:id="rId30"/>
    <p:sldId id="299" r:id="rId31"/>
    <p:sldId id="300" r:id="rId32"/>
    <p:sldId id="301" r:id="rId33"/>
    <p:sldId id="302" r:id="rId34"/>
    <p:sldId id="304" r:id="rId35"/>
    <p:sldId id="305" r:id="rId36"/>
    <p:sldId id="309" r:id="rId37"/>
    <p:sldId id="307" r:id="rId38"/>
    <p:sldId id="308" r:id="rId39"/>
    <p:sldId id="311" r:id="rId4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2" d="100"/>
          <a:sy n="112" d="100"/>
        </p:scale>
        <p:origin x="-186" y="-78"/>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8B49227-9C7E-4D27-90DD-DDFAE73281A4}" type="datetimeFigureOut">
              <a:rPr lang="zh-CN" altLang="en-US" smtClean="0"/>
              <a:pPr/>
              <a:t>2017/4/10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76DAE4-FE44-44C2-9FC8-090B2E5775C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8B49227-9C7E-4D27-90DD-DDFAE73281A4}" type="datetimeFigureOut">
              <a:rPr lang="zh-CN" altLang="en-US" smtClean="0"/>
              <a:pPr/>
              <a:t>2017/4/10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276DAE4-FE44-44C2-9FC8-090B2E5775C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33539;&#20210;&#28153;&#12298;&#23731;&#38451;&#27004;&#35760;&#12299;&#36213;&#24544;&#31077;&#26391;&#35829;&#65292;&#20808;&#22825;&#19979;&#20043;&#24551;&#32780;&#24551;&#65292;&#21518;&#22825;&#19979;&#20043;&#20048;_&#26631;&#28165;.flv" TargetMode="Externa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21476;&#25991;&#26391;&#35829;&#12298;&#23731;&#38451;&#27004;&#35760;&#12299;&#65288;&#27969;&#30021;&#65289;_&#26631;&#28165;.flv"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4" name="Picture 2" descr="6-87-岳陽樓"/>
          <p:cNvPicPr>
            <a:picLocks noChangeAspect="1" noChangeArrowheads="1"/>
          </p:cNvPicPr>
          <p:nvPr/>
        </p:nvPicPr>
        <p:blipFill>
          <a:blip r:embed="rId2"/>
          <a:srcRect/>
          <a:stretch>
            <a:fillRect/>
          </a:stretch>
        </p:blipFill>
        <p:spPr bwMode="auto">
          <a:xfrm>
            <a:off x="0" y="0"/>
            <a:ext cx="9144000" cy="5143500"/>
          </a:xfrm>
          <a:prstGeom prst="rect">
            <a:avLst/>
          </a:prstGeom>
          <a:noFill/>
        </p:spPr>
      </p:pic>
      <p:sp>
        <p:nvSpPr>
          <p:cNvPr id="3" name="Text Box 2"/>
          <p:cNvSpPr txBox="1">
            <a:spLocks noChangeArrowheads="1"/>
          </p:cNvSpPr>
          <p:nvPr/>
        </p:nvSpPr>
        <p:spPr bwMode="auto">
          <a:xfrm>
            <a:off x="0" y="0"/>
            <a:ext cx="1371600" cy="4968875"/>
          </a:xfrm>
          <a:prstGeom prst="rect">
            <a:avLst/>
          </a:prstGeom>
          <a:noFill/>
          <a:ln w="9525">
            <a:noFill/>
            <a:miter lim="800000"/>
            <a:headEnd/>
            <a:tailEnd/>
          </a:ln>
          <a:effectLst/>
        </p:spPr>
        <p:txBody>
          <a:bodyPr>
            <a:spAutoFit/>
          </a:bodyPr>
          <a:lstStyle/>
          <a:p>
            <a:pPr>
              <a:spcBef>
                <a:spcPct val="50000"/>
              </a:spcBef>
            </a:pPr>
            <a:r>
              <a:rPr kumimoji="1" lang="zh-CN" altLang="en-US" sz="8000" b="1" dirty="0">
                <a:solidFill>
                  <a:srgbClr val="FF0000"/>
                </a:solidFill>
                <a:latin typeface="Times New Roman" pitchFamily="18" charset="0"/>
                <a:ea typeface="隶书" pitchFamily="49" charset="-122"/>
              </a:rPr>
              <a:t>岳阳楼记</a:t>
            </a:r>
          </a:p>
        </p:txBody>
      </p:sp>
    </p:spTree>
  </p:cSld>
  <p:clrMapOvr>
    <a:masterClrMapping/>
  </p:clrMapOvr>
  <p:transition>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Text Box 4"/>
          <p:cNvSpPr txBox="1">
            <a:spLocks noChangeArrowheads="1"/>
          </p:cNvSpPr>
          <p:nvPr/>
        </p:nvSpPr>
        <p:spPr bwMode="auto">
          <a:xfrm>
            <a:off x="323850" y="1006079"/>
            <a:ext cx="8496300" cy="4893647"/>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FF0000"/>
                </a:solidFill>
                <a:latin typeface="黑体" pitchFamily="49" charset="-122"/>
                <a:ea typeface="黑体" pitchFamily="49" charset="-122"/>
              </a:rPr>
              <a:t>谪</a:t>
            </a:r>
            <a:r>
              <a:rPr lang="zh-CN" altLang="en-US" sz="3600" b="1" dirty="0">
                <a:latin typeface="黑体" pitchFamily="49" charset="-122"/>
                <a:ea typeface="黑体" pitchFamily="49" charset="-122"/>
              </a:rPr>
              <a:t>守       </a:t>
            </a:r>
            <a:r>
              <a:rPr lang="zh-CN" altLang="en-US" sz="3600" b="1" dirty="0">
                <a:solidFill>
                  <a:srgbClr val="FF0000"/>
                </a:solidFill>
                <a:latin typeface="黑体" pitchFamily="49" charset="-122"/>
                <a:ea typeface="黑体" pitchFamily="49" charset="-122"/>
              </a:rPr>
              <a:t>属予</a:t>
            </a:r>
            <a:r>
              <a:rPr lang="zh-CN" altLang="en-US" sz="3600" b="1" dirty="0">
                <a:latin typeface="黑体" pitchFamily="49" charset="-122"/>
                <a:ea typeface="黑体" pitchFamily="49" charset="-122"/>
              </a:rPr>
              <a:t>      浩浩</a:t>
            </a:r>
            <a:r>
              <a:rPr lang="zh-CN" altLang="en-US" sz="3600" b="1" dirty="0">
                <a:solidFill>
                  <a:srgbClr val="FF0000"/>
                </a:solidFill>
                <a:latin typeface="黑体" pitchFamily="49" charset="-122"/>
                <a:ea typeface="黑体" pitchFamily="49" charset="-122"/>
              </a:rPr>
              <a:t>汤汤</a:t>
            </a:r>
          </a:p>
          <a:p>
            <a:pPr algn="l">
              <a:spcBef>
                <a:spcPct val="50000"/>
              </a:spcBef>
            </a:pPr>
            <a:endParaRPr lang="zh-CN" altLang="en-US" sz="3600" b="1" dirty="0">
              <a:solidFill>
                <a:srgbClr val="0000FF"/>
              </a:solidFill>
            </a:endParaRPr>
          </a:p>
          <a:p>
            <a:pPr algn="l">
              <a:spcBef>
                <a:spcPct val="50000"/>
              </a:spcBef>
            </a:pPr>
            <a:r>
              <a:rPr lang="zh-CN" altLang="en-US" sz="3600" b="1" dirty="0">
                <a:latin typeface="黑体" pitchFamily="49" charset="-122"/>
                <a:ea typeface="黑体" pitchFamily="49" charset="-122"/>
              </a:rPr>
              <a:t>淫雨</a:t>
            </a:r>
            <a:r>
              <a:rPr lang="zh-CN" altLang="en-US" sz="3600" b="1" dirty="0">
                <a:solidFill>
                  <a:srgbClr val="FF0000"/>
                </a:solidFill>
                <a:latin typeface="黑体" pitchFamily="49" charset="-122"/>
                <a:ea typeface="黑体" pitchFamily="49" charset="-122"/>
              </a:rPr>
              <a:t>霏霏   </a:t>
            </a:r>
            <a:r>
              <a:rPr lang="zh-CN" altLang="en-US" sz="3600" b="1" dirty="0">
                <a:latin typeface="黑体" pitchFamily="49" charset="-122"/>
                <a:ea typeface="黑体" pitchFamily="49" charset="-122"/>
              </a:rPr>
              <a:t>隐</a:t>
            </a:r>
            <a:r>
              <a:rPr lang="zh-CN" altLang="en-US" sz="3600" b="1" dirty="0">
                <a:solidFill>
                  <a:srgbClr val="FF0000"/>
                </a:solidFill>
                <a:latin typeface="黑体" pitchFamily="49" charset="-122"/>
                <a:ea typeface="黑体" pitchFamily="49" charset="-122"/>
              </a:rPr>
              <a:t>曜</a:t>
            </a:r>
            <a:r>
              <a:rPr lang="zh-CN" altLang="en-US" sz="3600" b="1" dirty="0">
                <a:latin typeface="黑体" pitchFamily="49" charset="-122"/>
                <a:ea typeface="黑体" pitchFamily="49" charset="-122"/>
              </a:rPr>
              <a:t>      </a:t>
            </a:r>
            <a:r>
              <a:rPr lang="zh-CN" altLang="en-US" sz="3600" b="1" dirty="0">
                <a:solidFill>
                  <a:srgbClr val="FF0000"/>
                </a:solidFill>
                <a:latin typeface="黑体" pitchFamily="49" charset="-122"/>
                <a:ea typeface="黑体" pitchFamily="49" charset="-122"/>
              </a:rPr>
              <a:t>樯</a:t>
            </a:r>
            <a:r>
              <a:rPr lang="zh-CN" altLang="en-US" sz="3600" b="1" dirty="0">
                <a:latin typeface="黑体" pitchFamily="49" charset="-122"/>
                <a:ea typeface="黑体" pitchFamily="49" charset="-122"/>
              </a:rPr>
              <a:t>倾</a:t>
            </a:r>
            <a:r>
              <a:rPr lang="zh-CN" altLang="en-US" sz="3600" b="1" dirty="0">
                <a:solidFill>
                  <a:srgbClr val="FF0000"/>
                </a:solidFill>
                <a:latin typeface="黑体" pitchFamily="49" charset="-122"/>
                <a:ea typeface="黑体" pitchFamily="49" charset="-122"/>
              </a:rPr>
              <a:t>楫</a:t>
            </a:r>
            <a:r>
              <a:rPr lang="zh-CN" altLang="en-US" sz="3600" b="1" dirty="0">
                <a:latin typeface="黑体" pitchFamily="49" charset="-122"/>
                <a:ea typeface="黑体" pitchFamily="49" charset="-122"/>
              </a:rPr>
              <a:t>摧 </a:t>
            </a:r>
          </a:p>
          <a:p>
            <a:pPr algn="l">
              <a:spcBef>
                <a:spcPct val="50000"/>
              </a:spcBef>
            </a:pPr>
            <a:r>
              <a:rPr lang="zh-CN" altLang="en-US" sz="3600" b="1" dirty="0">
                <a:latin typeface="黑体" pitchFamily="49" charset="-122"/>
                <a:ea typeface="黑体" pitchFamily="49" charset="-122"/>
              </a:rPr>
              <a:t> </a:t>
            </a:r>
            <a:endParaRPr lang="zh-CN" altLang="en-US" sz="3600" b="1" i="1" dirty="0">
              <a:latin typeface="黑体" pitchFamily="49" charset="-122"/>
              <a:ea typeface="黑体" pitchFamily="49" charset="-122"/>
            </a:endParaRPr>
          </a:p>
          <a:p>
            <a:pPr algn="l">
              <a:spcBef>
                <a:spcPct val="50000"/>
              </a:spcBef>
            </a:pPr>
            <a:r>
              <a:rPr lang="zh-CN" altLang="en-US" sz="3600" b="1" dirty="0">
                <a:latin typeface="黑体" pitchFamily="49" charset="-122"/>
                <a:ea typeface="黑体" pitchFamily="49" charset="-122"/>
              </a:rPr>
              <a:t>忧</a:t>
            </a:r>
            <a:r>
              <a:rPr lang="zh-CN" altLang="en-US" sz="3600" b="1" dirty="0">
                <a:solidFill>
                  <a:srgbClr val="FF0000"/>
                </a:solidFill>
                <a:latin typeface="黑体" pitchFamily="49" charset="-122"/>
                <a:ea typeface="黑体" pitchFamily="49" charset="-122"/>
              </a:rPr>
              <a:t>谗</a:t>
            </a:r>
            <a:r>
              <a:rPr lang="zh-CN" altLang="en-US" sz="3600" b="1" dirty="0">
                <a:latin typeface="黑体" pitchFamily="49" charset="-122"/>
                <a:ea typeface="黑体" pitchFamily="49" charset="-122"/>
              </a:rPr>
              <a:t>畏讥   岸</a:t>
            </a:r>
            <a:r>
              <a:rPr lang="zh-CN" altLang="en-US" sz="3600" b="1" dirty="0">
                <a:solidFill>
                  <a:srgbClr val="FF0000"/>
                </a:solidFill>
                <a:latin typeface="黑体" pitchFamily="49" charset="-122"/>
                <a:ea typeface="黑体" pitchFamily="49" charset="-122"/>
              </a:rPr>
              <a:t>芷  汀</a:t>
            </a:r>
            <a:r>
              <a:rPr lang="zh-CN" altLang="en-US" sz="3600" b="1" dirty="0">
                <a:latin typeface="黑体" pitchFamily="49" charset="-122"/>
                <a:ea typeface="黑体" pitchFamily="49" charset="-122"/>
              </a:rPr>
              <a:t>兰      </a:t>
            </a:r>
            <a:r>
              <a:rPr lang="zh-CN" altLang="en-US" sz="3600" b="1" dirty="0">
                <a:solidFill>
                  <a:srgbClr val="FF0000"/>
                </a:solidFill>
                <a:latin typeface="黑体" pitchFamily="49" charset="-122"/>
                <a:ea typeface="黑体" pitchFamily="49" charset="-122"/>
              </a:rPr>
              <a:t>偕</a:t>
            </a:r>
            <a:r>
              <a:rPr lang="zh-CN" altLang="en-US" sz="3600" b="1" dirty="0">
                <a:latin typeface="黑体" pitchFamily="49" charset="-122"/>
                <a:ea typeface="黑体" pitchFamily="49" charset="-122"/>
              </a:rPr>
              <a:t>忘</a:t>
            </a:r>
            <a:endParaRPr lang="zh-CN" altLang="en-US" sz="4000" b="1" dirty="0">
              <a:latin typeface="黑体" pitchFamily="49" charset="-122"/>
              <a:ea typeface="黑体" pitchFamily="49" charset="-122"/>
            </a:endParaRPr>
          </a:p>
          <a:p>
            <a:pPr algn="l">
              <a:spcBef>
                <a:spcPct val="50000"/>
              </a:spcBef>
            </a:pPr>
            <a:endParaRPr lang="zh-CN" altLang="en-US" sz="4000" b="1" dirty="0">
              <a:latin typeface="黑体" pitchFamily="49" charset="-122"/>
              <a:ea typeface="黑体" pitchFamily="49" charset="-122"/>
            </a:endParaRPr>
          </a:p>
        </p:txBody>
      </p:sp>
      <p:sp>
        <p:nvSpPr>
          <p:cNvPr id="102405" name="Text Box 5"/>
          <p:cNvSpPr txBox="1">
            <a:spLocks noChangeArrowheads="1"/>
          </p:cNvSpPr>
          <p:nvPr/>
        </p:nvSpPr>
        <p:spPr bwMode="auto">
          <a:xfrm>
            <a:off x="250825" y="573882"/>
            <a:ext cx="990600" cy="707886"/>
          </a:xfrm>
          <a:prstGeom prst="rect">
            <a:avLst/>
          </a:prstGeom>
          <a:noFill/>
          <a:ln w="9525">
            <a:noFill/>
            <a:miter lim="800000"/>
            <a:headEnd/>
            <a:tailEnd/>
          </a:ln>
          <a:effectLst/>
        </p:spPr>
        <p:txBody>
          <a:bodyPr>
            <a:spAutoFit/>
          </a:bodyPr>
          <a:lstStyle/>
          <a:p>
            <a:pPr algn="l">
              <a:spcBef>
                <a:spcPct val="50000"/>
              </a:spcBef>
            </a:pPr>
            <a:r>
              <a:rPr lang="en-US" altLang="zh-CN" sz="4000" b="1">
                <a:solidFill>
                  <a:srgbClr val="0000FF"/>
                </a:solidFill>
              </a:rPr>
              <a:t>zhé</a:t>
            </a:r>
          </a:p>
        </p:txBody>
      </p:sp>
      <p:sp>
        <p:nvSpPr>
          <p:cNvPr id="102406" name="Text Box 6"/>
          <p:cNvSpPr txBox="1">
            <a:spLocks noChangeArrowheads="1"/>
          </p:cNvSpPr>
          <p:nvPr/>
        </p:nvSpPr>
        <p:spPr bwMode="auto">
          <a:xfrm>
            <a:off x="3286116" y="2071684"/>
            <a:ext cx="990600" cy="707886"/>
          </a:xfrm>
          <a:prstGeom prst="rect">
            <a:avLst/>
          </a:prstGeom>
          <a:noFill/>
          <a:ln w="9525">
            <a:noFill/>
            <a:miter lim="800000"/>
            <a:headEnd/>
            <a:tailEnd/>
          </a:ln>
          <a:effectLst/>
        </p:spPr>
        <p:txBody>
          <a:bodyPr>
            <a:spAutoFit/>
          </a:bodyPr>
          <a:lstStyle/>
          <a:p>
            <a:pPr algn="l">
              <a:spcBef>
                <a:spcPct val="50000"/>
              </a:spcBef>
            </a:pPr>
            <a:r>
              <a:rPr lang="en-US" altLang="zh-CN" sz="4000" b="1" dirty="0" err="1">
                <a:solidFill>
                  <a:srgbClr val="0000FF"/>
                </a:solidFill>
              </a:rPr>
              <a:t>yào</a:t>
            </a:r>
            <a:endParaRPr lang="en-US" altLang="zh-CN" sz="4000" b="1" dirty="0">
              <a:solidFill>
                <a:srgbClr val="0000FF"/>
              </a:solidFill>
            </a:endParaRPr>
          </a:p>
        </p:txBody>
      </p:sp>
      <p:sp>
        <p:nvSpPr>
          <p:cNvPr id="102407" name="Text Box 7"/>
          <p:cNvSpPr txBox="1">
            <a:spLocks noChangeArrowheads="1"/>
          </p:cNvSpPr>
          <p:nvPr/>
        </p:nvSpPr>
        <p:spPr bwMode="auto">
          <a:xfrm>
            <a:off x="5000628" y="2000246"/>
            <a:ext cx="1800225" cy="707886"/>
          </a:xfrm>
          <a:prstGeom prst="rect">
            <a:avLst/>
          </a:prstGeom>
          <a:noFill/>
          <a:ln w="9525">
            <a:noFill/>
            <a:miter lim="800000"/>
            <a:headEnd/>
            <a:tailEnd/>
          </a:ln>
          <a:effectLst/>
        </p:spPr>
        <p:txBody>
          <a:bodyPr>
            <a:spAutoFit/>
          </a:bodyPr>
          <a:lstStyle/>
          <a:p>
            <a:pPr algn="l">
              <a:spcBef>
                <a:spcPct val="50000"/>
              </a:spcBef>
            </a:pPr>
            <a:r>
              <a:rPr lang="en-US" altLang="zh-CN" sz="4000" b="1" dirty="0" err="1">
                <a:solidFill>
                  <a:srgbClr val="0000FF"/>
                </a:solidFill>
              </a:rPr>
              <a:t>qiáng</a:t>
            </a:r>
            <a:endParaRPr lang="en-US" altLang="zh-CN" sz="4000" b="1" dirty="0">
              <a:solidFill>
                <a:srgbClr val="0000FF"/>
              </a:solidFill>
            </a:endParaRPr>
          </a:p>
        </p:txBody>
      </p:sp>
      <p:sp>
        <p:nvSpPr>
          <p:cNvPr id="102408" name="Text Box 8"/>
          <p:cNvSpPr txBox="1">
            <a:spLocks noChangeArrowheads="1"/>
          </p:cNvSpPr>
          <p:nvPr/>
        </p:nvSpPr>
        <p:spPr bwMode="auto">
          <a:xfrm>
            <a:off x="6357950" y="2143122"/>
            <a:ext cx="990600" cy="707886"/>
          </a:xfrm>
          <a:prstGeom prst="rect">
            <a:avLst/>
          </a:prstGeom>
          <a:noFill/>
          <a:ln w="9525">
            <a:noFill/>
            <a:miter lim="800000"/>
            <a:headEnd/>
            <a:tailEnd/>
          </a:ln>
          <a:effectLst/>
        </p:spPr>
        <p:txBody>
          <a:bodyPr>
            <a:spAutoFit/>
          </a:bodyPr>
          <a:lstStyle/>
          <a:p>
            <a:pPr algn="l">
              <a:spcBef>
                <a:spcPct val="50000"/>
              </a:spcBef>
            </a:pPr>
            <a:r>
              <a:rPr lang="en-US" altLang="zh-CN" sz="4000" b="1" dirty="0" err="1">
                <a:solidFill>
                  <a:srgbClr val="0000FF"/>
                </a:solidFill>
              </a:rPr>
              <a:t>jí</a:t>
            </a:r>
            <a:endParaRPr lang="en-US" altLang="zh-CN" sz="4000" b="1" dirty="0">
              <a:solidFill>
                <a:srgbClr val="0000FF"/>
              </a:solidFill>
            </a:endParaRPr>
          </a:p>
        </p:txBody>
      </p:sp>
      <p:sp>
        <p:nvSpPr>
          <p:cNvPr id="102409" name="Text Box 9"/>
          <p:cNvSpPr txBox="1">
            <a:spLocks noChangeArrowheads="1"/>
          </p:cNvSpPr>
          <p:nvPr/>
        </p:nvSpPr>
        <p:spPr bwMode="auto">
          <a:xfrm>
            <a:off x="3428992" y="3714758"/>
            <a:ext cx="990600" cy="707886"/>
          </a:xfrm>
          <a:prstGeom prst="rect">
            <a:avLst/>
          </a:prstGeom>
          <a:noFill/>
          <a:ln w="9525">
            <a:noFill/>
            <a:miter lim="800000"/>
            <a:headEnd/>
            <a:tailEnd/>
          </a:ln>
          <a:effectLst/>
        </p:spPr>
        <p:txBody>
          <a:bodyPr>
            <a:spAutoFit/>
          </a:bodyPr>
          <a:lstStyle/>
          <a:p>
            <a:pPr algn="l">
              <a:spcBef>
                <a:spcPct val="50000"/>
              </a:spcBef>
            </a:pPr>
            <a:r>
              <a:rPr lang="en-US" altLang="zh-CN" sz="4000" b="1" dirty="0" err="1">
                <a:solidFill>
                  <a:srgbClr val="0000FF"/>
                </a:solidFill>
              </a:rPr>
              <a:t>zhǐ</a:t>
            </a:r>
            <a:endParaRPr lang="en-US" altLang="zh-CN" sz="4000" b="1" dirty="0">
              <a:solidFill>
                <a:srgbClr val="0000FF"/>
              </a:solidFill>
            </a:endParaRPr>
          </a:p>
        </p:txBody>
      </p:sp>
      <p:sp>
        <p:nvSpPr>
          <p:cNvPr id="102410" name="Text Box 10"/>
          <p:cNvSpPr txBox="1">
            <a:spLocks noChangeArrowheads="1"/>
          </p:cNvSpPr>
          <p:nvPr/>
        </p:nvSpPr>
        <p:spPr bwMode="auto">
          <a:xfrm>
            <a:off x="4214810" y="3714758"/>
            <a:ext cx="1584325" cy="707886"/>
          </a:xfrm>
          <a:prstGeom prst="rect">
            <a:avLst/>
          </a:prstGeom>
          <a:noFill/>
          <a:ln w="9525">
            <a:noFill/>
            <a:miter lim="800000"/>
            <a:headEnd/>
            <a:tailEnd/>
          </a:ln>
          <a:effectLst/>
        </p:spPr>
        <p:txBody>
          <a:bodyPr>
            <a:spAutoFit/>
          </a:bodyPr>
          <a:lstStyle/>
          <a:p>
            <a:pPr algn="l">
              <a:spcBef>
                <a:spcPct val="50000"/>
              </a:spcBef>
            </a:pPr>
            <a:r>
              <a:rPr lang="en-US" altLang="zh-CN" sz="4000" b="1" dirty="0" err="1">
                <a:solidFill>
                  <a:srgbClr val="0000FF"/>
                </a:solidFill>
              </a:rPr>
              <a:t>tīng</a:t>
            </a:r>
            <a:endParaRPr lang="en-US" altLang="zh-CN" sz="4000" b="1" dirty="0">
              <a:solidFill>
                <a:srgbClr val="0000FF"/>
              </a:solidFill>
            </a:endParaRPr>
          </a:p>
        </p:txBody>
      </p:sp>
      <p:sp>
        <p:nvSpPr>
          <p:cNvPr id="102411" name="Text Box 11"/>
          <p:cNvSpPr txBox="1">
            <a:spLocks noChangeArrowheads="1"/>
          </p:cNvSpPr>
          <p:nvPr/>
        </p:nvSpPr>
        <p:spPr bwMode="auto">
          <a:xfrm>
            <a:off x="6500826" y="3786196"/>
            <a:ext cx="990600" cy="707886"/>
          </a:xfrm>
          <a:prstGeom prst="rect">
            <a:avLst/>
          </a:prstGeom>
          <a:noFill/>
          <a:ln w="9525">
            <a:noFill/>
            <a:miter lim="800000"/>
            <a:headEnd/>
            <a:tailEnd/>
          </a:ln>
          <a:effectLst/>
        </p:spPr>
        <p:txBody>
          <a:bodyPr>
            <a:spAutoFit/>
          </a:bodyPr>
          <a:lstStyle/>
          <a:p>
            <a:pPr algn="l">
              <a:spcBef>
                <a:spcPct val="50000"/>
              </a:spcBef>
            </a:pPr>
            <a:r>
              <a:rPr lang="en-US" altLang="zh-CN" sz="4000" b="1" dirty="0" err="1">
                <a:solidFill>
                  <a:srgbClr val="0000FF"/>
                </a:solidFill>
              </a:rPr>
              <a:t>xié</a:t>
            </a:r>
            <a:endParaRPr lang="en-US" altLang="zh-CN" sz="4000" b="1" dirty="0">
              <a:solidFill>
                <a:srgbClr val="0000FF"/>
              </a:solidFill>
            </a:endParaRPr>
          </a:p>
        </p:txBody>
      </p:sp>
      <p:sp>
        <p:nvSpPr>
          <p:cNvPr id="102412" name="Text Box 12"/>
          <p:cNvSpPr txBox="1">
            <a:spLocks noChangeArrowheads="1"/>
          </p:cNvSpPr>
          <p:nvPr/>
        </p:nvSpPr>
        <p:spPr bwMode="auto">
          <a:xfrm>
            <a:off x="1285852" y="2214560"/>
            <a:ext cx="990600" cy="707886"/>
          </a:xfrm>
          <a:prstGeom prst="rect">
            <a:avLst/>
          </a:prstGeom>
          <a:noFill/>
          <a:ln w="9525">
            <a:noFill/>
            <a:miter lim="800000"/>
            <a:headEnd/>
            <a:tailEnd/>
          </a:ln>
          <a:effectLst/>
        </p:spPr>
        <p:txBody>
          <a:bodyPr>
            <a:spAutoFit/>
          </a:bodyPr>
          <a:lstStyle/>
          <a:p>
            <a:pPr algn="l">
              <a:spcBef>
                <a:spcPct val="50000"/>
              </a:spcBef>
            </a:pPr>
            <a:r>
              <a:rPr lang="en-US" altLang="zh-CN" sz="4000" b="1" dirty="0" err="1">
                <a:solidFill>
                  <a:srgbClr val="0000FF"/>
                </a:solidFill>
              </a:rPr>
              <a:t>fēi</a:t>
            </a:r>
            <a:endParaRPr lang="en-US" altLang="zh-CN" sz="4000" b="1" dirty="0">
              <a:solidFill>
                <a:srgbClr val="0000FF"/>
              </a:solidFill>
            </a:endParaRPr>
          </a:p>
        </p:txBody>
      </p:sp>
      <p:sp>
        <p:nvSpPr>
          <p:cNvPr id="102413" name="Text Box 13"/>
          <p:cNvSpPr txBox="1">
            <a:spLocks noChangeArrowheads="1"/>
          </p:cNvSpPr>
          <p:nvPr/>
        </p:nvSpPr>
        <p:spPr bwMode="auto">
          <a:xfrm>
            <a:off x="642910" y="3714758"/>
            <a:ext cx="1800225" cy="707886"/>
          </a:xfrm>
          <a:prstGeom prst="rect">
            <a:avLst/>
          </a:prstGeom>
          <a:noFill/>
          <a:ln w="9525">
            <a:noFill/>
            <a:miter lim="800000"/>
            <a:headEnd/>
            <a:tailEnd/>
          </a:ln>
          <a:effectLst/>
        </p:spPr>
        <p:txBody>
          <a:bodyPr>
            <a:spAutoFit/>
          </a:bodyPr>
          <a:lstStyle/>
          <a:p>
            <a:pPr algn="l">
              <a:spcBef>
                <a:spcPct val="50000"/>
              </a:spcBef>
            </a:pPr>
            <a:r>
              <a:rPr lang="en-US" altLang="zh-CN" sz="4000" b="1" dirty="0" err="1">
                <a:solidFill>
                  <a:srgbClr val="0000FF"/>
                </a:solidFill>
              </a:rPr>
              <a:t>chán</a:t>
            </a:r>
            <a:endParaRPr lang="en-US" altLang="zh-CN" sz="4000" b="1" dirty="0">
              <a:solidFill>
                <a:srgbClr val="0000FF"/>
              </a:solidFill>
            </a:endParaRPr>
          </a:p>
        </p:txBody>
      </p:sp>
      <p:sp>
        <p:nvSpPr>
          <p:cNvPr id="102414" name="Text Box 14"/>
          <p:cNvSpPr txBox="1">
            <a:spLocks noChangeArrowheads="1"/>
          </p:cNvSpPr>
          <p:nvPr/>
        </p:nvSpPr>
        <p:spPr bwMode="auto">
          <a:xfrm>
            <a:off x="2771775" y="627460"/>
            <a:ext cx="990600" cy="707886"/>
          </a:xfrm>
          <a:prstGeom prst="rect">
            <a:avLst/>
          </a:prstGeom>
          <a:noFill/>
          <a:ln w="9525">
            <a:noFill/>
            <a:miter lim="800000"/>
            <a:headEnd/>
            <a:tailEnd/>
          </a:ln>
          <a:effectLst/>
        </p:spPr>
        <p:txBody>
          <a:bodyPr>
            <a:spAutoFit/>
          </a:bodyPr>
          <a:lstStyle/>
          <a:p>
            <a:pPr algn="l">
              <a:spcBef>
                <a:spcPct val="50000"/>
              </a:spcBef>
            </a:pPr>
            <a:r>
              <a:rPr lang="en-US" altLang="zh-CN" sz="4000" b="1">
                <a:solidFill>
                  <a:srgbClr val="0000FF"/>
                </a:solidFill>
              </a:rPr>
              <a:t>zhǔ</a:t>
            </a:r>
          </a:p>
        </p:txBody>
      </p:sp>
      <p:sp>
        <p:nvSpPr>
          <p:cNvPr id="102415" name="Text Box 15"/>
          <p:cNvSpPr txBox="1">
            <a:spLocks noChangeArrowheads="1"/>
          </p:cNvSpPr>
          <p:nvPr/>
        </p:nvSpPr>
        <p:spPr bwMode="auto">
          <a:xfrm>
            <a:off x="3779838" y="573882"/>
            <a:ext cx="990600" cy="707886"/>
          </a:xfrm>
          <a:prstGeom prst="rect">
            <a:avLst/>
          </a:prstGeom>
          <a:noFill/>
          <a:ln w="9525">
            <a:noFill/>
            <a:miter lim="800000"/>
            <a:headEnd/>
            <a:tailEnd/>
          </a:ln>
          <a:effectLst/>
        </p:spPr>
        <p:txBody>
          <a:bodyPr>
            <a:spAutoFit/>
          </a:bodyPr>
          <a:lstStyle/>
          <a:p>
            <a:pPr algn="l">
              <a:spcBef>
                <a:spcPct val="50000"/>
              </a:spcBef>
            </a:pPr>
            <a:r>
              <a:rPr lang="en-US" altLang="zh-CN" sz="4000" b="1">
                <a:solidFill>
                  <a:srgbClr val="0000FF"/>
                </a:solidFill>
              </a:rPr>
              <a:t>yú</a:t>
            </a:r>
          </a:p>
        </p:txBody>
      </p:sp>
      <p:sp>
        <p:nvSpPr>
          <p:cNvPr id="102416" name="Text Box 16"/>
          <p:cNvSpPr txBox="1">
            <a:spLocks noChangeArrowheads="1"/>
          </p:cNvSpPr>
          <p:nvPr/>
        </p:nvSpPr>
        <p:spPr bwMode="auto">
          <a:xfrm>
            <a:off x="6143636" y="571486"/>
            <a:ext cx="1800225" cy="707886"/>
          </a:xfrm>
          <a:prstGeom prst="rect">
            <a:avLst/>
          </a:prstGeom>
          <a:noFill/>
          <a:ln w="9525">
            <a:noFill/>
            <a:miter lim="800000"/>
            <a:headEnd/>
            <a:tailEnd/>
          </a:ln>
          <a:effectLst/>
        </p:spPr>
        <p:txBody>
          <a:bodyPr>
            <a:spAutoFit/>
          </a:bodyPr>
          <a:lstStyle/>
          <a:p>
            <a:pPr algn="l">
              <a:spcBef>
                <a:spcPct val="50000"/>
              </a:spcBef>
            </a:pPr>
            <a:r>
              <a:rPr lang="en-US" altLang="zh-CN" sz="4000" b="1" dirty="0" err="1">
                <a:solidFill>
                  <a:srgbClr val="0000FF"/>
                </a:solidFill>
              </a:rPr>
              <a:t>shāng</a:t>
            </a:r>
            <a:endParaRPr lang="en-US" altLang="zh-CN" sz="4000" b="1" dirty="0">
              <a:solidFill>
                <a:srgbClr val="0000FF"/>
              </a:solidFill>
            </a:endParaRPr>
          </a:p>
        </p:txBody>
      </p:sp>
      <p:sp>
        <p:nvSpPr>
          <p:cNvPr id="15" name="TextBox 14"/>
          <p:cNvSpPr txBox="1"/>
          <p:nvPr/>
        </p:nvSpPr>
        <p:spPr>
          <a:xfrm>
            <a:off x="928662" y="142858"/>
            <a:ext cx="3214710" cy="584775"/>
          </a:xfrm>
          <a:prstGeom prst="rect">
            <a:avLst/>
          </a:prstGeom>
          <a:noFill/>
        </p:spPr>
        <p:txBody>
          <a:bodyPr wrap="square" rtlCol="0">
            <a:spAutoFit/>
          </a:bodyPr>
          <a:lstStyle/>
          <a:p>
            <a:r>
              <a:rPr lang="zh-CN" altLang="en-US" sz="3200" b="1" dirty="0" smtClean="0">
                <a:solidFill>
                  <a:srgbClr val="002060"/>
                </a:solidFill>
              </a:rPr>
              <a:t>字词把握</a:t>
            </a:r>
            <a:endParaRPr lang="zh-CN" altLang="en-US" sz="3200" b="1" dirty="0">
              <a:solidFill>
                <a:srgbClr val="00206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2405"/>
                                        </p:tgtEl>
                                        <p:attrNameLst>
                                          <p:attrName>style.visibility</p:attrName>
                                        </p:attrNameLst>
                                      </p:cBhvr>
                                      <p:to>
                                        <p:strVal val="visible"/>
                                      </p:to>
                                    </p:set>
                                    <p:animEffect transition="in" filter="box(in)">
                                      <p:cBhvr>
                                        <p:cTn id="7" dur="500"/>
                                        <p:tgtEl>
                                          <p:spTgt spid="10240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2414"/>
                                        </p:tgtEl>
                                        <p:attrNameLst>
                                          <p:attrName>style.visibility</p:attrName>
                                        </p:attrNameLst>
                                      </p:cBhvr>
                                      <p:to>
                                        <p:strVal val="visible"/>
                                      </p:to>
                                    </p:set>
                                    <p:animEffect transition="in" filter="box(in)">
                                      <p:cBhvr>
                                        <p:cTn id="12" dur="500"/>
                                        <p:tgtEl>
                                          <p:spTgt spid="10241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2415"/>
                                        </p:tgtEl>
                                        <p:attrNameLst>
                                          <p:attrName>style.visibility</p:attrName>
                                        </p:attrNameLst>
                                      </p:cBhvr>
                                      <p:to>
                                        <p:strVal val="visible"/>
                                      </p:to>
                                    </p:set>
                                    <p:animEffect transition="in" filter="box(in)">
                                      <p:cBhvr>
                                        <p:cTn id="17" dur="500"/>
                                        <p:tgtEl>
                                          <p:spTgt spid="1024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2416"/>
                                        </p:tgtEl>
                                        <p:attrNameLst>
                                          <p:attrName>style.visibility</p:attrName>
                                        </p:attrNameLst>
                                      </p:cBhvr>
                                      <p:to>
                                        <p:strVal val="visible"/>
                                      </p:to>
                                    </p:set>
                                    <p:animEffect transition="in" filter="box(in)">
                                      <p:cBhvr>
                                        <p:cTn id="22" dur="500"/>
                                        <p:tgtEl>
                                          <p:spTgt spid="10241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2412"/>
                                        </p:tgtEl>
                                        <p:attrNameLst>
                                          <p:attrName>style.visibility</p:attrName>
                                        </p:attrNameLst>
                                      </p:cBhvr>
                                      <p:to>
                                        <p:strVal val="visible"/>
                                      </p:to>
                                    </p:set>
                                    <p:animEffect transition="in" filter="box(in)">
                                      <p:cBhvr>
                                        <p:cTn id="27" dur="500"/>
                                        <p:tgtEl>
                                          <p:spTgt spid="102412"/>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2406"/>
                                        </p:tgtEl>
                                        <p:attrNameLst>
                                          <p:attrName>style.visibility</p:attrName>
                                        </p:attrNameLst>
                                      </p:cBhvr>
                                      <p:to>
                                        <p:strVal val="visible"/>
                                      </p:to>
                                    </p:set>
                                    <p:animEffect transition="in" filter="box(in)">
                                      <p:cBhvr>
                                        <p:cTn id="32" dur="500"/>
                                        <p:tgtEl>
                                          <p:spTgt spid="10240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02407"/>
                                        </p:tgtEl>
                                        <p:attrNameLst>
                                          <p:attrName>style.visibility</p:attrName>
                                        </p:attrNameLst>
                                      </p:cBhvr>
                                      <p:to>
                                        <p:strVal val="visible"/>
                                      </p:to>
                                    </p:set>
                                    <p:animEffect transition="in" filter="box(in)">
                                      <p:cBhvr>
                                        <p:cTn id="37" dur="500"/>
                                        <p:tgtEl>
                                          <p:spTgt spid="102407"/>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02408"/>
                                        </p:tgtEl>
                                        <p:attrNameLst>
                                          <p:attrName>style.visibility</p:attrName>
                                        </p:attrNameLst>
                                      </p:cBhvr>
                                      <p:to>
                                        <p:strVal val="visible"/>
                                      </p:to>
                                    </p:set>
                                    <p:animEffect transition="in" filter="box(in)">
                                      <p:cBhvr>
                                        <p:cTn id="42" dur="500"/>
                                        <p:tgtEl>
                                          <p:spTgt spid="102408"/>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02413"/>
                                        </p:tgtEl>
                                        <p:attrNameLst>
                                          <p:attrName>style.visibility</p:attrName>
                                        </p:attrNameLst>
                                      </p:cBhvr>
                                      <p:to>
                                        <p:strVal val="visible"/>
                                      </p:to>
                                    </p:set>
                                    <p:animEffect transition="in" filter="box(in)">
                                      <p:cBhvr>
                                        <p:cTn id="47" dur="500"/>
                                        <p:tgtEl>
                                          <p:spTgt spid="102413"/>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02409"/>
                                        </p:tgtEl>
                                        <p:attrNameLst>
                                          <p:attrName>style.visibility</p:attrName>
                                        </p:attrNameLst>
                                      </p:cBhvr>
                                      <p:to>
                                        <p:strVal val="visible"/>
                                      </p:to>
                                    </p:set>
                                    <p:animEffect transition="in" filter="box(in)">
                                      <p:cBhvr>
                                        <p:cTn id="52" dur="500"/>
                                        <p:tgtEl>
                                          <p:spTgt spid="102409"/>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02410"/>
                                        </p:tgtEl>
                                        <p:attrNameLst>
                                          <p:attrName>style.visibility</p:attrName>
                                        </p:attrNameLst>
                                      </p:cBhvr>
                                      <p:to>
                                        <p:strVal val="visible"/>
                                      </p:to>
                                    </p:set>
                                    <p:animEffect transition="in" filter="box(in)">
                                      <p:cBhvr>
                                        <p:cTn id="57" dur="500"/>
                                        <p:tgtEl>
                                          <p:spTgt spid="102410"/>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02411"/>
                                        </p:tgtEl>
                                        <p:attrNameLst>
                                          <p:attrName>style.visibility</p:attrName>
                                        </p:attrNameLst>
                                      </p:cBhvr>
                                      <p:to>
                                        <p:strVal val="visible"/>
                                      </p:to>
                                    </p:set>
                                    <p:animEffect transition="in" filter="box(in)">
                                      <p:cBhvr>
                                        <p:cTn id="62" dur="500"/>
                                        <p:tgtEl>
                                          <p:spTgt spid="102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5" grpId="0" autoUpdateAnimBg="0"/>
      <p:bldP spid="102406" grpId="0" autoUpdateAnimBg="0"/>
      <p:bldP spid="102407" grpId="0" autoUpdateAnimBg="0"/>
      <p:bldP spid="102408" grpId="0" autoUpdateAnimBg="0"/>
      <p:bldP spid="102409" grpId="0" autoUpdateAnimBg="0"/>
      <p:bldP spid="102410" grpId="0" autoUpdateAnimBg="0"/>
      <p:bldP spid="102411" grpId="0" autoUpdateAnimBg="0"/>
      <p:bldP spid="102412" grpId="0" autoUpdateAnimBg="0"/>
      <p:bldP spid="102413" grpId="0" autoUpdateAnimBg="0"/>
      <p:bldP spid="102414" grpId="0" autoUpdateAnimBg="0"/>
      <p:bldP spid="102415" grpId="0" autoUpdateAnimBg="0"/>
      <p:bldP spid="102416"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a:xfrm>
            <a:off x="685800" y="457200"/>
            <a:ext cx="7772400" cy="800100"/>
          </a:xfrm>
        </p:spPr>
        <p:txBody>
          <a:bodyPr>
            <a:normAutofit fontScale="90000"/>
          </a:bodyPr>
          <a:lstStyle/>
          <a:p>
            <a:pPr eaLnBrk="1" hangingPunct="1"/>
            <a:r>
              <a:rPr lang="zh-CN" altLang="en-US" sz="6000" b="1" smtClean="0">
                <a:solidFill>
                  <a:srgbClr val="800080"/>
                </a:solidFill>
                <a:ea typeface="华文彩云" pitchFamily="2" charset="-122"/>
              </a:rPr>
              <a:t>疏通文句　口译课文</a:t>
            </a:r>
          </a:p>
        </p:txBody>
      </p:sp>
      <p:graphicFrame>
        <p:nvGraphicFramePr>
          <p:cNvPr id="2050" name="Object 6"/>
          <p:cNvGraphicFramePr>
            <a:graphicFrameLocks noChangeAspect="1"/>
          </p:cNvGraphicFramePr>
          <p:nvPr>
            <p:ph type="body" idx="1"/>
          </p:nvPr>
        </p:nvGraphicFramePr>
        <p:xfrm>
          <a:off x="214282" y="1516856"/>
          <a:ext cx="8786874" cy="3198034"/>
        </p:xfrm>
        <a:graphic>
          <a:graphicData uri="http://schemas.openxmlformats.org/presentationml/2006/ole">
            <p:oleObj spid="_x0000_s1026" name="BMP 图象" r:id="rId4" imgW="6076190" imgH="4123810" progId="PBrush">
              <p:embed/>
            </p:oleObj>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1000" b="-31000"/>
          </a:stretch>
        </a:blipFill>
        <a:effectLst/>
      </p:bgPr>
    </p:bg>
    <p:spTree>
      <p:nvGrpSpPr>
        <p:cNvPr id="1" name=""/>
        <p:cNvGrpSpPr/>
        <p:nvPr/>
      </p:nvGrpSpPr>
      <p:grpSpPr>
        <a:xfrm>
          <a:off x="0" y="0"/>
          <a:ext cx="0" cy="0"/>
          <a:chOff x="0" y="0"/>
          <a:chExt cx="0" cy="0"/>
        </a:xfrm>
      </p:grpSpPr>
      <p:sp>
        <p:nvSpPr>
          <p:cNvPr id="103428" name="Rectangle 4"/>
          <p:cNvSpPr>
            <a:spLocks noChangeArrowheads="1"/>
          </p:cNvSpPr>
          <p:nvPr/>
        </p:nvSpPr>
        <p:spPr bwMode="auto">
          <a:xfrm>
            <a:off x="107951" y="86917"/>
            <a:ext cx="9464709" cy="4612481"/>
          </a:xfrm>
          <a:prstGeom prst="rect">
            <a:avLst/>
          </a:prstGeom>
          <a:noFill/>
          <a:ln w="9525">
            <a:noFill/>
            <a:miter lim="800000"/>
            <a:headEnd/>
            <a:tailEnd/>
          </a:ln>
          <a:effectLst/>
        </p:spPr>
        <p:txBody>
          <a:bodyPr/>
          <a:lstStyle/>
          <a:p>
            <a:pPr marL="342900" indent="-342900" eaLnBrk="0" hangingPunct="0">
              <a:lnSpc>
                <a:spcPct val="90000"/>
              </a:lnSpc>
              <a:spcBef>
                <a:spcPct val="20000"/>
              </a:spcBef>
            </a:pPr>
            <a:r>
              <a:rPr lang="zh-CN" altLang="en-US" sz="4000" b="1" dirty="0"/>
              <a:t>       </a:t>
            </a:r>
            <a:r>
              <a:rPr lang="zh-CN" altLang="en-US" sz="3200" b="1" dirty="0"/>
              <a:t>庆历四年春，滕子京</a:t>
            </a:r>
            <a:r>
              <a:rPr lang="zh-CN" altLang="en-US" sz="3200" b="1" dirty="0">
                <a:solidFill>
                  <a:srgbClr val="FF0000"/>
                </a:solidFill>
              </a:rPr>
              <a:t>谪           守</a:t>
            </a:r>
            <a:r>
              <a:rPr lang="zh-CN" altLang="en-US" sz="3200" b="1" dirty="0"/>
              <a:t>巴</a:t>
            </a:r>
          </a:p>
          <a:p>
            <a:pPr marL="342900" indent="-342900" eaLnBrk="0" hangingPunct="0">
              <a:lnSpc>
                <a:spcPct val="90000"/>
              </a:lnSpc>
              <a:spcBef>
                <a:spcPct val="20000"/>
              </a:spcBef>
            </a:pPr>
            <a:endParaRPr lang="zh-CN" altLang="en-US" sz="3200" b="1" dirty="0"/>
          </a:p>
          <a:p>
            <a:pPr marL="342900" indent="-342900" eaLnBrk="0" hangingPunct="0">
              <a:lnSpc>
                <a:spcPct val="90000"/>
              </a:lnSpc>
              <a:spcBef>
                <a:spcPct val="20000"/>
              </a:spcBef>
            </a:pPr>
            <a:r>
              <a:rPr lang="zh-CN" altLang="en-US" sz="3200" b="1" dirty="0"/>
              <a:t>陵郡。</a:t>
            </a:r>
            <a:r>
              <a:rPr lang="zh-CN" altLang="en-US" sz="3200" b="1" dirty="0">
                <a:solidFill>
                  <a:srgbClr val="FF0000"/>
                </a:solidFill>
              </a:rPr>
              <a:t>越明年</a:t>
            </a:r>
            <a:r>
              <a:rPr lang="zh-CN" altLang="en-US" sz="3200" b="1" dirty="0"/>
              <a:t>，      政</a:t>
            </a:r>
            <a:r>
              <a:rPr lang="zh-CN" altLang="en-US" sz="3200" b="1" dirty="0">
                <a:solidFill>
                  <a:srgbClr val="FF0000"/>
                </a:solidFill>
              </a:rPr>
              <a:t>通     </a:t>
            </a:r>
            <a:r>
              <a:rPr lang="zh-CN" altLang="en-US" sz="3200" b="1" dirty="0"/>
              <a:t>人</a:t>
            </a:r>
            <a:r>
              <a:rPr lang="zh-CN" altLang="en-US" sz="3200" b="1" dirty="0">
                <a:solidFill>
                  <a:srgbClr val="FF0000"/>
                </a:solidFill>
              </a:rPr>
              <a:t>和</a:t>
            </a:r>
            <a:r>
              <a:rPr lang="zh-CN" altLang="en-US" sz="3200" b="1" dirty="0"/>
              <a:t> 百废 </a:t>
            </a:r>
          </a:p>
          <a:p>
            <a:pPr marL="342900" indent="-342900" eaLnBrk="0" hangingPunct="0">
              <a:lnSpc>
                <a:spcPct val="90000"/>
              </a:lnSpc>
              <a:spcBef>
                <a:spcPct val="20000"/>
              </a:spcBef>
            </a:pPr>
            <a:endParaRPr lang="zh-CN" altLang="en-US" sz="3200" b="1" dirty="0"/>
          </a:p>
          <a:p>
            <a:pPr marL="342900" indent="-342900" eaLnBrk="0" hangingPunct="0">
              <a:lnSpc>
                <a:spcPct val="90000"/>
              </a:lnSpc>
              <a:spcBef>
                <a:spcPct val="20000"/>
              </a:spcBef>
            </a:pPr>
            <a:r>
              <a:rPr lang="zh-CN" altLang="en-US" sz="3200" b="1" dirty="0">
                <a:solidFill>
                  <a:srgbClr val="FF0000"/>
                </a:solidFill>
              </a:rPr>
              <a:t>具</a:t>
            </a:r>
            <a:r>
              <a:rPr lang="zh-CN" altLang="en-US" sz="3200" b="1" dirty="0"/>
              <a:t>兴，                 </a:t>
            </a:r>
            <a:r>
              <a:rPr lang="zh-CN" altLang="en-US" sz="3200" b="1" dirty="0">
                <a:solidFill>
                  <a:srgbClr val="FF3300"/>
                </a:solidFill>
              </a:rPr>
              <a:t>乃</a:t>
            </a:r>
            <a:r>
              <a:rPr lang="zh-CN" altLang="en-US" sz="3200" b="1" dirty="0"/>
              <a:t>重修岳阳楼，   增</a:t>
            </a:r>
          </a:p>
          <a:p>
            <a:pPr marL="342900" indent="-342900" eaLnBrk="0" hangingPunct="0">
              <a:lnSpc>
                <a:spcPct val="90000"/>
              </a:lnSpc>
              <a:spcBef>
                <a:spcPct val="20000"/>
              </a:spcBef>
            </a:pPr>
            <a:endParaRPr lang="zh-CN" altLang="en-US" sz="3200" b="1" dirty="0"/>
          </a:p>
          <a:p>
            <a:pPr marL="342900" indent="-342900" eaLnBrk="0" hangingPunct="0">
              <a:lnSpc>
                <a:spcPct val="90000"/>
              </a:lnSpc>
              <a:spcBef>
                <a:spcPct val="20000"/>
              </a:spcBef>
            </a:pPr>
            <a:r>
              <a:rPr lang="zh-CN" altLang="en-US" sz="3200" b="1" dirty="0"/>
              <a:t>其旧</a:t>
            </a:r>
            <a:r>
              <a:rPr lang="zh-CN" altLang="en-US" sz="3200" b="1" dirty="0">
                <a:solidFill>
                  <a:srgbClr val="FF0000"/>
                </a:solidFill>
              </a:rPr>
              <a:t>制</a:t>
            </a:r>
            <a:r>
              <a:rPr lang="zh-CN" altLang="en-US" sz="3200" b="1" dirty="0"/>
              <a:t>，刻唐贤今人诗赋于其上，</a:t>
            </a:r>
            <a:r>
              <a:rPr lang="zh-CN" altLang="en-US" sz="3200" b="1" dirty="0">
                <a:solidFill>
                  <a:srgbClr val="FF0000"/>
                </a:solidFill>
              </a:rPr>
              <a:t> 属  </a:t>
            </a:r>
          </a:p>
          <a:p>
            <a:pPr marL="342900" indent="-342900" eaLnBrk="0" hangingPunct="0">
              <a:lnSpc>
                <a:spcPct val="90000"/>
              </a:lnSpc>
              <a:spcBef>
                <a:spcPct val="20000"/>
              </a:spcBef>
            </a:pPr>
            <a:endParaRPr lang="zh-CN" altLang="en-US" sz="3200" b="1" dirty="0">
              <a:solidFill>
                <a:srgbClr val="FF0000"/>
              </a:solidFill>
            </a:endParaRPr>
          </a:p>
          <a:p>
            <a:pPr marL="342900" indent="-342900" eaLnBrk="0" hangingPunct="0">
              <a:lnSpc>
                <a:spcPct val="90000"/>
              </a:lnSpc>
              <a:spcBef>
                <a:spcPct val="20000"/>
              </a:spcBef>
            </a:pPr>
            <a:r>
              <a:rPr lang="zh-CN" altLang="en-US" sz="3200" b="1" dirty="0">
                <a:solidFill>
                  <a:srgbClr val="FF0000"/>
                </a:solidFill>
              </a:rPr>
              <a:t>  予     作文      以</a:t>
            </a:r>
            <a:r>
              <a:rPr lang="zh-CN" altLang="en-US" sz="3200" b="1" dirty="0"/>
              <a:t>记之。</a:t>
            </a:r>
          </a:p>
        </p:txBody>
      </p:sp>
      <p:sp>
        <p:nvSpPr>
          <p:cNvPr id="103429" name="Text Box 5"/>
          <p:cNvSpPr txBox="1">
            <a:spLocks noChangeArrowheads="1"/>
          </p:cNvSpPr>
          <p:nvPr/>
        </p:nvSpPr>
        <p:spPr bwMode="auto">
          <a:xfrm>
            <a:off x="3571868" y="1643056"/>
            <a:ext cx="1439862" cy="707886"/>
          </a:xfrm>
          <a:prstGeom prst="rect">
            <a:avLst/>
          </a:prstGeom>
          <a:noFill/>
          <a:ln w="9525">
            <a:noFill/>
            <a:miter lim="800000"/>
            <a:headEnd/>
            <a:tailEnd/>
          </a:ln>
          <a:effectLst/>
        </p:spPr>
        <p:txBody>
          <a:bodyPr>
            <a:spAutoFit/>
          </a:bodyPr>
          <a:lstStyle/>
          <a:p>
            <a:pPr algn="l">
              <a:spcBef>
                <a:spcPct val="50000"/>
              </a:spcBef>
            </a:pPr>
            <a:r>
              <a:rPr lang="zh-CN" altLang="en-US" sz="4000" b="1" dirty="0">
                <a:solidFill>
                  <a:srgbClr val="0000FF"/>
                </a:solidFill>
                <a:ea typeface="楷体_GB2312" pitchFamily="49" charset="-122"/>
              </a:rPr>
              <a:t>顺利</a:t>
            </a:r>
          </a:p>
        </p:txBody>
      </p:sp>
      <p:sp>
        <p:nvSpPr>
          <p:cNvPr id="103430" name="Text Box 6"/>
          <p:cNvSpPr txBox="1">
            <a:spLocks noChangeArrowheads="1"/>
          </p:cNvSpPr>
          <p:nvPr/>
        </p:nvSpPr>
        <p:spPr bwMode="auto">
          <a:xfrm>
            <a:off x="714348" y="3714758"/>
            <a:ext cx="1655763" cy="707886"/>
          </a:xfrm>
          <a:prstGeom prst="rect">
            <a:avLst/>
          </a:prstGeom>
          <a:noFill/>
          <a:ln w="9525">
            <a:noFill/>
            <a:miter lim="800000"/>
            <a:headEnd/>
            <a:tailEnd/>
          </a:ln>
          <a:effectLst/>
        </p:spPr>
        <p:txBody>
          <a:bodyPr>
            <a:spAutoFit/>
          </a:bodyPr>
          <a:lstStyle/>
          <a:p>
            <a:pPr algn="l">
              <a:spcBef>
                <a:spcPct val="50000"/>
              </a:spcBef>
            </a:pPr>
            <a:r>
              <a:rPr kumimoji="0" lang="zh-CN" altLang="en-US" sz="4000" b="1" dirty="0">
                <a:solidFill>
                  <a:srgbClr val="0000FF"/>
                </a:solidFill>
                <a:effectLst>
                  <a:outerShdw blurRad="38100" dist="38100" dir="2700000" algn="tl">
                    <a:srgbClr val="C0C0C0"/>
                  </a:outerShdw>
                </a:effectLst>
                <a:latin typeface="Arial" pitchFamily="34" charset="0"/>
                <a:cs typeface="Arial" pitchFamily="34" charset="0"/>
              </a:rPr>
              <a:t>规模</a:t>
            </a:r>
          </a:p>
        </p:txBody>
      </p:sp>
      <p:sp>
        <p:nvSpPr>
          <p:cNvPr id="103431" name="Text Box 7"/>
          <p:cNvSpPr txBox="1">
            <a:spLocks noChangeArrowheads="1"/>
          </p:cNvSpPr>
          <p:nvPr/>
        </p:nvSpPr>
        <p:spPr bwMode="auto">
          <a:xfrm>
            <a:off x="0" y="3857634"/>
            <a:ext cx="1152525" cy="707886"/>
          </a:xfrm>
          <a:prstGeom prst="rect">
            <a:avLst/>
          </a:prstGeom>
          <a:noFill/>
          <a:ln w="9525">
            <a:noFill/>
            <a:miter lim="800000"/>
            <a:headEnd/>
            <a:tailEnd/>
          </a:ln>
          <a:effectLst/>
        </p:spPr>
        <p:txBody>
          <a:bodyPr>
            <a:spAutoFit/>
          </a:bodyPr>
          <a:lstStyle/>
          <a:p>
            <a:pPr algn="l">
              <a:spcBef>
                <a:spcPct val="50000"/>
              </a:spcBef>
            </a:pPr>
            <a:r>
              <a:rPr kumimoji="0" lang="zh-CN" altLang="en-US" sz="4000" b="1" dirty="0">
                <a:solidFill>
                  <a:srgbClr val="0000FF"/>
                </a:solidFill>
                <a:effectLst>
                  <a:outerShdw blurRad="38100" dist="38100" dir="2700000" algn="tl">
                    <a:srgbClr val="C0C0C0"/>
                  </a:outerShdw>
                </a:effectLst>
                <a:latin typeface="Arial" pitchFamily="34" charset="0"/>
                <a:cs typeface="Arial" pitchFamily="34" charset="0"/>
              </a:rPr>
              <a:t>我</a:t>
            </a:r>
          </a:p>
        </p:txBody>
      </p:sp>
      <p:sp>
        <p:nvSpPr>
          <p:cNvPr id="103432" name="Text Box 8"/>
          <p:cNvSpPr txBox="1">
            <a:spLocks noChangeArrowheads="1"/>
          </p:cNvSpPr>
          <p:nvPr/>
        </p:nvSpPr>
        <p:spPr bwMode="auto">
          <a:xfrm>
            <a:off x="1428728" y="1643056"/>
            <a:ext cx="2016125" cy="707886"/>
          </a:xfrm>
          <a:prstGeom prst="rect">
            <a:avLst/>
          </a:prstGeom>
          <a:noFill/>
          <a:ln w="9525">
            <a:noFill/>
            <a:miter lim="800000"/>
            <a:headEnd/>
            <a:tailEnd/>
          </a:ln>
          <a:effectLst/>
        </p:spPr>
        <p:txBody>
          <a:bodyPr>
            <a:spAutoFit/>
          </a:bodyPr>
          <a:lstStyle/>
          <a:p>
            <a:pPr algn="l">
              <a:spcBef>
                <a:spcPct val="50000"/>
              </a:spcBef>
            </a:pPr>
            <a:r>
              <a:rPr lang="zh-CN" altLang="en-US" sz="4000" b="1" dirty="0">
                <a:solidFill>
                  <a:srgbClr val="0000FF"/>
                </a:solidFill>
                <a:ea typeface="楷体_GB2312" pitchFamily="49" charset="-122"/>
              </a:rPr>
              <a:t>第二年</a:t>
            </a:r>
          </a:p>
        </p:txBody>
      </p:sp>
      <p:sp>
        <p:nvSpPr>
          <p:cNvPr id="103433" name="Text Box 9"/>
          <p:cNvSpPr txBox="1">
            <a:spLocks noChangeArrowheads="1"/>
          </p:cNvSpPr>
          <p:nvPr/>
        </p:nvSpPr>
        <p:spPr bwMode="auto">
          <a:xfrm>
            <a:off x="1857356" y="3786196"/>
            <a:ext cx="2160588" cy="707886"/>
          </a:xfrm>
          <a:prstGeom prst="rect">
            <a:avLst/>
          </a:prstGeom>
          <a:noFill/>
          <a:ln w="9525">
            <a:noFill/>
            <a:miter lim="800000"/>
            <a:headEnd/>
            <a:tailEnd/>
          </a:ln>
          <a:effectLst/>
        </p:spPr>
        <p:txBody>
          <a:bodyPr>
            <a:spAutoFit/>
          </a:bodyPr>
          <a:lstStyle/>
          <a:p>
            <a:pPr algn="l">
              <a:spcBef>
                <a:spcPct val="50000"/>
              </a:spcBef>
            </a:pPr>
            <a:r>
              <a:rPr kumimoji="0" lang="zh-CN" altLang="en-US" sz="4000" b="1" dirty="0">
                <a:solidFill>
                  <a:srgbClr val="0000FF"/>
                </a:solidFill>
                <a:effectLst>
                  <a:outerShdw blurRad="38100" dist="38100" dir="2700000" algn="tl">
                    <a:srgbClr val="C0C0C0"/>
                  </a:outerShdw>
                </a:effectLst>
                <a:latin typeface="Arial" pitchFamily="34" charset="0"/>
                <a:cs typeface="Arial" pitchFamily="34" charset="0"/>
              </a:rPr>
              <a:t>写文章</a:t>
            </a:r>
          </a:p>
        </p:txBody>
      </p:sp>
      <p:sp>
        <p:nvSpPr>
          <p:cNvPr id="103434" name="Text Box 10"/>
          <p:cNvSpPr txBox="1">
            <a:spLocks noChangeArrowheads="1"/>
          </p:cNvSpPr>
          <p:nvPr/>
        </p:nvSpPr>
        <p:spPr bwMode="auto">
          <a:xfrm>
            <a:off x="3643306" y="3929072"/>
            <a:ext cx="3348037" cy="707886"/>
          </a:xfrm>
          <a:prstGeom prst="rect">
            <a:avLst/>
          </a:prstGeom>
          <a:noFill/>
          <a:ln w="9525">
            <a:noFill/>
            <a:miter lim="800000"/>
            <a:headEnd/>
            <a:tailEnd/>
          </a:ln>
          <a:effectLst/>
        </p:spPr>
        <p:txBody>
          <a:bodyPr>
            <a:spAutoFit/>
          </a:bodyPr>
          <a:lstStyle/>
          <a:p>
            <a:pPr algn="l">
              <a:spcBef>
                <a:spcPct val="50000"/>
              </a:spcBef>
            </a:pPr>
            <a:r>
              <a:rPr kumimoji="0" lang="zh-CN" altLang="en-US" sz="4000" b="1" dirty="0">
                <a:solidFill>
                  <a:srgbClr val="0000FF"/>
                </a:solidFill>
                <a:effectLst>
                  <a:outerShdw blurRad="38100" dist="38100" dir="2700000" algn="tl">
                    <a:srgbClr val="C0C0C0"/>
                  </a:outerShdw>
                </a:effectLst>
                <a:latin typeface="宋体" pitchFamily="2" charset="-122"/>
                <a:cs typeface="Arial" pitchFamily="34" charset="0"/>
              </a:rPr>
              <a:t>来 ，表目的</a:t>
            </a:r>
          </a:p>
        </p:txBody>
      </p:sp>
      <p:sp>
        <p:nvSpPr>
          <p:cNvPr id="103435" name="Text Box 11"/>
          <p:cNvSpPr txBox="1">
            <a:spLocks noChangeArrowheads="1"/>
          </p:cNvSpPr>
          <p:nvPr/>
        </p:nvSpPr>
        <p:spPr bwMode="auto">
          <a:xfrm>
            <a:off x="4357686" y="571486"/>
            <a:ext cx="1439863" cy="707886"/>
          </a:xfrm>
          <a:prstGeom prst="rect">
            <a:avLst/>
          </a:prstGeom>
          <a:noFill/>
          <a:ln w="9525">
            <a:noFill/>
            <a:miter lim="800000"/>
            <a:headEnd/>
            <a:tailEnd/>
          </a:ln>
          <a:effectLst/>
        </p:spPr>
        <p:txBody>
          <a:bodyPr>
            <a:spAutoFit/>
          </a:bodyPr>
          <a:lstStyle/>
          <a:p>
            <a:pPr algn="l">
              <a:spcBef>
                <a:spcPct val="50000"/>
              </a:spcBef>
            </a:pPr>
            <a:r>
              <a:rPr lang="zh-CN" altLang="en-US" sz="4000" b="1" dirty="0">
                <a:solidFill>
                  <a:srgbClr val="0000FF"/>
                </a:solidFill>
                <a:ea typeface="楷体_GB2312" pitchFamily="49" charset="-122"/>
              </a:rPr>
              <a:t>贬官</a:t>
            </a:r>
          </a:p>
        </p:txBody>
      </p:sp>
      <p:sp>
        <p:nvSpPr>
          <p:cNvPr id="103436" name="Text Box 12"/>
          <p:cNvSpPr txBox="1">
            <a:spLocks noChangeArrowheads="1"/>
          </p:cNvSpPr>
          <p:nvPr/>
        </p:nvSpPr>
        <p:spPr bwMode="auto">
          <a:xfrm>
            <a:off x="7000892" y="142858"/>
            <a:ext cx="2016125" cy="707886"/>
          </a:xfrm>
          <a:prstGeom prst="rect">
            <a:avLst/>
          </a:prstGeom>
          <a:noFill/>
          <a:ln w="9525">
            <a:noFill/>
            <a:miter lim="800000"/>
            <a:headEnd/>
            <a:tailEnd/>
          </a:ln>
          <a:effectLst/>
        </p:spPr>
        <p:txBody>
          <a:bodyPr>
            <a:spAutoFit/>
          </a:bodyPr>
          <a:lstStyle/>
          <a:p>
            <a:pPr algn="l">
              <a:spcBef>
                <a:spcPct val="50000"/>
              </a:spcBef>
            </a:pPr>
            <a:r>
              <a:rPr lang="zh-CN" altLang="en-US" sz="4000" b="1" dirty="0">
                <a:solidFill>
                  <a:srgbClr val="0000FF"/>
                </a:solidFill>
                <a:ea typeface="楷体_GB2312" pitchFamily="49" charset="-122"/>
              </a:rPr>
              <a:t>做太守</a:t>
            </a:r>
          </a:p>
        </p:txBody>
      </p:sp>
      <p:sp>
        <p:nvSpPr>
          <p:cNvPr id="103437" name="Text Box 13"/>
          <p:cNvSpPr txBox="1">
            <a:spLocks noChangeArrowheads="1"/>
          </p:cNvSpPr>
          <p:nvPr/>
        </p:nvSpPr>
        <p:spPr bwMode="auto">
          <a:xfrm>
            <a:off x="4929190" y="1643056"/>
            <a:ext cx="1295400" cy="707886"/>
          </a:xfrm>
          <a:prstGeom prst="rect">
            <a:avLst/>
          </a:prstGeom>
          <a:noFill/>
          <a:ln w="9525">
            <a:noFill/>
            <a:miter lim="800000"/>
            <a:headEnd/>
            <a:tailEnd/>
          </a:ln>
          <a:effectLst/>
        </p:spPr>
        <p:txBody>
          <a:bodyPr>
            <a:spAutoFit/>
          </a:bodyPr>
          <a:lstStyle/>
          <a:p>
            <a:pPr algn="l">
              <a:spcBef>
                <a:spcPct val="50000"/>
              </a:spcBef>
            </a:pPr>
            <a:r>
              <a:rPr lang="zh-CN" altLang="en-US" sz="4000" b="1" dirty="0">
                <a:solidFill>
                  <a:srgbClr val="0000FF"/>
                </a:solidFill>
                <a:ea typeface="楷体_GB2312" pitchFamily="49" charset="-122"/>
              </a:rPr>
              <a:t>和乐</a:t>
            </a:r>
          </a:p>
        </p:txBody>
      </p:sp>
      <p:sp>
        <p:nvSpPr>
          <p:cNvPr id="103438" name="Text Box 14"/>
          <p:cNvSpPr txBox="1">
            <a:spLocks noChangeArrowheads="1"/>
          </p:cNvSpPr>
          <p:nvPr/>
        </p:nvSpPr>
        <p:spPr bwMode="auto">
          <a:xfrm>
            <a:off x="1000100" y="642924"/>
            <a:ext cx="1512887" cy="707886"/>
          </a:xfrm>
          <a:prstGeom prst="rect">
            <a:avLst/>
          </a:prstGeom>
          <a:noFill/>
          <a:ln w="9525">
            <a:noFill/>
            <a:miter lim="800000"/>
            <a:headEnd/>
            <a:tailEnd/>
          </a:ln>
          <a:effectLst/>
        </p:spPr>
        <p:txBody>
          <a:bodyPr>
            <a:spAutoFit/>
          </a:bodyPr>
          <a:lstStyle/>
          <a:p>
            <a:pPr algn="l">
              <a:spcBef>
                <a:spcPct val="50000"/>
              </a:spcBef>
            </a:pPr>
            <a:r>
              <a:rPr lang="zh-CN" altLang="en-US" sz="4000" b="1" dirty="0">
                <a:solidFill>
                  <a:srgbClr val="0000FF"/>
                </a:solidFill>
                <a:ea typeface="楷体_GB2312" pitchFamily="49" charset="-122"/>
              </a:rPr>
              <a:t>到了</a:t>
            </a:r>
          </a:p>
        </p:txBody>
      </p:sp>
      <p:sp>
        <p:nvSpPr>
          <p:cNvPr id="103439" name="Text Box 15"/>
          <p:cNvSpPr txBox="1">
            <a:spLocks noChangeArrowheads="1"/>
          </p:cNvSpPr>
          <p:nvPr/>
        </p:nvSpPr>
        <p:spPr bwMode="auto">
          <a:xfrm>
            <a:off x="-142908" y="2643188"/>
            <a:ext cx="3635375" cy="707886"/>
          </a:xfrm>
          <a:prstGeom prst="rect">
            <a:avLst/>
          </a:prstGeom>
          <a:noFill/>
          <a:ln w="9525">
            <a:noFill/>
            <a:miter lim="800000"/>
            <a:headEnd/>
            <a:tailEnd/>
          </a:ln>
          <a:effectLst/>
        </p:spPr>
        <p:txBody>
          <a:bodyPr wrap="square">
            <a:spAutoFit/>
          </a:bodyPr>
          <a:lstStyle/>
          <a:p>
            <a:pPr algn="l">
              <a:spcBef>
                <a:spcPct val="50000"/>
              </a:spcBef>
            </a:pPr>
            <a:r>
              <a:rPr kumimoji="0" lang="zh-CN" altLang="en-US" sz="2800" b="1" dirty="0">
                <a:effectLst>
                  <a:outerShdw blurRad="38100" dist="38100" dir="2700000" algn="tl">
                    <a:srgbClr val="C0C0C0"/>
                  </a:outerShdw>
                </a:effectLst>
                <a:latin typeface="Arial" pitchFamily="34" charset="0"/>
                <a:cs typeface="Arial" pitchFamily="34" charset="0"/>
              </a:rPr>
              <a:t>（通假字）“俱”</a:t>
            </a:r>
            <a:r>
              <a:rPr kumimoji="0" lang="zh-CN" altLang="en-US" sz="4000" b="1" dirty="0">
                <a:solidFill>
                  <a:srgbClr val="0000FF"/>
                </a:solidFill>
                <a:effectLst>
                  <a:outerShdw blurRad="38100" dist="38100" dir="2700000" algn="tl">
                    <a:srgbClr val="C0C0C0"/>
                  </a:outerShdw>
                </a:effectLst>
                <a:latin typeface="Arial" pitchFamily="34" charset="0"/>
                <a:cs typeface="Arial" pitchFamily="34" charset="0"/>
              </a:rPr>
              <a:t>都</a:t>
            </a:r>
          </a:p>
        </p:txBody>
      </p:sp>
      <p:sp>
        <p:nvSpPr>
          <p:cNvPr id="103440" name="Text Box 16"/>
          <p:cNvSpPr txBox="1">
            <a:spLocks noChangeArrowheads="1"/>
          </p:cNvSpPr>
          <p:nvPr/>
        </p:nvSpPr>
        <p:spPr bwMode="auto">
          <a:xfrm>
            <a:off x="6838950" y="3071816"/>
            <a:ext cx="2305050" cy="1138773"/>
          </a:xfrm>
          <a:prstGeom prst="rect">
            <a:avLst/>
          </a:prstGeom>
          <a:noFill/>
          <a:ln w="9525">
            <a:noFill/>
            <a:miter lim="800000"/>
            <a:headEnd/>
            <a:tailEnd/>
          </a:ln>
          <a:effectLst/>
        </p:spPr>
        <p:txBody>
          <a:bodyPr>
            <a:spAutoFit/>
          </a:bodyPr>
          <a:lstStyle/>
          <a:p>
            <a:pPr algn="l">
              <a:spcBef>
                <a:spcPct val="50000"/>
              </a:spcBef>
            </a:pPr>
            <a:r>
              <a:rPr kumimoji="0" lang="zh-CN" altLang="en-US" sz="2800" b="1" dirty="0">
                <a:effectLst>
                  <a:outerShdw blurRad="38100" dist="38100" dir="2700000" algn="tl">
                    <a:srgbClr val="C0C0C0"/>
                  </a:outerShdw>
                </a:effectLst>
                <a:latin typeface="Arial" pitchFamily="34" charset="0"/>
                <a:cs typeface="Arial" pitchFamily="34" charset="0"/>
              </a:rPr>
              <a:t>（通假字）”嘱”</a:t>
            </a:r>
            <a:r>
              <a:rPr kumimoji="0" lang="zh-CN" altLang="en-US" sz="4000" b="1" dirty="0">
                <a:solidFill>
                  <a:srgbClr val="0000FF"/>
                </a:solidFill>
                <a:effectLst>
                  <a:outerShdw blurRad="38100" dist="38100" dir="2700000" algn="tl">
                    <a:srgbClr val="C0C0C0"/>
                  </a:outerShdw>
                </a:effectLst>
                <a:latin typeface="Arial" pitchFamily="34" charset="0"/>
                <a:cs typeface="Arial" pitchFamily="34" charset="0"/>
              </a:rPr>
              <a:t>嘱托</a:t>
            </a:r>
          </a:p>
        </p:txBody>
      </p:sp>
      <p:sp>
        <p:nvSpPr>
          <p:cNvPr id="103447" name="Rectangle 23"/>
          <p:cNvSpPr>
            <a:spLocks noChangeArrowheads="1"/>
          </p:cNvSpPr>
          <p:nvPr/>
        </p:nvSpPr>
        <p:spPr bwMode="auto">
          <a:xfrm>
            <a:off x="1714480" y="2214560"/>
            <a:ext cx="1210588" cy="707886"/>
          </a:xfrm>
          <a:prstGeom prst="rect">
            <a:avLst/>
          </a:prstGeom>
          <a:noFill/>
          <a:ln w="38100">
            <a:noFill/>
            <a:miter lim="800000"/>
            <a:headEnd/>
            <a:tailEnd/>
          </a:ln>
          <a:effectLst/>
        </p:spPr>
        <p:txBody>
          <a:bodyPr wrap="none">
            <a:spAutoFit/>
          </a:bodyPr>
          <a:lstStyle/>
          <a:p>
            <a:pPr>
              <a:spcBef>
                <a:spcPct val="20000"/>
              </a:spcBef>
            </a:pPr>
            <a:r>
              <a:rPr lang="zh-CN" altLang="en-US" sz="4000" b="1" dirty="0">
                <a:solidFill>
                  <a:schemeClr val="accent2"/>
                </a:solidFill>
                <a:ea typeface="华文新魏" pitchFamily="2" charset="-122"/>
              </a:rPr>
              <a:t>于是</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35"/>
                                        </p:tgtEl>
                                        <p:attrNameLst>
                                          <p:attrName>style.visibility</p:attrName>
                                        </p:attrNameLst>
                                      </p:cBhvr>
                                      <p:to>
                                        <p:strVal val="visible"/>
                                      </p:to>
                                    </p:set>
                                    <p:animEffect transition="in" filter="blinds(horizontal)">
                                      <p:cBhvr>
                                        <p:cTn id="7" dur="500"/>
                                        <p:tgtEl>
                                          <p:spTgt spid="1034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436"/>
                                        </p:tgtEl>
                                        <p:attrNameLst>
                                          <p:attrName>style.visibility</p:attrName>
                                        </p:attrNameLst>
                                      </p:cBhvr>
                                      <p:to>
                                        <p:strVal val="visible"/>
                                      </p:to>
                                    </p:set>
                                    <p:animEffect transition="in" filter="blinds(horizontal)">
                                      <p:cBhvr>
                                        <p:cTn id="12" dur="500"/>
                                        <p:tgtEl>
                                          <p:spTgt spid="10343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3438"/>
                                        </p:tgtEl>
                                        <p:attrNameLst>
                                          <p:attrName>style.visibility</p:attrName>
                                        </p:attrNameLst>
                                      </p:cBhvr>
                                      <p:to>
                                        <p:strVal val="visible"/>
                                      </p:to>
                                    </p:set>
                                    <p:animEffect transition="in" filter="blinds(horizontal)">
                                      <p:cBhvr>
                                        <p:cTn id="17" dur="500"/>
                                        <p:tgtEl>
                                          <p:spTgt spid="10343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3432"/>
                                        </p:tgtEl>
                                        <p:attrNameLst>
                                          <p:attrName>style.visibility</p:attrName>
                                        </p:attrNameLst>
                                      </p:cBhvr>
                                      <p:to>
                                        <p:strVal val="visible"/>
                                      </p:to>
                                    </p:set>
                                    <p:animEffect transition="in" filter="blinds(horizontal)">
                                      <p:cBhvr>
                                        <p:cTn id="22" dur="500"/>
                                        <p:tgtEl>
                                          <p:spTgt spid="10343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3429"/>
                                        </p:tgtEl>
                                        <p:attrNameLst>
                                          <p:attrName>style.visibility</p:attrName>
                                        </p:attrNameLst>
                                      </p:cBhvr>
                                      <p:to>
                                        <p:strVal val="visible"/>
                                      </p:to>
                                    </p:set>
                                    <p:animEffect transition="in" filter="blinds(horizontal)">
                                      <p:cBhvr>
                                        <p:cTn id="27" dur="500"/>
                                        <p:tgtEl>
                                          <p:spTgt spid="10342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3437"/>
                                        </p:tgtEl>
                                        <p:attrNameLst>
                                          <p:attrName>style.visibility</p:attrName>
                                        </p:attrNameLst>
                                      </p:cBhvr>
                                      <p:to>
                                        <p:strVal val="visible"/>
                                      </p:to>
                                    </p:set>
                                    <p:animEffect transition="in" filter="blinds(horizontal)">
                                      <p:cBhvr>
                                        <p:cTn id="32" dur="500"/>
                                        <p:tgtEl>
                                          <p:spTgt spid="10343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3439"/>
                                        </p:tgtEl>
                                        <p:attrNameLst>
                                          <p:attrName>style.visibility</p:attrName>
                                        </p:attrNameLst>
                                      </p:cBhvr>
                                      <p:to>
                                        <p:strVal val="visible"/>
                                      </p:to>
                                    </p:set>
                                    <p:animEffect transition="in" filter="blinds(horizontal)">
                                      <p:cBhvr>
                                        <p:cTn id="37" dur="500"/>
                                        <p:tgtEl>
                                          <p:spTgt spid="10343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3447"/>
                                        </p:tgtEl>
                                        <p:attrNameLst>
                                          <p:attrName>style.visibility</p:attrName>
                                        </p:attrNameLst>
                                      </p:cBhvr>
                                      <p:to>
                                        <p:strVal val="visible"/>
                                      </p:to>
                                    </p:set>
                                    <p:animEffect transition="in" filter="strips(downLeft)">
                                      <p:cBhvr>
                                        <p:cTn id="42" dur="500"/>
                                        <p:tgtEl>
                                          <p:spTgt spid="10344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3430"/>
                                        </p:tgtEl>
                                        <p:attrNameLst>
                                          <p:attrName>style.visibility</p:attrName>
                                        </p:attrNameLst>
                                      </p:cBhvr>
                                      <p:to>
                                        <p:strVal val="visible"/>
                                      </p:to>
                                    </p:set>
                                    <p:animEffect transition="in" filter="blinds(horizontal)">
                                      <p:cBhvr>
                                        <p:cTn id="47" dur="500"/>
                                        <p:tgtEl>
                                          <p:spTgt spid="10343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3440"/>
                                        </p:tgtEl>
                                        <p:attrNameLst>
                                          <p:attrName>style.visibility</p:attrName>
                                        </p:attrNameLst>
                                      </p:cBhvr>
                                      <p:to>
                                        <p:strVal val="visible"/>
                                      </p:to>
                                    </p:set>
                                    <p:animEffect transition="in" filter="blinds(horizontal)">
                                      <p:cBhvr>
                                        <p:cTn id="52" dur="500"/>
                                        <p:tgtEl>
                                          <p:spTgt spid="10344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03431"/>
                                        </p:tgtEl>
                                        <p:attrNameLst>
                                          <p:attrName>style.visibility</p:attrName>
                                        </p:attrNameLst>
                                      </p:cBhvr>
                                      <p:to>
                                        <p:strVal val="visible"/>
                                      </p:to>
                                    </p:set>
                                    <p:animEffect transition="in" filter="blinds(horizontal)">
                                      <p:cBhvr>
                                        <p:cTn id="57" dur="500"/>
                                        <p:tgtEl>
                                          <p:spTgt spid="10343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03433"/>
                                        </p:tgtEl>
                                        <p:attrNameLst>
                                          <p:attrName>style.visibility</p:attrName>
                                        </p:attrNameLst>
                                      </p:cBhvr>
                                      <p:to>
                                        <p:strVal val="visible"/>
                                      </p:to>
                                    </p:set>
                                    <p:animEffect transition="in" filter="blinds(horizontal)">
                                      <p:cBhvr>
                                        <p:cTn id="62" dur="500"/>
                                        <p:tgtEl>
                                          <p:spTgt spid="10343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03434"/>
                                        </p:tgtEl>
                                        <p:attrNameLst>
                                          <p:attrName>style.visibility</p:attrName>
                                        </p:attrNameLst>
                                      </p:cBhvr>
                                      <p:to>
                                        <p:strVal val="visible"/>
                                      </p:to>
                                    </p:set>
                                    <p:animEffect transition="in" filter="blinds(horizontal)">
                                      <p:cBhvr>
                                        <p:cTn id="67" dur="500"/>
                                        <p:tgtEl>
                                          <p:spTgt spid="103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P spid="103430" grpId="0"/>
      <p:bldP spid="103431" grpId="0"/>
      <p:bldP spid="103432" grpId="0"/>
      <p:bldP spid="103433" grpId="0"/>
      <p:bldP spid="103434" grpId="0"/>
      <p:bldP spid="103435" grpId="0"/>
      <p:bldP spid="103436" grpId="0"/>
      <p:bldP spid="103437" grpId="0"/>
      <p:bldP spid="103438" grpId="0"/>
      <p:bldP spid="103439" grpId="0"/>
      <p:bldP spid="103440" grpId="0"/>
      <p:bldP spid="10344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104453" name="Rectangle 5"/>
          <p:cNvSpPr>
            <a:spLocks noChangeArrowheads="1"/>
          </p:cNvSpPr>
          <p:nvPr/>
        </p:nvSpPr>
        <p:spPr bwMode="auto">
          <a:xfrm>
            <a:off x="611188" y="735807"/>
            <a:ext cx="8013700" cy="3942160"/>
          </a:xfrm>
          <a:prstGeom prst="rect">
            <a:avLst/>
          </a:prstGeom>
          <a:noFill/>
          <a:ln w="9525" algn="ctr">
            <a:noFill/>
            <a:miter lim="800000"/>
            <a:headEnd/>
            <a:tailEnd/>
          </a:ln>
          <a:effectLst/>
        </p:spPr>
        <p:txBody>
          <a:bodyPr anchor="ctr"/>
          <a:lstStyle/>
          <a:p>
            <a:pPr algn="l" eaLnBrk="0" hangingPunct="0"/>
            <a:r>
              <a:rPr lang="zh-CN" altLang="en-US" sz="4000" b="1" dirty="0">
                <a:solidFill>
                  <a:srgbClr val="0000FF"/>
                </a:solidFill>
                <a:ea typeface="仿宋_GB2312" pitchFamily="49" charset="-122"/>
                <a:cs typeface="Arial" pitchFamily="34" charset="0"/>
              </a:rPr>
              <a:t>庆历</a:t>
            </a:r>
            <a:r>
              <a:rPr lang="zh-CN" altLang="en-US" sz="4000" b="1" dirty="0" smtClean="0">
                <a:solidFill>
                  <a:srgbClr val="0000FF"/>
                </a:solidFill>
                <a:ea typeface="仿宋_GB2312" pitchFamily="49" charset="-122"/>
                <a:cs typeface="Arial" pitchFamily="34" charset="0"/>
              </a:rPr>
              <a:t>四年春天</a:t>
            </a:r>
            <a:r>
              <a:rPr lang="zh-CN" altLang="en-US" sz="4000" b="1" dirty="0">
                <a:solidFill>
                  <a:srgbClr val="0000FF"/>
                </a:solidFill>
                <a:ea typeface="仿宋_GB2312" pitchFamily="49" charset="-122"/>
                <a:cs typeface="Arial" pitchFamily="34" charset="0"/>
              </a:rPr>
              <a:t>，滕子京被贬谪到巴陵做太守。到了第二年，政事顺利，百姓和乐，各种荒废了的事业都兴办起来。于是重新修建岳阳楼，扩大它原来的规模，在楼上刻了唐代名人和当代人的诗赋。嘱托我写一篇文章来记述这件事。 </a:t>
            </a:r>
            <a:endParaRPr lang="zh-CN" altLang="en-US" sz="4000" b="1" dirty="0">
              <a:ea typeface="仿宋_GB2312" pitchFamily="49" charset="-122"/>
              <a:cs typeface="Arial" pitchFamily="34" charset="0"/>
            </a:endParaRPr>
          </a:p>
        </p:txBody>
      </p:sp>
      <p:sp>
        <p:nvSpPr>
          <p:cNvPr id="104455" name="Rectangle 7"/>
          <p:cNvSpPr>
            <a:spLocks noChangeArrowheads="1"/>
          </p:cNvSpPr>
          <p:nvPr/>
        </p:nvSpPr>
        <p:spPr bwMode="auto">
          <a:xfrm>
            <a:off x="250825" y="2032398"/>
            <a:ext cx="8229600" cy="539353"/>
          </a:xfrm>
          <a:prstGeom prst="rect">
            <a:avLst/>
          </a:prstGeom>
          <a:noFill/>
          <a:ln w="9525" algn="ctr">
            <a:noFill/>
            <a:miter lim="800000"/>
            <a:headEnd/>
            <a:tailEnd/>
          </a:ln>
          <a:effectLst/>
        </p:spPr>
        <p:txBody>
          <a:bodyPr anchor="ctr"/>
          <a:lstStyle/>
          <a:p>
            <a:pPr algn="l" eaLnBrk="0" hangingPunct="0"/>
            <a:endParaRPr lang="zh-CN" altLang="en-US" sz="2800" b="1">
              <a:solidFill>
                <a:srgbClr val="0000FF"/>
              </a:solidFill>
              <a:ea typeface="仿宋_GB2312" pitchFamily="49" charset="-122"/>
              <a:cs typeface="Arial" pitchFamily="34" charset="0"/>
            </a:endParaRPr>
          </a:p>
        </p:txBody>
      </p:sp>
      <p:sp>
        <p:nvSpPr>
          <p:cNvPr id="104457" name="Rectangle 9"/>
          <p:cNvSpPr>
            <a:spLocks noChangeArrowheads="1"/>
          </p:cNvSpPr>
          <p:nvPr/>
        </p:nvSpPr>
        <p:spPr bwMode="auto">
          <a:xfrm>
            <a:off x="250825" y="3489723"/>
            <a:ext cx="8229600" cy="1188244"/>
          </a:xfrm>
          <a:prstGeom prst="rect">
            <a:avLst/>
          </a:prstGeom>
          <a:noFill/>
          <a:ln w="9525" algn="ctr">
            <a:noFill/>
            <a:miter lim="800000"/>
            <a:headEnd/>
            <a:tailEnd/>
          </a:ln>
          <a:effectLst/>
        </p:spPr>
        <p:txBody>
          <a:bodyPr anchor="ctr"/>
          <a:lstStyle/>
          <a:p>
            <a:pPr algn="l" eaLnBrk="0" hangingPunct="0"/>
            <a:endParaRPr lang="zh-CN" altLang="en-US" sz="2800" b="1">
              <a:solidFill>
                <a:srgbClr val="0000FF"/>
              </a:solidFill>
              <a:ea typeface="仿宋_GB2312" pitchFamily="49" charset="-122"/>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453">
                                            <p:txEl>
                                              <p:pRg st="0" end="0"/>
                                            </p:txEl>
                                          </p:spTgt>
                                        </p:tgtEl>
                                        <p:attrNameLst>
                                          <p:attrName>style.visibility</p:attrName>
                                        </p:attrNameLst>
                                      </p:cBhvr>
                                      <p:to>
                                        <p:strVal val="visible"/>
                                      </p:to>
                                    </p:set>
                                    <p:anim calcmode="lin" valueType="num">
                                      <p:cBhvr additive="base">
                                        <p:cTn id="7" dur="500" fill="hold"/>
                                        <p:tgtEl>
                                          <p:spTgt spid="10445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445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nodePh="1">
                                  <p:stCondLst>
                                    <p:cond delay="0"/>
                                  </p:stCondLst>
                                  <p:endCondLst>
                                    <p:cond evt="begin" delay="0">
                                      <p:tn val="11"/>
                                    </p:cond>
                                  </p:endCondLst>
                                  <p:childTnLst>
                                    <p:set>
                                      <p:cBhvr>
                                        <p:cTn id="12" dur="1" fill="hold">
                                          <p:stCondLst>
                                            <p:cond delay="0"/>
                                          </p:stCondLst>
                                        </p:cTn>
                                        <p:tgtEl>
                                          <p:spTgt spid="104455">
                                            <p:txEl>
                                              <p:pRg st="0" end="0"/>
                                            </p:txEl>
                                          </p:spTgt>
                                        </p:tgtEl>
                                        <p:attrNameLst>
                                          <p:attrName>style.visibility</p:attrName>
                                        </p:attrNameLst>
                                      </p:cBhvr>
                                      <p:to>
                                        <p:strVal val="visible"/>
                                      </p:to>
                                    </p:set>
                                    <p:anim calcmode="lin" valueType="num">
                                      <p:cBhvr additive="base">
                                        <p:cTn id="13" dur="500" fill="hold"/>
                                        <p:tgtEl>
                                          <p:spTgt spid="10445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445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nodePh="1">
                                  <p:stCondLst>
                                    <p:cond delay="0"/>
                                  </p:stCondLst>
                                  <p:endCondLst>
                                    <p:cond evt="begin" delay="0">
                                      <p:tn val="17"/>
                                    </p:cond>
                                  </p:endCondLst>
                                  <p:childTnLst>
                                    <p:set>
                                      <p:cBhvr>
                                        <p:cTn id="18" dur="1" fill="hold">
                                          <p:stCondLst>
                                            <p:cond delay="0"/>
                                          </p:stCondLst>
                                        </p:cTn>
                                        <p:tgtEl>
                                          <p:spTgt spid="104457">
                                            <p:txEl>
                                              <p:pRg st="0" end="0"/>
                                            </p:txEl>
                                          </p:spTgt>
                                        </p:tgtEl>
                                        <p:attrNameLst>
                                          <p:attrName>style.visibility</p:attrName>
                                        </p:attrNameLst>
                                      </p:cBhvr>
                                      <p:to>
                                        <p:strVal val="visible"/>
                                      </p:to>
                                    </p:set>
                                    <p:anim calcmode="lin" valueType="num">
                                      <p:cBhvr additive="base">
                                        <p:cTn id="19" dur="500" fill="hold"/>
                                        <p:tgtEl>
                                          <p:spTgt spid="104457">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445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build="p"/>
      <p:bldP spid="104455" grpId="0" build="p"/>
      <p:bldP spid="104457"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lum/>
          </a:blip>
          <a:srcRect/>
          <a:stretch>
            <a:fillRect t="-28000" b="-28000"/>
          </a:stretch>
        </a:blipFill>
        <a:effectLst/>
      </p:bgPr>
    </p:bg>
    <p:spTree>
      <p:nvGrpSpPr>
        <p:cNvPr id="1" name=""/>
        <p:cNvGrpSpPr/>
        <p:nvPr/>
      </p:nvGrpSpPr>
      <p:grpSpPr>
        <a:xfrm>
          <a:off x="0" y="0"/>
          <a:ext cx="0" cy="0"/>
          <a:chOff x="0" y="0"/>
          <a:chExt cx="0" cy="0"/>
        </a:xfrm>
      </p:grpSpPr>
      <p:sp>
        <p:nvSpPr>
          <p:cNvPr id="17410" name="灯片编号占位符 5"/>
          <p:cNvSpPr>
            <a:spLocks noGrp="1"/>
          </p:cNvSpPr>
          <p:nvPr>
            <p:ph type="sldNum" sz="quarter" idx="12"/>
          </p:nvPr>
        </p:nvSpPr>
        <p:spPr>
          <a:noFill/>
        </p:spPr>
        <p:txBody>
          <a:bodyPr/>
          <a:lstStyle/>
          <a:p>
            <a:fld id="{84D16FFD-A1E1-4DCF-ACEE-6A545D86BD76}" type="slidenum">
              <a:rPr lang="zh-CN" altLang="en-US" smtClean="0"/>
              <a:pPr/>
              <a:t>14</a:t>
            </a:fld>
            <a:endParaRPr lang="en-US" altLang="zh-CN" smtClean="0"/>
          </a:p>
        </p:txBody>
      </p:sp>
      <p:sp>
        <p:nvSpPr>
          <p:cNvPr id="17411" name="Rectangle 2"/>
          <p:cNvSpPr>
            <a:spLocks noGrp="1" noChangeArrowheads="1"/>
          </p:cNvSpPr>
          <p:nvPr>
            <p:ph type="title"/>
          </p:nvPr>
        </p:nvSpPr>
        <p:spPr>
          <a:xfrm>
            <a:off x="642910" y="142858"/>
            <a:ext cx="7772400" cy="1143000"/>
          </a:xfrm>
        </p:spPr>
        <p:txBody>
          <a:bodyPr>
            <a:normAutofit fontScale="90000"/>
          </a:bodyPr>
          <a:lstStyle/>
          <a:p>
            <a:pPr eaLnBrk="1" hangingPunct="1"/>
            <a:r>
              <a:rPr lang="zh-CN" altLang="en-US" sz="4000" b="1" dirty="0" smtClean="0">
                <a:solidFill>
                  <a:schemeClr val="accent1"/>
                </a:solidFill>
                <a:ea typeface="华文彩云" pitchFamily="2" charset="-122"/>
              </a:rPr>
              <a:t>难句解释</a:t>
            </a:r>
            <a:br>
              <a:rPr lang="zh-CN" altLang="en-US" sz="4000" b="1" dirty="0" smtClean="0">
                <a:solidFill>
                  <a:schemeClr val="accent1"/>
                </a:solidFill>
                <a:ea typeface="华文彩云" pitchFamily="2" charset="-122"/>
              </a:rPr>
            </a:br>
            <a:r>
              <a:rPr lang="zh-CN" altLang="en-US" sz="4000" b="1" dirty="0" smtClean="0"/>
              <a:t>刻唐贤今人诗赋于其上</a:t>
            </a:r>
          </a:p>
        </p:txBody>
      </p:sp>
      <p:sp>
        <p:nvSpPr>
          <p:cNvPr id="128003" name="Rectangle 3"/>
          <p:cNvSpPr>
            <a:spLocks noGrp="1" noChangeArrowheads="1"/>
          </p:cNvSpPr>
          <p:nvPr>
            <p:ph type="body" idx="1"/>
          </p:nvPr>
        </p:nvSpPr>
        <p:spPr>
          <a:xfrm>
            <a:off x="571472" y="1500180"/>
            <a:ext cx="8358246" cy="2808684"/>
          </a:xfrm>
        </p:spPr>
        <p:txBody>
          <a:bodyPr>
            <a:normAutofit lnSpcReduction="10000"/>
          </a:bodyPr>
          <a:lstStyle/>
          <a:p>
            <a:pPr eaLnBrk="1" hangingPunct="1"/>
            <a:r>
              <a:rPr lang="zh-CN" altLang="en-US" sz="3600" b="1" dirty="0" smtClean="0">
                <a:solidFill>
                  <a:schemeClr val="accent2"/>
                </a:solidFill>
                <a:ea typeface="华文新魏" pitchFamily="2" charset="-122"/>
              </a:rPr>
              <a:t>要按现代汉语习惯颠倒语序：</a:t>
            </a:r>
            <a:r>
              <a:rPr lang="zh-CN" altLang="en-US" sz="3600" b="1" dirty="0" smtClean="0">
                <a:solidFill>
                  <a:srgbClr val="FF3300"/>
                </a:solidFill>
                <a:ea typeface="华文新魏" pitchFamily="2" charset="-122"/>
              </a:rPr>
              <a:t>于其上刻唐贤今人诗赋</a:t>
            </a:r>
            <a:r>
              <a:rPr lang="zh-CN" altLang="en-US" sz="3600" b="1" dirty="0" smtClean="0">
                <a:solidFill>
                  <a:schemeClr val="accent2"/>
                </a:solidFill>
                <a:ea typeface="华文新魏" pitchFamily="2" charset="-122"/>
              </a:rPr>
              <a:t>。</a:t>
            </a:r>
          </a:p>
          <a:p>
            <a:pPr eaLnBrk="1" hangingPunct="1"/>
            <a:r>
              <a:rPr lang="zh-CN" altLang="en-US" sz="3600" b="1" dirty="0" smtClean="0">
                <a:solidFill>
                  <a:schemeClr val="accent2"/>
                </a:solidFill>
                <a:ea typeface="华文新魏" pitchFamily="2" charset="-122"/>
              </a:rPr>
              <a:t>“唐贤今人”的语序应是“</a:t>
            </a:r>
            <a:r>
              <a:rPr lang="zh-CN" altLang="en-US" sz="3600" b="1" dirty="0" smtClean="0">
                <a:solidFill>
                  <a:srgbClr val="FF3300"/>
                </a:solidFill>
                <a:ea typeface="华文新魏" pitchFamily="2" charset="-122"/>
              </a:rPr>
              <a:t>唐今贤人</a:t>
            </a:r>
            <a:r>
              <a:rPr lang="zh-CN" altLang="en-US" sz="3600" b="1" dirty="0" smtClean="0">
                <a:solidFill>
                  <a:schemeClr val="accent2"/>
                </a:solidFill>
                <a:ea typeface="华文新魏" pitchFamily="2" charset="-122"/>
              </a:rPr>
              <a:t>”，即唐代和当代的贤人。这叫“互文”。</a:t>
            </a:r>
          </a:p>
          <a:p>
            <a:pPr eaLnBrk="1" hangingPunct="1"/>
            <a:r>
              <a:rPr lang="zh-CN" altLang="en-US" sz="3600" b="1" dirty="0" smtClean="0">
                <a:solidFill>
                  <a:schemeClr val="accent2"/>
                </a:solidFill>
                <a:ea typeface="华文新魏" pitchFamily="2" charset="-122"/>
              </a:rPr>
              <a:t>在上面刻上唐代和当代名人的诗赋。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003">
                                            <p:txEl>
                                              <p:pRg st="0" end="0"/>
                                            </p:txEl>
                                          </p:spTgt>
                                        </p:tgtEl>
                                        <p:attrNameLst>
                                          <p:attrName>style.visibility</p:attrName>
                                        </p:attrNameLst>
                                      </p:cBhvr>
                                      <p:to>
                                        <p:strVal val="visible"/>
                                      </p:to>
                                    </p:set>
                                    <p:anim calcmode="lin" valueType="num">
                                      <p:cBhvr additive="base">
                                        <p:cTn id="7" dur="500" fill="hold"/>
                                        <p:tgtEl>
                                          <p:spTgt spid="1280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80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8003">
                                            <p:txEl>
                                              <p:pRg st="1" end="1"/>
                                            </p:txEl>
                                          </p:spTgt>
                                        </p:tgtEl>
                                        <p:attrNameLst>
                                          <p:attrName>style.visibility</p:attrName>
                                        </p:attrNameLst>
                                      </p:cBhvr>
                                      <p:to>
                                        <p:strVal val="visible"/>
                                      </p:to>
                                    </p:set>
                                    <p:anim calcmode="lin" valueType="num">
                                      <p:cBhvr additive="base">
                                        <p:cTn id="13" dur="500" fill="hold"/>
                                        <p:tgtEl>
                                          <p:spTgt spid="1280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80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8003">
                                            <p:txEl>
                                              <p:pRg st="2" end="2"/>
                                            </p:txEl>
                                          </p:spTgt>
                                        </p:tgtEl>
                                        <p:attrNameLst>
                                          <p:attrName>style.visibility</p:attrName>
                                        </p:attrNameLst>
                                      </p:cBhvr>
                                      <p:to>
                                        <p:strVal val="visible"/>
                                      </p:to>
                                    </p:set>
                                    <p:anim calcmode="lin" valueType="num">
                                      <p:cBhvr additive="base">
                                        <p:cTn id="19" dur="500" fill="hold"/>
                                        <p:tgtEl>
                                          <p:spTgt spid="1280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800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9000" b="-29000"/>
          </a:stretch>
        </a:blipFill>
        <a:effectLst/>
      </p:bgPr>
    </p:bg>
    <p:spTree>
      <p:nvGrpSpPr>
        <p:cNvPr id="1" name=""/>
        <p:cNvGrpSpPr/>
        <p:nvPr/>
      </p:nvGrpSpPr>
      <p:grpSpPr>
        <a:xfrm>
          <a:off x="0" y="0"/>
          <a:ext cx="0" cy="0"/>
          <a:chOff x="0" y="0"/>
          <a:chExt cx="0" cy="0"/>
        </a:xfrm>
      </p:grpSpPr>
      <p:sp>
        <p:nvSpPr>
          <p:cNvPr id="106516" name="Rectangle 20"/>
          <p:cNvSpPr>
            <a:spLocks noGrp="1" noChangeArrowheads="1"/>
          </p:cNvSpPr>
          <p:nvPr>
            <p:ph type="body" idx="1"/>
          </p:nvPr>
        </p:nvSpPr>
        <p:spPr>
          <a:xfrm>
            <a:off x="0" y="285734"/>
            <a:ext cx="9144000" cy="4857766"/>
          </a:xfrm>
          <a:noFill/>
          <a:ln/>
        </p:spPr>
        <p:txBody>
          <a:bodyPr>
            <a:normAutofit fontScale="92500" lnSpcReduction="20000"/>
          </a:bodyPr>
          <a:lstStyle/>
          <a:p>
            <a:pPr>
              <a:spcBef>
                <a:spcPct val="50000"/>
              </a:spcBef>
              <a:buFontTx/>
              <a:buNone/>
            </a:pPr>
            <a:r>
              <a:rPr lang="zh-CN" altLang="en-US" sz="4000" b="1" dirty="0" smtClean="0">
                <a:latin typeface="宋体" pitchFamily="2" charset="-122"/>
              </a:rPr>
              <a:t>  予观</a:t>
            </a:r>
            <a:r>
              <a:rPr lang="zh-CN" altLang="en-US" sz="4000" b="1" dirty="0" smtClean="0">
                <a:solidFill>
                  <a:srgbClr val="FF3300"/>
                </a:solidFill>
                <a:latin typeface="宋体" pitchFamily="2" charset="-122"/>
              </a:rPr>
              <a:t>夫（</a:t>
            </a:r>
            <a:r>
              <a:rPr lang="zh-CN" altLang="en-US" sz="4000" b="1" dirty="0" smtClean="0">
                <a:solidFill>
                  <a:schemeClr val="accent2"/>
                </a:solidFill>
                <a:latin typeface="宋体" pitchFamily="2" charset="-122"/>
              </a:rPr>
              <a:t>那</a:t>
            </a:r>
            <a:r>
              <a:rPr lang="zh-CN" altLang="en-US" sz="4000" b="1" dirty="0" smtClean="0">
                <a:solidFill>
                  <a:srgbClr val="FF3300"/>
                </a:solidFill>
                <a:latin typeface="宋体" pitchFamily="2" charset="-122"/>
              </a:rPr>
              <a:t>）</a:t>
            </a:r>
            <a:r>
              <a:rPr lang="zh-CN" altLang="en-US" sz="4000" b="1" dirty="0" smtClean="0">
                <a:latin typeface="宋体" pitchFamily="2" charset="-122"/>
              </a:rPr>
              <a:t>巴陵</a:t>
            </a:r>
            <a:r>
              <a:rPr lang="zh-CN" altLang="en-US" sz="4000" b="1" dirty="0" smtClean="0">
                <a:solidFill>
                  <a:srgbClr val="FF0000"/>
                </a:solidFill>
                <a:latin typeface="宋体" pitchFamily="2" charset="-122"/>
              </a:rPr>
              <a:t>胜状</a:t>
            </a:r>
            <a:r>
              <a:rPr lang="en-US" altLang="zh-CN" sz="4000" b="1" dirty="0" smtClean="0">
                <a:solidFill>
                  <a:srgbClr val="FF0000"/>
                </a:solidFill>
                <a:latin typeface="宋体" pitchFamily="2" charset="-122"/>
              </a:rPr>
              <a:t>(</a:t>
            </a:r>
            <a:r>
              <a:rPr lang="zh-CN" altLang="en-US" sz="4000" b="1" dirty="0" smtClean="0">
                <a:solidFill>
                  <a:srgbClr val="0000FF"/>
                </a:solidFill>
              </a:rPr>
              <a:t>美景</a:t>
            </a:r>
            <a:r>
              <a:rPr lang="zh-CN" altLang="en-US" sz="4000" b="1" dirty="0" smtClean="0">
                <a:solidFill>
                  <a:srgbClr val="FF0000"/>
                </a:solidFill>
                <a:latin typeface="宋体" pitchFamily="2" charset="-122"/>
              </a:rPr>
              <a:t>）</a:t>
            </a:r>
            <a:r>
              <a:rPr lang="zh-CN" altLang="en-US" sz="4000" b="1" dirty="0" smtClean="0">
                <a:solidFill>
                  <a:srgbClr val="0000FF"/>
                </a:solidFill>
              </a:rPr>
              <a:t> </a:t>
            </a:r>
            <a:r>
              <a:rPr lang="zh-CN" altLang="en-US" sz="4000" b="1" dirty="0" smtClean="0">
                <a:latin typeface="宋体" pitchFamily="2" charset="-122"/>
              </a:rPr>
              <a:t>，在洞庭一湖。</a:t>
            </a:r>
            <a:r>
              <a:rPr lang="zh-CN" altLang="en-US" sz="4000" b="1" dirty="0" smtClean="0">
                <a:solidFill>
                  <a:srgbClr val="FF0000"/>
                </a:solidFill>
                <a:latin typeface="宋体" pitchFamily="2" charset="-122"/>
              </a:rPr>
              <a:t>衔</a:t>
            </a:r>
            <a:r>
              <a:rPr lang="en-US" altLang="zh-CN" sz="4000" b="1" dirty="0" smtClean="0">
                <a:solidFill>
                  <a:srgbClr val="FF0000"/>
                </a:solidFill>
                <a:latin typeface="宋体" pitchFamily="2" charset="-122"/>
              </a:rPr>
              <a:t>(</a:t>
            </a:r>
            <a:r>
              <a:rPr lang="zh-CN" altLang="en-US" sz="4000" b="1" dirty="0" smtClean="0">
                <a:solidFill>
                  <a:srgbClr val="0000FF"/>
                </a:solidFill>
              </a:rPr>
              <a:t>连接</a:t>
            </a:r>
            <a:r>
              <a:rPr lang="zh-CN" altLang="en-US" sz="4000" b="1" dirty="0" smtClean="0">
                <a:solidFill>
                  <a:srgbClr val="FF0000"/>
                </a:solidFill>
                <a:latin typeface="宋体" pitchFamily="2" charset="-122"/>
              </a:rPr>
              <a:t>）</a:t>
            </a:r>
            <a:r>
              <a:rPr lang="zh-CN" altLang="en-US" sz="4000" b="1" dirty="0" smtClean="0">
                <a:latin typeface="宋体" pitchFamily="2" charset="-122"/>
              </a:rPr>
              <a:t>远山，</a:t>
            </a:r>
            <a:r>
              <a:rPr lang="zh-CN" altLang="en-US" sz="4000" b="1" dirty="0" smtClean="0">
                <a:solidFill>
                  <a:srgbClr val="FF0000"/>
                </a:solidFill>
                <a:latin typeface="宋体" pitchFamily="2" charset="-122"/>
              </a:rPr>
              <a:t>吞（</a:t>
            </a:r>
            <a:r>
              <a:rPr lang="zh-CN" altLang="en-US" sz="4000" b="1" dirty="0" smtClean="0">
                <a:solidFill>
                  <a:srgbClr val="0000FF"/>
                </a:solidFill>
              </a:rPr>
              <a:t>吞吐</a:t>
            </a:r>
            <a:r>
              <a:rPr lang="zh-CN" altLang="en-US" sz="4000" b="1" dirty="0" smtClean="0">
                <a:solidFill>
                  <a:srgbClr val="FF0000"/>
                </a:solidFill>
                <a:latin typeface="宋体" pitchFamily="2" charset="-122"/>
              </a:rPr>
              <a:t>）</a:t>
            </a:r>
            <a:r>
              <a:rPr lang="zh-CN" altLang="en-US" sz="4000" b="1" dirty="0" smtClean="0">
                <a:latin typeface="宋体" pitchFamily="2" charset="-122"/>
              </a:rPr>
              <a:t>长江，浩浩</a:t>
            </a:r>
            <a:r>
              <a:rPr lang="zh-CN" altLang="en-US" sz="4000" b="1" dirty="0" smtClean="0">
                <a:solidFill>
                  <a:srgbClr val="FF3300"/>
                </a:solidFill>
                <a:latin typeface="宋体" pitchFamily="2" charset="-122"/>
              </a:rPr>
              <a:t>汤汤（</a:t>
            </a:r>
            <a:r>
              <a:rPr lang="zh-CN" altLang="en-US" sz="4000" b="1" dirty="0" smtClean="0">
                <a:solidFill>
                  <a:schemeClr val="accent2"/>
                </a:solidFill>
                <a:ea typeface="华文新魏" pitchFamily="2" charset="-122"/>
              </a:rPr>
              <a:t>水流浩大的样子</a:t>
            </a:r>
            <a:r>
              <a:rPr lang="zh-CN" altLang="en-US" sz="4000" b="1" dirty="0" smtClean="0">
                <a:solidFill>
                  <a:srgbClr val="FF3300"/>
                </a:solidFill>
                <a:latin typeface="宋体" pitchFamily="2" charset="-122"/>
              </a:rPr>
              <a:t>）</a:t>
            </a:r>
            <a:r>
              <a:rPr lang="zh-CN" altLang="en-US" sz="4000" b="1" dirty="0" smtClean="0">
                <a:latin typeface="宋体" pitchFamily="2" charset="-122"/>
              </a:rPr>
              <a:t>，</a:t>
            </a:r>
            <a:r>
              <a:rPr lang="zh-CN" altLang="en-US" sz="4000" b="1" dirty="0" smtClean="0">
                <a:solidFill>
                  <a:srgbClr val="FF0000"/>
                </a:solidFill>
                <a:latin typeface="宋体" pitchFamily="2" charset="-122"/>
              </a:rPr>
              <a:t>横（</a:t>
            </a:r>
            <a:r>
              <a:rPr lang="zh-CN" altLang="en-US" sz="4000" b="1" dirty="0" smtClean="0">
                <a:solidFill>
                  <a:srgbClr val="0000FF"/>
                </a:solidFill>
              </a:rPr>
              <a:t>宽广</a:t>
            </a:r>
            <a:r>
              <a:rPr lang="zh-CN" altLang="en-US" sz="4000" b="1" dirty="0" smtClean="0">
                <a:solidFill>
                  <a:srgbClr val="FF0000"/>
                </a:solidFill>
                <a:latin typeface="宋体" pitchFamily="2" charset="-122"/>
              </a:rPr>
              <a:t>）</a:t>
            </a:r>
            <a:r>
              <a:rPr lang="zh-CN" altLang="en-US" sz="4000" b="1" dirty="0" smtClean="0">
                <a:latin typeface="宋体" pitchFamily="2" charset="-122"/>
              </a:rPr>
              <a:t>无</a:t>
            </a:r>
            <a:r>
              <a:rPr lang="zh-CN" altLang="en-US" sz="4000" b="1" dirty="0" smtClean="0">
                <a:solidFill>
                  <a:srgbClr val="FF0000"/>
                </a:solidFill>
                <a:latin typeface="宋体" pitchFamily="2" charset="-122"/>
              </a:rPr>
              <a:t>际涯（</a:t>
            </a:r>
            <a:r>
              <a:rPr lang="zh-CN" altLang="en-US" sz="4000" b="1" dirty="0" smtClean="0">
                <a:solidFill>
                  <a:srgbClr val="0000FF"/>
                </a:solidFill>
              </a:rPr>
              <a:t>边</a:t>
            </a:r>
            <a:r>
              <a:rPr lang="zh-CN" altLang="en-US" sz="4000" b="1" dirty="0" smtClean="0">
                <a:solidFill>
                  <a:srgbClr val="FF0000"/>
                </a:solidFill>
                <a:latin typeface="宋体" pitchFamily="2" charset="-122"/>
              </a:rPr>
              <a:t>）</a:t>
            </a:r>
            <a:r>
              <a:rPr lang="zh-CN" altLang="en-US" sz="4000" b="1" dirty="0" smtClean="0">
                <a:latin typeface="宋体" pitchFamily="2" charset="-122"/>
              </a:rPr>
              <a:t>；</a:t>
            </a:r>
            <a:r>
              <a:rPr lang="zh-CN" altLang="en-US" sz="4000" b="1" dirty="0" smtClean="0">
                <a:solidFill>
                  <a:srgbClr val="FF0000"/>
                </a:solidFill>
                <a:latin typeface="宋体" pitchFamily="2" charset="-122"/>
              </a:rPr>
              <a:t>朝晖夕阴（</a:t>
            </a:r>
            <a:r>
              <a:rPr lang="zh-CN" altLang="en-US" sz="4000" b="1" dirty="0" smtClean="0">
                <a:solidFill>
                  <a:srgbClr val="0000FF"/>
                </a:solidFill>
              </a:rPr>
              <a:t>一天里阴晴不定（互文）</a:t>
            </a:r>
            <a:r>
              <a:rPr lang="zh-CN" altLang="en-US" sz="4000" b="1" dirty="0" smtClean="0"/>
              <a:t> </a:t>
            </a:r>
            <a:r>
              <a:rPr lang="zh-CN" altLang="en-US" sz="4000" b="1" dirty="0" smtClean="0">
                <a:solidFill>
                  <a:srgbClr val="FF0000"/>
                </a:solidFill>
                <a:latin typeface="宋体" pitchFamily="2" charset="-122"/>
              </a:rPr>
              <a:t>）</a:t>
            </a:r>
            <a:r>
              <a:rPr lang="zh-CN" altLang="en-US" sz="4000" b="1" dirty="0" smtClean="0">
                <a:latin typeface="宋体" pitchFamily="2" charset="-122"/>
              </a:rPr>
              <a:t>，气象万千；此则岳阳楼之</a:t>
            </a:r>
            <a:r>
              <a:rPr lang="zh-CN" altLang="en-US" sz="4000" b="1" dirty="0" smtClean="0">
                <a:solidFill>
                  <a:srgbClr val="FF0000"/>
                </a:solidFill>
                <a:latin typeface="宋体" pitchFamily="2" charset="-122"/>
              </a:rPr>
              <a:t>大观</a:t>
            </a:r>
            <a:r>
              <a:rPr lang="en-US" altLang="zh-CN" sz="4000" b="1" dirty="0" smtClean="0">
                <a:solidFill>
                  <a:srgbClr val="FF0000"/>
                </a:solidFill>
                <a:latin typeface="宋体" pitchFamily="2" charset="-122"/>
              </a:rPr>
              <a:t>(</a:t>
            </a:r>
            <a:r>
              <a:rPr lang="zh-CN" altLang="en-US" sz="4000" b="1" dirty="0" smtClean="0">
                <a:solidFill>
                  <a:srgbClr val="0000FF"/>
                </a:solidFill>
              </a:rPr>
              <a:t>雄伟景象</a:t>
            </a:r>
            <a:r>
              <a:rPr lang="zh-CN" altLang="en-US" sz="4000" b="1" dirty="0" smtClean="0">
                <a:solidFill>
                  <a:srgbClr val="FF0000"/>
                </a:solidFill>
                <a:latin typeface="宋体" pitchFamily="2" charset="-122"/>
              </a:rPr>
              <a:t>）</a:t>
            </a:r>
            <a:r>
              <a:rPr lang="zh-CN" altLang="en-US" sz="4000" b="1" dirty="0" smtClean="0">
                <a:latin typeface="宋体" pitchFamily="2" charset="-122"/>
              </a:rPr>
              <a:t>也，前人之述</a:t>
            </a:r>
            <a:r>
              <a:rPr lang="zh-CN" altLang="en-US" sz="4000" b="1" dirty="0" smtClean="0">
                <a:solidFill>
                  <a:srgbClr val="FF0000"/>
                </a:solidFill>
                <a:latin typeface="宋体" pitchFamily="2" charset="-122"/>
              </a:rPr>
              <a:t>备</a:t>
            </a:r>
            <a:r>
              <a:rPr lang="en-US" altLang="zh-CN" sz="4000" b="1" dirty="0" smtClean="0">
                <a:solidFill>
                  <a:srgbClr val="FF0000"/>
                </a:solidFill>
                <a:latin typeface="宋体" pitchFamily="2" charset="-122"/>
              </a:rPr>
              <a:t>(</a:t>
            </a:r>
            <a:r>
              <a:rPr lang="zh-CN" altLang="en-US" sz="4000" b="1" dirty="0" smtClean="0">
                <a:solidFill>
                  <a:srgbClr val="0000FF"/>
                </a:solidFill>
              </a:rPr>
              <a:t>详尽</a:t>
            </a:r>
            <a:r>
              <a:rPr lang="en-US" altLang="zh-CN" sz="4000" b="1" dirty="0" smtClean="0">
                <a:solidFill>
                  <a:srgbClr val="FF0000"/>
                </a:solidFill>
                <a:latin typeface="宋体" pitchFamily="2" charset="-122"/>
              </a:rPr>
              <a:t>)</a:t>
            </a:r>
            <a:r>
              <a:rPr lang="zh-CN" altLang="en-US" sz="4000" b="1" dirty="0" smtClean="0">
                <a:latin typeface="宋体" pitchFamily="2" charset="-122"/>
              </a:rPr>
              <a:t>矣。</a:t>
            </a:r>
            <a:r>
              <a:rPr lang="zh-CN" altLang="en-US" sz="4000" b="1" dirty="0" smtClean="0">
                <a:solidFill>
                  <a:srgbClr val="FF0000"/>
                </a:solidFill>
                <a:latin typeface="宋体" pitchFamily="2" charset="-122"/>
              </a:rPr>
              <a:t>然则</a:t>
            </a:r>
            <a:r>
              <a:rPr lang="en-US" altLang="zh-CN" sz="4000" b="1" dirty="0" smtClean="0">
                <a:solidFill>
                  <a:srgbClr val="FF0000"/>
                </a:solidFill>
                <a:latin typeface="宋体" pitchFamily="2" charset="-122"/>
              </a:rPr>
              <a:t>(</a:t>
            </a:r>
            <a:r>
              <a:rPr lang="zh-CN" altLang="en-US" sz="4000" b="1" dirty="0" smtClean="0">
                <a:solidFill>
                  <a:srgbClr val="0000FF"/>
                </a:solidFill>
                <a:latin typeface="宋体" pitchFamily="2" charset="-122"/>
              </a:rPr>
              <a:t>虽然这样，</a:t>
            </a:r>
            <a:r>
              <a:rPr lang="zh-CN" altLang="en-US" sz="4000" b="1" dirty="0" smtClean="0">
                <a:solidFill>
                  <a:srgbClr val="0000FF"/>
                </a:solidFill>
              </a:rPr>
              <a:t>那么</a:t>
            </a:r>
            <a:r>
              <a:rPr lang="en-US" altLang="zh-CN" sz="4000" b="1" dirty="0" smtClean="0">
                <a:solidFill>
                  <a:srgbClr val="FF0000"/>
                </a:solidFill>
                <a:latin typeface="宋体" pitchFamily="2" charset="-122"/>
              </a:rPr>
              <a:t>)</a:t>
            </a:r>
            <a:r>
              <a:rPr lang="zh-CN" altLang="en-US" sz="4000" b="1" dirty="0" smtClean="0">
                <a:latin typeface="宋体" pitchFamily="2" charset="-122"/>
              </a:rPr>
              <a:t>北通巫峡，南</a:t>
            </a:r>
            <a:r>
              <a:rPr lang="zh-CN" altLang="en-US" sz="4000" b="1" dirty="0" smtClean="0">
                <a:solidFill>
                  <a:srgbClr val="FF0000"/>
                </a:solidFill>
                <a:latin typeface="宋体" pitchFamily="2" charset="-122"/>
              </a:rPr>
              <a:t>极</a:t>
            </a:r>
            <a:r>
              <a:rPr lang="en-US" altLang="zh-CN" sz="4000" b="1" dirty="0" smtClean="0">
                <a:solidFill>
                  <a:srgbClr val="FF0000"/>
                </a:solidFill>
                <a:latin typeface="宋体" pitchFamily="2" charset="-122"/>
              </a:rPr>
              <a:t>(</a:t>
            </a:r>
            <a:r>
              <a:rPr lang="zh-CN" altLang="en-US" sz="4000" b="1" dirty="0" smtClean="0">
                <a:solidFill>
                  <a:srgbClr val="0000FF"/>
                </a:solidFill>
              </a:rPr>
              <a:t>尽</a:t>
            </a:r>
            <a:r>
              <a:rPr lang="en-US" altLang="zh-CN" sz="4000" b="1" dirty="0" smtClean="0">
                <a:solidFill>
                  <a:srgbClr val="FF0000"/>
                </a:solidFill>
                <a:latin typeface="宋体" pitchFamily="2" charset="-122"/>
              </a:rPr>
              <a:t>)</a:t>
            </a:r>
            <a:r>
              <a:rPr lang="zh-CN" altLang="en-US" sz="4000" b="1" dirty="0" smtClean="0">
                <a:latin typeface="宋体" pitchFamily="2" charset="-122"/>
              </a:rPr>
              <a:t>潇湘，</a:t>
            </a:r>
            <a:r>
              <a:rPr lang="zh-CN" altLang="en-US" sz="4000" b="1" dirty="0" smtClean="0">
                <a:solidFill>
                  <a:srgbClr val="FF0000"/>
                </a:solidFill>
                <a:latin typeface="宋体" pitchFamily="2" charset="-122"/>
              </a:rPr>
              <a:t>迁客</a:t>
            </a:r>
            <a:r>
              <a:rPr lang="en-US" altLang="zh-CN" sz="4000" b="1" dirty="0" smtClean="0">
                <a:solidFill>
                  <a:srgbClr val="FF0000"/>
                </a:solidFill>
                <a:latin typeface="宋体" pitchFamily="2" charset="-122"/>
              </a:rPr>
              <a:t>(</a:t>
            </a:r>
            <a:r>
              <a:rPr lang="zh-CN" altLang="en-US" sz="4000" b="1" dirty="0" smtClean="0">
                <a:solidFill>
                  <a:srgbClr val="0000FF"/>
                </a:solidFill>
              </a:rPr>
              <a:t>贬谪的政客</a:t>
            </a:r>
            <a:r>
              <a:rPr lang="en-US" altLang="zh-CN" sz="4000" b="1" dirty="0" smtClean="0">
                <a:solidFill>
                  <a:srgbClr val="FF0000"/>
                </a:solidFill>
                <a:latin typeface="宋体" pitchFamily="2" charset="-122"/>
              </a:rPr>
              <a:t>)</a:t>
            </a:r>
            <a:r>
              <a:rPr lang="zh-CN" altLang="en-US" sz="4000" b="1" dirty="0" smtClean="0">
                <a:solidFill>
                  <a:srgbClr val="FF0000"/>
                </a:solidFill>
                <a:latin typeface="宋体" pitchFamily="2" charset="-122"/>
              </a:rPr>
              <a:t>骚人</a:t>
            </a:r>
            <a:r>
              <a:rPr lang="en-US" altLang="zh-CN" sz="4000" b="1" dirty="0" smtClean="0">
                <a:solidFill>
                  <a:srgbClr val="FF0000"/>
                </a:solidFill>
                <a:latin typeface="宋体" pitchFamily="2" charset="-122"/>
              </a:rPr>
              <a:t>(</a:t>
            </a:r>
            <a:r>
              <a:rPr lang="zh-CN" altLang="en-US" sz="4000" b="1" dirty="0" smtClean="0">
                <a:solidFill>
                  <a:srgbClr val="0000FF"/>
                </a:solidFill>
              </a:rPr>
              <a:t>诗人</a:t>
            </a:r>
            <a:r>
              <a:rPr lang="en-US" altLang="zh-CN" sz="4000" b="1" dirty="0" smtClean="0">
                <a:solidFill>
                  <a:srgbClr val="FF0000"/>
                </a:solidFill>
                <a:latin typeface="宋体" pitchFamily="2" charset="-122"/>
              </a:rPr>
              <a:t>)</a:t>
            </a:r>
            <a:r>
              <a:rPr lang="zh-CN" altLang="en-US" sz="4000" b="1" dirty="0" smtClean="0">
                <a:latin typeface="宋体" pitchFamily="2" charset="-122"/>
              </a:rPr>
              <a:t>，多</a:t>
            </a:r>
            <a:r>
              <a:rPr lang="zh-CN" altLang="en-US" sz="4000" b="1" dirty="0" smtClean="0">
                <a:solidFill>
                  <a:srgbClr val="FF0000"/>
                </a:solidFill>
                <a:latin typeface="宋体" pitchFamily="2" charset="-122"/>
              </a:rPr>
              <a:t>会</a:t>
            </a:r>
            <a:r>
              <a:rPr lang="en-US" altLang="zh-CN" sz="4000" b="1" dirty="0" smtClean="0">
                <a:solidFill>
                  <a:srgbClr val="FF0000"/>
                </a:solidFill>
                <a:latin typeface="宋体" pitchFamily="2" charset="-122"/>
              </a:rPr>
              <a:t>(</a:t>
            </a:r>
            <a:r>
              <a:rPr lang="zh-CN" altLang="en-US" sz="4000" b="1" dirty="0" smtClean="0">
                <a:solidFill>
                  <a:srgbClr val="0000FF"/>
                </a:solidFill>
              </a:rPr>
              <a:t>会集</a:t>
            </a:r>
            <a:r>
              <a:rPr lang="en-US" altLang="zh-CN" sz="4000" b="1" dirty="0" smtClean="0">
                <a:solidFill>
                  <a:srgbClr val="FF0000"/>
                </a:solidFill>
                <a:latin typeface="宋体" pitchFamily="2" charset="-122"/>
              </a:rPr>
              <a:t>)</a:t>
            </a:r>
            <a:r>
              <a:rPr lang="zh-CN" altLang="en-US" sz="4000" b="1" dirty="0" smtClean="0">
                <a:latin typeface="宋体" pitchFamily="2" charset="-122"/>
              </a:rPr>
              <a:t>于此，览物之情，</a:t>
            </a:r>
            <a:r>
              <a:rPr lang="zh-CN" altLang="en-US" sz="4000" b="1" dirty="0" smtClean="0">
                <a:solidFill>
                  <a:srgbClr val="FF0000"/>
                </a:solidFill>
                <a:latin typeface="宋体" pitchFamily="2" charset="-122"/>
              </a:rPr>
              <a:t>得</a:t>
            </a:r>
            <a:r>
              <a:rPr lang="en-US" altLang="zh-CN" sz="4000" b="1" dirty="0" smtClean="0">
                <a:solidFill>
                  <a:srgbClr val="FF0000"/>
                </a:solidFill>
                <a:latin typeface="宋体" pitchFamily="2" charset="-122"/>
              </a:rPr>
              <a:t>(</a:t>
            </a:r>
            <a:r>
              <a:rPr lang="zh-CN" altLang="en-US" sz="4000" b="1" dirty="0" smtClean="0">
                <a:solidFill>
                  <a:srgbClr val="0000FF"/>
                </a:solidFill>
              </a:rPr>
              <a:t>能够</a:t>
            </a:r>
            <a:r>
              <a:rPr lang="zh-CN" altLang="en-US" sz="4000" b="1" dirty="0" smtClean="0">
                <a:solidFill>
                  <a:srgbClr val="FF0000"/>
                </a:solidFill>
                <a:latin typeface="宋体" pitchFamily="2" charset="-122"/>
              </a:rPr>
              <a:t>）</a:t>
            </a:r>
            <a:r>
              <a:rPr lang="zh-CN" altLang="en-US" sz="4000" b="1" dirty="0" smtClean="0">
                <a:latin typeface="宋体" pitchFamily="2" charset="-122"/>
              </a:rPr>
              <a:t>无异乎？</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109574" name="Rectangle 6"/>
          <p:cNvSpPr>
            <a:spLocks noChangeArrowheads="1"/>
          </p:cNvSpPr>
          <p:nvPr/>
        </p:nvSpPr>
        <p:spPr bwMode="auto">
          <a:xfrm>
            <a:off x="323850" y="735806"/>
            <a:ext cx="8229600" cy="539354"/>
          </a:xfrm>
          <a:prstGeom prst="rect">
            <a:avLst/>
          </a:prstGeom>
          <a:noFill/>
          <a:ln w="9525" algn="ctr">
            <a:noFill/>
            <a:miter lim="800000"/>
            <a:headEnd/>
            <a:tailEnd/>
          </a:ln>
          <a:effectLst/>
        </p:spPr>
        <p:txBody>
          <a:bodyPr anchor="ctr"/>
          <a:lstStyle/>
          <a:p>
            <a:pPr algn="l" eaLnBrk="0" hangingPunct="0"/>
            <a:endParaRPr lang="zh-CN" altLang="en-US" sz="3200" b="1">
              <a:solidFill>
                <a:srgbClr val="0000FF"/>
              </a:solidFill>
              <a:ea typeface="仿宋_GB2312" pitchFamily="49" charset="-122"/>
              <a:cs typeface="Arial" pitchFamily="34" charset="0"/>
            </a:endParaRPr>
          </a:p>
        </p:txBody>
      </p:sp>
      <p:sp>
        <p:nvSpPr>
          <p:cNvPr id="109576" name="Rectangle 8"/>
          <p:cNvSpPr>
            <a:spLocks noChangeArrowheads="1"/>
          </p:cNvSpPr>
          <p:nvPr/>
        </p:nvSpPr>
        <p:spPr bwMode="auto">
          <a:xfrm>
            <a:off x="285720" y="1000114"/>
            <a:ext cx="8534431" cy="3624274"/>
          </a:xfrm>
          <a:prstGeom prst="rect">
            <a:avLst/>
          </a:prstGeom>
          <a:noFill/>
          <a:ln w="9525" algn="ctr">
            <a:noFill/>
            <a:miter lim="800000"/>
            <a:headEnd/>
            <a:tailEnd/>
          </a:ln>
          <a:effectLst/>
        </p:spPr>
        <p:txBody>
          <a:bodyPr anchor="ctr"/>
          <a:lstStyle/>
          <a:p>
            <a:pPr algn="l" eaLnBrk="0" hangingPunct="0"/>
            <a:r>
              <a:rPr lang="zh-CN" altLang="en-US" sz="3600" b="1" dirty="0">
                <a:solidFill>
                  <a:srgbClr val="0000FF"/>
                </a:solidFill>
                <a:ea typeface="仿宋_GB2312" pitchFamily="49" charset="-122"/>
                <a:cs typeface="Arial" pitchFamily="34" charset="0"/>
              </a:rPr>
              <a:t>我看那巴陵的美好景色，全都在洞庭湖。 </a:t>
            </a:r>
          </a:p>
          <a:p>
            <a:pPr algn="l" eaLnBrk="0" hangingPunct="0"/>
            <a:r>
              <a:rPr lang="zh-CN" altLang="en-US" sz="3600" b="1" dirty="0">
                <a:solidFill>
                  <a:srgbClr val="0000FF"/>
                </a:solidFill>
                <a:ea typeface="仿宋_GB2312" pitchFamily="49" charset="-122"/>
                <a:cs typeface="Arial" pitchFamily="34" charset="0"/>
              </a:rPr>
              <a:t>（它）连接着远方的</a:t>
            </a:r>
            <a:r>
              <a:rPr lang="zh-CN" altLang="en-US" sz="3600" b="1" dirty="0" smtClean="0">
                <a:solidFill>
                  <a:srgbClr val="0000FF"/>
                </a:solidFill>
                <a:ea typeface="仿宋_GB2312" pitchFamily="49" charset="-122"/>
                <a:cs typeface="Arial" pitchFamily="34" charset="0"/>
              </a:rPr>
              <a:t>山脉，</a:t>
            </a:r>
            <a:r>
              <a:rPr lang="zh-CN" altLang="en-US" sz="3600" b="1" dirty="0">
                <a:solidFill>
                  <a:srgbClr val="0000FF"/>
                </a:solidFill>
                <a:ea typeface="仿宋_GB2312" pitchFamily="49" charset="-122"/>
                <a:cs typeface="Arial" pitchFamily="34" charset="0"/>
              </a:rPr>
              <a:t>吞吐着长江的</a:t>
            </a:r>
            <a:r>
              <a:rPr lang="zh-CN" altLang="en-US" sz="3600" b="1" dirty="0" smtClean="0">
                <a:solidFill>
                  <a:srgbClr val="0000FF"/>
                </a:solidFill>
                <a:ea typeface="仿宋_GB2312" pitchFamily="49" charset="-122"/>
                <a:cs typeface="Arial" pitchFamily="34" charset="0"/>
              </a:rPr>
              <a:t>水流；</a:t>
            </a:r>
            <a:r>
              <a:rPr lang="zh-CN" altLang="en-US" sz="3600" b="1" dirty="0">
                <a:solidFill>
                  <a:srgbClr val="0000FF"/>
                </a:solidFill>
                <a:ea typeface="仿宋_GB2312" pitchFamily="49" charset="-122"/>
                <a:cs typeface="Arial" pitchFamily="34" charset="0"/>
              </a:rPr>
              <a:t>浩浩荡荡，宽广无边</a:t>
            </a:r>
            <a:r>
              <a:rPr lang="zh-CN" altLang="en-US" sz="3600" b="1" dirty="0" smtClean="0">
                <a:solidFill>
                  <a:srgbClr val="0000FF"/>
                </a:solidFill>
                <a:ea typeface="仿宋_GB2312" pitchFamily="49" charset="-122"/>
                <a:cs typeface="Arial" pitchFamily="34" charset="0"/>
              </a:rPr>
              <a:t>；早晨日光明媚傍晚天色昏暗，一天之内天气景象变化万千。</a:t>
            </a:r>
            <a:r>
              <a:rPr lang="zh-CN" altLang="en-US" sz="3600" b="1" dirty="0">
                <a:solidFill>
                  <a:srgbClr val="0000FF"/>
                </a:solidFill>
                <a:ea typeface="仿宋_GB2312" pitchFamily="49" charset="-122"/>
                <a:cs typeface="Arial" pitchFamily="34" charset="0"/>
              </a:rPr>
              <a:t>这就是</a:t>
            </a:r>
            <a:r>
              <a:rPr lang="zh-CN" altLang="en-US" sz="3600" b="1" dirty="0" smtClean="0">
                <a:solidFill>
                  <a:srgbClr val="0000FF"/>
                </a:solidFill>
                <a:ea typeface="仿宋_GB2312" pitchFamily="49" charset="-122"/>
                <a:cs typeface="Arial" pitchFamily="34" charset="0"/>
              </a:rPr>
              <a:t>岳阳楼雄伟景象</a:t>
            </a:r>
            <a:r>
              <a:rPr lang="zh-CN" altLang="en-US" sz="3600" b="1" dirty="0">
                <a:solidFill>
                  <a:srgbClr val="0000FF"/>
                </a:solidFill>
                <a:ea typeface="仿宋_GB2312" pitchFamily="49" charset="-122"/>
                <a:cs typeface="Arial" pitchFamily="34" charset="0"/>
              </a:rPr>
              <a:t>。前人的记述（已经）很详尽了。 </a:t>
            </a:r>
          </a:p>
        </p:txBody>
      </p:sp>
      <p:sp>
        <p:nvSpPr>
          <p:cNvPr id="109578" name="Rectangle 10"/>
          <p:cNvSpPr>
            <a:spLocks noChangeArrowheads="1"/>
          </p:cNvSpPr>
          <p:nvPr/>
        </p:nvSpPr>
        <p:spPr bwMode="auto">
          <a:xfrm>
            <a:off x="395289" y="4245769"/>
            <a:ext cx="8135937" cy="648891"/>
          </a:xfrm>
          <a:prstGeom prst="rect">
            <a:avLst/>
          </a:prstGeom>
          <a:noFill/>
          <a:ln w="9525" algn="ctr">
            <a:noFill/>
            <a:miter lim="800000"/>
            <a:headEnd/>
            <a:tailEnd/>
          </a:ln>
          <a:effectLst/>
        </p:spPr>
        <p:txBody>
          <a:bodyPr anchor="ctr"/>
          <a:lstStyle/>
          <a:p>
            <a:pPr algn="l" eaLnBrk="0" hangingPunct="0"/>
            <a:endParaRPr lang="zh-CN" altLang="en-US" sz="3200" b="1">
              <a:solidFill>
                <a:srgbClr val="0000FF"/>
              </a:solidFill>
              <a:ea typeface="仿宋_GB2312" pitchFamily="49" charset="-122"/>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09574">
                                            <p:txEl>
                                              <p:pRg st="0" end="0"/>
                                            </p:txEl>
                                          </p:spTgt>
                                        </p:tgtEl>
                                        <p:attrNameLst>
                                          <p:attrName>style.visibility</p:attrName>
                                        </p:attrNameLst>
                                      </p:cBhvr>
                                      <p:to>
                                        <p:strVal val="visible"/>
                                      </p:to>
                                    </p:set>
                                    <p:anim calcmode="lin" valueType="num">
                                      <p:cBhvr additive="base">
                                        <p:cTn id="7" dur="500" fill="hold"/>
                                        <p:tgtEl>
                                          <p:spTgt spid="10957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957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9576"/>
                                        </p:tgtEl>
                                        <p:attrNameLst>
                                          <p:attrName>style.visibility</p:attrName>
                                        </p:attrNameLst>
                                      </p:cBhvr>
                                      <p:to>
                                        <p:strVal val="visible"/>
                                      </p:to>
                                    </p:set>
                                    <p:anim calcmode="lin" valueType="num">
                                      <p:cBhvr additive="base">
                                        <p:cTn id="13" dur="500" fill="hold"/>
                                        <p:tgtEl>
                                          <p:spTgt spid="109576"/>
                                        </p:tgtEl>
                                        <p:attrNameLst>
                                          <p:attrName>ppt_x</p:attrName>
                                        </p:attrNameLst>
                                      </p:cBhvr>
                                      <p:tavLst>
                                        <p:tav tm="0">
                                          <p:val>
                                            <p:strVal val="0-#ppt_w/2"/>
                                          </p:val>
                                        </p:tav>
                                        <p:tav tm="100000">
                                          <p:val>
                                            <p:strVal val="#ppt_x"/>
                                          </p:val>
                                        </p:tav>
                                      </p:tavLst>
                                    </p:anim>
                                    <p:anim calcmode="lin" valueType="num">
                                      <p:cBhvr additive="base">
                                        <p:cTn id="14" dur="500" fill="hold"/>
                                        <p:tgtEl>
                                          <p:spTgt spid="10957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nodePh="1">
                                  <p:stCondLst>
                                    <p:cond delay="0"/>
                                  </p:stCondLst>
                                  <p:endCondLst>
                                    <p:cond evt="begin" delay="0">
                                      <p:tn val="17"/>
                                    </p:cond>
                                  </p:endCondLst>
                                  <p:childTnLst>
                                    <p:set>
                                      <p:cBhvr>
                                        <p:cTn id="18" dur="1" fill="hold">
                                          <p:stCondLst>
                                            <p:cond delay="0"/>
                                          </p:stCondLst>
                                        </p:cTn>
                                        <p:tgtEl>
                                          <p:spTgt spid="109578"/>
                                        </p:tgtEl>
                                        <p:attrNameLst>
                                          <p:attrName>style.visibility</p:attrName>
                                        </p:attrNameLst>
                                      </p:cBhvr>
                                      <p:to>
                                        <p:strVal val="visible"/>
                                      </p:to>
                                    </p:set>
                                    <p:anim calcmode="lin" valueType="num">
                                      <p:cBhvr additive="base">
                                        <p:cTn id="19" dur="500" fill="hold"/>
                                        <p:tgtEl>
                                          <p:spTgt spid="109578"/>
                                        </p:tgtEl>
                                        <p:attrNameLst>
                                          <p:attrName>ppt_x</p:attrName>
                                        </p:attrNameLst>
                                      </p:cBhvr>
                                      <p:tavLst>
                                        <p:tav tm="0">
                                          <p:val>
                                            <p:strVal val="0-#ppt_w/2"/>
                                          </p:val>
                                        </p:tav>
                                        <p:tav tm="100000">
                                          <p:val>
                                            <p:strVal val="#ppt_x"/>
                                          </p:val>
                                        </p:tav>
                                      </p:tavLst>
                                    </p:anim>
                                    <p:anim calcmode="lin" valueType="num">
                                      <p:cBhvr additive="base">
                                        <p:cTn id="20" dur="500" fill="hold"/>
                                        <p:tgtEl>
                                          <p:spTgt spid="1095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4" grpId="0" build="p"/>
      <p:bldP spid="109576" grpId="0"/>
      <p:bldP spid="10957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110596" name="Rectangle 4"/>
          <p:cNvSpPr>
            <a:spLocks noGrp="1" noChangeArrowheads="1"/>
          </p:cNvSpPr>
          <p:nvPr>
            <p:ph type="title"/>
          </p:nvPr>
        </p:nvSpPr>
        <p:spPr>
          <a:xfrm>
            <a:off x="611188" y="1006079"/>
            <a:ext cx="7988300" cy="1350169"/>
          </a:xfrm>
          <a:noFill/>
          <a:ln/>
        </p:spPr>
        <p:txBody>
          <a:bodyPr>
            <a:normAutofit fontScale="90000"/>
          </a:bodyPr>
          <a:lstStyle/>
          <a:p>
            <a:pPr algn="l"/>
            <a:r>
              <a:rPr lang="zh-CN" altLang="en-US" sz="4000" b="1" smtClean="0">
                <a:solidFill>
                  <a:schemeClr val="accent2"/>
                </a:solidFill>
              </a:rPr>
              <a:t>然则北通巫峡，南极潇湘，迁客骚人，多会于此，览物之情，得无异乎？</a:t>
            </a:r>
            <a:r>
              <a:rPr lang="zh-CN" altLang="en-US" sz="4000" smtClean="0">
                <a:solidFill>
                  <a:schemeClr val="accent2"/>
                </a:solidFill>
              </a:rPr>
              <a:t> </a:t>
            </a:r>
          </a:p>
        </p:txBody>
      </p:sp>
      <p:sp>
        <p:nvSpPr>
          <p:cNvPr id="110597" name="Rectangle 5"/>
          <p:cNvSpPr>
            <a:spLocks noGrp="1" noChangeArrowheads="1"/>
          </p:cNvSpPr>
          <p:nvPr>
            <p:ph type="body" idx="1"/>
          </p:nvPr>
        </p:nvSpPr>
        <p:spPr>
          <a:xfrm>
            <a:off x="611188" y="2463404"/>
            <a:ext cx="7772400" cy="2215753"/>
          </a:xfrm>
          <a:noFill/>
          <a:ln/>
        </p:spPr>
        <p:txBody>
          <a:bodyPr>
            <a:normAutofit fontScale="92500" lnSpcReduction="10000"/>
          </a:bodyPr>
          <a:lstStyle/>
          <a:p>
            <a:pPr marL="0" indent="0">
              <a:spcBef>
                <a:spcPct val="0"/>
              </a:spcBef>
              <a:buFontTx/>
              <a:buNone/>
            </a:pPr>
            <a:r>
              <a:rPr lang="zh-CN" altLang="en-US" sz="4000" b="1" dirty="0" smtClean="0"/>
              <a:t>虽然这样，那么北面通向巫峡，南面直到潇湘，迁谪之人和诗人们，大多在这里会集，看了自然景物而触发的感情，怎能不有所不同呢？</a:t>
            </a:r>
            <a:r>
              <a:rPr lang="zh-CN" altLang="en-US" sz="4000" dirty="0" smtClean="0"/>
              <a:t> </a:t>
            </a:r>
          </a:p>
        </p:txBody>
      </p:sp>
      <p:sp>
        <p:nvSpPr>
          <p:cNvPr id="110599" name="Rectangle 7"/>
          <p:cNvSpPr>
            <a:spLocks noChangeArrowheads="1"/>
          </p:cNvSpPr>
          <p:nvPr/>
        </p:nvSpPr>
        <p:spPr bwMode="auto">
          <a:xfrm>
            <a:off x="0" y="0"/>
            <a:ext cx="2441694" cy="769441"/>
          </a:xfrm>
          <a:prstGeom prst="rect">
            <a:avLst/>
          </a:prstGeom>
          <a:noFill/>
          <a:ln w="38100">
            <a:noFill/>
            <a:miter lim="800000"/>
            <a:headEnd/>
            <a:tailEnd/>
          </a:ln>
          <a:effectLst/>
        </p:spPr>
        <p:txBody>
          <a:bodyPr wrap="none">
            <a:spAutoFit/>
          </a:bodyPr>
          <a:lstStyle/>
          <a:p>
            <a:r>
              <a:rPr lang="zh-CN" altLang="en-US" sz="4400" b="1">
                <a:solidFill>
                  <a:schemeClr val="tx2"/>
                </a:solidFill>
                <a:ea typeface="华文彩云" pitchFamily="2" charset="-122"/>
              </a:rPr>
              <a:t>难句解释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596"/>
                                        </p:tgtEl>
                                        <p:attrNameLst>
                                          <p:attrName>style.visibility</p:attrName>
                                        </p:attrNameLst>
                                      </p:cBhvr>
                                      <p:to>
                                        <p:strVal val="visible"/>
                                      </p:to>
                                    </p:set>
                                    <p:anim calcmode="lin" valueType="num">
                                      <p:cBhvr additive="base">
                                        <p:cTn id="7" dur="500" fill="hold"/>
                                        <p:tgtEl>
                                          <p:spTgt spid="110596"/>
                                        </p:tgtEl>
                                        <p:attrNameLst>
                                          <p:attrName>ppt_x</p:attrName>
                                        </p:attrNameLst>
                                      </p:cBhvr>
                                      <p:tavLst>
                                        <p:tav tm="0">
                                          <p:val>
                                            <p:strVal val="0-#ppt_w/2"/>
                                          </p:val>
                                        </p:tav>
                                        <p:tav tm="100000">
                                          <p:val>
                                            <p:strVal val="#ppt_x"/>
                                          </p:val>
                                        </p:tav>
                                      </p:tavLst>
                                    </p:anim>
                                    <p:anim calcmode="lin" valueType="num">
                                      <p:cBhvr additive="base">
                                        <p:cTn id="8" dur="500" fill="hold"/>
                                        <p:tgtEl>
                                          <p:spTgt spid="11059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10597">
                                            <p:txEl>
                                              <p:pRg st="0" end="0"/>
                                            </p:txEl>
                                          </p:spTgt>
                                        </p:tgtEl>
                                        <p:attrNameLst>
                                          <p:attrName>style.visibility</p:attrName>
                                        </p:attrNameLst>
                                      </p:cBhvr>
                                      <p:to>
                                        <p:strVal val="visible"/>
                                      </p:to>
                                    </p:set>
                                    <p:anim calcmode="lin" valueType="num">
                                      <p:cBhvr additive="base">
                                        <p:cTn id="13" dur="500" fill="hold"/>
                                        <p:tgtEl>
                                          <p:spTgt spid="110597">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059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111620" name="Rectangle 4"/>
          <p:cNvSpPr>
            <a:spLocks noChangeArrowheads="1"/>
          </p:cNvSpPr>
          <p:nvPr/>
        </p:nvSpPr>
        <p:spPr bwMode="auto">
          <a:xfrm>
            <a:off x="323850" y="303610"/>
            <a:ext cx="8351838" cy="4589859"/>
          </a:xfrm>
          <a:prstGeom prst="rect">
            <a:avLst/>
          </a:prstGeom>
          <a:noFill/>
          <a:ln w="9525">
            <a:noFill/>
            <a:miter lim="800000"/>
            <a:headEnd/>
            <a:tailEnd/>
          </a:ln>
          <a:effectLst/>
        </p:spPr>
        <p:txBody>
          <a:bodyPr/>
          <a:lstStyle/>
          <a:p>
            <a:pPr marL="342900" indent="-342900" algn="l" eaLnBrk="0" hangingPunct="0">
              <a:lnSpc>
                <a:spcPct val="60000"/>
              </a:lnSpc>
              <a:spcBef>
                <a:spcPct val="50000"/>
              </a:spcBef>
            </a:pPr>
            <a:r>
              <a:rPr lang="zh-CN" altLang="en-US" sz="3200" b="1" dirty="0">
                <a:solidFill>
                  <a:srgbClr val="FF0000"/>
                </a:solidFill>
              </a:rPr>
              <a:t>      若夫      淫雨霏霏</a:t>
            </a:r>
            <a:r>
              <a:rPr lang="zh-CN" altLang="en-US" sz="3200" b="1" dirty="0"/>
              <a:t>，连月不</a:t>
            </a:r>
            <a:r>
              <a:rPr lang="zh-CN" altLang="en-US" sz="3200" b="1" dirty="0">
                <a:solidFill>
                  <a:srgbClr val="FF0000"/>
                </a:solidFill>
              </a:rPr>
              <a:t>开</a:t>
            </a:r>
            <a:r>
              <a:rPr lang="zh-CN" altLang="en-US" sz="3200" b="1" dirty="0"/>
              <a:t>；阴风怒号，</a:t>
            </a:r>
          </a:p>
          <a:p>
            <a:pPr marL="342900" indent="-342900" algn="l" eaLnBrk="0" hangingPunct="0">
              <a:lnSpc>
                <a:spcPct val="60000"/>
              </a:lnSpc>
              <a:spcBef>
                <a:spcPct val="50000"/>
              </a:spcBef>
            </a:pPr>
            <a:endParaRPr lang="zh-CN" altLang="en-US" sz="3200" b="1" dirty="0"/>
          </a:p>
          <a:p>
            <a:pPr marL="342900" indent="-342900" algn="l" eaLnBrk="0" hangingPunct="0">
              <a:lnSpc>
                <a:spcPct val="60000"/>
              </a:lnSpc>
              <a:spcBef>
                <a:spcPct val="50000"/>
              </a:spcBef>
            </a:pPr>
            <a:r>
              <a:rPr lang="zh-CN" altLang="en-US" sz="3200" b="1" dirty="0"/>
              <a:t>浊浪</a:t>
            </a:r>
            <a:r>
              <a:rPr lang="zh-CN" altLang="en-US" sz="3200" b="1" dirty="0">
                <a:solidFill>
                  <a:srgbClr val="FF0000"/>
                </a:solidFill>
              </a:rPr>
              <a:t>排空</a:t>
            </a:r>
            <a:r>
              <a:rPr lang="zh-CN" altLang="en-US" sz="3200" b="1" dirty="0"/>
              <a:t>；日星隐</a:t>
            </a:r>
            <a:r>
              <a:rPr lang="zh-CN" altLang="en-US" sz="3200" b="1" dirty="0">
                <a:solidFill>
                  <a:srgbClr val="FF0000"/>
                </a:solidFill>
              </a:rPr>
              <a:t>曜</a:t>
            </a:r>
            <a:r>
              <a:rPr lang="zh-CN" altLang="en-US" sz="3200" b="1" dirty="0"/>
              <a:t>，山岳</a:t>
            </a:r>
            <a:r>
              <a:rPr lang="zh-CN" altLang="en-US" sz="3200" b="1" dirty="0">
                <a:solidFill>
                  <a:srgbClr val="FF0000"/>
                </a:solidFill>
              </a:rPr>
              <a:t>潜形</a:t>
            </a:r>
            <a:r>
              <a:rPr lang="zh-CN" altLang="en-US" sz="3200" b="1" dirty="0"/>
              <a:t>；商旅不行，</a:t>
            </a:r>
          </a:p>
          <a:p>
            <a:pPr marL="342900" indent="-342900" algn="l" eaLnBrk="0" hangingPunct="0">
              <a:lnSpc>
                <a:spcPct val="60000"/>
              </a:lnSpc>
              <a:spcBef>
                <a:spcPct val="50000"/>
              </a:spcBef>
            </a:pPr>
            <a:endParaRPr lang="zh-CN" altLang="en-US" sz="3200" b="1" dirty="0"/>
          </a:p>
          <a:p>
            <a:pPr marL="342900" indent="-342900" algn="l" eaLnBrk="0" hangingPunct="0">
              <a:lnSpc>
                <a:spcPct val="60000"/>
              </a:lnSpc>
              <a:spcBef>
                <a:spcPct val="50000"/>
              </a:spcBef>
            </a:pPr>
            <a:r>
              <a:rPr lang="zh-CN" altLang="en-US" sz="3200" b="1" dirty="0">
                <a:solidFill>
                  <a:srgbClr val="FF0000"/>
                </a:solidFill>
              </a:rPr>
              <a:t>樯</a:t>
            </a:r>
            <a:r>
              <a:rPr lang="zh-CN" altLang="en-US" sz="3200" b="1" dirty="0"/>
              <a:t>倾       </a:t>
            </a:r>
            <a:r>
              <a:rPr lang="zh-CN" altLang="en-US" sz="3200" b="1" dirty="0">
                <a:solidFill>
                  <a:srgbClr val="FF0000"/>
                </a:solidFill>
              </a:rPr>
              <a:t>楫</a:t>
            </a:r>
            <a:r>
              <a:rPr lang="zh-CN" altLang="en-US" sz="3200" b="1" dirty="0"/>
              <a:t>摧；       </a:t>
            </a:r>
            <a:r>
              <a:rPr lang="zh-CN" altLang="en-US" sz="3200" b="1" dirty="0">
                <a:solidFill>
                  <a:srgbClr val="FF0000"/>
                </a:solidFill>
              </a:rPr>
              <a:t>薄</a:t>
            </a:r>
            <a:r>
              <a:rPr lang="zh-CN" altLang="en-US" sz="3200" b="1" dirty="0"/>
              <a:t>暮</a:t>
            </a:r>
            <a:r>
              <a:rPr lang="zh-CN" altLang="en-US" sz="3200" b="1" dirty="0">
                <a:solidFill>
                  <a:srgbClr val="FF3300"/>
                </a:solidFill>
              </a:rPr>
              <a:t>冥冥</a:t>
            </a:r>
            <a:r>
              <a:rPr lang="zh-CN" altLang="en-US" sz="3200" b="1" dirty="0"/>
              <a:t>，虎啸猿啼。登</a:t>
            </a:r>
          </a:p>
          <a:p>
            <a:pPr marL="342900" indent="-342900" algn="l" eaLnBrk="0" hangingPunct="0">
              <a:lnSpc>
                <a:spcPct val="60000"/>
              </a:lnSpc>
              <a:spcBef>
                <a:spcPct val="50000"/>
              </a:spcBef>
            </a:pPr>
            <a:endParaRPr lang="zh-CN" altLang="en-US" sz="3200" b="1" dirty="0"/>
          </a:p>
          <a:p>
            <a:pPr marL="342900" indent="-342900" algn="l" eaLnBrk="0" hangingPunct="0">
              <a:lnSpc>
                <a:spcPct val="60000"/>
              </a:lnSpc>
              <a:spcBef>
                <a:spcPct val="50000"/>
              </a:spcBef>
            </a:pPr>
            <a:r>
              <a:rPr lang="zh-CN" altLang="en-US" sz="3200" b="1" dirty="0"/>
              <a:t>斯楼也，则有</a:t>
            </a:r>
            <a:r>
              <a:rPr lang="zh-CN" altLang="en-US" sz="3200" b="1" dirty="0">
                <a:solidFill>
                  <a:srgbClr val="FF0000"/>
                </a:solidFill>
              </a:rPr>
              <a:t>去    国</a:t>
            </a:r>
            <a:r>
              <a:rPr lang="zh-CN" altLang="en-US" sz="3200" b="1" dirty="0"/>
              <a:t>怀乡，忧</a:t>
            </a:r>
            <a:r>
              <a:rPr lang="zh-CN" altLang="en-US" sz="3200" b="1" dirty="0">
                <a:solidFill>
                  <a:srgbClr val="FF0000"/>
                </a:solidFill>
              </a:rPr>
              <a:t>谗</a:t>
            </a:r>
            <a:r>
              <a:rPr lang="zh-CN" altLang="en-US" sz="3200" b="1" dirty="0"/>
              <a:t>畏讥，满目</a:t>
            </a:r>
            <a:r>
              <a:rPr lang="zh-CN" altLang="en-US" sz="3200" b="1" dirty="0">
                <a:solidFill>
                  <a:srgbClr val="FF3300"/>
                </a:solidFill>
              </a:rPr>
              <a:t>萧</a:t>
            </a:r>
          </a:p>
          <a:p>
            <a:pPr marL="342900" indent="-342900" algn="l" eaLnBrk="0" hangingPunct="0">
              <a:lnSpc>
                <a:spcPct val="60000"/>
              </a:lnSpc>
              <a:spcBef>
                <a:spcPct val="50000"/>
              </a:spcBef>
            </a:pPr>
            <a:endParaRPr lang="zh-CN" altLang="en-US" sz="3200" b="1" dirty="0"/>
          </a:p>
          <a:p>
            <a:pPr marL="342900" indent="-342900" algn="l" eaLnBrk="0" hangingPunct="0">
              <a:lnSpc>
                <a:spcPct val="60000"/>
              </a:lnSpc>
              <a:spcBef>
                <a:spcPct val="50000"/>
              </a:spcBef>
            </a:pPr>
            <a:r>
              <a:rPr lang="zh-CN" altLang="en-US" sz="3200" b="1" dirty="0">
                <a:solidFill>
                  <a:srgbClr val="FF3300"/>
                </a:solidFill>
              </a:rPr>
              <a:t>然</a:t>
            </a:r>
            <a:r>
              <a:rPr lang="zh-CN" altLang="en-US" sz="3200" b="1" dirty="0"/>
              <a:t>，感</a:t>
            </a:r>
            <a:r>
              <a:rPr lang="zh-CN" altLang="en-US" sz="3200" b="1" dirty="0">
                <a:solidFill>
                  <a:srgbClr val="FF0000"/>
                </a:solidFill>
              </a:rPr>
              <a:t>极</a:t>
            </a:r>
            <a:r>
              <a:rPr lang="zh-CN" altLang="en-US" sz="3200" b="1" dirty="0"/>
              <a:t>而悲者矣。</a:t>
            </a:r>
          </a:p>
        </p:txBody>
      </p:sp>
      <p:sp>
        <p:nvSpPr>
          <p:cNvPr id="111621" name="Text Box 5"/>
          <p:cNvSpPr txBox="1">
            <a:spLocks noChangeArrowheads="1"/>
          </p:cNvSpPr>
          <p:nvPr/>
        </p:nvSpPr>
        <p:spPr bwMode="auto">
          <a:xfrm>
            <a:off x="3357554" y="1714494"/>
            <a:ext cx="1223962"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光辉</a:t>
            </a:r>
          </a:p>
        </p:txBody>
      </p:sp>
      <p:sp>
        <p:nvSpPr>
          <p:cNvPr id="111622" name="Text Box 6"/>
          <p:cNvSpPr txBox="1">
            <a:spLocks noChangeArrowheads="1"/>
          </p:cNvSpPr>
          <p:nvPr/>
        </p:nvSpPr>
        <p:spPr bwMode="auto">
          <a:xfrm>
            <a:off x="4500562" y="571486"/>
            <a:ext cx="2808288" cy="707886"/>
          </a:xfrm>
          <a:prstGeom prst="rect">
            <a:avLst/>
          </a:prstGeom>
          <a:noFill/>
          <a:ln w="9525">
            <a:noFill/>
            <a:miter lim="800000"/>
            <a:headEnd/>
            <a:tailEnd/>
          </a:ln>
          <a:effectLst/>
        </p:spPr>
        <p:txBody>
          <a:bodyPr>
            <a:spAutoFit/>
          </a:bodyPr>
          <a:lstStyle/>
          <a:p>
            <a:pPr algn="l">
              <a:spcBef>
                <a:spcPct val="50000"/>
              </a:spcBef>
            </a:pPr>
            <a:r>
              <a:rPr lang="zh-CN" altLang="en-US" sz="4000" b="1" dirty="0">
                <a:solidFill>
                  <a:srgbClr val="0000FF"/>
                </a:solidFill>
                <a:ea typeface="楷体_GB2312" pitchFamily="49" charset="-122"/>
              </a:rPr>
              <a:t>解除，放晴</a:t>
            </a:r>
          </a:p>
        </p:txBody>
      </p:sp>
      <p:sp>
        <p:nvSpPr>
          <p:cNvPr id="111623" name="Text Box 7"/>
          <p:cNvSpPr txBox="1">
            <a:spLocks noChangeArrowheads="1"/>
          </p:cNvSpPr>
          <p:nvPr/>
        </p:nvSpPr>
        <p:spPr bwMode="auto">
          <a:xfrm>
            <a:off x="4786314" y="1714494"/>
            <a:ext cx="2447925"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隐没了形体</a:t>
            </a:r>
          </a:p>
        </p:txBody>
      </p:sp>
      <p:sp>
        <p:nvSpPr>
          <p:cNvPr id="111624" name="Text Box 8"/>
          <p:cNvSpPr txBox="1">
            <a:spLocks noChangeArrowheads="1"/>
          </p:cNvSpPr>
          <p:nvPr/>
        </p:nvSpPr>
        <p:spPr bwMode="auto">
          <a:xfrm>
            <a:off x="1000100" y="1785932"/>
            <a:ext cx="2160588"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冲向天空</a:t>
            </a:r>
          </a:p>
        </p:txBody>
      </p:sp>
      <p:sp>
        <p:nvSpPr>
          <p:cNvPr id="111625" name="Text Box 9"/>
          <p:cNvSpPr txBox="1">
            <a:spLocks noChangeArrowheads="1"/>
          </p:cNvSpPr>
          <p:nvPr/>
        </p:nvSpPr>
        <p:spPr bwMode="auto">
          <a:xfrm>
            <a:off x="179388" y="2733675"/>
            <a:ext cx="1008062"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桅杆</a:t>
            </a:r>
          </a:p>
        </p:txBody>
      </p:sp>
      <p:sp>
        <p:nvSpPr>
          <p:cNvPr id="111626" name="Text Box 10"/>
          <p:cNvSpPr txBox="1">
            <a:spLocks noChangeArrowheads="1"/>
          </p:cNvSpPr>
          <p:nvPr/>
        </p:nvSpPr>
        <p:spPr bwMode="auto">
          <a:xfrm>
            <a:off x="1619250" y="2680098"/>
            <a:ext cx="1079500"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船桨</a:t>
            </a:r>
          </a:p>
        </p:txBody>
      </p:sp>
      <p:sp>
        <p:nvSpPr>
          <p:cNvPr id="111627" name="Text Box 11"/>
          <p:cNvSpPr txBox="1">
            <a:spLocks noChangeArrowheads="1"/>
          </p:cNvSpPr>
          <p:nvPr/>
        </p:nvSpPr>
        <p:spPr bwMode="auto">
          <a:xfrm>
            <a:off x="2500298" y="3857634"/>
            <a:ext cx="1079500"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离开</a:t>
            </a:r>
          </a:p>
        </p:txBody>
      </p:sp>
      <p:sp>
        <p:nvSpPr>
          <p:cNvPr id="111628" name="Text Box 12"/>
          <p:cNvSpPr txBox="1">
            <a:spLocks noChangeArrowheads="1"/>
          </p:cNvSpPr>
          <p:nvPr/>
        </p:nvSpPr>
        <p:spPr bwMode="auto">
          <a:xfrm>
            <a:off x="3571868" y="3857634"/>
            <a:ext cx="1223963"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国都</a:t>
            </a:r>
          </a:p>
        </p:txBody>
      </p:sp>
      <p:sp>
        <p:nvSpPr>
          <p:cNvPr id="111629" name="Text Box 13"/>
          <p:cNvSpPr txBox="1">
            <a:spLocks noChangeArrowheads="1"/>
          </p:cNvSpPr>
          <p:nvPr/>
        </p:nvSpPr>
        <p:spPr bwMode="auto">
          <a:xfrm>
            <a:off x="3428992" y="2714626"/>
            <a:ext cx="1152525"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迫近</a:t>
            </a:r>
          </a:p>
        </p:txBody>
      </p:sp>
      <p:sp>
        <p:nvSpPr>
          <p:cNvPr id="111630" name="Text Box 14"/>
          <p:cNvSpPr txBox="1">
            <a:spLocks noChangeArrowheads="1"/>
          </p:cNvSpPr>
          <p:nvPr/>
        </p:nvSpPr>
        <p:spPr bwMode="auto">
          <a:xfrm>
            <a:off x="5500694" y="3857634"/>
            <a:ext cx="1000132" cy="584775"/>
          </a:xfrm>
          <a:prstGeom prst="rect">
            <a:avLst/>
          </a:prstGeom>
          <a:noFill/>
          <a:ln w="9525">
            <a:noFill/>
            <a:miter lim="800000"/>
            <a:headEnd/>
            <a:tailEnd/>
          </a:ln>
          <a:effectLst/>
        </p:spPr>
        <p:txBody>
          <a:bodyPr wrap="square">
            <a:spAutoFit/>
          </a:bodyPr>
          <a:lstStyle/>
          <a:p>
            <a:pPr algn="l">
              <a:spcBef>
                <a:spcPct val="50000"/>
              </a:spcBef>
            </a:pPr>
            <a:r>
              <a:rPr lang="zh-CN" altLang="en-US" sz="3200" b="1" dirty="0" smtClean="0">
                <a:solidFill>
                  <a:srgbClr val="0000FF"/>
                </a:solidFill>
                <a:ea typeface="楷体_GB2312" pitchFamily="49" charset="-122"/>
              </a:rPr>
              <a:t>谗言</a:t>
            </a:r>
            <a:endParaRPr lang="zh-CN" altLang="en-US" sz="3200" b="1" dirty="0">
              <a:solidFill>
                <a:srgbClr val="0000FF"/>
              </a:solidFill>
              <a:ea typeface="楷体_GB2312" pitchFamily="49" charset="-122"/>
            </a:endParaRPr>
          </a:p>
        </p:txBody>
      </p:sp>
      <p:sp>
        <p:nvSpPr>
          <p:cNvPr id="111631" name="Text Box 15"/>
          <p:cNvSpPr txBox="1">
            <a:spLocks noChangeArrowheads="1"/>
          </p:cNvSpPr>
          <p:nvPr/>
        </p:nvSpPr>
        <p:spPr bwMode="auto">
          <a:xfrm>
            <a:off x="1979613" y="627460"/>
            <a:ext cx="1871662" cy="584775"/>
          </a:xfrm>
          <a:prstGeom prst="rect">
            <a:avLst/>
          </a:prstGeom>
          <a:noFill/>
          <a:ln w="9525">
            <a:noFill/>
            <a:miter lim="800000"/>
            <a:headEnd/>
            <a:tailEnd/>
          </a:ln>
          <a:effectLst/>
        </p:spPr>
        <p:txBody>
          <a:bodyPr>
            <a:spAutoFit/>
          </a:bodyPr>
          <a:lstStyle/>
          <a:p>
            <a:pPr algn="l">
              <a:spcBef>
                <a:spcPct val="50000"/>
              </a:spcBef>
            </a:pPr>
            <a:r>
              <a:rPr lang="zh-CN" altLang="en-US" sz="3200" b="1">
                <a:solidFill>
                  <a:srgbClr val="0000FF"/>
                </a:solidFill>
                <a:ea typeface="楷体_GB2312" pitchFamily="49" charset="-122"/>
              </a:rPr>
              <a:t>连绵的雨</a:t>
            </a:r>
          </a:p>
        </p:txBody>
      </p:sp>
      <p:sp>
        <p:nvSpPr>
          <p:cNvPr id="111632" name="Text Box 16"/>
          <p:cNvSpPr txBox="1">
            <a:spLocks noChangeArrowheads="1"/>
          </p:cNvSpPr>
          <p:nvPr/>
        </p:nvSpPr>
        <p:spPr bwMode="auto">
          <a:xfrm>
            <a:off x="1285852" y="4000510"/>
            <a:ext cx="1223962"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极点</a:t>
            </a:r>
          </a:p>
        </p:txBody>
      </p:sp>
      <p:sp>
        <p:nvSpPr>
          <p:cNvPr id="111633" name="Text Box 17"/>
          <p:cNvSpPr txBox="1">
            <a:spLocks noChangeArrowheads="1"/>
          </p:cNvSpPr>
          <p:nvPr/>
        </p:nvSpPr>
        <p:spPr bwMode="auto">
          <a:xfrm>
            <a:off x="684213" y="573882"/>
            <a:ext cx="1225550" cy="707886"/>
          </a:xfrm>
          <a:prstGeom prst="rect">
            <a:avLst/>
          </a:prstGeom>
          <a:noFill/>
          <a:ln w="9525">
            <a:noFill/>
            <a:miter lim="800000"/>
            <a:headEnd/>
            <a:tailEnd/>
          </a:ln>
          <a:effectLst/>
        </p:spPr>
        <p:txBody>
          <a:bodyPr>
            <a:spAutoFit/>
          </a:bodyPr>
          <a:lstStyle/>
          <a:p>
            <a:pPr algn="l"/>
            <a:r>
              <a:rPr lang="zh-CN" altLang="en-US" sz="4000" b="1">
                <a:solidFill>
                  <a:schemeClr val="accent2"/>
                </a:solidFill>
                <a:ea typeface="华文新魏" pitchFamily="2" charset="-122"/>
              </a:rPr>
              <a:t>像那</a:t>
            </a:r>
            <a:endParaRPr lang="zh-CN" altLang="en-US" sz="3200" b="1">
              <a:solidFill>
                <a:schemeClr val="accent2"/>
              </a:solidFill>
              <a:ea typeface="楷体_GB2312" pitchFamily="49" charset="-122"/>
            </a:endParaRPr>
          </a:p>
        </p:txBody>
      </p:sp>
      <p:sp>
        <p:nvSpPr>
          <p:cNvPr id="111634" name="Line 18"/>
          <p:cNvSpPr>
            <a:spLocks noChangeShapeType="1"/>
          </p:cNvSpPr>
          <p:nvPr/>
        </p:nvSpPr>
        <p:spPr bwMode="auto">
          <a:xfrm flipV="1">
            <a:off x="539751" y="681038"/>
            <a:ext cx="7993063" cy="0"/>
          </a:xfrm>
          <a:prstGeom prst="line">
            <a:avLst/>
          </a:prstGeom>
          <a:noFill/>
          <a:ln w="38100">
            <a:solidFill>
              <a:schemeClr val="hlink"/>
            </a:solidFill>
            <a:round/>
            <a:headEnd/>
            <a:tailEnd/>
          </a:ln>
          <a:effectLst/>
        </p:spPr>
        <p:txBody>
          <a:bodyPr anchor="ctr"/>
          <a:lstStyle/>
          <a:p>
            <a:endParaRPr lang="zh-CN" altLang="en-US"/>
          </a:p>
        </p:txBody>
      </p:sp>
      <p:sp>
        <p:nvSpPr>
          <p:cNvPr id="111635" name="Line 19"/>
          <p:cNvSpPr>
            <a:spLocks noChangeShapeType="1"/>
          </p:cNvSpPr>
          <p:nvPr/>
        </p:nvSpPr>
        <p:spPr bwMode="auto">
          <a:xfrm flipV="1">
            <a:off x="250826" y="1707357"/>
            <a:ext cx="8137525" cy="54769"/>
          </a:xfrm>
          <a:prstGeom prst="line">
            <a:avLst/>
          </a:prstGeom>
          <a:noFill/>
          <a:ln w="38100">
            <a:solidFill>
              <a:schemeClr val="hlink"/>
            </a:solidFill>
            <a:round/>
            <a:headEnd/>
            <a:tailEnd/>
          </a:ln>
          <a:effectLst/>
        </p:spPr>
        <p:txBody>
          <a:bodyPr anchor="ctr"/>
          <a:lstStyle/>
          <a:p>
            <a:endParaRPr lang="zh-CN" altLang="en-US"/>
          </a:p>
        </p:txBody>
      </p:sp>
      <p:sp>
        <p:nvSpPr>
          <p:cNvPr id="111636" name="Line 20"/>
          <p:cNvSpPr>
            <a:spLocks noChangeShapeType="1"/>
          </p:cNvSpPr>
          <p:nvPr/>
        </p:nvSpPr>
        <p:spPr bwMode="auto">
          <a:xfrm>
            <a:off x="250826" y="2787254"/>
            <a:ext cx="8208963" cy="0"/>
          </a:xfrm>
          <a:prstGeom prst="line">
            <a:avLst/>
          </a:prstGeom>
          <a:noFill/>
          <a:ln w="38100">
            <a:solidFill>
              <a:schemeClr val="hlink"/>
            </a:solidFill>
            <a:round/>
            <a:headEnd/>
            <a:tailEnd/>
          </a:ln>
          <a:effectLst/>
        </p:spPr>
        <p:txBody>
          <a:bodyPr anchor="ctr"/>
          <a:lstStyle/>
          <a:p>
            <a:endParaRPr lang="zh-CN" altLang="en-US"/>
          </a:p>
        </p:txBody>
      </p:sp>
      <p:sp>
        <p:nvSpPr>
          <p:cNvPr id="111637" name="Line 21"/>
          <p:cNvSpPr>
            <a:spLocks noChangeShapeType="1"/>
          </p:cNvSpPr>
          <p:nvPr/>
        </p:nvSpPr>
        <p:spPr bwMode="auto">
          <a:xfrm flipV="1">
            <a:off x="357158" y="3857633"/>
            <a:ext cx="8134351" cy="45719"/>
          </a:xfrm>
          <a:prstGeom prst="line">
            <a:avLst/>
          </a:prstGeom>
          <a:noFill/>
          <a:ln w="38100">
            <a:solidFill>
              <a:schemeClr val="hlink"/>
            </a:solidFill>
            <a:round/>
            <a:headEnd/>
            <a:tailEnd/>
          </a:ln>
          <a:effectLst/>
        </p:spPr>
        <p:txBody>
          <a:bodyPr anchor="ctr"/>
          <a:lstStyle/>
          <a:p>
            <a:endParaRPr lang="zh-CN" altLang="en-US"/>
          </a:p>
        </p:txBody>
      </p:sp>
      <p:sp>
        <p:nvSpPr>
          <p:cNvPr id="111638" name="Line 22"/>
          <p:cNvSpPr>
            <a:spLocks noChangeShapeType="1"/>
          </p:cNvSpPr>
          <p:nvPr/>
        </p:nvSpPr>
        <p:spPr bwMode="auto">
          <a:xfrm flipV="1">
            <a:off x="357158" y="4929204"/>
            <a:ext cx="3671887" cy="0"/>
          </a:xfrm>
          <a:prstGeom prst="line">
            <a:avLst/>
          </a:prstGeom>
          <a:noFill/>
          <a:ln w="38100">
            <a:solidFill>
              <a:schemeClr val="hlink"/>
            </a:solidFill>
            <a:round/>
            <a:headEnd/>
            <a:tailEnd/>
          </a:ln>
          <a:effectLst/>
        </p:spPr>
        <p:txBody>
          <a:bodyPr anchor="ctr"/>
          <a:lstStyle/>
          <a:p>
            <a:endParaRPr lang="zh-CN" altLang="en-US"/>
          </a:p>
        </p:txBody>
      </p:sp>
      <p:sp>
        <p:nvSpPr>
          <p:cNvPr id="111639" name="Rectangle 23"/>
          <p:cNvSpPr>
            <a:spLocks noChangeArrowheads="1"/>
          </p:cNvSpPr>
          <p:nvPr/>
        </p:nvSpPr>
        <p:spPr bwMode="auto">
          <a:xfrm>
            <a:off x="4500562" y="2786064"/>
            <a:ext cx="2244525" cy="584775"/>
          </a:xfrm>
          <a:prstGeom prst="rect">
            <a:avLst/>
          </a:prstGeom>
          <a:noFill/>
          <a:ln w="38100">
            <a:noFill/>
            <a:miter lim="800000"/>
            <a:headEnd/>
            <a:tailEnd/>
          </a:ln>
          <a:effectLst/>
        </p:spPr>
        <p:txBody>
          <a:bodyPr wrap="none">
            <a:spAutoFit/>
          </a:bodyPr>
          <a:lstStyle/>
          <a:p>
            <a:r>
              <a:rPr lang="zh-CN" altLang="en-US" sz="3200" b="1" dirty="0">
                <a:solidFill>
                  <a:schemeClr val="accent2"/>
                </a:solidFill>
              </a:rPr>
              <a:t>昏暗的样子</a:t>
            </a:r>
          </a:p>
        </p:txBody>
      </p:sp>
      <p:sp>
        <p:nvSpPr>
          <p:cNvPr id="111640" name="Rectangle 24"/>
          <p:cNvSpPr>
            <a:spLocks noChangeArrowheads="1"/>
          </p:cNvSpPr>
          <p:nvPr/>
        </p:nvSpPr>
        <p:spPr bwMode="auto">
          <a:xfrm>
            <a:off x="7132633" y="3857634"/>
            <a:ext cx="2011367" cy="1077218"/>
          </a:xfrm>
          <a:prstGeom prst="rect">
            <a:avLst/>
          </a:prstGeom>
          <a:noFill/>
          <a:ln w="38100">
            <a:noFill/>
            <a:miter lim="800000"/>
            <a:headEnd/>
            <a:tailEnd/>
          </a:ln>
          <a:effectLst/>
        </p:spPr>
        <p:txBody>
          <a:bodyPr wrap="square">
            <a:spAutoFit/>
          </a:bodyPr>
          <a:lstStyle/>
          <a:p>
            <a:r>
              <a:rPr lang="zh-CN" altLang="en-US" sz="3200" b="1" dirty="0">
                <a:solidFill>
                  <a:schemeClr val="accent2"/>
                </a:solidFill>
              </a:rPr>
              <a:t>萧条冷落的样子</a:t>
            </a:r>
            <a:endParaRPr lang="en-US" altLang="zh-CN" sz="3200" b="1" dirty="0">
              <a:solidFill>
                <a:schemeClr val="accent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1633"/>
                                        </p:tgtEl>
                                        <p:attrNameLst>
                                          <p:attrName>style.visibility</p:attrName>
                                        </p:attrNameLst>
                                      </p:cBhvr>
                                      <p:to>
                                        <p:strVal val="visible"/>
                                      </p:to>
                                    </p:set>
                                    <p:animEffect transition="in" filter="box(in)">
                                      <p:cBhvr>
                                        <p:cTn id="7" dur="500"/>
                                        <p:tgtEl>
                                          <p:spTgt spid="11163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1631"/>
                                        </p:tgtEl>
                                        <p:attrNameLst>
                                          <p:attrName>style.visibility</p:attrName>
                                        </p:attrNameLst>
                                      </p:cBhvr>
                                      <p:to>
                                        <p:strVal val="visible"/>
                                      </p:to>
                                    </p:set>
                                    <p:animEffect transition="in" filter="box(in)">
                                      <p:cBhvr>
                                        <p:cTn id="12" dur="500"/>
                                        <p:tgtEl>
                                          <p:spTgt spid="1116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1622"/>
                                        </p:tgtEl>
                                        <p:attrNameLst>
                                          <p:attrName>style.visibility</p:attrName>
                                        </p:attrNameLst>
                                      </p:cBhvr>
                                      <p:to>
                                        <p:strVal val="visible"/>
                                      </p:to>
                                    </p:set>
                                    <p:animEffect transition="in" filter="blinds(horizontal)">
                                      <p:cBhvr>
                                        <p:cTn id="17" dur="500"/>
                                        <p:tgtEl>
                                          <p:spTgt spid="1116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1624"/>
                                        </p:tgtEl>
                                        <p:attrNameLst>
                                          <p:attrName>style.visibility</p:attrName>
                                        </p:attrNameLst>
                                      </p:cBhvr>
                                      <p:to>
                                        <p:strVal val="visible"/>
                                      </p:to>
                                    </p:set>
                                    <p:animEffect transition="in" filter="blinds(horizontal)">
                                      <p:cBhvr>
                                        <p:cTn id="22" dur="500"/>
                                        <p:tgtEl>
                                          <p:spTgt spid="11162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1621"/>
                                        </p:tgtEl>
                                        <p:attrNameLst>
                                          <p:attrName>style.visibility</p:attrName>
                                        </p:attrNameLst>
                                      </p:cBhvr>
                                      <p:to>
                                        <p:strVal val="visible"/>
                                      </p:to>
                                    </p:set>
                                    <p:animEffect transition="in" filter="blinds(horizontal)">
                                      <p:cBhvr>
                                        <p:cTn id="27" dur="500"/>
                                        <p:tgtEl>
                                          <p:spTgt spid="1116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1623"/>
                                        </p:tgtEl>
                                        <p:attrNameLst>
                                          <p:attrName>style.visibility</p:attrName>
                                        </p:attrNameLst>
                                      </p:cBhvr>
                                      <p:to>
                                        <p:strVal val="visible"/>
                                      </p:to>
                                    </p:set>
                                    <p:animEffect transition="in" filter="blinds(horizontal)">
                                      <p:cBhvr>
                                        <p:cTn id="32" dur="500"/>
                                        <p:tgtEl>
                                          <p:spTgt spid="1116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1625"/>
                                        </p:tgtEl>
                                        <p:attrNameLst>
                                          <p:attrName>style.visibility</p:attrName>
                                        </p:attrNameLst>
                                      </p:cBhvr>
                                      <p:to>
                                        <p:strVal val="visible"/>
                                      </p:to>
                                    </p:set>
                                    <p:animEffect transition="in" filter="blinds(horizontal)">
                                      <p:cBhvr>
                                        <p:cTn id="37" dur="500"/>
                                        <p:tgtEl>
                                          <p:spTgt spid="11162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1626"/>
                                        </p:tgtEl>
                                        <p:attrNameLst>
                                          <p:attrName>style.visibility</p:attrName>
                                        </p:attrNameLst>
                                      </p:cBhvr>
                                      <p:to>
                                        <p:strVal val="visible"/>
                                      </p:to>
                                    </p:set>
                                    <p:animEffect transition="in" filter="blinds(horizontal)">
                                      <p:cBhvr>
                                        <p:cTn id="42" dur="500"/>
                                        <p:tgtEl>
                                          <p:spTgt spid="11162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1629"/>
                                        </p:tgtEl>
                                        <p:attrNameLst>
                                          <p:attrName>style.visibility</p:attrName>
                                        </p:attrNameLst>
                                      </p:cBhvr>
                                      <p:to>
                                        <p:strVal val="visible"/>
                                      </p:to>
                                    </p:set>
                                    <p:animEffect transition="in" filter="blinds(horizontal)">
                                      <p:cBhvr>
                                        <p:cTn id="47" dur="500"/>
                                        <p:tgtEl>
                                          <p:spTgt spid="111629"/>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11639"/>
                                        </p:tgtEl>
                                        <p:attrNameLst>
                                          <p:attrName>style.visibility</p:attrName>
                                        </p:attrNameLst>
                                      </p:cBhvr>
                                      <p:to>
                                        <p:strVal val="visible"/>
                                      </p:to>
                                    </p:set>
                                    <p:animEffect transition="in" filter="box(in)">
                                      <p:cBhvr>
                                        <p:cTn id="52" dur="500"/>
                                        <p:tgtEl>
                                          <p:spTgt spid="11163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1627"/>
                                        </p:tgtEl>
                                        <p:attrNameLst>
                                          <p:attrName>style.visibility</p:attrName>
                                        </p:attrNameLst>
                                      </p:cBhvr>
                                      <p:to>
                                        <p:strVal val="visible"/>
                                      </p:to>
                                    </p:set>
                                    <p:animEffect transition="in" filter="blinds(horizontal)">
                                      <p:cBhvr>
                                        <p:cTn id="57" dur="500"/>
                                        <p:tgtEl>
                                          <p:spTgt spid="11162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1628"/>
                                        </p:tgtEl>
                                        <p:attrNameLst>
                                          <p:attrName>style.visibility</p:attrName>
                                        </p:attrNameLst>
                                      </p:cBhvr>
                                      <p:to>
                                        <p:strVal val="visible"/>
                                      </p:to>
                                    </p:set>
                                    <p:animEffect transition="in" filter="blinds(horizontal)">
                                      <p:cBhvr>
                                        <p:cTn id="62" dur="500"/>
                                        <p:tgtEl>
                                          <p:spTgt spid="11162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11630"/>
                                        </p:tgtEl>
                                        <p:attrNameLst>
                                          <p:attrName>style.visibility</p:attrName>
                                        </p:attrNameLst>
                                      </p:cBhvr>
                                      <p:to>
                                        <p:strVal val="visible"/>
                                      </p:to>
                                    </p:set>
                                    <p:animEffect transition="in" filter="blinds(horizontal)">
                                      <p:cBhvr>
                                        <p:cTn id="67" dur="500"/>
                                        <p:tgtEl>
                                          <p:spTgt spid="111630"/>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111640"/>
                                        </p:tgtEl>
                                        <p:attrNameLst>
                                          <p:attrName>style.visibility</p:attrName>
                                        </p:attrNameLst>
                                      </p:cBhvr>
                                      <p:to>
                                        <p:strVal val="visible"/>
                                      </p:to>
                                    </p:set>
                                    <p:animEffect transition="in" filter="checkerboard(across)">
                                      <p:cBhvr>
                                        <p:cTn id="72" dur="500"/>
                                        <p:tgtEl>
                                          <p:spTgt spid="11164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11632"/>
                                        </p:tgtEl>
                                        <p:attrNameLst>
                                          <p:attrName>style.visibility</p:attrName>
                                        </p:attrNameLst>
                                      </p:cBhvr>
                                      <p:to>
                                        <p:strVal val="visible"/>
                                      </p:to>
                                    </p:set>
                                    <p:animEffect transition="in" filter="blinds(horizontal)">
                                      <p:cBhvr>
                                        <p:cTn id="77" dur="500"/>
                                        <p:tgtEl>
                                          <p:spTgt spid="111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1" grpId="0"/>
      <p:bldP spid="111622" grpId="0"/>
      <p:bldP spid="111623" grpId="0"/>
      <p:bldP spid="111624" grpId="0"/>
      <p:bldP spid="111625" grpId="0"/>
      <p:bldP spid="111626" grpId="0"/>
      <p:bldP spid="111627" grpId="0"/>
      <p:bldP spid="111628" grpId="0"/>
      <p:bldP spid="111629" grpId="0"/>
      <p:bldP spid="111630" grpId="0"/>
      <p:bldP spid="111631" grpId="0" autoUpdateAnimBg="0"/>
      <p:bldP spid="111632" grpId="0"/>
      <p:bldP spid="111633" grpId="0" autoUpdateAnimBg="0"/>
      <p:bldP spid="111639" grpId="0"/>
      <p:bldP spid="11164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p>
            <a:fld id="{BBF23789-ABF2-47D8-8448-50A3AA7203AD}" type="slidenum">
              <a:rPr lang="zh-CN" altLang="en-US" smtClean="0"/>
              <a:pPr/>
              <a:t>19</a:t>
            </a:fld>
            <a:endParaRPr lang="en-US" altLang="zh-CN" smtClean="0"/>
          </a:p>
        </p:txBody>
      </p:sp>
      <p:sp>
        <p:nvSpPr>
          <p:cNvPr id="20482" name="Text Box 2"/>
          <p:cNvSpPr txBox="1">
            <a:spLocks noChangeArrowheads="1"/>
          </p:cNvSpPr>
          <p:nvPr/>
        </p:nvSpPr>
        <p:spPr bwMode="auto">
          <a:xfrm>
            <a:off x="685800" y="582216"/>
            <a:ext cx="7772400" cy="1080296"/>
          </a:xfrm>
          <a:prstGeom prst="rect">
            <a:avLst/>
          </a:prstGeom>
          <a:noFill/>
          <a:ln w="9525">
            <a:noFill/>
            <a:miter lim="800000"/>
            <a:headEnd/>
            <a:tailEnd/>
          </a:ln>
        </p:spPr>
        <p:txBody>
          <a:bodyPr>
            <a:spAutoFit/>
          </a:bodyPr>
          <a:lstStyle/>
          <a:p>
            <a:pPr marL="381000" lvl="2" algn="l">
              <a:lnSpc>
                <a:spcPct val="90000"/>
              </a:lnSpc>
            </a:pPr>
            <a:r>
              <a:rPr lang="zh-CN" altLang="en-US">
                <a:solidFill>
                  <a:schemeClr val="accent2"/>
                </a:solidFill>
                <a:latin typeface="宋体" pitchFamily="2" charset="-122"/>
                <a:ea typeface="楷体_GB2312" pitchFamily="49" charset="-122"/>
              </a:rPr>
              <a:t>　　　</a:t>
            </a:r>
            <a:endParaRPr lang="zh-CN" altLang="en-US" sz="3200">
              <a:ea typeface="楷体_GB2312" pitchFamily="49" charset="-122"/>
            </a:endParaRPr>
          </a:p>
          <a:p>
            <a:pPr algn="l">
              <a:spcBef>
                <a:spcPct val="50000"/>
              </a:spcBef>
            </a:pPr>
            <a:endParaRPr lang="zh-CN" altLang="en-US" sz="3200">
              <a:ea typeface="楷体_GB2312" pitchFamily="49" charset="-122"/>
            </a:endParaRPr>
          </a:p>
        </p:txBody>
      </p:sp>
      <p:sp>
        <p:nvSpPr>
          <p:cNvPr id="24580" name="Rectangle 7"/>
          <p:cNvSpPr>
            <a:spLocks noGrp="1" noChangeArrowheads="1"/>
          </p:cNvSpPr>
          <p:nvPr>
            <p:ph type="title" idx="4294967295"/>
          </p:nvPr>
        </p:nvSpPr>
        <p:spPr>
          <a:xfrm>
            <a:off x="395288" y="141685"/>
            <a:ext cx="8367712" cy="4914900"/>
          </a:xfrm>
        </p:spPr>
        <p:txBody>
          <a:bodyPr>
            <a:normAutofit fontScale="90000"/>
          </a:bodyPr>
          <a:lstStyle/>
          <a:p>
            <a:pPr algn="l" eaLnBrk="1" hangingPunct="1"/>
            <a:r>
              <a:rPr lang="zh-CN" altLang="en-US" sz="3600" b="1" dirty="0" smtClean="0">
                <a:solidFill>
                  <a:schemeClr val="accent1"/>
                </a:solidFill>
                <a:latin typeface="宋体" pitchFamily="2" charset="-122"/>
              </a:rPr>
              <a:t>　　</a:t>
            </a:r>
            <a:r>
              <a:rPr lang="zh-CN" altLang="en-US" sz="3600" b="1" dirty="0" smtClean="0">
                <a:solidFill>
                  <a:srgbClr val="FF0000"/>
                </a:solidFill>
                <a:latin typeface="宋体" pitchFamily="2" charset="-122"/>
              </a:rPr>
              <a:t>像那阴雨连绵不断，整月不放晴的时候，阴冷的风怒吼着，浑浊的波浪冲向天空，日月星辰隐藏了光辉，山岳也潜伏了形体，商人和旅客不能通行，桅杆倒下，船桨折断，迫近傍晚时，天色昏暗，（只听到）老虎的吼叫和猿猴的悲啼。这时人们登上这座楼来，就会产生离开国都，怀念家乡，担心遭到诽谤，害怕被人讥讽的心情，会觉得满眼都是萧条的景象，（必将）感慨到极点而十分悲伤。</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0-#ppt_w/2"/>
                                          </p:val>
                                        </p:tav>
                                        <p:tav tm="100000">
                                          <p:val>
                                            <p:strVal val="#ppt_x"/>
                                          </p:val>
                                        </p:tav>
                                      </p:tavLst>
                                    </p:anim>
                                    <p:anim calcmode="lin" valueType="num">
                                      <p:cBhvr additive="base">
                                        <p:cTn id="8" dur="500" fill="hold"/>
                                        <p:tgtEl>
                                          <p:spTgt spid="204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0"/>
            <a:ext cx="9144000" cy="5143500"/>
          </a:xfrm>
          <a:prstGeom prst="rect">
            <a:avLst/>
          </a:prstGeom>
          <a:solidFill>
            <a:schemeClr val="tx1"/>
          </a:solidFill>
          <a:ln w="9525">
            <a:solidFill>
              <a:schemeClr val="tx1"/>
            </a:solidFill>
            <a:miter lim="800000"/>
            <a:headEnd/>
            <a:tailEnd/>
          </a:ln>
          <a:effectLst/>
        </p:spPr>
        <p:txBody>
          <a:bodyPr wrap="none" anchor="ctr"/>
          <a:lstStyle/>
          <a:p>
            <a:endParaRPr lang="zh-CN" altLang="en-US"/>
          </a:p>
        </p:txBody>
      </p:sp>
      <p:sp>
        <p:nvSpPr>
          <p:cNvPr id="10243" name="Rectangle 3"/>
          <p:cNvSpPr>
            <a:spLocks noChangeArrowheads="1"/>
          </p:cNvSpPr>
          <p:nvPr/>
        </p:nvSpPr>
        <p:spPr bwMode="auto">
          <a:xfrm>
            <a:off x="914400" y="0"/>
            <a:ext cx="8229600" cy="5143500"/>
          </a:xfrm>
          <a:prstGeom prst="rect">
            <a:avLst/>
          </a:prstGeom>
          <a:solidFill>
            <a:schemeClr val="bg1"/>
          </a:solidFill>
          <a:ln w="9525">
            <a:noFill/>
            <a:miter lim="800000"/>
            <a:headEnd/>
            <a:tailEnd/>
          </a:ln>
          <a:effectLst/>
        </p:spPr>
        <p:txBody>
          <a:bodyPr wrap="none" anchor="ctr"/>
          <a:lstStyle/>
          <a:p>
            <a:pPr algn="ctr"/>
            <a:endParaRPr kumimoji="1" lang="zh-CN" altLang="zh-CN" sz="1800" b="0">
              <a:ea typeface="宋体" pitchFamily="2" charset="-122"/>
            </a:endParaRPr>
          </a:p>
        </p:txBody>
      </p:sp>
      <p:sp>
        <p:nvSpPr>
          <p:cNvPr id="10244" name="Line 4"/>
          <p:cNvSpPr>
            <a:spLocks noChangeShapeType="1"/>
          </p:cNvSpPr>
          <p:nvPr/>
        </p:nvSpPr>
        <p:spPr bwMode="auto">
          <a:xfrm>
            <a:off x="671513" y="1428750"/>
            <a:ext cx="0" cy="2286000"/>
          </a:xfrm>
          <a:prstGeom prst="line">
            <a:avLst/>
          </a:prstGeom>
          <a:noFill/>
          <a:ln w="9525" cap="rnd">
            <a:solidFill>
              <a:schemeClr val="tx1"/>
            </a:solidFill>
            <a:prstDash val="sysDot"/>
            <a:round/>
            <a:headEnd/>
            <a:tailEnd/>
          </a:ln>
          <a:effectLst/>
        </p:spPr>
        <p:txBody>
          <a:bodyPr/>
          <a:lstStyle/>
          <a:p>
            <a:endParaRPr lang="zh-CN" altLang="en-US"/>
          </a:p>
        </p:txBody>
      </p:sp>
      <p:sp>
        <p:nvSpPr>
          <p:cNvPr id="10245" name="Rectangle 5"/>
          <p:cNvSpPr>
            <a:spLocks noGrp="1" noChangeArrowheads="1"/>
          </p:cNvSpPr>
          <p:nvPr>
            <p:ph type="title" idx="4294967295"/>
          </p:nvPr>
        </p:nvSpPr>
        <p:spPr>
          <a:xfrm>
            <a:off x="914400" y="457200"/>
            <a:ext cx="7772400" cy="857250"/>
          </a:xfrm>
        </p:spPr>
        <p:txBody>
          <a:bodyPr/>
          <a:lstStyle/>
          <a:p>
            <a:r>
              <a:rPr lang="zh-CN" altLang="en-US">
                <a:solidFill>
                  <a:schemeClr val="bg1"/>
                </a:solidFill>
              </a:rPr>
              <a:t>四大名楼总图</a:t>
            </a:r>
          </a:p>
        </p:txBody>
      </p:sp>
      <p:sp>
        <p:nvSpPr>
          <p:cNvPr id="10246" name="Line 6"/>
          <p:cNvSpPr>
            <a:spLocks noChangeShapeType="1"/>
          </p:cNvSpPr>
          <p:nvPr/>
        </p:nvSpPr>
        <p:spPr bwMode="auto">
          <a:xfrm>
            <a:off x="5562600" y="1153716"/>
            <a:ext cx="2362200" cy="0"/>
          </a:xfrm>
          <a:prstGeom prst="line">
            <a:avLst/>
          </a:prstGeom>
          <a:noFill/>
          <a:ln w="9525" cap="rnd">
            <a:solidFill>
              <a:schemeClr val="tx1"/>
            </a:solidFill>
            <a:prstDash val="sysDot"/>
            <a:round/>
            <a:headEnd/>
            <a:tailEnd/>
          </a:ln>
          <a:effectLst/>
        </p:spPr>
        <p:txBody>
          <a:bodyPr/>
          <a:lstStyle/>
          <a:p>
            <a:endParaRPr lang="zh-CN" altLang="en-US"/>
          </a:p>
        </p:txBody>
      </p:sp>
      <p:sp>
        <p:nvSpPr>
          <p:cNvPr id="10249" name="Line 9"/>
          <p:cNvSpPr>
            <a:spLocks noChangeShapeType="1"/>
          </p:cNvSpPr>
          <p:nvPr/>
        </p:nvSpPr>
        <p:spPr bwMode="auto">
          <a:xfrm>
            <a:off x="6172200" y="4000500"/>
            <a:ext cx="1752600" cy="0"/>
          </a:xfrm>
          <a:prstGeom prst="line">
            <a:avLst/>
          </a:prstGeom>
          <a:noFill/>
          <a:ln w="9525" cap="rnd">
            <a:solidFill>
              <a:schemeClr val="tx1"/>
            </a:solidFill>
            <a:prstDash val="sysDot"/>
            <a:round/>
            <a:headEnd/>
            <a:tailEnd/>
          </a:ln>
          <a:effectLst/>
        </p:spPr>
        <p:txBody>
          <a:bodyPr/>
          <a:lstStyle/>
          <a:p>
            <a:endParaRPr lang="zh-CN" altLang="en-US"/>
          </a:p>
        </p:txBody>
      </p:sp>
      <p:pic>
        <p:nvPicPr>
          <p:cNvPr id="10251" name="Picture 11" descr="黄鹤楼"/>
          <p:cNvPicPr>
            <a:picLocks noChangeAspect="1" noChangeArrowheads="1"/>
          </p:cNvPicPr>
          <p:nvPr/>
        </p:nvPicPr>
        <p:blipFill>
          <a:blip r:embed="rId2"/>
          <a:srcRect/>
          <a:stretch>
            <a:fillRect/>
          </a:stretch>
        </p:blipFill>
        <p:spPr bwMode="auto">
          <a:xfrm>
            <a:off x="5486401" y="1"/>
            <a:ext cx="3629025" cy="2278856"/>
          </a:xfrm>
          <a:prstGeom prst="rect">
            <a:avLst/>
          </a:prstGeom>
          <a:noFill/>
        </p:spPr>
      </p:pic>
      <p:pic>
        <p:nvPicPr>
          <p:cNvPr id="10252" name="Picture 12" descr="滕王阁"/>
          <p:cNvPicPr>
            <a:picLocks noChangeAspect="1" noChangeArrowheads="1"/>
          </p:cNvPicPr>
          <p:nvPr/>
        </p:nvPicPr>
        <p:blipFill>
          <a:blip r:embed="rId3"/>
          <a:srcRect/>
          <a:stretch>
            <a:fillRect/>
          </a:stretch>
        </p:blipFill>
        <p:spPr bwMode="auto">
          <a:xfrm>
            <a:off x="5622926" y="2733675"/>
            <a:ext cx="3521075" cy="1997869"/>
          </a:xfrm>
          <a:prstGeom prst="rect">
            <a:avLst/>
          </a:prstGeom>
          <a:noFill/>
        </p:spPr>
      </p:pic>
      <p:pic>
        <p:nvPicPr>
          <p:cNvPr id="10253" name="Picture 13" descr="岳阳楼"/>
          <p:cNvPicPr>
            <a:picLocks noChangeAspect="1" noChangeArrowheads="1"/>
          </p:cNvPicPr>
          <p:nvPr/>
        </p:nvPicPr>
        <p:blipFill>
          <a:blip r:embed="rId4"/>
          <a:srcRect/>
          <a:stretch>
            <a:fillRect/>
          </a:stretch>
        </p:blipFill>
        <p:spPr bwMode="auto">
          <a:xfrm>
            <a:off x="971550" y="0"/>
            <a:ext cx="4267200" cy="2427685"/>
          </a:xfrm>
          <a:prstGeom prst="rect">
            <a:avLst/>
          </a:prstGeom>
          <a:noFill/>
        </p:spPr>
      </p:pic>
      <p:sp>
        <p:nvSpPr>
          <p:cNvPr id="10254" name="Text Box 14"/>
          <p:cNvSpPr txBox="1">
            <a:spLocks noChangeArrowheads="1"/>
          </p:cNvSpPr>
          <p:nvPr/>
        </p:nvSpPr>
        <p:spPr bwMode="auto">
          <a:xfrm>
            <a:off x="142844" y="928676"/>
            <a:ext cx="677108" cy="2775760"/>
          </a:xfrm>
          <a:prstGeom prst="rect">
            <a:avLst/>
          </a:prstGeom>
          <a:noFill/>
          <a:ln w="9525">
            <a:noFill/>
            <a:miter lim="800000"/>
            <a:headEnd/>
            <a:tailEnd/>
          </a:ln>
          <a:effectLst/>
        </p:spPr>
        <p:txBody>
          <a:bodyPr vert="eaVert" wrap="none">
            <a:spAutoFit/>
          </a:bodyPr>
          <a:lstStyle/>
          <a:p>
            <a:r>
              <a:rPr kumimoji="1" lang="zh-CN" altLang="en-US" sz="3200" b="0" dirty="0">
                <a:solidFill>
                  <a:schemeClr val="bg1"/>
                </a:solidFill>
                <a:latin typeface="Times New Roman" pitchFamily="18" charset="0"/>
                <a:ea typeface="华文行楷" pitchFamily="2" charset="-122"/>
              </a:rPr>
              <a:t>中国四大名楼</a:t>
            </a:r>
          </a:p>
        </p:txBody>
      </p:sp>
      <p:grpSp>
        <p:nvGrpSpPr>
          <p:cNvPr id="2" name="Group 15"/>
          <p:cNvGrpSpPr>
            <a:grpSpLocks/>
          </p:cNvGrpSpPr>
          <p:nvPr/>
        </p:nvGrpSpPr>
        <p:grpSpPr bwMode="auto">
          <a:xfrm>
            <a:off x="1116013" y="2733676"/>
            <a:ext cx="4240212" cy="2035234"/>
            <a:chOff x="641" y="2208"/>
            <a:chExt cx="2671" cy="2150"/>
          </a:xfrm>
        </p:grpSpPr>
        <p:pic>
          <p:nvPicPr>
            <p:cNvPr id="10256" name="Picture 16" descr="鹳雀楼"/>
            <p:cNvPicPr>
              <a:picLocks noChangeAspect="1" noChangeArrowheads="1"/>
            </p:cNvPicPr>
            <p:nvPr/>
          </p:nvPicPr>
          <p:blipFill>
            <a:blip r:embed="rId5"/>
            <a:srcRect/>
            <a:stretch>
              <a:fillRect/>
            </a:stretch>
          </p:blipFill>
          <p:spPr bwMode="auto">
            <a:xfrm>
              <a:off x="641" y="2208"/>
              <a:ext cx="2671" cy="1955"/>
            </a:xfrm>
            <a:prstGeom prst="rect">
              <a:avLst/>
            </a:prstGeom>
            <a:noFill/>
          </p:spPr>
        </p:pic>
        <p:sp>
          <p:nvSpPr>
            <p:cNvPr id="10257" name="Text Box 17"/>
            <p:cNvSpPr txBox="1">
              <a:spLocks noChangeArrowheads="1"/>
            </p:cNvSpPr>
            <p:nvPr/>
          </p:nvSpPr>
          <p:spPr bwMode="auto">
            <a:xfrm>
              <a:off x="2619" y="3870"/>
              <a:ext cx="116" cy="488"/>
            </a:xfrm>
            <a:prstGeom prst="rect">
              <a:avLst/>
            </a:prstGeom>
            <a:solidFill>
              <a:schemeClr val="bg1"/>
            </a:solidFill>
            <a:ln w="9525">
              <a:noFill/>
              <a:miter lim="800000"/>
              <a:headEnd/>
              <a:tailEnd/>
            </a:ln>
            <a:effectLst/>
          </p:spPr>
          <p:txBody>
            <a:bodyPr wrap="none">
              <a:spAutoFit/>
            </a:bodyPr>
            <a:lstStyle/>
            <a:p>
              <a:endParaRPr kumimoji="1" lang="zh-CN" altLang="zh-CN" sz="2400" b="0">
                <a:latin typeface="Times New Roman" pitchFamily="18" charset="0"/>
                <a:ea typeface="黑体" pitchFamily="49" charset="-122"/>
              </a:endParaRPr>
            </a:p>
          </p:txBody>
        </p:sp>
      </p:grpSp>
      <p:sp>
        <p:nvSpPr>
          <p:cNvPr id="10259" name="Text Box 19"/>
          <p:cNvSpPr txBox="1">
            <a:spLocks noChangeArrowheads="1"/>
          </p:cNvSpPr>
          <p:nvPr/>
        </p:nvSpPr>
        <p:spPr bwMode="auto">
          <a:xfrm>
            <a:off x="1785918" y="2193131"/>
            <a:ext cx="3357586" cy="523220"/>
          </a:xfrm>
          <a:prstGeom prst="rect">
            <a:avLst/>
          </a:prstGeom>
          <a:solidFill>
            <a:srgbClr val="FFFF00"/>
          </a:solidFill>
          <a:ln w="9525">
            <a:noFill/>
            <a:miter lim="800000"/>
            <a:headEnd/>
            <a:tailEnd/>
          </a:ln>
          <a:effectLst/>
        </p:spPr>
        <p:txBody>
          <a:bodyPr wrap="square">
            <a:spAutoFit/>
          </a:bodyPr>
          <a:lstStyle/>
          <a:p>
            <a:pPr>
              <a:spcBef>
                <a:spcPct val="50000"/>
              </a:spcBef>
            </a:pPr>
            <a:r>
              <a:rPr lang="zh-CN" altLang="en-US" sz="2800" dirty="0" smtClean="0">
                <a:solidFill>
                  <a:srgbClr val="FF0066"/>
                </a:solidFill>
              </a:rPr>
              <a:t>岳阳楼（湖南岳阳）</a:t>
            </a:r>
            <a:endParaRPr lang="zh-CN" altLang="en-US" sz="2800" dirty="0">
              <a:solidFill>
                <a:srgbClr val="FF0066"/>
              </a:solidFill>
            </a:endParaRPr>
          </a:p>
        </p:txBody>
      </p:sp>
      <p:sp>
        <p:nvSpPr>
          <p:cNvPr id="10260" name="Text Box 20"/>
          <p:cNvSpPr txBox="1">
            <a:spLocks noChangeArrowheads="1"/>
          </p:cNvSpPr>
          <p:nvPr/>
        </p:nvSpPr>
        <p:spPr bwMode="auto">
          <a:xfrm>
            <a:off x="5929322" y="2139554"/>
            <a:ext cx="3214678" cy="523220"/>
          </a:xfrm>
          <a:prstGeom prst="rect">
            <a:avLst/>
          </a:prstGeom>
          <a:solidFill>
            <a:srgbClr val="FFFF00"/>
          </a:solidFill>
          <a:ln w="9525">
            <a:noFill/>
            <a:miter lim="800000"/>
            <a:headEnd/>
            <a:tailEnd/>
          </a:ln>
          <a:effectLst/>
        </p:spPr>
        <p:txBody>
          <a:bodyPr wrap="square">
            <a:spAutoFit/>
          </a:bodyPr>
          <a:lstStyle/>
          <a:p>
            <a:pPr>
              <a:spcBef>
                <a:spcPct val="50000"/>
              </a:spcBef>
            </a:pPr>
            <a:r>
              <a:rPr lang="zh-CN" altLang="en-US" sz="2800" dirty="0" smtClean="0">
                <a:solidFill>
                  <a:srgbClr val="FF0066"/>
                </a:solidFill>
              </a:rPr>
              <a:t>黄鹤楼（湖北武汉）</a:t>
            </a:r>
            <a:endParaRPr lang="zh-CN" altLang="en-US" sz="2800" dirty="0">
              <a:solidFill>
                <a:srgbClr val="FF0066"/>
              </a:solidFill>
            </a:endParaRPr>
          </a:p>
        </p:txBody>
      </p:sp>
      <p:sp>
        <p:nvSpPr>
          <p:cNvPr id="10261" name="Rectangle 21"/>
          <p:cNvSpPr>
            <a:spLocks noChangeArrowheads="1"/>
          </p:cNvSpPr>
          <p:nvPr/>
        </p:nvSpPr>
        <p:spPr bwMode="auto">
          <a:xfrm>
            <a:off x="1571605" y="4617244"/>
            <a:ext cx="3500461" cy="523220"/>
          </a:xfrm>
          <a:prstGeom prst="rect">
            <a:avLst/>
          </a:prstGeom>
          <a:solidFill>
            <a:srgbClr val="FFFF00"/>
          </a:solidFill>
          <a:ln w="9525" algn="ctr">
            <a:noFill/>
            <a:miter lim="800000"/>
            <a:headEnd/>
            <a:tailEnd/>
          </a:ln>
          <a:effectLst/>
        </p:spPr>
        <p:txBody>
          <a:bodyPr wrap="square">
            <a:spAutoFit/>
          </a:bodyPr>
          <a:lstStyle/>
          <a:p>
            <a:pPr>
              <a:spcBef>
                <a:spcPct val="50000"/>
              </a:spcBef>
            </a:pPr>
            <a:r>
              <a:rPr lang="zh-CN" altLang="en-US" sz="2800" dirty="0" smtClean="0">
                <a:solidFill>
                  <a:srgbClr val="FF0066"/>
                </a:solidFill>
              </a:rPr>
              <a:t>鹳雀楼（山西永济）</a:t>
            </a:r>
            <a:endParaRPr lang="zh-CN" altLang="en-US" sz="2800" dirty="0">
              <a:solidFill>
                <a:srgbClr val="FF0066"/>
              </a:solidFill>
            </a:endParaRPr>
          </a:p>
        </p:txBody>
      </p:sp>
      <p:sp>
        <p:nvSpPr>
          <p:cNvPr id="10263" name="Text Box 23"/>
          <p:cNvSpPr txBox="1">
            <a:spLocks noChangeArrowheads="1"/>
          </p:cNvSpPr>
          <p:nvPr/>
        </p:nvSpPr>
        <p:spPr bwMode="auto">
          <a:xfrm>
            <a:off x="5643570" y="4617244"/>
            <a:ext cx="3500431" cy="523220"/>
          </a:xfrm>
          <a:prstGeom prst="rect">
            <a:avLst/>
          </a:prstGeom>
          <a:solidFill>
            <a:srgbClr val="FFFF00"/>
          </a:solidFill>
          <a:ln w="9525">
            <a:noFill/>
            <a:miter lim="800000"/>
            <a:headEnd/>
            <a:tailEnd/>
          </a:ln>
          <a:effectLst/>
        </p:spPr>
        <p:txBody>
          <a:bodyPr wrap="square">
            <a:spAutoFit/>
          </a:bodyPr>
          <a:lstStyle/>
          <a:p>
            <a:r>
              <a:rPr kumimoji="1" lang="zh-CN" altLang="en-US" sz="2800" dirty="0" smtClean="0">
                <a:solidFill>
                  <a:srgbClr val="FF0066"/>
                </a:solidFill>
              </a:rPr>
              <a:t>滕王阁（江西南昌）</a:t>
            </a:r>
            <a:endParaRPr kumimoji="1" lang="zh-CN" altLang="en-US" sz="2800" dirty="0">
              <a:solidFill>
                <a:srgbClr val="FF0066"/>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9000" b="-29000"/>
          </a:stretch>
        </a:blipFill>
        <a:effectLst/>
      </p:bgPr>
    </p:bg>
    <p:spTree>
      <p:nvGrpSpPr>
        <p:cNvPr id="1" name=""/>
        <p:cNvGrpSpPr/>
        <p:nvPr/>
      </p:nvGrpSpPr>
      <p:grpSpPr>
        <a:xfrm>
          <a:off x="0" y="0"/>
          <a:ext cx="0" cy="0"/>
          <a:chOff x="0" y="0"/>
          <a:chExt cx="0" cy="0"/>
        </a:xfrm>
      </p:grpSpPr>
      <p:sp>
        <p:nvSpPr>
          <p:cNvPr id="112657" name="Rectangle 17"/>
          <p:cNvSpPr>
            <a:spLocks noGrp="1" noChangeArrowheads="1"/>
          </p:cNvSpPr>
          <p:nvPr>
            <p:ph type="body" idx="1"/>
          </p:nvPr>
        </p:nvSpPr>
        <p:spPr>
          <a:xfrm>
            <a:off x="0" y="214296"/>
            <a:ext cx="9144000" cy="4929204"/>
          </a:xfrm>
          <a:noFill/>
          <a:ln/>
        </p:spPr>
        <p:txBody>
          <a:bodyPr>
            <a:normAutofit fontScale="92500" lnSpcReduction="20000"/>
          </a:bodyPr>
          <a:lstStyle/>
          <a:p>
            <a:pPr>
              <a:lnSpc>
                <a:spcPct val="90000"/>
              </a:lnSpc>
              <a:spcBef>
                <a:spcPct val="50000"/>
              </a:spcBef>
              <a:buFontTx/>
              <a:buNone/>
            </a:pPr>
            <a:r>
              <a:rPr lang="zh-CN" altLang="en-US" b="1" dirty="0" smtClean="0">
                <a:solidFill>
                  <a:srgbClr val="FF0000"/>
                </a:solidFill>
              </a:rPr>
              <a:t>          至若</a:t>
            </a:r>
            <a:r>
              <a:rPr lang="zh-CN" altLang="en-US" b="1" dirty="0" smtClean="0">
                <a:solidFill>
                  <a:srgbClr val="000000"/>
                </a:solidFill>
              </a:rPr>
              <a:t>春</a:t>
            </a:r>
            <a:r>
              <a:rPr lang="zh-CN" altLang="en-US" b="1" dirty="0" smtClean="0">
                <a:solidFill>
                  <a:srgbClr val="FF0000"/>
                </a:solidFill>
              </a:rPr>
              <a:t>和    景</a:t>
            </a:r>
            <a:r>
              <a:rPr lang="zh-CN" altLang="en-US" b="1" dirty="0" smtClean="0">
                <a:solidFill>
                  <a:srgbClr val="000000"/>
                </a:solidFill>
              </a:rPr>
              <a:t>明，波澜不</a:t>
            </a:r>
            <a:r>
              <a:rPr lang="zh-CN" altLang="en-US" b="1" dirty="0" smtClean="0">
                <a:solidFill>
                  <a:srgbClr val="FF0000"/>
                </a:solidFill>
              </a:rPr>
              <a:t>惊</a:t>
            </a:r>
            <a:r>
              <a:rPr lang="zh-CN" altLang="en-US" b="1" dirty="0" smtClean="0">
                <a:solidFill>
                  <a:srgbClr val="000000"/>
                </a:solidFill>
              </a:rPr>
              <a:t>，上下天光，</a:t>
            </a:r>
          </a:p>
          <a:p>
            <a:pPr>
              <a:lnSpc>
                <a:spcPct val="90000"/>
              </a:lnSpc>
              <a:spcBef>
                <a:spcPct val="50000"/>
              </a:spcBef>
              <a:buFontTx/>
              <a:buNone/>
            </a:pPr>
            <a:endParaRPr lang="zh-CN" altLang="en-US" b="1" dirty="0" smtClean="0">
              <a:solidFill>
                <a:srgbClr val="000000"/>
              </a:solidFill>
            </a:endParaRPr>
          </a:p>
          <a:p>
            <a:pPr>
              <a:lnSpc>
                <a:spcPct val="90000"/>
              </a:lnSpc>
              <a:spcBef>
                <a:spcPct val="50000"/>
              </a:spcBef>
              <a:buFontTx/>
              <a:buNone/>
            </a:pPr>
            <a:r>
              <a:rPr lang="zh-CN" altLang="en-US" b="1" dirty="0" smtClean="0">
                <a:solidFill>
                  <a:srgbClr val="FF0000"/>
                </a:solidFill>
              </a:rPr>
              <a:t>一</a:t>
            </a:r>
            <a:r>
              <a:rPr lang="zh-CN" altLang="en-US" b="1" dirty="0" smtClean="0">
                <a:solidFill>
                  <a:srgbClr val="000000"/>
                </a:solidFill>
              </a:rPr>
              <a:t>碧万顷；沙鸥翔</a:t>
            </a:r>
            <a:r>
              <a:rPr lang="zh-CN" altLang="en-US" b="1" dirty="0" smtClean="0">
                <a:solidFill>
                  <a:srgbClr val="FF0000"/>
                </a:solidFill>
              </a:rPr>
              <a:t>集</a:t>
            </a:r>
            <a:r>
              <a:rPr lang="zh-CN" altLang="en-US" b="1" dirty="0" smtClean="0">
                <a:solidFill>
                  <a:srgbClr val="000000"/>
                </a:solidFill>
              </a:rPr>
              <a:t>，</a:t>
            </a:r>
            <a:r>
              <a:rPr lang="zh-CN" altLang="en-US" b="1" dirty="0" smtClean="0">
                <a:solidFill>
                  <a:srgbClr val="FF3300"/>
                </a:solidFill>
              </a:rPr>
              <a:t>锦鳞</a:t>
            </a:r>
            <a:r>
              <a:rPr lang="zh-CN" altLang="en-US" b="1" dirty="0" smtClean="0">
                <a:solidFill>
                  <a:srgbClr val="000000"/>
                </a:solidFill>
              </a:rPr>
              <a:t>游泳，岸芷</a:t>
            </a:r>
            <a:r>
              <a:rPr lang="zh-CN" altLang="en-US" b="1" dirty="0" smtClean="0">
                <a:solidFill>
                  <a:srgbClr val="FF0000"/>
                </a:solidFill>
              </a:rPr>
              <a:t>汀</a:t>
            </a:r>
            <a:r>
              <a:rPr lang="zh-CN" altLang="en-US" b="1" dirty="0" smtClean="0">
                <a:solidFill>
                  <a:srgbClr val="000000"/>
                </a:solidFill>
              </a:rPr>
              <a:t>兰，</a:t>
            </a:r>
          </a:p>
          <a:p>
            <a:pPr>
              <a:lnSpc>
                <a:spcPct val="90000"/>
              </a:lnSpc>
              <a:spcBef>
                <a:spcPct val="50000"/>
              </a:spcBef>
              <a:buFontTx/>
              <a:buNone/>
            </a:pPr>
            <a:endParaRPr lang="zh-CN" altLang="en-US" b="1" dirty="0" smtClean="0">
              <a:solidFill>
                <a:srgbClr val="000000"/>
              </a:solidFill>
            </a:endParaRPr>
          </a:p>
          <a:p>
            <a:pPr>
              <a:lnSpc>
                <a:spcPct val="90000"/>
              </a:lnSpc>
              <a:spcBef>
                <a:spcPct val="50000"/>
              </a:spcBef>
              <a:buFontTx/>
              <a:buNone/>
            </a:pPr>
            <a:r>
              <a:rPr lang="zh-CN" altLang="en-US" b="1" dirty="0" smtClean="0">
                <a:solidFill>
                  <a:srgbClr val="000000"/>
                </a:solidFill>
              </a:rPr>
              <a:t>郁郁青青。而</a:t>
            </a:r>
            <a:r>
              <a:rPr lang="zh-CN" altLang="en-US" b="1" dirty="0" smtClean="0">
                <a:solidFill>
                  <a:srgbClr val="FF0000"/>
                </a:solidFill>
              </a:rPr>
              <a:t>或</a:t>
            </a:r>
            <a:r>
              <a:rPr lang="zh-CN" altLang="en-US" b="1" dirty="0" smtClean="0">
                <a:solidFill>
                  <a:srgbClr val="000000"/>
                </a:solidFill>
              </a:rPr>
              <a:t>长烟</a:t>
            </a:r>
            <a:r>
              <a:rPr lang="zh-CN" altLang="en-US" b="1" dirty="0" smtClean="0">
                <a:solidFill>
                  <a:srgbClr val="FF0000"/>
                </a:solidFill>
              </a:rPr>
              <a:t>一</a:t>
            </a:r>
            <a:r>
              <a:rPr lang="zh-CN" altLang="en-US" b="1" dirty="0" smtClean="0">
                <a:solidFill>
                  <a:srgbClr val="FF3300"/>
                </a:solidFill>
              </a:rPr>
              <a:t>空</a:t>
            </a:r>
            <a:r>
              <a:rPr lang="zh-CN" altLang="en-US" b="1" dirty="0" smtClean="0">
                <a:solidFill>
                  <a:srgbClr val="000000"/>
                </a:solidFill>
              </a:rPr>
              <a:t>，</a:t>
            </a:r>
            <a:r>
              <a:rPr lang="zh-CN" altLang="en-US" b="1" dirty="0" smtClean="0">
                <a:solidFill>
                  <a:srgbClr val="FF3300"/>
                </a:solidFill>
              </a:rPr>
              <a:t>皓月</a:t>
            </a:r>
            <a:r>
              <a:rPr lang="zh-CN" altLang="en-US" b="1" dirty="0" smtClean="0">
                <a:solidFill>
                  <a:srgbClr val="000000"/>
                </a:solidFill>
              </a:rPr>
              <a:t>千里，浮光跃金</a:t>
            </a:r>
          </a:p>
          <a:p>
            <a:pPr>
              <a:lnSpc>
                <a:spcPct val="90000"/>
              </a:lnSpc>
              <a:spcBef>
                <a:spcPct val="50000"/>
              </a:spcBef>
              <a:buFontTx/>
              <a:buNone/>
            </a:pPr>
            <a:endParaRPr lang="zh-CN" altLang="en-US" b="1" dirty="0" smtClean="0">
              <a:solidFill>
                <a:srgbClr val="000000"/>
              </a:solidFill>
            </a:endParaRPr>
          </a:p>
          <a:p>
            <a:pPr>
              <a:lnSpc>
                <a:spcPct val="90000"/>
              </a:lnSpc>
              <a:spcBef>
                <a:spcPct val="50000"/>
              </a:spcBef>
              <a:buFontTx/>
              <a:buNone/>
            </a:pPr>
            <a:r>
              <a:rPr lang="zh-CN" altLang="en-US" b="1" dirty="0" smtClean="0">
                <a:solidFill>
                  <a:srgbClr val="000000"/>
                </a:solidFill>
              </a:rPr>
              <a:t>，静影沉</a:t>
            </a:r>
            <a:r>
              <a:rPr lang="zh-CN" altLang="en-US" b="1" dirty="0" smtClean="0">
                <a:solidFill>
                  <a:srgbClr val="FF3300"/>
                </a:solidFill>
              </a:rPr>
              <a:t>璧</a:t>
            </a:r>
            <a:r>
              <a:rPr lang="zh-CN" altLang="en-US" b="1" dirty="0" smtClean="0">
                <a:solidFill>
                  <a:srgbClr val="000000"/>
                </a:solidFill>
              </a:rPr>
              <a:t>，渔歌互答，此乐何</a:t>
            </a:r>
            <a:r>
              <a:rPr lang="zh-CN" altLang="en-US" b="1" dirty="0" smtClean="0">
                <a:solidFill>
                  <a:srgbClr val="FF0000"/>
                </a:solidFill>
              </a:rPr>
              <a:t>极</a:t>
            </a:r>
            <a:r>
              <a:rPr lang="zh-CN" altLang="en-US" b="1" dirty="0" smtClean="0">
                <a:solidFill>
                  <a:srgbClr val="000000"/>
                </a:solidFill>
              </a:rPr>
              <a:t>！登斯楼也，</a:t>
            </a:r>
          </a:p>
          <a:p>
            <a:pPr>
              <a:lnSpc>
                <a:spcPct val="90000"/>
              </a:lnSpc>
              <a:spcBef>
                <a:spcPct val="50000"/>
              </a:spcBef>
              <a:buFontTx/>
              <a:buNone/>
            </a:pPr>
            <a:endParaRPr lang="zh-CN" altLang="en-US" b="1" dirty="0" smtClean="0">
              <a:solidFill>
                <a:srgbClr val="000000"/>
              </a:solidFill>
            </a:endParaRPr>
          </a:p>
          <a:p>
            <a:pPr>
              <a:lnSpc>
                <a:spcPct val="90000"/>
              </a:lnSpc>
              <a:spcBef>
                <a:spcPct val="50000"/>
              </a:spcBef>
              <a:buFontTx/>
              <a:buNone/>
            </a:pPr>
            <a:r>
              <a:rPr lang="zh-CN" altLang="en-US" b="1" dirty="0" smtClean="0">
                <a:solidFill>
                  <a:srgbClr val="000000"/>
                </a:solidFill>
              </a:rPr>
              <a:t>则有心</a:t>
            </a:r>
            <a:r>
              <a:rPr lang="zh-CN" altLang="en-US" b="1" dirty="0" smtClean="0">
                <a:solidFill>
                  <a:srgbClr val="FF3300"/>
                </a:solidFill>
              </a:rPr>
              <a:t>旷</a:t>
            </a:r>
            <a:r>
              <a:rPr lang="zh-CN" altLang="en-US" b="1" dirty="0" smtClean="0">
                <a:solidFill>
                  <a:srgbClr val="000000"/>
                </a:solidFill>
              </a:rPr>
              <a:t>神</a:t>
            </a:r>
            <a:r>
              <a:rPr lang="zh-CN" altLang="en-US" b="1" dirty="0" smtClean="0">
                <a:solidFill>
                  <a:srgbClr val="FF3300"/>
                </a:solidFill>
              </a:rPr>
              <a:t>怡</a:t>
            </a:r>
            <a:r>
              <a:rPr lang="zh-CN" altLang="en-US" b="1" dirty="0" smtClean="0">
                <a:solidFill>
                  <a:srgbClr val="000000"/>
                </a:solidFill>
              </a:rPr>
              <a:t>，宠辱</a:t>
            </a:r>
            <a:r>
              <a:rPr lang="zh-CN" altLang="en-US" b="1" dirty="0" smtClean="0">
                <a:solidFill>
                  <a:srgbClr val="FF0000"/>
                </a:solidFill>
              </a:rPr>
              <a:t>偕</a:t>
            </a:r>
            <a:r>
              <a:rPr lang="zh-CN" altLang="en-US" b="1" dirty="0" smtClean="0">
                <a:solidFill>
                  <a:srgbClr val="000000"/>
                </a:solidFill>
              </a:rPr>
              <a:t>忘，</a:t>
            </a:r>
            <a:r>
              <a:rPr lang="zh-CN" altLang="en-US" b="1" dirty="0" smtClean="0">
                <a:solidFill>
                  <a:srgbClr val="FF0000"/>
                </a:solidFill>
              </a:rPr>
              <a:t>把</a:t>
            </a:r>
            <a:r>
              <a:rPr lang="zh-CN" altLang="en-US" b="1" dirty="0" smtClean="0">
                <a:solidFill>
                  <a:srgbClr val="000000"/>
                </a:solidFill>
              </a:rPr>
              <a:t>酒</a:t>
            </a:r>
            <a:r>
              <a:rPr lang="zh-CN" altLang="en-US" b="1" dirty="0" smtClean="0">
                <a:solidFill>
                  <a:srgbClr val="FF3300"/>
                </a:solidFill>
              </a:rPr>
              <a:t>临</a:t>
            </a:r>
            <a:r>
              <a:rPr lang="zh-CN" altLang="en-US" b="1" dirty="0" smtClean="0">
                <a:solidFill>
                  <a:srgbClr val="000000"/>
                </a:solidFill>
              </a:rPr>
              <a:t>风，其喜洋洋者矣。</a:t>
            </a:r>
          </a:p>
        </p:txBody>
      </p:sp>
      <p:sp>
        <p:nvSpPr>
          <p:cNvPr id="112658" name="Text Box 18"/>
          <p:cNvSpPr txBox="1">
            <a:spLocks noChangeArrowheads="1"/>
          </p:cNvSpPr>
          <p:nvPr/>
        </p:nvSpPr>
        <p:spPr bwMode="auto">
          <a:xfrm>
            <a:off x="2071670" y="2786064"/>
            <a:ext cx="1295400"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有时</a:t>
            </a:r>
          </a:p>
        </p:txBody>
      </p:sp>
      <p:sp>
        <p:nvSpPr>
          <p:cNvPr id="112659" name="Text Box 19"/>
          <p:cNvSpPr txBox="1">
            <a:spLocks noChangeArrowheads="1"/>
          </p:cNvSpPr>
          <p:nvPr/>
        </p:nvSpPr>
        <p:spPr bwMode="auto">
          <a:xfrm>
            <a:off x="4714876" y="642924"/>
            <a:ext cx="2286016" cy="584775"/>
          </a:xfrm>
          <a:prstGeom prst="rect">
            <a:avLst/>
          </a:prstGeom>
          <a:noFill/>
          <a:ln w="9525">
            <a:noFill/>
            <a:miter lim="800000"/>
            <a:headEnd/>
            <a:tailEnd/>
          </a:ln>
          <a:effectLst/>
        </p:spPr>
        <p:txBody>
          <a:bodyPr wrap="square">
            <a:spAutoFit/>
          </a:bodyPr>
          <a:lstStyle/>
          <a:p>
            <a:pPr algn="l">
              <a:spcBef>
                <a:spcPct val="50000"/>
              </a:spcBef>
            </a:pPr>
            <a:r>
              <a:rPr lang="zh-CN" altLang="en-US" sz="3200" b="1" dirty="0" smtClean="0">
                <a:solidFill>
                  <a:srgbClr val="0000FF"/>
                </a:solidFill>
                <a:ea typeface="楷体_GB2312" pitchFamily="49" charset="-122"/>
              </a:rPr>
              <a:t>起、动</a:t>
            </a:r>
            <a:endParaRPr lang="zh-CN" altLang="en-US" sz="3200" b="1" dirty="0">
              <a:solidFill>
                <a:srgbClr val="0000FF"/>
              </a:solidFill>
              <a:ea typeface="楷体_GB2312" pitchFamily="49" charset="-122"/>
            </a:endParaRPr>
          </a:p>
        </p:txBody>
      </p:sp>
      <p:sp>
        <p:nvSpPr>
          <p:cNvPr id="112660" name="Text Box 20"/>
          <p:cNvSpPr txBox="1">
            <a:spLocks noChangeArrowheads="1"/>
          </p:cNvSpPr>
          <p:nvPr/>
        </p:nvSpPr>
        <p:spPr bwMode="auto">
          <a:xfrm>
            <a:off x="4857752" y="3000378"/>
            <a:ext cx="2665413"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尽头，穷尽</a:t>
            </a:r>
          </a:p>
        </p:txBody>
      </p:sp>
      <p:sp>
        <p:nvSpPr>
          <p:cNvPr id="112661" name="Text Box 21"/>
          <p:cNvSpPr txBox="1">
            <a:spLocks noChangeArrowheads="1"/>
          </p:cNvSpPr>
          <p:nvPr/>
        </p:nvSpPr>
        <p:spPr bwMode="auto">
          <a:xfrm>
            <a:off x="2786050" y="1714494"/>
            <a:ext cx="1225550"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停歇</a:t>
            </a:r>
          </a:p>
        </p:txBody>
      </p:sp>
      <p:sp>
        <p:nvSpPr>
          <p:cNvPr id="112662" name="Text Box 22"/>
          <p:cNvSpPr txBox="1">
            <a:spLocks noChangeArrowheads="1"/>
          </p:cNvSpPr>
          <p:nvPr/>
        </p:nvSpPr>
        <p:spPr bwMode="auto">
          <a:xfrm>
            <a:off x="3348039" y="3975497"/>
            <a:ext cx="1152525" cy="584775"/>
          </a:xfrm>
          <a:prstGeom prst="rect">
            <a:avLst/>
          </a:prstGeom>
          <a:noFill/>
          <a:ln w="9525">
            <a:noFill/>
            <a:miter lim="800000"/>
            <a:headEnd/>
            <a:tailEnd/>
          </a:ln>
          <a:effectLst/>
        </p:spPr>
        <p:txBody>
          <a:bodyPr>
            <a:spAutoFit/>
          </a:bodyPr>
          <a:lstStyle/>
          <a:p>
            <a:pPr algn="l">
              <a:spcBef>
                <a:spcPct val="50000"/>
              </a:spcBef>
            </a:pPr>
            <a:r>
              <a:rPr lang="zh-CN" altLang="en-US" sz="3200" b="1">
                <a:solidFill>
                  <a:srgbClr val="0000FF"/>
                </a:solidFill>
                <a:ea typeface="楷体_GB2312" pitchFamily="49" charset="-122"/>
              </a:rPr>
              <a:t>一起</a:t>
            </a:r>
          </a:p>
        </p:txBody>
      </p:sp>
      <p:sp>
        <p:nvSpPr>
          <p:cNvPr id="112663" name="Text Box 23"/>
          <p:cNvSpPr txBox="1">
            <a:spLocks noChangeArrowheads="1"/>
          </p:cNvSpPr>
          <p:nvPr/>
        </p:nvSpPr>
        <p:spPr bwMode="auto">
          <a:xfrm>
            <a:off x="4357686" y="4000510"/>
            <a:ext cx="1785949" cy="584775"/>
          </a:xfrm>
          <a:prstGeom prst="rect">
            <a:avLst/>
          </a:prstGeom>
          <a:noFill/>
          <a:ln w="9525">
            <a:noFill/>
            <a:miter lim="800000"/>
            <a:headEnd/>
            <a:tailEnd/>
          </a:ln>
          <a:effectLst/>
        </p:spPr>
        <p:txBody>
          <a:bodyPr wrap="square">
            <a:spAutoFit/>
          </a:bodyPr>
          <a:lstStyle/>
          <a:p>
            <a:pPr algn="l">
              <a:spcBef>
                <a:spcPct val="50000"/>
              </a:spcBef>
            </a:pPr>
            <a:r>
              <a:rPr lang="zh-CN" altLang="en-US" sz="3200" b="1" dirty="0">
                <a:solidFill>
                  <a:srgbClr val="0000FF"/>
                </a:solidFill>
                <a:ea typeface="楷体_GB2312" pitchFamily="49" charset="-122"/>
              </a:rPr>
              <a:t>端，执</a:t>
            </a:r>
          </a:p>
        </p:txBody>
      </p:sp>
      <p:sp>
        <p:nvSpPr>
          <p:cNvPr id="112664" name="Text Box 24"/>
          <p:cNvSpPr txBox="1">
            <a:spLocks noChangeArrowheads="1"/>
          </p:cNvSpPr>
          <p:nvPr/>
        </p:nvSpPr>
        <p:spPr bwMode="auto">
          <a:xfrm>
            <a:off x="2928926" y="642924"/>
            <a:ext cx="1008063"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日光</a:t>
            </a:r>
          </a:p>
        </p:txBody>
      </p:sp>
      <p:sp>
        <p:nvSpPr>
          <p:cNvPr id="112665" name="Text Box 25"/>
          <p:cNvSpPr txBox="1">
            <a:spLocks noChangeArrowheads="1"/>
          </p:cNvSpPr>
          <p:nvPr/>
        </p:nvSpPr>
        <p:spPr bwMode="auto">
          <a:xfrm>
            <a:off x="1928794" y="642924"/>
            <a:ext cx="1008063"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和煦</a:t>
            </a:r>
          </a:p>
        </p:txBody>
      </p:sp>
      <p:sp>
        <p:nvSpPr>
          <p:cNvPr id="112666" name="Text Box 26"/>
          <p:cNvSpPr txBox="1">
            <a:spLocks noChangeArrowheads="1"/>
          </p:cNvSpPr>
          <p:nvPr/>
        </p:nvSpPr>
        <p:spPr bwMode="auto">
          <a:xfrm>
            <a:off x="857224" y="642924"/>
            <a:ext cx="1079500"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至于</a:t>
            </a:r>
          </a:p>
        </p:txBody>
      </p:sp>
      <p:sp>
        <p:nvSpPr>
          <p:cNvPr id="112667" name="Text Box 27"/>
          <p:cNvSpPr txBox="1">
            <a:spLocks noChangeArrowheads="1"/>
          </p:cNvSpPr>
          <p:nvPr/>
        </p:nvSpPr>
        <p:spPr bwMode="auto">
          <a:xfrm>
            <a:off x="6286512" y="1714494"/>
            <a:ext cx="1944687"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水中小洲</a:t>
            </a:r>
          </a:p>
        </p:txBody>
      </p:sp>
      <p:sp>
        <p:nvSpPr>
          <p:cNvPr id="112668" name="Text Box 28"/>
          <p:cNvSpPr txBox="1">
            <a:spLocks noChangeArrowheads="1"/>
          </p:cNvSpPr>
          <p:nvPr/>
        </p:nvSpPr>
        <p:spPr bwMode="auto">
          <a:xfrm>
            <a:off x="0" y="1714494"/>
            <a:ext cx="1728788"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一片</a:t>
            </a:r>
          </a:p>
        </p:txBody>
      </p:sp>
      <p:sp>
        <p:nvSpPr>
          <p:cNvPr id="112669" name="Text Box 29"/>
          <p:cNvSpPr txBox="1">
            <a:spLocks noChangeArrowheads="1"/>
          </p:cNvSpPr>
          <p:nvPr/>
        </p:nvSpPr>
        <p:spPr bwMode="auto">
          <a:xfrm>
            <a:off x="3357554" y="2857502"/>
            <a:ext cx="863600" cy="584775"/>
          </a:xfrm>
          <a:prstGeom prst="rect">
            <a:avLst/>
          </a:prstGeom>
          <a:noFill/>
          <a:ln w="9525">
            <a:noFill/>
            <a:miter lim="800000"/>
            <a:headEnd/>
            <a:tailEnd/>
          </a:ln>
          <a:effectLst/>
        </p:spPr>
        <p:txBody>
          <a:bodyPr>
            <a:spAutoFit/>
          </a:bodyPr>
          <a:lstStyle/>
          <a:p>
            <a:pPr algn="l">
              <a:spcBef>
                <a:spcPct val="50000"/>
              </a:spcBef>
            </a:pPr>
            <a:r>
              <a:rPr lang="zh-CN" altLang="en-US" sz="3200" b="1" dirty="0">
                <a:solidFill>
                  <a:srgbClr val="0000FF"/>
                </a:solidFill>
                <a:ea typeface="楷体_GB2312" pitchFamily="49" charset="-122"/>
              </a:rPr>
              <a:t>全</a:t>
            </a:r>
          </a:p>
        </p:txBody>
      </p:sp>
      <p:sp>
        <p:nvSpPr>
          <p:cNvPr id="112671" name="Rectangle 31"/>
          <p:cNvSpPr>
            <a:spLocks noChangeArrowheads="1"/>
          </p:cNvSpPr>
          <p:nvPr/>
        </p:nvSpPr>
        <p:spPr bwMode="auto">
          <a:xfrm>
            <a:off x="142844" y="2928940"/>
            <a:ext cx="1826141" cy="584775"/>
          </a:xfrm>
          <a:prstGeom prst="rect">
            <a:avLst/>
          </a:prstGeom>
          <a:noFill/>
          <a:ln w="38100">
            <a:noFill/>
            <a:miter lim="800000"/>
            <a:headEnd/>
            <a:tailEnd/>
          </a:ln>
          <a:effectLst/>
        </p:spPr>
        <p:txBody>
          <a:bodyPr wrap="none">
            <a:spAutoFit/>
          </a:bodyPr>
          <a:lstStyle/>
          <a:p>
            <a:r>
              <a:rPr lang="zh-CN" altLang="en-US" sz="3200" b="1" dirty="0">
                <a:solidFill>
                  <a:schemeClr val="accent2"/>
                </a:solidFill>
                <a:ea typeface="华文新魏" pitchFamily="2" charset="-122"/>
              </a:rPr>
              <a:t>圆形的玉</a:t>
            </a:r>
            <a:endParaRPr lang="en-US" altLang="zh-CN" sz="3200" b="1" dirty="0">
              <a:solidFill>
                <a:schemeClr val="accent2"/>
              </a:solidFill>
              <a:ea typeface="华文新魏" pitchFamily="2" charset="-122"/>
            </a:endParaRPr>
          </a:p>
        </p:txBody>
      </p:sp>
      <p:sp>
        <p:nvSpPr>
          <p:cNvPr id="112672" name="Rectangle 32"/>
          <p:cNvSpPr>
            <a:spLocks noChangeArrowheads="1"/>
          </p:cNvSpPr>
          <p:nvPr/>
        </p:nvSpPr>
        <p:spPr bwMode="auto">
          <a:xfrm>
            <a:off x="4000496" y="2786064"/>
            <a:ext cx="1008609" cy="584775"/>
          </a:xfrm>
          <a:prstGeom prst="rect">
            <a:avLst/>
          </a:prstGeom>
          <a:noFill/>
          <a:ln w="38100">
            <a:noFill/>
            <a:miter lim="800000"/>
            <a:headEnd/>
            <a:tailEnd/>
          </a:ln>
          <a:effectLst/>
        </p:spPr>
        <p:txBody>
          <a:bodyPr wrap="none">
            <a:spAutoFit/>
          </a:bodyPr>
          <a:lstStyle/>
          <a:p>
            <a:r>
              <a:rPr lang="zh-CN" altLang="en-US" sz="3200" b="1" dirty="0">
                <a:solidFill>
                  <a:schemeClr val="accent2"/>
                </a:solidFill>
              </a:rPr>
              <a:t>消散</a:t>
            </a:r>
          </a:p>
        </p:txBody>
      </p:sp>
      <p:sp>
        <p:nvSpPr>
          <p:cNvPr id="112673" name="Line 33"/>
          <p:cNvSpPr>
            <a:spLocks noChangeShapeType="1"/>
          </p:cNvSpPr>
          <p:nvPr/>
        </p:nvSpPr>
        <p:spPr bwMode="auto">
          <a:xfrm>
            <a:off x="857224" y="642924"/>
            <a:ext cx="7704137" cy="0"/>
          </a:xfrm>
          <a:prstGeom prst="line">
            <a:avLst/>
          </a:prstGeom>
          <a:noFill/>
          <a:ln w="38100">
            <a:solidFill>
              <a:schemeClr val="hlink"/>
            </a:solidFill>
            <a:round/>
            <a:headEnd/>
            <a:tailEnd/>
          </a:ln>
          <a:effectLst/>
        </p:spPr>
        <p:txBody>
          <a:bodyPr anchor="ctr"/>
          <a:lstStyle/>
          <a:p>
            <a:endParaRPr lang="zh-CN" altLang="en-US"/>
          </a:p>
        </p:txBody>
      </p:sp>
      <p:sp>
        <p:nvSpPr>
          <p:cNvPr id="112674" name="Line 34"/>
          <p:cNvSpPr>
            <a:spLocks noChangeShapeType="1"/>
          </p:cNvSpPr>
          <p:nvPr/>
        </p:nvSpPr>
        <p:spPr bwMode="auto">
          <a:xfrm flipV="1">
            <a:off x="0" y="1714494"/>
            <a:ext cx="8316913" cy="0"/>
          </a:xfrm>
          <a:prstGeom prst="line">
            <a:avLst/>
          </a:prstGeom>
          <a:noFill/>
          <a:ln w="38100">
            <a:solidFill>
              <a:schemeClr val="hlink"/>
            </a:solidFill>
            <a:round/>
            <a:headEnd/>
            <a:tailEnd/>
          </a:ln>
          <a:effectLst/>
        </p:spPr>
        <p:txBody>
          <a:bodyPr anchor="ctr"/>
          <a:lstStyle/>
          <a:p>
            <a:endParaRPr lang="zh-CN" altLang="en-US"/>
          </a:p>
        </p:txBody>
      </p:sp>
      <p:sp>
        <p:nvSpPr>
          <p:cNvPr id="112675" name="Line 35"/>
          <p:cNvSpPr>
            <a:spLocks noChangeShapeType="1"/>
          </p:cNvSpPr>
          <p:nvPr/>
        </p:nvSpPr>
        <p:spPr bwMode="auto">
          <a:xfrm flipV="1">
            <a:off x="0" y="2786064"/>
            <a:ext cx="8712200" cy="0"/>
          </a:xfrm>
          <a:prstGeom prst="line">
            <a:avLst/>
          </a:prstGeom>
          <a:noFill/>
          <a:ln w="38100">
            <a:solidFill>
              <a:schemeClr val="hlink"/>
            </a:solidFill>
            <a:round/>
            <a:headEnd/>
            <a:tailEnd/>
          </a:ln>
          <a:effectLst/>
        </p:spPr>
        <p:txBody>
          <a:bodyPr anchor="ctr"/>
          <a:lstStyle/>
          <a:p>
            <a:endParaRPr lang="zh-CN" altLang="en-US"/>
          </a:p>
        </p:txBody>
      </p:sp>
      <p:sp>
        <p:nvSpPr>
          <p:cNvPr id="112676" name="Line 36"/>
          <p:cNvSpPr>
            <a:spLocks noChangeShapeType="1"/>
          </p:cNvSpPr>
          <p:nvPr/>
        </p:nvSpPr>
        <p:spPr bwMode="auto">
          <a:xfrm flipV="1">
            <a:off x="0" y="3857634"/>
            <a:ext cx="8567738" cy="53578"/>
          </a:xfrm>
          <a:prstGeom prst="line">
            <a:avLst/>
          </a:prstGeom>
          <a:noFill/>
          <a:ln w="38100">
            <a:solidFill>
              <a:schemeClr val="hlink"/>
            </a:solidFill>
            <a:round/>
            <a:headEnd/>
            <a:tailEnd/>
          </a:ln>
          <a:effectLst/>
        </p:spPr>
        <p:txBody>
          <a:bodyPr anchor="ctr"/>
          <a:lstStyle/>
          <a:p>
            <a:endParaRPr lang="zh-CN" altLang="en-US"/>
          </a:p>
        </p:txBody>
      </p:sp>
      <p:sp>
        <p:nvSpPr>
          <p:cNvPr id="112677" name="Line 37"/>
          <p:cNvSpPr>
            <a:spLocks noChangeShapeType="1"/>
          </p:cNvSpPr>
          <p:nvPr/>
        </p:nvSpPr>
        <p:spPr bwMode="auto">
          <a:xfrm flipV="1">
            <a:off x="214282" y="5000642"/>
            <a:ext cx="8640762" cy="0"/>
          </a:xfrm>
          <a:prstGeom prst="line">
            <a:avLst/>
          </a:prstGeom>
          <a:noFill/>
          <a:ln w="38100">
            <a:solidFill>
              <a:schemeClr val="hlink"/>
            </a:solidFill>
            <a:round/>
            <a:headEnd/>
            <a:tailEnd/>
          </a:ln>
          <a:effectLst/>
        </p:spPr>
        <p:txBody>
          <a:bodyPr anchor="ctr"/>
          <a:lstStyle/>
          <a:p>
            <a:endParaRPr lang="zh-CN" altLang="en-US"/>
          </a:p>
        </p:txBody>
      </p:sp>
      <p:sp>
        <p:nvSpPr>
          <p:cNvPr id="112678" name="Rectangle 38"/>
          <p:cNvSpPr>
            <a:spLocks noChangeArrowheads="1"/>
          </p:cNvSpPr>
          <p:nvPr/>
        </p:nvSpPr>
        <p:spPr bwMode="auto">
          <a:xfrm>
            <a:off x="4000496" y="1714494"/>
            <a:ext cx="1832553" cy="584775"/>
          </a:xfrm>
          <a:prstGeom prst="rect">
            <a:avLst/>
          </a:prstGeom>
          <a:noFill/>
          <a:ln w="38100">
            <a:noFill/>
            <a:miter lim="800000"/>
            <a:headEnd/>
            <a:tailEnd/>
          </a:ln>
          <a:effectLst/>
        </p:spPr>
        <p:txBody>
          <a:bodyPr wrap="none">
            <a:spAutoFit/>
          </a:bodyPr>
          <a:lstStyle/>
          <a:p>
            <a:r>
              <a:rPr lang="zh-CN" altLang="en-US" sz="3200" b="1" dirty="0">
                <a:solidFill>
                  <a:schemeClr val="accent2"/>
                </a:solidFill>
              </a:rPr>
              <a:t>美丽的鱼</a:t>
            </a:r>
          </a:p>
        </p:txBody>
      </p:sp>
      <p:sp>
        <p:nvSpPr>
          <p:cNvPr id="112679" name="Rectangle 39"/>
          <p:cNvSpPr>
            <a:spLocks noChangeArrowheads="1"/>
          </p:cNvSpPr>
          <p:nvPr/>
        </p:nvSpPr>
        <p:spPr bwMode="auto">
          <a:xfrm>
            <a:off x="4929190" y="2714626"/>
            <a:ext cx="1988045" cy="523220"/>
          </a:xfrm>
          <a:prstGeom prst="rect">
            <a:avLst/>
          </a:prstGeom>
          <a:noFill/>
          <a:ln w="38100">
            <a:noFill/>
            <a:miter lim="800000"/>
            <a:headEnd/>
            <a:tailEnd/>
          </a:ln>
          <a:effectLst/>
        </p:spPr>
        <p:txBody>
          <a:bodyPr wrap="none">
            <a:spAutoFit/>
          </a:bodyPr>
          <a:lstStyle/>
          <a:p>
            <a:r>
              <a:rPr lang="zh-CN" altLang="en-US" sz="2800" b="1" dirty="0">
                <a:solidFill>
                  <a:schemeClr val="accent2"/>
                </a:solidFill>
              </a:rPr>
              <a:t>洁白，明亮</a:t>
            </a:r>
          </a:p>
        </p:txBody>
      </p:sp>
      <p:sp>
        <p:nvSpPr>
          <p:cNvPr id="112680" name="Rectangle 40"/>
          <p:cNvSpPr>
            <a:spLocks noChangeArrowheads="1"/>
          </p:cNvSpPr>
          <p:nvPr/>
        </p:nvSpPr>
        <p:spPr bwMode="auto">
          <a:xfrm>
            <a:off x="1979614" y="4137423"/>
            <a:ext cx="1008609" cy="584775"/>
          </a:xfrm>
          <a:prstGeom prst="rect">
            <a:avLst/>
          </a:prstGeom>
          <a:noFill/>
          <a:ln w="38100">
            <a:noFill/>
            <a:miter lim="800000"/>
            <a:headEnd/>
            <a:tailEnd/>
          </a:ln>
          <a:effectLst/>
        </p:spPr>
        <p:txBody>
          <a:bodyPr wrap="none">
            <a:spAutoFit/>
          </a:bodyPr>
          <a:lstStyle/>
          <a:p>
            <a:r>
              <a:rPr lang="zh-CN" altLang="en-US" sz="3200" b="1" dirty="0">
                <a:solidFill>
                  <a:schemeClr val="accent2"/>
                </a:solidFill>
              </a:rPr>
              <a:t>愉快</a:t>
            </a:r>
          </a:p>
        </p:txBody>
      </p:sp>
      <p:sp>
        <p:nvSpPr>
          <p:cNvPr id="112681" name="Rectangle 41"/>
          <p:cNvSpPr>
            <a:spLocks noChangeArrowheads="1"/>
          </p:cNvSpPr>
          <p:nvPr/>
        </p:nvSpPr>
        <p:spPr bwMode="auto">
          <a:xfrm>
            <a:off x="785786" y="4071948"/>
            <a:ext cx="1008609" cy="584775"/>
          </a:xfrm>
          <a:prstGeom prst="rect">
            <a:avLst/>
          </a:prstGeom>
          <a:noFill/>
          <a:ln w="38100">
            <a:noFill/>
            <a:miter lim="800000"/>
            <a:headEnd/>
            <a:tailEnd/>
          </a:ln>
          <a:effectLst/>
        </p:spPr>
        <p:txBody>
          <a:bodyPr wrap="none">
            <a:spAutoFit/>
          </a:bodyPr>
          <a:lstStyle/>
          <a:p>
            <a:r>
              <a:rPr lang="zh-CN" altLang="en-US" sz="3200" b="1" dirty="0">
                <a:solidFill>
                  <a:schemeClr val="accent2"/>
                </a:solidFill>
              </a:rPr>
              <a:t>开阔</a:t>
            </a:r>
          </a:p>
        </p:txBody>
      </p:sp>
      <p:sp>
        <p:nvSpPr>
          <p:cNvPr id="112682" name="Rectangle 42"/>
          <p:cNvSpPr>
            <a:spLocks noChangeArrowheads="1"/>
          </p:cNvSpPr>
          <p:nvPr/>
        </p:nvSpPr>
        <p:spPr bwMode="auto">
          <a:xfrm>
            <a:off x="5786446" y="4071948"/>
            <a:ext cx="906017" cy="523220"/>
          </a:xfrm>
          <a:prstGeom prst="rect">
            <a:avLst/>
          </a:prstGeom>
          <a:noFill/>
          <a:ln w="38100">
            <a:noFill/>
            <a:miter lim="800000"/>
            <a:headEnd/>
            <a:tailEnd/>
          </a:ln>
          <a:effectLst/>
        </p:spPr>
        <p:txBody>
          <a:bodyPr wrap="none">
            <a:spAutoFit/>
          </a:bodyPr>
          <a:lstStyle/>
          <a:p>
            <a:r>
              <a:rPr lang="zh-CN" altLang="en-US" sz="2800" b="1" dirty="0">
                <a:solidFill>
                  <a:schemeClr val="accent2"/>
                </a:solidFill>
              </a:rPr>
              <a:t>面对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666"/>
                                        </p:tgtEl>
                                        <p:attrNameLst>
                                          <p:attrName>style.visibility</p:attrName>
                                        </p:attrNameLst>
                                      </p:cBhvr>
                                      <p:to>
                                        <p:strVal val="visible"/>
                                      </p:to>
                                    </p:set>
                                    <p:animEffect transition="in" filter="box(in)">
                                      <p:cBhvr>
                                        <p:cTn id="7" dur="500"/>
                                        <p:tgtEl>
                                          <p:spTgt spid="11266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2665"/>
                                        </p:tgtEl>
                                        <p:attrNameLst>
                                          <p:attrName>style.visibility</p:attrName>
                                        </p:attrNameLst>
                                      </p:cBhvr>
                                      <p:to>
                                        <p:strVal val="visible"/>
                                      </p:to>
                                    </p:set>
                                    <p:animEffect transition="in" filter="box(in)">
                                      <p:cBhvr>
                                        <p:cTn id="12" dur="500"/>
                                        <p:tgtEl>
                                          <p:spTgt spid="11266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2664"/>
                                        </p:tgtEl>
                                        <p:attrNameLst>
                                          <p:attrName>style.visibility</p:attrName>
                                        </p:attrNameLst>
                                      </p:cBhvr>
                                      <p:to>
                                        <p:strVal val="visible"/>
                                      </p:to>
                                    </p:set>
                                    <p:animEffect transition="in" filter="box(in)">
                                      <p:cBhvr>
                                        <p:cTn id="17" dur="500"/>
                                        <p:tgtEl>
                                          <p:spTgt spid="11266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2659"/>
                                        </p:tgtEl>
                                        <p:attrNameLst>
                                          <p:attrName>style.visibility</p:attrName>
                                        </p:attrNameLst>
                                      </p:cBhvr>
                                      <p:to>
                                        <p:strVal val="visible"/>
                                      </p:to>
                                    </p:set>
                                    <p:animEffect transition="in" filter="blinds(horizontal)">
                                      <p:cBhvr>
                                        <p:cTn id="22" dur="500"/>
                                        <p:tgtEl>
                                          <p:spTgt spid="11265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2668"/>
                                        </p:tgtEl>
                                        <p:attrNameLst>
                                          <p:attrName>style.visibility</p:attrName>
                                        </p:attrNameLst>
                                      </p:cBhvr>
                                      <p:to>
                                        <p:strVal val="visible"/>
                                      </p:to>
                                    </p:set>
                                    <p:animEffect transition="in" filter="blinds(horizontal)">
                                      <p:cBhvr>
                                        <p:cTn id="27" dur="500"/>
                                        <p:tgtEl>
                                          <p:spTgt spid="11266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2661"/>
                                        </p:tgtEl>
                                        <p:attrNameLst>
                                          <p:attrName>style.visibility</p:attrName>
                                        </p:attrNameLst>
                                      </p:cBhvr>
                                      <p:to>
                                        <p:strVal val="visible"/>
                                      </p:to>
                                    </p:set>
                                    <p:animEffect transition="in" filter="blinds(horizontal)">
                                      <p:cBhvr>
                                        <p:cTn id="32" dur="500"/>
                                        <p:tgtEl>
                                          <p:spTgt spid="112661"/>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12678"/>
                                        </p:tgtEl>
                                        <p:attrNameLst>
                                          <p:attrName>style.visibility</p:attrName>
                                        </p:attrNameLst>
                                      </p:cBhvr>
                                      <p:to>
                                        <p:strVal val="visible"/>
                                      </p:to>
                                    </p:set>
                                    <p:animEffect transition="in" filter="strips(downLeft)">
                                      <p:cBhvr>
                                        <p:cTn id="37" dur="500"/>
                                        <p:tgtEl>
                                          <p:spTgt spid="11267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2667"/>
                                        </p:tgtEl>
                                        <p:attrNameLst>
                                          <p:attrName>style.visibility</p:attrName>
                                        </p:attrNameLst>
                                      </p:cBhvr>
                                      <p:to>
                                        <p:strVal val="visible"/>
                                      </p:to>
                                    </p:set>
                                    <p:animEffect transition="in" filter="blinds(horizontal)">
                                      <p:cBhvr>
                                        <p:cTn id="42" dur="500"/>
                                        <p:tgtEl>
                                          <p:spTgt spid="11266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2658"/>
                                        </p:tgtEl>
                                        <p:attrNameLst>
                                          <p:attrName>style.visibility</p:attrName>
                                        </p:attrNameLst>
                                      </p:cBhvr>
                                      <p:to>
                                        <p:strVal val="visible"/>
                                      </p:to>
                                    </p:set>
                                    <p:animEffect transition="in" filter="blinds(horizontal)">
                                      <p:cBhvr>
                                        <p:cTn id="47" dur="500"/>
                                        <p:tgtEl>
                                          <p:spTgt spid="11265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2669"/>
                                        </p:tgtEl>
                                        <p:attrNameLst>
                                          <p:attrName>style.visibility</p:attrName>
                                        </p:attrNameLst>
                                      </p:cBhvr>
                                      <p:to>
                                        <p:strVal val="visible"/>
                                      </p:to>
                                    </p:set>
                                    <p:animEffect transition="in" filter="blinds(horizontal)">
                                      <p:cBhvr>
                                        <p:cTn id="52" dur="500"/>
                                        <p:tgtEl>
                                          <p:spTgt spid="112669"/>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112672"/>
                                        </p:tgtEl>
                                        <p:attrNameLst>
                                          <p:attrName>style.visibility</p:attrName>
                                        </p:attrNameLst>
                                      </p:cBhvr>
                                      <p:to>
                                        <p:strVal val="visible"/>
                                      </p:to>
                                    </p:set>
                                    <p:animEffect transition="in" filter="strips(downLeft)">
                                      <p:cBhvr>
                                        <p:cTn id="57" dur="500"/>
                                        <p:tgtEl>
                                          <p:spTgt spid="112672"/>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112679">
                                            <p:txEl>
                                              <p:pRg st="0" end="0"/>
                                            </p:txEl>
                                          </p:spTgt>
                                        </p:tgtEl>
                                        <p:attrNameLst>
                                          <p:attrName>style.visibility</p:attrName>
                                        </p:attrNameLst>
                                      </p:cBhvr>
                                      <p:to>
                                        <p:strVal val="visible"/>
                                      </p:to>
                                    </p:set>
                                    <p:animEffect transition="in" filter="box(in)">
                                      <p:cBhvr>
                                        <p:cTn id="62" dur="500"/>
                                        <p:tgtEl>
                                          <p:spTgt spid="112679">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grpId="0" nodeType="clickEffect">
                                  <p:stCondLst>
                                    <p:cond delay="0"/>
                                  </p:stCondLst>
                                  <p:childTnLst>
                                    <p:set>
                                      <p:cBhvr>
                                        <p:cTn id="66" dur="1" fill="hold">
                                          <p:stCondLst>
                                            <p:cond delay="0"/>
                                          </p:stCondLst>
                                        </p:cTn>
                                        <p:tgtEl>
                                          <p:spTgt spid="112671"/>
                                        </p:tgtEl>
                                        <p:attrNameLst>
                                          <p:attrName>style.visibility</p:attrName>
                                        </p:attrNameLst>
                                      </p:cBhvr>
                                      <p:to>
                                        <p:strVal val="visible"/>
                                      </p:to>
                                    </p:set>
                                    <p:animEffect transition="in" filter="strips(downLeft)">
                                      <p:cBhvr>
                                        <p:cTn id="67" dur="500"/>
                                        <p:tgtEl>
                                          <p:spTgt spid="11267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12660"/>
                                        </p:tgtEl>
                                        <p:attrNameLst>
                                          <p:attrName>style.visibility</p:attrName>
                                        </p:attrNameLst>
                                      </p:cBhvr>
                                      <p:to>
                                        <p:strVal val="visible"/>
                                      </p:to>
                                    </p:set>
                                    <p:animEffect transition="in" filter="blinds(horizontal)">
                                      <p:cBhvr>
                                        <p:cTn id="72" dur="500"/>
                                        <p:tgtEl>
                                          <p:spTgt spid="112660"/>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112681"/>
                                        </p:tgtEl>
                                        <p:attrNameLst>
                                          <p:attrName>style.visibility</p:attrName>
                                        </p:attrNameLst>
                                      </p:cBhvr>
                                      <p:to>
                                        <p:strVal val="visible"/>
                                      </p:to>
                                    </p:set>
                                    <p:animEffect transition="in" filter="box(in)">
                                      <p:cBhvr>
                                        <p:cTn id="77" dur="500"/>
                                        <p:tgtEl>
                                          <p:spTgt spid="112681"/>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16" fill="hold" grpId="0" nodeType="clickEffect">
                                  <p:stCondLst>
                                    <p:cond delay="0"/>
                                  </p:stCondLst>
                                  <p:childTnLst>
                                    <p:set>
                                      <p:cBhvr>
                                        <p:cTn id="81" dur="1" fill="hold">
                                          <p:stCondLst>
                                            <p:cond delay="0"/>
                                          </p:stCondLst>
                                        </p:cTn>
                                        <p:tgtEl>
                                          <p:spTgt spid="112680"/>
                                        </p:tgtEl>
                                        <p:attrNameLst>
                                          <p:attrName>style.visibility</p:attrName>
                                        </p:attrNameLst>
                                      </p:cBhvr>
                                      <p:to>
                                        <p:strVal val="visible"/>
                                      </p:to>
                                    </p:set>
                                    <p:animEffect transition="in" filter="diamond(in)">
                                      <p:cBhvr>
                                        <p:cTn id="82" dur="500"/>
                                        <p:tgtEl>
                                          <p:spTgt spid="11268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12662"/>
                                        </p:tgtEl>
                                        <p:attrNameLst>
                                          <p:attrName>style.visibility</p:attrName>
                                        </p:attrNameLst>
                                      </p:cBhvr>
                                      <p:to>
                                        <p:strVal val="visible"/>
                                      </p:to>
                                    </p:set>
                                    <p:animEffect transition="in" filter="blinds(horizontal)">
                                      <p:cBhvr>
                                        <p:cTn id="87" dur="500"/>
                                        <p:tgtEl>
                                          <p:spTgt spid="112662"/>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12663"/>
                                        </p:tgtEl>
                                        <p:attrNameLst>
                                          <p:attrName>style.visibility</p:attrName>
                                        </p:attrNameLst>
                                      </p:cBhvr>
                                      <p:to>
                                        <p:strVal val="visible"/>
                                      </p:to>
                                    </p:set>
                                    <p:animEffect transition="in" filter="blinds(horizontal)">
                                      <p:cBhvr>
                                        <p:cTn id="92" dur="500"/>
                                        <p:tgtEl>
                                          <p:spTgt spid="112663"/>
                                        </p:tgtEl>
                                      </p:cBhvr>
                                    </p:animEffect>
                                  </p:childTnLst>
                                </p:cTn>
                              </p:par>
                            </p:childTnLst>
                          </p:cTn>
                        </p:par>
                      </p:childTnLst>
                    </p:cTn>
                  </p:par>
                  <p:par>
                    <p:cTn id="93" fill="hold">
                      <p:stCondLst>
                        <p:cond delay="indefinite"/>
                      </p:stCondLst>
                      <p:childTnLst>
                        <p:par>
                          <p:cTn id="94" fill="hold">
                            <p:stCondLst>
                              <p:cond delay="0"/>
                            </p:stCondLst>
                            <p:childTnLst>
                              <p:par>
                                <p:cTn id="95" presetID="8" presetClass="entr" presetSubtype="16" fill="hold" grpId="0" nodeType="clickEffect">
                                  <p:stCondLst>
                                    <p:cond delay="0"/>
                                  </p:stCondLst>
                                  <p:childTnLst>
                                    <p:set>
                                      <p:cBhvr>
                                        <p:cTn id="96" dur="1" fill="hold">
                                          <p:stCondLst>
                                            <p:cond delay="0"/>
                                          </p:stCondLst>
                                        </p:cTn>
                                        <p:tgtEl>
                                          <p:spTgt spid="112682"/>
                                        </p:tgtEl>
                                        <p:attrNameLst>
                                          <p:attrName>style.visibility</p:attrName>
                                        </p:attrNameLst>
                                      </p:cBhvr>
                                      <p:to>
                                        <p:strVal val="visible"/>
                                      </p:to>
                                    </p:set>
                                    <p:animEffect transition="in" filter="diamond(in)">
                                      <p:cBhvr>
                                        <p:cTn id="97" dur="500"/>
                                        <p:tgtEl>
                                          <p:spTgt spid="112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8" grpId="0"/>
      <p:bldP spid="112659" grpId="0"/>
      <p:bldP spid="112660" grpId="0"/>
      <p:bldP spid="112661" grpId="0"/>
      <p:bldP spid="112662" grpId="0"/>
      <p:bldP spid="112663" grpId="0"/>
      <p:bldP spid="112664" grpId="0" autoUpdateAnimBg="0"/>
      <p:bldP spid="112666" grpId="0" autoUpdateAnimBg="0"/>
      <p:bldP spid="112667" grpId="0"/>
      <p:bldP spid="112668" grpId="0"/>
      <p:bldP spid="112669" grpId="0"/>
      <p:bldP spid="112671" grpId="0"/>
      <p:bldP spid="112672" grpId="0"/>
      <p:bldP spid="112678" grpId="0"/>
      <p:bldP spid="112680" grpId="0"/>
      <p:bldP spid="112681" grpId="0"/>
      <p:bldP spid="11268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p>
            <a:fld id="{74808481-15C9-4DE2-ABBC-ABC859587FE4}" type="slidenum">
              <a:rPr lang="zh-CN" altLang="en-US" smtClean="0"/>
              <a:pPr/>
              <a:t>21</a:t>
            </a:fld>
            <a:endParaRPr lang="en-US" altLang="zh-CN" smtClean="0"/>
          </a:p>
        </p:txBody>
      </p:sp>
      <p:sp>
        <p:nvSpPr>
          <p:cNvPr id="28675" name="Text Box 2"/>
          <p:cNvSpPr txBox="1">
            <a:spLocks noChangeArrowheads="1"/>
          </p:cNvSpPr>
          <p:nvPr/>
        </p:nvSpPr>
        <p:spPr bwMode="auto">
          <a:xfrm>
            <a:off x="457200" y="288132"/>
            <a:ext cx="8229600" cy="369332"/>
          </a:xfrm>
          <a:prstGeom prst="rect">
            <a:avLst/>
          </a:prstGeom>
          <a:noFill/>
          <a:ln w="9525">
            <a:noFill/>
            <a:miter lim="800000"/>
            <a:headEnd/>
            <a:tailEnd/>
          </a:ln>
        </p:spPr>
        <p:txBody>
          <a:bodyPr>
            <a:spAutoFit/>
          </a:bodyPr>
          <a:lstStyle/>
          <a:p>
            <a:pPr marL="381000" lvl="2" algn="l">
              <a:lnSpc>
                <a:spcPct val="90000"/>
              </a:lnSpc>
            </a:pPr>
            <a:r>
              <a:rPr lang="zh-CN" altLang="en-US" sz="2000">
                <a:latin typeface="楷体_GB2312" pitchFamily="49" charset="-122"/>
                <a:ea typeface="楷体_GB2312" pitchFamily="49" charset="-122"/>
              </a:rPr>
              <a:t>      </a:t>
            </a:r>
            <a:endParaRPr lang="zh-CN" altLang="en-US" sz="3200">
              <a:solidFill>
                <a:schemeClr val="accent2"/>
              </a:solidFill>
              <a:latin typeface="楷体_GB2312" pitchFamily="49" charset="-122"/>
              <a:ea typeface="楷体_GB2312" pitchFamily="49" charset="-122"/>
            </a:endParaRPr>
          </a:p>
        </p:txBody>
      </p:sp>
      <p:sp>
        <p:nvSpPr>
          <p:cNvPr id="28676" name="Rectangle 7"/>
          <p:cNvSpPr>
            <a:spLocks noGrp="1" noChangeArrowheads="1"/>
          </p:cNvSpPr>
          <p:nvPr>
            <p:ph type="title" idx="4294967295"/>
          </p:nvPr>
        </p:nvSpPr>
        <p:spPr>
          <a:xfrm>
            <a:off x="357158" y="357172"/>
            <a:ext cx="8429656" cy="4438667"/>
          </a:xfrm>
        </p:spPr>
        <p:txBody>
          <a:bodyPr>
            <a:normAutofit fontScale="90000"/>
          </a:bodyPr>
          <a:lstStyle/>
          <a:p>
            <a:pPr algn="l" eaLnBrk="1" hangingPunct="1"/>
            <a:r>
              <a:rPr lang="zh-CN" altLang="en-US" sz="3200" b="1" dirty="0" smtClean="0">
                <a:solidFill>
                  <a:schemeClr val="accent2"/>
                </a:solidFill>
                <a:latin typeface="楷体_GB2312" pitchFamily="49" charset="-122"/>
              </a:rPr>
              <a:t>  </a:t>
            </a:r>
            <a:r>
              <a:rPr lang="zh-CN" altLang="en-US" sz="3200" b="1" dirty="0" smtClean="0">
                <a:solidFill>
                  <a:srgbClr val="FF0000"/>
                </a:solidFill>
                <a:latin typeface="楷体_GB2312" pitchFamily="49" charset="-122"/>
              </a:rPr>
              <a:t>到了春风和煦、阳光明媚的时候。湖面平静，没有惊涛骇浪，天光和水色交相辉映，一片碧绿，广阔无边，沙鸥时而展翅高飞，时而落下停歇，美丽的鱼儿游来游去，岸上、小洲上的芷草兰花，茂盛青绿，有时湖上烟雾全都消散，皎洁的月光一泻千里，波动的光闪烁着金色，静静的月影像沉在水底的碧玉，渔夫的歌声一唱一和，这样的乐趣，哪里会有穷尽呢！这时人们登上这座楼来，就会感到心胸开阔，精神愉快，荣耀和屈辱一起都被忘掉，（于是）在清风吹拂中举杯痛饮，那真是高兴到极点了啊。</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113668" name="Rectangle 4"/>
          <p:cNvSpPr>
            <a:spLocks noGrp="1" noChangeArrowheads="1"/>
          </p:cNvSpPr>
          <p:nvPr>
            <p:ph type="body" idx="1"/>
          </p:nvPr>
        </p:nvSpPr>
        <p:spPr>
          <a:xfrm>
            <a:off x="395288" y="285734"/>
            <a:ext cx="8640762" cy="4683935"/>
          </a:xfrm>
          <a:noFill/>
          <a:ln/>
        </p:spPr>
        <p:txBody>
          <a:bodyPr>
            <a:normAutofit fontScale="85000" lnSpcReduction="20000"/>
          </a:bodyPr>
          <a:lstStyle/>
          <a:p>
            <a:pPr>
              <a:lnSpc>
                <a:spcPct val="90000"/>
              </a:lnSpc>
              <a:buFontTx/>
              <a:buNone/>
            </a:pPr>
            <a:r>
              <a:rPr lang="zh-CN" altLang="en-US" sz="3600" dirty="0" smtClean="0">
                <a:solidFill>
                  <a:srgbClr val="FF3300"/>
                </a:solidFill>
              </a:rPr>
              <a:t>       </a:t>
            </a:r>
            <a:r>
              <a:rPr lang="zh-CN" altLang="en-US" sz="3600" b="1" dirty="0" smtClean="0">
                <a:solidFill>
                  <a:srgbClr val="FF3300"/>
                </a:solidFill>
              </a:rPr>
              <a:t>嗟夫！</a:t>
            </a:r>
            <a:r>
              <a:rPr lang="zh-CN" altLang="en-US" sz="3600" b="1" dirty="0" smtClean="0"/>
              <a:t>予尝</a:t>
            </a:r>
            <a:r>
              <a:rPr lang="zh-CN" altLang="en-US" sz="3600" b="1" dirty="0" smtClean="0">
                <a:solidFill>
                  <a:srgbClr val="FF3300"/>
                </a:solidFill>
              </a:rPr>
              <a:t>求</a:t>
            </a:r>
            <a:r>
              <a:rPr lang="zh-CN" altLang="en-US" sz="3600" b="1" dirty="0" smtClean="0"/>
              <a:t>古仁人之</a:t>
            </a:r>
            <a:r>
              <a:rPr lang="zh-CN" altLang="en-US" sz="3600" b="1" dirty="0" smtClean="0">
                <a:solidFill>
                  <a:srgbClr val="FF3300"/>
                </a:solidFill>
              </a:rPr>
              <a:t>心</a:t>
            </a:r>
            <a:r>
              <a:rPr lang="zh-CN" altLang="en-US" sz="3600" b="1" dirty="0" smtClean="0"/>
              <a:t>，</a:t>
            </a:r>
            <a:r>
              <a:rPr lang="zh-CN" altLang="en-US" sz="3600" b="1" dirty="0" smtClean="0">
                <a:solidFill>
                  <a:srgbClr val="FF3300"/>
                </a:solidFill>
              </a:rPr>
              <a:t>或</a:t>
            </a:r>
            <a:r>
              <a:rPr lang="zh-CN" altLang="en-US" sz="3600" b="1" dirty="0" smtClean="0"/>
              <a:t>异二者</a:t>
            </a:r>
          </a:p>
          <a:p>
            <a:pPr>
              <a:lnSpc>
                <a:spcPct val="90000"/>
              </a:lnSpc>
              <a:buFontTx/>
              <a:buNone/>
            </a:pPr>
            <a:endParaRPr lang="zh-CN" altLang="en-US" sz="3600" b="1" dirty="0" smtClean="0"/>
          </a:p>
          <a:p>
            <a:pPr>
              <a:lnSpc>
                <a:spcPct val="90000"/>
              </a:lnSpc>
              <a:buFontTx/>
              <a:buNone/>
            </a:pPr>
            <a:r>
              <a:rPr lang="zh-CN" altLang="en-US" sz="3600" b="1" dirty="0" smtClean="0"/>
              <a:t>之为，何哉？不</a:t>
            </a:r>
            <a:r>
              <a:rPr lang="zh-CN" altLang="en-US" sz="3600" b="1" dirty="0" smtClean="0">
                <a:solidFill>
                  <a:srgbClr val="FF3300"/>
                </a:solidFill>
              </a:rPr>
              <a:t>以</a:t>
            </a:r>
            <a:r>
              <a:rPr lang="zh-CN" altLang="en-US" sz="3600" b="1" dirty="0" smtClean="0"/>
              <a:t>物喜，不以己悲；</a:t>
            </a:r>
            <a:r>
              <a:rPr lang="zh-CN" altLang="en-US" sz="3600" b="1" dirty="0" smtClean="0">
                <a:solidFill>
                  <a:srgbClr val="FF3300"/>
                </a:solidFill>
              </a:rPr>
              <a:t>居庙</a:t>
            </a:r>
          </a:p>
          <a:p>
            <a:pPr>
              <a:lnSpc>
                <a:spcPct val="90000"/>
              </a:lnSpc>
              <a:buFontTx/>
              <a:buNone/>
            </a:pPr>
            <a:endParaRPr lang="zh-CN" altLang="en-US" sz="3600" b="1" dirty="0" smtClean="0"/>
          </a:p>
          <a:p>
            <a:pPr>
              <a:lnSpc>
                <a:spcPct val="90000"/>
              </a:lnSpc>
              <a:buFontTx/>
              <a:buNone/>
            </a:pPr>
            <a:r>
              <a:rPr lang="zh-CN" altLang="en-US" sz="3600" b="1" dirty="0" smtClean="0">
                <a:solidFill>
                  <a:srgbClr val="FF3300"/>
                </a:solidFill>
              </a:rPr>
              <a:t>堂</a:t>
            </a:r>
            <a:r>
              <a:rPr lang="zh-CN" altLang="en-US" sz="3600" b="1" dirty="0" smtClean="0"/>
              <a:t>之高，则</a:t>
            </a:r>
            <a:r>
              <a:rPr lang="zh-CN" altLang="en-US" sz="3600" b="1" dirty="0" smtClean="0">
                <a:solidFill>
                  <a:srgbClr val="FF3300"/>
                </a:solidFill>
              </a:rPr>
              <a:t>忧</a:t>
            </a:r>
            <a:r>
              <a:rPr lang="zh-CN" altLang="en-US" sz="3600" b="1" dirty="0" smtClean="0"/>
              <a:t>其民；处江湖之远，则忧其</a:t>
            </a:r>
          </a:p>
          <a:p>
            <a:pPr>
              <a:lnSpc>
                <a:spcPct val="90000"/>
              </a:lnSpc>
              <a:buFontTx/>
              <a:buNone/>
            </a:pPr>
            <a:endParaRPr lang="zh-CN" altLang="en-US" sz="3600" b="1" dirty="0" smtClean="0"/>
          </a:p>
          <a:p>
            <a:pPr>
              <a:lnSpc>
                <a:spcPct val="90000"/>
              </a:lnSpc>
              <a:buFontTx/>
              <a:buNone/>
            </a:pPr>
            <a:r>
              <a:rPr lang="zh-CN" altLang="en-US" sz="3600" b="1" dirty="0" smtClean="0"/>
              <a:t>君。是</a:t>
            </a:r>
            <a:r>
              <a:rPr lang="zh-CN" altLang="en-US" sz="3600" b="1" dirty="0" smtClean="0">
                <a:solidFill>
                  <a:srgbClr val="FF3300"/>
                </a:solidFill>
              </a:rPr>
              <a:t>进</a:t>
            </a:r>
            <a:r>
              <a:rPr lang="zh-CN" altLang="en-US" sz="3600" b="1" dirty="0" smtClean="0"/>
              <a:t>亦忧，退亦忧。然则何时而乐耶</a:t>
            </a:r>
          </a:p>
          <a:p>
            <a:pPr>
              <a:lnSpc>
                <a:spcPct val="90000"/>
              </a:lnSpc>
              <a:buFontTx/>
              <a:buNone/>
            </a:pPr>
            <a:endParaRPr lang="zh-CN" altLang="en-US" sz="3600" b="1" dirty="0" smtClean="0"/>
          </a:p>
          <a:p>
            <a:pPr>
              <a:lnSpc>
                <a:spcPct val="90000"/>
              </a:lnSpc>
              <a:buFontTx/>
              <a:buNone/>
            </a:pPr>
            <a:r>
              <a:rPr lang="zh-CN" altLang="en-US" sz="3600" b="1" dirty="0" smtClean="0"/>
              <a:t>？其必曰“先天下之忧而忧，后天下之乐</a:t>
            </a:r>
          </a:p>
          <a:p>
            <a:pPr>
              <a:lnSpc>
                <a:spcPct val="90000"/>
              </a:lnSpc>
              <a:buFontTx/>
              <a:buNone/>
            </a:pPr>
            <a:endParaRPr lang="zh-CN" altLang="en-US" sz="3600" b="1" dirty="0" smtClean="0"/>
          </a:p>
          <a:p>
            <a:pPr>
              <a:lnSpc>
                <a:spcPct val="90000"/>
              </a:lnSpc>
              <a:buFontTx/>
              <a:buNone/>
            </a:pPr>
            <a:r>
              <a:rPr lang="zh-CN" altLang="en-US" sz="3600" b="1" dirty="0" smtClean="0"/>
              <a:t>而乐” 乎。</a:t>
            </a:r>
            <a:r>
              <a:rPr lang="zh-CN" altLang="en-US" sz="3600" b="1" dirty="0" smtClean="0">
                <a:solidFill>
                  <a:srgbClr val="FF3300"/>
                </a:solidFill>
              </a:rPr>
              <a:t>噫</a:t>
            </a:r>
            <a:r>
              <a:rPr lang="zh-CN" altLang="en-US" sz="3600" b="1" dirty="0" smtClean="0"/>
              <a:t>！</a:t>
            </a:r>
            <a:r>
              <a:rPr lang="zh-CN" altLang="en-US" sz="3600" b="1" dirty="0" smtClean="0">
                <a:solidFill>
                  <a:srgbClr val="FF3300"/>
                </a:solidFill>
              </a:rPr>
              <a:t>微</a:t>
            </a:r>
            <a:r>
              <a:rPr lang="zh-CN" altLang="en-US" sz="3600" b="1" dirty="0" smtClean="0"/>
              <a:t>斯人，吾谁与</a:t>
            </a:r>
            <a:r>
              <a:rPr lang="zh-CN" altLang="en-US" sz="3600" b="1" dirty="0" smtClean="0">
                <a:solidFill>
                  <a:srgbClr val="FF3300"/>
                </a:solidFill>
              </a:rPr>
              <a:t>归</a:t>
            </a:r>
            <a:r>
              <a:rPr lang="zh-CN" altLang="en-US" sz="3600" b="1" dirty="0" smtClean="0"/>
              <a:t>？</a:t>
            </a:r>
          </a:p>
        </p:txBody>
      </p:sp>
      <p:sp>
        <p:nvSpPr>
          <p:cNvPr id="113669" name="Text Box 5"/>
          <p:cNvSpPr txBox="1">
            <a:spLocks noChangeArrowheads="1"/>
          </p:cNvSpPr>
          <p:nvPr/>
        </p:nvSpPr>
        <p:spPr bwMode="auto">
          <a:xfrm>
            <a:off x="5857884" y="571486"/>
            <a:ext cx="1584325"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或许</a:t>
            </a:r>
          </a:p>
        </p:txBody>
      </p:sp>
      <p:sp>
        <p:nvSpPr>
          <p:cNvPr id="113670" name="Text Box 6"/>
          <p:cNvSpPr txBox="1">
            <a:spLocks noChangeArrowheads="1"/>
          </p:cNvSpPr>
          <p:nvPr/>
        </p:nvSpPr>
        <p:spPr bwMode="auto">
          <a:xfrm>
            <a:off x="2928926" y="500048"/>
            <a:ext cx="1512888"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探求</a:t>
            </a:r>
          </a:p>
        </p:txBody>
      </p:sp>
      <p:sp>
        <p:nvSpPr>
          <p:cNvPr id="113671" name="Text Box 7"/>
          <p:cNvSpPr txBox="1">
            <a:spLocks noChangeArrowheads="1"/>
          </p:cNvSpPr>
          <p:nvPr/>
        </p:nvSpPr>
        <p:spPr bwMode="auto">
          <a:xfrm>
            <a:off x="2285984" y="4000510"/>
            <a:ext cx="863600"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啊</a:t>
            </a:r>
          </a:p>
        </p:txBody>
      </p:sp>
      <p:sp>
        <p:nvSpPr>
          <p:cNvPr id="113673" name="Text Box 9"/>
          <p:cNvSpPr txBox="1">
            <a:spLocks noChangeArrowheads="1"/>
          </p:cNvSpPr>
          <p:nvPr/>
        </p:nvSpPr>
        <p:spPr bwMode="auto">
          <a:xfrm>
            <a:off x="3143240" y="4000510"/>
            <a:ext cx="1368425"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没有</a:t>
            </a:r>
          </a:p>
        </p:txBody>
      </p:sp>
      <p:sp>
        <p:nvSpPr>
          <p:cNvPr id="113674" name="Text Box 10"/>
          <p:cNvSpPr txBox="1">
            <a:spLocks noChangeArrowheads="1"/>
          </p:cNvSpPr>
          <p:nvPr/>
        </p:nvSpPr>
        <p:spPr bwMode="auto">
          <a:xfrm>
            <a:off x="0" y="2285998"/>
            <a:ext cx="1258888"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朝廷</a:t>
            </a:r>
          </a:p>
        </p:txBody>
      </p:sp>
      <p:sp>
        <p:nvSpPr>
          <p:cNvPr id="113675" name="Text Box 11"/>
          <p:cNvSpPr txBox="1">
            <a:spLocks noChangeArrowheads="1"/>
          </p:cNvSpPr>
          <p:nvPr/>
        </p:nvSpPr>
        <p:spPr bwMode="auto">
          <a:xfrm>
            <a:off x="428596" y="571486"/>
            <a:ext cx="2303462"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叹词，唉</a:t>
            </a:r>
          </a:p>
        </p:txBody>
      </p:sp>
      <p:sp>
        <p:nvSpPr>
          <p:cNvPr id="113676" name="Text Box 12"/>
          <p:cNvSpPr txBox="1">
            <a:spLocks noChangeArrowheads="1"/>
          </p:cNvSpPr>
          <p:nvPr/>
        </p:nvSpPr>
        <p:spPr bwMode="auto">
          <a:xfrm>
            <a:off x="4643438" y="571486"/>
            <a:ext cx="1366838"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心思</a:t>
            </a:r>
          </a:p>
        </p:txBody>
      </p:sp>
      <p:sp>
        <p:nvSpPr>
          <p:cNvPr id="113677" name="Text Box 13"/>
          <p:cNvSpPr txBox="1">
            <a:spLocks noChangeArrowheads="1"/>
          </p:cNvSpPr>
          <p:nvPr/>
        </p:nvSpPr>
        <p:spPr bwMode="auto">
          <a:xfrm>
            <a:off x="5786446" y="4000510"/>
            <a:ext cx="1512887"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归依</a:t>
            </a:r>
          </a:p>
        </p:txBody>
      </p:sp>
      <p:sp>
        <p:nvSpPr>
          <p:cNvPr id="113678" name="Text Box 14"/>
          <p:cNvSpPr txBox="1">
            <a:spLocks noChangeArrowheads="1"/>
          </p:cNvSpPr>
          <p:nvPr/>
        </p:nvSpPr>
        <p:spPr bwMode="auto">
          <a:xfrm>
            <a:off x="3000364" y="1428742"/>
            <a:ext cx="1439863" cy="646331"/>
          </a:xfrm>
          <a:prstGeom prst="rect">
            <a:avLst/>
          </a:prstGeom>
          <a:noFill/>
          <a:ln w="9525">
            <a:noFill/>
            <a:miter lim="800000"/>
            <a:headEnd/>
            <a:tailEnd/>
          </a:ln>
          <a:effectLst/>
        </p:spPr>
        <p:txBody>
          <a:bodyPr>
            <a:spAutoFit/>
          </a:bodyPr>
          <a:lstStyle/>
          <a:p>
            <a:pPr algn="l">
              <a:spcBef>
                <a:spcPct val="50000"/>
              </a:spcBef>
            </a:pPr>
            <a:r>
              <a:rPr lang="zh-CN" altLang="en-US" sz="3600" b="1" dirty="0">
                <a:solidFill>
                  <a:srgbClr val="0000FF"/>
                </a:solidFill>
                <a:ea typeface="楷体_GB2312" pitchFamily="49" charset="-122"/>
              </a:rPr>
              <a:t>因为</a:t>
            </a:r>
          </a:p>
        </p:txBody>
      </p:sp>
      <p:sp>
        <p:nvSpPr>
          <p:cNvPr id="113681" name="Rectangle 17"/>
          <p:cNvSpPr>
            <a:spLocks noChangeArrowheads="1"/>
          </p:cNvSpPr>
          <p:nvPr/>
        </p:nvSpPr>
        <p:spPr bwMode="auto">
          <a:xfrm>
            <a:off x="1500166" y="3143254"/>
            <a:ext cx="2031325" cy="646331"/>
          </a:xfrm>
          <a:prstGeom prst="rect">
            <a:avLst/>
          </a:prstGeom>
          <a:noFill/>
          <a:ln w="38100">
            <a:noFill/>
            <a:miter lim="800000"/>
            <a:headEnd/>
            <a:tailEnd/>
          </a:ln>
          <a:effectLst/>
        </p:spPr>
        <p:txBody>
          <a:bodyPr wrap="none">
            <a:spAutoFit/>
          </a:bodyPr>
          <a:lstStyle/>
          <a:p>
            <a:r>
              <a:rPr lang="zh-CN" altLang="en-US" sz="3600" b="1" dirty="0" smtClean="0">
                <a:solidFill>
                  <a:schemeClr val="accent2"/>
                </a:solidFill>
                <a:latin typeface="华文新魏" pitchFamily="2" charset="-122"/>
                <a:ea typeface="华文新魏" pitchFamily="2" charset="-122"/>
              </a:rPr>
              <a:t>进朝做官</a:t>
            </a:r>
            <a:endParaRPr lang="zh-CN" altLang="en-US" sz="3600" b="1" dirty="0">
              <a:solidFill>
                <a:schemeClr val="accent2"/>
              </a:solidFill>
              <a:latin typeface="华文新魏" pitchFamily="2" charset="-122"/>
              <a:ea typeface="华文新魏" pitchFamily="2" charset="-122"/>
            </a:endParaRPr>
          </a:p>
        </p:txBody>
      </p:sp>
      <p:sp>
        <p:nvSpPr>
          <p:cNvPr id="113683" name="Rectangle 19"/>
          <p:cNvSpPr>
            <a:spLocks noChangeArrowheads="1"/>
          </p:cNvSpPr>
          <p:nvPr/>
        </p:nvSpPr>
        <p:spPr bwMode="auto">
          <a:xfrm>
            <a:off x="2071670" y="2285998"/>
            <a:ext cx="2286000" cy="646331"/>
          </a:xfrm>
          <a:prstGeom prst="rect">
            <a:avLst/>
          </a:prstGeom>
          <a:noFill/>
          <a:ln w="38100">
            <a:noFill/>
            <a:miter lim="800000"/>
            <a:headEnd/>
            <a:tailEnd/>
          </a:ln>
          <a:effectLst/>
        </p:spPr>
        <p:txBody>
          <a:bodyPr>
            <a:spAutoFit/>
          </a:bodyPr>
          <a:lstStyle/>
          <a:p>
            <a:r>
              <a:rPr lang="zh-CN" altLang="en-US" sz="3600" b="1" dirty="0">
                <a:solidFill>
                  <a:schemeClr val="accent2"/>
                </a:solidFill>
                <a:latin typeface="华文新魏" pitchFamily="2" charset="-122"/>
                <a:ea typeface="华文新魏" pitchFamily="2" charset="-122"/>
              </a:rPr>
              <a:t>为</a:t>
            </a:r>
            <a:r>
              <a:rPr lang="en-US" altLang="zh-CN" sz="3600" b="1" dirty="0">
                <a:solidFill>
                  <a:schemeClr val="accent2"/>
                </a:solidFill>
                <a:ea typeface="华文新魏" pitchFamily="2" charset="-122"/>
              </a:rPr>
              <a:t>…</a:t>
            </a:r>
            <a:r>
              <a:rPr lang="zh-CN" altLang="en-US" sz="3600" b="1" dirty="0">
                <a:solidFill>
                  <a:schemeClr val="accent2"/>
                </a:solidFill>
                <a:latin typeface="华文新魏" pitchFamily="2" charset="-122"/>
                <a:ea typeface="华文新魏" pitchFamily="2" charset="-122"/>
              </a:rPr>
              <a:t>忧虑</a:t>
            </a:r>
          </a:p>
        </p:txBody>
      </p:sp>
      <p:sp>
        <p:nvSpPr>
          <p:cNvPr id="113685" name="Rectangle 21"/>
          <p:cNvSpPr>
            <a:spLocks noChangeArrowheads="1"/>
          </p:cNvSpPr>
          <p:nvPr/>
        </p:nvSpPr>
        <p:spPr bwMode="auto">
          <a:xfrm>
            <a:off x="6500826" y="1357304"/>
            <a:ext cx="1107996" cy="646331"/>
          </a:xfrm>
          <a:prstGeom prst="rect">
            <a:avLst/>
          </a:prstGeom>
          <a:noFill/>
          <a:ln w="38100">
            <a:noFill/>
            <a:miter lim="800000"/>
            <a:headEnd/>
            <a:tailEnd/>
          </a:ln>
          <a:effectLst/>
        </p:spPr>
        <p:txBody>
          <a:bodyPr wrap="none">
            <a:spAutoFit/>
          </a:bodyPr>
          <a:lstStyle/>
          <a:p>
            <a:r>
              <a:rPr lang="zh-CN" altLang="en-US" sz="3600" b="1" dirty="0">
                <a:solidFill>
                  <a:schemeClr val="accent2"/>
                </a:solidFill>
                <a:latin typeface="华文新魏" pitchFamily="2" charset="-122"/>
                <a:ea typeface="华文新魏" pitchFamily="2" charset="-122"/>
              </a:rPr>
              <a:t>位居</a:t>
            </a:r>
          </a:p>
        </p:txBody>
      </p:sp>
      <p:sp>
        <p:nvSpPr>
          <p:cNvPr id="113686" name="Line 22"/>
          <p:cNvSpPr>
            <a:spLocks noChangeShapeType="1"/>
          </p:cNvSpPr>
          <p:nvPr/>
        </p:nvSpPr>
        <p:spPr bwMode="auto">
          <a:xfrm>
            <a:off x="357158" y="642924"/>
            <a:ext cx="8569325" cy="0"/>
          </a:xfrm>
          <a:prstGeom prst="line">
            <a:avLst/>
          </a:prstGeom>
          <a:noFill/>
          <a:ln w="38100">
            <a:solidFill>
              <a:schemeClr val="hlink"/>
            </a:solidFill>
            <a:round/>
            <a:headEnd/>
            <a:tailEnd/>
          </a:ln>
          <a:effectLst/>
        </p:spPr>
        <p:txBody>
          <a:bodyPr anchor="ctr"/>
          <a:lstStyle/>
          <a:p>
            <a:endParaRPr lang="zh-CN" altLang="en-US"/>
          </a:p>
        </p:txBody>
      </p:sp>
      <p:sp>
        <p:nvSpPr>
          <p:cNvPr id="113687" name="Line 23"/>
          <p:cNvSpPr>
            <a:spLocks noChangeShapeType="1"/>
          </p:cNvSpPr>
          <p:nvPr/>
        </p:nvSpPr>
        <p:spPr bwMode="auto">
          <a:xfrm flipV="1">
            <a:off x="285720" y="1500180"/>
            <a:ext cx="8569325" cy="1191"/>
          </a:xfrm>
          <a:prstGeom prst="line">
            <a:avLst/>
          </a:prstGeom>
          <a:noFill/>
          <a:ln w="38100">
            <a:solidFill>
              <a:schemeClr val="hlink"/>
            </a:solidFill>
            <a:round/>
            <a:headEnd/>
            <a:tailEnd/>
          </a:ln>
          <a:effectLst/>
        </p:spPr>
        <p:txBody>
          <a:bodyPr anchor="ctr"/>
          <a:lstStyle/>
          <a:p>
            <a:endParaRPr lang="zh-CN" altLang="en-US"/>
          </a:p>
        </p:txBody>
      </p:sp>
      <p:sp>
        <p:nvSpPr>
          <p:cNvPr id="113688" name="Line 24"/>
          <p:cNvSpPr>
            <a:spLocks noChangeShapeType="1"/>
          </p:cNvSpPr>
          <p:nvPr/>
        </p:nvSpPr>
        <p:spPr bwMode="auto">
          <a:xfrm flipV="1">
            <a:off x="357158" y="2357436"/>
            <a:ext cx="8353425" cy="0"/>
          </a:xfrm>
          <a:prstGeom prst="line">
            <a:avLst/>
          </a:prstGeom>
          <a:noFill/>
          <a:ln w="38100">
            <a:solidFill>
              <a:schemeClr val="hlink"/>
            </a:solidFill>
            <a:round/>
            <a:headEnd/>
            <a:tailEnd/>
          </a:ln>
          <a:effectLst/>
        </p:spPr>
        <p:txBody>
          <a:bodyPr anchor="ctr"/>
          <a:lstStyle/>
          <a:p>
            <a:endParaRPr lang="zh-CN" altLang="en-US"/>
          </a:p>
        </p:txBody>
      </p:sp>
      <p:sp>
        <p:nvSpPr>
          <p:cNvPr id="113689" name="Line 25"/>
          <p:cNvSpPr>
            <a:spLocks noChangeShapeType="1"/>
          </p:cNvSpPr>
          <p:nvPr/>
        </p:nvSpPr>
        <p:spPr bwMode="auto">
          <a:xfrm>
            <a:off x="285720" y="3214692"/>
            <a:ext cx="8569325" cy="0"/>
          </a:xfrm>
          <a:prstGeom prst="line">
            <a:avLst/>
          </a:prstGeom>
          <a:noFill/>
          <a:ln w="38100">
            <a:solidFill>
              <a:schemeClr val="hlink"/>
            </a:solidFill>
            <a:round/>
            <a:headEnd/>
            <a:tailEnd/>
          </a:ln>
          <a:effectLst/>
        </p:spPr>
        <p:txBody>
          <a:bodyPr anchor="ctr"/>
          <a:lstStyle/>
          <a:p>
            <a:endParaRPr lang="zh-CN" altLang="en-US"/>
          </a:p>
        </p:txBody>
      </p:sp>
      <p:sp>
        <p:nvSpPr>
          <p:cNvPr id="113690" name="Line 26"/>
          <p:cNvSpPr>
            <a:spLocks noChangeShapeType="1"/>
          </p:cNvSpPr>
          <p:nvPr/>
        </p:nvSpPr>
        <p:spPr bwMode="auto">
          <a:xfrm>
            <a:off x="357158" y="4071948"/>
            <a:ext cx="8208962" cy="0"/>
          </a:xfrm>
          <a:prstGeom prst="line">
            <a:avLst/>
          </a:prstGeom>
          <a:noFill/>
          <a:ln w="38100">
            <a:solidFill>
              <a:schemeClr val="hlink"/>
            </a:solidFill>
            <a:round/>
            <a:headEnd/>
            <a:tailEnd/>
          </a:ln>
          <a:effectLst/>
        </p:spPr>
        <p:txBody>
          <a:bodyPr anchor="ctr"/>
          <a:lstStyle/>
          <a:p>
            <a:endParaRPr lang="zh-CN" altLang="en-US"/>
          </a:p>
        </p:txBody>
      </p:sp>
      <p:sp>
        <p:nvSpPr>
          <p:cNvPr id="113691" name="Line 27"/>
          <p:cNvSpPr>
            <a:spLocks noChangeShapeType="1"/>
          </p:cNvSpPr>
          <p:nvPr/>
        </p:nvSpPr>
        <p:spPr bwMode="auto">
          <a:xfrm flipV="1">
            <a:off x="214282" y="4929204"/>
            <a:ext cx="7200900" cy="0"/>
          </a:xfrm>
          <a:prstGeom prst="line">
            <a:avLst/>
          </a:prstGeom>
          <a:noFill/>
          <a:ln w="38100">
            <a:solidFill>
              <a:schemeClr val="hlink"/>
            </a:solidFill>
            <a:round/>
            <a:headEnd/>
            <a:tailEnd/>
          </a:ln>
          <a:effectLst/>
        </p:spPr>
        <p:txBody>
          <a:bodyPr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3675"/>
                                        </p:tgtEl>
                                        <p:attrNameLst>
                                          <p:attrName>style.visibility</p:attrName>
                                        </p:attrNameLst>
                                      </p:cBhvr>
                                      <p:to>
                                        <p:strVal val="visible"/>
                                      </p:to>
                                    </p:set>
                                    <p:animEffect transition="in" filter="box(in)">
                                      <p:cBhvr>
                                        <p:cTn id="7" dur="500"/>
                                        <p:tgtEl>
                                          <p:spTgt spid="1136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3670"/>
                                        </p:tgtEl>
                                        <p:attrNameLst>
                                          <p:attrName>style.visibility</p:attrName>
                                        </p:attrNameLst>
                                      </p:cBhvr>
                                      <p:to>
                                        <p:strVal val="visible"/>
                                      </p:to>
                                    </p:set>
                                    <p:animEffect transition="in" filter="blinds(horizontal)">
                                      <p:cBhvr>
                                        <p:cTn id="12" dur="500"/>
                                        <p:tgtEl>
                                          <p:spTgt spid="11367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3676"/>
                                        </p:tgtEl>
                                        <p:attrNameLst>
                                          <p:attrName>style.visibility</p:attrName>
                                        </p:attrNameLst>
                                      </p:cBhvr>
                                      <p:to>
                                        <p:strVal val="visible"/>
                                      </p:to>
                                    </p:set>
                                    <p:animEffect transition="in" filter="blinds(horizontal)">
                                      <p:cBhvr>
                                        <p:cTn id="17" dur="500"/>
                                        <p:tgtEl>
                                          <p:spTgt spid="11367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3669"/>
                                        </p:tgtEl>
                                        <p:attrNameLst>
                                          <p:attrName>style.visibility</p:attrName>
                                        </p:attrNameLst>
                                      </p:cBhvr>
                                      <p:to>
                                        <p:strVal val="visible"/>
                                      </p:to>
                                    </p:set>
                                    <p:animEffect transition="in" filter="blinds(horizontal)">
                                      <p:cBhvr>
                                        <p:cTn id="22" dur="500"/>
                                        <p:tgtEl>
                                          <p:spTgt spid="11366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3678"/>
                                        </p:tgtEl>
                                        <p:attrNameLst>
                                          <p:attrName>style.visibility</p:attrName>
                                        </p:attrNameLst>
                                      </p:cBhvr>
                                      <p:to>
                                        <p:strVal val="visible"/>
                                      </p:to>
                                    </p:set>
                                    <p:animEffect transition="in" filter="blinds(horizontal)">
                                      <p:cBhvr>
                                        <p:cTn id="27" dur="500"/>
                                        <p:tgtEl>
                                          <p:spTgt spid="11367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13685"/>
                                        </p:tgtEl>
                                        <p:attrNameLst>
                                          <p:attrName>style.visibility</p:attrName>
                                        </p:attrNameLst>
                                      </p:cBhvr>
                                      <p:to>
                                        <p:strVal val="visible"/>
                                      </p:to>
                                    </p:set>
                                    <p:animEffect transition="in" filter="box(in)">
                                      <p:cBhvr>
                                        <p:cTn id="32" dur="500"/>
                                        <p:tgtEl>
                                          <p:spTgt spid="11368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3674"/>
                                        </p:tgtEl>
                                        <p:attrNameLst>
                                          <p:attrName>style.visibility</p:attrName>
                                        </p:attrNameLst>
                                      </p:cBhvr>
                                      <p:to>
                                        <p:strVal val="visible"/>
                                      </p:to>
                                    </p:set>
                                    <p:animEffect transition="in" filter="blinds(horizontal)">
                                      <p:cBhvr>
                                        <p:cTn id="37" dur="500"/>
                                        <p:tgtEl>
                                          <p:spTgt spid="113674"/>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13683"/>
                                        </p:tgtEl>
                                        <p:attrNameLst>
                                          <p:attrName>style.visibility</p:attrName>
                                        </p:attrNameLst>
                                      </p:cBhvr>
                                      <p:to>
                                        <p:strVal val="visible"/>
                                      </p:to>
                                    </p:set>
                                    <p:animEffect transition="in" filter="strips(downLeft)">
                                      <p:cBhvr>
                                        <p:cTn id="42" dur="500"/>
                                        <p:tgtEl>
                                          <p:spTgt spid="113683"/>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13681"/>
                                        </p:tgtEl>
                                        <p:attrNameLst>
                                          <p:attrName>style.visibility</p:attrName>
                                        </p:attrNameLst>
                                      </p:cBhvr>
                                      <p:to>
                                        <p:strVal val="visible"/>
                                      </p:to>
                                    </p:set>
                                    <p:animEffect transition="in" filter="box(in)">
                                      <p:cBhvr>
                                        <p:cTn id="47" dur="500"/>
                                        <p:tgtEl>
                                          <p:spTgt spid="11368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3671"/>
                                        </p:tgtEl>
                                        <p:attrNameLst>
                                          <p:attrName>style.visibility</p:attrName>
                                        </p:attrNameLst>
                                      </p:cBhvr>
                                      <p:to>
                                        <p:strVal val="visible"/>
                                      </p:to>
                                    </p:set>
                                    <p:animEffect transition="in" filter="blinds(horizontal)">
                                      <p:cBhvr>
                                        <p:cTn id="52" dur="500"/>
                                        <p:tgtEl>
                                          <p:spTgt spid="11367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3673"/>
                                        </p:tgtEl>
                                        <p:attrNameLst>
                                          <p:attrName>style.visibility</p:attrName>
                                        </p:attrNameLst>
                                      </p:cBhvr>
                                      <p:to>
                                        <p:strVal val="visible"/>
                                      </p:to>
                                    </p:set>
                                    <p:animEffect transition="in" filter="blinds(horizontal)">
                                      <p:cBhvr>
                                        <p:cTn id="57" dur="500"/>
                                        <p:tgtEl>
                                          <p:spTgt spid="11367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3677"/>
                                        </p:tgtEl>
                                        <p:attrNameLst>
                                          <p:attrName>style.visibility</p:attrName>
                                        </p:attrNameLst>
                                      </p:cBhvr>
                                      <p:to>
                                        <p:strVal val="visible"/>
                                      </p:to>
                                    </p:set>
                                    <p:animEffect transition="in" filter="blinds(horizontal)">
                                      <p:cBhvr>
                                        <p:cTn id="62" dur="500"/>
                                        <p:tgtEl>
                                          <p:spTgt spid="113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9" grpId="0"/>
      <p:bldP spid="113670" grpId="0"/>
      <p:bldP spid="113671" grpId="0"/>
      <p:bldP spid="113673" grpId="0"/>
      <p:bldP spid="113674" grpId="0"/>
      <p:bldP spid="113675" grpId="0" autoUpdateAnimBg="0"/>
      <p:bldP spid="113676" grpId="0"/>
      <p:bldP spid="113677" grpId="0"/>
      <p:bldP spid="113678" grpId="0"/>
      <p:bldP spid="113681" grpId="0"/>
      <p:bldP spid="113683" grpId="0"/>
      <p:bldP spid="11368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34819" name="Text Box 2"/>
          <p:cNvSpPr txBox="1">
            <a:spLocks noChangeArrowheads="1"/>
          </p:cNvSpPr>
          <p:nvPr/>
        </p:nvSpPr>
        <p:spPr bwMode="auto">
          <a:xfrm>
            <a:off x="304800" y="800100"/>
            <a:ext cx="8382000" cy="535531"/>
          </a:xfrm>
          <a:prstGeom prst="rect">
            <a:avLst/>
          </a:prstGeom>
          <a:noFill/>
          <a:ln w="9525">
            <a:noFill/>
            <a:miter lim="800000"/>
            <a:headEnd/>
            <a:tailEnd/>
          </a:ln>
        </p:spPr>
        <p:txBody>
          <a:bodyPr>
            <a:spAutoFit/>
          </a:bodyPr>
          <a:lstStyle/>
          <a:p>
            <a:pPr marL="381000" lvl="2" algn="l">
              <a:lnSpc>
                <a:spcPct val="90000"/>
              </a:lnSpc>
            </a:pPr>
            <a:r>
              <a:rPr lang="zh-CN" altLang="en-US" sz="3200">
                <a:latin typeface="楷体_GB2312" pitchFamily="49" charset="-122"/>
                <a:ea typeface="楷体_GB2312" pitchFamily="49" charset="-122"/>
              </a:rPr>
              <a:t>    </a:t>
            </a:r>
            <a:endParaRPr lang="zh-CN" altLang="en-US" sz="3200">
              <a:solidFill>
                <a:schemeClr val="accent2"/>
              </a:solidFill>
              <a:latin typeface="楷体_GB2312" pitchFamily="49" charset="-122"/>
              <a:ea typeface="楷体_GB2312" pitchFamily="49" charset="-122"/>
            </a:endParaRPr>
          </a:p>
        </p:txBody>
      </p:sp>
      <p:sp>
        <p:nvSpPr>
          <p:cNvPr id="34820" name="Rectangle 7"/>
          <p:cNvSpPr>
            <a:spLocks noGrp="1" noChangeArrowheads="1"/>
          </p:cNvSpPr>
          <p:nvPr>
            <p:ph type="title" idx="4294967295"/>
          </p:nvPr>
        </p:nvSpPr>
        <p:spPr>
          <a:xfrm>
            <a:off x="357158" y="214296"/>
            <a:ext cx="8462992" cy="4414854"/>
          </a:xfrm>
        </p:spPr>
        <p:txBody>
          <a:bodyPr>
            <a:normAutofit fontScale="90000"/>
          </a:bodyPr>
          <a:lstStyle/>
          <a:p>
            <a:pPr algn="l" eaLnBrk="1" hangingPunct="1"/>
            <a:r>
              <a:rPr lang="zh-CN" altLang="en-US" sz="3200" b="1" dirty="0" smtClean="0">
                <a:solidFill>
                  <a:schemeClr val="accent1"/>
                </a:solidFill>
                <a:ea typeface="华文彩云" pitchFamily="2" charset="-122"/>
              </a:rPr>
              <a:t>　　</a:t>
            </a:r>
            <a:r>
              <a:rPr lang="zh-CN" altLang="en-US" sz="3200" b="1" dirty="0" smtClean="0">
                <a:solidFill>
                  <a:schemeClr val="accent1"/>
                </a:solidFill>
                <a:latin typeface="方正琥珀简体" pitchFamily="2" charset="-122"/>
                <a:ea typeface="方正琥珀简体" pitchFamily="2" charset="-122"/>
              </a:rPr>
              <a:t/>
            </a:r>
            <a:br>
              <a:rPr lang="zh-CN" altLang="en-US" sz="3200" b="1" dirty="0" smtClean="0">
                <a:solidFill>
                  <a:schemeClr val="accent1"/>
                </a:solidFill>
                <a:latin typeface="方正琥珀简体" pitchFamily="2" charset="-122"/>
                <a:ea typeface="方正琥珀简体" pitchFamily="2" charset="-122"/>
              </a:rPr>
            </a:br>
            <a:r>
              <a:rPr lang="zh-CN" altLang="en-US" sz="3200" b="1" dirty="0" smtClean="0">
                <a:solidFill>
                  <a:schemeClr val="accent1"/>
                </a:solidFill>
                <a:latin typeface="方正琥珀简体" pitchFamily="2" charset="-122"/>
                <a:ea typeface="方正琥珀简体" pitchFamily="2" charset="-122"/>
              </a:rPr>
              <a:t>　　</a:t>
            </a:r>
            <a:r>
              <a:rPr lang="zh-CN" altLang="en-US" sz="3200" b="1" dirty="0" smtClean="0">
                <a:solidFill>
                  <a:schemeClr val="accent2"/>
                </a:solidFill>
                <a:latin typeface="宋体" pitchFamily="2" charset="-122"/>
              </a:rPr>
              <a:t>唉！我曾经探究过古代品德高尚的人的思想，或许跟以上两种感情不同，为什么呢？（是因为）</a:t>
            </a:r>
            <a:r>
              <a:rPr lang="zh-CN" altLang="en-US" sz="3200" b="1" dirty="0" smtClean="0">
                <a:solidFill>
                  <a:srgbClr val="FF3300"/>
                </a:solidFill>
                <a:latin typeface="宋体" pitchFamily="2" charset="-122"/>
              </a:rPr>
              <a:t>他们不因外物的好坏和个人的得失而或喜或悲</a:t>
            </a:r>
            <a:r>
              <a:rPr lang="zh-CN" altLang="en-US" sz="3200" b="1" dirty="0" smtClean="0">
                <a:solidFill>
                  <a:schemeClr val="accent2"/>
                </a:solidFill>
                <a:latin typeface="宋体" pitchFamily="2" charset="-122"/>
              </a:rPr>
              <a:t>。处在高高的庙堂上</a:t>
            </a:r>
            <a:r>
              <a:rPr lang="zh-CN" altLang="en-US" sz="3200" b="1" dirty="0" smtClean="0">
                <a:solidFill>
                  <a:srgbClr val="FF3300"/>
                </a:solidFill>
                <a:latin typeface="宋体" pitchFamily="2" charset="-122"/>
              </a:rPr>
              <a:t>就为百姓而忧虑，处在偏远的江湖之间就替国君而担忧。这样（他们）进朝廷做官也担忧，退处江湖也担忧</a:t>
            </a:r>
            <a:r>
              <a:rPr lang="zh-CN" altLang="en-US" sz="3200" b="1" dirty="0" smtClean="0">
                <a:solidFill>
                  <a:schemeClr val="accent2"/>
                </a:solidFill>
                <a:latin typeface="宋体" pitchFamily="2" charset="-122"/>
              </a:rPr>
              <a:t>，既然这样，那么，他们什么时候才快乐呢？那他们一定会说</a:t>
            </a:r>
            <a:r>
              <a:rPr lang="zh-CN" altLang="en-US" sz="3200" b="1" dirty="0" smtClean="0">
                <a:solidFill>
                  <a:srgbClr val="FF3300"/>
                </a:solidFill>
                <a:latin typeface="宋体" pitchFamily="2" charset="-122"/>
              </a:rPr>
              <a:t>“在天下人忧虑之前先忧虑，在天下人快乐之后再快乐”</a:t>
            </a:r>
            <a:r>
              <a:rPr lang="zh-CN" altLang="en-US" sz="3200" b="1" dirty="0" smtClean="0">
                <a:solidFill>
                  <a:schemeClr val="accent2"/>
                </a:solidFill>
                <a:latin typeface="宋体" pitchFamily="2" charset="-122"/>
              </a:rPr>
              <a:t>吧！啊！如果没有这样</a:t>
            </a:r>
            <a:r>
              <a:rPr lang="zh-CN" altLang="en-US" sz="3200" b="1" dirty="0" smtClean="0">
                <a:solidFill>
                  <a:srgbClr val="FF3300"/>
                </a:solidFill>
                <a:latin typeface="宋体" pitchFamily="2" charset="-122"/>
              </a:rPr>
              <a:t>的人，我还能和谁志同道合呢？</a:t>
            </a:r>
            <a:br>
              <a:rPr lang="zh-CN" altLang="en-US" sz="3200" b="1" dirty="0" smtClean="0">
                <a:solidFill>
                  <a:srgbClr val="FF3300"/>
                </a:solidFill>
                <a:latin typeface="宋体" pitchFamily="2" charset="-122"/>
              </a:rPr>
            </a:br>
            <a:endParaRPr lang="zh-CN" altLang="en-US" sz="3200" b="1" dirty="0" smtClean="0">
              <a:solidFill>
                <a:srgbClr val="FF3300"/>
              </a:solidFill>
              <a:latin typeface="宋体" pitchFamily="2" charset="-122"/>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p:spPr>
        <p:txBody>
          <a:bodyPr/>
          <a:lstStyle/>
          <a:p>
            <a:fld id="{BF2C7FE9-6C39-4F4C-9F6B-2B31CE65BE25}" type="slidenum">
              <a:rPr lang="zh-CN" altLang="en-US" smtClean="0"/>
              <a:pPr/>
              <a:t>24</a:t>
            </a:fld>
            <a:endParaRPr lang="en-US" altLang="zh-CN" smtClean="0"/>
          </a:p>
        </p:txBody>
      </p:sp>
      <p:sp>
        <p:nvSpPr>
          <p:cNvPr id="33795" name="Rectangle 2"/>
          <p:cNvSpPr>
            <a:spLocks noGrp="1" noChangeArrowheads="1"/>
          </p:cNvSpPr>
          <p:nvPr>
            <p:ph type="title"/>
          </p:nvPr>
        </p:nvSpPr>
        <p:spPr>
          <a:xfrm>
            <a:off x="428596" y="205978"/>
            <a:ext cx="8258204" cy="1008449"/>
          </a:xfrm>
        </p:spPr>
        <p:txBody>
          <a:bodyPr/>
          <a:lstStyle/>
          <a:p>
            <a:pPr eaLnBrk="1" hangingPunct="1"/>
            <a:r>
              <a:rPr lang="zh-CN" altLang="en-US" b="1" dirty="0" smtClean="0">
                <a:latin typeface="宋体" pitchFamily="2" charset="-122"/>
              </a:rPr>
              <a:t>微斯人，吾谁与归？</a:t>
            </a:r>
            <a:endParaRPr lang="zh-CN" altLang="en-US" b="1" dirty="0" smtClean="0">
              <a:solidFill>
                <a:schemeClr val="tx1"/>
              </a:solidFill>
              <a:latin typeface="宋体" pitchFamily="2" charset="-122"/>
            </a:endParaRPr>
          </a:p>
        </p:txBody>
      </p:sp>
      <p:sp>
        <p:nvSpPr>
          <p:cNvPr id="149507" name="Rectangle 3"/>
          <p:cNvSpPr>
            <a:spLocks noGrp="1" noChangeArrowheads="1"/>
          </p:cNvSpPr>
          <p:nvPr>
            <p:ph type="body" idx="1"/>
          </p:nvPr>
        </p:nvSpPr>
        <p:spPr>
          <a:xfrm>
            <a:off x="642910" y="1357304"/>
            <a:ext cx="8158190" cy="2786082"/>
          </a:xfrm>
        </p:spPr>
        <p:txBody>
          <a:bodyPr/>
          <a:lstStyle/>
          <a:p>
            <a:pPr eaLnBrk="1" hangingPunct="1">
              <a:spcBef>
                <a:spcPct val="50000"/>
              </a:spcBef>
            </a:pPr>
            <a:r>
              <a:rPr lang="zh-CN" altLang="en-US" sz="4000" b="1" dirty="0" smtClean="0">
                <a:solidFill>
                  <a:schemeClr val="accent2"/>
                </a:solidFill>
                <a:ea typeface="华文新魏" pitchFamily="2" charset="-122"/>
              </a:rPr>
              <a:t>“</a:t>
            </a:r>
            <a:r>
              <a:rPr lang="zh-CN" altLang="en-US" sz="4000" b="1" dirty="0" smtClean="0">
                <a:solidFill>
                  <a:schemeClr val="accent2"/>
                </a:solidFill>
                <a:latin typeface="楷体_GB2312" pitchFamily="49" charset="-122"/>
                <a:ea typeface="华文新魏" pitchFamily="2" charset="-122"/>
              </a:rPr>
              <a:t>吾谁与归</a:t>
            </a:r>
            <a:r>
              <a:rPr lang="zh-CN" altLang="en-US" sz="4000" b="1" dirty="0" smtClean="0">
                <a:solidFill>
                  <a:schemeClr val="accent2"/>
                </a:solidFill>
                <a:ea typeface="华文新魏" pitchFamily="2" charset="-122"/>
              </a:rPr>
              <a:t>”</a:t>
            </a:r>
            <a:r>
              <a:rPr lang="zh-CN" altLang="en-US" sz="4000" b="1" dirty="0" smtClean="0">
                <a:solidFill>
                  <a:schemeClr val="accent2"/>
                </a:solidFill>
                <a:latin typeface="楷体_GB2312" pitchFamily="49" charset="-122"/>
                <a:ea typeface="华文新魏" pitchFamily="2" charset="-122"/>
              </a:rPr>
              <a:t>属宾语前置，需颠倒语序：</a:t>
            </a:r>
            <a:r>
              <a:rPr lang="zh-CN" altLang="en-US" sz="4000" b="1" dirty="0" smtClean="0">
                <a:solidFill>
                  <a:srgbClr val="FF3300"/>
                </a:solidFill>
                <a:latin typeface="楷体_GB2312" pitchFamily="49" charset="-122"/>
                <a:ea typeface="华文新魏" pitchFamily="2" charset="-122"/>
              </a:rPr>
              <a:t>吾与谁归</a:t>
            </a:r>
            <a:r>
              <a:rPr lang="zh-CN" altLang="en-US" sz="4000" b="1" dirty="0" smtClean="0">
                <a:solidFill>
                  <a:schemeClr val="accent2"/>
                </a:solidFill>
                <a:latin typeface="楷体_GB2312" pitchFamily="49" charset="-122"/>
                <a:ea typeface="华文新魏" pitchFamily="2" charset="-122"/>
              </a:rPr>
              <a:t>。</a:t>
            </a:r>
          </a:p>
          <a:p>
            <a:pPr eaLnBrk="1" hangingPunct="1">
              <a:spcBef>
                <a:spcPct val="50000"/>
              </a:spcBef>
            </a:pPr>
            <a:r>
              <a:rPr lang="zh-CN" altLang="en-US" sz="4000" b="1" dirty="0" smtClean="0">
                <a:solidFill>
                  <a:schemeClr val="accent2"/>
                </a:solidFill>
                <a:latin typeface="楷体_GB2312" pitchFamily="49" charset="-122"/>
                <a:ea typeface="华文新魏" pitchFamily="2" charset="-122"/>
              </a:rPr>
              <a:t>除了这样的人，我还能和谁同道呢？</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49507">
                                            <p:txEl>
                                              <p:pRg st="0" end="0"/>
                                            </p:txEl>
                                          </p:spTgt>
                                        </p:tgtEl>
                                        <p:attrNameLst>
                                          <p:attrName>style.visibility</p:attrName>
                                        </p:attrNameLst>
                                      </p:cBhvr>
                                      <p:to>
                                        <p:strVal val="visible"/>
                                      </p:to>
                                    </p:set>
                                    <p:animEffect transition="in" filter="box(out)">
                                      <p:cBhvr>
                                        <p:cTn id="7" dur="500"/>
                                        <p:tgtEl>
                                          <p:spTgt spid="14950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49507">
                                            <p:txEl>
                                              <p:pRg st="1" end="1"/>
                                            </p:txEl>
                                          </p:spTgt>
                                        </p:tgtEl>
                                        <p:attrNameLst>
                                          <p:attrName>style.visibility</p:attrName>
                                        </p:attrNameLst>
                                      </p:cBhvr>
                                      <p:to>
                                        <p:strVal val="visible"/>
                                      </p:to>
                                    </p:set>
                                    <p:animEffect transition="in" filter="box(out)">
                                      <p:cBhvr>
                                        <p:cTn id="12" dur="500"/>
                                        <p:tgtEl>
                                          <p:spTgt spid="14950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0" descr="http://pic2.nipic.com/20090406/1398940_213739047_2.jpg"/>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35844" name="Text Box 3"/>
          <p:cNvSpPr txBox="1">
            <a:spLocks noChangeArrowheads="1"/>
          </p:cNvSpPr>
          <p:nvPr/>
        </p:nvSpPr>
        <p:spPr bwMode="auto">
          <a:xfrm>
            <a:off x="762000" y="685800"/>
            <a:ext cx="7620000" cy="369332"/>
          </a:xfrm>
          <a:prstGeom prst="rect">
            <a:avLst/>
          </a:prstGeom>
          <a:noFill/>
          <a:ln w="9525">
            <a:noFill/>
            <a:miter lim="800000"/>
            <a:headEnd/>
            <a:tailEnd/>
          </a:ln>
        </p:spPr>
        <p:txBody>
          <a:bodyPr>
            <a:spAutoFit/>
          </a:bodyPr>
          <a:lstStyle/>
          <a:p>
            <a:pPr algn="l">
              <a:spcBef>
                <a:spcPct val="50000"/>
              </a:spcBef>
            </a:pPr>
            <a:endParaRPr lang="zh-CN" altLang="en-US"/>
          </a:p>
        </p:txBody>
      </p:sp>
      <p:sp>
        <p:nvSpPr>
          <p:cNvPr id="35845" name="Rectangle 8"/>
          <p:cNvSpPr>
            <a:spLocks noGrp="1" noChangeArrowheads="1"/>
          </p:cNvSpPr>
          <p:nvPr>
            <p:ph type="title" idx="4294967295"/>
          </p:nvPr>
        </p:nvSpPr>
        <p:spPr>
          <a:xfrm>
            <a:off x="714375" y="803672"/>
            <a:ext cx="7772400" cy="857250"/>
          </a:xfrm>
        </p:spPr>
        <p:txBody>
          <a:bodyPr>
            <a:normAutofit fontScale="90000"/>
          </a:bodyPr>
          <a:lstStyle/>
          <a:p>
            <a:pPr eaLnBrk="1" hangingPunct="1"/>
            <a:r>
              <a:rPr lang="zh-CN" altLang="en-US" sz="6000" b="1" smtClean="0">
                <a:solidFill>
                  <a:srgbClr val="FFFF00"/>
                </a:solidFill>
                <a:ea typeface="华文彩云" pitchFamily="2" charset="-122"/>
              </a:rPr>
              <a:t>质询研讨　深入理解</a:t>
            </a:r>
            <a:endParaRPr lang="en-US" altLang="zh-CN" smtClean="0">
              <a:solidFill>
                <a:srgbClr val="FFFF00"/>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20" name="Picture 4" descr="]99T5T74Z7THH8{E@T3XMAS"/>
          <p:cNvPicPr>
            <a:picLocks noChangeAspect="1" noChangeArrowheads="1"/>
          </p:cNvPicPr>
          <p:nvPr/>
        </p:nvPicPr>
        <p:blipFill>
          <a:blip r:embed="rId2"/>
          <a:srcRect/>
          <a:stretch>
            <a:fillRect/>
          </a:stretch>
        </p:blipFill>
        <p:spPr bwMode="auto">
          <a:xfrm>
            <a:off x="0" y="0"/>
            <a:ext cx="9144000" cy="5143500"/>
          </a:xfrm>
          <a:prstGeom prst="rect">
            <a:avLst/>
          </a:prstGeom>
          <a:noFill/>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116743" name="Rectangle 7"/>
          <p:cNvSpPr>
            <a:spLocks noChangeArrowheads="1"/>
          </p:cNvSpPr>
          <p:nvPr/>
        </p:nvSpPr>
        <p:spPr bwMode="auto">
          <a:xfrm>
            <a:off x="285720" y="71420"/>
            <a:ext cx="8316913" cy="2308324"/>
          </a:xfrm>
          <a:prstGeom prst="rect">
            <a:avLst/>
          </a:prstGeom>
          <a:noFill/>
          <a:ln w="38100">
            <a:noFill/>
            <a:miter lim="800000"/>
            <a:headEnd/>
            <a:tailEnd/>
          </a:ln>
          <a:effectLst/>
        </p:spPr>
        <p:txBody>
          <a:bodyPr>
            <a:spAutoFit/>
          </a:bodyPr>
          <a:lstStyle/>
          <a:p>
            <a:pPr algn="l"/>
            <a:r>
              <a:rPr lang="zh-CN" altLang="en-US" sz="3600" b="1" dirty="0">
                <a:solidFill>
                  <a:schemeClr val="accent2"/>
                </a:solidFill>
              </a:rPr>
              <a:t>　</a:t>
            </a:r>
            <a:r>
              <a:rPr lang="en-US" altLang="zh-CN" sz="3600" b="1" dirty="0">
                <a:solidFill>
                  <a:schemeClr val="accent2"/>
                </a:solidFill>
              </a:rPr>
              <a:t>1</a:t>
            </a:r>
            <a:r>
              <a:rPr lang="zh-CN" altLang="en-US" sz="3600" b="1" dirty="0">
                <a:solidFill>
                  <a:schemeClr val="accent2"/>
                </a:solidFill>
              </a:rPr>
              <a:t>、被贬，总不是什么好事，范仲淹在文章一 开头便提滕子京“谪守巴陵郡”，是否让老朋友难堪呢？（课文为什么这样开头？）</a:t>
            </a:r>
          </a:p>
        </p:txBody>
      </p:sp>
      <p:sp>
        <p:nvSpPr>
          <p:cNvPr id="116746" name="Rectangle 10"/>
          <p:cNvSpPr>
            <a:spLocks noChangeArrowheads="1"/>
          </p:cNvSpPr>
          <p:nvPr/>
        </p:nvSpPr>
        <p:spPr bwMode="auto">
          <a:xfrm>
            <a:off x="214282" y="2285998"/>
            <a:ext cx="8820150" cy="2726900"/>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lgn="l">
              <a:spcBef>
                <a:spcPct val="20000"/>
              </a:spcBef>
              <a:buFontTx/>
              <a:buChar char="•"/>
            </a:pPr>
            <a:r>
              <a:rPr lang="zh-CN" altLang="en-US" sz="3200" b="1" dirty="0">
                <a:solidFill>
                  <a:srgbClr val="002060"/>
                </a:solidFill>
                <a:ea typeface="华文新魏" pitchFamily="2" charset="-122"/>
              </a:rPr>
              <a:t>滕子京“谪守巴陵郡”，才一年工夫，就“政通人和，百废具兴”，还重修了岳阳楼，这样开头，既是对他政绩的赞扬，也是为他的被贬鸣不平。</a:t>
            </a:r>
          </a:p>
          <a:p>
            <a:pPr algn="l">
              <a:spcBef>
                <a:spcPct val="20000"/>
              </a:spcBef>
              <a:buFontTx/>
              <a:buChar char="•"/>
            </a:pPr>
            <a:r>
              <a:rPr lang="zh-CN" altLang="en-US" sz="3200" b="1" dirty="0">
                <a:solidFill>
                  <a:srgbClr val="002060"/>
                </a:solidFill>
                <a:ea typeface="华文新魏" pitchFamily="2" charset="-122"/>
              </a:rPr>
              <a:t>还呼应后文，劝勉他“不以己悲”。</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6746"/>
                                        </p:tgtEl>
                                        <p:attrNameLst>
                                          <p:attrName>style.visibility</p:attrName>
                                        </p:attrNameLst>
                                      </p:cBhvr>
                                      <p:to>
                                        <p:strVal val="visible"/>
                                      </p:to>
                                    </p:set>
                                    <p:animEffect transition="in" filter="box(in)">
                                      <p:cBhvr>
                                        <p:cTn id="7" dur="500"/>
                                        <p:tgtEl>
                                          <p:spTgt spid="116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115723" name="Text Box 11"/>
          <p:cNvSpPr txBox="1">
            <a:spLocks noChangeArrowheads="1"/>
          </p:cNvSpPr>
          <p:nvPr/>
        </p:nvSpPr>
        <p:spPr bwMode="auto">
          <a:xfrm>
            <a:off x="827089" y="573881"/>
            <a:ext cx="7292975" cy="769441"/>
          </a:xfrm>
          <a:prstGeom prst="rect">
            <a:avLst/>
          </a:prstGeom>
          <a:noFill/>
          <a:ln w="9525">
            <a:noFill/>
            <a:miter lim="800000"/>
            <a:headEnd/>
            <a:tailEnd/>
          </a:ln>
          <a:effectLst/>
        </p:spPr>
        <p:txBody>
          <a:bodyPr>
            <a:spAutoFit/>
          </a:bodyPr>
          <a:lstStyle/>
          <a:p>
            <a:pPr marL="914400" lvl="1" indent="-457200" algn="l"/>
            <a:endParaRPr kumimoji="0" lang="zh-CN" altLang="en-US" sz="4400">
              <a:latin typeface="华文行楷" pitchFamily="2" charset="-122"/>
              <a:ea typeface="华文行楷" pitchFamily="2" charset="-122"/>
            </a:endParaRPr>
          </a:p>
        </p:txBody>
      </p:sp>
      <p:sp>
        <p:nvSpPr>
          <p:cNvPr id="115725" name="Text Box 13"/>
          <p:cNvSpPr txBox="1">
            <a:spLocks noChangeArrowheads="1"/>
          </p:cNvSpPr>
          <p:nvPr/>
        </p:nvSpPr>
        <p:spPr bwMode="auto">
          <a:xfrm>
            <a:off x="827088" y="627460"/>
            <a:ext cx="7993062" cy="1446550"/>
          </a:xfrm>
          <a:prstGeom prst="rect">
            <a:avLst/>
          </a:prstGeom>
          <a:noFill/>
          <a:ln w="9525">
            <a:noFill/>
            <a:miter lim="800000"/>
            <a:headEnd/>
            <a:tailEnd/>
          </a:ln>
          <a:effectLst/>
        </p:spPr>
        <p:txBody>
          <a:bodyPr>
            <a:spAutoFit/>
          </a:bodyPr>
          <a:lstStyle/>
          <a:p>
            <a:pPr algn="l">
              <a:spcBef>
                <a:spcPct val="50000"/>
              </a:spcBef>
            </a:pPr>
            <a:r>
              <a:rPr kumimoji="0" lang="en-US" altLang="zh-CN" sz="4400" b="1">
                <a:solidFill>
                  <a:srgbClr val="000000"/>
                </a:solidFill>
                <a:latin typeface="楷体_GB2312" pitchFamily="49" charset="-122"/>
                <a:ea typeface="楷体_GB2312" pitchFamily="49" charset="-122"/>
              </a:rPr>
              <a:t>2</a:t>
            </a:r>
            <a:r>
              <a:rPr kumimoji="0" lang="zh-CN" altLang="en-US" sz="4400" b="1">
                <a:solidFill>
                  <a:srgbClr val="000000"/>
                </a:solidFill>
                <a:latin typeface="楷体_GB2312" pitchFamily="49" charset="-122"/>
                <a:ea typeface="楷体_GB2312" pitchFamily="49" charset="-122"/>
              </a:rPr>
              <a:t>、作者在这里没有对岳阳楼进行详细描绘，原因是什么？</a:t>
            </a:r>
          </a:p>
        </p:txBody>
      </p:sp>
      <p:sp>
        <p:nvSpPr>
          <p:cNvPr id="115727" name="Text Box 15"/>
          <p:cNvSpPr txBox="1">
            <a:spLocks noChangeArrowheads="1"/>
          </p:cNvSpPr>
          <p:nvPr/>
        </p:nvSpPr>
        <p:spPr bwMode="auto">
          <a:xfrm>
            <a:off x="323851" y="2193132"/>
            <a:ext cx="8640763" cy="2308324"/>
          </a:xfrm>
          <a:prstGeom prst="rect">
            <a:avLst/>
          </a:prstGeom>
          <a:noFill/>
          <a:ln w="9525">
            <a:noFill/>
            <a:miter lim="800000"/>
            <a:headEnd/>
            <a:tailEnd/>
          </a:ln>
          <a:effectLst/>
        </p:spPr>
        <p:txBody>
          <a:bodyPr>
            <a:spAutoFit/>
          </a:bodyPr>
          <a:lstStyle/>
          <a:p>
            <a:pPr algn="l">
              <a:spcBef>
                <a:spcPct val="50000"/>
              </a:spcBef>
            </a:pPr>
            <a:r>
              <a:rPr kumimoji="0" lang="zh-CN" altLang="en-US" sz="3600" b="1" dirty="0">
                <a:solidFill>
                  <a:srgbClr val="0033CC"/>
                </a:solidFill>
                <a:latin typeface="Arial" pitchFamily="34" charset="0"/>
                <a:ea typeface="楷体_GB2312" pitchFamily="49" charset="-122"/>
              </a:rPr>
              <a:t>第一，“前人之述备矣”，因为不必再去重复；第二，从全文看，作者写这篇文章的目的不在于介绍岳阳楼的建造经过和它的构造及景物，而在于借景抒情。</a:t>
            </a:r>
          </a:p>
        </p:txBody>
      </p:sp>
      <p:sp>
        <p:nvSpPr>
          <p:cNvPr id="115729" name="Rectangle 17"/>
          <p:cNvSpPr>
            <a:spLocks noRot="1" noChangeArrowheads="1"/>
          </p:cNvSpPr>
          <p:nvPr/>
        </p:nvSpPr>
        <p:spPr bwMode="auto">
          <a:xfrm>
            <a:off x="107950" y="627460"/>
            <a:ext cx="8540750" cy="1243013"/>
          </a:xfrm>
          <a:prstGeom prst="rect">
            <a:avLst/>
          </a:prstGeom>
          <a:noFill/>
          <a:ln w="9525">
            <a:noFill/>
            <a:miter lim="800000"/>
            <a:headEnd/>
            <a:tailEnd/>
          </a:ln>
          <a:effectLst/>
        </p:spPr>
        <p:txBody>
          <a:bodyPr/>
          <a:lstStyle/>
          <a:p>
            <a:pPr marL="342900" indent="-342900" algn="l" eaLnBrk="0" hangingPunct="0">
              <a:spcBef>
                <a:spcPct val="20000"/>
              </a:spcBef>
              <a:buFontTx/>
              <a:buChar char="•"/>
            </a:pPr>
            <a:endParaRPr lang="zh-CN" altLang="en-US" sz="3600">
              <a:solidFill>
                <a:srgbClr val="0033CC"/>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7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7" presetClass="entr" presetSubtype="4" fill="hold" nodeType="clickEffect" nodePh="1">
                                  <p:stCondLst>
                                    <p:cond delay="0"/>
                                  </p:stCondLst>
                                  <p:endCondLst>
                                    <p:cond evt="begin" delay="0">
                                      <p:tn val="9"/>
                                    </p:cond>
                                  </p:endCondLst>
                                  <p:childTnLst>
                                    <p:set>
                                      <p:cBhvr>
                                        <p:cTn id="10" dur="1" fill="hold">
                                          <p:stCondLst>
                                            <p:cond delay="0"/>
                                          </p:stCondLst>
                                        </p:cTn>
                                        <p:tgtEl>
                                          <p:spTgt spid="115729">
                                            <p:txEl>
                                              <p:pRg st="0" end="0"/>
                                            </p:txEl>
                                          </p:spTgt>
                                        </p:tgtEl>
                                        <p:attrNameLst>
                                          <p:attrName>style.visibility</p:attrName>
                                        </p:attrNameLst>
                                      </p:cBhvr>
                                      <p:to>
                                        <p:strVal val="visible"/>
                                      </p:to>
                                    </p:set>
                                    <p:anim calcmode="lin" valueType="num">
                                      <p:cBhvr additive="base">
                                        <p:cTn id="11" dur="5000" fill="hold"/>
                                        <p:tgtEl>
                                          <p:spTgt spid="115729">
                                            <p:txEl>
                                              <p:pRg st="0" end="0"/>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1157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57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25" grpId="0"/>
      <p:bldP spid="11572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120840" name="Rectangle 8"/>
          <p:cNvSpPr>
            <a:spLocks noGrp="1" noRot="1" noChangeArrowheads="1"/>
          </p:cNvSpPr>
          <p:nvPr>
            <p:ph type="title"/>
          </p:nvPr>
        </p:nvSpPr>
        <p:spPr>
          <a:xfrm>
            <a:off x="357158" y="357172"/>
            <a:ext cx="8540750" cy="491729"/>
          </a:xfrm>
          <a:noFill/>
          <a:ln/>
        </p:spPr>
        <p:txBody>
          <a:bodyPr>
            <a:normAutofit fontScale="90000"/>
          </a:bodyPr>
          <a:lstStyle/>
          <a:p>
            <a:r>
              <a:rPr lang="zh-CN" altLang="en-US" sz="4000" b="1" dirty="0" smtClean="0">
                <a:solidFill>
                  <a:schemeClr val="accent2"/>
                </a:solidFill>
              </a:rPr>
              <a:t>第二段先写景再抒情，如何写景？</a:t>
            </a:r>
          </a:p>
        </p:txBody>
      </p:sp>
      <p:sp>
        <p:nvSpPr>
          <p:cNvPr id="120841" name="Rectangle 9"/>
          <p:cNvSpPr>
            <a:spLocks noGrp="1" noRot="1" noChangeArrowheads="1"/>
          </p:cNvSpPr>
          <p:nvPr>
            <p:ph type="body" idx="1"/>
          </p:nvPr>
        </p:nvSpPr>
        <p:spPr>
          <a:xfrm>
            <a:off x="304800" y="1059656"/>
            <a:ext cx="8540750" cy="2376488"/>
          </a:xfrm>
          <a:noFill/>
          <a:ln/>
        </p:spPr>
        <p:txBody>
          <a:bodyPr>
            <a:normAutofit fontScale="92500" lnSpcReduction="20000"/>
          </a:bodyPr>
          <a:lstStyle/>
          <a:p>
            <a:r>
              <a:rPr lang="en-US" altLang="zh-CN" sz="3600" b="1" smtClean="0"/>
              <a:t>1</a:t>
            </a:r>
            <a:r>
              <a:rPr lang="zh-CN" altLang="en-US" sz="3600" b="1" smtClean="0"/>
              <a:t>、先指出岳阳楼的胜景集中在洞庭湖，渲染浩瀚的气势。</a:t>
            </a:r>
          </a:p>
          <a:p>
            <a:r>
              <a:rPr lang="en-US" altLang="zh-CN" sz="3600" b="1" smtClean="0"/>
              <a:t>2</a:t>
            </a:r>
            <a:r>
              <a:rPr lang="zh-CN" altLang="en-US" sz="3600" b="1" smtClean="0"/>
              <a:t>、接着从</a:t>
            </a:r>
            <a:r>
              <a:rPr lang="zh-CN" altLang="en-US" sz="3600" b="1" smtClean="0">
                <a:solidFill>
                  <a:srgbClr val="FF3300"/>
                </a:solidFill>
              </a:rPr>
              <a:t>空间</a:t>
            </a:r>
            <a:r>
              <a:rPr lang="zh-CN" altLang="en-US" sz="3600" b="1" smtClean="0"/>
              <a:t>上写浩瀚的湖面。</a:t>
            </a:r>
          </a:p>
          <a:p>
            <a:r>
              <a:rPr lang="en-US" altLang="zh-CN" sz="3600" b="1" smtClean="0"/>
              <a:t>3</a:t>
            </a:r>
            <a:r>
              <a:rPr lang="zh-CN" altLang="en-US" sz="3600" b="1" smtClean="0"/>
              <a:t>、最后从</a:t>
            </a:r>
            <a:r>
              <a:rPr lang="zh-CN" altLang="en-US" sz="3600" b="1" smtClean="0">
                <a:solidFill>
                  <a:srgbClr val="FF3300"/>
                </a:solidFill>
              </a:rPr>
              <a:t>时间</a:t>
            </a:r>
            <a:r>
              <a:rPr lang="zh-CN" altLang="en-US" sz="3600" b="1" smtClean="0"/>
              <a:t>上写湖面上变化万千的壮丽景象。</a:t>
            </a:r>
          </a:p>
        </p:txBody>
      </p:sp>
      <p:sp>
        <p:nvSpPr>
          <p:cNvPr id="110595" name="Rectangle 3"/>
          <p:cNvSpPr>
            <a:spLocks noChangeArrowheads="1"/>
          </p:cNvSpPr>
          <p:nvPr/>
        </p:nvSpPr>
        <p:spPr bwMode="auto">
          <a:xfrm>
            <a:off x="539750" y="3543300"/>
            <a:ext cx="7772400" cy="702469"/>
          </a:xfrm>
          <a:prstGeom prst="rect">
            <a:avLst/>
          </a:prstGeom>
          <a:noFill/>
          <a:ln w="9525">
            <a:noFill/>
            <a:miter lim="800000"/>
            <a:headEnd/>
            <a:tailEnd/>
          </a:ln>
        </p:spPr>
        <p:txBody>
          <a:bodyPr/>
          <a:lstStyle/>
          <a:p>
            <a:pPr marL="342900" indent="-342900" algn="l">
              <a:spcBef>
                <a:spcPct val="20000"/>
              </a:spcBef>
            </a:pPr>
            <a:r>
              <a:rPr lang="zh-CN" altLang="en-US" sz="4000" b="1">
                <a:solidFill>
                  <a:schemeClr val="accent2"/>
                </a:solidFill>
              </a:rPr>
              <a:t>其中哪两个字最有气势？</a:t>
            </a:r>
          </a:p>
        </p:txBody>
      </p:sp>
      <p:sp>
        <p:nvSpPr>
          <p:cNvPr id="120845" name="Rectangle 13"/>
          <p:cNvSpPr>
            <a:spLocks noChangeArrowheads="1"/>
          </p:cNvSpPr>
          <p:nvPr/>
        </p:nvSpPr>
        <p:spPr bwMode="auto">
          <a:xfrm>
            <a:off x="1214414" y="4143386"/>
            <a:ext cx="1708150" cy="707886"/>
          </a:xfrm>
          <a:prstGeom prst="rect">
            <a:avLst/>
          </a:prstGeom>
          <a:solidFill>
            <a:schemeClr val="hlink"/>
          </a:solidFill>
          <a:ln w="38100">
            <a:noFill/>
            <a:miter lim="800000"/>
            <a:headEnd/>
            <a:tailEnd/>
          </a:ln>
          <a:effectLst/>
        </p:spPr>
        <p:txBody>
          <a:bodyPr>
            <a:spAutoFit/>
          </a:bodyPr>
          <a:lstStyle/>
          <a:p>
            <a:pPr>
              <a:spcBef>
                <a:spcPct val="20000"/>
              </a:spcBef>
            </a:pPr>
            <a:r>
              <a:rPr lang="zh-CN" altLang="en-US" sz="4000" b="1" dirty="0">
                <a:solidFill>
                  <a:srgbClr val="FF0000"/>
                </a:solidFill>
                <a:ea typeface="华文新魏" pitchFamily="2" charset="-122"/>
              </a:rPr>
              <a:t>衔、吞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0841">
                                            <p:txEl>
                                              <p:pRg st="0" end="0"/>
                                            </p:txEl>
                                          </p:spTgt>
                                        </p:tgtEl>
                                        <p:attrNameLst>
                                          <p:attrName>style.visibility</p:attrName>
                                        </p:attrNameLst>
                                      </p:cBhvr>
                                      <p:to>
                                        <p:strVal val="visible"/>
                                      </p:to>
                                    </p:set>
                                    <p:animEffect transition="in" filter="box(in)">
                                      <p:cBhvr>
                                        <p:cTn id="7" dur="500"/>
                                        <p:tgtEl>
                                          <p:spTgt spid="1208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20841">
                                            <p:txEl>
                                              <p:pRg st="1" end="1"/>
                                            </p:txEl>
                                          </p:spTgt>
                                        </p:tgtEl>
                                        <p:attrNameLst>
                                          <p:attrName>style.visibility</p:attrName>
                                        </p:attrNameLst>
                                      </p:cBhvr>
                                      <p:to>
                                        <p:strVal val="visible"/>
                                      </p:to>
                                    </p:set>
                                    <p:animEffect transition="in" filter="diamond(in)">
                                      <p:cBhvr>
                                        <p:cTn id="12" dur="2000"/>
                                        <p:tgtEl>
                                          <p:spTgt spid="12084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20841">
                                            <p:txEl>
                                              <p:pRg st="2" end="2"/>
                                            </p:txEl>
                                          </p:spTgt>
                                        </p:tgtEl>
                                        <p:attrNameLst>
                                          <p:attrName>style.visibility</p:attrName>
                                        </p:attrNameLst>
                                      </p:cBhvr>
                                      <p:to>
                                        <p:strVal val="visible"/>
                                      </p:to>
                                    </p:set>
                                    <p:animEffect transition="in" filter="checkerboard(across)">
                                      <p:cBhvr>
                                        <p:cTn id="17" dur="500"/>
                                        <p:tgtEl>
                                          <p:spTgt spid="12084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10595">
                                            <p:txEl>
                                              <p:pRg st="0" end="0"/>
                                            </p:txEl>
                                          </p:spTgt>
                                        </p:tgtEl>
                                        <p:attrNameLst>
                                          <p:attrName>style.visibility</p:attrName>
                                        </p:attrNameLst>
                                      </p:cBhvr>
                                      <p:to>
                                        <p:strVal val="visible"/>
                                      </p:to>
                                    </p:set>
                                    <p:animEffect transition="in" filter="box(out)">
                                      <p:cBhvr>
                                        <p:cTn id="22" dur="500"/>
                                        <p:tgtEl>
                                          <p:spTgt spid="110595">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20845"/>
                                        </p:tgtEl>
                                        <p:attrNameLst>
                                          <p:attrName>style.visibility</p:attrName>
                                        </p:attrNameLst>
                                      </p:cBhvr>
                                      <p:to>
                                        <p:strVal val="visible"/>
                                      </p:to>
                                    </p:set>
                                    <p:animEffect transition="in" filter="box(in)">
                                      <p:cBhvr>
                                        <p:cTn id="27" dur="500"/>
                                        <p:tgtEl>
                                          <p:spTgt spid="120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build="p" autoUpdateAnimBg="0"/>
      <p:bldP spid="12084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p:txBody>
          <a:bodyPr/>
          <a:lstStyle/>
          <a:p>
            <a:endParaRPr lang="zh-CN" altLang="zh-CN"/>
          </a:p>
        </p:txBody>
      </p:sp>
      <p:pic>
        <p:nvPicPr>
          <p:cNvPr id="15363" name="Picture 3" descr="小楼水边背影"/>
          <p:cNvPicPr>
            <a:picLocks noChangeAspect="1" noChangeArrowheads="1"/>
          </p:cNvPicPr>
          <p:nvPr/>
        </p:nvPicPr>
        <p:blipFill>
          <a:blip r:embed="rId4"/>
          <a:srcRect/>
          <a:stretch>
            <a:fillRect/>
          </a:stretch>
        </p:blipFill>
        <p:spPr bwMode="auto">
          <a:xfrm>
            <a:off x="0" y="0"/>
            <a:ext cx="8785225" cy="4826794"/>
          </a:xfrm>
          <a:prstGeom prst="rect">
            <a:avLst/>
          </a:prstGeom>
          <a:noFill/>
        </p:spPr>
      </p:pic>
      <p:sp>
        <p:nvSpPr>
          <p:cNvPr id="15364" name="AutoShape 4"/>
          <p:cNvSpPr>
            <a:spLocks noChangeArrowheads="1"/>
          </p:cNvSpPr>
          <p:nvPr/>
        </p:nvSpPr>
        <p:spPr bwMode="auto">
          <a:xfrm>
            <a:off x="928663" y="428611"/>
            <a:ext cx="3502052" cy="2214578"/>
          </a:xfrm>
          <a:prstGeom prst="flowChartAlternateProcess">
            <a:avLst/>
          </a:prstGeom>
          <a:solidFill>
            <a:schemeClr val="bg1"/>
          </a:solidFill>
          <a:ln w="9525">
            <a:solidFill>
              <a:schemeClr val="accent1"/>
            </a:solidFill>
            <a:miter lim="800000"/>
            <a:headEnd/>
            <a:tailEnd/>
          </a:ln>
          <a:effectLst/>
        </p:spPr>
        <p:txBody>
          <a:bodyPr wrap="none" anchor="ctr"/>
          <a:lstStyle/>
          <a:p>
            <a:pPr algn="ctr"/>
            <a:endParaRPr kumimoji="1" lang="zh-CN" altLang="zh-CN" sz="2400" b="0">
              <a:latin typeface="Times New Roman" pitchFamily="18" charset="0"/>
              <a:ea typeface="宋体" pitchFamily="2" charset="-122"/>
            </a:endParaRPr>
          </a:p>
        </p:txBody>
      </p:sp>
      <p:sp>
        <p:nvSpPr>
          <p:cNvPr id="15366" name="AutoShape 6"/>
          <p:cNvSpPr>
            <a:spLocks noChangeArrowheads="1"/>
          </p:cNvSpPr>
          <p:nvPr/>
        </p:nvSpPr>
        <p:spPr bwMode="auto">
          <a:xfrm>
            <a:off x="1000100" y="2714626"/>
            <a:ext cx="3500461" cy="2000264"/>
          </a:xfrm>
          <a:prstGeom prst="flowChartAlternateProcess">
            <a:avLst/>
          </a:prstGeom>
          <a:solidFill>
            <a:schemeClr val="bg1"/>
          </a:solidFill>
          <a:ln w="9525">
            <a:solidFill>
              <a:schemeClr val="accent1"/>
            </a:solidFill>
            <a:miter lim="800000"/>
            <a:headEnd/>
            <a:tailEnd/>
          </a:ln>
          <a:effectLst/>
        </p:spPr>
        <p:txBody>
          <a:bodyPr wrap="none" anchor="ctr"/>
          <a:lstStyle/>
          <a:p>
            <a:endParaRPr lang="zh-CN" altLang="en-US"/>
          </a:p>
        </p:txBody>
      </p:sp>
      <p:sp>
        <p:nvSpPr>
          <p:cNvPr id="15367" name="AutoShape 7"/>
          <p:cNvSpPr>
            <a:spLocks noChangeArrowheads="1"/>
          </p:cNvSpPr>
          <p:nvPr/>
        </p:nvSpPr>
        <p:spPr bwMode="auto">
          <a:xfrm>
            <a:off x="5143504" y="500048"/>
            <a:ext cx="3244847" cy="4429156"/>
          </a:xfrm>
          <a:prstGeom prst="flowChartAlternateProcess">
            <a:avLst/>
          </a:prstGeom>
          <a:solidFill>
            <a:schemeClr val="bg1"/>
          </a:solidFill>
          <a:ln w="9525">
            <a:solidFill>
              <a:schemeClr val="accent1"/>
            </a:solidFill>
            <a:miter lim="800000"/>
            <a:headEnd/>
            <a:tailEnd/>
          </a:ln>
          <a:effectLst/>
        </p:spPr>
        <p:txBody>
          <a:bodyPr wrap="none" anchor="ctr"/>
          <a:lstStyle/>
          <a:p>
            <a:endParaRPr lang="zh-CN" altLang="en-US"/>
          </a:p>
        </p:txBody>
      </p:sp>
      <p:sp>
        <p:nvSpPr>
          <p:cNvPr id="15368" name="Text Box 8"/>
          <p:cNvSpPr txBox="1">
            <a:spLocks noChangeArrowheads="1"/>
          </p:cNvSpPr>
          <p:nvPr/>
        </p:nvSpPr>
        <p:spPr bwMode="auto">
          <a:xfrm>
            <a:off x="1547813" y="1006079"/>
            <a:ext cx="2317750" cy="307777"/>
          </a:xfrm>
          <a:prstGeom prst="rect">
            <a:avLst/>
          </a:prstGeom>
          <a:noFill/>
          <a:ln w="9525">
            <a:noFill/>
            <a:miter lim="800000"/>
            <a:headEnd/>
            <a:tailEnd/>
          </a:ln>
          <a:effectLst/>
        </p:spPr>
        <p:txBody>
          <a:bodyPr>
            <a:spAutoFit/>
          </a:bodyPr>
          <a:lstStyle/>
          <a:p>
            <a:r>
              <a:rPr kumimoji="1" lang="zh-CN" altLang="en-US" sz="1400" b="0">
                <a:latin typeface="Times New Roman" pitchFamily="18" charset="0"/>
                <a:ea typeface="黑体" pitchFamily="49" charset="-122"/>
              </a:rPr>
              <a:t>　　</a:t>
            </a:r>
          </a:p>
        </p:txBody>
      </p:sp>
      <p:sp>
        <p:nvSpPr>
          <p:cNvPr id="15369" name="Text Box 9"/>
          <p:cNvSpPr txBox="1">
            <a:spLocks noChangeArrowheads="1"/>
          </p:cNvSpPr>
          <p:nvPr/>
        </p:nvSpPr>
        <p:spPr bwMode="auto">
          <a:xfrm>
            <a:off x="1500166" y="428610"/>
            <a:ext cx="2735262" cy="2369880"/>
          </a:xfrm>
          <a:prstGeom prst="rect">
            <a:avLst/>
          </a:prstGeom>
          <a:noFill/>
          <a:ln w="9525">
            <a:noFill/>
            <a:miter lim="800000"/>
            <a:headEnd/>
            <a:tailEnd/>
          </a:ln>
          <a:effectLst/>
        </p:spPr>
        <p:txBody>
          <a:bodyPr>
            <a:spAutoFit/>
          </a:bodyPr>
          <a:lstStyle/>
          <a:p>
            <a:r>
              <a:rPr kumimoji="1" lang="zh-CN" altLang="en-US" sz="2400" dirty="0">
                <a:ea typeface="黑体" pitchFamily="49" charset="-122"/>
              </a:rPr>
              <a:t>登鹳雀楼</a:t>
            </a:r>
          </a:p>
          <a:p>
            <a:r>
              <a:rPr kumimoji="1" lang="zh-CN" altLang="en-US" sz="2400" b="0" dirty="0">
                <a:ea typeface="黑体" pitchFamily="49" charset="-122"/>
              </a:rPr>
              <a:t>（唐）</a:t>
            </a:r>
            <a:r>
              <a:rPr kumimoji="1" lang="zh-CN" altLang="en-US" sz="2400" dirty="0">
                <a:ea typeface="黑体" pitchFamily="49" charset="-122"/>
              </a:rPr>
              <a:t>王之涣</a:t>
            </a:r>
          </a:p>
          <a:p>
            <a:r>
              <a:rPr kumimoji="1" lang="zh-CN" altLang="en-US" sz="2400" dirty="0">
                <a:solidFill>
                  <a:srgbClr val="FF0000"/>
                </a:solidFill>
                <a:latin typeface="Times New Roman" pitchFamily="18" charset="0"/>
                <a:ea typeface="黑体" pitchFamily="49" charset="-122"/>
              </a:rPr>
              <a:t>白日依山尽，</a:t>
            </a:r>
          </a:p>
          <a:p>
            <a:r>
              <a:rPr kumimoji="1" lang="zh-CN" altLang="en-US" sz="2400" dirty="0">
                <a:solidFill>
                  <a:srgbClr val="FF0000"/>
                </a:solidFill>
                <a:latin typeface="Times New Roman" pitchFamily="18" charset="0"/>
                <a:ea typeface="黑体" pitchFamily="49" charset="-122"/>
              </a:rPr>
              <a:t>黄河入海流。</a:t>
            </a:r>
          </a:p>
          <a:p>
            <a:r>
              <a:rPr kumimoji="1" lang="zh-CN" altLang="en-US" sz="2400" dirty="0">
                <a:solidFill>
                  <a:srgbClr val="FF0000"/>
                </a:solidFill>
                <a:latin typeface="Times New Roman" pitchFamily="18" charset="0"/>
                <a:ea typeface="黑体" pitchFamily="49" charset="-122"/>
              </a:rPr>
              <a:t>欲穷千里目，</a:t>
            </a:r>
          </a:p>
          <a:p>
            <a:r>
              <a:rPr kumimoji="1" lang="zh-CN" altLang="en-US" sz="2400" dirty="0">
                <a:solidFill>
                  <a:srgbClr val="FF0000"/>
                </a:solidFill>
                <a:latin typeface="Times New Roman" pitchFamily="18" charset="0"/>
                <a:ea typeface="黑体" pitchFamily="49" charset="-122"/>
              </a:rPr>
              <a:t>更上一层楼。</a:t>
            </a:r>
          </a:p>
        </p:txBody>
      </p:sp>
      <p:sp>
        <p:nvSpPr>
          <p:cNvPr id="15371" name="Text Box 11"/>
          <p:cNvSpPr txBox="1">
            <a:spLocks noChangeArrowheads="1"/>
          </p:cNvSpPr>
          <p:nvPr/>
        </p:nvSpPr>
        <p:spPr bwMode="auto">
          <a:xfrm>
            <a:off x="1285852" y="2786064"/>
            <a:ext cx="2749471" cy="1938992"/>
          </a:xfrm>
          <a:prstGeom prst="rect">
            <a:avLst/>
          </a:prstGeom>
          <a:noFill/>
          <a:ln w="9525">
            <a:noFill/>
            <a:miter lim="800000"/>
            <a:headEnd/>
            <a:tailEnd/>
          </a:ln>
          <a:effectLst/>
        </p:spPr>
        <p:txBody>
          <a:bodyPr wrap="none">
            <a:spAutoFit/>
          </a:bodyPr>
          <a:lstStyle/>
          <a:p>
            <a:pPr algn="ctr"/>
            <a:r>
              <a:rPr kumimoji="1" lang="zh-CN" altLang="en-US" sz="2000" dirty="0">
                <a:ea typeface="黑体" pitchFamily="49" charset="-122"/>
              </a:rPr>
              <a:t>黄鹤楼送孟浩然之广陵</a:t>
            </a:r>
          </a:p>
          <a:p>
            <a:pPr algn="ctr"/>
            <a:r>
              <a:rPr kumimoji="1" lang="zh-CN" altLang="en-US" sz="2000" dirty="0">
                <a:ea typeface="黑体" pitchFamily="49" charset="-122"/>
              </a:rPr>
              <a:t>（唐）李白</a:t>
            </a:r>
          </a:p>
          <a:p>
            <a:pPr algn="ctr"/>
            <a:r>
              <a:rPr kumimoji="1" lang="zh-CN" altLang="en-US" sz="2000" dirty="0">
                <a:solidFill>
                  <a:srgbClr val="FF0000"/>
                </a:solidFill>
                <a:latin typeface="Times New Roman" pitchFamily="18" charset="0"/>
                <a:ea typeface="黑体" pitchFamily="49" charset="-122"/>
              </a:rPr>
              <a:t>故人西辞黄鹤楼，</a:t>
            </a:r>
          </a:p>
          <a:p>
            <a:pPr algn="ctr"/>
            <a:r>
              <a:rPr kumimoji="1" lang="zh-CN" altLang="en-US" sz="2000" dirty="0">
                <a:solidFill>
                  <a:srgbClr val="FF0000"/>
                </a:solidFill>
                <a:latin typeface="Times New Roman" pitchFamily="18" charset="0"/>
                <a:ea typeface="黑体" pitchFamily="49" charset="-122"/>
              </a:rPr>
              <a:t>烟花三月下扬州。</a:t>
            </a:r>
          </a:p>
          <a:p>
            <a:pPr algn="ctr"/>
            <a:r>
              <a:rPr kumimoji="1" lang="zh-CN" altLang="en-US" sz="2000" dirty="0">
                <a:solidFill>
                  <a:srgbClr val="FF0000"/>
                </a:solidFill>
                <a:latin typeface="Times New Roman" pitchFamily="18" charset="0"/>
                <a:ea typeface="黑体" pitchFamily="49" charset="-122"/>
              </a:rPr>
              <a:t>孤帆远影碧空尽，</a:t>
            </a:r>
          </a:p>
          <a:p>
            <a:pPr algn="ctr"/>
            <a:r>
              <a:rPr kumimoji="1" lang="zh-CN" altLang="en-US" sz="2000" dirty="0">
                <a:solidFill>
                  <a:srgbClr val="FF0000"/>
                </a:solidFill>
                <a:latin typeface="Times New Roman" pitchFamily="18" charset="0"/>
                <a:ea typeface="黑体" pitchFamily="49" charset="-122"/>
              </a:rPr>
              <a:t>惟见长江天际流。</a:t>
            </a:r>
          </a:p>
        </p:txBody>
      </p:sp>
      <p:sp>
        <p:nvSpPr>
          <p:cNvPr id="15372" name="Text Box 12"/>
          <p:cNvSpPr txBox="1">
            <a:spLocks noChangeArrowheads="1"/>
          </p:cNvSpPr>
          <p:nvPr/>
        </p:nvSpPr>
        <p:spPr bwMode="auto">
          <a:xfrm>
            <a:off x="4921250" y="1612106"/>
            <a:ext cx="2317750" cy="307777"/>
          </a:xfrm>
          <a:prstGeom prst="rect">
            <a:avLst/>
          </a:prstGeom>
          <a:noFill/>
          <a:ln w="9525">
            <a:noFill/>
            <a:miter lim="800000"/>
            <a:headEnd/>
            <a:tailEnd/>
          </a:ln>
          <a:effectLst/>
        </p:spPr>
        <p:txBody>
          <a:bodyPr>
            <a:spAutoFit/>
          </a:bodyPr>
          <a:lstStyle/>
          <a:p>
            <a:r>
              <a:rPr kumimoji="1" lang="zh-CN" altLang="en-US" sz="1400" b="0">
                <a:latin typeface="Times New Roman" pitchFamily="18" charset="0"/>
                <a:ea typeface="黑体" pitchFamily="49" charset="-122"/>
              </a:rPr>
              <a:t>　　　</a:t>
            </a:r>
          </a:p>
        </p:txBody>
      </p:sp>
      <p:sp>
        <p:nvSpPr>
          <p:cNvPr id="15373" name="Text Box 13"/>
          <p:cNvSpPr txBox="1">
            <a:spLocks noChangeArrowheads="1"/>
          </p:cNvSpPr>
          <p:nvPr/>
        </p:nvSpPr>
        <p:spPr bwMode="auto">
          <a:xfrm>
            <a:off x="5364163" y="735806"/>
            <a:ext cx="3041650" cy="4154984"/>
          </a:xfrm>
          <a:prstGeom prst="rect">
            <a:avLst/>
          </a:prstGeom>
          <a:noFill/>
          <a:ln w="9525">
            <a:noFill/>
            <a:miter lim="800000"/>
            <a:headEnd/>
            <a:tailEnd/>
          </a:ln>
          <a:effectLst/>
        </p:spPr>
        <p:txBody>
          <a:bodyPr>
            <a:spAutoFit/>
          </a:bodyPr>
          <a:lstStyle/>
          <a:p>
            <a:r>
              <a:rPr kumimoji="1" lang="zh-CN" altLang="en-US" sz="2400" dirty="0">
                <a:ea typeface="黑体" pitchFamily="49" charset="-122"/>
              </a:rPr>
              <a:t>黄鹤楼</a:t>
            </a:r>
          </a:p>
          <a:p>
            <a:r>
              <a:rPr kumimoji="1" lang="zh-CN" altLang="en-US" sz="2400" dirty="0">
                <a:ea typeface="黑体" pitchFamily="49" charset="-122"/>
              </a:rPr>
              <a:t>（唐）崔灏</a:t>
            </a:r>
          </a:p>
          <a:p>
            <a:r>
              <a:rPr kumimoji="1" lang="zh-CN" altLang="en-US" sz="2400" dirty="0">
                <a:solidFill>
                  <a:srgbClr val="FF0000"/>
                </a:solidFill>
                <a:latin typeface="Times New Roman" pitchFamily="18" charset="0"/>
                <a:ea typeface="黑体" pitchFamily="49" charset="-122"/>
              </a:rPr>
              <a:t>昔人已乘黄鹤去，</a:t>
            </a:r>
          </a:p>
          <a:p>
            <a:r>
              <a:rPr kumimoji="1" lang="zh-CN" altLang="en-US" sz="2400" dirty="0">
                <a:solidFill>
                  <a:srgbClr val="FF0000"/>
                </a:solidFill>
                <a:latin typeface="Times New Roman" pitchFamily="18" charset="0"/>
                <a:ea typeface="黑体" pitchFamily="49" charset="-122"/>
              </a:rPr>
              <a:t>此地空余黄鹤楼。</a:t>
            </a:r>
          </a:p>
          <a:p>
            <a:r>
              <a:rPr kumimoji="1" lang="zh-CN" altLang="en-US" sz="2400" dirty="0">
                <a:solidFill>
                  <a:srgbClr val="FF0000"/>
                </a:solidFill>
                <a:latin typeface="Times New Roman" pitchFamily="18" charset="0"/>
                <a:ea typeface="黑体" pitchFamily="49" charset="-122"/>
              </a:rPr>
              <a:t>黄鹤一去不复返，</a:t>
            </a:r>
          </a:p>
          <a:p>
            <a:r>
              <a:rPr kumimoji="1" lang="zh-CN" altLang="en-US" sz="2400" dirty="0">
                <a:solidFill>
                  <a:srgbClr val="FF0000"/>
                </a:solidFill>
                <a:latin typeface="Times New Roman" pitchFamily="18" charset="0"/>
                <a:ea typeface="黑体" pitchFamily="49" charset="-122"/>
              </a:rPr>
              <a:t>白云千载空悠悠。</a:t>
            </a:r>
          </a:p>
          <a:p>
            <a:endParaRPr kumimoji="1" lang="zh-CN" altLang="en-US" sz="2400" dirty="0">
              <a:solidFill>
                <a:srgbClr val="FF0000"/>
              </a:solidFill>
              <a:latin typeface="Times New Roman" pitchFamily="18" charset="0"/>
              <a:ea typeface="黑体" pitchFamily="49" charset="-122"/>
            </a:endParaRPr>
          </a:p>
          <a:p>
            <a:r>
              <a:rPr kumimoji="1" lang="zh-CN" altLang="en-US" sz="2400" dirty="0">
                <a:solidFill>
                  <a:srgbClr val="FF0000"/>
                </a:solidFill>
                <a:latin typeface="Times New Roman" pitchFamily="18" charset="0"/>
                <a:ea typeface="黑体" pitchFamily="49" charset="-122"/>
              </a:rPr>
              <a:t>晴川历历汉阳树，</a:t>
            </a:r>
          </a:p>
          <a:p>
            <a:r>
              <a:rPr kumimoji="1" lang="zh-CN" altLang="en-US" sz="2400" dirty="0">
                <a:solidFill>
                  <a:srgbClr val="FF0000"/>
                </a:solidFill>
                <a:latin typeface="Times New Roman" pitchFamily="18" charset="0"/>
                <a:ea typeface="黑体" pitchFamily="49" charset="-122"/>
              </a:rPr>
              <a:t>芳草萋萋鹦鹉洲。</a:t>
            </a:r>
          </a:p>
          <a:p>
            <a:r>
              <a:rPr kumimoji="1" lang="zh-CN" altLang="en-US" sz="2400" dirty="0">
                <a:solidFill>
                  <a:srgbClr val="FF0000"/>
                </a:solidFill>
                <a:latin typeface="Times New Roman" pitchFamily="18" charset="0"/>
                <a:ea typeface="黑体" pitchFamily="49" charset="-122"/>
              </a:rPr>
              <a:t>日暮乡关何处是，</a:t>
            </a:r>
          </a:p>
          <a:p>
            <a:r>
              <a:rPr kumimoji="1" lang="zh-CN" altLang="en-US" sz="2400" dirty="0">
                <a:solidFill>
                  <a:srgbClr val="FF0000"/>
                </a:solidFill>
                <a:latin typeface="Times New Roman" pitchFamily="18" charset="0"/>
                <a:ea typeface="黑体" pitchFamily="49" charset="-122"/>
              </a:rPr>
              <a:t>烟波江上使人愁。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9"/>
                                        </p:tgtEl>
                                        <p:attrNameLst>
                                          <p:attrName>style.visibility</p:attrName>
                                        </p:attrNameLst>
                                      </p:cBhvr>
                                      <p:to>
                                        <p:strVal val="visible"/>
                                      </p:to>
                                    </p:set>
                                    <p:animEffect transition="in" filter="dissolve">
                                      <p:cBhvr>
                                        <p:cTn id="7" dur="500"/>
                                        <p:tgtEl>
                                          <p:spTgt spid="1536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71"/>
                                        </p:tgtEl>
                                        <p:attrNameLst>
                                          <p:attrName>style.visibility</p:attrName>
                                        </p:attrNameLst>
                                      </p:cBhvr>
                                      <p:to>
                                        <p:strVal val="visible"/>
                                      </p:to>
                                    </p:set>
                                    <p:animEffect transition="in" filter="dissolve">
                                      <p:cBhvr>
                                        <p:cTn id="12" dur="500"/>
                                        <p:tgtEl>
                                          <p:spTgt spid="15371"/>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373"/>
                                        </p:tgtEl>
                                        <p:attrNameLst>
                                          <p:attrName>style.visibility</p:attrName>
                                        </p:attrNameLst>
                                      </p:cBhvr>
                                      <p:to>
                                        <p:strVal val="visible"/>
                                      </p:to>
                                    </p:set>
                                    <p:animEffect transition="in" filter="dissolve">
                                      <p:cBhvr>
                                        <p:cTn id="17" dur="500"/>
                                        <p:tgtEl>
                                          <p:spTgt spid="15373"/>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autoUpdateAnimBg="0"/>
      <p:bldP spid="15371" grpId="0" autoUpdateAnimBg="0"/>
      <p:bldP spid="1537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179388" y="519113"/>
            <a:ext cx="8496300" cy="540544"/>
          </a:xfrm>
        </p:spPr>
        <p:txBody>
          <a:bodyPr>
            <a:normAutofit fontScale="90000"/>
          </a:bodyPr>
          <a:lstStyle/>
          <a:p>
            <a:pPr algn="l" eaLnBrk="1" hangingPunct="1"/>
            <a:r>
              <a:rPr kumimoji="0" lang="en-US" altLang="zh-CN" b="1" smtClean="0">
                <a:solidFill>
                  <a:schemeClr val="accent2"/>
                </a:solidFill>
              </a:rPr>
              <a:t>1</a:t>
            </a:r>
            <a:r>
              <a:rPr kumimoji="0" lang="zh-CN" altLang="en-US" b="1" smtClean="0">
                <a:solidFill>
                  <a:schemeClr val="accent2"/>
                </a:solidFill>
              </a:rPr>
              <a:t>、第三段写了哪些景物？</a:t>
            </a:r>
            <a:endParaRPr kumimoji="0" lang="en-US" altLang="zh-CN" b="1" smtClean="0">
              <a:solidFill>
                <a:schemeClr val="accent2"/>
              </a:solidFill>
            </a:endParaRPr>
          </a:p>
        </p:txBody>
      </p:sp>
      <p:sp>
        <p:nvSpPr>
          <p:cNvPr id="114691" name="Rectangle 3"/>
          <p:cNvSpPr>
            <a:spLocks noGrp="1" noChangeArrowheads="1"/>
          </p:cNvSpPr>
          <p:nvPr>
            <p:ph type="body" idx="1"/>
          </p:nvPr>
        </p:nvSpPr>
        <p:spPr>
          <a:xfrm>
            <a:off x="214282" y="2214560"/>
            <a:ext cx="8458200" cy="647700"/>
          </a:xfrm>
        </p:spPr>
        <p:txBody>
          <a:bodyPr>
            <a:normAutofit lnSpcReduction="10000"/>
          </a:bodyPr>
          <a:lstStyle/>
          <a:p>
            <a:pPr eaLnBrk="1" hangingPunct="1">
              <a:buFontTx/>
              <a:buNone/>
            </a:pPr>
            <a:r>
              <a:rPr lang="en-US" altLang="zh-CN" sz="4000" b="1" dirty="0" smtClean="0">
                <a:solidFill>
                  <a:schemeClr val="accent2"/>
                </a:solidFill>
              </a:rPr>
              <a:t>2</a:t>
            </a:r>
            <a:r>
              <a:rPr lang="zh-CN" altLang="en-US" sz="4000" b="1" dirty="0" smtClean="0">
                <a:solidFill>
                  <a:schemeClr val="accent2"/>
                </a:solidFill>
              </a:rPr>
              <a:t>、这些景物描写渲染了什么气氛？</a:t>
            </a:r>
            <a:endParaRPr lang="zh-CN" altLang="en-US" sz="4000" b="1" dirty="0" smtClean="0">
              <a:solidFill>
                <a:schemeClr val="accent2"/>
              </a:solidFill>
              <a:ea typeface="华文新魏" pitchFamily="2" charset="-122"/>
            </a:endParaRPr>
          </a:p>
        </p:txBody>
      </p:sp>
      <p:sp>
        <p:nvSpPr>
          <p:cNvPr id="45063" name="Text Box 7"/>
          <p:cNvSpPr txBox="1">
            <a:spLocks noChangeArrowheads="1"/>
          </p:cNvSpPr>
          <p:nvPr/>
        </p:nvSpPr>
        <p:spPr bwMode="auto">
          <a:xfrm>
            <a:off x="0" y="0"/>
            <a:ext cx="4354077" cy="646331"/>
          </a:xfrm>
          <a:prstGeom prst="rect">
            <a:avLst/>
          </a:prstGeom>
          <a:noFill/>
          <a:ln w="38100">
            <a:noFill/>
            <a:miter lim="800000"/>
            <a:headEnd/>
            <a:tailEnd/>
          </a:ln>
          <a:effectLst/>
        </p:spPr>
        <p:txBody>
          <a:bodyPr wrap="none">
            <a:spAutoFit/>
          </a:bodyPr>
          <a:lstStyle/>
          <a:p>
            <a:r>
              <a:rPr lang="zh-CN" altLang="en-US" sz="3600" b="1" dirty="0"/>
              <a:t>阅读第三段，思考：</a:t>
            </a:r>
            <a:endParaRPr lang="en-US" altLang="zh-CN" sz="3600" b="1" dirty="0"/>
          </a:p>
        </p:txBody>
      </p:sp>
      <p:sp>
        <p:nvSpPr>
          <p:cNvPr id="45064" name="Text Box 8"/>
          <p:cNvSpPr txBox="1">
            <a:spLocks noChangeArrowheads="1"/>
          </p:cNvSpPr>
          <p:nvPr/>
        </p:nvSpPr>
        <p:spPr bwMode="auto">
          <a:xfrm>
            <a:off x="285720" y="1000114"/>
            <a:ext cx="7777163" cy="1200329"/>
          </a:xfrm>
          <a:prstGeom prst="rect">
            <a:avLst/>
          </a:prstGeom>
          <a:solidFill>
            <a:schemeClr val="hlink"/>
          </a:solidFill>
          <a:ln w="9525">
            <a:noFill/>
            <a:miter lim="800000"/>
            <a:headEnd/>
            <a:tailEnd/>
          </a:ln>
          <a:effectLst/>
        </p:spPr>
        <p:txBody>
          <a:bodyPr>
            <a:spAutoFit/>
          </a:bodyPr>
          <a:lstStyle/>
          <a:p>
            <a:pPr algn="l"/>
            <a:r>
              <a:rPr kumimoji="0" lang="zh-CN" altLang="en-US" sz="3600" b="1" dirty="0">
                <a:solidFill>
                  <a:srgbClr val="FF0000"/>
                </a:solidFill>
                <a:latin typeface="Arial" pitchFamily="34" charset="0"/>
                <a:ea typeface="楷体_GB2312" pitchFamily="49" charset="-122"/>
              </a:rPr>
              <a:t>霪雨、阴风、浊浪、日、星、山岳、商旅、樯、楫、虎、猿</a:t>
            </a:r>
            <a:endParaRPr kumimoji="0" lang="en-US" altLang="zh-CN" sz="3600" b="1" dirty="0">
              <a:solidFill>
                <a:srgbClr val="FF0000"/>
              </a:solidFill>
              <a:latin typeface="Arial" pitchFamily="34" charset="0"/>
              <a:ea typeface="楷体_GB2312" pitchFamily="49" charset="-122"/>
            </a:endParaRPr>
          </a:p>
        </p:txBody>
      </p:sp>
      <p:sp>
        <p:nvSpPr>
          <p:cNvPr id="45065" name="Text Box 9"/>
          <p:cNvSpPr txBox="1">
            <a:spLocks noChangeArrowheads="1"/>
          </p:cNvSpPr>
          <p:nvPr/>
        </p:nvSpPr>
        <p:spPr bwMode="auto">
          <a:xfrm>
            <a:off x="179389" y="3381375"/>
            <a:ext cx="8785225" cy="584775"/>
          </a:xfrm>
          <a:prstGeom prst="rect">
            <a:avLst/>
          </a:prstGeom>
          <a:noFill/>
          <a:ln w="9525">
            <a:noFill/>
            <a:miter lim="800000"/>
            <a:headEnd/>
            <a:tailEnd/>
          </a:ln>
          <a:effectLst/>
        </p:spPr>
        <p:txBody>
          <a:bodyPr>
            <a:spAutoFit/>
          </a:bodyPr>
          <a:lstStyle/>
          <a:p>
            <a:pPr algn="l">
              <a:spcBef>
                <a:spcPct val="50000"/>
              </a:spcBef>
            </a:pPr>
            <a:r>
              <a:rPr kumimoji="0" lang="en-US" altLang="zh-CN" sz="3200" b="1" dirty="0">
                <a:solidFill>
                  <a:schemeClr val="accent2"/>
                </a:solidFill>
                <a:latin typeface="Arial" pitchFamily="34" charset="0"/>
                <a:ea typeface="楷体_GB2312" pitchFamily="49" charset="-122"/>
              </a:rPr>
              <a:t>3</a:t>
            </a:r>
            <a:r>
              <a:rPr kumimoji="0" lang="zh-CN" altLang="en-US" sz="3200" b="1" dirty="0">
                <a:solidFill>
                  <a:schemeClr val="accent2"/>
                </a:solidFill>
                <a:latin typeface="Arial" pitchFamily="34" charset="0"/>
                <a:ea typeface="楷体_GB2312" pitchFamily="49" charset="-122"/>
              </a:rPr>
              <a:t>、通过这些</a:t>
            </a:r>
            <a:r>
              <a:rPr kumimoji="0" lang="zh-CN" altLang="en-US" sz="3200" b="1" dirty="0" smtClean="0">
                <a:solidFill>
                  <a:schemeClr val="accent2"/>
                </a:solidFill>
                <a:latin typeface="Arial" pitchFamily="34" charset="0"/>
                <a:ea typeface="楷体_GB2312" pitchFamily="49" charset="-122"/>
              </a:rPr>
              <a:t>景物可看出迁客骚人怎样</a:t>
            </a:r>
            <a:r>
              <a:rPr kumimoji="0" lang="zh-CN" altLang="en-US" sz="3200" b="1" dirty="0">
                <a:solidFill>
                  <a:schemeClr val="accent2"/>
                </a:solidFill>
                <a:latin typeface="Arial" pitchFamily="34" charset="0"/>
                <a:ea typeface="楷体_GB2312" pitchFamily="49" charset="-122"/>
              </a:rPr>
              <a:t>的感情？</a:t>
            </a:r>
          </a:p>
        </p:txBody>
      </p:sp>
      <p:sp>
        <p:nvSpPr>
          <p:cNvPr id="45066" name="Rectangle 10"/>
          <p:cNvSpPr>
            <a:spLocks noChangeArrowheads="1"/>
          </p:cNvSpPr>
          <p:nvPr/>
        </p:nvSpPr>
        <p:spPr bwMode="auto">
          <a:xfrm>
            <a:off x="500034" y="3943171"/>
            <a:ext cx="8429684" cy="1200329"/>
          </a:xfrm>
          <a:prstGeom prst="rect">
            <a:avLst/>
          </a:prstGeom>
          <a:solidFill>
            <a:schemeClr val="hlink"/>
          </a:solidFill>
          <a:ln w="38100">
            <a:noFill/>
            <a:miter lim="800000"/>
            <a:headEnd/>
            <a:tailEnd/>
          </a:ln>
          <a:effectLst/>
        </p:spPr>
        <p:txBody>
          <a:bodyPr wrap="square">
            <a:spAutoFit/>
          </a:bodyPr>
          <a:lstStyle/>
          <a:p>
            <a:pPr algn="l">
              <a:spcBef>
                <a:spcPct val="50000"/>
              </a:spcBef>
            </a:pPr>
            <a:r>
              <a:rPr kumimoji="0" lang="zh-CN" altLang="en-US" sz="3600" b="1" dirty="0">
                <a:solidFill>
                  <a:srgbClr val="FF0000"/>
                </a:solidFill>
              </a:rPr>
              <a:t>在朝廷中遭遇谗言诽谤，离开家乡，悲伤至极之情</a:t>
            </a:r>
            <a:endParaRPr kumimoji="0" lang="zh-CN" altLang="en-US" sz="3600" b="1" dirty="0">
              <a:solidFill>
                <a:srgbClr val="FF0000"/>
              </a:solidFill>
              <a:latin typeface="Arial" pitchFamily="34" charset="0"/>
              <a:ea typeface="楷体_GB2312" pitchFamily="49" charset="-122"/>
            </a:endParaRPr>
          </a:p>
        </p:txBody>
      </p:sp>
      <p:sp>
        <p:nvSpPr>
          <p:cNvPr id="45068" name="Rectangle 12"/>
          <p:cNvSpPr>
            <a:spLocks noChangeArrowheads="1"/>
          </p:cNvSpPr>
          <p:nvPr/>
        </p:nvSpPr>
        <p:spPr bwMode="auto">
          <a:xfrm>
            <a:off x="1214414" y="2786064"/>
            <a:ext cx="4288353" cy="707886"/>
          </a:xfrm>
          <a:prstGeom prst="rect">
            <a:avLst/>
          </a:prstGeom>
          <a:solidFill>
            <a:schemeClr val="hlink"/>
          </a:solidFill>
          <a:ln w="38100">
            <a:noFill/>
            <a:miter lim="800000"/>
            <a:headEnd/>
            <a:tailEnd/>
          </a:ln>
          <a:effectLst/>
        </p:spPr>
        <p:txBody>
          <a:bodyPr wrap="none">
            <a:spAutoFit/>
          </a:bodyPr>
          <a:lstStyle/>
          <a:p>
            <a:r>
              <a:rPr lang="zh-CN" altLang="en-US" sz="4000" b="1" dirty="0">
                <a:solidFill>
                  <a:srgbClr val="FF0000"/>
                </a:solidFill>
                <a:ea typeface="华文新魏" pitchFamily="2" charset="-122"/>
              </a:rPr>
              <a:t>渲染“悲”的气氛</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4691">
                                            <p:txEl>
                                              <p:pRg st="0" end="0"/>
                                            </p:txEl>
                                          </p:spTgt>
                                        </p:tgtEl>
                                        <p:attrNameLst>
                                          <p:attrName>style.visibility</p:attrName>
                                        </p:attrNameLst>
                                      </p:cBhvr>
                                      <p:to>
                                        <p:strVal val="visible"/>
                                      </p:to>
                                    </p:set>
                                    <p:animEffect transition="in" filter="box(out)">
                                      <p:cBhvr>
                                        <p:cTn id="7" dur="500"/>
                                        <p:tgtEl>
                                          <p:spTgt spid="11469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064"/>
                                        </p:tgtEl>
                                        <p:attrNameLst>
                                          <p:attrName>style.visibility</p:attrName>
                                        </p:attrNameLst>
                                      </p:cBhvr>
                                      <p:to>
                                        <p:strVal val="visible"/>
                                      </p:to>
                                    </p:set>
                                    <p:animEffect transition="in" filter="fade">
                                      <p:cBhvr>
                                        <p:cTn id="12" dur="2000"/>
                                        <p:tgtEl>
                                          <p:spTgt spid="45064"/>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5065"/>
                                        </p:tgtEl>
                                        <p:attrNameLst>
                                          <p:attrName>style.visibility</p:attrName>
                                        </p:attrNameLst>
                                      </p:cBhvr>
                                      <p:to>
                                        <p:strVal val="visible"/>
                                      </p:to>
                                    </p:set>
                                    <p:anim calcmode="lin" valueType="num">
                                      <p:cBhvr additive="base">
                                        <p:cTn id="15" dur="500" fill="hold"/>
                                        <p:tgtEl>
                                          <p:spTgt spid="45065"/>
                                        </p:tgtEl>
                                        <p:attrNameLst>
                                          <p:attrName>ppt_x</p:attrName>
                                        </p:attrNameLst>
                                      </p:cBhvr>
                                      <p:tavLst>
                                        <p:tav tm="0">
                                          <p:val>
                                            <p:strVal val="#ppt_x"/>
                                          </p:val>
                                        </p:tav>
                                        <p:tav tm="100000">
                                          <p:val>
                                            <p:strVal val="#ppt_x"/>
                                          </p:val>
                                        </p:tav>
                                      </p:tavLst>
                                    </p:anim>
                                    <p:anim calcmode="lin" valueType="num">
                                      <p:cBhvr additive="base">
                                        <p:cTn id="16" dur="500" fill="hold"/>
                                        <p:tgtEl>
                                          <p:spTgt spid="4506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45068"/>
                                        </p:tgtEl>
                                        <p:attrNameLst>
                                          <p:attrName>style.visibility</p:attrName>
                                        </p:attrNameLst>
                                      </p:cBhvr>
                                      <p:to>
                                        <p:strVal val="visible"/>
                                      </p:to>
                                    </p:set>
                                    <p:animEffect transition="in" filter="strips(downLeft)">
                                      <p:cBhvr>
                                        <p:cTn id="21" dur="500"/>
                                        <p:tgtEl>
                                          <p:spTgt spid="45068"/>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4" fill="hold" grpId="0" nodeType="clickEffect">
                                  <p:stCondLst>
                                    <p:cond delay="0"/>
                                  </p:stCondLst>
                                  <p:childTnLst>
                                    <p:set>
                                      <p:cBhvr>
                                        <p:cTn id="25" dur="1" fill="hold">
                                          <p:stCondLst>
                                            <p:cond delay="0"/>
                                          </p:stCondLst>
                                        </p:cTn>
                                        <p:tgtEl>
                                          <p:spTgt spid="45066"/>
                                        </p:tgtEl>
                                        <p:attrNameLst>
                                          <p:attrName>style.visibility</p:attrName>
                                        </p:attrNameLst>
                                      </p:cBhvr>
                                      <p:to>
                                        <p:strVal val="visible"/>
                                      </p:to>
                                    </p:set>
                                    <p:animEffect transition="in" filter="wheel(4)">
                                      <p:cBhvr>
                                        <p:cTn id="26" dur="500"/>
                                        <p:tgtEl>
                                          <p:spTgt spid="45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autoUpdateAnimBg="0"/>
      <p:bldP spid="45064" grpId="0" animBg="1"/>
      <p:bldP spid="45065" grpId="0"/>
      <p:bldP spid="45066" grpId="0" animBg="1"/>
      <p:bldP spid="4506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107951" y="141685"/>
            <a:ext cx="5757863" cy="695325"/>
          </a:xfrm>
        </p:spPr>
        <p:txBody>
          <a:bodyPr>
            <a:normAutofit fontScale="90000"/>
          </a:bodyPr>
          <a:lstStyle/>
          <a:p>
            <a:pPr algn="l"/>
            <a:r>
              <a:rPr lang="zh-CN" altLang="en-US" b="1" smtClean="0"/>
              <a:t>阅读第四段，思考：</a:t>
            </a:r>
          </a:p>
        </p:txBody>
      </p:sp>
      <p:sp>
        <p:nvSpPr>
          <p:cNvPr id="123914" name="Text Box 10"/>
          <p:cNvSpPr txBox="1">
            <a:spLocks noChangeArrowheads="1"/>
          </p:cNvSpPr>
          <p:nvPr/>
        </p:nvSpPr>
        <p:spPr bwMode="auto">
          <a:xfrm>
            <a:off x="684214" y="844154"/>
            <a:ext cx="7775575" cy="707886"/>
          </a:xfrm>
          <a:prstGeom prst="rect">
            <a:avLst/>
          </a:prstGeom>
          <a:noFill/>
          <a:ln w="9525">
            <a:noFill/>
            <a:miter lim="800000"/>
            <a:headEnd/>
            <a:tailEnd/>
          </a:ln>
          <a:effectLst/>
        </p:spPr>
        <p:txBody>
          <a:bodyPr>
            <a:spAutoFit/>
          </a:bodyPr>
          <a:lstStyle/>
          <a:p>
            <a:pPr algn="l">
              <a:spcBef>
                <a:spcPct val="50000"/>
              </a:spcBef>
            </a:pPr>
            <a:r>
              <a:rPr kumimoji="0" lang="en-US" altLang="zh-CN" sz="4000" b="1">
                <a:solidFill>
                  <a:schemeClr val="accent2"/>
                </a:solidFill>
                <a:latin typeface="楷体_GB2312" pitchFamily="49" charset="-122"/>
                <a:ea typeface="楷体_GB2312" pitchFamily="49" charset="-122"/>
              </a:rPr>
              <a:t>1</a:t>
            </a:r>
            <a:r>
              <a:rPr kumimoji="0" lang="zh-CN" altLang="en-US" sz="4000" b="1">
                <a:solidFill>
                  <a:schemeClr val="accent2"/>
                </a:solidFill>
                <a:latin typeface="楷体_GB2312" pitchFamily="49" charset="-122"/>
                <a:ea typeface="楷体_GB2312" pitchFamily="49" charset="-122"/>
              </a:rPr>
              <a:t>、第四段写了哪些景物？</a:t>
            </a:r>
          </a:p>
        </p:txBody>
      </p:sp>
      <p:sp>
        <p:nvSpPr>
          <p:cNvPr id="123915" name="Text Box 11"/>
          <p:cNvSpPr txBox="1">
            <a:spLocks noChangeArrowheads="1"/>
          </p:cNvSpPr>
          <p:nvPr/>
        </p:nvSpPr>
        <p:spPr bwMode="auto">
          <a:xfrm>
            <a:off x="468313" y="1437085"/>
            <a:ext cx="8459787" cy="1200329"/>
          </a:xfrm>
          <a:prstGeom prst="rect">
            <a:avLst/>
          </a:prstGeom>
          <a:solidFill>
            <a:schemeClr val="hlink"/>
          </a:solidFill>
          <a:ln w="9525">
            <a:noFill/>
            <a:miter lim="800000"/>
            <a:headEnd/>
            <a:tailEnd/>
          </a:ln>
          <a:effectLst/>
        </p:spPr>
        <p:txBody>
          <a:bodyPr>
            <a:spAutoFit/>
          </a:bodyPr>
          <a:lstStyle/>
          <a:p>
            <a:pPr algn="l">
              <a:spcBef>
                <a:spcPct val="50000"/>
              </a:spcBef>
            </a:pPr>
            <a:r>
              <a:rPr kumimoji="0" lang="zh-CN" altLang="en-US" sz="3600" b="1" dirty="0" smtClean="0">
                <a:solidFill>
                  <a:srgbClr val="FF0000"/>
                </a:solidFill>
                <a:latin typeface="Arial" pitchFamily="34" charset="0"/>
                <a:ea typeface="楷体_GB2312" pitchFamily="49" charset="-122"/>
              </a:rPr>
              <a:t>春风、日光、波澜、湖光、天色、沙鸥、美丽的鱼、芷、兰、月影</a:t>
            </a:r>
            <a:endParaRPr kumimoji="0" lang="zh-CN" altLang="en-US" sz="3600" b="1" dirty="0">
              <a:solidFill>
                <a:srgbClr val="FF0000"/>
              </a:solidFill>
              <a:latin typeface="Arial" pitchFamily="34" charset="0"/>
              <a:ea typeface="楷体_GB2312" pitchFamily="49" charset="-122"/>
            </a:endParaRPr>
          </a:p>
        </p:txBody>
      </p:sp>
      <p:sp>
        <p:nvSpPr>
          <p:cNvPr id="123916" name="Text Box 12"/>
          <p:cNvSpPr txBox="1">
            <a:spLocks noChangeArrowheads="1"/>
          </p:cNvSpPr>
          <p:nvPr/>
        </p:nvSpPr>
        <p:spPr bwMode="auto">
          <a:xfrm>
            <a:off x="428596" y="2500312"/>
            <a:ext cx="8208962" cy="1200329"/>
          </a:xfrm>
          <a:prstGeom prst="rect">
            <a:avLst/>
          </a:prstGeom>
          <a:noFill/>
          <a:ln w="9525">
            <a:noFill/>
            <a:miter lim="800000"/>
            <a:headEnd/>
            <a:tailEnd/>
          </a:ln>
          <a:effectLst/>
        </p:spPr>
        <p:txBody>
          <a:bodyPr>
            <a:spAutoFit/>
          </a:bodyPr>
          <a:lstStyle/>
          <a:p>
            <a:pPr algn="l">
              <a:spcBef>
                <a:spcPct val="50000"/>
              </a:spcBef>
            </a:pPr>
            <a:r>
              <a:rPr kumimoji="0" lang="en-US" altLang="zh-CN" sz="3600" b="1" dirty="0" smtClean="0">
                <a:solidFill>
                  <a:schemeClr val="accent2"/>
                </a:solidFill>
                <a:latin typeface="楷体_GB2312" pitchFamily="49" charset="-122"/>
                <a:ea typeface="楷体_GB2312" pitchFamily="49" charset="-122"/>
              </a:rPr>
              <a:t>2</a:t>
            </a:r>
            <a:r>
              <a:rPr kumimoji="0" lang="zh-CN" altLang="en-US" sz="3600" b="1" dirty="0" smtClean="0">
                <a:solidFill>
                  <a:schemeClr val="accent2"/>
                </a:solidFill>
                <a:latin typeface="楷体_GB2312" pitchFamily="49" charset="-122"/>
                <a:ea typeface="楷体_GB2312" pitchFamily="49" charset="-122"/>
              </a:rPr>
              <a:t>、从这些景物可以体现出洞庭湖的什么特征？</a:t>
            </a:r>
            <a:endParaRPr kumimoji="0" lang="zh-CN" altLang="en-US" sz="3600" b="1" dirty="0">
              <a:solidFill>
                <a:schemeClr val="accent2"/>
              </a:solidFill>
              <a:latin typeface="楷体_GB2312" pitchFamily="49" charset="-122"/>
              <a:ea typeface="楷体_GB2312" pitchFamily="49" charset="-122"/>
            </a:endParaRPr>
          </a:p>
        </p:txBody>
      </p:sp>
      <p:sp>
        <p:nvSpPr>
          <p:cNvPr id="123917" name="Text Box 13"/>
          <p:cNvSpPr txBox="1">
            <a:spLocks noChangeArrowheads="1"/>
          </p:cNvSpPr>
          <p:nvPr/>
        </p:nvSpPr>
        <p:spPr bwMode="auto">
          <a:xfrm>
            <a:off x="2357422" y="3071816"/>
            <a:ext cx="2286016" cy="646331"/>
          </a:xfrm>
          <a:prstGeom prst="rect">
            <a:avLst/>
          </a:prstGeom>
          <a:solidFill>
            <a:schemeClr val="hlink"/>
          </a:solidFill>
          <a:ln w="9525">
            <a:noFill/>
            <a:miter lim="800000"/>
            <a:headEnd/>
            <a:tailEnd/>
          </a:ln>
          <a:effectLst/>
        </p:spPr>
        <p:txBody>
          <a:bodyPr wrap="square">
            <a:spAutoFit/>
          </a:bodyPr>
          <a:lstStyle/>
          <a:p>
            <a:pPr algn="l">
              <a:spcBef>
                <a:spcPct val="50000"/>
              </a:spcBef>
            </a:pPr>
            <a:r>
              <a:rPr kumimoji="0" lang="zh-CN" altLang="en-US" sz="3600" b="1" dirty="0">
                <a:solidFill>
                  <a:srgbClr val="FF0000"/>
                </a:solidFill>
                <a:latin typeface="Arial" pitchFamily="34" charset="0"/>
                <a:ea typeface="楷体_GB2312" pitchFamily="49" charset="-122"/>
              </a:rPr>
              <a:t>明媚艳丽</a:t>
            </a:r>
          </a:p>
        </p:txBody>
      </p:sp>
      <p:sp>
        <p:nvSpPr>
          <p:cNvPr id="123918" name="Text Box 14"/>
          <p:cNvSpPr txBox="1">
            <a:spLocks noChangeArrowheads="1"/>
          </p:cNvSpPr>
          <p:nvPr/>
        </p:nvSpPr>
        <p:spPr bwMode="auto">
          <a:xfrm>
            <a:off x="250825" y="3598069"/>
            <a:ext cx="8497888" cy="584775"/>
          </a:xfrm>
          <a:prstGeom prst="rect">
            <a:avLst/>
          </a:prstGeom>
          <a:noFill/>
          <a:ln w="9525">
            <a:noFill/>
            <a:miter lim="800000"/>
            <a:headEnd/>
            <a:tailEnd/>
          </a:ln>
          <a:effectLst/>
        </p:spPr>
        <p:txBody>
          <a:bodyPr>
            <a:spAutoFit/>
          </a:bodyPr>
          <a:lstStyle/>
          <a:p>
            <a:pPr algn="l">
              <a:spcBef>
                <a:spcPct val="50000"/>
              </a:spcBef>
            </a:pPr>
            <a:r>
              <a:rPr kumimoji="0" lang="en-US" altLang="zh-CN" sz="3200" b="1" dirty="0">
                <a:solidFill>
                  <a:schemeClr val="accent2"/>
                </a:solidFill>
                <a:latin typeface="楷体_GB2312" pitchFamily="49" charset="-122"/>
                <a:ea typeface="楷体_GB2312" pitchFamily="49" charset="-122"/>
              </a:rPr>
              <a:t>3</a:t>
            </a:r>
            <a:r>
              <a:rPr kumimoji="0" lang="zh-CN" altLang="en-US" sz="3200" b="1" dirty="0">
                <a:solidFill>
                  <a:schemeClr val="accent2"/>
                </a:solidFill>
                <a:latin typeface="楷体_GB2312" pitchFamily="49" charset="-122"/>
                <a:ea typeface="楷体_GB2312" pitchFamily="49" charset="-122"/>
              </a:rPr>
              <a:t>、通过这些景观体现</a:t>
            </a:r>
            <a:r>
              <a:rPr kumimoji="0" lang="zh-CN" altLang="en-US" sz="3200" b="1" dirty="0" smtClean="0">
                <a:solidFill>
                  <a:schemeClr val="accent2"/>
                </a:solidFill>
                <a:latin typeface="楷体_GB2312" pitchFamily="49" charset="-122"/>
                <a:ea typeface="楷体_GB2312" pitchFamily="49" charset="-122"/>
              </a:rPr>
              <a:t>出迁客骚人的</a:t>
            </a:r>
            <a:r>
              <a:rPr kumimoji="0" lang="zh-CN" altLang="en-US" sz="3200" b="1" dirty="0">
                <a:solidFill>
                  <a:schemeClr val="accent2"/>
                </a:solidFill>
                <a:latin typeface="楷体_GB2312" pitchFamily="49" charset="-122"/>
                <a:ea typeface="楷体_GB2312" pitchFamily="49" charset="-122"/>
              </a:rPr>
              <a:t>什么感情？</a:t>
            </a:r>
          </a:p>
        </p:txBody>
      </p:sp>
      <p:sp>
        <p:nvSpPr>
          <p:cNvPr id="123919" name="Text Box 15"/>
          <p:cNvSpPr txBox="1">
            <a:spLocks noChangeArrowheads="1"/>
          </p:cNvSpPr>
          <p:nvPr/>
        </p:nvSpPr>
        <p:spPr bwMode="auto">
          <a:xfrm>
            <a:off x="1071538" y="4214824"/>
            <a:ext cx="7272337" cy="646331"/>
          </a:xfrm>
          <a:prstGeom prst="rect">
            <a:avLst/>
          </a:prstGeom>
          <a:solidFill>
            <a:schemeClr val="hlink"/>
          </a:solidFill>
          <a:ln w="9525">
            <a:noFill/>
            <a:miter lim="800000"/>
            <a:headEnd/>
            <a:tailEnd/>
          </a:ln>
          <a:effectLst/>
        </p:spPr>
        <p:txBody>
          <a:bodyPr>
            <a:spAutoFit/>
          </a:bodyPr>
          <a:lstStyle/>
          <a:p>
            <a:pPr algn="l">
              <a:spcBef>
                <a:spcPct val="50000"/>
              </a:spcBef>
            </a:pPr>
            <a:r>
              <a:rPr kumimoji="0" lang="zh-CN" altLang="en-US" sz="3600" b="1" dirty="0">
                <a:solidFill>
                  <a:srgbClr val="FF0000"/>
                </a:solidFill>
                <a:latin typeface="Arial" pitchFamily="34" charset="0"/>
                <a:ea typeface="楷体_GB2312" pitchFamily="49" charset="-122"/>
              </a:rPr>
              <a:t>因美景而忘乎官场世俗的喜悦之情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39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39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39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39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39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5" grpId="0" animBg="1"/>
      <p:bldP spid="123916" grpId="0"/>
      <p:bldP spid="123917" grpId="0" animBg="1"/>
      <p:bldP spid="123918" grpId="0"/>
      <p:bldP spid="12391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7000" b="-27000"/>
          </a:stretch>
        </a:blipFill>
        <a:effectLst/>
      </p:bgPr>
    </p:bg>
    <p:spTree>
      <p:nvGrpSpPr>
        <p:cNvPr id="1" name=""/>
        <p:cNvGrpSpPr/>
        <p:nvPr/>
      </p:nvGrpSpPr>
      <p:grpSpPr>
        <a:xfrm>
          <a:off x="0" y="0"/>
          <a:ext cx="0" cy="0"/>
          <a:chOff x="0" y="0"/>
          <a:chExt cx="0" cy="0"/>
        </a:xfrm>
      </p:grpSpPr>
      <p:sp>
        <p:nvSpPr>
          <p:cNvPr id="124938" name="Text Box 10"/>
          <p:cNvSpPr txBox="1">
            <a:spLocks noChangeArrowheads="1"/>
          </p:cNvSpPr>
          <p:nvPr/>
        </p:nvSpPr>
        <p:spPr bwMode="auto">
          <a:xfrm>
            <a:off x="1239839" y="1059656"/>
            <a:ext cx="6861175" cy="769441"/>
          </a:xfrm>
          <a:prstGeom prst="rect">
            <a:avLst/>
          </a:prstGeom>
          <a:noFill/>
          <a:ln w="9525">
            <a:noFill/>
            <a:miter lim="800000"/>
            <a:headEnd/>
            <a:tailEnd/>
          </a:ln>
          <a:effectLst/>
        </p:spPr>
        <p:txBody>
          <a:bodyPr>
            <a:spAutoFit/>
          </a:bodyPr>
          <a:lstStyle/>
          <a:p>
            <a:pPr marL="914400" lvl="1" indent="-457200" algn="l"/>
            <a:endParaRPr kumimoji="0" lang="zh-CN" altLang="en-US" sz="4400">
              <a:latin typeface="华文行楷" pitchFamily="2" charset="-122"/>
              <a:ea typeface="华文行楷" pitchFamily="2" charset="-122"/>
            </a:endParaRPr>
          </a:p>
        </p:txBody>
      </p:sp>
      <p:sp>
        <p:nvSpPr>
          <p:cNvPr id="124939" name="Text Box 11"/>
          <p:cNvSpPr txBox="1">
            <a:spLocks noChangeArrowheads="1"/>
          </p:cNvSpPr>
          <p:nvPr/>
        </p:nvSpPr>
        <p:spPr bwMode="auto">
          <a:xfrm>
            <a:off x="1" y="1"/>
            <a:ext cx="8569325" cy="646331"/>
          </a:xfrm>
          <a:prstGeom prst="rect">
            <a:avLst/>
          </a:prstGeom>
          <a:noFill/>
          <a:ln w="9525">
            <a:noFill/>
            <a:miter lim="800000"/>
            <a:headEnd/>
            <a:tailEnd/>
          </a:ln>
          <a:effectLst/>
        </p:spPr>
        <p:txBody>
          <a:bodyPr>
            <a:spAutoFit/>
          </a:bodyPr>
          <a:lstStyle/>
          <a:p>
            <a:pPr algn="l">
              <a:spcBef>
                <a:spcPct val="50000"/>
              </a:spcBef>
            </a:pPr>
            <a:r>
              <a:rPr kumimoji="0" lang="zh-CN" altLang="en-US" sz="3600" b="1" dirty="0">
                <a:solidFill>
                  <a:srgbClr val="000000"/>
                </a:solidFill>
                <a:latin typeface="Arial" pitchFamily="34" charset="0"/>
                <a:ea typeface="楷体_GB2312" pitchFamily="49" charset="-122"/>
              </a:rPr>
              <a:t>翻看文章第</a:t>
            </a:r>
            <a:r>
              <a:rPr kumimoji="0" lang="en-US" altLang="zh-CN" sz="3600" b="1" dirty="0">
                <a:solidFill>
                  <a:srgbClr val="000000"/>
                </a:solidFill>
                <a:latin typeface="Arial" pitchFamily="34" charset="0"/>
                <a:ea typeface="楷体_GB2312" pitchFamily="49" charset="-122"/>
              </a:rPr>
              <a:t>3</a:t>
            </a:r>
            <a:r>
              <a:rPr kumimoji="0" lang="zh-CN" altLang="en-US" sz="3600" b="1" dirty="0">
                <a:solidFill>
                  <a:srgbClr val="000000"/>
                </a:solidFill>
                <a:latin typeface="Arial" pitchFamily="34" charset="0"/>
                <a:ea typeface="楷体_GB2312" pitchFamily="49" charset="-122"/>
              </a:rPr>
              <a:t>、</a:t>
            </a:r>
            <a:r>
              <a:rPr kumimoji="0" lang="en-US" altLang="zh-CN" sz="3600" b="1" dirty="0">
                <a:solidFill>
                  <a:srgbClr val="000000"/>
                </a:solidFill>
                <a:latin typeface="Arial" pitchFamily="34" charset="0"/>
                <a:ea typeface="楷体_GB2312" pitchFamily="49" charset="-122"/>
              </a:rPr>
              <a:t>4</a:t>
            </a:r>
            <a:r>
              <a:rPr kumimoji="0" lang="zh-CN" altLang="en-US" sz="3600" b="1" dirty="0">
                <a:solidFill>
                  <a:srgbClr val="000000"/>
                </a:solidFill>
                <a:latin typeface="Arial" pitchFamily="34" charset="0"/>
                <a:ea typeface="楷体_GB2312" pitchFamily="49" charset="-122"/>
              </a:rPr>
              <a:t>段，思考以下问题：</a:t>
            </a:r>
          </a:p>
        </p:txBody>
      </p:sp>
      <p:sp>
        <p:nvSpPr>
          <p:cNvPr id="124940" name="Text Box 12"/>
          <p:cNvSpPr txBox="1">
            <a:spLocks noChangeArrowheads="1"/>
          </p:cNvSpPr>
          <p:nvPr/>
        </p:nvSpPr>
        <p:spPr bwMode="auto">
          <a:xfrm>
            <a:off x="214282" y="357172"/>
            <a:ext cx="8135937" cy="1323439"/>
          </a:xfrm>
          <a:prstGeom prst="rect">
            <a:avLst/>
          </a:prstGeom>
          <a:noFill/>
          <a:ln w="9525">
            <a:noFill/>
            <a:miter lim="800000"/>
            <a:headEnd/>
            <a:tailEnd/>
          </a:ln>
          <a:effectLst/>
        </p:spPr>
        <p:txBody>
          <a:bodyPr>
            <a:spAutoFit/>
          </a:bodyPr>
          <a:lstStyle/>
          <a:p>
            <a:pPr algn="l">
              <a:spcBef>
                <a:spcPct val="50000"/>
              </a:spcBef>
            </a:pPr>
            <a:r>
              <a:rPr kumimoji="0" lang="en-US" altLang="zh-CN" sz="4000" b="1" dirty="0">
                <a:solidFill>
                  <a:schemeClr val="accent2"/>
                </a:solidFill>
                <a:latin typeface="楷体_GB2312" pitchFamily="49" charset="-122"/>
                <a:ea typeface="楷体_GB2312" pitchFamily="49" charset="-122"/>
              </a:rPr>
              <a:t>1</a:t>
            </a:r>
            <a:r>
              <a:rPr kumimoji="0" lang="zh-CN" altLang="en-US" sz="4000" b="1" dirty="0">
                <a:solidFill>
                  <a:schemeClr val="accent2"/>
                </a:solidFill>
                <a:latin typeface="楷体_GB2312" pitchFamily="49" charset="-122"/>
                <a:ea typeface="楷体_GB2312" pitchFamily="49" charset="-122"/>
              </a:rPr>
              <a:t>、课文三、四两段文字描绘了洞庭湖哪两幅画面？</a:t>
            </a:r>
          </a:p>
        </p:txBody>
      </p:sp>
      <p:sp>
        <p:nvSpPr>
          <p:cNvPr id="124941" name="Text Box 13"/>
          <p:cNvSpPr txBox="1">
            <a:spLocks noChangeArrowheads="1"/>
          </p:cNvSpPr>
          <p:nvPr/>
        </p:nvSpPr>
        <p:spPr bwMode="auto">
          <a:xfrm>
            <a:off x="571472" y="1643056"/>
            <a:ext cx="7921625" cy="584775"/>
          </a:xfrm>
          <a:prstGeom prst="rect">
            <a:avLst/>
          </a:prstGeom>
          <a:solidFill>
            <a:schemeClr val="hlink"/>
          </a:solidFill>
          <a:ln w="9525">
            <a:noFill/>
            <a:miter lim="800000"/>
            <a:headEnd/>
            <a:tailEnd/>
          </a:ln>
          <a:effectLst/>
        </p:spPr>
        <p:txBody>
          <a:bodyPr>
            <a:spAutoFit/>
          </a:bodyPr>
          <a:lstStyle/>
          <a:p>
            <a:pPr algn="l">
              <a:spcBef>
                <a:spcPct val="50000"/>
              </a:spcBef>
            </a:pPr>
            <a:r>
              <a:rPr kumimoji="0" lang="zh-CN" altLang="en-US" sz="3200" b="1" dirty="0">
                <a:solidFill>
                  <a:srgbClr val="FF0000"/>
                </a:solidFill>
                <a:latin typeface="Arial" pitchFamily="34" charset="0"/>
                <a:ea typeface="楷体_GB2312" pitchFamily="49" charset="-122"/>
              </a:rPr>
              <a:t>一、阴雨凄凉           二、明媚晴朗</a:t>
            </a:r>
          </a:p>
        </p:txBody>
      </p:sp>
      <p:sp>
        <p:nvSpPr>
          <p:cNvPr id="124942" name="Text Box 14"/>
          <p:cNvSpPr txBox="1">
            <a:spLocks noChangeArrowheads="1"/>
          </p:cNvSpPr>
          <p:nvPr/>
        </p:nvSpPr>
        <p:spPr bwMode="auto">
          <a:xfrm>
            <a:off x="0" y="2143122"/>
            <a:ext cx="8964613" cy="1077218"/>
          </a:xfrm>
          <a:prstGeom prst="rect">
            <a:avLst/>
          </a:prstGeom>
          <a:noFill/>
          <a:ln w="9525">
            <a:noFill/>
            <a:miter lim="800000"/>
            <a:headEnd/>
            <a:tailEnd/>
          </a:ln>
          <a:effectLst/>
        </p:spPr>
        <p:txBody>
          <a:bodyPr>
            <a:spAutoFit/>
          </a:bodyPr>
          <a:lstStyle/>
          <a:p>
            <a:pPr algn="l">
              <a:spcBef>
                <a:spcPct val="50000"/>
              </a:spcBef>
            </a:pPr>
            <a:r>
              <a:rPr kumimoji="0" lang="en-US" altLang="zh-CN" sz="3200" b="1" dirty="0">
                <a:solidFill>
                  <a:schemeClr val="accent2"/>
                </a:solidFill>
                <a:latin typeface="楷体_GB2312" pitchFamily="49" charset="-122"/>
                <a:ea typeface="楷体_GB2312" pitchFamily="49" charset="-122"/>
              </a:rPr>
              <a:t>2</a:t>
            </a:r>
            <a:r>
              <a:rPr kumimoji="0" lang="zh-CN" altLang="en-US" sz="3200" b="1" dirty="0">
                <a:solidFill>
                  <a:schemeClr val="accent2"/>
                </a:solidFill>
                <a:latin typeface="楷体_GB2312" pitchFamily="49" charset="-122"/>
                <a:ea typeface="楷体_GB2312" pitchFamily="49" charset="-122"/>
              </a:rPr>
              <a:t>、作者用哪些话概括说明了</a:t>
            </a:r>
            <a:r>
              <a:rPr kumimoji="0" lang="zh-CN" altLang="en-US" sz="3200" b="1" dirty="0">
                <a:solidFill>
                  <a:schemeClr val="accent2"/>
                </a:solidFill>
                <a:latin typeface="Arial"/>
                <a:ea typeface="楷体_GB2312" pitchFamily="49" charset="-122"/>
              </a:rPr>
              <a:t>“</a:t>
            </a:r>
            <a:r>
              <a:rPr kumimoji="0" lang="zh-CN" altLang="en-US" sz="3200" b="1" dirty="0">
                <a:solidFill>
                  <a:schemeClr val="accent2"/>
                </a:solidFill>
                <a:latin typeface="楷体_GB2312" pitchFamily="49" charset="-122"/>
                <a:ea typeface="楷体_GB2312" pitchFamily="49" charset="-122"/>
              </a:rPr>
              <a:t>迁客骚人</a:t>
            </a:r>
            <a:r>
              <a:rPr kumimoji="0" lang="zh-CN" altLang="en-US" sz="3200" b="1" dirty="0">
                <a:solidFill>
                  <a:schemeClr val="accent2"/>
                </a:solidFill>
                <a:latin typeface="Arial"/>
                <a:ea typeface="楷体_GB2312" pitchFamily="49" charset="-122"/>
              </a:rPr>
              <a:t>”</a:t>
            </a:r>
            <a:r>
              <a:rPr kumimoji="0" lang="zh-CN" altLang="en-US" sz="3200" b="1" dirty="0">
                <a:solidFill>
                  <a:schemeClr val="accent2"/>
                </a:solidFill>
                <a:latin typeface="楷体_GB2312" pitchFamily="49" charset="-122"/>
                <a:ea typeface="楷体_GB2312" pitchFamily="49" charset="-122"/>
              </a:rPr>
              <a:t>的</a:t>
            </a:r>
            <a:r>
              <a:rPr kumimoji="0" lang="zh-CN" altLang="en-US" sz="3200" b="1" dirty="0">
                <a:solidFill>
                  <a:schemeClr val="accent2"/>
                </a:solidFill>
                <a:latin typeface="Arial"/>
                <a:ea typeface="楷体_GB2312" pitchFamily="49" charset="-122"/>
              </a:rPr>
              <a:t>“</a:t>
            </a:r>
            <a:r>
              <a:rPr kumimoji="0" lang="zh-CN" altLang="en-US" sz="3200" b="1" dirty="0">
                <a:solidFill>
                  <a:schemeClr val="accent2"/>
                </a:solidFill>
                <a:latin typeface="楷体_GB2312" pitchFamily="49" charset="-122"/>
                <a:ea typeface="楷体_GB2312" pitchFamily="49" charset="-122"/>
              </a:rPr>
              <a:t>悲</a:t>
            </a:r>
            <a:r>
              <a:rPr kumimoji="0" lang="zh-CN" altLang="en-US" sz="3200" b="1" dirty="0">
                <a:solidFill>
                  <a:schemeClr val="accent2"/>
                </a:solidFill>
                <a:latin typeface="Arial"/>
                <a:ea typeface="楷体_GB2312" pitchFamily="49" charset="-122"/>
              </a:rPr>
              <a:t>”</a:t>
            </a:r>
            <a:r>
              <a:rPr kumimoji="0" lang="zh-CN" altLang="en-US" sz="3200" b="1" dirty="0">
                <a:solidFill>
                  <a:schemeClr val="accent2"/>
                </a:solidFill>
                <a:latin typeface="楷体_GB2312" pitchFamily="49" charset="-122"/>
                <a:ea typeface="楷体_GB2312" pitchFamily="49" charset="-122"/>
              </a:rPr>
              <a:t>与</a:t>
            </a:r>
            <a:r>
              <a:rPr kumimoji="0" lang="zh-CN" altLang="en-US" sz="3200" b="1" dirty="0">
                <a:solidFill>
                  <a:schemeClr val="accent2"/>
                </a:solidFill>
                <a:latin typeface="Arial"/>
                <a:ea typeface="楷体_GB2312" pitchFamily="49" charset="-122"/>
              </a:rPr>
              <a:t>“</a:t>
            </a:r>
            <a:r>
              <a:rPr kumimoji="0" lang="zh-CN" altLang="en-US" sz="3200" b="1" dirty="0">
                <a:solidFill>
                  <a:schemeClr val="accent2"/>
                </a:solidFill>
                <a:latin typeface="楷体_GB2312" pitchFamily="49" charset="-122"/>
                <a:ea typeface="楷体_GB2312" pitchFamily="49" charset="-122"/>
              </a:rPr>
              <a:t>喜</a:t>
            </a:r>
            <a:r>
              <a:rPr kumimoji="0" lang="zh-CN" altLang="en-US" sz="3200" b="1" dirty="0">
                <a:solidFill>
                  <a:schemeClr val="accent2"/>
                </a:solidFill>
                <a:latin typeface="Arial"/>
                <a:ea typeface="楷体_GB2312" pitchFamily="49" charset="-122"/>
              </a:rPr>
              <a:t>”</a:t>
            </a:r>
            <a:r>
              <a:rPr kumimoji="0" lang="zh-CN" altLang="en-US" sz="3200" b="1" dirty="0">
                <a:solidFill>
                  <a:schemeClr val="accent2"/>
                </a:solidFill>
                <a:latin typeface="楷体_GB2312" pitchFamily="49" charset="-122"/>
                <a:ea typeface="楷体_GB2312" pitchFamily="49" charset="-122"/>
              </a:rPr>
              <a:t>？这样写的目的是什么？</a:t>
            </a:r>
          </a:p>
        </p:txBody>
      </p:sp>
      <p:sp>
        <p:nvSpPr>
          <p:cNvPr id="124943" name="Text Box 15"/>
          <p:cNvSpPr txBox="1">
            <a:spLocks noChangeArrowheads="1"/>
          </p:cNvSpPr>
          <p:nvPr/>
        </p:nvSpPr>
        <p:spPr bwMode="auto">
          <a:xfrm>
            <a:off x="214282" y="3143254"/>
            <a:ext cx="9036050" cy="1815882"/>
          </a:xfrm>
          <a:prstGeom prst="rect">
            <a:avLst/>
          </a:prstGeom>
          <a:solidFill>
            <a:schemeClr val="hlink"/>
          </a:solidFill>
          <a:ln w="9525">
            <a:noFill/>
            <a:miter lim="800000"/>
            <a:headEnd/>
            <a:tailEnd/>
          </a:ln>
          <a:effectLst/>
        </p:spPr>
        <p:txBody>
          <a:bodyPr>
            <a:spAutoFit/>
          </a:bodyPr>
          <a:lstStyle/>
          <a:p>
            <a:pPr algn="l"/>
            <a:r>
              <a:rPr kumimoji="0" lang="zh-CN" altLang="en-US" sz="2800" b="1" dirty="0">
                <a:solidFill>
                  <a:srgbClr val="FF0000"/>
                </a:solidFill>
                <a:latin typeface="Arial" pitchFamily="34" charset="0"/>
                <a:ea typeface="楷体_GB2312" pitchFamily="49" charset="-122"/>
              </a:rPr>
              <a:t>“去国怀乡，忧谗畏</a:t>
            </a:r>
            <a:r>
              <a:rPr kumimoji="0" lang="zh-CN" altLang="en-US" sz="2800" b="1" dirty="0" smtClean="0">
                <a:solidFill>
                  <a:srgbClr val="FF0000"/>
                </a:solidFill>
                <a:latin typeface="Arial" pitchFamily="34" charset="0"/>
                <a:ea typeface="楷体_GB2312" pitchFamily="49" charset="-122"/>
              </a:rPr>
              <a:t>讥”概括</a:t>
            </a:r>
            <a:r>
              <a:rPr kumimoji="0" lang="zh-CN" altLang="en-US" sz="2800" b="1" dirty="0">
                <a:solidFill>
                  <a:srgbClr val="FF0000"/>
                </a:solidFill>
                <a:latin typeface="Arial" pitchFamily="34" charset="0"/>
                <a:ea typeface="楷体_GB2312" pitchFamily="49" charset="-122"/>
              </a:rPr>
              <a:t>了“迁客骚人”的“悲”；“心旷神怡，宠辱皆忘”概括了“迁客骚人”的“喜”这样写是为了将这类人的悲喜感情跟“古仁人之心”做对比，引出下文，由写景转入议论，突出主旨。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9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49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49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41" grpId="0" animBg="1"/>
      <p:bldP spid="124942" grpId="0"/>
      <p:bldP spid="12494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7000" b="-27000"/>
          </a:stretch>
        </a:blipFill>
        <a:effectLst/>
      </p:bgPr>
    </p:bg>
    <p:spTree>
      <p:nvGrpSpPr>
        <p:cNvPr id="1" name=""/>
        <p:cNvGrpSpPr/>
        <p:nvPr/>
      </p:nvGrpSpPr>
      <p:grpSpPr>
        <a:xfrm>
          <a:off x="0" y="0"/>
          <a:ext cx="0" cy="0"/>
          <a:chOff x="0" y="0"/>
          <a:chExt cx="0" cy="0"/>
        </a:xfrm>
      </p:grpSpPr>
      <p:sp>
        <p:nvSpPr>
          <p:cNvPr id="126986" name="Text Box 10"/>
          <p:cNvSpPr txBox="1">
            <a:spLocks noChangeArrowheads="1"/>
          </p:cNvSpPr>
          <p:nvPr/>
        </p:nvSpPr>
        <p:spPr bwMode="auto">
          <a:xfrm>
            <a:off x="1116013" y="573882"/>
            <a:ext cx="7200900" cy="369332"/>
          </a:xfrm>
          <a:prstGeom prst="rect">
            <a:avLst/>
          </a:prstGeom>
          <a:noFill/>
          <a:ln w="9525">
            <a:noFill/>
            <a:miter lim="800000"/>
            <a:headEnd/>
            <a:tailEnd/>
          </a:ln>
          <a:effectLst/>
        </p:spPr>
        <p:txBody>
          <a:bodyPr>
            <a:spAutoFit/>
          </a:bodyPr>
          <a:lstStyle/>
          <a:p>
            <a:pPr algn="l">
              <a:spcBef>
                <a:spcPct val="50000"/>
              </a:spcBef>
            </a:pPr>
            <a:endParaRPr kumimoji="0" lang="zh-CN" altLang="en-US" sz="1800">
              <a:latin typeface="Arial" pitchFamily="34" charset="0"/>
            </a:endParaRPr>
          </a:p>
        </p:txBody>
      </p:sp>
      <p:sp>
        <p:nvSpPr>
          <p:cNvPr id="126990" name="Text Box 14"/>
          <p:cNvSpPr txBox="1">
            <a:spLocks noChangeArrowheads="1"/>
          </p:cNvSpPr>
          <p:nvPr/>
        </p:nvSpPr>
        <p:spPr bwMode="auto">
          <a:xfrm>
            <a:off x="1" y="897732"/>
            <a:ext cx="8893175" cy="707886"/>
          </a:xfrm>
          <a:prstGeom prst="rect">
            <a:avLst/>
          </a:prstGeom>
          <a:noFill/>
          <a:ln w="9525">
            <a:noFill/>
            <a:miter lim="800000"/>
            <a:headEnd/>
            <a:tailEnd/>
          </a:ln>
          <a:effectLst/>
        </p:spPr>
        <p:txBody>
          <a:bodyPr>
            <a:spAutoFit/>
          </a:bodyPr>
          <a:lstStyle/>
          <a:p>
            <a:pPr algn="l"/>
            <a:r>
              <a:rPr kumimoji="0" lang="en-US" altLang="zh-CN" sz="4000" b="1">
                <a:solidFill>
                  <a:schemeClr val="accent2"/>
                </a:solidFill>
                <a:latin typeface="Arial" pitchFamily="34" charset="0"/>
              </a:rPr>
              <a:t>1</a:t>
            </a:r>
            <a:r>
              <a:rPr kumimoji="0" lang="zh-CN" altLang="en-US" sz="4000" b="1">
                <a:solidFill>
                  <a:schemeClr val="accent2"/>
                </a:solidFill>
                <a:latin typeface="Arial" pitchFamily="34" charset="0"/>
              </a:rPr>
              <a:t>、本段表现作者怎样的胸襟和抱负？</a:t>
            </a:r>
          </a:p>
        </p:txBody>
      </p:sp>
      <p:sp>
        <p:nvSpPr>
          <p:cNvPr id="126991" name="Text Box 15"/>
          <p:cNvSpPr txBox="1">
            <a:spLocks noChangeArrowheads="1"/>
          </p:cNvSpPr>
          <p:nvPr/>
        </p:nvSpPr>
        <p:spPr bwMode="auto">
          <a:xfrm>
            <a:off x="179389" y="1653779"/>
            <a:ext cx="8713787" cy="1200329"/>
          </a:xfrm>
          <a:prstGeom prst="rect">
            <a:avLst/>
          </a:prstGeom>
          <a:solidFill>
            <a:schemeClr val="hlink"/>
          </a:solidFill>
          <a:ln w="9525">
            <a:noFill/>
            <a:miter lim="800000"/>
            <a:headEnd/>
            <a:tailEnd/>
          </a:ln>
          <a:effectLst/>
        </p:spPr>
        <p:txBody>
          <a:bodyPr>
            <a:spAutoFit/>
          </a:bodyPr>
          <a:lstStyle/>
          <a:p>
            <a:pPr algn="l"/>
            <a:r>
              <a:rPr kumimoji="0" lang="zh-CN" altLang="en-US" sz="3600" b="1" dirty="0">
                <a:solidFill>
                  <a:srgbClr val="FF0000"/>
                </a:solidFill>
                <a:latin typeface="Arial" pitchFamily="34" charset="0"/>
              </a:rPr>
              <a:t>“不以物喜，不以己悲”表现旷达的胸襟，</a:t>
            </a:r>
          </a:p>
          <a:p>
            <a:pPr algn="l"/>
            <a:r>
              <a:rPr kumimoji="0" lang="zh-CN" altLang="en-US" sz="3600" b="1" dirty="0">
                <a:solidFill>
                  <a:srgbClr val="FF0000"/>
                </a:solidFill>
                <a:latin typeface="Arial" pitchFamily="34" charset="0"/>
              </a:rPr>
              <a:t>“先天下</a:t>
            </a:r>
            <a:r>
              <a:rPr kumimoji="0" lang="en-US" altLang="zh-CN" sz="3600" b="1" dirty="0">
                <a:solidFill>
                  <a:srgbClr val="FF0000"/>
                </a:solidFill>
                <a:latin typeface="Arial" pitchFamily="34" charset="0"/>
              </a:rPr>
              <a:t>… …</a:t>
            </a:r>
            <a:r>
              <a:rPr kumimoji="0" lang="zh-CN" altLang="en-US" sz="3600" b="1" dirty="0">
                <a:solidFill>
                  <a:srgbClr val="FF0000"/>
                </a:solidFill>
                <a:latin typeface="Arial" pitchFamily="34" charset="0"/>
              </a:rPr>
              <a:t>乐而乐”表达作者政治抱负。</a:t>
            </a:r>
          </a:p>
        </p:txBody>
      </p:sp>
      <p:sp>
        <p:nvSpPr>
          <p:cNvPr id="126992" name="Text Box 16"/>
          <p:cNvSpPr txBox="1">
            <a:spLocks noChangeArrowheads="1"/>
          </p:cNvSpPr>
          <p:nvPr/>
        </p:nvSpPr>
        <p:spPr bwMode="auto">
          <a:xfrm>
            <a:off x="107951" y="2680098"/>
            <a:ext cx="8569325" cy="1323439"/>
          </a:xfrm>
          <a:prstGeom prst="rect">
            <a:avLst/>
          </a:prstGeom>
          <a:noFill/>
          <a:ln w="9525">
            <a:noFill/>
            <a:miter lim="800000"/>
            <a:headEnd/>
            <a:tailEnd/>
          </a:ln>
          <a:effectLst/>
        </p:spPr>
        <p:txBody>
          <a:bodyPr>
            <a:spAutoFit/>
          </a:bodyPr>
          <a:lstStyle/>
          <a:p>
            <a:pPr algn="l">
              <a:spcBef>
                <a:spcPct val="50000"/>
              </a:spcBef>
            </a:pPr>
            <a:r>
              <a:rPr kumimoji="0" lang="en-US" altLang="zh-CN" sz="4000" b="1">
                <a:solidFill>
                  <a:schemeClr val="accent2"/>
                </a:solidFill>
                <a:latin typeface="楷体_GB2312" pitchFamily="49" charset="-122"/>
                <a:ea typeface="楷体_GB2312" pitchFamily="49" charset="-122"/>
              </a:rPr>
              <a:t>2</a:t>
            </a:r>
            <a:r>
              <a:rPr kumimoji="0" lang="zh-CN" altLang="en-US" sz="4000" b="1">
                <a:solidFill>
                  <a:schemeClr val="accent2"/>
                </a:solidFill>
                <a:latin typeface="楷体_GB2312" pitchFamily="49" charset="-122"/>
                <a:ea typeface="楷体_GB2312" pitchFamily="49" charset="-122"/>
              </a:rPr>
              <a:t>、从这理想的寻求中，我们可以看出作者有怎样的人品？</a:t>
            </a:r>
          </a:p>
        </p:txBody>
      </p:sp>
      <p:sp>
        <p:nvSpPr>
          <p:cNvPr id="126993" name="Text Box 17"/>
          <p:cNvSpPr txBox="1">
            <a:spLocks noChangeArrowheads="1"/>
          </p:cNvSpPr>
          <p:nvPr/>
        </p:nvSpPr>
        <p:spPr bwMode="auto">
          <a:xfrm>
            <a:off x="571472" y="3943171"/>
            <a:ext cx="7240616" cy="1200329"/>
          </a:xfrm>
          <a:prstGeom prst="rect">
            <a:avLst/>
          </a:prstGeom>
          <a:solidFill>
            <a:schemeClr val="hlink"/>
          </a:solidFill>
          <a:ln w="9525">
            <a:noFill/>
            <a:miter lim="800000"/>
            <a:headEnd/>
            <a:tailEnd/>
          </a:ln>
          <a:effectLst/>
        </p:spPr>
        <p:txBody>
          <a:bodyPr wrap="square">
            <a:spAutoFit/>
          </a:bodyPr>
          <a:lstStyle/>
          <a:p>
            <a:pPr algn="l">
              <a:spcBef>
                <a:spcPct val="50000"/>
              </a:spcBef>
            </a:pPr>
            <a:r>
              <a:rPr kumimoji="0" lang="zh-CN" altLang="en-US" sz="3600" b="1" dirty="0">
                <a:solidFill>
                  <a:srgbClr val="FF0000"/>
                </a:solidFill>
                <a:latin typeface="Arial" pitchFamily="34" charset="0"/>
                <a:ea typeface="楷体_GB2312" pitchFamily="49" charset="-122"/>
              </a:rPr>
              <a:t>不贪图名利和富贵，清廉正直，忧国忧民</a:t>
            </a:r>
          </a:p>
        </p:txBody>
      </p:sp>
      <p:sp>
        <p:nvSpPr>
          <p:cNvPr id="126994" name="Text Box 18"/>
          <p:cNvSpPr txBox="1">
            <a:spLocks noChangeArrowheads="1"/>
          </p:cNvSpPr>
          <p:nvPr/>
        </p:nvSpPr>
        <p:spPr bwMode="auto">
          <a:xfrm>
            <a:off x="0" y="86916"/>
            <a:ext cx="7772400" cy="540544"/>
          </a:xfrm>
          <a:prstGeom prst="rect">
            <a:avLst/>
          </a:prstGeom>
          <a:noFill/>
          <a:ln w="9525">
            <a:noFill/>
            <a:miter lim="800000"/>
            <a:headEnd/>
            <a:tailEnd/>
          </a:ln>
          <a:effectLst/>
        </p:spPr>
        <p:txBody>
          <a:bodyPr anchor="ctr"/>
          <a:lstStyle/>
          <a:p>
            <a:pPr algn="l">
              <a:spcBef>
                <a:spcPct val="50000"/>
              </a:spcBef>
            </a:pPr>
            <a:r>
              <a:rPr kumimoji="0" lang="zh-CN" altLang="en-US" sz="4000" b="1">
                <a:solidFill>
                  <a:srgbClr val="000000"/>
                </a:solidFill>
                <a:latin typeface="Arial" pitchFamily="34" charset="0"/>
                <a:ea typeface="楷体_GB2312" pitchFamily="49" charset="-122"/>
              </a:rPr>
              <a:t>翻看文章第</a:t>
            </a:r>
            <a:r>
              <a:rPr kumimoji="0" lang="en-US" altLang="zh-CN" sz="4000" b="1">
                <a:solidFill>
                  <a:srgbClr val="000000"/>
                </a:solidFill>
                <a:latin typeface="Arial" pitchFamily="34" charset="0"/>
                <a:ea typeface="楷体_GB2312" pitchFamily="49" charset="-122"/>
              </a:rPr>
              <a:t>5</a:t>
            </a:r>
            <a:r>
              <a:rPr kumimoji="0" lang="zh-CN" altLang="en-US" sz="4000" b="1">
                <a:solidFill>
                  <a:srgbClr val="000000"/>
                </a:solidFill>
                <a:latin typeface="Arial" pitchFamily="34" charset="0"/>
                <a:ea typeface="楷体_GB2312" pitchFamily="49" charset="-122"/>
              </a:rPr>
              <a:t>段，思考以下问题：</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6990"/>
                                        </p:tgtEl>
                                        <p:attrNameLst>
                                          <p:attrName>style.visibility</p:attrName>
                                        </p:attrNameLst>
                                      </p:cBhvr>
                                      <p:to>
                                        <p:strVal val="visible"/>
                                      </p:to>
                                    </p:set>
                                    <p:animEffect transition="in" filter="blinds(horizontal)">
                                      <p:cBhvr>
                                        <p:cTn id="7" dur="500"/>
                                        <p:tgtEl>
                                          <p:spTgt spid="126990"/>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126991">
                                            <p:txEl>
                                              <p:pRg st="0" end="0"/>
                                            </p:txEl>
                                          </p:spTgt>
                                        </p:tgtEl>
                                        <p:attrNameLst>
                                          <p:attrName>style.visibility</p:attrName>
                                        </p:attrNameLst>
                                      </p:cBhvr>
                                      <p:to>
                                        <p:strVal val="visible"/>
                                      </p:to>
                                    </p:set>
                                    <p:anim calcmode="lin" valueType="num">
                                      <p:cBhvr additive="base">
                                        <p:cTn id="12" dur="5000" fill="hold"/>
                                        <p:tgtEl>
                                          <p:spTgt spid="126991">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126991">
                                            <p:txEl>
                                              <p:pRg st="0" end="0"/>
                                            </p:txEl>
                                          </p:spTgt>
                                        </p:tgtEl>
                                        <p:attrNameLst>
                                          <p:attrName>ppt_y</p:attrName>
                                        </p:attrNameLst>
                                      </p:cBhvr>
                                      <p:tavLst>
                                        <p:tav tm="0">
                                          <p:val>
                                            <p:strVal val="1+#ppt_h/2"/>
                                          </p:val>
                                        </p:tav>
                                        <p:tav tm="100000">
                                          <p:val>
                                            <p:strVal val="#ppt_y"/>
                                          </p:val>
                                        </p:tav>
                                      </p:tavLst>
                                    </p:anim>
                                  </p:childTnLst>
                                </p:cTn>
                              </p:par>
                              <p:par>
                                <p:cTn id="14" presetID="7" presetClass="entr" presetSubtype="4" fill="hold" nodeType="withEffect">
                                  <p:stCondLst>
                                    <p:cond delay="0"/>
                                  </p:stCondLst>
                                  <p:childTnLst>
                                    <p:set>
                                      <p:cBhvr>
                                        <p:cTn id="15" dur="1" fill="hold">
                                          <p:stCondLst>
                                            <p:cond delay="0"/>
                                          </p:stCondLst>
                                        </p:cTn>
                                        <p:tgtEl>
                                          <p:spTgt spid="126991">
                                            <p:txEl>
                                              <p:pRg st="1" end="1"/>
                                            </p:txEl>
                                          </p:spTgt>
                                        </p:tgtEl>
                                        <p:attrNameLst>
                                          <p:attrName>style.visibility</p:attrName>
                                        </p:attrNameLst>
                                      </p:cBhvr>
                                      <p:to>
                                        <p:strVal val="visible"/>
                                      </p:to>
                                    </p:set>
                                    <p:anim calcmode="lin" valueType="num">
                                      <p:cBhvr additive="base">
                                        <p:cTn id="16" dur="5000" fill="hold"/>
                                        <p:tgtEl>
                                          <p:spTgt spid="126991">
                                            <p:txEl>
                                              <p:pRg st="1" end="1"/>
                                            </p:txEl>
                                          </p:spTgt>
                                        </p:tgtEl>
                                        <p:attrNameLst>
                                          <p:attrName>ppt_x</p:attrName>
                                        </p:attrNameLst>
                                      </p:cBhvr>
                                      <p:tavLst>
                                        <p:tav tm="0">
                                          <p:val>
                                            <p:strVal val="#ppt_x"/>
                                          </p:val>
                                        </p:tav>
                                        <p:tav tm="100000">
                                          <p:val>
                                            <p:strVal val="#ppt_x"/>
                                          </p:val>
                                        </p:tav>
                                      </p:tavLst>
                                    </p:anim>
                                    <p:anim calcmode="lin" valueType="num">
                                      <p:cBhvr additive="base">
                                        <p:cTn id="17" dur="5000" fill="hold"/>
                                        <p:tgtEl>
                                          <p:spTgt spid="1269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699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269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90" grpId="0"/>
      <p:bldP spid="126992" grpId="0"/>
      <p:bldP spid="12699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6" name="Picture 4" descr="FD04Z)HEP1LKXP1@M0L6C78"/>
          <p:cNvPicPr>
            <a:picLocks noChangeAspect="1" noChangeArrowheads="1"/>
          </p:cNvPicPr>
          <p:nvPr/>
        </p:nvPicPr>
        <p:blipFill>
          <a:blip r:embed="rId2"/>
          <a:srcRect/>
          <a:stretch>
            <a:fillRect/>
          </a:stretch>
        </p:blipFill>
        <p:spPr bwMode="auto">
          <a:xfrm>
            <a:off x="1" y="0"/>
            <a:ext cx="9178925" cy="5143500"/>
          </a:xfrm>
          <a:prstGeom prst="rect">
            <a:avLst/>
          </a:prstGeom>
          <a:noFill/>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40" name="Picture 4" descr="]I2V}R@2GH2`X8Q%WUG$[AR"/>
          <p:cNvPicPr>
            <a:picLocks noChangeAspect="1" noChangeArrowheads="1"/>
          </p:cNvPicPr>
          <p:nvPr/>
        </p:nvPicPr>
        <p:blipFill>
          <a:blip r:embed="rId2"/>
          <a:srcRect/>
          <a:stretch>
            <a:fillRect/>
          </a:stretch>
        </p:blipFill>
        <p:spPr bwMode="auto">
          <a:xfrm>
            <a:off x="69850" y="0"/>
            <a:ext cx="9074150" cy="5143500"/>
          </a:xfrm>
          <a:prstGeom prst="rect">
            <a:avLst/>
          </a:prstGeom>
          <a:noFill/>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2" name="TextBox 1"/>
          <p:cNvSpPr txBox="1"/>
          <p:nvPr/>
        </p:nvSpPr>
        <p:spPr>
          <a:xfrm>
            <a:off x="1071538" y="1357304"/>
            <a:ext cx="6572296" cy="1077218"/>
          </a:xfrm>
          <a:prstGeom prst="rect">
            <a:avLst/>
          </a:prstGeom>
          <a:noFill/>
        </p:spPr>
        <p:txBody>
          <a:bodyPr wrap="square" rtlCol="0">
            <a:spAutoFit/>
          </a:bodyPr>
          <a:lstStyle/>
          <a:p>
            <a:r>
              <a:rPr lang="zh-CN" altLang="en-US" sz="3200" b="1" dirty="0" smtClean="0">
                <a:solidFill>
                  <a:srgbClr val="FF0000"/>
                </a:solidFill>
              </a:rPr>
              <a:t>“微斯人，吾谁与归”表达了作者怎样的情感？</a:t>
            </a:r>
            <a:endParaRPr lang="zh-CN" altLang="en-US" sz="3200" b="1" dirty="0">
              <a:solidFill>
                <a:srgbClr val="FF0000"/>
              </a:solidFill>
            </a:endParaRPr>
          </a:p>
        </p:txBody>
      </p:sp>
      <p:sp>
        <p:nvSpPr>
          <p:cNvPr id="3" name="TextBox 2"/>
          <p:cNvSpPr txBox="1"/>
          <p:nvPr/>
        </p:nvSpPr>
        <p:spPr>
          <a:xfrm>
            <a:off x="3000364" y="357172"/>
            <a:ext cx="2071702" cy="646331"/>
          </a:xfrm>
          <a:prstGeom prst="rect">
            <a:avLst/>
          </a:prstGeom>
          <a:noFill/>
        </p:spPr>
        <p:txBody>
          <a:bodyPr wrap="square" rtlCol="0">
            <a:spAutoFit/>
          </a:bodyPr>
          <a:lstStyle/>
          <a:p>
            <a:r>
              <a:rPr lang="zh-CN" altLang="en-US" sz="3600" b="1" dirty="0" smtClean="0"/>
              <a:t>思考：</a:t>
            </a:r>
            <a:endParaRPr lang="zh-CN" altLang="en-US" sz="3600"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4" name="Picture 4" descr="MEBRW%YK_50UJ1({KTMD6LI"/>
          <p:cNvPicPr>
            <a:picLocks noChangeAspect="1" noChangeArrowheads="1"/>
          </p:cNvPicPr>
          <p:nvPr/>
        </p:nvPicPr>
        <p:blipFill>
          <a:blip r:embed="rId2"/>
          <a:srcRect/>
          <a:stretch>
            <a:fillRect/>
          </a:stretch>
        </p:blipFill>
        <p:spPr bwMode="auto">
          <a:xfrm>
            <a:off x="0" y="0"/>
            <a:ext cx="9144000" cy="5143500"/>
          </a:xfrm>
          <a:prstGeom prst="rect">
            <a:avLst/>
          </a:prstGeom>
          <a:noFill/>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kumimoji="0" lang="zh-CN" altLang="en-US" b="1" smtClean="0">
                <a:solidFill>
                  <a:schemeClr val="accent2"/>
                </a:solidFill>
              </a:rPr>
              <a:t>试用简要的语言概括中心思想</a:t>
            </a:r>
          </a:p>
        </p:txBody>
      </p:sp>
      <p:sp>
        <p:nvSpPr>
          <p:cNvPr id="114692" name="Text Box 4"/>
          <p:cNvSpPr txBox="1">
            <a:spLocks noGrp="1" noChangeArrowheads="1"/>
          </p:cNvSpPr>
          <p:nvPr>
            <p:ph type="body" idx="1"/>
          </p:nvPr>
        </p:nvSpPr>
        <p:spPr>
          <a:noFill/>
          <a:ln/>
        </p:spPr>
        <p:txBody>
          <a:bodyPr/>
          <a:lstStyle/>
          <a:p>
            <a:pPr eaLnBrk="1" hangingPunct="1">
              <a:spcBef>
                <a:spcPct val="0"/>
              </a:spcBef>
              <a:buFontTx/>
              <a:buNone/>
            </a:pPr>
            <a:r>
              <a:rPr kumimoji="0" lang="zh-CN" altLang="en-US" sz="4000" b="1" dirty="0" smtClean="0"/>
              <a:t>  通过对迁客骚人登楼时或悲或喜的“览物之情”的分析议论，表达了作者“不以物喜，不以己悲”的阔大情怀和“先天下之忧而忧，后天下之乐而乐”政治抱负。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46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a:xfrm>
            <a:off x="685800" y="457200"/>
            <a:ext cx="7772400" cy="800100"/>
          </a:xfrm>
        </p:spPr>
        <p:txBody>
          <a:bodyPr>
            <a:normAutofit fontScale="90000"/>
          </a:bodyPr>
          <a:lstStyle/>
          <a:p>
            <a:pPr eaLnBrk="1" hangingPunct="1"/>
            <a:r>
              <a:rPr lang="zh-CN" altLang="en-US" sz="6000" b="1" dirty="0" smtClean="0">
                <a:solidFill>
                  <a:srgbClr val="800080"/>
                </a:solidFill>
                <a:ea typeface="华文彩云" pitchFamily="2" charset="-122"/>
              </a:rPr>
              <a:t>名家诵读　把握情感</a:t>
            </a:r>
          </a:p>
        </p:txBody>
      </p:sp>
      <p:graphicFrame>
        <p:nvGraphicFramePr>
          <p:cNvPr id="2050" name="Object 6">
            <a:hlinkClick r:id="rId3" action="ppaction://hlinkfile"/>
          </p:cNvPr>
          <p:cNvGraphicFramePr>
            <a:graphicFrameLocks noChangeAspect="1"/>
          </p:cNvGraphicFramePr>
          <p:nvPr>
            <p:ph type="body" idx="1"/>
          </p:nvPr>
        </p:nvGraphicFramePr>
        <p:xfrm>
          <a:off x="214282" y="1516856"/>
          <a:ext cx="8786874" cy="3198034"/>
        </p:xfrm>
        <a:graphic>
          <a:graphicData uri="http://schemas.openxmlformats.org/presentationml/2006/ole">
            <p:oleObj spid="_x0000_s24578" name="BMP 图象" r:id="rId4" imgW="6076190" imgH="4123810" progId="PBrush">
              <p:embed/>
            </p:oleObj>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zh-CN" altLang="en-US">
                <a:solidFill>
                  <a:schemeClr val="bg1"/>
                </a:solidFill>
              </a:rPr>
              <a:t>落霞秋水</a:t>
            </a:r>
          </a:p>
        </p:txBody>
      </p:sp>
      <p:sp>
        <p:nvSpPr>
          <p:cNvPr id="16387" name="Rectangle 3"/>
          <p:cNvSpPr>
            <a:spLocks noChangeArrowheads="1"/>
          </p:cNvSpPr>
          <p:nvPr/>
        </p:nvSpPr>
        <p:spPr bwMode="auto">
          <a:xfrm>
            <a:off x="685800" y="375047"/>
            <a:ext cx="7772400" cy="4400550"/>
          </a:xfrm>
          <a:prstGeom prst="rect">
            <a:avLst/>
          </a:prstGeom>
          <a:noFill/>
          <a:ln w="19050" cap="rnd">
            <a:solidFill>
              <a:schemeClr val="hlink"/>
            </a:solidFill>
            <a:prstDash val="sysDot"/>
            <a:miter lim="800000"/>
            <a:headEnd/>
            <a:tailEnd/>
          </a:ln>
          <a:effectLst/>
        </p:spPr>
        <p:txBody>
          <a:bodyPr wrap="none" anchor="ctr"/>
          <a:lstStyle/>
          <a:p>
            <a:endParaRPr lang="zh-CN" altLang="en-US"/>
          </a:p>
        </p:txBody>
      </p:sp>
      <p:pic>
        <p:nvPicPr>
          <p:cNvPr id="16388" name="Picture 4" descr="落霞"/>
          <p:cNvPicPr>
            <a:picLocks noChangeAspect="1" noChangeArrowheads="1"/>
          </p:cNvPicPr>
          <p:nvPr/>
        </p:nvPicPr>
        <p:blipFill>
          <a:blip r:embed="rId3"/>
          <a:srcRect/>
          <a:stretch>
            <a:fillRect/>
          </a:stretch>
        </p:blipFill>
        <p:spPr bwMode="auto">
          <a:xfrm>
            <a:off x="0" y="0"/>
            <a:ext cx="9144000" cy="5143500"/>
          </a:xfrm>
          <a:prstGeom prst="rect">
            <a:avLst/>
          </a:prstGeom>
          <a:noFill/>
        </p:spPr>
      </p:pic>
      <p:sp>
        <p:nvSpPr>
          <p:cNvPr id="16389" name="Text Box 5"/>
          <p:cNvSpPr txBox="1">
            <a:spLocks noChangeArrowheads="1"/>
          </p:cNvSpPr>
          <p:nvPr/>
        </p:nvSpPr>
        <p:spPr bwMode="auto">
          <a:xfrm>
            <a:off x="7290039" y="250031"/>
            <a:ext cx="861774" cy="4157663"/>
          </a:xfrm>
          <a:prstGeom prst="rect">
            <a:avLst/>
          </a:prstGeom>
          <a:noFill/>
          <a:ln w="9525">
            <a:noFill/>
            <a:miter lim="800000"/>
            <a:headEnd/>
            <a:tailEnd/>
          </a:ln>
          <a:effectLst/>
        </p:spPr>
        <p:txBody>
          <a:bodyPr vert="eaVert">
            <a:spAutoFit/>
          </a:bodyPr>
          <a:lstStyle/>
          <a:p>
            <a:pPr algn="ctr"/>
            <a:r>
              <a:rPr kumimoji="1" lang="zh-CN" altLang="en-US" sz="4400" u="sng" dirty="0">
                <a:solidFill>
                  <a:srgbClr val="FF0066"/>
                </a:solidFill>
                <a:latin typeface="Times New Roman" pitchFamily="18" charset="0"/>
                <a:ea typeface="黑体" pitchFamily="49" charset="-122"/>
              </a:rPr>
              <a:t>落霞与孤鹜齐飞</a:t>
            </a:r>
            <a:r>
              <a:rPr kumimoji="1" lang="zh-CN" altLang="en-US" sz="3200" dirty="0">
                <a:solidFill>
                  <a:srgbClr val="FF0066"/>
                </a:solidFill>
                <a:latin typeface="Times New Roman" pitchFamily="18" charset="0"/>
                <a:ea typeface="黑体" pitchFamily="49" charset="-122"/>
              </a:rPr>
              <a:t>，</a:t>
            </a:r>
            <a:endParaRPr kumimoji="1" lang="zh-CN" altLang="en-US" sz="3600" dirty="0">
              <a:solidFill>
                <a:srgbClr val="FF0066"/>
              </a:solidFill>
              <a:latin typeface="Times New Roman" pitchFamily="18" charset="0"/>
              <a:ea typeface="黑体" pitchFamily="49" charset="-122"/>
            </a:endParaRPr>
          </a:p>
        </p:txBody>
      </p:sp>
      <p:sp>
        <p:nvSpPr>
          <p:cNvPr id="16390" name="Text Box 6"/>
          <p:cNvSpPr txBox="1">
            <a:spLocks noChangeArrowheads="1"/>
          </p:cNvSpPr>
          <p:nvPr/>
        </p:nvSpPr>
        <p:spPr bwMode="auto">
          <a:xfrm>
            <a:off x="5889864" y="731044"/>
            <a:ext cx="861774" cy="4412456"/>
          </a:xfrm>
          <a:prstGeom prst="rect">
            <a:avLst/>
          </a:prstGeom>
          <a:noFill/>
          <a:ln w="9525">
            <a:noFill/>
            <a:miter lim="800000"/>
            <a:headEnd/>
            <a:tailEnd/>
          </a:ln>
          <a:effectLst/>
        </p:spPr>
        <p:txBody>
          <a:bodyPr vert="eaVert">
            <a:spAutoFit/>
          </a:bodyPr>
          <a:lstStyle/>
          <a:p>
            <a:pPr algn="ctr"/>
            <a:r>
              <a:rPr kumimoji="1" lang="zh-CN" altLang="en-US" sz="4400" u="sng" dirty="0">
                <a:solidFill>
                  <a:srgbClr val="FF0066"/>
                </a:solidFill>
                <a:latin typeface="黑体" pitchFamily="49" charset="-122"/>
                <a:ea typeface="黑体" pitchFamily="49" charset="-122"/>
              </a:rPr>
              <a:t>秋水共长天一色 </a:t>
            </a:r>
            <a:r>
              <a:rPr kumimoji="1" lang="zh-CN" altLang="en-US" sz="4400" dirty="0">
                <a:solidFill>
                  <a:srgbClr val="FF0066"/>
                </a:solidFill>
                <a:latin typeface="黑体" pitchFamily="49" charset="-122"/>
                <a:ea typeface="黑体" pitchFamily="49" charset="-122"/>
              </a:rPr>
              <a:t>。</a:t>
            </a:r>
          </a:p>
        </p:txBody>
      </p:sp>
      <p:sp>
        <p:nvSpPr>
          <p:cNvPr id="16393" name="Text Box 9"/>
          <p:cNvSpPr txBox="1">
            <a:spLocks noChangeArrowheads="1"/>
          </p:cNvSpPr>
          <p:nvPr/>
        </p:nvSpPr>
        <p:spPr bwMode="auto">
          <a:xfrm>
            <a:off x="4356100" y="4617244"/>
            <a:ext cx="2031325" cy="369332"/>
          </a:xfrm>
          <a:prstGeom prst="rect">
            <a:avLst/>
          </a:prstGeom>
          <a:noFill/>
          <a:ln w="9525">
            <a:noFill/>
            <a:miter lim="800000"/>
            <a:headEnd/>
            <a:tailEnd/>
          </a:ln>
          <a:effectLst/>
        </p:spPr>
        <p:txBody>
          <a:bodyPr wrap="none">
            <a:spAutoFit/>
          </a:bodyPr>
          <a:lstStyle/>
          <a:p>
            <a:r>
              <a:rPr lang="zh-CN" altLang="en-US"/>
              <a:t>王勃</a:t>
            </a:r>
            <a:r>
              <a:rPr lang="en-US" altLang="zh-CN"/>
              <a:t>《</a:t>
            </a:r>
            <a:r>
              <a:rPr lang="zh-CN" altLang="en-US"/>
              <a:t>滕王阁序</a:t>
            </a:r>
            <a:r>
              <a:rPr lang="en-US" altLang="zh-CN"/>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1000"/>
                                  </p:stCondLst>
                                  <p:childTnLst>
                                    <p:set>
                                      <p:cBhvr>
                                        <p:cTn id="6" dur="1" fill="hold">
                                          <p:stCondLst>
                                            <p:cond delay="0"/>
                                          </p:stCondLst>
                                        </p:cTn>
                                        <p:tgtEl>
                                          <p:spTgt spid="16389"/>
                                        </p:tgtEl>
                                        <p:attrNameLst>
                                          <p:attrName>style.visibility</p:attrName>
                                        </p:attrNameLst>
                                      </p:cBhvr>
                                      <p:to>
                                        <p:strVal val="visible"/>
                                      </p:to>
                                    </p:set>
                                    <p:anim calcmode="lin" valueType="num">
                                      <p:cBhvr additive="base">
                                        <p:cTn id="7" dur="500" fill="hold"/>
                                        <p:tgtEl>
                                          <p:spTgt spid="16389"/>
                                        </p:tgtEl>
                                        <p:attrNameLst>
                                          <p:attrName>ppt_x</p:attrName>
                                        </p:attrNameLst>
                                      </p:cBhvr>
                                      <p:tavLst>
                                        <p:tav tm="0">
                                          <p:val>
                                            <p:strVal val="#ppt_x"/>
                                          </p:val>
                                        </p:tav>
                                        <p:tav tm="100000">
                                          <p:val>
                                            <p:strVal val="#ppt_x"/>
                                          </p:val>
                                        </p:tav>
                                      </p:tavLst>
                                    </p:anim>
                                    <p:anim calcmode="lin" valueType="num">
                                      <p:cBhvr additive="base">
                                        <p:cTn id="8" dur="500" fill="hold"/>
                                        <p:tgtEl>
                                          <p:spTgt spid="1638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9" fill="hold">
                            <p:stCondLst>
                              <p:cond delay="1500"/>
                            </p:stCondLst>
                            <p:childTnLst>
                              <p:par>
                                <p:cTn id="10" presetID="2" presetClass="entr" presetSubtype="1" fill="hold" grpId="0" nodeType="afterEffect">
                                  <p:stCondLst>
                                    <p:cond delay="1000"/>
                                  </p:stCondLst>
                                  <p:childTnLst>
                                    <p:set>
                                      <p:cBhvr>
                                        <p:cTn id="11" dur="1" fill="hold">
                                          <p:stCondLst>
                                            <p:cond delay="0"/>
                                          </p:stCondLst>
                                        </p:cTn>
                                        <p:tgtEl>
                                          <p:spTgt spid="16390"/>
                                        </p:tgtEl>
                                        <p:attrNameLst>
                                          <p:attrName>style.visibility</p:attrName>
                                        </p:attrNameLst>
                                      </p:cBhvr>
                                      <p:to>
                                        <p:strVal val="visible"/>
                                      </p:to>
                                    </p:set>
                                    <p:anim calcmode="lin" valueType="num">
                                      <p:cBhvr additive="base">
                                        <p:cTn id="12" dur="500" fill="hold"/>
                                        <p:tgtEl>
                                          <p:spTgt spid="16390"/>
                                        </p:tgtEl>
                                        <p:attrNameLst>
                                          <p:attrName>ppt_x</p:attrName>
                                        </p:attrNameLst>
                                      </p:cBhvr>
                                      <p:tavLst>
                                        <p:tav tm="0">
                                          <p:val>
                                            <p:strVal val="#ppt_x"/>
                                          </p:val>
                                        </p:tav>
                                        <p:tav tm="100000">
                                          <p:val>
                                            <p:strVal val="#ppt_x"/>
                                          </p:val>
                                        </p:tav>
                                      </p:tavLst>
                                    </p:anim>
                                    <p:anim calcmode="lin" valueType="num">
                                      <p:cBhvr additive="base">
                                        <p:cTn id="13" dur="500" fill="hold"/>
                                        <p:tgtEl>
                                          <p:spTgt spid="163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autoUpdateAnimBg="0"/>
      <p:bldP spid="16390"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5602" name="Rectangle 1026"/>
          <p:cNvSpPr>
            <a:spLocks noChangeArrowheads="1"/>
          </p:cNvSpPr>
          <p:nvPr/>
        </p:nvSpPr>
        <p:spPr bwMode="auto">
          <a:xfrm>
            <a:off x="250826" y="357173"/>
            <a:ext cx="8583613" cy="4370427"/>
          </a:xfrm>
          <a:prstGeom prst="rect">
            <a:avLst/>
          </a:prstGeom>
          <a:noFill/>
          <a:ln w="9525">
            <a:solidFill>
              <a:schemeClr val="bg1"/>
            </a:solidFill>
            <a:miter lim="800000"/>
            <a:headEnd/>
            <a:tailEnd/>
          </a:ln>
          <a:effectLst/>
        </p:spPr>
        <p:txBody>
          <a:bodyPr wrap="square">
            <a:spAutoFit/>
          </a:bodyPr>
          <a:lstStyle/>
          <a:p>
            <a:r>
              <a:rPr lang="zh-CN" altLang="en-US" sz="4000" b="1" dirty="0">
                <a:solidFill>
                  <a:srgbClr val="FF0000"/>
                </a:solidFill>
                <a:latin typeface="华文行楷" pitchFamily="2" charset="-122"/>
                <a:ea typeface="华文行楷" pitchFamily="2" charset="-122"/>
              </a:rPr>
              <a:t>学习</a:t>
            </a:r>
            <a:r>
              <a:rPr lang="zh-CN" altLang="en-US" sz="4000" b="1" dirty="0" smtClean="0">
                <a:solidFill>
                  <a:srgbClr val="FF0000"/>
                </a:solidFill>
                <a:latin typeface="华文行楷" pitchFamily="2" charset="-122"/>
                <a:ea typeface="华文行楷" pitchFamily="2" charset="-122"/>
              </a:rPr>
              <a:t>目标</a:t>
            </a:r>
            <a:endParaRPr lang="zh-CN" altLang="en-US" sz="4000" b="1" dirty="0">
              <a:solidFill>
                <a:srgbClr val="FF0000"/>
              </a:solidFill>
              <a:latin typeface="华文行楷" pitchFamily="2" charset="-122"/>
              <a:ea typeface="华文行楷" pitchFamily="2" charset="-122"/>
            </a:endParaRPr>
          </a:p>
          <a:p>
            <a:r>
              <a:rPr lang="zh-CN" altLang="en-US" sz="4000" b="1" dirty="0">
                <a:solidFill>
                  <a:srgbClr val="000000"/>
                </a:solidFill>
                <a:latin typeface="华文行楷" pitchFamily="2" charset="-122"/>
                <a:ea typeface="华文行楷" pitchFamily="2" charset="-122"/>
              </a:rPr>
              <a:t> </a:t>
            </a:r>
            <a:r>
              <a:rPr kumimoji="1" lang="en-US" altLang="zh-CN" sz="2800" b="1" dirty="0">
                <a:solidFill>
                  <a:srgbClr val="000000"/>
                </a:solidFill>
                <a:latin typeface="方正剪纸简体" pitchFamily="65" charset="-122"/>
                <a:ea typeface="方正剪纸简体" pitchFamily="65" charset="-122"/>
              </a:rPr>
              <a:t>1</a:t>
            </a:r>
            <a:r>
              <a:rPr kumimoji="1" lang="zh-CN" altLang="en-US" sz="2800" b="1" dirty="0">
                <a:solidFill>
                  <a:srgbClr val="000000"/>
                </a:solidFill>
                <a:latin typeface="方正剪纸简体" pitchFamily="65" charset="-122"/>
                <a:ea typeface="方正剪纸简体" pitchFamily="65" charset="-122"/>
              </a:rPr>
              <a:t>、朗读和背诵全文</a:t>
            </a:r>
            <a:r>
              <a:rPr kumimoji="1" lang="zh-CN" altLang="en-US" sz="2800" b="1" dirty="0" smtClean="0">
                <a:solidFill>
                  <a:srgbClr val="000000"/>
                </a:solidFill>
                <a:latin typeface="方正剪纸简体" pitchFamily="65" charset="-122"/>
                <a:ea typeface="方正剪纸简体" pitchFamily="65" charset="-122"/>
              </a:rPr>
              <a:t>。</a:t>
            </a:r>
            <a:endParaRPr kumimoji="1" lang="en-US" altLang="zh-CN" sz="2800" b="1" dirty="0" smtClean="0">
              <a:solidFill>
                <a:srgbClr val="000000"/>
              </a:solidFill>
              <a:latin typeface="方正剪纸简体" pitchFamily="65" charset="-122"/>
              <a:ea typeface="方正剪纸简体" pitchFamily="65" charset="-122"/>
            </a:endParaRPr>
          </a:p>
          <a:p>
            <a:endParaRPr kumimoji="1" lang="zh-CN" altLang="en-US" sz="2800" b="1" dirty="0">
              <a:solidFill>
                <a:srgbClr val="000000"/>
              </a:solidFill>
              <a:latin typeface="方正剪纸简体" pitchFamily="65" charset="-122"/>
              <a:ea typeface="方正剪纸简体" pitchFamily="65" charset="-122"/>
            </a:endParaRPr>
          </a:p>
          <a:p>
            <a:r>
              <a:rPr kumimoji="1" lang="zh-CN" altLang="en-US" sz="2800" b="1" dirty="0">
                <a:solidFill>
                  <a:srgbClr val="000000"/>
                </a:solidFill>
                <a:latin typeface="方正剪纸简体" pitchFamily="65" charset="-122"/>
                <a:ea typeface="方正剪纸简体" pitchFamily="65" charset="-122"/>
              </a:rPr>
              <a:t>  </a:t>
            </a:r>
            <a:r>
              <a:rPr kumimoji="1" lang="en-US" altLang="zh-CN" sz="2800" b="1" dirty="0">
                <a:solidFill>
                  <a:srgbClr val="000000"/>
                </a:solidFill>
                <a:latin typeface="方正剪纸简体" pitchFamily="65" charset="-122"/>
                <a:ea typeface="方正剪纸简体" pitchFamily="65" charset="-122"/>
              </a:rPr>
              <a:t>2</a:t>
            </a:r>
            <a:r>
              <a:rPr kumimoji="1" lang="zh-CN" altLang="en-US" sz="2800" b="1" dirty="0">
                <a:solidFill>
                  <a:srgbClr val="000000"/>
                </a:solidFill>
                <a:latin typeface="方正剪纸简体" pitchFamily="65" charset="-122"/>
                <a:ea typeface="方正剪纸简体" pitchFamily="65" charset="-122"/>
              </a:rPr>
              <a:t>、学习和积累文言词汇</a:t>
            </a:r>
            <a:r>
              <a:rPr kumimoji="1" lang="zh-CN" altLang="en-US" sz="2800" b="1" dirty="0" smtClean="0">
                <a:solidFill>
                  <a:srgbClr val="000000"/>
                </a:solidFill>
                <a:latin typeface="方正剪纸简体" pitchFamily="65" charset="-122"/>
                <a:ea typeface="方正剪纸简体" pitchFamily="65" charset="-122"/>
              </a:rPr>
              <a:t>。</a:t>
            </a:r>
            <a:endParaRPr kumimoji="1" lang="en-US" altLang="zh-CN" sz="2800" b="1" dirty="0" smtClean="0">
              <a:solidFill>
                <a:srgbClr val="000000"/>
              </a:solidFill>
              <a:latin typeface="方正剪纸简体" pitchFamily="65" charset="-122"/>
              <a:ea typeface="方正剪纸简体" pitchFamily="65" charset="-122"/>
            </a:endParaRPr>
          </a:p>
          <a:p>
            <a:endParaRPr lang="zh-CN" altLang="en-US" sz="2800" b="1" dirty="0">
              <a:solidFill>
                <a:srgbClr val="000000"/>
              </a:solidFill>
              <a:latin typeface="方正剪纸简体" pitchFamily="65" charset="-122"/>
              <a:ea typeface="方正剪纸简体" pitchFamily="65" charset="-122"/>
            </a:endParaRPr>
          </a:p>
          <a:p>
            <a:r>
              <a:rPr lang="zh-CN" altLang="en-US" sz="2800" b="1" dirty="0">
                <a:solidFill>
                  <a:srgbClr val="000000"/>
                </a:solidFill>
                <a:latin typeface="方正剪纸简体" pitchFamily="65" charset="-122"/>
                <a:ea typeface="方正剪纸简体" pitchFamily="65" charset="-122"/>
              </a:rPr>
              <a:t> </a:t>
            </a:r>
            <a:r>
              <a:rPr lang="zh-CN" altLang="en-US" sz="2800" b="1" dirty="0" smtClean="0">
                <a:solidFill>
                  <a:srgbClr val="000000"/>
                </a:solidFill>
                <a:latin typeface="方正剪纸简体" pitchFamily="65" charset="-122"/>
                <a:ea typeface="方正剪纸简体" pitchFamily="65" charset="-122"/>
              </a:rPr>
              <a:t> 3</a:t>
            </a:r>
            <a:r>
              <a:rPr lang="zh-CN" altLang="en-US" sz="2800" b="1" dirty="0">
                <a:solidFill>
                  <a:srgbClr val="000000"/>
                </a:solidFill>
                <a:latin typeface="方正剪纸简体" pitchFamily="65" charset="-122"/>
                <a:ea typeface="方正剪纸简体" pitchFamily="65" charset="-122"/>
              </a:rPr>
              <a:t>、体会古人那种旷达的胸襟，学习他们     忧国忧民的高尚情操。</a:t>
            </a:r>
          </a:p>
          <a:p>
            <a:endParaRPr lang="zh-CN" altLang="en-US" b="1" dirty="0">
              <a:solidFill>
                <a:srgbClr val="000000"/>
              </a:solidFill>
              <a:latin typeface="方正剪纸简体" pitchFamily="65" charset="-122"/>
              <a:ea typeface="方正剪纸简体" pitchFamily="65" charset="-122"/>
            </a:endParaRPr>
          </a:p>
          <a:p>
            <a:pPr algn="just"/>
            <a:r>
              <a:rPr lang="zh-CN" altLang="en-US" sz="4000" b="1" dirty="0">
                <a:solidFill>
                  <a:srgbClr val="000000"/>
                </a:solidFill>
                <a:latin typeface="方正剪纸简体" pitchFamily="65" charset="-122"/>
                <a:ea typeface="方正剪纸简体" pitchFamily="65" charset="-122"/>
              </a:rPr>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0" y="-142894"/>
            <a:ext cx="8229600" cy="857250"/>
          </a:xfrm>
        </p:spPr>
        <p:txBody>
          <a:bodyPr>
            <a:normAutofit/>
          </a:bodyPr>
          <a:lstStyle/>
          <a:p>
            <a:pPr algn="l"/>
            <a:r>
              <a:rPr kumimoji="1" lang="zh-CN" altLang="en-US" sz="2800" b="1" dirty="0">
                <a:solidFill>
                  <a:srgbClr val="0000FF"/>
                </a:solidFill>
                <a:latin typeface="楷体_GB2312" pitchFamily="49" charset="-122"/>
                <a:ea typeface="楷体_GB2312" pitchFamily="49" charset="-122"/>
              </a:rPr>
              <a:t>知人论世，理解情怀</a:t>
            </a:r>
            <a:r>
              <a:rPr lang="zh-CN" altLang="en-US" sz="4000" b="1" dirty="0">
                <a:latin typeface="楷体_GB2312" pitchFamily="49" charset="-122"/>
                <a:ea typeface="楷体_GB2312" pitchFamily="49" charset="-122"/>
              </a:rPr>
              <a:t> </a:t>
            </a:r>
          </a:p>
        </p:txBody>
      </p:sp>
      <p:sp>
        <p:nvSpPr>
          <p:cNvPr id="110595" name="Rectangle 3"/>
          <p:cNvSpPr>
            <a:spLocks noGrp="1" noChangeArrowheads="1"/>
          </p:cNvSpPr>
          <p:nvPr>
            <p:ph type="body" idx="1"/>
          </p:nvPr>
        </p:nvSpPr>
        <p:spPr>
          <a:xfrm>
            <a:off x="1" y="642924"/>
            <a:ext cx="5795964" cy="2461036"/>
          </a:xfrm>
        </p:spPr>
        <p:txBody>
          <a:bodyPr>
            <a:normAutofit/>
          </a:bodyPr>
          <a:lstStyle/>
          <a:p>
            <a:pPr marL="0" indent="0">
              <a:lnSpc>
                <a:spcPct val="80000"/>
              </a:lnSpc>
              <a:buFontTx/>
              <a:buNone/>
            </a:pPr>
            <a:r>
              <a:rPr kumimoji="1" lang="zh-CN" altLang="en-US" sz="2400" b="1" dirty="0">
                <a:latin typeface="楷体_GB2312" pitchFamily="49" charset="-122"/>
                <a:ea typeface="楷体_GB2312" pitchFamily="49" charset="-122"/>
                <a:cs typeface="Arial" pitchFamily="34" charset="0"/>
              </a:rPr>
              <a:t>范仲淹</a:t>
            </a:r>
            <a:r>
              <a:rPr kumimoji="1" lang="en-US" altLang="zh-CN" sz="2400" b="1" dirty="0">
                <a:latin typeface="楷体_GB2312" pitchFamily="49" charset="-122"/>
                <a:ea typeface="楷体_GB2312" pitchFamily="49" charset="-122"/>
                <a:cs typeface="Arial" pitchFamily="34" charset="0"/>
              </a:rPr>
              <a:t>(989</a:t>
            </a:r>
            <a:r>
              <a:rPr kumimoji="1" lang="en-US" altLang="zh-CN" sz="2400" b="1" dirty="0">
                <a:latin typeface="Arial"/>
                <a:ea typeface="楷体_GB2312" pitchFamily="49" charset="-122"/>
                <a:cs typeface="Arial" pitchFamily="34" charset="0"/>
              </a:rPr>
              <a:t>—</a:t>
            </a:r>
            <a:r>
              <a:rPr kumimoji="1" lang="en-US" altLang="zh-CN" sz="2400" b="1" dirty="0">
                <a:latin typeface="楷体_GB2312" pitchFamily="49" charset="-122"/>
                <a:ea typeface="楷体_GB2312" pitchFamily="49" charset="-122"/>
                <a:cs typeface="Arial" pitchFamily="34" charset="0"/>
              </a:rPr>
              <a:t>1052)</a:t>
            </a:r>
            <a:r>
              <a:rPr kumimoji="1" lang="zh-CN" altLang="en-US" sz="2400" b="1" dirty="0">
                <a:latin typeface="楷体_GB2312" pitchFamily="49" charset="-122"/>
                <a:ea typeface="楷体_GB2312" pitchFamily="49" charset="-122"/>
                <a:cs typeface="Arial" pitchFamily="34" charset="0"/>
              </a:rPr>
              <a:t>，字</a:t>
            </a:r>
            <a:r>
              <a:rPr kumimoji="1" lang="zh-CN" altLang="en-US" sz="2400" b="1" dirty="0">
                <a:solidFill>
                  <a:srgbClr val="FF0000"/>
                </a:solidFill>
                <a:latin typeface="楷体_GB2312" pitchFamily="49" charset="-122"/>
                <a:ea typeface="楷体_GB2312" pitchFamily="49" charset="-122"/>
                <a:cs typeface="Arial" pitchFamily="34" charset="0"/>
              </a:rPr>
              <a:t>希文</a:t>
            </a:r>
            <a:r>
              <a:rPr kumimoji="1" lang="zh-CN" altLang="en-US" sz="2400" b="1" dirty="0">
                <a:latin typeface="楷体_GB2312" pitchFamily="49" charset="-122"/>
                <a:ea typeface="楷体_GB2312" pitchFamily="49" charset="-122"/>
                <a:cs typeface="Arial" pitchFamily="34" charset="0"/>
              </a:rPr>
              <a:t>，苏州人，</a:t>
            </a:r>
            <a:r>
              <a:rPr kumimoji="1" lang="zh-CN" altLang="en-US" sz="2400" b="1" dirty="0">
                <a:solidFill>
                  <a:srgbClr val="FF0000"/>
                </a:solidFill>
                <a:latin typeface="楷体_GB2312" pitchFamily="49" charset="-122"/>
                <a:ea typeface="楷体_GB2312" pitchFamily="49" charset="-122"/>
                <a:cs typeface="Arial" pitchFamily="34" charset="0"/>
              </a:rPr>
              <a:t>北宋政治家、文学家</a:t>
            </a:r>
            <a:r>
              <a:rPr kumimoji="1" lang="zh-CN" altLang="en-US" sz="2400" b="1" dirty="0">
                <a:latin typeface="楷体_GB2312" pitchFamily="49" charset="-122"/>
                <a:ea typeface="楷体_GB2312" pitchFamily="49" charset="-122"/>
                <a:cs typeface="Arial" pitchFamily="34" charset="0"/>
              </a:rPr>
              <a:t>，死后</a:t>
            </a:r>
            <a:r>
              <a:rPr kumimoji="1" lang="zh-CN" altLang="en-US" sz="2400" b="1" dirty="0">
                <a:solidFill>
                  <a:srgbClr val="FF0000"/>
                </a:solidFill>
                <a:latin typeface="楷体_GB2312" pitchFamily="49" charset="-122"/>
                <a:ea typeface="楷体_GB2312" pitchFamily="49" charset="-122"/>
                <a:cs typeface="Arial" pitchFamily="34" charset="0"/>
              </a:rPr>
              <a:t>谥号文正</a:t>
            </a:r>
            <a:r>
              <a:rPr kumimoji="1" lang="zh-CN" altLang="en-US" sz="2400" b="1" dirty="0">
                <a:latin typeface="楷体_GB2312" pitchFamily="49" charset="-122"/>
                <a:ea typeface="楷体_GB2312" pitchFamily="49" charset="-122"/>
                <a:cs typeface="Arial" pitchFamily="34" charset="0"/>
              </a:rPr>
              <a:t>，本文就选自</a:t>
            </a:r>
            <a:r>
              <a:rPr kumimoji="1" lang="en-US" altLang="zh-CN" sz="2400" b="1" dirty="0">
                <a:solidFill>
                  <a:srgbClr val="FF0000"/>
                </a:solidFill>
                <a:latin typeface="楷体_GB2312" pitchFamily="49" charset="-122"/>
                <a:ea typeface="楷体_GB2312" pitchFamily="49" charset="-122"/>
                <a:cs typeface="Arial" pitchFamily="34" charset="0"/>
              </a:rPr>
              <a:t>《</a:t>
            </a:r>
            <a:r>
              <a:rPr kumimoji="1" lang="zh-CN" altLang="en-US" sz="2400" b="1" dirty="0">
                <a:solidFill>
                  <a:srgbClr val="FF0000"/>
                </a:solidFill>
                <a:latin typeface="楷体_GB2312" pitchFamily="49" charset="-122"/>
                <a:ea typeface="楷体_GB2312" pitchFamily="49" charset="-122"/>
                <a:cs typeface="Arial" pitchFamily="34" charset="0"/>
              </a:rPr>
              <a:t>范文正公集</a:t>
            </a:r>
            <a:r>
              <a:rPr kumimoji="1" lang="en-US" altLang="zh-CN" sz="2400" b="1" dirty="0">
                <a:solidFill>
                  <a:srgbClr val="FF0000"/>
                </a:solidFill>
                <a:latin typeface="楷体_GB2312" pitchFamily="49" charset="-122"/>
                <a:ea typeface="楷体_GB2312" pitchFamily="49" charset="-122"/>
                <a:cs typeface="Arial" pitchFamily="34" charset="0"/>
              </a:rPr>
              <a:t>》</a:t>
            </a:r>
            <a:r>
              <a:rPr kumimoji="1" lang="zh-CN" altLang="en-US" sz="2400" b="1" dirty="0">
                <a:latin typeface="楷体_GB2312" pitchFamily="49" charset="-122"/>
                <a:ea typeface="楷体_GB2312" pitchFamily="49" charset="-122"/>
                <a:cs typeface="Arial" pitchFamily="34" charset="0"/>
              </a:rPr>
              <a:t>。他一生坎坷，出身贫寒，两岁丧父，和母亲随任小官吏的继父四处迁徙，其青少年时代，生活贫困，常常只能吃一点韭菜末，但他昼夜苦读，从小就自诵</a:t>
            </a:r>
            <a:r>
              <a:rPr kumimoji="1" lang="zh-CN" altLang="en-US" sz="2400" b="1" dirty="0">
                <a:latin typeface="Arial"/>
                <a:ea typeface="楷体_GB2312" pitchFamily="49" charset="-122"/>
                <a:cs typeface="Arial" pitchFamily="34" charset="0"/>
              </a:rPr>
              <a:t>“</a:t>
            </a:r>
            <a:r>
              <a:rPr kumimoji="1" lang="zh-CN" altLang="en-US" sz="2400" b="1" dirty="0">
                <a:latin typeface="楷体_GB2312" pitchFamily="49" charset="-122"/>
                <a:ea typeface="楷体_GB2312" pitchFamily="49" charset="-122"/>
                <a:cs typeface="Arial" pitchFamily="34" charset="0"/>
              </a:rPr>
              <a:t>士当先天下之忧而忧，后天下之乐而乐</a:t>
            </a:r>
            <a:r>
              <a:rPr kumimoji="1" lang="zh-CN" altLang="en-US" sz="2400" b="1" dirty="0">
                <a:latin typeface="Arial"/>
                <a:ea typeface="楷体_GB2312" pitchFamily="49" charset="-122"/>
                <a:cs typeface="Arial" pitchFamily="34" charset="0"/>
              </a:rPr>
              <a:t>”</a:t>
            </a:r>
            <a:r>
              <a:rPr kumimoji="1" lang="zh-CN" altLang="en-US" sz="2400" b="1" dirty="0">
                <a:latin typeface="楷体_GB2312" pitchFamily="49" charset="-122"/>
                <a:ea typeface="楷体_GB2312" pitchFamily="49" charset="-122"/>
                <a:cs typeface="Arial" pitchFamily="34" charset="0"/>
              </a:rPr>
              <a:t>。</a:t>
            </a:r>
            <a:r>
              <a:rPr kumimoji="1" lang="en-US" altLang="zh-CN" sz="2400" b="1" dirty="0">
                <a:latin typeface="楷体_GB2312" pitchFamily="49" charset="-122"/>
                <a:ea typeface="楷体_GB2312" pitchFamily="49" charset="-122"/>
                <a:cs typeface="Arial" pitchFamily="34" charset="0"/>
              </a:rPr>
              <a:t>26</a:t>
            </a:r>
            <a:r>
              <a:rPr kumimoji="1" lang="zh-CN" altLang="en-US" sz="2400" b="1" dirty="0">
                <a:latin typeface="楷体_GB2312" pitchFamily="49" charset="-122"/>
                <a:ea typeface="楷体_GB2312" pitchFamily="49" charset="-122"/>
                <a:cs typeface="Arial" pitchFamily="34" charset="0"/>
              </a:rPr>
              <a:t>岁</a:t>
            </a:r>
          </a:p>
        </p:txBody>
      </p:sp>
      <p:pic>
        <p:nvPicPr>
          <p:cNvPr id="110596" name="Picture 4" descr="fzy"/>
          <p:cNvPicPr>
            <a:picLocks noChangeAspect="1" noChangeArrowheads="1"/>
          </p:cNvPicPr>
          <p:nvPr/>
        </p:nvPicPr>
        <p:blipFill>
          <a:blip r:embed="rId2"/>
          <a:srcRect/>
          <a:stretch>
            <a:fillRect/>
          </a:stretch>
        </p:blipFill>
        <p:spPr bwMode="auto">
          <a:xfrm>
            <a:off x="5724525" y="141685"/>
            <a:ext cx="3225800" cy="2858693"/>
          </a:xfrm>
          <a:prstGeom prst="rect">
            <a:avLst/>
          </a:prstGeom>
          <a:noFill/>
        </p:spPr>
      </p:pic>
      <p:sp>
        <p:nvSpPr>
          <p:cNvPr id="110597" name="Rectangle 5"/>
          <p:cNvSpPr>
            <a:spLocks noChangeArrowheads="1"/>
          </p:cNvSpPr>
          <p:nvPr/>
        </p:nvSpPr>
        <p:spPr bwMode="auto">
          <a:xfrm>
            <a:off x="0" y="3000378"/>
            <a:ext cx="9144000" cy="2425301"/>
          </a:xfrm>
          <a:prstGeom prst="rect">
            <a:avLst/>
          </a:prstGeom>
          <a:noFill/>
          <a:ln w="9525">
            <a:noFill/>
            <a:miter lim="800000"/>
            <a:headEnd/>
            <a:tailEnd/>
          </a:ln>
          <a:effectLst/>
        </p:spPr>
        <p:txBody>
          <a:bodyPr/>
          <a:lstStyle/>
          <a:p>
            <a:pPr>
              <a:lnSpc>
                <a:spcPct val="80000"/>
              </a:lnSpc>
            </a:pPr>
            <a:r>
              <a:rPr kumimoji="1" lang="zh-CN" altLang="en-US" sz="2400" b="1" dirty="0">
                <a:latin typeface="楷体_GB2312" pitchFamily="49" charset="-122"/>
                <a:ea typeface="楷体_GB2312" pitchFamily="49" charset="-122"/>
                <a:cs typeface="Arial" pitchFamily="34" charset="0"/>
              </a:rPr>
              <a:t>登进士科后，因敢于直言，屡遭贬斥，久不被重用，但即使这样，</a:t>
            </a:r>
            <a:r>
              <a:rPr kumimoji="1" lang="en-US" altLang="zh-CN" sz="2400" b="1" dirty="0">
                <a:latin typeface="楷体_GB2312" pitchFamily="49" charset="-122"/>
                <a:ea typeface="楷体_GB2312" pitchFamily="49" charset="-122"/>
                <a:cs typeface="Arial" pitchFamily="34" charset="0"/>
              </a:rPr>
              <a:t>52</a:t>
            </a:r>
            <a:r>
              <a:rPr kumimoji="1" lang="zh-CN" altLang="en-US" sz="2400" b="1" dirty="0">
                <a:latin typeface="楷体_GB2312" pitchFamily="49" charset="-122"/>
                <a:ea typeface="楷体_GB2312" pitchFamily="49" charset="-122"/>
                <a:cs typeface="Arial" pitchFamily="34" charset="0"/>
              </a:rPr>
              <a:t>岁时，任陕西经略安抚招讨副使，巩固边防，使西夏不敢进犯，人送</a:t>
            </a:r>
            <a:r>
              <a:rPr kumimoji="1" lang="zh-CN" altLang="en-US" sz="2400" b="1" dirty="0">
                <a:latin typeface="Arial"/>
                <a:ea typeface="楷体_GB2312" pitchFamily="49" charset="-122"/>
                <a:cs typeface="Arial" pitchFamily="34" charset="0"/>
              </a:rPr>
              <a:t>“</a:t>
            </a:r>
            <a:r>
              <a:rPr kumimoji="1" lang="zh-CN" altLang="en-US" sz="2400" b="1" dirty="0">
                <a:latin typeface="楷体_GB2312" pitchFamily="49" charset="-122"/>
                <a:ea typeface="楷体_GB2312" pitchFamily="49" charset="-122"/>
                <a:cs typeface="Arial" pitchFamily="34" charset="0"/>
              </a:rPr>
              <a:t>军中有一范，西贼惊破胆</a:t>
            </a:r>
            <a:r>
              <a:rPr kumimoji="1" lang="zh-CN" altLang="en-US" sz="2400" b="1" dirty="0">
                <a:latin typeface="Arial"/>
                <a:ea typeface="楷体_GB2312" pitchFamily="49" charset="-122"/>
                <a:cs typeface="Arial" pitchFamily="34" charset="0"/>
              </a:rPr>
              <a:t>”</a:t>
            </a:r>
            <a:r>
              <a:rPr kumimoji="1" lang="zh-CN" altLang="en-US" sz="2400" b="1" dirty="0">
                <a:latin typeface="楷体_GB2312" pitchFamily="49" charset="-122"/>
                <a:ea typeface="楷体_GB2312" pitchFamily="49" charset="-122"/>
                <a:cs typeface="Arial" pitchFamily="34" charset="0"/>
              </a:rPr>
              <a:t>之誉。</a:t>
            </a:r>
            <a:r>
              <a:rPr kumimoji="1" lang="en-US" altLang="zh-CN" sz="2400" b="1" dirty="0">
                <a:latin typeface="楷体_GB2312" pitchFamily="49" charset="-122"/>
                <a:ea typeface="楷体_GB2312" pitchFamily="49" charset="-122"/>
                <a:cs typeface="Arial" pitchFamily="34" charset="0"/>
              </a:rPr>
              <a:t>54</a:t>
            </a:r>
            <a:r>
              <a:rPr kumimoji="1" lang="zh-CN" altLang="en-US" sz="2400" b="1" dirty="0">
                <a:latin typeface="楷体_GB2312" pitchFamily="49" charset="-122"/>
                <a:ea typeface="楷体_GB2312" pitchFamily="49" charset="-122"/>
                <a:cs typeface="Arial" pitchFamily="34" charset="0"/>
              </a:rPr>
              <a:t>岁时，提出改革措施触怒守旧派，</a:t>
            </a:r>
            <a:r>
              <a:rPr kumimoji="1" lang="en-US" altLang="zh-CN" sz="2400" b="1" dirty="0">
                <a:latin typeface="楷体_GB2312" pitchFamily="49" charset="-122"/>
                <a:ea typeface="楷体_GB2312" pitchFamily="49" charset="-122"/>
                <a:cs typeface="Arial" pitchFamily="34" charset="0"/>
              </a:rPr>
              <a:t>55</a:t>
            </a:r>
            <a:r>
              <a:rPr kumimoji="1" lang="zh-CN" altLang="en-US" sz="2400" b="1" dirty="0">
                <a:latin typeface="楷体_GB2312" pitchFamily="49" charset="-122"/>
                <a:ea typeface="楷体_GB2312" pitchFamily="49" charset="-122"/>
                <a:cs typeface="Arial" pitchFamily="34" charset="0"/>
              </a:rPr>
              <a:t>岁时又继续遭贬，流转任邓州、杭州、青州等地知州，后在赴颖州任途中病死。可以说，他的一生就是</a:t>
            </a:r>
            <a:r>
              <a:rPr kumimoji="1" lang="zh-CN" altLang="en-US" sz="2400" b="1" dirty="0">
                <a:latin typeface="Arial"/>
                <a:ea typeface="楷体_GB2312" pitchFamily="49" charset="-122"/>
                <a:cs typeface="Arial" pitchFamily="34" charset="0"/>
              </a:rPr>
              <a:t>“</a:t>
            </a:r>
            <a:r>
              <a:rPr kumimoji="1" lang="zh-CN" altLang="en-US" sz="2400" b="1" dirty="0">
                <a:latin typeface="楷体_GB2312" pitchFamily="49" charset="-122"/>
                <a:ea typeface="楷体_GB2312" pitchFamily="49" charset="-122"/>
                <a:cs typeface="Arial" pitchFamily="34" charset="0"/>
              </a:rPr>
              <a:t>先天下之忧而忧，后天下之乐而乐</a:t>
            </a:r>
            <a:r>
              <a:rPr kumimoji="1" lang="zh-CN" altLang="en-US" sz="2400" b="1" dirty="0">
                <a:latin typeface="Arial"/>
                <a:ea typeface="楷体_GB2312" pitchFamily="49" charset="-122"/>
                <a:cs typeface="Arial" pitchFamily="34" charset="0"/>
              </a:rPr>
              <a:t>”</a:t>
            </a:r>
            <a:r>
              <a:rPr kumimoji="1" lang="zh-CN" altLang="en-US" sz="2400" b="1" dirty="0" smtClean="0">
                <a:latin typeface="楷体_GB2312" pitchFamily="49" charset="-122"/>
                <a:ea typeface="楷体_GB2312" pitchFamily="49" charset="-122"/>
                <a:cs typeface="Arial" pitchFamily="34" charset="0"/>
              </a:rPr>
              <a:t>。</a:t>
            </a:r>
            <a:r>
              <a:rPr lang="zh-CN" altLang="en-US" sz="2400" b="1" dirty="0" smtClean="0">
                <a:solidFill>
                  <a:srgbClr val="FF0000"/>
                </a:solidFill>
                <a:latin typeface="楷体_GB2312" pitchFamily="49" charset="-122"/>
                <a:ea typeface="楷体_GB2312" pitchFamily="49" charset="-122"/>
              </a:rPr>
              <a:t>他是北宋诗文革新运动的先驱，他的诗文代表文学创作的进步方向，具有鲜明的政治内容。</a:t>
            </a:r>
            <a:endParaRPr lang="zh-CN" altLang="en-US" sz="2400" dirty="0" smtClean="0">
              <a:solidFill>
                <a:srgbClr val="FF0000"/>
              </a:solidFill>
            </a:endParaRPr>
          </a:p>
          <a:p>
            <a:pPr algn="l">
              <a:lnSpc>
                <a:spcPct val="80000"/>
              </a:lnSpc>
            </a:pPr>
            <a:endParaRPr kumimoji="1" lang="zh-CN" altLang="en-US" sz="2400" b="1" dirty="0">
              <a:latin typeface="楷体_GB2312" pitchFamily="49" charset="-122"/>
              <a:ea typeface="楷体_GB2312" pitchFamily="49" charset="-122"/>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p>
            <a:fld id="{B3702914-C519-45BA-B71E-E2BD152CFCF6}" type="slidenum">
              <a:rPr lang="zh-CN" altLang="en-US" smtClean="0"/>
              <a:pPr/>
              <a:t>7</a:t>
            </a:fld>
            <a:endParaRPr lang="en-US" altLang="zh-CN" smtClean="0"/>
          </a:p>
        </p:txBody>
      </p:sp>
      <p:sp>
        <p:nvSpPr>
          <p:cNvPr id="9219" name="Rectangle 2"/>
          <p:cNvSpPr>
            <a:spLocks noGrp="1" noChangeArrowheads="1"/>
          </p:cNvSpPr>
          <p:nvPr>
            <p:ph type="title"/>
          </p:nvPr>
        </p:nvSpPr>
        <p:spPr>
          <a:xfrm>
            <a:off x="685800" y="411956"/>
            <a:ext cx="7772400" cy="548879"/>
          </a:xfrm>
          <a:noFill/>
        </p:spPr>
        <p:txBody>
          <a:bodyPr>
            <a:normAutofit fontScale="90000"/>
          </a:bodyPr>
          <a:lstStyle/>
          <a:p>
            <a:pPr eaLnBrk="1" hangingPunct="1"/>
            <a:r>
              <a:rPr lang="zh-CN" altLang="en-US" sz="4000" b="1" smtClean="0">
                <a:solidFill>
                  <a:schemeClr val="accent1"/>
                </a:solidFill>
                <a:ea typeface="华文彩云" pitchFamily="2" charset="-122"/>
              </a:rPr>
              <a:t>成语故事：</a:t>
            </a:r>
            <a:r>
              <a:rPr lang="zh-CN" altLang="en-US" sz="4000" smtClean="0">
                <a:solidFill>
                  <a:srgbClr val="A50021"/>
                </a:solidFill>
                <a:ea typeface="黑体" pitchFamily="49" charset="-122"/>
              </a:rPr>
              <a:t>断齑划粥</a:t>
            </a:r>
            <a:endParaRPr lang="en-US" altLang="zh-CN" sz="4000" smtClean="0">
              <a:solidFill>
                <a:srgbClr val="A50021"/>
              </a:solidFill>
              <a:ea typeface="黑体" pitchFamily="49" charset="-122"/>
            </a:endParaRPr>
          </a:p>
        </p:txBody>
      </p:sp>
      <p:sp>
        <p:nvSpPr>
          <p:cNvPr id="9220" name="Rectangle 3"/>
          <p:cNvSpPr>
            <a:spLocks noGrp="1" noChangeArrowheads="1"/>
          </p:cNvSpPr>
          <p:nvPr>
            <p:ph type="body" idx="1"/>
          </p:nvPr>
        </p:nvSpPr>
        <p:spPr>
          <a:xfrm>
            <a:off x="539750" y="1168004"/>
            <a:ext cx="8134350" cy="3349228"/>
          </a:xfrm>
        </p:spPr>
        <p:txBody>
          <a:bodyPr>
            <a:normAutofit lnSpcReduction="10000"/>
          </a:bodyPr>
          <a:lstStyle/>
          <a:p>
            <a:pPr marL="0" indent="0" eaLnBrk="1" hangingPunct="1">
              <a:buFontTx/>
              <a:buNone/>
            </a:pPr>
            <a:r>
              <a:rPr lang="zh-CN" altLang="en-US" b="1" dirty="0" smtClean="0">
                <a:solidFill>
                  <a:schemeClr val="accent2"/>
                </a:solidFill>
                <a:ea typeface="华文楷体" pitchFamily="2" charset="-122"/>
              </a:rPr>
              <a:t>　　</a:t>
            </a:r>
            <a:r>
              <a:rPr lang="zh-CN" altLang="en-US" b="1" dirty="0" smtClean="0">
                <a:solidFill>
                  <a:srgbClr val="FF0000"/>
                </a:solidFill>
                <a:ea typeface="华文楷体" pitchFamily="2" charset="-122"/>
              </a:rPr>
              <a:t>范仲淹自幼丧父，随母亲改嫁到长山朱家，就读于长白山寺。他在生活十分困顿的情况下发奋苦读，常于寺中熬一锅粥，划为四块，早晚各食两块。取山韭野菜，切成数段，用盐腌一腌就着吃。这样度过三年，终于考中进士。</a:t>
            </a:r>
            <a:endParaRPr lang="en-US" altLang="zh-CN" b="1" dirty="0" smtClean="0">
              <a:solidFill>
                <a:srgbClr val="FF0000"/>
              </a:solidFill>
              <a:ea typeface="华文楷体" pitchFamily="2" charset="-122"/>
            </a:endParaRPr>
          </a:p>
          <a:p>
            <a:pPr marL="0" indent="0" eaLnBrk="1" hangingPunct="1">
              <a:buFontTx/>
              <a:buNone/>
            </a:pPr>
            <a:r>
              <a:rPr lang="zh-CN" altLang="en-US" b="1" dirty="0" smtClean="0">
                <a:solidFill>
                  <a:schemeClr val="accent2"/>
                </a:solidFill>
                <a:ea typeface="华文楷体" pitchFamily="2" charset="-122"/>
              </a:rPr>
              <a:t>　　</a:t>
            </a:r>
            <a:r>
              <a:rPr lang="zh-CN" altLang="en-US" b="1" dirty="0" smtClean="0">
                <a:solidFill>
                  <a:srgbClr val="0070C0"/>
                </a:solidFill>
                <a:ea typeface="华文楷体" pitchFamily="2" charset="-122"/>
              </a:rPr>
              <a:t>齑：酱菜或腌菜之类。</a:t>
            </a:r>
            <a:endParaRPr lang="en-US" altLang="zh-CN" b="1" dirty="0" smtClean="0">
              <a:solidFill>
                <a:srgbClr val="0070C0"/>
              </a:solidFill>
              <a:ea typeface="华文楷体" pitchFamily="2"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285720" y="928676"/>
            <a:ext cx="8786874" cy="4071966"/>
          </a:xfrm>
        </p:spPr>
        <p:txBody>
          <a:bodyPr>
            <a:noAutofit/>
          </a:bodyPr>
          <a:lstStyle/>
          <a:p>
            <a:pPr algn="l"/>
            <a:r>
              <a:rPr lang="en-US" altLang="zh-CN" sz="2800" b="1" dirty="0" smtClean="0">
                <a:solidFill>
                  <a:srgbClr val="FF0000"/>
                </a:solidFill>
                <a:latin typeface="楷体_GB2312" pitchFamily="49" charset="-122"/>
                <a:ea typeface="楷体_GB2312" pitchFamily="49" charset="-122"/>
              </a:rPr>
              <a:t>1046</a:t>
            </a:r>
            <a:r>
              <a:rPr lang="zh-CN" altLang="en-US" sz="2800" b="1" dirty="0" smtClean="0">
                <a:solidFill>
                  <a:srgbClr val="FF0000"/>
                </a:solidFill>
                <a:latin typeface="楷体_GB2312" pitchFamily="49" charset="-122"/>
                <a:ea typeface="楷体_GB2312" pitchFamily="49" charset="-122"/>
              </a:rPr>
              <a:t>年，范仲淹的挚友滕子京谪守巴陵郡，重修岳阳楼。当时，范仲淹亦被贬在邓州作官。滕子京请范仲淹为重修岳阳楼写记，并送去一本</a:t>
            </a:r>
            <a:r>
              <a:rPr lang="en-US" altLang="zh-CN" sz="2800" b="1" dirty="0" smtClean="0">
                <a:solidFill>
                  <a:srgbClr val="FF0000"/>
                </a:solidFill>
                <a:latin typeface="楷体_GB2312" pitchFamily="49" charset="-122"/>
                <a:ea typeface="楷体_GB2312" pitchFamily="49" charset="-122"/>
              </a:rPr>
              <a:t>《</a:t>
            </a:r>
            <a:r>
              <a:rPr lang="zh-CN" altLang="en-US" sz="2800" b="1" dirty="0" smtClean="0">
                <a:solidFill>
                  <a:srgbClr val="FF0000"/>
                </a:solidFill>
                <a:latin typeface="楷体_GB2312" pitchFamily="49" charset="-122"/>
                <a:ea typeface="楷体_GB2312" pitchFamily="49" charset="-122"/>
              </a:rPr>
              <a:t>洞庭晚秋图</a:t>
            </a:r>
            <a:r>
              <a:rPr lang="en-US" altLang="zh-CN" sz="2800" b="1" dirty="0" smtClean="0">
                <a:solidFill>
                  <a:srgbClr val="FF0000"/>
                </a:solidFill>
                <a:latin typeface="楷体_GB2312" pitchFamily="49" charset="-122"/>
                <a:ea typeface="楷体_GB2312" pitchFamily="49" charset="-122"/>
              </a:rPr>
              <a:t>》</a:t>
            </a:r>
            <a:r>
              <a:rPr lang="zh-CN" altLang="en-US" sz="2800" b="1" dirty="0" smtClean="0">
                <a:solidFill>
                  <a:srgbClr val="FF0000"/>
                </a:solidFill>
                <a:latin typeface="楷体_GB2312" pitchFamily="49" charset="-122"/>
                <a:ea typeface="楷体_GB2312" pitchFamily="49" charset="-122"/>
              </a:rPr>
              <a:t>。范仲淹依据此图，凭着丰富的想象，写下了千古名篇</a:t>
            </a:r>
            <a:r>
              <a:rPr lang="en-US" altLang="zh-CN" sz="2800" b="1" dirty="0" smtClean="0">
                <a:solidFill>
                  <a:srgbClr val="FF0000"/>
                </a:solidFill>
                <a:latin typeface="楷体_GB2312" pitchFamily="49" charset="-122"/>
                <a:ea typeface="楷体_GB2312" pitchFamily="49" charset="-122"/>
              </a:rPr>
              <a:t>《</a:t>
            </a:r>
            <a:r>
              <a:rPr lang="zh-CN" altLang="en-US" sz="2800" b="1" dirty="0" smtClean="0">
                <a:solidFill>
                  <a:srgbClr val="FF0000"/>
                </a:solidFill>
                <a:latin typeface="楷体_GB2312" pitchFamily="49" charset="-122"/>
                <a:ea typeface="楷体_GB2312" pitchFamily="49" charset="-122"/>
              </a:rPr>
              <a:t>岳阳楼记</a:t>
            </a:r>
            <a:r>
              <a:rPr lang="en-US" altLang="zh-CN" sz="2800" b="1" dirty="0" smtClean="0">
                <a:solidFill>
                  <a:srgbClr val="FF0000"/>
                </a:solidFill>
                <a:latin typeface="楷体_GB2312" pitchFamily="49" charset="-122"/>
                <a:ea typeface="楷体_GB2312" pitchFamily="49" charset="-122"/>
              </a:rPr>
              <a:t>》</a:t>
            </a:r>
            <a:r>
              <a:rPr lang="zh-CN" altLang="en-US" sz="2800" b="1" dirty="0" smtClean="0">
                <a:solidFill>
                  <a:srgbClr val="FF0000"/>
                </a:solidFill>
                <a:latin typeface="楷体_GB2312" pitchFamily="49" charset="-122"/>
                <a:ea typeface="楷体_GB2312" pitchFamily="49" charset="-122"/>
              </a:rPr>
              <a:t>，表达了他</a:t>
            </a:r>
            <a:r>
              <a:rPr lang="zh-CN" altLang="en-US" sz="2800" b="1" dirty="0" smtClean="0">
                <a:solidFill>
                  <a:srgbClr val="FF0000"/>
                </a:solidFill>
                <a:latin typeface="Arial"/>
                <a:ea typeface="楷体_GB2312" pitchFamily="49" charset="-122"/>
              </a:rPr>
              <a:t>“</a:t>
            </a:r>
            <a:r>
              <a:rPr lang="zh-CN" altLang="en-US" sz="2800" b="1" dirty="0" smtClean="0">
                <a:solidFill>
                  <a:srgbClr val="FF0000"/>
                </a:solidFill>
                <a:latin typeface="楷体_GB2312" pitchFamily="49" charset="-122"/>
                <a:ea typeface="楷体_GB2312" pitchFamily="49" charset="-122"/>
              </a:rPr>
              <a:t>不以物喜，不以己悲</a:t>
            </a:r>
            <a:r>
              <a:rPr lang="zh-CN" altLang="en-US" sz="2800" b="1" dirty="0" smtClean="0">
                <a:solidFill>
                  <a:srgbClr val="FF0000"/>
                </a:solidFill>
                <a:latin typeface="Arial"/>
                <a:ea typeface="楷体_GB2312" pitchFamily="49" charset="-122"/>
              </a:rPr>
              <a:t>”</a:t>
            </a:r>
            <a:r>
              <a:rPr lang="zh-CN" altLang="en-US" sz="2800" b="1" dirty="0" smtClean="0">
                <a:solidFill>
                  <a:srgbClr val="FF0000"/>
                </a:solidFill>
                <a:latin typeface="楷体_GB2312" pitchFamily="49" charset="-122"/>
                <a:ea typeface="楷体_GB2312" pitchFamily="49" charset="-122"/>
              </a:rPr>
              <a:t>的旷达胸襟和</a:t>
            </a:r>
            <a:r>
              <a:rPr lang="zh-CN" altLang="en-US" sz="2800" b="1" dirty="0" smtClean="0">
                <a:solidFill>
                  <a:srgbClr val="FF0000"/>
                </a:solidFill>
                <a:latin typeface="Arial"/>
                <a:ea typeface="楷体_GB2312" pitchFamily="49" charset="-122"/>
              </a:rPr>
              <a:t>“‘</a:t>
            </a:r>
            <a:r>
              <a:rPr lang="zh-CN" altLang="en-US" sz="2800" b="1" dirty="0" smtClean="0">
                <a:solidFill>
                  <a:srgbClr val="FF0000"/>
                </a:solidFill>
                <a:latin typeface="楷体_GB2312" pitchFamily="49" charset="-122"/>
                <a:ea typeface="楷体_GB2312" pitchFamily="49" charset="-122"/>
              </a:rPr>
              <a:t>先天下之忧而忧，后天下之乐而乐</a:t>
            </a:r>
            <a:r>
              <a:rPr lang="zh-CN" altLang="en-US" sz="2800" b="1" dirty="0" smtClean="0">
                <a:solidFill>
                  <a:srgbClr val="FF0000"/>
                </a:solidFill>
                <a:latin typeface="Arial"/>
                <a:ea typeface="楷体_GB2312" pitchFamily="49" charset="-122"/>
              </a:rPr>
              <a:t>”</a:t>
            </a:r>
            <a:r>
              <a:rPr lang="zh-CN" altLang="en-US" sz="2800" b="1" dirty="0" smtClean="0">
                <a:solidFill>
                  <a:srgbClr val="FF0000"/>
                </a:solidFill>
                <a:latin typeface="楷体_GB2312" pitchFamily="49" charset="-122"/>
                <a:ea typeface="楷体_GB2312" pitchFamily="49" charset="-122"/>
              </a:rPr>
              <a:t>的政治抱负。激励我们要以天下为己任，树立崇高的理想，要有宽阔的胸怀。</a:t>
            </a:r>
            <a:endParaRPr lang="zh-CN" altLang="en-US" sz="2800" dirty="0">
              <a:solidFill>
                <a:srgbClr val="FF0000"/>
              </a:solidFill>
            </a:endParaRPr>
          </a:p>
        </p:txBody>
      </p:sp>
      <p:sp>
        <p:nvSpPr>
          <p:cNvPr id="4" name="TextBox 3"/>
          <p:cNvSpPr txBox="1"/>
          <p:nvPr/>
        </p:nvSpPr>
        <p:spPr>
          <a:xfrm>
            <a:off x="857224" y="214296"/>
            <a:ext cx="4071966" cy="707886"/>
          </a:xfrm>
          <a:prstGeom prst="rect">
            <a:avLst/>
          </a:prstGeom>
          <a:noFill/>
        </p:spPr>
        <p:txBody>
          <a:bodyPr wrap="square" rtlCol="0">
            <a:spAutoFit/>
          </a:bodyPr>
          <a:lstStyle/>
          <a:p>
            <a:r>
              <a:rPr lang="zh-CN" altLang="en-US" sz="4000" b="1" dirty="0" smtClean="0"/>
              <a:t>背景</a:t>
            </a:r>
            <a:endParaRPr lang="zh-CN" altLang="en-US" sz="40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684213" y="465535"/>
            <a:ext cx="7772400" cy="800100"/>
          </a:xfrm>
        </p:spPr>
        <p:txBody>
          <a:bodyPr>
            <a:normAutofit fontScale="90000"/>
          </a:bodyPr>
          <a:lstStyle/>
          <a:p>
            <a:pPr eaLnBrk="1" hangingPunct="1"/>
            <a:r>
              <a:rPr lang="zh-CN" altLang="en-US" sz="6000" b="1" smtClean="0">
                <a:solidFill>
                  <a:srgbClr val="800080"/>
                </a:solidFill>
                <a:ea typeface="华文彩云" pitchFamily="2" charset="-122"/>
              </a:rPr>
              <a:t>听读课文　正确朗读</a:t>
            </a:r>
          </a:p>
        </p:txBody>
      </p:sp>
      <p:graphicFrame>
        <p:nvGraphicFramePr>
          <p:cNvPr id="1026" name="Object 7">
            <a:hlinkClick r:id="rId3" action="ppaction://hlinkfile"/>
          </p:cNvPr>
          <p:cNvGraphicFramePr>
            <a:graphicFrameLocks noChangeAspect="1"/>
          </p:cNvGraphicFramePr>
          <p:nvPr>
            <p:ph type="body" idx="1"/>
          </p:nvPr>
        </p:nvGraphicFramePr>
        <p:xfrm>
          <a:off x="71406" y="1516856"/>
          <a:ext cx="9072594" cy="2906316"/>
        </p:xfrm>
        <a:graphic>
          <a:graphicData uri="http://schemas.openxmlformats.org/presentationml/2006/ole">
            <p:oleObj spid="_x0000_s23554" name="BMP 图象" r:id="rId4" imgW="6076190" imgH="4123810" progId="PBrush">
              <p:embed/>
            </p:oleObj>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1766</TotalTime>
  <Words>2151</Words>
  <Application>Microsoft Office PowerPoint</Application>
  <PresentationFormat>全屏显示(16:9)</PresentationFormat>
  <Paragraphs>236</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Office 主题</vt:lpstr>
      <vt:lpstr>BMP 图象</vt:lpstr>
      <vt:lpstr>幻灯片 1</vt:lpstr>
      <vt:lpstr>四大名楼总图</vt:lpstr>
      <vt:lpstr>幻灯片 3</vt:lpstr>
      <vt:lpstr>落霞秋水</vt:lpstr>
      <vt:lpstr>幻灯片 5</vt:lpstr>
      <vt:lpstr>知人论世，理解情怀 </vt:lpstr>
      <vt:lpstr>成语故事：断齑划粥</vt:lpstr>
      <vt:lpstr>幻灯片 8</vt:lpstr>
      <vt:lpstr>听读课文　正确朗读</vt:lpstr>
      <vt:lpstr>幻灯片 10</vt:lpstr>
      <vt:lpstr>疏通文句　口译课文</vt:lpstr>
      <vt:lpstr>幻灯片 12</vt:lpstr>
      <vt:lpstr>幻灯片 13</vt:lpstr>
      <vt:lpstr>难句解释 刻唐贤今人诗赋于其上</vt:lpstr>
      <vt:lpstr>幻灯片 15</vt:lpstr>
      <vt:lpstr>幻灯片 16</vt:lpstr>
      <vt:lpstr>然则北通巫峡，南极潇湘，迁客骚人，多会于此，览物之情，得无异乎？ </vt:lpstr>
      <vt:lpstr>幻灯片 18</vt:lpstr>
      <vt:lpstr>　　像那阴雨连绵不断，整月不放晴的时候，阴冷的风怒吼着，浑浊的波浪冲向天空，日月星辰隐藏了光辉，山岳也潜伏了形体，商人和旅客不能通行，桅杆倒下，船桨折断，迫近傍晚时，天色昏暗，（只听到）老虎的吼叫和猿猴的悲啼。这时人们登上这座楼来，就会产生离开国都，怀念家乡，担心遭到诽谤，害怕被人讥讽的心情，会觉得满眼都是萧条的景象，（必将）感慨到极点而十分悲伤。</vt:lpstr>
      <vt:lpstr>幻灯片 20</vt:lpstr>
      <vt:lpstr>  到了春风和煦、阳光明媚的时候。湖面平静，没有惊涛骇浪，天光和水色交相辉映，一片碧绿，广阔无边，沙鸥时而展翅高飞，时而落下停歇，美丽的鱼儿游来游去，岸上、小洲上的芷草兰花，茂盛青绿，有时湖上烟雾全都消散，皎洁的月光一泻千里，波动的光闪烁着金色，静静的月影像沉在水底的碧玉，渔夫的歌声一唱一和，这样的乐趣，哪里会有穷尽呢！这时人们登上这座楼来，就会感到心胸开阔，精神愉快，荣耀和屈辱一起都被忘掉，（于是）在清风吹拂中举杯痛饮，那真是高兴到极点了啊。</vt:lpstr>
      <vt:lpstr>幻灯片 22</vt:lpstr>
      <vt:lpstr>　　 　　唉！我曾经探究过古代品德高尚的人的思想，或许跟以上两种感情不同，为什么呢？（是因为）他们不因外物的好坏和个人的得失而或喜或悲。处在高高的庙堂上就为百姓而忧虑，处在偏远的江湖之间就替国君而担忧。这样（他们）进朝廷做官也担忧，退处江湖也担忧，既然这样，那么，他们什么时候才快乐呢？那他们一定会说“在天下人忧虑之前先忧虑，在天下人快乐之后再快乐”吧！啊！如果没有这样的人，我还能和谁志同道合呢？ </vt:lpstr>
      <vt:lpstr>微斯人，吾谁与归？</vt:lpstr>
      <vt:lpstr>质询研讨　深入理解</vt:lpstr>
      <vt:lpstr>幻灯片 26</vt:lpstr>
      <vt:lpstr>幻灯片 27</vt:lpstr>
      <vt:lpstr>幻灯片 28</vt:lpstr>
      <vt:lpstr>第二段先写景再抒情，如何写景？</vt:lpstr>
      <vt:lpstr>1、第三段写了哪些景物？</vt:lpstr>
      <vt:lpstr>阅读第四段，思考：</vt:lpstr>
      <vt:lpstr>幻灯片 32</vt:lpstr>
      <vt:lpstr>幻灯片 33</vt:lpstr>
      <vt:lpstr>幻灯片 34</vt:lpstr>
      <vt:lpstr>幻灯片 35</vt:lpstr>
      <vt:lpstr>幻灯片 36</vt:lpstr>
      <vt:lpstr>幻灯片 37</vt:lpstr>
      <vt:lpstr>试用简要的语言概括中心思想</vt:lpstr>
      <vt:lpstr>名家诵读　把握情感</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PC</dc:creator>
  <cp:lastModifiedBy>PC</cp:lastModifiedBy>
  <cp:revision>3</cp:revision>
  <dcterms:created xsi:type="dcterms:W3CDTF">2017-04-05T09:41:14Z</dcterms:created>
  <dcterms:modified xsi:type="dcterms:W3CDTF">2017-04-10T06:43:50Z</dcterms:modified>
</cp:coreProperties>
</file>