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oleObject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715" r:id="rId3"/>
    <p:sldId id="538" r:id="rId4"/>
    <p:sldId id="720" r:id="rId5"/>
    <p:sldId id="721" r:id="rId6"/>
    <p:sldId id="722" r:id="rId7"/>
    <p:sldId id="723" r:id="rId8"/>
    <p:sldId id="724" r:id="rId9"/>
    <p:sldId id="550" r:id="rId10"/>
    <p:sldId id="725" r:id="rId11"/>
    <p:sldId id="726" r:id="rId12"/>
    <p:sldId id="727" r:id="rId13"/>
    <p:sldId id="728" r:id="rId14"/>
    <p:sldId id="729" r:id="rId15"/>
    <p:sldId id="731" r:id="rId16"/>
    <p:sldId id="732" r:id="rId17"/>
    <p:sldId id="733" r:id="rId18"/>
    <p:sldId id="734" r:id="rId19"/>
    <p:sldId id="735" r:id="rId20"/>
    <p:sldId id="736" r:id="rId21"/>
    <p:sldId id="737" r:id="rId22"/>
    <p:sldId id="739" r:id="rId23"/>
    <p:sldId id="717" r:id="rId24"/>
    <p:sldId id="740" r:id="rId25"/>
    <p:sldId id="741" r:id="rId26"/>
    <p:sldId id="742" r:id="rId27"/>
    <p:sldId id="743" r:id="rId28"/>
    <p:sldId id="759" r:id="rId29"/>
    <p:sldId id="744" r:id="rId30"/>
    <p:sldId id="745" r:id="rId31"/>
    <p:sldId id="718" r:id="rId32"/>
    <p:sldId id="747" r:id="rId33"/>
    <p:sldId id="748" r:id="rId34"/>
    <p:sldId id="749" r:id="rId35"/>
    <p:sldId id="750" r:id="rId36"/>
    <p:sldId id="751" r:id="rId37"/>
    <p:sldId id="752" r:id="rId38"/>
    <p:sldId id="753" r:id="rId39"/>
    <p:sldId id="746" r:id="rId40"/>
    <p:sldId id="754" r:id="rId41"/>
    <p:sldId id="755" r:id="rId42"/>
    <p:sldId id="756" r:id="rId43"/>
    <p:sldId id="757" r:id="rId44"/>
    <p:sldId id="758" r:id="rId45"/>
  </p:sldIdLst>
  <p:sldSz cx="11522075" cy="6480175"/>
  <p:notesSz cx="6858000" cy="9144000"/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3" autoAdjust="0"/>
    <p:restoredTop sz="84964" autoAdjust="0"/>
  </p:normalViewPr>
  <p:slideViewPr>
    <p:cSldViewPr>
      <p:cViewPr varScale="1">
        <p:scale>
          <a:sx n="122" d="100"/>
          <a:sy n="122" d="100"/>
        </p:scale>
        <p:origin x="-264" y="-96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tags" Target="tags/tag1.xml" /><Relationship Id="rId47" Type="http://schemas.openxmlformats.org/officeDocument/2006/relationships/presProps" Target="presProps.xml" /><Relationship Id="rId48" Type="http://schemas.openxmlformats.org/officeDocument/2006/relationships/viewProps" Target="viewProps.xml" /><Relationship Id="rId49" Type="http://schemas.openxmlformats.org/officeDocument/2006/relationships/theme" Target="theme/theme1.xml" /><Relationship Id="rId5" Type="http://schemas.openxmlformats.org/officeDocument/2006/relationships/slide" Target="slides/slide3.xml" /><Relationship Id="rId50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C457B7-D2CF-47F1-9023-E2E260E894D7}" type="datetimeFigureOut">
              <a:rPr lang="zh-CN" altLang="en-US"/>
              <a:pPr>
                <a:defRPr/>
              </a:pPr>
              <a:t>2021/9/27</a:t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>
                <a:ea typeface="黑体" panose="02010609060101010101" pitchFamily="49" charset="-122"/>
              </a:defRPr>
            </a:lvl1pPr>
          </a:lstStyle>
          <a:p>
            <a:fld id="{B48DF7BC-F4A5-4F1E-8B33-407AF33FBD9B}" type="slidenum">
              <a:rPr lang="zh-CN" altLang="en-US"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/>
      </p:sp>
      <p:sp>
        <p:nvSpPr>
          <p:cNvPr id="10242" name="文本占位符 2"/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DF7BC-F4A5-4F1E-8B33-407AF33FBD9B}" type="slidenum">
              <a:rPr lang="zh-CN" altLang="en-US" smtClean="0"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DF7BC-F4A5-4F1E-8B33-407AF33FBD9B}" type="slidenum">
              <a:rPr lang="zh-CN" altLang="en-US" smtClean="0"/>
              <a:t>34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DF7BC-F4A5-4F1E-8B33-407AF33FBD9B}" type="slidenum">
              <a:rPr lang="zh-CN" altLang="en-US" smtClean="0"/>
              <a:t>35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DF7BC-F4A5-4F1E-8B33-407AF33FBD9B}" type="slidenum">
              <a:rPr lang="zh-CN" altLang="en-US" smtClean="0"/>
              <a:t>38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84" r:id="rId2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oleObject" Target="../embeddings/Document11.docx" TargetMode="Internal" /><Relationship Id="rId4" Type="http://schemas.openxmlformats.org/officeDocument/2006/relationships/image" Target="../media/image1.emf" /><Relationship Id="rId5" Type="http://schemas.openxmlformats.org/officeDocument/2006/relationships/vmlDrawing" Target="../drawings/vmlDrawing1.v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5.jpe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Relationship Id="rId6" Type="http://schemas.openxmlformats.org/officeDocument/2006/relationships/image" Target="../media/image8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78980" name="矩形 10"/>
          <p:cNvSpPr>
            <a:spLocks noChangeArrowheads="1"/>
          </p:cNvSpPr>
          <p:nvPr/>
        </p:nvSpPr>
        <p:spPr bwMode="auto">
          <a:xfrm>
            <a:off x="864493" y="719807"/>
            <a:ext cx="6553200" cy="100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600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15　故　乡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78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89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816828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(8)我和母亲也都有些wǎng rán(          ),于是又提起闰土来。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(9)我希望他们不再像我,又大家gé mó(          )起来……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(10)然而我又不愿意他们因为要一气,都如我的辛苦展转而生活,也不愿意他们都如闰土的辛苦麻木而生活,也不愿意都如别人的辛苦zì suī(          )而生活。</a:t>
            </a:r>
          </a:p>
        </p:txBody>
      </p:sp>
      <p:sp>
        <p:nvSpPr>
          <p:cNvPr id="5" name="A_b8579"/>
          <p:cNvSpPr/>
          <p:nvPr/>
        </p:nvSpPr>
        <p:spPr>
          <a:xfrm>
            <a:off x="3814128" y="4449284"/>
            <a:ext cx="15288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恣睢 </a:t>
            </a:r>
          </a:p>
        </p:txBody>
      </p:sp>
      <p:sp>
        <p:nvSpPr>
          <p:cNvPr id="4" name="A_21871"/>
          <p:cNvSpPr/>
          <p:nvPr/>
        </p:nvSpPr>
        <p:spPr>
          <a:xfrm>
            <a:off x="7239635" y="2547332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隔膜 </a:t>
            </a:r>
          </a:p>
        </p:txBody>
      </p:sp>
      <p:sp>
        <p:nvSpPr>
          <p:cNvPr id="2" name="A_e1875"/>
          <p:cNvSpPr/>
          <p:nvPr/>
        </p:nvSpPr>
        <p:spPr>
          <a:xfrm>
            <a:off x="6115685" y="1913348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惘然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2.依次填入下列句子横线处最恰当的一项是(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①无数星星点缀着夜空,望着星空,心里原本那道存在于父亲与我之间的　　　　,渐渐地在消除。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②长安城现在已是破落不堪,一片　　　　的景象。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③立春过后,大地渐渐从沉睡中苏醒过来。冰雪　　　　,草木萌发,各种花次第开放。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A.隔阂　萧索　溶化	B.隔膜　萧索　融化	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C.隔阂　萧瑟　融化	D.隔膜　萧瑟　溶化</a:t>
            </a:r>
          </a:p>
        </p:txBody>
      </p:sp>
      <p:sp>
        <p:nvSpPr>
          <p:cNvPr id="3" name="A_73718"/>
          <p:cNvSpPr/>
          <p:nvPr/>
        </p:nvSpPr>
        <p:spPr>
          <a:xfrm>
            <a:off x="8390573" y="953085"/>
            <a:ext cx="14446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07705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ea typeface="楷体" panose="02010609060101010101" pitchFamily="49" charset="-122"/>
                <a:cs typeface="Times New Roman" panose="02020603050405020304" pitchFamily="18" charset="0"/>
              </a:rPr>
              <a:t>解析:隔膜和隔阂:两者都表示双方某种物质、感情上的距离,但是“隔阂”的程度比“隔膜”更严重,两者只是程度上的差距。萧索:更突出单调和凄清。萧瑟:更突出一种凉意。融化:化学上指常温是液体的物质由固体变为液体。溶化:指固体溶解,指某固态物质,在另一种液态物质中分散成单个分子或离子的扩散过程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451040"/>
            <a:ext cx="10833100" cy="60350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30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3.下列对病句修改不正确的一项是(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30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A.经过多年的发展,国产手机品牌不但转变成为引领很多技术创新的主角,而且已远离“山寨”二字。(将“转变成为引领很多技术创新的主角”和“已远离‘山寨’二字”对调)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30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B.赛事是发展青少年足球的关键要素之一,但绝非不是唯一需要下功夫的地方。(将“非”或者“不”去掉)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30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C.近年来,微信里的各类美食群和代购群,是不少在美华人最活跃的社交。(“活跃”改为“便捷”)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30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D.研究人员认为,估计实现冷冻人体的复活,可能要到50年后。(“估计”和“可能”删掉其一)</a:t>
            </a:r>
          </a:p>
        </p:txBody>
      </p:sp>
      <p:sp>
        <p:nvSpPr>
          <p:cNvPr id="3" name="A_1f2c6"/>
          <p:cNvSpPr/>
          <p:nvPr/>
        </p:nvSpPr>
        <p:spPr>
          <a:xfrm>
            <a:off x="6376035" y="547560"/>
            <a:ext cx="14097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73475" y="725170"/>
            <a:ext cx="30029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.   .   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4487" y="575791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4.阅读下面材料,按要求作答。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河北沧州东南郊外有一座珍贵的铁狮子叫“镇海吼”,始建于公元953年,相传为文殊菩萨佛像的坐骑。20世纪50年代,沧州连年涝雨,在苏联专家的建议下,人们给这座铁狮子盖了一座八角亭。但是因八角亭形成的潮湿闷热的环境加速了这座文物的锈蚀,仅仅几十年的工夫,造成40多处破损腐坏,铁狮子面临着解体的命运。常有文物因修旧如新,导致真实的历史信息被毁坏而留下遗憾。这些都引发了各方对文物保护的思考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(1)请用一句话概括以上内容,不超过30字。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(2)请根据对联常识,将以下词语组合成一副关于文物保护的对联。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惊闻　风采新　狮子吼　修旧如旧　方保　沧州　文物　护宝毁宝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</a:t>
            </a:r>
          </a:p>
        </p:txBody>
      </p:sp>
      <p:sp>
        <p:nvSpPr>
          <p:cNvPr id="4" name="A_26eab"/>
          <p:cNvSpPr/>
          <p:nvPr/>
        </p:nvSpPr>
        <p:spPr>
          <a:xfrm>
            <a:off x="504453" y="5064927"/>
            <a:ext cx="11588877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示例:护宝毁宝,惊闻沧州狮子吼;修旧如旧,方保文物风采新。</a:t>
            </a:r>
          </a:p>
        </p:txBody>
      </p:sp>
      <p:sp>
        <p:nvSpPr>
          <p:cNvPr id="3" name="A_1a44a"/>
          <p:cNvSpPr/>
          <p:nvPr/>
        </p:nvSpPr>
        <p:spPr>
          <a:xfrm>
            <a:off x="607060" y="1907156"/>
            <a:ext cx="106268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示例:沧州“镇海吼”破损严重,引发对文物保护的思考。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新题速递2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4523399" y="503783"/>
            <a:ext cx="2475276" cy="72008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49250" y="1079847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“直到在那远离故乡的地方发生过那场刻骨míng　　　　心的感情悲剧后,他才理解了人活在世界上有多少幸福又有多少苦难!生活不能等待别人来安排,要自己去争取和奋斗;而不论其结果是喜是悲,但可以慰藉的是,你总不枉在这世界上活了一场。有了这样的认识,你就会(　　)生活,而不会玩世不gōng　　　　;同时也会给人自身注入一种强大的内在力量。”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——路遥《平凡的世界》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(1)加点字“藉”在文句中的正确读音是(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A.Jí                             	 B.jiè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(2)根据拼音在横线上填写汉字。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刻骨míng(      )心　	玩世不gōng(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(3)填入文中的括号内词语最恰当的一项是(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A.珍重	                            B.敬重</a:t>
            </a:r>
          </a:p>
        </p:txBody>
      </p:sp>
      <p:sp>
        <p:nvSpPr>
          <p:cNvPr id="6" name="A_f2225"/>
          <p:cNvSpPr/>
          <p:nvPr/>
        </p:nvSpPr>
        <p:spPr>
          <a:xfrm>
            <a:off x="8150860" y="4129196"/>
            <a:ext cx="144449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</a:p>
        </p:txBody>
      </p:sp>
      <p:sp>
        <p:nvSpPr>
          <p:cNvPr id="5" name="A_d8495"/>
          <p:cNvSpPr/>
          <p:nvPr/>
        </p:nvSpPr>
        <p:spPr>
          <a:xfrm>
            <a:off x="7105015" y="3495212"/>
            <a:ext cx="1120839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恭 </a:t>
            </a:r>
          </a:p>
        </p:txBody>
      </p:sp>
      <p:sp>
        <p:nvSpPr>
          <p:cNvPr id="4" name="A_09e2d"/>
          <p:cNvSpPr/>
          <p:nvPr/>
        </p:nvSpPr>
        <p:spPr>
          <a:xfrm>
            <a:off x="2437448" y="3495212"/>
            <a:ext cx="1120838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铭 </a:t>
            </a:r>
          </a:p>
        </p:txBody>
      </p:sp>
      <p:sp>
        <p:nvSpPr>
          <p:cNvPr id="3" name="A_25420"/>
          <p:cNvSpPr/>
          <p:nvPr/>
        </p:nvSpPr>
        <p:spPr>
          <a:xfrm>
            <a:off x="7333298" y="1593260"/>
            <a:ext cx="14446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141482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阅读下面材料,完成各题。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某学校艺术社团日前在校园宣传展板上,介绍了一种有趣的现象,引发同学们的关注。艺术家们用这样的“奇葩”方式组合,是“奇妙”还是“奇怪”?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交响乐演绎鲁迅作品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著名作曲家叶小纲创作了交响乐《鲁迅》,以《社戏》为序曲,共有《闰土》《阿Q》《祥林嫂》等九个乐章,演绎鲁迅的文学作品。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京剧韵白朗诵古诗词</a:t>
            </a:r>
          </a:p>
          <a:p>
            <a:pPr indent="267970"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在《朗读者》节目中,京剧名家王珮瑜用京剧韵白朗诵《念奴娇·赤壁怀古》。这种新奇的朗诵形式,令人眼前一亮;不少年轻人也从中感受到了京剧的魅力。</a:t>
            </a:r>
          </a:p>
          <a:p>
            <a:pPr indent="267970"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　 </a:t>
            </a:r>
          </a:p>
          <a:p>
            <a:pPr indent="267970"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大型杂技剧《神话》借助杂技特有的肢体语言,讲述关于天地开辟、万物起源的中华创世神话。该剧编导表示:“杂技为神话提供了更多的可能性及想象空间。”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73050" y="1341438"/>
            <a:ext cx="10833100" cy="13594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一、整体感知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整体把握课文,填写以下内容。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42900" y="2723797"/>
          <a:ext cx="10833100" cy="325288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Document" r:id="rId3" imgW="5274753" imgH="1585857" progId="">
                  <p:embed/>
                </p:oleObj>
              </mc:Choice>
              <mc:Fallback>
                <p:oleObj name="Document" r:id="rId3" imgW="5274753" imgH="1585857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2900" y="2723797"/>
                        <a:ext cx="10833100" cy="32528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ele attr="{3511C0C4-4EEE-419A-8A5E-6BA91AE8ACEA}"/>
              </a:ext>
            </a:extLst>
          </p:cNvPr>
          <p:cNvSpPr/>
          <p:nvPr/>
        </p:nvSpPr>
        <p:spPr>
          <a:xfrm>
            <a:off x="3816821" y="2880047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5" name="矩形 4">
            <a:extLst>
              <a:ext uri="{FF2B5EF4-FFF2-40B4-BE49-F238E27FC236}">
                <ele attr="{06B21685-7078-49E8-9F21-111570E2395F}"/>
              </a:ext>
            </a:extLst>
          </p:cNvPr>
          <p:cNvSpPr/>
          <p:nvPr/>
        </p:nvSpPr>
        <p:spPr>
          <a:xfrm>
            <a:off x="5905053" y="2880047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6" name="矩形 5">
            <a:extLst>
              <a:ext uri="{FF2B5EF4-FFF2-40B4-BE49-F238E27FC236}">
                <ele attr="{18E3A6E6-C086-487E-BFEA-72BBFD710C09}"/>
              </a:ext>
            </a:extLst>
          </p:cNvPr>
          <p:cNvSpPr/>
          <p:nvPr/>
        </p:nvSpPr>
        <p:spPr>
          <a:xfrm>
            <a:off x="4248869" y="3843587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7" name="矩形 6">
            <a:extLst>
              <a:ext uri="{FF2B5EF4-FFF2-40B4-BE49-F238E27FC236}">
                <ele attr="{7F288AA3-117E-42B9-99B6-6777E2F39658}"/>
              </a:ext>
            </a:extLst>
          </p:cNvPr>
          <p:cNvSpPr/>
          <p:nvPr/>
        </p:nvSpPr>
        <p:spPr>
          <a:xfrm>
            <a:off x="4496826" y="4807129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67529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(1)由此同学们又想到了一些现象,其中属于艺术类“奇葩”组合的两项是(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A.昆曲《牡丹亭》融入电子音乐	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B.维也纳交响乐团来到上海演出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C.路边的电话亭变身书刊阅览亭	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D.苏州评弹弹唱《威尼斯商人》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E.中华武术和西洋拳击同场竞技	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F.儒家经典《论语》翻译成英语</a:t>
            </a:r>
          </a:p>
        </p:txBody>
      </p:sp>
      <p:sp>
        <p:nvSpPr>
          <p:cNvPr id="3" name="A_7e151"/>
          <p:cNvSpPr/>
          <p:nvPr/>
        </p:nvSpPr>
        <p:spPr>
          <a:xfrm>
            <a:off x="2513965" y="1598033"/>
            <a:ext cx="1309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AD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467968"/>
            <a:ext cx="10833100" cy="1993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(2)细心的同学发现材料中遗漏了一个小标题,请你拟一个供社团选用。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</a:t>
            </a:r>
          </a:p>
        </p:txBody>
      </p:sp>
      <p:sp>
        <p:nvSpPr>
          <p:cNvPr id="3" name="A_2ebe9"/>
          <p:cNvSpPr/>
          <p:nvPr/>
        </p:nvSpPr>
        <p:spPr>
          <a:xfrm>
            <a:off x="607060" y="3832456"/>
            <a:ext cx="5403977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用杂技讲述中华创世神话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399688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故　乡(节选)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(A)这时候,我的脑里忽然闪出一幅神异的图画来:深蓝的天空中挂着一轮金黄的圆月,下面是海边的沙地,都种着一望无际的碧绿的西瓜,其间有一个十一二岁的少年,项带银圈,手捏一柄钢叉,向一匹猹尽力的刺去,那猹却将身一扭,反从他的胯下逃走了。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这少年便是闰土。……</a:t>
            </a:r>
          </a:p>
        </p:txBody>
      </p:sp>
    </p:spTree>
  </p:cSld>
  <p:clrMapOvr>
    <a:masterClrMapping/>
  </p:clrMapOvr>
  <p:transition>
    <p:random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6478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我的父亲允许了;我也很高兴,因为我早听到闰土这名字,而且知道他和我仿佛年纪,闰月生的,五行缺土,所以他的父亲叫他闰土。他是能装弶捉小鸟雀的。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我于是日日盼望新年,新年到,闰土也就到了。好容易到了年末,有一日,母亲告诉我,闰土来了,我便飞跑的去看。他正在厨房里,紫色的圆脸,头戴一顶小毡帽,颈上套一个明晃晃的银项圈,这可见他的父亲十分爱他,怕他死去,所以在神佛面前许下愿心,用圈子将他套住了。他见人很怕羞,只是不怕我,没有旁人的时候,便和我说话,于是不到半日,我们便熟识了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67529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  (B)这来的便是闰土。虽然我一见便知道是闰土,但又不是我这记忆上的闰土了。他身材增加了一倍;先前的紫色的圆脸,已经变作灰黄,而且加上了很深的皱纹;眼睛也像他父亲一样,周围都肿得通红,这我知道,在海边种地的人,终日吹着海风,大抵是这样的。他头上是一顶破毡帽,身上只一件极薄的棉衣,浑身瑟索着;手里提着一个纸包和一支长烟管,那手也不是我所记得的红活圆实的手,却又粗又笨而且开裂,像是松树皮了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22133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我这时很兴奋,但不知道怎么说才好,只是说: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“阿!闰土哥,——你来了?……”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我接着便有许多话,想要连珠一般涌出:角鸡,跳鱼儿,贝壳,猹,……但又总觉得被什么挡着似的,单在脑里面回旋,吐不出口外去。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他站住了,脸上现出欢喜和凄凉的神情;动着嘴唇,却没有作声。他的态度终于恭敬起来了,分明的叫道: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“老爷!……”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788055"/>
            <a:ext cx="10833100" cy="135940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我似乎打了一个寒噤;我就知道,我们之间已经隔了一层可悲的厚障壁了。我也说不出话。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2123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★1.对比(A)(B)两文段,归纳:从少年到中年,闰土发生了哪些变化?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闰土的变化表现在以下方面:外貌,由健康的紫色到灰黄色,多皱纹,有辛劳痕迹;动作语言没有先前灵活流畅,显出呆滞、结巴;对“我”由原来的无拘无束变成“恭敬”;对生活由原来的乐观变得麻木、悲观。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2.无论是儿时还是现在,闰土来了,“我”都很高兴,请在(A)(B)段中找出能表达这一心态的句子。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(A)           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(B)        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★3.(B)段中写闰土“脸上现出欢喜和凄凉的神情”,这该怎样理解?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6" name="A_6de0a"/>
          <p:cNvSpPr/>
          <p:nvPr/>
        </p:nvSpPr>
        <p:spPr>
          <a:xfrm>
            <a:off x="339090" y="5390973"/>
            <a:ext cx="672954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痛苦、难堪,失去了生活的信心。</a:t>
            </a:r>
          </a:p>
        </p:txBody>
      </p:sp>
      <p:sp>
        <p:nvSpPr>
          <p:cNvPr id="5" name="A_047eb"/>
          <p:cNvSpPr/>
          <p:nvPr/>
        </p:nvSpPr>
        <p:spPr>
          <a:xfrm>
            <a:off x="607060" y="4756989"/>
            <a:ext cx="1091101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为老友重逢而高兴,而二十几年的生活,世态炎凉让他感到</a:t>
            </a:r>
          </a:p>
        </p:txBody>
      </p:sp>
      <p:sp>
        <p:nvSpPr>
          <p:cNvPr id="4" name="A_8c7aa"/>
          <p:cNvSpPr/>
          <p:nvPr/>
        </p:nvSpPr>
        <p:spPr>
          <a:xfrm>
            <a:off x="1148398" y="2855037"/>
            <a:ext cx="34766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我这时很兴奋。 </a:t>
            </a:r>
          </a:p>
        </p:txBody>
      </p:sp>
      <p:sp>
        <p:nvSpPr>
          <p:cNvPr id="3" name="A_55f59"/>
          <p:cNvSpPr/>
          <p:nvPr/>
        </p:nvSpPr>
        <p:spPr>
          <a:xfrm>
            <a:off x="1170623" y="2221053"/>
            <a:ext cx="37719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我便飞跑的去看。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6915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4.生活中你与哪些人的交往也有“厚障壁”?请简述“厚障壁”产生的原因。你有办法消除这“厚障壁”吗?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示例:与老师间有“厚障壁”。原因是不能理解老师教育学生的迫切心情。办法:多沟通,多从老师的角度思考问题。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27793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二、教材母题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★1.曾经亲密无间的一对小伙伴,现在却变得那样“隔膜”,让“我”感到“我们之间已经隔了一层可悲的厚障壁了”。这“可悲的厚障壁”是什么?你认为是什么原因造成的?同学们之间讨论。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文本框 15"/>
          <p:cNvSpPr txBox="1">
            <a:spLocks noChangeArrowheads="1"/>
          </p:cNvSpPr>
          <p:nvPr/>
        </p:nvSpPr>
        <p:spPr bwMode="auto">
          <a:xfrm>
            <a:off x="3308350" y="674688"/>
            <a:ext cx="47625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文学类文本阅读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73050" y="1223863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岂曰无衣,与子同袍(原创)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①长江浩荡,暮霭沉沉。夜色一点一点漫了过来,笼罩在武汉上空。月亮仿佛也戴上了口罩,只露出小半张脸,注视着这里的街市。四处霓虹闪烁,却鲜有人语——入夜的武汉,本是一座人声鼎沸、红透天际的不夜城啊。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②防护服、口罩、手套。全副武装之后,我走到路口,郑能量已等在路边,坐上车,先给我喷洒一遍酒精。这是他的“标准流程”。他说,既要对乘车人负责,也要对自己负责。</a:t>
            </a:r>
          </a:p>
        </p:txBody>
      </p:sp>
    </p:spTree>
  </p:cSld>
  <p:clrMapOvr>
    <a:masterClrMapping/>
  </p:clrMapOvr>
  <p:transition>
    <p:random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02045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③郑能量长得高瘦,戴副眼镜。这个“九零后”给我的第一印象是斯文,但也显得老成持重,让人放心。我们都来自湖南,天然的地域认同感很快拉近了我们的距离。接下来的几天,我边采访他,边跟着他做志愿者。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④后排座椅上堆满了盒饭。“现在晚上7点多了,给人送饭去?”我看了看时间。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⑤“爱心人士赞助了一百五十份盒饭,刚刚装上车,后备箱还有。”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⑥郑能量的电话铃声响起。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⑦“您好!请问是郑大哥吗?”是个怯怯的女孩声音。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⑧“欸,是的。我是郑能量,请问您有什么需要?”这是他接电话的标准答复,有求必应,铿锵有力。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⑨“听说您那里有饭提供是吧?能否送一点给我?谢谢您!”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⑩“没问题,我的手机号就是微信号,你加我微信发送定位,马上给你送过来。”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07705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⑪一口气开到约定地点,见面聊了才知道,打电话的小张是一名寒假来武汉陪外婆过年的大学生。小张告诉我,她外婆平时都是一个人独居,这次被确诊为新冠肺炎患者,正在住院治疗。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⑫“那你就是密切接触者,你的身体怎么样?”我一边从车上给她拿盒饭一边问。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⑬“我被隔离观察了十四天,没有症状就回家了,可回到外婆的房子里就犯了难,我在武汉没有熟人,家里吃的都耗尽了,我又不熟悉环境,不敢随便出门。刚刚在网上看到郑能量发布的信息,就马上打电话求助了。”小张很有礼貌,语气也很平静,但我听出了她的无奈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⑭郑能量说:“一定保护好自己,以后有什么困难就给我打电话,我会帮你想办法的,我电话二十四小时在线。”小张连声道谢,我们看着她单薄的身影消失在楼道的转角。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16421" y="647799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⑮郑能量的手机还在不断响起。晚上8点多,还有很多人没吃饭,有些是跟郑能量一样的志愿者,一直忙着没空吃饭,有些像小张这样的,家里面没有存粮了。送完盒饭,还有一批批近期要送往各个医院和社区的爱心物资。郑能量要计划一下接下来的物资发放工作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⑯“要不先送你回去休息吧?”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⑰“说好了,今天跟你并肩战斗到底,你什么时候收工,我什么时候回去。”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⑱“我要再等等,晚上怕有人要用车。”</a:t>
            </a: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6828"/>
            <a:ext cx="10833100" cy="32613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⑲电话骤然响起,果然有人求助。已经半夜12点了,郑能量发车启动、导航设置一气呵成。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⑳雨后的街道沉默而冷寂,湿漉漉、空荡荡。郑能量的白色小车飞驰在宽阔的楚雄大道上,目的地是湖北省中医院光谷院区,那里有两位老人等着回家。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0437" y="422364"/>
            <a:ext cx="10945216" cy="6431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助者说,她九十岁的奶奶低烧,父亲带着奶奶去省中医院光谷院区做进一步检查,医院CT检查和咽拭子检查均已排除新冠肺炎感染。去的时候是白天,社区安排了车辆,等一切都检查完了,天已经很晚了,社区有限的几辆小车,又正奔波于运送新发现患者的路上,一时半会赶不过来。两个老人在医院门口等了很久,始终打不到车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“没事的,大爷,我来接你们回家!”郑能量搀扶着老太太上车。看着颤颤巍巍的老人,我的内心无法平静,在这个雨夜的武汉,我看见了人类面对病魔的顽强,也感受到驱散寒冷的温暖。</a:t>
            </a: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504453" y="575791"/>
            <a:ext cx="504120" cy="50412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504453" y="4320207"/>
            <a:ext cx="504120" cy="504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49250" y="867529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老大爷千恩万谢的话语洒满了郑能量回家的路。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“大爷,没事的。”郑能量说得风轻云淡。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平安抵达。老大爷扶着母亲下车,临走时将几百元钱卷成卷,丢在车座椅上。郑能量赶紧还给老人:“我们志愿者是不收钱的,收钱的话那还出来干什么呢?”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“小伙子,好人一生平安!”老人频频拱手作揖。或许在他心里,再多感谢的话都显得无力,只能用这种传统的礼仪表达谢意。</a:t>
            </a:r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432445" y="935831"/>
            <a:ext cx="576192" cy="576192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4"/>
          <a:stretch>
            <a:fillRect/>
          </a:stretch>
        </p:blipFill>
        <p:spPr>
          <a:xfrm>
            <a:off x="432445" y="1583903"/>
            <a:ext cx="576128" cy="576128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5"/>
          <a:stretch>
            <a:fillRect/>
          </a:stretch>
        </p:blipFill>
        <p:spPr>
          <a:xfrm>
            <a:off x="432445" y="2231911"/>
            <a:ext cx="576128" cy="576128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6"/>
          <a:stretch>
            <a:fillRect/>
          </a:stretch>
        </p:blipFill>
        <p:spPr>
          <a:xfrm>
            <a:off x="504453" y="4104119"/>
            <a:ext cx="576128" cy="57612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告别老人,郑能量说,两点了,应该没有什么人用车了,今天收工吧。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夜色浓重。深夜两点,在这座英雄辈出的城市街头,我与郑能量道别,看着他的车渐行渐远。那尾灯一点一点变得模糊,最终融进整片暖黄的路灯中。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(节选自曾散《爱的温暖和力量》,《人民日报》2020年3月25日20版)</a:t>
            </a: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486446" y="1295871"/>
            <a:ext cx="486059" cy="486059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432445" y="2592015"/>
            <a:ext cx="540060" cy="5400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6828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这“可悲的厚障壁”就是人与人之间无法交流、理解,思想与感情互不相通。这种厚障壁是由于旧社会中人与人之间存在着社会身份的巨大差异,各自困在与自己社会身份相适应的狭小的生活之中,无论是思想还是感情都无法突破束缚,从而造就了一层层阻碍人们心意相通、哀乐与共的“厚障壁”。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33041" y="1503184"/>
            <a:ext cx="9000404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★1.根据选文内容,以郑能量为主人公,按要求填空。</a:t>
            </a: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/>
        </p:nvGraphicFramePr>
        <p:xfrm>
          <a:off x="349250" y="2453640"/>
          <a:ext cx="10833100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5666977"/>
                <a:gridCol w="5166123"/>
              </a:tblGrid>
              <a:tr h="0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事　件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性　格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认真负责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收到求助,给小张送饭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92485" y="2844225"/>
            <a:ext cx="566928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>
                <a:latin typeface="Arial" panose="020b0604020202020204" pitchFamily="34" charset="0"/>
                <a:cs typeface="Times New Roman" panose="02020603050405020304" pitchFamily="18" charset="0"/>
              </a:rPr>
              <a:t>出车前,给“我”喷洒一遍酒精</a:t>
            </a:r>
          </a:p>
        </p:txBody>
      </p:sp>
      <p:sp>
        <p:nvSpPr>
          <p:cNvPr id="5" name="矩形 4"/>
          <p:cNvSpPr/>
          <p:nvPr/>
        </p:nvSpPr>
        <p:spPr>
          <a:xfrm>
            <a:off x="6409109" y="3372383"/>
            <a:ext cx="180848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>
                <a:latin typeface="Arial" panose="020b0604020202020204" pitchFamily="34" charset="0"/>
                <a:cs typeface="Times New Roman" panose="02020603050405020304" pitchFamily="18" charset="0"/>
              </a:rPr>
              <a:t>真诚热情</a:t>
            </a:r>
          </a:p>
        </p:txBody>
      </p:sp>
      <p:sp>
        <p:nvSpPr>
          <p:cNvPr id="6" name="矩形 5"/>
          <p:cNvSpPr/>
          <p:nvPr/>
        </p:nvSpPr>
        <p:spPr>
          <a:xfrm>
            <a:off x="792485" y="3860926"/>
            <a:ext cx="485648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>
                <a:latin typeface="Arial" panose="020b0604020202020204" pitchFamily="34" charset="0"/>
                <a:cs typeface="Times New Roman" panose="02020603050405020304" pitchFamily="18" charset="0"/>
              </a:rPr>
              <a:t>送两位老人回家,拒收费用</a:t>
            </a:r>
          </a:p>
        </p:txBody>
      </p:sp>
      <p:sp>
        <p:nvSpPr>
          <p:cNvPr id="7" name="矩形 6"/>
          <p:cNvSpPr/>
          <p:nvPr/>
        </p:nvSpPr>
        <p:spPr>
          <a:xfrm>
            <a:off x="6409108" y="3876712"/>
            <a:ext cx="180848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>
                <a:latin typeface="Arial" panose="020b0604020202020204" pitchFamily="34" charset="0"/>
                <a:cs typeface="Times New Roman" panose="02020603050405020304" pitchFamily="18" charset="0"/>
              </a:rPr>
              <a:t>无私奉献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47442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2.体会下面语句中加点词语的表达效果。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(1)已经半夜12点了,郑能量发车启动、导航设置一气呵成。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“一气呵成”形容做事迅速、不间断地完成,文中指郑能量接到求助电话后出车动作娴熟、行动迅速,体现他乐于奉献的精神。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(2)“小伙子,好人一生平安!”老人频频拱手作揖。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“频频”写出老人连续多次向郑能量行礼致谢,表达了老人对郑能量的感激之深,也侧面体现了郑能量不求回报的无私奉献精神。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100819" y="1437005"/>
            <a:ext cx="30029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.   .   .   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65240" y="4032250"/>
            <a:ext cx="30029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.   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4529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★3.请从内容上和结构上谈谈你对文章最后一段的理解。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内容上,夜色浓重,渲染了庄重的气氛,武汉疫情虽然严重,但在困境之下,人与人之间守望相助的温情照亮了夜的黑,给人以温暖。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  结构上,照应第一段,首尾呼应,使文章的结构严谨,点明文章主旨,升华中心,赞颂了在困境之下人与人之间守望相助的温情。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★4.请你谈谈本文标题的含义及其作用。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含义:“岂曰无衣,与子同袍”原意指怎能说没有衣裳,我愿和你同披一件战袍。在文中指郑能量作为志愿者,与武汉人民同患难,表达了在困难面前人与人之间互帮互助的精神,带来的温暖与力量。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作用:(1)引自《诗经》,更具文学色彩;(2)吸引读者的阅读兴趣;(3)暗示文章主旨。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14200" y="124333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67529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★2.画出文中描写环境的语句,体会作者以此营造的氛围,说说这些描写对表达主题所起的作用。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(1)时候既然是深冬;渐近故乡时,天气又阴晦了,冷风吹进船舱中,呜呜的响,从篷隙向外一望,苍黄的天底下,远近横着几个萧索的荒村,没有一些活气。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这句话写出了故乡的萧瑟与凄凉,反映了当时军阀官僚统治下社会的黑暗与人民生活的困苦,也为下文写闰土脸上那凄凉的神情做了铺垫。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27793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(2)深蓝的天空中挂着一轮金黄的圆月,下面是海边的沙地,都种着一望无际的碧绿的西瓜。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这句环境描写充满画意,色彩极为鲜明而纯净,生机勃勃,由此衬托出少年闰土“小英雄”的形象,也写出了作者对于故乡的美好印象。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(3)我在朦胧中,眼前展开一片海边碧绿的沙地来,上面深蓝的天空中挂着一轮金黄的圆月。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这句景物描写,再次描绘了海边神异的图画,这是“我”对新的希望的想象、憧憬。以上这些描写环境的语句,都是为表达文章主题服务的,起到了铺垫、衬托的作用,表现了人物性格,揭示了社会现实。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56529" y="1400175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1.根据拼音写出相应的词语。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(1)渐近故乡时,天气又yīn huì(          )了,冷风吹进船舱中,呜呜的响,从篷隙向外一望,苍黄的天底下,远近横着几个xiāo suǒ(          )的荒村,没有一些活气。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(2)那一年,我家是一件大jì sì(          )的值年。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(3)这畜生很líng lì(          ),倒向你奔来,反从胯下窜了。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(4)我è rán(          )了。</a:t>
            </a:r>
          </a:p>
        </p:txBody>
      </p:sp>
      <p:sp>
        <p:nvSpPr>
          <p:cNvPr id="7" name="A_28ebd"/>
          <p:cNvSpPr/>
          <p:nvPr/>
        </p:nvSpPr>
        <p:spPr>
          <a:xfrm>
            <a:off x="2422514" y="5300599"/>
            <a:ext cx="15288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愕然 </a:t>
            </a:r>
          </a:p>
        </p:txBody>
      </p:sp>
      <p:sp>
        <p:nvSpPr>
          <p:cNvPr id="6" name="A_42ade"/>
          <p:cNvSpPr/>
          <p:nvPr/>
        </p:nvSpPr>
        <p:spPr>
          <a:xfrm>
            <a:off x="3735377" y="4666615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伶俐 </a:t>
            </a:r>
          </a:p>
        </p:txBody>
      </p:sp>
      <p:sp>
        <p:nvSpPr>
          <p:cNvPr id="5" name="A_1c480"/>
          <p:cNvSpPr/>
          <p:nvPr/>
        </p:nvSpPr>
        <p:spPr>
          <a:xfrm>
            <a:off x="5516552" y="4032631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祭祀 </a:t>
            </a:r>
          </a:p>
        </p:txBody>
      </p:sp>
      <p:sp>
        <p:nvSpPr>
          <p:cNvPr id="4" name="A_24125"/>
          <p:cNvSpPr/>
          <p:nvPr/>
        </p:nvSpPr>
        <p:spPr>
          <a:xfrm>
            <a:off x="968682" y="3398647"/>
            <a:ext cx="15288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萧索 </a:t>
            </a:r>
          </a:p>
        </p:txBody>
      </p:sp>
      <p:sp>
        <p:nvSpPr>
          <p:cNvPr id="3" name="A_68457"/>
          <p:cNvSpPr/>
          <p:nvPr/>
        </p:nvSpPr>
        <p:spPr>
          <a:xfrm>
            <a:off x="5694352" y="2130679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阴晦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(5)然而圆规很不平,显出bǐ yí(          )的神色,仿佛chī xiào(          )法国人不知道拿破仑,美国人不知道华盛顿似的。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(6)我一面yìng chou(          ),偷空便收拾些行李,这样的过了三四天。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(7)“这是第五个孩子,没有见过shì miàn(          ),躲躲闪闪……”</a:t>
            </a:r>
          </a:p>
        </p:txBody>
      </p:sp>
      <p:sp>
        <p:nvSpPr>
          <p:cNvPr id="6" name="A_2a6f4"/>
          <p:cNvSpPr/>
          <p:nvPr/>
        </p:nvSpPr>
        <p:spPr>
          <a:xfrm>
            <a:off x="7485698" y="4129196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世面 </a:t>
            </a:r>
          </a:p>
        </p:txBody>
      </p:sp>
      <p:sp>
        <p:nvSpPr>
          <p:cNvPr id="5" name="A_d4e92"/>
          <p:cNvSpPr/>
          <p:nvPr/>
        </p:nvSpPr>
        <p:spPr>
          <a:xfrm>
            <a:off x="4120198" y="2861228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应酬 </a:t>
            </a:r>
          </a:p>
        </p:txBody>
      </p:sp>
      <p:sp>
        <p:nvSpPr>
          <p:cNvPr id="4" name="A_d2134"/>
          <p:cNvSpPr/>
          <p:nvPr/>
        </p:nvSpPr>
        <p:spPr>
          <a:xfrm>
            <a:off x="1196340" y="2227244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嗤笑 </a:t>
            </a:r>
          </a:p>
        </p:txBody>
      </p:sp>
      <p:sp>
        <p:nvSpPr>
          <p:cNvPr id="3" name="A_2057c"/>
          <p:cNvSpPr/>
          <p:nvPr/>
        </p:nvSpPr>
        <p:spPr>
          <a:xfrm>
            <a:off x="5744210" y="1593260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鄙夷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165</Paragraphs>
  <Slides>43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52">
      <vt:lpstr>Arial</vt:lpstr>
      <vt:lpstr>Calibri</vt:lpstr>
      <vt:lpstr>宋体</vt:lpstr>
      <vt:lpstr>黑体</vt:lpstr>
      <vt:lpstr>微软雅黑</vt:lpstr>
      <vt:lpstr>Times New Roman</vt:lpstr>
      <vt:lpstr>NEU-BZ-S92</vt:lpstr>
      <vt:lpstr>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2021-09-29T09:51:51.859</cp:lastPrinted>
  <dcterms:created xsi:type="dcterms:W3CDTF">2021-09-29T09:51:51Z</dcterms:created>
  <dcterms:modified xsi:type="dcterms:W3CDTF">2021-09-29T01:51:52Z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