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7" r:id="rId4"/>
    <p:sldId id="284" r:id="rId5"/>
    <p:sldId id="261" r:id="rId6"/>
    <p:sldId id="267" r:id="rId7"/>
    <p:sldId id="285" r:id="rId8"/>
    <p:sldId id="269" r:id="rId9"/>
    <p:sldId id="286" r:id="rId10"/>
    <p:sldId id="274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595"/>
  </p:normalViewPr>
  <p:slideViewPr>
    <p:cSldViewPr snapToGrid="0">
      <p:cViewPr varScale="1">
        <p:scale>
          <a:sx n="66" d="100"/>
          <a:sy n="66" d="100"/>
        </p:scale>
        <p:origin x="6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E1D70-9C61-4B59-BBC9-94D66AAE08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5F0C1-811E-423D-A554-873A11A3CBC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Relationship Id="rId4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Relationship Id="rId4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6.png" /><Relationship Id="rId4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6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6.png" /><Relationship Id="rId4" Type="http://schemas.openxmlformats.org/officeDocument/2006/relationships/image" Target="../media/image11.jpeg" /><Relationship Id="rId5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Relationship Id="rId6" Type="http://schemas.openxmlformats.org/officeDocument/2006/relationships/image" Target="../media/image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png" /><Relationship Id="rId4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Relationship Id="rId4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68429" y="2261167"/>
            <a:ext cx="3243580" cy="19380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写</a:t>
            </a:r>
            <a:r>
              <a:rPr lang="zh-CN" altLang="en-US" sz="6000" b="1" smtClean="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作课</a:t>
            </a:r>
            <a:endParaRPr lang="zh-CN" altLang="en-US" sz="6000" b="1" smtClean="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zh-CN" sz="6000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学习仿写</a:t>
            </a:r>
            <a:endParaRPr lang="zh-CN" altLang="zh-CN" sz="6000" b="1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 rot="16200000">
            <a:off x="969733" y="2879302"/>
            <a:ext cx="1462953" cy="7017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 rot="5400000" flipH="1">
            <a:off x="7333256" y="2881137"/>
            <a:ext cx="1466624" cy="70174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483242" y="4189231"/>
            <a:ext cx="6801294" cy="63796"/>
            <a:chOff x="914400" y="4359348"/>
            <a:chExt cx="6801294" cy="6379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914400" y="4391246"/>
              <a:ext cx="3232298" cy="0"/>
            </a:xfrm>
            <a:prstGeom prst="line">
              <a:avLst/>
            </a:prstGeom>
            <a:ln>
              <a:solidFill>
                <a:srgbClr val="8178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283149" y="4359348"/>
              <a:ext cx="63796" cy="63796"/>
            </a:xfrm>
            <a:prstGeom prst="ellipse">
              <a:avLst/>
            </a:prstGeom>
            <a:solidFill>
              <a:srgbClr val="817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483396" y="4391246"/>
              <a:ext cx="3232298" cy="0"/>
            </a:xfrm>
            <a:prstGeom prst="line">
              <a:avLst/>
            </a:prstGeom>
            <a:ln>
              <a:solidFill>
                <a:srgbClr val="8178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3158879" y="4325023"/>
            <a:ext cx="36626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2400" b="1" spc="4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八</a:t>
            </a:r>
            <a:r>
              <a:rPr lang="zh-CN" altLang="en-US" sz="2400" b="1" spc="450" smtClean="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年级</a:t>
            </a:r>
            <a:r>
              <a:rPr lang="zh-CN" altLang="en-US" sz="2400" b="1" spc="4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下</a:t>
            </a:r>
            <a:r>
              <a:rPr lang="zh-CN" altLang="en-US" sz="2400" b="1" spc="450" smtClean="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册 </a:t>
            </a:r>
            <a:r>
              <a:rPr lang="zh-CN" altLang="en-US" sz="2400" b="1" spc="4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第一单元</a:t>
            </a:r>
            <a:endParaRPr lang="zh-CN" altLang="en-US" sz="2400" b="1" spc="450">
              <a:solidFill>
                <a:prstClr val="black">
                  <a:lumMod val="85000"/>
                  <a:lumOff val="15000"/>
                </a:prst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3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18005" y="463112"/>
            <a:ext cx="49628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比较分析文段特点，仿写</a:t>
            </a:r>
            <a:r>
              <a:rPr lang="zh-CN" altLang="zh-CN" sz="3200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>
              <a:solidFill>
                <a:srgbClr val="81786D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583" y="1418976"/>
            <a:ext cx="112239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比较《家住太极城》中的原文语段与改写后的语段，说说原文有何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583" y="2608791"/>
            <a:ext cx="1136943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原文：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太极城被旬河、汉江环绕，分为阴阳两岛，状如二鱼首尾相逐。阳鱼岛位于旬河北，阴鱼岛位于旬河南，大部分属于老城。新城则位于阴鱼岛的鱼尾，鱼，破浪而出，展现出繁华、热闹、欣欣向荣的街市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改写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太极城被旬河、汉江环绕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，分为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阴阳两岛，阳鱼岛位于旬河北，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阴鱼岛位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于旬河南，大部分属于老城。繁华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热闹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的新城则位于阴鱼岛末端。 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87" y="4870764"/>
            <a:ext cx="2699993" cy="15093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3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18005" y="463112"/>
            <a:ext cx="496289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比较分析文段特点，仿写</a:t>
            </a:r>
            <a:r>
              <a:rPr lang="zh-CN" altLang="zh-CN" sz="3200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>
              <a:solidFill>
                <a:srgbClr val="81786D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3584" y="1418976"/>
            <a:ext cx="11078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比较《家住太极城》中的原文语段与改写后的语段，说说原文有何特点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584" y="2457447"/>
            <a:ext cx="11369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503584" y="2828053"/>
            <a:ext cx="11078816" cy="16911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原文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运用了比喻的修辞手法，将阴阳两岛恰当地比喻为首尾相逐的两条鱼，不仅说明了两岛的地理位置，又生动地描写了两岛的形态。更精妙的是在描写新城时，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仍旧沿用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这一“鱼尾”的比喻，形象地表现了县城的繁华热闹。</a:t>
            </a:r>
            <a:endParaRPr kumimoji="1"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87" y="4870764"/>
            <a:ext cx="2699993" cy="15093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76" y="4391058"/>
            <a:ext cx="2609220" cy="20325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3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内容占位符 9"/>
          <p:cNvSpPr>
            <a:spLocks noGrp="1" noChangeArrowheads="1"/>
          </p:cNvSpPr>
          <p:nvPr>
            <p:ph idx="1"/>
          </p:nvPr>
        </p:nvSpPr>
        <p:spPr>
          <a:xfrm>
            <a:off x="549966" y="667013"/>
            <a:ext cx="10866782" cy="1296144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朗读《灯笼》原文片段，作者运用了一个什么句式展开记叙？这样的句式有何好处？</a:t>
            </a:r>
            <a:r>
              <a:rPr lang="zh-CN" altLang="zh-CN" sz="320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966" y="1809847"/>
            <a:ext cx="110655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原文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：提起灯笼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会想起三家村的犬吠，村中老头呵狗的声音；就会想起庞大的晃荡着的影子，夜行人咕咕噜噜的私语；想起祖父雪白的胡须，同宏亮大方的谈吐；坡野里想起跳跳的磷火，村边社戏台下想起闹嚷嚷的观众，花生篮，冰糖葫芦；台上的小丑，花脸，跪堂谱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司马懿探山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，灯笼的缘结得太多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记忆的网里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挤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着的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就都是。</a:t>
            </a:r>
            <a:r>
              <a:rPr lang="zh-CN" altLang="zh-CN" sz="320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kumimoji="1"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3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6755" y="2288541"/>
            <a:ext cx="6665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16915" y="2399832"/>
            <a:ext cx="66525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提到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**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，就会想到……；就会想到……；想起……；（地点）想起……；（地点）想起……</a:t>
            </a:r>
            <a:r>
              <a:rPr lang="zh-CN" altLang="zh-CN" sz="3200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kern="1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3200" kern="1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的句式把作者与灯笼有关的零散记忆串联起来，使文章记叙有条理，内涵更丰富。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内容占位符 9"/>
          <p:cNvSpPr>
            <a:spLocks noGrp="1" noChangeArrowheads="1"/>
          </p:cNvSpPr>
          <p:nvPr>
            <p:ph idx="1"/>
          </p:nvPr>
        </p:nvSpPr>
        <p:spPr>
          <a:xfrm>
            <a:off x="549966" y="667013"/>
            <a:ext cx="10866782" cy="1296144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smtClean="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朗读《灯笼》原文片段，作者运用了一个什么句式展开记叙？这样的句式有何好处？</a:t>
            </a:r>
            <a:r>
              <a:rPr lang="zh-CN" altLang="zh-CN" sz="320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97" y="2286322"/>
            <a:ext cx="4202901" cy="327400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r="12667" b="11938"/>
          <a:stretch>
            <a:fillRect/>
          </a:stretch>
        </p:blipFill>
        <p:spPr>
          <a:xfrm>
            <a:off x="4874605" y="1885107"/>
            <a:ext cx="6998418" cy="449288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3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5394" y="2142018"/>
            <a:ext cx="45419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3.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挑选以上两个文段中的一个，运用到合适的场景中，进行仿写。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8005" y="463112"/>
            <a:ext cx="53803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梳理文章结构，画图 </a:t>
            </a:r>
            <a:endParaRPr lang="zh-CN" altLang="en-US" sz="3200" b="1">
              <a:solidFill>
                <a:srgbClr val="81786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3585" y="1390336"/>
            <a:ext cx="112310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快速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阅读《陕北的春》，通过抓每段中心句，梳理文章结构。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585" y="2456758"/>
            <a:ext cx="1073520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从安塞腰鼓豪迈的捶打中开始的</a:t>
            </a:r>
            <a:endParaRPr lang="zh-CN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从壶口坚冰开裂的响动中开始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endParaRPr lang="en-US" altLang="zh-CN" sz="2800" kern="1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伴着塞北刮起的铺天盖地的老黄风到来的</a:t>
            </a:r>
            <a:endParaRPr lang="zh-CN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en-US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白于山区遍野盛开的山桃花开始的</a:t>
            </a:r>
            <a:endParaRPr lang="zh-CN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在清明节黄帝陵的祭奠中隆重地走向了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高潮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344470" y="2804160"/>
            <a:ext cx="91440" cy="269748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119067" y="3145156"/>
            <a:ext cx="615553" cy="25357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时间顺序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4" name="直线箭头连接符 13"/>
          <p:cNvCxnSpPr/>
          <p:nvPr/>
        </p:nvCxnSpPr>
        <p:spPr>
          <a:xfrm flipH="1">
            <a:off x="10964470" y="2804160"/>
            <a:ext cx="0" cy="2362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649740" y="3029927"/>
            <a:ext cx="615553" cy="28767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陕北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的春》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675" y="3628730"/>
            <a:ext cx="2385563" cy="2794878"/>
          </a:xfrm>
          <a:prstGeom prst="rect">
            <a:avLst/>
          </a:prstGeom>
          <a:effectLst>
            <a:softEdge rad="190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592" y="788335"/>
            <a:ext cx="11635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仿照以上结构特点，为《学校的秋天》画一个思维导图。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2892" y="1479476"/>
            <a:ext cx="988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从橘树枝头挂果开始的</a:t>
            </a: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kern="1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学校的秋天》</a:t>
            </a: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zh-CN" sz="28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伴着银杏金黄的风到来的</a:t>
            </a: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</a:t>
            </a:r>
            <a:r>
              <a:rPr lang="zh-CN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是在运动会的加油呐喊声中走向高潮的</a:t>
            </a:r>
            <a:r>
              <a:rPr lang="en-US" altLang="zh-CN" sz="28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zh-CN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4486095" y="1736372"/>
            <a:ext cx="45719" cy="151753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02" y="3510800"/>
            <a:ext cx="11515931" cy="291280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6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叁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18005" y="463112"/>
            <a:ext cx="53803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拓展阅读</a:t>
            </a:r>
            <a:r>
              <a:rPr lang="zh-CN" altLang="zh-CN" sz="3200" b="1">
                <a:solidFill>
                  <a:srgbClr val="81786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>
              <a:solidFill>
                <a:srgbClr val="81786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4706" y="1210753"/>
            <a:ext cx="11147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图书“范山模水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板块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，从写作手法和谋篇布局两个角度，找出其中可仿写借鉴的内容，批注在图书中，并挑选其中的一两个仿写点，运用到平时的写作实践中。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09" y="2780412"/>
            <a:ext cx="11527213" cy="3643195"/>
          </a:xfrm>
          <a:prstGeom prst="rect">
            <a:avLst/>
          </a:prstGeom>
        </p:spPr>
      </p:pic>
      <p:pic>
        <p:nvPicPr>
          <p:cNvPr id="1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137900" y="108331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6905" y="105128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【学习目标</a:t>
            </a:r>
            <a:r>
              <a:rPr lang="zh-CN" altLang="en-US" sz="4000" b="1" smtClean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】</a:t>
            </a:r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6000" y="2585651"/>
            <a:ext cx="10125240" cy="233469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照《背影》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《秋天的怀念》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平实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的语言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叙写平凡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事件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传递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真挚情感的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完成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一篇不少于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字的作文。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80645" y="6416040"/>
            <a:ext cx="12012295" cy="304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80645" y="86360"/>
            <a:ext cx="12012295" cy="3048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5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壹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414" y="1339071"/>
            <a:ext cx="11167171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inpin heiti" panose="00000500000000000000" pitchFamily="2" charset="-122"/>
              </a:rPr>
              <a:t>    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众多表现亲情的散文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《背影》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《秋天的怀念》都是非常典范的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平实的语言叙写平凡的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传达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真挚的情感。模仿这两篇课文的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写法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一篇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题目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自拟。不少于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字。 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081" y="3844600"/>
            <a:ext cx="3066747" cy="25553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828" y="3844600"/>
            <a:ext cx="2874421" cy="25553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18005" y="463112"/>
            <a:ext cx="4962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出示文题</a:t>
            </a:r>
            <a:endParaRPr lang="zh-CN" altLang="en-US" sz="32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0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贰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18005" y="463112"/>
            <a:ext cx="496289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整合仿写点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拟写提纲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1928" y="1491546"/>
            <a:ext cx="1021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重读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背景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秋天的怀念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提炼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1928" y="2239832"/>
            <a:ext cx="10501095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选择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某一具体形象凝聚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情思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推动情节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贯穿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注重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表现自己对所写人物态度、情感的</a:t>
            </a:r>
            <a:r>
              <a:rPr lang="zh-CN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变化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kumimoji="1"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62" y="3779397"/>
            <a:ext cx="2838516" cy="26231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368" y="3779397"/>
            <a:ext cx="2623196" cy="262319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8005" y="463112"/>
            <a:ext cx="538036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整合仿写点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拟写提纲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3584" y="1629544"/>
            <a:ext cx="11078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明确写作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筛选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素材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选取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某一具体可感的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形象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贯穿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全文。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0420" y="2711879"/>
            <a:ext cx="107352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例：母亲的手；老师的红笔；奶奶的唠叨等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45" y="3545073"/>
            <a:ext cx="4241507" cy="28665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020" y="3557015"/>
            <a:ext cx="3871371" cy="28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159" y="3545073"/>
            <a:ext cx="3366864" cy="285464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18005" y="463112"/>
            <a:ext cx="538036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整合仿写点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拟写提纲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3583" y="1629544"/>
            <a:ext cx="113694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选取与写作对象有关的某一个印象深刻、确有感想的动作或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事件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仿照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《背影》中“望父买橘”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片段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描写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精彩细节。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583" y="3205787"/>
            <a:ext cx="109600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：我看见他戴着黑布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小帽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穿着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黑布大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马褂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深青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布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棉袍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蹒跚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地走到铁道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边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慢慢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探身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下去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不大难。可是他穿过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铁道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爬上那边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月台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不容易了。他用两手攀着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上面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两脚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再向上缩；他肥胖的身子向左微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倾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显出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努力的样子。 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519" y="4635198"/>
            <a:ext cx="1795961" cy="174632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986" y="1910667"/>
            <a:ext cx="11032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安排好文章的线索和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注意综合运用多种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表达方式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文章更有表现力。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18005" y="463112"/>
            <a:ext cx="538036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整合仿写点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拟写提纲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986" y="3208704"/>
            <a:ext cx="110320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提纲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定详略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打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腹稿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7651" y="111227"/>
            <a:ext cx="10567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貮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18005" y="463112"/>
            <a:ext cx="538036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整合仿写点</a:t>
            </a: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拟写提纲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574" y="1629544"/>
            <a:ext cx="1103202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提纲示例：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写作对象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具体形象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妈妈的手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写作内容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小时候牵我上幼儿园的手（略）；扬起要打青春期叛逆的我的那只手（包含细节描写的详写）；拥抱抚慰考试失利的我的那双手（略）。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情感变化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从温暖到严厉，再到依靠和信任。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569256" y="111227"/>
            <a:ext cx="105349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叁</a:t>
            </a:r>
            <a:r>
              <a:rPr lang="en-US" altLang="zh-CN" sz="3600" b="1" smtClean="0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54" y="447339"/>
            <a:ext cx="1006874" cy="859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18005" y="463112"/>
            <a:ext cx="5380360" cy="74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仿写</a:t>
            </a:r>
            <a:r>
              <a:rPr lang="zh-CN" altLang="zh-CN" sz="32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inpin heiti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8005" y="1527946"/>
            <a:ext cx="4808624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当堂写作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一气呵成。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Aft>
                <a:spcPts val="1800"/>
              </a:spcAft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自读修改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完善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整理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09" y="3199204"/>
            <a:ext cx="11527213" cy="322440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77</Paragraphs>
  <Slides>17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9">
      <vt:lpstr>Arial</vt:lpstr>
      <vt:lpstr>等线 Light</vt:lpstr>
      <vt:lpstr>等线</vt:lpstr>
      <vt:lpstr>字魂59号-创粗黑</vt:lpstr>
      <vt:lpstr>Calibri Light</vt:lpstr>
      <vt:lpstr>Calibri</vt:lpstr>
      <vt:lpstr>黑体</vt:lpstr>
      <vt:lpstr>微软雅黑</vt:lpstr>
      <vt:lpstr>楷体</vt:lpstr>
      <vt:lpstr>楷体_GB2312</vt:lpstr>
      <vt:lpstr>inpin heiti</vt:lpstr>
      <vt:lpstr>Office 主题​​</vt:lpstr>
      <vt:lpstr>PowerPoint Presentation</vt:lpstr>
      <vt:lpstr>【学习目标】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2021-01-01T21:42:35.801</cp:lastPrinted>
  <dcterms:created xsi:type="dcterms:W3CDTF">2021-01-01T21:42:35Z</dcterms:created>
  <dcterms:modified xsi:type="dcterms:W3CDTF">2021-01-01T13:42:37Z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