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3"/>
  </p:handoutMasterIdLst>
  <p:sldIdLst>
    <p:sldId id="256" r:id="rId4"/>
    <p:sldId id="334" r:id="rId6"/>
    <p:sldId id="336" r:id="rId7"/>
    <p:sldId id="335" r:id="rId8"/>
    <p:sldId id="375" r:id="rId9"/>
    <p:sldId id="378" r:id="rId10"/>
    <p:sldId id="338" r:id="rId11"/>
    <p:sldId id="339" r:id="rId12"/>
    <p:sldId id="518" r:id="rId13"/>
    <p:sldId id="519" r:id="rId14"/>
    <p:sldId id="520" r:id="rId15"/>
    <p:sldId id="545" r:id="rId16"/>
    <p:sldId id="340" r:id="rId17"/>
    <p:sldId id="450" r:id="rId18"/>
    <p:sldId id="455" r:id="rId19"/>
    <p:sldId id="352" r:id="rId20"/>
    <p:sldId id="353" r:id="rId21"/>
    <p:sldId id="354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  <p:cmAuthor id="2" name="dell" initials="d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370"/>
    <a:srgbClr val="FF3300"/>
    <a:srgbClr val="FBE5D6"/>
    <a:srgbClr val="009999"/>
    <a:srgbClr val="4F855D"/>
    <a:srgbClr val="B2B2B2"/>
    <a:srgbClr val="202020"/>
    <a:srgbClr val="323232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57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commentAuthors" Target="commentAuthors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3554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141413" y="754063"/>
            <a:ext cx="4391025" cy="3294062"/>
          </a:xfrm>
          <a:ln>
            <a:miter/>
          </a:ln>
        </p:spPr>
      </p:sp>
      <p:sp>
        <p:nvSpPr>
          <p:cNvPr id="256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dirty="0"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58D54A50-9042-4286-95D4-1DF2C145D3E5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7" name="日期占位符 4"/>
          <p:cNvSpPr>
            <a:spLocks noGrp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标题，内容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228600"/>
            <a:ext cx="11387667" cy="11430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197600" y="1600200"/>
            <a:ext cx="5592233" cy="4498975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en-US" altLang="zh-CN" strike="noStrike" noProof="1" dirty="0"/>
          </a:p>
        </p:txBody>
      </p:sp>
    </p:spTree>
  </p:cSld>
  <p:clrMapOvr>
    <a:masterClrMapping/>
  </p:clrMapOvr>
  <p:transition spd="slow">
    <p:pull dir="r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1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lnSpc>
                <a:spcPct val="100000"/>
              </a:lnSpc>
              <a:defRPr sz="140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defRPr sz="2400" noProof="1"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l">
              <a:lnSpc>
                <a:spcPct val="100000"/>
              </a:lnSpc>
              <a:defRPr sz="24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p>
            <a:pPr algn="r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 noProof="1" dirty="0">
                <a:cs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BB7BEA3-E5A0-4218-9E3A-CF116EF4BB44}" type="datetime1">
              <a:rPr kumimoji="0" lang="zh-CN" altLang="en-US" sz="14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kumimoji="0" lang="zh-CN" altLang="en-US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 noProof="1"/>
            </a:lvl1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sz="1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/>
            </a:lvl1pPr>
          </a:lstStyle>
          <a:p>
            <a:pPr lvl="0" eaLnBrk="1" fontAlgn="base" hangingPunct="1"/>
            <a:fld id="{9A0DB2DC-4C9A-4742-B13C-FB6460FD3503}" type="slidenum">
              <a:rPr lang="zh-CN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zh-CN" strike="noStrike" noProof="1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72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306" y="2149076"/>
            <a:ext cx="5696939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8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土地的誓言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96280" y="3364230"/>
            <a:ext cx="3712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端木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蕻</a:t>
            </a:r>
            <a:r>
              <a:rPr lang="en-US" altLang="zh-CN" sz="4000">
                <a:latin typeface="Arial" panose="020B0604020202020204" pitchFamily="34" charset="0"/>
                <a:ea typeface="楷体" panose="02010609060101010101" charset="-122"/>
                <a:cs typeface="Arial" panose="020B0604020202020204" pitchFamily="34" charset="0"/>
              </a:rPr>
              <a:t>hóng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良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7" name="TextBox 1"/>
          <p:cNvSpPr txBox="1"/>
          <p:nvPr/>
        </p:nvSpPr>
        <p:spPr>
          <a:xfrm>
            <a:off x="1377315" y="3391535"/>
            <a:ext cx="98056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句子：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土地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原野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我的家乡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必须被解放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你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必须站立。</a:t>
            </a:r>
            <a:r>
              <a:rPr lang="zh-CN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1377315" y="4104640"/>
            <a:ext cx="97282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批注：对土地以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你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相称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是作者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情绪逐渐激动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的表现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他不再满足于使用第三人称代词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她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”,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抛开读者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直接与自己热爱的土地进行对话、交流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情感显得更加直接而迫切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具有强烈的抒情效果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52226"/>
          <p:cNvSpPr txBox="1">
            <a:spLocks noChangeArrowheads="1"/>
          </p:cNvSpPr>
          <p:nvPr/>
        </p:nvSpPr>
        <p:spPr bwMode="auto">
          <a:xfrm>
            <a:off x="1198245" y="609600"/>
            <a:ext cx="964755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2800" dirty="0">
                <a:ea typeface="宋体" panose="02010600030101010101" pitchFamily="2" charset="-122"/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呼告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将倾诉对象拟人化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直接对故土倾诉自己的眷恋之情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“她”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相称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隐含将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土地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比作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母亲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的意思。这种感情的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反复在读者心里掀起重重波澜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激起强烈的共鸣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5017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5898" y="1217151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2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通过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有特色、有意味的景物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表达情感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814070" y="1881505"/>
            <a:ext cx="1020064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句子：秋天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银线似的蛛丝在牛角上挂着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粮车拉粮回来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麻雀吃厌了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这里那里到处飞。（白桦林、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马群、鹿群等）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814070" y="3307080"/>
            <a:ext cx="101066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牛角上挂着蛛丝、吃饱了粮食到处纷飞的麻雀都是生活中的事物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将故乡特有的景物密集地排列在一起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展现东北大地的丰饶美丽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表达作者对故土的真挚思念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501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08608" y="1647046"/>
            <a:ext cx="10597183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大量运用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排比造成连贯的、逐渐增强的气势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0177" name="TextBox 1"/>
          <p:cNvSpPr txBox="1"/>
          <p:nvPr/>
        </p:nvSpPr>
        <p:spPr>
          <a:xfrm>
            <a:off x="814070" y="2230755"/>
            <a:ext cx="1066482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句子：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在那田垄里埋葬过我的欢笑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在那稻棵上我捉过蚱蜢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在那沉重的镐头上有我的手印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。（如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“当我躺在土地上的时候,当我仰望天上的星星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……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等）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814070" y="3888105"/>
            <a:ext cx="106654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批注：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昔日在田垄间的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欢笑早已不复存在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捉过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蚱蜢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使用过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的镐头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只留在回忆中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运用排比的手法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将回忆的片段连在一起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情感逐渐增强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表现了</a:t>
            </a:r>
            <a:r>
              <a:rPr 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作者对故土的思念之情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5017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9155"/>
          <p:cNvSpPr txBox="1">
            <a:spLocks noChangeArrowheads="1"/>
          </p:cNvSpPr>
          <p:nvPr/>
        </p:nvSpPr>
        <p:spPr bwMode="auto">
          <a:xfrm>
            <a:off x="807033" y="1425362"/>
            <a:ext cx="10793148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文章铺陈了许多富于东北生活气息的形象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有怎样的效果？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49160"/>
          <p:cNvSpPr txBox="1">
            <a:spLocks noChangeArrowheads="1"/>
          </p:cNvSpPr>
          <p:nvPr/>
        </p:nvSpPr>
        <p:spPr bwMode="auto">
          <a:xfrm>
            <a:off x="807720" y="3810000"/>
            <a:ext cx="1066101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/>
            <a:r>
              <a:rPr lang="zh-CN" altLang="en-US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       </a:t>
            </a:r>
            <a:r>
              <a:rPr lang="en-US" altLang="zh-CN" sz="2800" b="1" dirty="0" smtClean="0">
                <a:solidFill>
                  <a:srgbClr val="2106EA"/>
                </a:solidFill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作者铺陈了故乡的景物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竭力地赞美故乡的丰饶和殷实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3300"/>
                </a:solidFill>
                <a:ea typeface="宋体" panose="02010600030101010101" pitchFamily="2" charset="-122"/>
              </a:rPr>
              <a:t>富有生机并充满力量</a:t>
            </a:r>
            <a:r>
              <a:rPr lang="en-US" altLang="zh-CN" sz="3200" b="1">
                <a:solidFill>
                  <a:srgbClr val="0000FF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体现了作者与故乡之间的紧密联系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对故乡的呼唤反复出现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体现了作者对故乡深深的眷恋</a:t>
            </a:r>
            <a:r>
              <a:rPr lang="zh-CN" altLang="en-US" sz="3200" b="1" dirty="0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8725" y="530960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合作探究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38530" y="2190115"/>
            <a:ext cx="10530205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铺陈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一种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浓墨重彩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地对描写对象进行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渲染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呈现、讴歌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能产生文句上的形式美和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表达上的激情美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9155"/>
          <p:cNvSpPr txBox="1">
            <a:spLocks noChangeArrowheads="1"/>
          </p:cNvSpPr>
          <p:nvPr/>
        </p:nvSpPr>
        <p:spPr bwMode="auto">
          <a:xfrm>
            <a:off x="590550" y="1287780"/>
            <a:ext cx="110109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en-US" altLang="zh-CN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为何多次写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这种声音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？为什么说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这种声音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来自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亘古的地层</a:t>
            </a:r>
            <a:r>
              <a:rPr lang="zh-CN" altLang="en-US" sz="3200" b="1" dirty="0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4370" y="2479040"/>
            <a:ext cx="108432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“这种声音”是故乡的声音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是故乡的召唤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多次写“这种声音”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表达了作者对故乡的眷念之情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6445" y="3555365"/>
            <a:ext cx="111772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作者把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“红熟的浆液”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比作自己沸腾的热血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,表达了作者与故乡密不可分的亲密之情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Grp="1" noChangeArrowheads="1"/>
          </p:cNvSpPr>
          <p:nvPr/>
        </p:nvSpPr>
        <p:spPr bwMode="auto">
          <a:xfrm>
            <a:off x="609600" y="1544955"/>
            <a:ext cx="10972800" cy="964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>
              <a:spcBef>
                <a:spcPct val="20000"/>
              </a:spcBef>
            </a:pPr>
            <a:r>
              <a:rPr lang="en-US" altLang="zh-CN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怎样理解文中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常常感到它在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泛滥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着一种热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情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泛滥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在那田垄里埋葬过我的欢笑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埋葬</a:t>
            </a:r>
            <a:r>
              <a:rPr lang="zh-CN" altLang="en-US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这两个词语的确切含义？</a:t>
            </a:r>
            <a:endParaRPr lang="zh-CN" altLang="en-US" sz="3200" b="1" dirty="0"/>
          </a:p>
        </p:txBody>
      </p:sp>
      <p:sp>
        <p:nvSpPr>
          <p:cNvPr id="7" name="矩形 6"/>
          <p:cNvSpPr/>
          <p:nvPr/>
        </p:nvSpPr>
        <p:spPr>
          <a:xfrm>
            <a:off x="609600" y="3075178"/>
            <a:ext cx="1097280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泛滥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”比喻坏的事物不受限制地流行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这里</a:t>
            </a:r>
            <a:r>
              <a:rPr lang="zh-CN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贬词褒用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形容自己对故土的热爱和渴望回乡的迫切之情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难以驾驭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2950" y="4257040"/>
            <a:ext cx="108394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spcBef>
                <a:spcPct val="20000"/>
              </a:spcBef>
            </a:pPr>
            <a:r>
              <a:rPr lang="en-US" altLang="zh-CN" sz="3200" b="1" dirty="0">
                <a:solidFill>
                  <a:srgbClr val="00206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埋葬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表明昔日在田垄间的欢笑早已不复存在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取代的是国仇家恨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充满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凄苦、哀愁和沉痛悲愤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！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632424" y="1883838"/>
            <a:ext cx="10926233" cy="2553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</a:rPr>
              <a:t>这是一篇抒情散文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作者通过抒发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对</a:t>
            </a:r>
            <a:r>
              <a:rPr lang="zh-CN" altLang="en-US" sz="3200" b="1" dirty="0">
                <a:latin typeface="宋体" panose="02010600030101010101" pitchFamily="2" charset="-122"/>
              </a:rPr>
              <a:t>被日本侵略者强占十年之久的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关东原野的眷念之情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表达了</a:t>
            </a:r>
            <a:r>
              <a:rPr lang="en-US" altLang="zh-CN" sz="3200" b="1" dirty="0"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cs typeface="Arial" panose="020B0604020202020204" pitchFamily="34" charset="0"/>
              </a:rPr>
              <a:t>九一八</a:t>
            </a:r>
            <a:r>
              <a:rPr lang="en-US" altLang="zh-CN" sz="3200" b="1" dirty="0">
                <a:cs typeface="Arial" panose="020B0604020202020204" pitchFamily="34" charset="0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</a:rPr>
              <a:t>事变以后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东北流亡青年对国土沦丧的压抑之情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充满深沉的爱国热情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仿佛使人谛听到心脏的跳动</a:t>
            </a:r>
            <a:r>
              <a:rPr lang="en-US" altLang="zh-CN" sz="3200" b="1"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</a:rPr>
              <a:t>感受到热血的沸腾。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29441" y="66917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>
            <a:spLocks noChangeArrowheads="1"/>
          </p:cNvSpPr>
          <p:nvPr/>
        </p:nvSpPr>
        <p:spPr bwMode="auto">
          <a:xfrm>
            <a:off x="4383849" y="1377578"/>
            <a:ext cx="2501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土地的誓言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AutoShape 6"/>
          <p:cNvSpPr/>
          <p:nvPr/>
        </p:nvSpPr>
        <p:spPr bwMode="auto">
          <a:xfrm>
            <a:off x="911225" y="2931795"/>
            <a:ext cx="226060" cy="1875155"/>
          </a:xfrm>
          <a:prstGeom prst="leftBrace">
            <a:avLst>
              <a:gd name="adj1" fmla="val 30157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defRPr/>
            </a:pPr>
            <a:endParaRPr lang="zh-CN" altLang="en-US" noProof="1"/>
          </a:p>
        </p:txBody>
      </p:sp>
      <p:sp>
        <p:nvSpPr>
          <p:cNvPr id="6" name="AutoShape 6"/>
          <p:cNvSpPr/>
          <p:nvPr/>
        </p:nvSpPr>
        <p:spPr bwMode="auto">
          <a:xfrm>
            <a:off x="2698750" y="2581910"/>
            <a:ext cx="272415" cy="958850"/>
          </a:xfrm>
          <a:prstGeom prst="leftBrace">
            <a:avLst>
              <a:gd name="adj1" fmla="val 30169"/>
              <a:gd name="adj2" fmla="val 50000"/>
            </a:avLst>
          </a:prstGeom>
          <a:noFill/>
          <a:ln w="25400">
            <a:solidFill>
              <a:srgbClr val="000000"/>
            </a:solidFill>
            <a:rou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hangingPunct="1">
              <a:defRPr/>
            </a:pPr>
            <a:endParaRPr lang="zh-CN" altLang="en-US" noProof="1"/>
          </a:p>
        </p:txBody>
      </p:sp>
      <p:sp>
        <p:nvSpPr>
          <p:cNvPr id="7" name="文本框 4"/>
          <p:cNvSpPr txBox="1">
            <a:spLocks noChangeArrowheads="1"/>
          </p:cNvSpPr>
          <p:nvPr/>
        </p:nvSpPr>
        <p:spPr bwMode="auto">
          <a:xfrm>
            <a:off x="2878866" y="2458984"/>
            <a:ext cx="172996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色彩斑斓</a:t>
            </a:r>
            <a:endParaRPr lang="zh-CN" altLang="en-US" sz="3000" b="1" dirty="0"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美丽丰饶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4505326" y="2931741"/>
            <a:ext cx="902958" cy="287338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5483212" y="2458984"/>
            <a:ext cx="439483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挚痛的热爱和深情的赞美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渴望回乡的迫切心情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" name="文本框 3"/>
          <p:cNvSpPr txBox="1">
            <a:spLocks noChangeArrowheads="1"/>
          </p:cNvSpPr>
          <p:nvPr/>
        </p:nvSpPr>
        <p:spPr bwMode="auto">
          <a:xfrm>
            <a:off x="1056628" y="4353190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发出誓言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6"/>
          <p:cNvSpPr txBox="1">
            <a:spLocks noChangeArrowheads="1"/>
          </p:cNvSpPr>
          <p:nvPr/>
        </p:nvSpPr>
        <p:spPr bwMode="auto">
          <a:xfrm>
            <a:off x="2786443" y="4352554"/>
            <a:ext cx="3275256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为故乡而战斗牺牲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5974421" y="4485905"/>
            <a:ext cx="1129286" cy="287337"/>
          </a:xfrm>
          <a:prstGeom prst="rightArrow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noProof="1"/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212280" y="4353189"/>
            <a:ext cx="2421467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热切坚定（暗含忧伤和愤怒）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45594" y="488418"/>
            <a:ext cx="2792615" cy="713740"/>
            <a:chOff x="2371" y="690"/>
            <a:chExt cx="3471" cy="1124"/>
          </a:xfrm>
        </p:grpSpPr>
        <p:sp>
          <p:nvSpPr>
            <p:cNvPr id="1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056628" y="2798709"/>
            <a:ext cx="1729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</a:rPr>
              <a:t>思念故乡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0057130" y="2583180"/>
            <a:ext cx="101600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间接抒情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933305" y="4352925"/>
            <a:ext cx="1139825" cy="1076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直接抒情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29442" y="484525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49155"/>
          <p:cNvSpPr txBox="1">
            <a:spLocks noChangeArrowheads="1"/>
          </p:cNvSpPr>
          <p:nvPr/>
        </p:nvSpPr>
        <p:spPr bwMode="auto">
          <a:xfrm>
            <a:off x="590550" y="1287780"/>
            <a:ext cx="110109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eaLnBrk="1" hangingPunct="1"/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学习任务四：比较歌曲《松花江上》和《嘉陵江上》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说说其感情基调有何不同</a:t>
            </a:r>
            <a:r>
              <a:rPr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r>
              <a:rPr lang="zh-CN" sz="30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谈谈你的理由。</a:t>
            </a:r>
            <a:endParaRPr lang="zh-CN" sz="30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0550" y="2364105"/>
            <a:ext cx="110109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歌曲《松花江上》道出了东北人民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                    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但在感情基调上过于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激昂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低沉）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于是决定写一首</a:t>
            </a:r>
            <a:r>
              <a:rPr lang="zh-CN" altLang="en-US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800" b="1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激昂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B.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低沉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）基调的歌词。这就是《嘉陵江上》。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32830" y="2302510"/>
            <a:ext cx="401193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对国土沦丧的切肤之痛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89885" y="277939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B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59240" y="2779395"/>
            <a:ext cx="375285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A</a:t>
            </a:r>
            <a:endParaRPr lang="en-US" altLang="zh-CN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8155" y="3747770"/>
            <a:ext cx="1123569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《松花江上》更多地书写人民的悲惨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歌词中反复强调自身的苦难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对于未来以设问的方式来遥想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没有坚定的回答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显得无奈而凄苦；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0550" y="4700905"/>
            <a:ext cx="1137348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而《嘉陵江上》虽然也有对故乡沦丧的忧伤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但反复吟唱的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“我必须回去”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显得坚定果敢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尤其是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把我那打胜仗的刀枪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放在我生长的地方</a:t>
            </a:r>
            <a:r>
              <a:rPr lang="zh-CN" altLang="en-US" sz="2800" b="1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更是充满力量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所以感情是激昂的。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/>
        </p:nvSpPr>
        <p:spPr bwMode="auto">
          <a:xfrm>
            <a:off x="623570" y="1688465"/>
            <a:ext cx="10848975" cy="3170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zh-CN" altLang="en-US" sz="3200" b="1" dirty="0" smtClean="0">
                <a:solidFill>
                  <a:srgbClr val="000000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“九一八”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事变后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东北沦陷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无数的东北同胞被迫背井离乡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四处流浪。他们不知何时才能回到自己可爱的故乡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才能与家人欢聚一堂。事隔十年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作为东北作家群中的一员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作者怀着难以遏制的思乡之情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面对故乡的土地发出了壮怀激越的誓言。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20827" y="541582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61385" y="1851157"/>
            <a:ext cx="10720916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重点：联系写作背景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揣摩描写土地的、饱含深情的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精彩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语句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理解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关键语句的含义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感受课文独特的抒情方式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algn="just" ea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难点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：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联系时代背景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宋体" panose="02010600030101010101" pitchFamily="2" charset="-122"/>
              </a:rPr>
              <a:t>理解作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者对故乡挚痛的热爱之情和强烈的爱国情怀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  <a:sym typeface="宋体" panose="02010600030101010101" pitchFamily="2" charset="-122"/>
              </a:rPr>
              <a:t>并从中有所感悟。</a:t>
            </a:r>
            <a:endParaRPr lang="zh-CN" altLang="en-US" sz="3200" b="1" dirty="0"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9841" y="355097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4710430" y="1750060"/>
            <a:ext cx="685863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端木</a:t>
            </a: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蕻</a:t>
            </a:r>
            <a:r>
              <a:rPr lang="zh-CN" altLang="en-US" sz="3200" b="1" dirty="0" smtClean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原名曹京平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辽宁省人。先后毕业于南开和清华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学生时代即开始创作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东北流亡作家群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中的代表人物。主要著作有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科尔沁旗草原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 smtClean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大地的海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和《曹雪芹》。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829" y="1645486"/>
            <a:ext cx="3333664" cy="37433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1173199" y="5517232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（1912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—1996</a:t>
            </a: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800" dirty="0"/>
          </a:p>
        </p:txBody>
      </p:sp>
      <p:grpSp>
        <p:nvGrpSpPr>
          <p:cNvPr id="6" name="组合 5"/>
          <p:cNvGrpSpPr/>
          <p:nvPr/>
        </p:nvGrpSpPr>
        <p:grpSpPr>
          <a:xfrm>
            <a:off x="925903" y="541389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作者简介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4" name="文本框 3"/>
          <p:cNvSpPr txBox="1"/>
          <p:nvPr/>
        </p:nvSpPr>
        <p:spPr>
          <a:xfrm>
            <a:off x="1249045" y="1057910"/>
            <a:ext cx="9839960" cy="417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5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【东北流亡作家群】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指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30年代中期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从东北流亡到上海及关内各地的一些青年作家。代表作有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萧红《呼兰河传》《生死场》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萧军《八月的乡村》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等。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   他们开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抗日文学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的先声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把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爱国之情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、东北广袤的黑土、乡土特色的地域和对故土的眷恋之情汇成一种浓郁粗犷的地方风格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令人感奋。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4579" name="文本框 4"/>
          <p:cNvSpPr txBox="1"/>
          <p:nvPr/>
        </p:nvSpPr>
        <p:spPr>
          <a:xfrm>
            <a:off x="783590" y="2682875"/>
            <a:ext cx="10797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嗥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</a:rPr>
              <a:t>鸣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山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涧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镐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头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污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秽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  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默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契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endParaRPr lang="zh-CN" altLang="en-US" sz="2000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斑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l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án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l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án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语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Arial Unicode MS" pitchFamily="34" charset="-122"/>
                <a:sym typeface="宋体" panose="02010600030101010101" pitchFamily="2" charset="-122"/>
              </a:rPr>
              <a:t>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èn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古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zhì  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痛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怪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d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àn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</a:t>
            </a:r>
            <a:r>
              <a:rPr lang="zh-CN" altLang="en-US" sz="3600" b="0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</a:t>
            </a:r>
            <a:endParaRPr lang="zh-CN" altLang="en-US" sz="3600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344" name="文本框 3"/>
          <p:cNvSpPr txBox="1"/>
          <p:nvPr/>
        </p:nvSpPr>
        <p:spPr>
          <a:xfrm>
            <a:off x="802640" y="2117725"/>
            <a:ext cx="8474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háo 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ji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à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n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g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ǎo  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huì      </a:t>
            </a:r>
            <a:r>
              <a:rPr lang="en-US" altLang="zh-CN" sz="36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宋体" panose="02010600030101010101" pitchFamily="2" charset="-122"/>
              </a:rPr>
              <a:t>qì</a:t>
            </a:r>
            <a:endParaRPr lang="en-US" altLang="zh-CN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94" name="文本框 8"/>
          <p:cNvSpPr txBox="1"/>
          <p:nvPr/>
        </p:nvSpPr>
        <p:spPr>
          <a:xfrm>
            <a:off x="1018540" y="1290320"/>
            <a:ext cx="10327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600" b="1">
                <a:latin typeface="Arial" panose="020B0604020202020204" pitchFamily="34" charset="0"/>
                <a:ea typeface="宋体" panose="02010600030101010101" pitchFamily="2" charset="-122"/>
              </a:rPr>
              <a:t>学习任务一：给下面加点字注音或根据拼音写汉字</a:t>
            </a:r>
            <a:endParaRPr lang="zh-CN" altLang="en-US" sz="36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83185" y="474099"/>
            <a:ext cx="2792615" cy="713740"/>
            <a:chOff x="2371" y="690"/>
            <a:chExt cx="3471" cy="1124"/>
          </a:xfrm>
        </p:grpSpPr>
        <p:sp>
          <p:nvSpPr>
            <p:cNvPr id="10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1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3" name="文本框 3"/>
          <p:cNvSpPr txBox="1"/>
          <p:nvPr/>
        </p:nvSpPr>
        <p:spPr>
          <a:xfrm>
            <a:off x="802640" y="3975735"/>
            <a:ext cx="1126680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ct val="50000"/>
              </a:spcBef>
            </a:pP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斓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  </a:t>
            </a: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谰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亘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挚</a:t>
            </a:r>
            <a:r>
              <a:rPr lang="en-US" altLang="zh-CN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           </a:t>
            </a:r>
            <a:r>
              <a:rPr lang="zh-CN" altLang="en-US" sz="3600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诞</a:t>
            </a:r>
            <a:endParaRPr lang="en-US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2163763" y="4533583"/>
            <a:ext cx="249238" cy="303213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5" name="上箭头 14"/>
          <p:cNvSpPr/>
          <p:nvPr/>
        </p:nvSpPr>
        <p:spPr>
          <a:xfrm>
            <a:off x="3802380" y="4533265"/>
            <a:ext cx="249238" cy="303213"/>
          </a:xfrm>
          <a:prstGeom prst="upArrow">
            <a:avLst/>
          </a:prstGeom>
          <a:gradFill>
            <a:gsLst>
              <a:gs pos="0">
                <a:srgbClr val="FF0000"/>
              </a:gs>
              <a:gs pos="100000">
                <a:srgbClr val="FF6600"/>
              </a:gs>
            </a:gsLst>
          </a:gradFill>
          <a:ln>
            <a:solidFill>
              <a:srgbClr val="8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1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" name="圆角矩形标注 28"/>
          <p:cNvSpPr/>
          <p:nvPr/>
        </p:nvSpPr>
        <p:spPr>
          <a:xfrm rot="10800000">
            <a:off x="783273" y="4836478"/>
            <a:ext cx="5543550" cy="1062037"/>
          </a:xfrm>
          <a:prstGeom prst="wedgeRoundRectCallout">
            <a:avLst>
              <a:gd name="adj1" fmla="val -26148"/>
              <a:gd name="adj2" fmla="val 49500"/>
              <a:gd name="adj3" fmla="val 16667"/>
            </a:avLst>
          </a:prstGeom>
          <a:solidFill>
            <a:srgbClr val="FFFF00"/>
          </a:solidFill>
          <a:ln w="12700">
            <a:noFill/>
          </a:ln>
        </p:spPr>
        <p:txBody>
          <a:bodyPr rot="10800000" anchor="ctr"/>
          <a:p>
            <a:pPr algn="ctr">
              <a:lnSpc>
                <a:spcPct val="100000"/>
              </a:lnSpc>
              <a:spcBef>
                <a:spcPct val="50000"/>
              </a:spcBef>
            </a:pP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矩形 29"/>
          <p:cNvSpPr/>
          <p:nvPr/>
        </p:nvSpPr>
        <p:spPr>
          <a:xfrm>
            <a:off x="802640" y="4945380"/>
            <a:ext cx="562864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因义辨字法：与纹有关为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斓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与话语有关为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谰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28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与波浪有关为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澜</a:t>
            </a:r>
            <a:r>
              <a:rPr lang="zh-CN" altLang="en-US" sz="2800" b="1" dirty="0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4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5602"/>
          <p:cNvSpPr txBox="1">
            <a:spLocks noChangeArrowheads="1"/>
          </p:cNvSpPr>
          <p:nvPr/>
        </p:nvSpPr>
        <p:spPr bwMode="auto">
          <a:xfrm>
            <a:off x="941705" y="1689100"/>
            <a:ext cx="1033589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Times New Roman" panose="02020603050405020304" pitchFamily="18" charset="0"/>
                <a:ea typeface="幼圆" panose="02010509060101010101" pitchFamily="49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一段：常思故乡物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时闻慈母唤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为此热血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腾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腾!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eaLnBrk="1" hangingPunct="1">
              <a:spcBef>
                <a:spcPct val="50000"/>
              </a:spcBef>
            </a:pP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二段：总忆儿时景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难忘故土恩</a:t>
            </a:r>
            <a:r>
              <a:rPr lang="en-US" altLang="zh-CN" sz="36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对其誓言铮铮！</a:t>
            </a:r>
            <a:endParaRPr lang="zh-CN" altLang="en-US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 descr="东北大平原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586" y="3960038"/>
            <a:ext cx="3302000" cy="2109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 descr="马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495" y="3960038"/>
            <a:ext cx="3263900" cy="2289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 descr="白桦林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6828" y="3960038"/>
            <a:ext cx="3618136" cy="22902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721892" y="533027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56000" y="3298825"/>
            <a:ext cx="5080000" cy="260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1100" b="0">
                <a:cs typeface="方正书宋_GBK" charset="0"/>
              </a:rPr>
              <a:t>　　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110" y="815975"/>
            <a:ext cx="10695953" cy="5752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2915921" y="1153160"/>
            <a:ext cx="4586512" cy="646331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面对土地发出的誓言</a:t>
            </a:r>
            <a:r>
              <a:rPr lang="en-US" altLang="zh-CN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:</a:t>
            </a:r>
            <a:endParaRPr lang="en-US" altLang="zh-CN" sz="36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6731" y="2246313"/>
            <a:ext cx="925957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  <a:defRPr/>
            </a:pP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我的家乡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000" b="1" noProof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charset="-122"/>
                <a:ea typeface="黑体" panose="02010609060101010101" charset="-122"/>
                <a:cs typeface="+mn-ea"/>
              </a:rPr>
              <a:t>你必须被解放！你必须站立！ </a:t>
            </a:r>
            <a:endParaRPr lang="zh-CN" altLang="en-US" sz="4000" b="1" noProof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81505" y="3183890"/>
            <a:ext cx="58547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为了她</a:t>
            </a:r>
            <a:r>
              <a:rPr lang="en-US" altLang="zh-CN" sz="4000" b="1">
                <a:solidFill>
                  <a:srgbClr val="FFFF00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我愿付出一切。</a:t>
            </a:r>
            <a:endParaRPr lang="zh-CN" altLang="en-US" sz="40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81505" y="4150360"/>
            <a:ext cx="890143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4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情感：作者对家乡、对祖国饱满、热烈而深沉的爱。</a:t>
            </a:r>
            <a:endParaRPr lang="zh-CN" altLang="en-US" sz="40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979805" y="1587500"/>
            <a:ext cx="10530205" cy="186372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呼告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写文章时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感情达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到最高峰的时候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将想象中的人或物都当作就在眼前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向他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呼唤、倾诉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这种手法叫作呼告修辞法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2925" y="222985"/>
            <a:ext cx="2792615" cy="713740"/>
            <a:chOff x="2371" y="690"/>
            <a:chExt cx="3471" cy="1124"/>
          </a:xfrm>
        </p:grpSpPr>
        <p:sp>
          <p:nvSpPr>
            <p:cNvPr id="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抒情方式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96620" y="1003935"/>
            <a:ext cx="7176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呼告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的手法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直接倾诉情感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3" name="TextBox 1"/>
          <p:cNvSpPr txBox="1"/>
          <p:nvPr/>
        </p:nvSpPr>
        <p:spPr>
          <a:xfrm>
            <a:off x="979805" y="3587115"/>
            <a:ext cx="10529570" cy="15748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【示例】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句子：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我无时无刻不听见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呼唤我的名字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无时无刻不听见</a:t>
            </a:r>
            <a:r>
              <a:rPr lang="zh-CN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她</a:t>
            </a:r>
            <a:r>
              <a:rPr lang="zh-CN" altLang="zh-CN" sz="3200" b="1" dirty="0">
                <a:latin typeface="Arial" panose="020B0604020202020204" pitchFamily="34" charset="0"/>
                <a:ea typeface="宋体" panose="02010600030101010101" pitchFamily="2" charset="-122"/>
              </a:rPr>
              <a:t>召唤我回去。 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54" name="文本框 1"/>
          <p:cNvSpPr txBox="1"/>
          <p:nvPr/>
        </p:nvSpPr>
        <p:spPr>
          <a:xfrm>
            <a:off x="979805" y="5161915"/>
            <a:ext cx="106781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批注：分明是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作者思念家乡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可是却说故乡在召唤自己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移情于物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揭示出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故乡和自己的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默契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关系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对故土的爱恋之情显得更加浓烈、深挚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>
        <a:spAutoFit/>
      </a:bodyPr>
      <a:lstStyle>
        <a:defPPr marL="0" marR="0" lvl="0" indent="0" algn="l" defTabSz="914400" rtl="0" eaLnBrk="1" fontAlgn="base" latinLnBrk="0" hangingPunct="1">
          <a:lnSpc>
            <a:spcPct val="12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lang="zh-CN" altLang="en-US"/>
        </a:defPPr>
      </a:lstStyle>
    </a:sp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2467</Words>
  <Application>WPS 演示</Application>
  <PresentationFormat>自定义</PresentationFormat>
  <Paragraphs>145</Paragraphs>
  <Slides>18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6" baseType="lpstr">
      <vt:lpstr>Arial</vt:lpstr>
      <vt:lpstr>宋体</vt:lpstr>
      <vt:lpstr>Wingdings</vt:lpstr>
      <vt:lpstr>思源黑体 CN Bold</vt:lpstr>
      <vt:lpstr>黑体</vt:lpstr>
      <vt:lpstr>楷体</vt:lpstr>
      <vt:lpstr>SimSun-ExtB</vt:lpstr>
      <vt:lpstr>Calibri</vt:lpstr>
      <vt:lpstr>思源宋体 CN SemiBold</vt:lpstr>
      <vt:lpstr>Times New Roman</vt:lpstr>
      <vt:lpstr>幼圆</vt:lpstr>
      <vt:lpstr>Arial Unicode MS</vt:lpstr>
      <vt:lpstr>方正书宋_GBK</vt:lpstr>
      <vt:lpstr>微软雅黑</vt:lpstr>
      <vt:lpstr>Arial Unicode MS</vt:lpstr>
      <vt:lpstr>等线</vt:lpstr>
      <vt:lpstr>Office 主题​​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《土地的誓言》</dc:title>
  <dc:subject>爱国情怀</dc:subject>
  <dc:creator>黄红政</dc:creator>
  <cp:lastModifiedBy>黄红政</cp:lastModifiedBy>
  <dcterms:created xsi:type="dcterms:W3CDTF">2017-08-03T09:01:00Z</dcterms:created>
  <dcterms:modified xsi:type="dcterms:W3CDTF">2021-03-23T12:21:48Z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5F0680154E2844A9BE45DA6520BC4730</vt:lpwstr>
  </property>
</Properties>
</file>