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11"/>
  </p:notesMasterIdLst>
  <p:sldIdLst>
    <p:sldId id="518" r:id="rId12"/>
    <p:sldId id="525" r:id="rId13"/>
    <p:sldId id="548" r:id="rId14"/>
    <p:sldId id="549" r:id="rId15"/>
    <p:sldId id="550" r:id="rId16"/>
    <p:sldId id="605" r:id="rId17"/>
    <p:sldId id="606" r:id="rId18"/>
    <p:sldId id="604" r:id="rId19"/>
    <p:sldId id="595" r:id="rId20"/>
    <p:sldId id="555" r:id="rId21"/>
    <p:sldId id="596" r:id="rId22"/>
    <p:sldId id="597" r:id="rId23"/>
    <p:sldId id="607" r:id="rId24"/>
    <p:sldId id="600" r:id="rId25"/>
    <p:sldId id="297" r:id="rId26"/>
  </p:sldIdLst>
  <p:sldSz cx="12190095" cy="685927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1" autoAdjust="0"/>
    <p:restoredTop sz="97778" autoAdjust="0"/>
  </p:normalViewPr>
  <p:slideViewPr>
    <p:cSldViewPr snapToGrid="0" showGuides="1">
      <p:cViewPr>
        <p:scale>
          <a:sx n="50" d="100"/>
          <a:sy n="50" d="100"/>
        </p:scale>
        <p:origin x="2064" y="749"/>
      </p:cViewPr>
      <p:guideLst>
        <p:guide orient="horz" pos="216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notesMaster" Target="notesMasters/notesMaster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slide" Target="slides/slide15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Master" Target="slideMasters/slideMaster3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9012C8C0-A3D3-487B-AECC-CB6663EAE28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849D3E0-124D-4DFF-AE99-4EA4CC201DB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5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8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8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9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slideLayout" Target="../slideLayouts/slideLayout47.xml" /><Relationship Id="rId13" Type="http://schemas.openxmlformats.org/officeDocument/2006/relationships/slideLayout" Target="../slideLayouts/slideLayout48.xml" /><Relationship Id="rId14" Type="http://schemas.openxmlformats.org/officeDocument/2006/relationships/slideLayout" Target="../slideLayouts/slideLayout49.xml" /><Relationship Id="rId15" Type="http://schemas.openxmlformats.org/officeDocument/2006/relationships/image" Target="../media/image1.jpeg" /><Relationship Id="rId16" Type="http://schemas.openxmlformats.org/officeDocument/2006/relationships/theme" Target="../theme/theme10.xml" /><Relationship Id="rId2" Type="http://schemas.openxmlformats.org/officeDocument/2006/relationships/slideLayout" Target="../slideLayouts/slideLayout37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Layout" Target="../slideLayouts/slideLayout19.xml" /><Relationship Id="rId3" Type="http://schemas.openxmlformats.org/officeDocument/2006/relationships/slideLayout" Target="../slideLayouts/slideLayout20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31.xml" /><Relationship Id="rId3" Type="http://schemas.openxmlformats.org/officeDocument/2006/relationships/slideLayout" Target="../slideLayouts/slideLayout32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ransition/>
  <p:timing/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microsoft.com/office/2007/relationships/hdphoto" Target="../media/image8.wdp" /><Relationship Id="rId6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jpeg" /><Relationship Id="rId4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147320" y="1667510"/>
            <a:ext cx="2889250" cy="3296285"/>
            <a:chOff x="1834661" y="2662657"/>
            <a:chExt cx="2664115" cy="3323986"/>
          </a:xfrm>
        </p:grpSpPr>
        <p:pic>
          <p:nvPicPr>
            <p:cNvPr id="35" name="Picture 2" descr="G:\公司\茶\印章.pn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34661" y="4374689"/>
              <a:ext cx="503238" cy="11258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3912123" y="2662657"/>
              <a:ext cx="586653" cy="332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24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7992">
            <a:off x="6485936" y="3856187"/>
            <a:ext cx="3721776" cy="2296868"/>
          </a:xfrm>
          <a:prstGeom prst="rect">
            <a:avLst/>
          </a:prstGeom>
        </p:spPr>
      </p:pic>
      <p:sp>
        <p:nvSpPr>
          <p:cNvPr id="19" name="文本框 28"/>
          <p:cNvSpPr txBox="1">
            <a:spLocks noChangeArrowheads="1"/>
          </p:cNvSpPr>
          <p:nvPr/>
        </p:nvSpPr>
        <p:spPr bwMode="auto">
          <a:xfrm>
            <a:off x="3546475" y="1533525"/>
            <a:ext cx="65062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72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扬州慢</a:t>
            </a:r>
            <a:endParaRPr lang="zh-CN" altLang="zh-CN" sz="72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0" name="文本框 29"/>
          <p:cNvSpPr txBox="1">
            <a:spLocks noChangeArrowheads="1"/>
          </p:cNvSpPr>
          <p:nvPr/>
        </p:nvSpPr>
        <p:spPr bwMode="auto">
          <a:xfrm>
            <a:off x="4952365" y="2732405"/>
            <a:ext cx="47205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姜夔</a:t>
            </a:r>
            <a:endParaRPr lang="zh-CN" altLang="en-US" sz="48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209210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1.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在诗歌上下阕，各选出一个最具概括性的字？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26210" y="3388360"/>
            <a:ext cx="9850120" cy="1568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  上阙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空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下阕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冷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171293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2.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诗歌上阕，如何体现了</a:t>
              </a:r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“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空</a:t>
              </a:r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”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的？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377315" y="2400300"/>
            <a:ext cx="9850120" cy="41541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运用反衬、对比，扬州原是名都、佳处，如今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一片荒芜，十里所见尽荠麦青青”。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运用拟人，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城“</a:t>
            </a:r>
            <a:r>
              <a:rPr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废池乔木”</a:t>
            </a:r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犹厌言兵。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衬托，以声衬静，鼓角声衬托出空城的冷寂、荒凉。</a:t>
            </a:r>
            <a:endParaRPr 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70305" y="2000250"/>
            <a:ext cx="10360660" cy="3046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运用典故、想象、对比，诗人杜牧留下了许多关于扬州城不朽的诗作。可是，假如诗人今日再重游故地，他也必定会为今日的扬州城感到吃惊和痛心。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情景交融，水波荡漾，冷峻的月光下，四周寂籁无声。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乐景衬哀情，那桥边的芍药花年年如期盛放，也很难有人有情思去欣赏它们的艳丽，以艳丽衬托了冷寂的环境。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sp>
        <p:nvSpPr>
          <p:cNvPr id="57" name="Rectangle 3"/>
          <p:cNvSpPr/>
          <p:nvPr/>
        </p:nvSpPr>
        <p:spPr>
          <a:xfrm>
            <a:off x="1161415" y="328930"/>
            <a:ext cx="10369550" cy="15201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诗歌下阕，从哪些方面突出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冷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特点的？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70305" y="2000250"/>
            <a:ext cx="10360660" cy="45231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r>
              <a:rPr lang="en-US" alt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1.语言上清雅空灵</a:t>
            </a:r>
            <a:r>
              <a:rPr lang="zh-CN" altLang="en-US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运用“清”“寒”“空”“波心”“冷月”等词极力表现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</a:t>
            </a:r>
            <a:r>
              <a:rPr lang="en-US" alt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意境上清雅空灵。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用兵燹之后的残破；用“二十四桥”“波心荡”“冷月”表现清幽伤感的气氛；用“桥边红药”表现“寂寞开无主”的荒凉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en-US" alt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3.笔法</a:t>
            </a:r>
            <a:r>
              <a:rPr lang="zh-CN" altLang="en-US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</a:t>
            </a:r>
            <a:r>
              <a:rPr lang="en-US" alt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清雅空灵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，却寄寓深长。用低婉的声调，清刚峭拔之势、冷僻幽独之情，写出了战争带给扬州城万劫不复的灾难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sp>
        <p:nvSpPr>
          <p:cNvPr id="57" name="Rectangle 3"/>
          <p:cNvSpPr/>
          <p:nvPr/>
        </p:nvSpPr>
        <p:spPr>
          <a:xfrm>
            <a:off x="1161415" y="328930"/>
            <a:ext cx="10369550" cy="15201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3.此词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如何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表现姜夔的词风清雅空灵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zh-CN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评述探究</a:t>
              </a:r>
              <a:endParaRPr lang="zh-CN" altLang="zh-CN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sp>
        <p:nvSpPr>
          <p:cNvPr id="57" name="Rectangle 3"/>
          <p:cNvSpPr/>
          <p:nvPr/>
        </p:nvSpPr>
        <p:spPr>
          <a:xfrm>
            <a:off x="927100" y="654685"/>
            <a:ext cx="11102340" cy="5628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尽管姜夔一生以游士终老，但白石词并不仅仅是游士生涯的反映，展现在他笔下的是折射出多种光色的情感世界。诚然，由于生活道路和审美情趣的制约，较之辛词，姜词的题材较为狭窄，对现实的反映也略显淡漠。但他并不是一位不问时事的世外野老。姜夔身历高、孝、光、宁四朝，其青壮年正当宋金媾和之际，朝廷内外，文恬武嬉，将恢复大计置于度外。姜夔也曾因此而痛心疾首，深致慨叹。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3088456" y="581250"/>
            <a:ext cx="1899881" cy="3301296"/>
            <a:chOff x="1734789" y="2216612"/>
            <a:chExt cx="2019827" cy="3509721"/>
          </a:xfrm>
        </p:grpSpPr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734789" y="2216612"/>
              <a:ext cx="2019827" cy="235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38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1" name="矩形 3"/>
            <p:cNvSpPr>
              <a:spLocks noChangeArrowheads="1"/>
            </p:cNvSpPr>
            <p:nvPr/>
          </p:nvSpPr>
          <p:spPr bwMode="auto">
            <a:xfrm>
              <a:off x="2219240" y="4188456"/>
              <a:ext cx="1396086" cy="1537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8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6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14000" y="118999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zh-CN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学习目标</a:t>
              </a:r>
              <a:endParaRPr lang="zh-CN" altLang="zh-CN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pic>
        <p:nvPicPr>
          <p:cNvPr id="5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15" y="1248410"/>
            <a:ext cx="6060440" cy="3487420"/>
          </a:xfrm>
          <a:prstGeom prst="rect">
            <a:avLst/>
          </a:prstGeom>
        </p:spPr>
      </p:pic>
      <p:sp>
        <p:nvSpPr>
          <p:cNvPr id="7" name="Oval 12"/>
          <p:cNvSpPr/>
          <p:nvPr/>
        </p:nvSpPr>
        <p:spPr>
          <a:xfrm>
            <a:off x="1595371" y="1637451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1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2541203" y="1569893"/>
            <a:ext cx="3330918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疏通诗歌内容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1595053" y="2608204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2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2541520" y="2503816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鉴赏语言手法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1595053" y="3713825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3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Rectangle 17"/>
          <p:cNvSpPr/>
          <p:nvPr/>
        </p:nvSpPr>
        <p:spPr>
          <a:xfrm>
            <a:off x="2541520" y="3646267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把握诗歌情感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3" name="图片 2" descr="8b7740879fd34d4b99701eea897fd0ee_t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7945" y="1230630"/>
            <a:ext cx="5003800" cy="330898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452225" cy="48926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姜夔（1154年—1221年），字尧章，号白石道人，汉族，饶州鄱阳（今江西省鄱阳县）人。南宋文学家、音乐家。其作品素以空灵含蓄著称，姜夔对诗词、散文、书法、音乐，无不精善，是继苏轼之后又一难得的艺术全才。有《白石道人诗集》《白石道人歌曲》</a:t>
            </a:r>
            <a:endParaRPr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8626" y="33671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作者简介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026775" cy="61855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此词作于宋孝宗淳熙三年（公元1176），时作者二十余岁。宋高宗绍兴三十一年（公元1161年），金主完颜亮南侵，江淮军败，中外震骇。完颜亮不久在瓜州为其臣下所杀。根据此前小序所说，淳熙三年，姜夔因路过扬州，目睹了战争洗劫后扬州的萧条景象，抚今追昔，悲叹今日的荒凉，追忆昔日的繁华，发为吟咏，以寄托对扬州昔日繁华的怀念和对今日山河破的哀思。</a:t>
            </a:r>
            <a:endParaRPr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57201" y="3826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创作背景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76070" y="752475"/>
            <a:ext cx="1014539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淳熙丙申至日，予过维扬。夜雪初霁，荠麦弥望。入其城，则四顾萧条，寒水自碧，暮色渐起，戍角悲吟。予怀怆然，感慨今昔，因自度此曲。千岩老人以为有《黍离》之悲也。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丙申年冬至这天，我经过扬州。夜雪初晴，放眼望去，全是荠草和麦子。进入扬州，一片萧条，河水碧绿凄冷，天色渐晚，城中响起凄凉的号角。我内心悲凉，感慨于扬州城今昔的变化，于是自创了这支曲子。千岩老人认为这首词有《黍离》的悲凉意蕴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40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词条解释：黍离之悲是指对国家残破，今不如昔的哀叹。也指国破家亡之痛。出自于《诗经》"王风"，历来被视为是悲悼故国的代表作。</a:t>
            </a:r>
            <a:endParaRPr lang="zh-CN" altLang="en-US" sz="40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56005" y="896620"/>
            <a:ext cx="10603230" cy="4060190"/>
            <a:chOff x="4350698" y="1829471"/>
            <a:chExt cx="11103911" cy="3885244"/>
          </a:xfrm>
        </p:grpSpPr>
        <p:sp>
          <p:nvSpPr>
            <p:cNvPr id="57" name="Rectangle 3"/>
            <p:cNvSpPr/>
            <p:nvPr/>
          </p:nvSpPr>
          <p:spPr>
            <a:xfrm>
              <a:off x="4350698" y="1829471"/>
              <a:ext cx="11103911" cy="145347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 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诗歌的小序有何作用，试做说明？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056640" y="2715895"/>
            <a:ext cx="10602595" cy="3784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交代写作的缘由和写作的背景。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明确地交代了这首词的写作时间、地点、原因、内容和主旨。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让读者更好地、更深入地了解词人写作此词时的心理情怀。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76070" y="269875"/>
            <a:ext cx="1014539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淮左名都，竹西佳处，解鞍少驻初程。过春风十里，尽荠麦青青。自胡马窥江去后，废池乔木，犹厌言兵。渐黄昏，清角吹寒，都在空城。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杜郎俊赏，算而今重到须惊。纵豆蔻词工，青楼梦好，难赋深情。二十四桥仍在，波心荡，冷月无声。念桥边红药，年年知为谁生？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扬州自古是著名的都会，这里有著名游览胜地竹西亭，初到扬州我解鞍下马稍作停留。昔日繁华热闹的扬州路，如今长满了青青荠麦，一片荒凉。金兵侵略长江流域地区，洗劫扬州后，只留下残存的古树和废毁的池台，都不愿再谈论那残酷的战争。临近黄昏，凄清的号角声响起，回荡在这座凄凉残破的空城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杜牧俊逸清赏，料想他现在再来的话也会感到震惊。即使“豆蔻”词语精工，青楼美梦的诗意很好，也难抒写此刻深沉悲怆感情。二十四桥依然还在，桥下江水水波荡漾，月色凄冷，四周寂静无声。想那桥边红色的芍药花年年花叶繁荣，可它们是为谁生长为谁开放呢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</Paragraphs>
  <Slides>15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4">
      <vt:lpstr>Arial</vt:lpstr>
      <vt:lpstr>等线 Light</vt:lpstr>
      <vt:lpstr>等线</vt:lpstr>
      <vt:lpstr>印品黑体</vt:lpstr>
      <vt:lpstr>宋体</vt:lpstr>
      <vt:lpstr>Open Sans Extrabold</vt:lpstr>
      <vt:lpstr>Calibri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2021-03-01T13:42:47.457</cp:lastPrinted>
  <dcterms:created xsi:type="dcterms:W3CDTF">2021-03-01T13:42:47Z</dcterms:created>
  <dcterms:modified xsi:type="dcterms:W3CDTF">2021-03-01T05:42:50Z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