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508" r:id="rId3"/>
    <p:sldId id="654" r:id="rId5"/>
    <p:sldId id="535" r:id="rId6"/>
    <p:sldId id="701" r:id="rId7"/>
    <p:sldId id="716" r:id="rId8"/>
    <p:sldId id="631" r:id="rId9"/>
    <p:sldId id="730" r:id="rId10"/>
    <p:sldId id="731" r:id="rId11"/>
    <p:sldId id="732" r:id="rId12"/>
    <p:sldId id="742" r:id="rId13"/>
    <p:sldId id="751" r:id="rId14"/>
    <p:sldId id="760" r:id="rId15"/>
    <p:sldId id="521" r:id="rId16"/>
    <p:sldId id="523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DB93"/>
    <a:srgbClr val="FF99CC"/>
    <a:srgbClr val="FF7C80"/>
    <a:srgbClr val="99CCFF"/>
    <a:srgbClr val="FFFFFF"/>
    <a:srgbClr val="FFF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61"/>
    <p:restoredTop sz="94599"/>
  </p:normalViewPr>
  <p:slideViewPr>
    <p:cSldViewPr showGuides="1">
      <p:cViewPr varScale="1">
        <p:scale>
          <a:sx n="66" d="100"/>
          <a:sy n="66" d="100"/>
        </p:scale>
        <p:origin x="-1374" y="-102"/>
      </p:cViewPr>
      <p:guideLst>
        <p:guide orient="horz" pos="2140"/>
        <p:guide pos="282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5363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7410" name="文本占位符 2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2770" name="文本占位符 2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 showMasterSp="0">
  <p:cSld name="标题，文本与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6731B4-1F31-4EE3-8085-CE9E026BDAA7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 showMasterSp="0">
  <p:cSld name="标题，文本与两项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212725" y="2336800"/>
            <a:ext cx="8496300" cy="1143000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 eaLnBrk="1" hangingPunct="1"/>
            <a:r>
              <a:rPr lang="zh-CN" altLang="en-US" sz="8000" b="1" kern="1200">
                <a:solidFill>
                  <a:srgbClr val="336600"/>
                </a:solidFill>
                <a:latin typeface="+mj-lt"/>
                <a:ea typeface="楷体_GB2312"/>
                <a:cs typeface="+mj-cs"/>
              </a:rPr>
              <a:t>雨的四季</a:t>
            </a:r>
            <a:endParaRPr lang="zh-CN" altLang="en-US" sz="8000" b="1" kern="1200">
              <a:solidFill>
                <a:srgbClr val="336600"/>
              </a:solidFill>
              <a:latin typeface="+mj-lt"/>
              <a:ea typeface="楷体_GB2312"/>
              <a:cs typeface="+mj-cs"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type="subTitle" idx="4294967295"/>
          </p:nvPr>
        </p:nvSpPr>
        <p:spPr>
          <a:xfrm>
            <a:off x="3924300" y="4005263"/>
            <a:ext cx="4751388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Tx/>
              <a:buSzTx/>
              <a:buFontTx/>
              <a:defRPr/>
            </a:lvl1pPr>
            <a:lvl2pPr marL="457200" lvl="1" indent="0" algn="ctr">
              <a:buClrTx/>
              <a:buSzTx/>
              <a:buFontTx/>
              <a:defRPr/>
            </a:lvl2pPr>
            <a:lvl3pPr marL="914400" lvl="2" indent="0" algn="ctr">
              <a:buClrTx/>
              <a:buSzTx/>
              <a:buFontTx/>
              <a:defRPr/>
            </a:lvl3pPr>
            <a:lvl4pPr marL="1371600" lvl="3" indent="0" algn="ctr">
              <a:buClrTx/>
              <a:buSzTx/>
              <a:buFontTx/>
              <a:defRPr/>
            </a:lvl4pPr>
            <a:lvl5pPr marL="1828800" lvl="4" indent="0" algn="ctr">
              <a:buClrTx/>
              <a:buSzTx/>
              <a:buFontTx/>
              <a:defRPr/>
            </a:lvl5pPr>
          </a:lstStyle>
          <a:p>
            <a:pPr marL="0" lvl="0" indent="0" algn="ctr" eaLnBrk="1" hangingPunct="1">
              <a:buClrTx/>
              <a:buSzTx/>
              <a:buFontTx/>
              <a:buNone/>
            </a:pPr>
            <a:r>
              <a:rPr lang="zh-CN" altLang="en-US" sz="4400" b="1" dirty="0">
                <a:ea typeface="楷体_GB2312"/>
              </a:rPr>
              <a:t>刘湛</a:t>
            </a:r>
            <a:r>
              <a:rPr lang="en-US" altLang="zh-CN" sz="4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en-US" altLang="en-US" sz="4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4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4400" b="1" dirty="0">
                <a:ea typeface="楷体_GB2312"/>
              </a:rPr>
              <a:t>秋</a:t>
            </a:r>
            <a:endParaRPr lang="zh-CN" altLang="en-US" sz="4400" b="1">
              <a:ea typeface="楷体_GB231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"/>
          <p:cNvSpPr/>
          <p:nvPr/>
        </p:nvSpPr>
        <p:spPr>
          <a:xfrm>
            <a:off x="323850" y="542290"/>
            <a:ext cx="777748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r>
              <a:rPr lang="en-US" altLang="zh-CN" sz="30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仿照上面的</a:t>
            </a:r>
            <a:r>
              <a:rPr lang="en-US" altLang="zh-CN" sz="3000" b="1" strike="noStrike" noProof="1" dirty="0">
                <a:solidFill>
                  <a:schemeClr val="tx1"/>
                </a:solidFill>
                <a:uFillTx/>
                <a:cs typeface="Arial" panose="020B0604020202020204" pitchFamily="34" charset="0"/>
              </a:rPr>
              <a:t>“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cs typeface="Arial" panose="020B0604020202020204" pitchFamily="34" charset="0"/>
              </a:rPr>
              <a:t>语言赏析卡片</a:t>
            </a:r>
            <a:r>
              <a:rPr lang="en-US" altLang="zh-CN" sz="3000" b="1" strike="noStrike" noProof="1" dirty="0">
                <a:solidFill>
                  <a:schemeClr val="tx1"/>
                </a:solidFill>
                <a:uFillTx/>
                <a:cs typeface="Arial" panose="020B0604020202020204" pitchFamily="34" charset="0"/>
              </a:rPr>
              <a:t>”</a:t>
            </a:r>
            <a:r>
              <a:rPr lang="en-US" altLang="zh-CN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赏析下列句子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strike="noStrike" noProof="1" dirty="0">
              <a:solidFill>
                <a:schemeClr val="tx1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70" name="Rectangle 8"/>
          <p:cNvSpPr/>
          <p:nvPr/>
        </p:nvSpPr>
        <p:spPr>
          <a:xfrm>
            <a:off x="599440" y="1129665"/>
            <a:ext cx="7945755" cy="8839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⑴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春天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树叶开始闪出黄青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花苞轻轻地在风中摆动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2800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似乎还带着一种冬天的昏黄。</a:t>
            </a:r>
            <a:endParaRPr lang="zh-CN" altLang="en-US" sz="28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513715" y="3644900"/>
            <a:ext cx="8186420" cy="12642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⑵</a:t>
            </a:r>
            <a:r>
              <a:rPr sz="2800" strike="noStrike" noProof="1"/>
              <a:t>每一棵树仿佛都睁开特别明亮的眼睛。树枝的手</a:t>
            </a:r>
            <a:r>
              <a:rPr lang="zh-CN" sz="2800" strike="noStrike" noProof="1"/>
              <a:t>、</a:t>
            </a:r>
            <a:endParaRPr lang="zh-CN" sz="2800" strike="noStrike" noProof="1"/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strike="noStrike" noProof="1"/>
              <a:t>臂也顿时柔软了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strike="noStrike" noProof="1"/>
              <a:t>而那萌发的叶子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strike="noStrike" noProof="1"/>
              <a:t>简直就像起伏着</a:t>
            </a:r>
            <a:endParaRPr sz="2800" strike="noStrike" noProof="1"/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strike="noStrike" noProof="1"/>
              <a:t>一层绿茵茵的波浪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715" y="2013585"/>
            <a:ext cx="8497888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黄青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”“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昏黄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2800" dirty="0">
                <a:uFillTx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摆动</a:t>
            </a:r>
            <a:r>
              <a:rPr lang="zh-CN" altLang="en-US" sz="2800" dirty="0">
                <a:uFillTx/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uFillTx/>
                <a:ea typeface="SimSun-ExtB" panose="02010609060101010101" pitchFamily="49" charset="-122"/>
                <a:sym typeface="+mn-ea"/>
              </a:rPr>
              <a:t>写出了</a:t>
            </a:r>
            <a:r>
              <a:rPr lang="zh-CN" altLang="en-US" sz="2800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色彩和动态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形象感强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具有</a:t>
            </a:r>
            <a:r>
              <a:rPr lang="zh-CN" altLang="en-US" sz="2800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画面感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闪出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写出树叶突然出现黄青、充满蓬勃生命力的特点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2800" strike="noStrike" noProof="1" dirty="0">
              <a:latin typeface="Arial" panose="020B0604020202020204" pitchFamily="34" charset="0"/>
            </a:endParaRPr>
          </a:p>
        </p:txBody>
      </p:sp>
      <p:sp>
        <p:nvSpPr>
          <p:cNvPr id="36871" name="Rectangle 9"/>
          <p:cNvSpPr/>
          <p:nvPr/>
        </p:nvSpPr>
        <p:spPr>
          <a:xfrm>
            <a:off x="479743" y="4908868"/>
            <a:ext cx="8424863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>
              <a:buFont typeface="Wingdings" panose="05000000000000000000" pitchFamily="2" charset="2"/>
            </a:pP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运用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拟人、比喻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的修辞手法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将树拟人化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形象化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赋予树人的神态和动作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生动形象地描绘了一副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生机勃勃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的景象。</a:t>
            </a:r>
            <a:endParaRPr lang="zh-CN" altLang="en-US" sz="2800" strike="noStrike" noProof="1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871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70" name="Rectangle 8"/>
          <p:cNvSpPr/>
          <p:nvPr/>
        </p:nvSpPr>
        <p:spPr>
          <a:xfrm>
            <a:off x="598805" y="650240"/>
            <a:ext cx="7945755" cy="8839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⑶</a:t>
            </a:r>
            <a:r>
              <a:rPr sz="2800" strike="noStrike" noProof="1"/>
              <a:t>水珠子从花苞里滴下来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strike="noStrike" noProof="1"/>
              <a:t>比少女的眼泪还娇媚。</a:t>
            </a:r>
            <a:endParaRPr sz="2800" strike="noStrike" noProof="1"/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strike="noStrike" noProof="1"/>
              <a:t>半空中似乎总挂着透明的水雾的丝帘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strike="noStrike" noProof="1"/>
              <a:t>牵动着阳光</a:t>
            </a:r>
            <a:endParaRPr sz="2800" strike="noStrike" noProof="1"/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strike="noStrike" noProof="1"/>
              <a:t>的彩棱镜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599440" y="3397250"/>
            <a:ext cx="8186420" cy="12642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⑷</a:t>
            </a:r>
            <a:r>
              <a:rPr sz="2800" strike="noStrike" noProof="1"/>
              <a:t>小草似乎像复苏的蚯蚓一样翻动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strike="noStrike" noProof="1"/>
              <a:t>发出一种春天才</a:t>
            </a:r>
            <a:endParaRPr sz="2800" strike="noStrike" noProof="1"/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strike="noStrike" noProof="1"/>
              <a:t>能听到的沙沙声。呼吸变得畅快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strike="noStrike" noProof="1"/>
              <a:t>空气里像有无数芳</a:t>
            </a:r>
            <a:endParaRPr sz="2800" strike="noStrike" noProof="1"/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strike="noStrike" noProof="1"/>
              <a:t>甜的果子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strike="noStrike" noProof="1"/>
              <a:t>在诱惑着鼻子和嘴唇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1" name="Rectangle 9"/>
          <p:cNvSpPr/>
          <p:nvPr/>
        </p:nvSpPr>
        <p:spPr>
          <a:xfrm>
            <a:off x="598488" y="4908868"/>
            <a:ext cx="8424863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>
              <a:buFont typeface="Wingdings" panose="05000000000000000000" pitchFamily="2" charset="2"/>
            </a:pPr>
            <a:r>
              <a:rPr lang="zh-CN" altLang="en-US" sz="2800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听觉、嗅觉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的角度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运用</a:t>
            </a:r>
            <a:r>
              <a:rPr lang="zh-CN" altLang="en-US" sz="2800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比喻</a:t>
            </a:r>
            <a:r>
              <a:rPr lang="zh-CN" altLang="en-US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修辞手法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strike="noStrike" noProof="1"/>
              <a:t>生动形象</a:t>
            </a:r>
            <a:r>
              <a:rPr lang="zh-CN" sz="2800" strike="noStrike" noProof="1"/>
              <a:t>地</a:t>
            </a:r>
            <a:r>
              <a:rPr sz="2800" strike="noStrike" noProof="1"/>
              <a:t>写出了小草在春雨的滋润下焕发出</a:t>
            </a:r>
            <a:r>
              <a:rPr sz="2800" strike="noStrike" noProof="1">
                <a:solidFill>
                  <a:srgbClr val="FF0000"/>
                </a:solidFill>
              </a:rPr>
              <a:t>勃勃生机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8805" y="2013585"/>
            <a:ext cx="8497888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运用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比拟、比喻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的修辞手法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将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水珠人格化了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赋予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水珠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人的神态和情感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形象生动</a:t>
            </a:r>
            <a:r>
              <a:rPr lang="zh-CN" altLang="en-US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地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写出春雨的无比娇媚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</a:t>
            </a:r>
            <a:r>
              <a:rPr sz="2800">
                <a:solidFill>
                  <a:srgbClr val="FF0000"/>
                </a:solidFill>
                <a:sym typeface="+mn-ea"/>
              </a:rPr>
              <a:t>挂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“</a:t>
            </a:r>
            <a:r>
              <a:rPr sz="2800">
                <a:solidFill>
                  <a:srgbClr val="FF0000"/>
                </a:solidFill>
                <a:sym typeface="+mn-ea"/>
              </a:rPr>
              <a:t>牵动</a:t>
            </a:r>
            <a:r>
              <a:rPr lang="zh-CN" altLang="en-US" sz="2800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”化静为动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uFillTx/>
                <a:ea typeface="SimSun-ExtB" panose="02010609060101010101" pitchFamily="49" charset="-122"/>
                <a:sym typeface="+mn-ea"/>
              </a:rPr>
              <a:t>形象地向我们展示出雨后春景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28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bldLvl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7898" name="Rectangle 8"/>
          <p:cNvSpPr/>
          <p:nvPr/>
        </p:nvSpPr>
        <p:spPr>
          <a:xfrm>
            <a:off x="395605" y="1916430"/>
            <a:ext cx="8425180" cy="10814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⑸而荷叶铺满了河面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迫切地等待着雨点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和远方的</a:t>
            </a:r>
            <a:endParaRPr lang="zh-CN" altLang="en-US" sz="28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蝉声、近处的蛙鼓一起奏起夏天的雨的交响曲。</a:t>
            </a:r>
            <a:endParaRPr lang="zh-CN" altLang="en-US" sz="28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9" name="Rectangle 9"/>
          <p:cNvSpPr/>
          <p:nvPr/>
        </p:nvSpPr>
        <p:spPr>
          <a:xfrm>
            <a:off x="395288" y="2912428"/>
            <a:ext cx="8424863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>
              <a:buFont typeface="Wingdings" panose="05000000000000000000" pitchFamily="2" charset="2"/>
            </a:pP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“迫切”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用了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拟人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手法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写出荷叶对夏雨的急切盼望之情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把雨声、蝉声、蛙声的夹杂声比作交响乐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富有画面感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从听觉上给人以享受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让人感受到夏雨的热烈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1" name="Rectangle 2"/>
          <p:cNvSpPr/>
          <p:nvPr/>
        </p:nvSpPr>
        <p:spPr>
          <a:xfrm>
            <a:off x="179388" y="1642745"/>
            <a:ext cx="8785225" cy="836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>
              <a:buFont typeface="Wingdings" panose="05000000000000000000" pitchFamily="2" charset="2"/>
            </a:pPr>
            <a:r>
              <a:rPr lang="en-US" altLang="zh-CN" sz="2800" strike="noStrike" noProof="1" dirty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strike="noStrike" noProof="1" dirty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课</a:t>
            </a:r>
            <a:r>
              <a:rPr lang="zh-CN" altLang="en-US" sz="2800" strike="noStrike" noProof="1" dirty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文写雨多用</a:t>
            </a:r>
            <a:r>
              <a:rPr lang="en-US" altLang="zh-CN" sz="2800" strike="noStrike" noProof="1">
                <a:solidFill>
                  <a:srgbClr val="000000"/>
                </a:solidFill>
                <a:cs typeface="Arial" panose="020B0604020202020204" pitchFamily="34" charset="0"/>
              </a:rPr>
              <a:t>“</a:t>
            </a:r>
            <a:r>
              <a:rPr lang="zh-CN" altLang="en-US" sz="2800" strike="noStrike" noProof="1" dirty="0">
                <a:solidFill>
                  <a:schemeClr val="tx2"/>
                </a:solidFill>
                <a:cs typeface="Arial" panose="020B0604020202020204" pitchFamily="34" charset="0"/>
              </a:rPr>
              <a:t>她</a:t>
            </a:r>
            <a:r>
              <a:rPr lang="en-US" altLang="zh-CN" sz="2800" strike="noStrike" noProof="1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strike="noStrike" noProof="1" dirty="0">
                <a:solidFill>
                  <a:schemeClr val="tx2"/>
                </a:solidFill>
                <a:cs typeface="Arial" panose="020B0604020202020204" pitchFamily="34" charset="0"/>
              </a:rPr>
              <a:t>或</a:t>
            </a:r>
            <a:r>
              <a:rPr lang="en-US" altLang="zh-CN" sz="2800" strike="noStrike" noProof="1">
                <a:solidFill>
                  <a:srgbClr val="000000"/>
                </a:solidFill>
                <a:cs typeface="Arial" panose="020B0604020202020204" pitchFamily="34" charset="0"/>
              </a:rPr>
              <a:t>“</a:t>
            </a:r>
            <a:r>
              <a:rPr lang="zh-CN" altLang="en-US" sz="2800" strike="noStrike" noProof="1" dirty="0">
                <a:solidFill>
                  <a:schemeClr val="tx2"/>
                </a:solidFill>
                <a:cs typeface="Arial" panose="020B0604020202020204" pitchFamily="34" charset="0"/>
              </a:rPr>
              <a:t>它</a:t>
            </a:r>
            <a:r>
              <a:rPr lang="en-US" altLang="zh-CN" sz="2800" strike="noStrike" noProof="1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strike="noStrike" noProof="1" dirty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指称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为何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第六</a:t>
            </a:r>
            <a:r>
              <a:rPr lang="zh-CN" altLang="en-US" sz="2800" strike="noStrike" noProof="1" dirty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段改称</a:t>
            </a:r>
            <a:r>
              <a:rPr lang="en-US" altLang="zh-CN" sz="2800" strike="noStrike" noProof="1">
                <a:solidFill>
                  <a:srgbClr val="000000"/>
                </a:solidFill>
                <a:cs typeface="Arial" panose="020B0604020202020204" pitchFamily="34" charset="0"/>
              </a:rPr>
              <a:t>“</a:t>
            </a:r>
            <a:r>
              <a:rPr lang="zh-CN" altLang="en-US" sz="2800" strike="noStrike" noProof="1" dirty="0">
                <a:solidFill>
                  <a:schemeClr val="tx2"/>
                </a:solidFill>
                <a:cs typeface="Arial" panose="020B0604020202020204" pitchFamily="34" charset="0"/>
              </a:rPr>
              <a:t>你</a:t>
            </a:r>
            <a:r>
              <a:rPr lang="en-US" altLang="zh-CN" sz="2800" strike="noStrike" noProof="1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strike="noStrike" noProof="1" dirty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2800" strike="noStrike" noProof="1" dirty="0">
              <a:solidFill>
                <a:schemeClr val="tx2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4522" name="Rectangle 10"/>
          <p:cNvSpPr/>
          <p:nvPr/>
        </p:nvSpPr>
        <p:spPr>
          <a:xfrm>
            <a:off x="1287463" y="3060700"/>
            <a:ext cx="1606550" cy="736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99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第二人称</a:t>
            </a:r>
            <a:endParaRPr lang="zh-CN" altLang="en-US" sz="2800" dirty="0">
              <a:solidFill>
                <a:srgbClr val="0099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523" name="Rectangle 11"/>
          <p:cNvSpPr/>
          <p:nvPr/>
        </p:nvSpPr>
        <p:spPr>
          <a:xfrm>
            <a:off x="3059113" y="2681288"/>
            <a:ext cx="3382962" cy="7381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便于抒发自己的情感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524" name="Rectangle 12"/>
          <p:cNvSpPr/>
          <p:nvPr/>
        </p:nvSpPr>
        <p:spPr>
          <a:xfrm>
            <a:off x="3059430" y="3419475"/>
            <a:ext cx="23374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更加亲切自然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525" name="Rectangle 13"/>
          <p:cNvSpPr/>
          <p:nvPr/>
        </p:nvSpPr>
        <p:spPr>
          <a:xfrm>
            <a:off x="969963" y="2636838"/>
            <a:ext cx="7561262" cy="1584325"/>
          </a:xfrm>
          <a:prstGeom prst="rect">
            <a:avLst/>
          </a:prstGeom>
          <a:noFill/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>
              <a:buFont typeface="Wingdings" panose="05000000000000000000" pitchFamily="2" charset="2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Text Box 26"/>
          <p:cNvSpPr txBox="1"/>
          <p:nvPr/>
        </p:nvSpPr>
        <p:spPr>
          <a:xfrm>
            <a:off x="395605" y="963930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</a:rPr>
              <a:t>四、合作探究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395288" y="4308793"/>
            <a:ext cx="8294688" cy="1568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00000"/>
              </a:lnSpc>
              <a:buFont typeface="Wingdings" panose="05000000000000000000" pitchFamily="2" charset="2"/>
            </a:pP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宋体" panose="02010600030101010101" pitchFamily="2" charset="-122"/>
                <a:cs typeface="+mn-cs"/>
              </a:rPr>
              <a:t>作者将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雨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  <a:r>
              <a:rPr lang="zh-CN" altLang="en-US" sz="3200" noProof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拟人化</a:t>
            </a:r>
            <a:r>
              <a:rPr lang="en-US" altLang="zh-CN" sz="32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宋体" panose="02010600030101010101" pitchFamily="2" charset="-122"/>
                <a:cs typeface="+mn-cs"/>
              </a:rPr>
              <a:t>使之可亲可感。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人称的变化使雨的形象亲切自然</a:t>
            </a:r>
            <a:r>
              <a:rPr lang="en-US" altLang="zh-CN" sz="32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作者的情感流露更真实</a:t>
            </a:r>
            <a:r>
              <a:rPr lang="en-US" altLang="zh-CN" sz="32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直接抒发对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雨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的爱恋之情。</a:t>
            </a:r>
            <a:endParaRPr lang="zh-CN" altLang="en-US" sz="3200" strike="noStrike" noProof="1" dirty="0">
              <a:solidFill>
                <a:srgbClr val="FF0000"/>
              </a:solidFill>
              <a:latin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2" grpId="0"/>
      <p:bldP spid="64523" grpId="0"/>
      <p:bldP spid="64524" grpId="0"/>
      <p:bldP spid="64525" grpId="0" bldLvl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43" name="Picture 7" descr="8a2227d8d4549852970a169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8670" y="1598930"/>
            <a:ext cx="4331335" cy="4109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Text Box 8"/>
          <p:cNvSpPr txBox="1"/>
          <p:nvPr/>
        </p:nvSpPr>
        <p:spPr>
          <a:xfrm>
            <a:off x="1887538" y="1331913"/>
            <a:ext cx="136525" cy="266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Wingdings" panose="05000000000000000000" pitchFamily="2" charset="2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1" name="Rectangle 29"/>
          <p:cNvSpPr/>
          <p:nvPr/>
        </p:nvSpPr>
        <p:spPr>
          <a:xfrm>
            <a:off x="200025" y="1890713"/>
            <a:ext cx="42291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latin typeface="宋体" panose="02010600030101010101" pitchFamily="2" charset="-122"/>
              </a:rPr>
              <a:t>2.</a:t>
            </a:r>
            <a:r>
              <a:rPr lang="zh-CN" altLang="en-US" sz="2800" dirty="0">
                <a:latin typeface="宋体" panose="02010600030101010101" pitchFamily="2" charset="-122"/>
              </a:rPr>
              <a:t>如果把课文的题目改成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2800" dirty="0">
                <a:latin typeface="宋体" panose="02010600030101010101" pitchFamily="2" charset="-122"/>
              </a:rPr>
              <a:t>四季的雨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2800" dirty="0">
                <a:latin typeface="宋体" panose="02010600030101010101" pitchFamily="2" charset="-122"/>
              </a:rPr>
              <a:t>好不好？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3102" name="Rectangle 30"/>
          <p:cNvSpPr/>
          <p:nvPr/>
        </p:nvSpPr>
        <p:spPr>
          <a:xfrm>
            <a:off x="346075" y="2844165"/>
            <a:ext cx="40830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100000"/>
              </a:lnSpc>
            </a:pP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3200" strike="noStrike" noProof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不好。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改后单纯强调一个</a:t>
            </a:r>
            <a:r>
              <a:rPr lang="zh-CN" altLang="en-US" sz="3200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“雨”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字</a:t>
            </a:r>
            <a:r>
              <a:rPr lang="en-US" altLang="zh-CN" sz="32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显得呆板、生硬</a:t>
            </a:r>
            <a:r>
              <a:rPr lang="zh-CN" altLang="en-US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；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而原题目充满灵动</a:t>
            </a:r>
            <a:r>
              <a:rPr lang="en-US" altLang="zh-CN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将</a:t>
            </a:r>
            <a:r>
              <a:rPr lang="zh-CN" altLang="en-US" sz="3200" strike="noStrike" noProof="1" dirty="0">
                <a:solidFill>
                  <a:srgbClr val="FF0000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“雨”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人格化</a:t>
            </a:r>
            <a:r>
              <a:rPr lang="en-US" altLang="zh-CN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充满情趣和意境。</a:t>
            </a:r>
            <a:r>
              <a:rPr lang="zh-CN" altLang="en-US" strike="noStrike" noProof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　　　 </a:t>
            </a:r>
            <a:endParaRPr lang="zh-CN" altLang="en-US" strike="noStrike" noProof="1" dirty="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/>
        </p:nvSpPr>
        <p:spPr>
          <a:xfrm>
            <a:off x="457200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Tx/>
            </a:pP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539750" y="1773238"/>
            <a:ext cx="7777163" cy="22463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整体把握课文内容</a:t>
            </a:r>
            <a:r>
              <a:rPr lang="en-US" altLang="zh-CN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感知各种“雨”的形象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体会作者热爱大自然的美好情感</a:t>
            </a:r>
            <a:r>
              <a:rPr lang="zh-CN" altLang="en-US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en-US" altLang="zh-CN" sz="3200" strike="noStrike" noProof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3.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品味比喻句、拟人句</a:t>
            </a:r>
            <a:r>
              <a:rPr lang="en-US" altLang="zh-CN" sz="32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学会在细致观察的基础上展开联想和想象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0" name="Text Box 26"/>
          <p:cNvSpPr txBox="1"/>
          <p:nvPr/>
        </p:nvSpPr>
        <p:spPr>
          <a:xfrm>
            <a:off x="323850" y="1090930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</a:rPr>
              <a:t>一、情趣导入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1" name="Rectangle 18"/>
          <p:cNvSpPr/>
          <p:nvPr/>
        </p:nvSpPr>
        <p:spPr>
          <a:xfrm>
            <a:off x="468313" y="1902302"/>
            <a:ext cx="8267700" cy="5530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说说下列与</a:t>
            </a:r>
            <a:r>
              <a:rPr lang="en-US" altLang="zh-CN" sz="3000">
                <a:solidFill>
                  <a:srgbClr val="000000"/>
                </a:solidFill>
                <a:cs typeface="Arial" panose="020B0604020202020204" pitchFamily="34" charset="0"/>
              </a:rPr>
              <a:t>“</a:t>
            </a:r>
            <a:r>
              <a:rPr lang="zh-CN" altLang="en-US" sz="3000" dirty="0">
                <a:solidFill>
                  <a:srgbClr val="000000"/>
                </a:solidFill>
                <a:cs typeface="Arial" panose="020B0604020202020204" pitchFamily="34" charset="0"/>
              </a:rPr>
              <a:t>雨</a:t>
            </a:r>
            <a:r>
              <a:rPr lang="en-US" altLang="zh-CN" sz="3000">
                <a:solidFill>
                  <a:srgbClr val="000000"/>
                </a:solidFill>
                <a:cs typeface="Arial" panose="020B0604020202020204" pitchFamily="34" charset="0"/>
              </a:rPr>
              <a:t>”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有关的诗句寄寓诗人怎样的情感？</a:t>
            </a:r>
            <a:r>
              <a:rPr lang="zh-CN" altLang="en-US" sz="3000" dirty="0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000" dirty="0">
              <a:solidFill>
                <a:schemeClr val="accent2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914" name="Rectangle 6"/>
          <p:cNvSpPr/>
          <p:nvPr/>
        </p:nvSpPr>
        <p:spPr>
          <a:xfrm>
            <a:off x="323850" y="2560638"/>
            <a:ext cx="8316913" cy="1641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青箬笠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绿蓑衣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斜风细雨不须归。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好雨知时节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当春乃发生。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渭城朝雨浥轻尘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客舍青青柳色新。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587" name="Text Box 3"/>
          <p:cNvSpPr txBox="1"/>
          <p:nvPr/>
        </p:nvSpPr>
        <p:spPr>
          <a:xfrm>
            <a:off x="6227763" y="2636838"/>
            <a:ext cx="24479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从容闲适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6227763" y="3141663"/>
            <a:ext cx="111601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喜悦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6300788" y="3644900"/>
            <a:ext cx="235743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依依惜别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67587" grpId="0" bldLvl="0"/>
      <p:bldP spid="3" grpId="0" bldLvl="0"/>
      <p:bldP spid="4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539750" y="681360"/>
            <a:ext cx="3095625" cy="64174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zh-CN" sz="40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你能读</a:t>
            </a:r>
            <a:r>
              <a:rPr lang="zh-CN" altLang="en-US" sz="40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zh-CN" sz="40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准吗？</a:t>
            </a:r>
            <a:endParaRPr lang="zh-CN" altLang="en-US" sz="40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864235" y="1451610"/>
            <a:ext cx="1932305" cy="3348355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苞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棱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镜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咄咄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逼人</a:t>
            </a:r>
            <a:endParaRPr lang="zh-CN" altLang="en-US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屋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檐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池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畦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5558790" y="1518761"/>
            <a:ext cx="1902619" cy="3132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dirty="0">
                <a:ea typeface="宋体" panose="02010600030101010101" pitchFamily="2" charset="-122"/>
              </a:rPr>
              <a:t>粗 </a:t>
            </a:r>
            <a:r>
              <a:rPr lang="zh-CN" altLang="zh-CN" sz="3200" dirty="0">
                <a:sym typeface="+mn-ea"/>
              </a:rPr>
              <a:t>g</a:t>
            </a:r>
            <a:r>
              <a:rPr lang="zh-CN" altLang="zh-CN" sz="3200" dirty="0">
                <a:latin typeface="宋体" panose="02010600030101010101" pitchFamily="2" charset="-122"/>
                <a:sym typeface="+mn-ea"/>
              </a:rPr>
              <a:t>uǎn</a:t>
            </a:r>
            <a:r>
              <a:rPr lang="zh-CN" altLang="zh-CN" sz="3200" dirty="0">
                <a:sym typeface="+mn-ea"/>
              </a:rPr>
              <a:t>g</a:t>
            </a:r>
            <a:endParaRPr lang="zh-CN" altLang="zh-CN" sz="3200" b="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静 mì</a:t>
            </a:r>
            <a:endParaRPr lang="zh-CN" altLang="zh-CN" sz="3200" b="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高 mi</a:t>
            </a:r>
            <a:r>
              <a:rPr lang="zh-CN" altLang="zh-CN" sz="3200" dirty="0">
                <a:latin typeface="宋体" panose="02010600030101010101" pitchFamily="2" charset="-122"/>
                <a:sym typeface="+mn-ea"/>
              </a:rPr>
              <a:t>ǎ</a:t>
            </a:r>
            <a:r>
              <a:rPr lang="zh-CN" altLang="zh-CN" sz="3200" dirty="0">
                <a:sym typeface="+mn-ea"/>
              </a:rPr>
              <a:t>o</a:t>
            </a:r>
            <a:endParaRPr lang="zh-CN" altLang="zh-CN" sz="3200" b="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lì </a:t>
            </a:r>
            <a:r>
              <a:rPr lang="zh-CN" altLang="zh-CN" sz="3200" dirty="0">
                <a:sym typeface="+mn-ea"/>
              </a:rPr>
              <a:t>临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lìn sè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干 sè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荡 y</a:t>
            </a:r>
            <a:r>
              <a:rPr lang="zh-CN" altLang="zh-CN" sz="3200" dirty="0">
                <a:latin typeface="宋体" panose="02010600030101010101" pitchFamily="2" charset="-122"/>
                <a:sym typeface="+mn-ea"/>
              </a:rPr>
              <a:t>à</a:t>
            </a:r>
            <a:r>
              <a:rPr lang="zh-CN" altLang="zh-CN" sz="3200" dirty="0">
                <a:sym typeface="+mn-ea"/>
              </a:rPr>
              <a:t>ng</a:t>
            </a:r>
            <a:endParaRPr lang="zh-CN" altLang="zh-CN" sz="3200" dirty="0">
              <a:sym typeface="+mn-ea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2622550" y="1451610"/>
            <a:ext cx="1314450" cy="326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lang="en-US" altLang="zh-CN" sz="3000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endParaRPr lang="en-US" altLang="zh-CN" sz="30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l</a:t>
            </a:r>
            <a:r>
              <a:rPr lang="zh-CN" altLang="en-US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é</a:t>
            </a: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200" b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g</a:t>
            </a:r>
            <a:endParaRPr lang="en-US" altLang="zh-CN" sz="3200" b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duō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y</a:t>
            </a:r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n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qí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5332889" y="681360"/>
            <a:ext cx="3095625" cy="641747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36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你能写</a:t>
            </a:r>
            <a:r>
              <a:rPr lang="zh-CN" altLang="en-US" sz="36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zh-CN" sz="36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对吗？</a:t>
            </a:r>
            <a:endParaRPr lang="zh-CN" altLang="en-US" sz="36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Rot="1" noChangeArrowheads="1"/>
          </p:cNvSpPr>
          <p:nvPr/>
        </p:nvSpPr>
        <p:spPr bwMode="auto">
          <a:xfrm>
            <a:off x="7461250" y="1649095"/>
            <a:ext cx="108013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犷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谧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邈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莅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吝啬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涩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漾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0" name="Text Box 26"/>
          <p:cNvSpPr txBox="1"/>
          <p:nvPr/>
        </p:nvSpPr>
        <p:spPr>
          <a:xfrm>
            <a:off x="323850" y="1090930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</a:rPr>
              <a:t>二、整体感知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1" name="Rectangle 18"/>
          <p:cNvSpPr/>
          <p:nvPr/>
        </p:nvSpPr>
        <p:spPr>
          <a:xfrm>
            <a:off x="437833" y="1705452"/>
            <a:ext cx="8267700" cy="35998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3000">
                <a:solidFill>
                  <a:srgbClr val="000000"/>
                </a:solidFill>
                <a:cs typeface="Arial" panose="020B0604020202020204" pitchFamily="34" charset="0"/>
              </a:rPr>
              <a:t>仿照</a:t>
            </a:r>
            <a:r>
              <a:rPr lang="en-US" altLang="zh-CN" sz="3000">
                <a:solidFill>
                  <a:srgbClr val="000000"/>
                </a:solidFill>
                <a:cs typeface="Arial" panose="020B0604020202020204" pitchFamily="34" charset="0"/>
              </a:rPr>
              <a:t>“</a:t>
            </a:r>
            <a:r>
              <a:rPr lang="zh-CN" altLang="en-US" sz="3000">
                <a:solidFill>
                  <a:srgbClr val="000000"/>
                </a:solidFill>
                <a:cs typeface="Arial" panose="020B0604020202020204" pitchFamily="34" charset="0"/>
              </a:rPr>
              <a:t>春</a:t>
            </a:r>
            <a:r>
              <a:rPr lang="zh-CN" altLang="en-US" sz="3000" dirty="0">
                <a:solidFill>
                  <a:srgbClr val="000000"/>
                </a:solidFill>
                <a:cs typeface="Arial" panose="020B0604020202020204" pitchFamily="34" charset="0"/>
              </a:rPr>
              <a:t>雨</a:t>
            </a:r>
            <a:r>
              <a:rPr lang="en-US" altLang="zh-CN" sz="3000">
                <a:solidFill>
                  <a:srgbClr val="000000"/>
                </a:solidFill>
                <a:cs typeface="Arial" panose="020B0604020202020204" pitchFamily="34" charset="0"/>
              </a:rPr>
              <a:t>”</a:t>
            </a:r>
            <a:r>
              <a:rPr lang="zh-CN" altLang="en-US" sz="3000">
                <a:solidFill>
                  <a:srgbClr val="000000"/>
                </a:solidFill>
                <a:cs typeface="Arial" panose="020B0604020202020204" pitchFamily="34" charset="0"/>
              </a:rPr>
              <a:t>示例</a:t>
            </a:r>
            <a:r>
              <a:rPr lang="en-US" altLang="zh-CN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用简洁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的语言描述夏、秋、冬三季雨的特点。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春雨：像一个清纯娇羞的小姑娘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柔情而充满生机。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夏雨：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秋雨：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冬雨：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914" name="Rectangle 6"/>
          <p:cNvSpPr/>
          <p:nvPr/>
        </p:nvSpPr>
        <p:spPr>
          <a:xfrm>
            <a:off x="1268730" y="3428365"/>
            <a:ext cx="542480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像青春飞扬的少女</a:t>
            </a:r>
            <a:r>
              <a:rPr lang="en-US" altLang="zh-CN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热烈</a:t>
            </a:r>
            <a:r>
              <a:rPr lang="zh-CN" altLang="en-US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而张扬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1268730" y="4036060"/>
            <a:ext cx="598868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像端庄而沉静的少妇</a:t>
            </a:r>
            <a:r>
              <a:rPr lang="en-US" altLang="zh-CN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深邃</a:t>
            </a:r>
            <a:r>
              <a:rPr lang="zh-CN" altLang="en-US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而成熟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6"/>
          <p:cNvSpPr/>
          <p:nvPr/>
        </p:nvSpPr>
        <p:spPr>
          <a:xfrm>
            <a:off x="1268730" y="4697730"/>
            <a:ext cx="542480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像历尽沧桑的老者</a:t>
            </a:r>
            <a:r>
              <a:rPr lang="en-US" altLang="zh-CN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自然</a:t>
            </a:r>
            <a:r>
              <a:rPr lang="zh-CN" altLang="en-US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而平静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 Box 4"/>
          <p:cNvSpPr txBox="1"/>
          <p:nvPr/>
        </p:nvSpPr>
        <p:spPr>
          <a:xfrm>
            <a:off x="1908175" y="2276475"/>
            <a:ext cx="4095750" cy="2443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/>
                <a:ea typeface="楷体_GB2312"/>
              </a:rPr>
              <a:t>春雨： </a:t>
            </a:r>
            <a:endParaRPr lang="zh-CN" altLang="en-US" sz="2800" dirty="0">
              <a:latin typeface="楷体_GB2312"/>
              <a:ea typeface="楷体_GB231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/>
                <a:ea typeface="楷体_GB2312"/>
              </a:rPr>
              <a:t>夏雨：</a:t>
            </a:r>
            <a:endParaRPr lang="zh-CN" altLang="en-US" sz="2800" dirty="0">
              <a:latin typeface="楷体_GB2312"/>
              <a:ea typeface="楷体_GB231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/>
                <a:ea typeface="楷体_GB2312"/>
              </a:rPr>
              <a:t>秋雨： </a:t>
            </a:r>
            <a:endParaRPr lang="zh-CN" altLang="en-US" sz="2800" dirty="0">
              <a:latin typeface="楷体_GB2312"/>
              <a:ea typeface="楷体_GB231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/>
                <a:ea typeface="楷体_GB2312"/>
              </a:rPr>
              <a:t>冬雨：</a:t>
            </a:r>
            <a:endParaRPr lang="zh-CN" altLang="en-US" sz="2800" dirty="0">
              <a:latin typeface="楷体_GB2312"/>
              <a:ea typeface="楷体_GB2312"/>
            </a:endParaRPr>
          </a:p>
        </p:txBody>
      </p:sp>
      <p:sp>
        <p:nvSpPr>
          <p:cNvPr id="55301" name="Rectangle 5"/>
          <p:cNvSpPr/>
          <p:nvPr/>
        </p:nvSpPr>
        <p:spPr>
          <a:xfrm>
            <a:off x="2916238" y="2276475"/>
            <a:ext cx="342106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清新、润泽、甜美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2" name="Rectangle 6"/>
          <p:cNvSpPr/>
          <p:nvPr/>
        </p:nvSpPr>
        <p:spPr>
          <a:xfrm>
            <a:off x="2916238" y="2924175"/>
            <a:ext cx="32416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热烈、粗犷、奔放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3" name="Rectangle 7"/>
          <p:cNvSpPr/>
          <p:nvPr/>
        </p:nvSpPr>
        <p:spPr>
          <a:xfrm>
            <a:off x="2916238" y="3573463"/>
            <a:ext cx="3421062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沉静、端庄、深情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4" name="Rectangle 8"/>
          <p:cNvSpPr/>
          <p:nvPr/>
        </p:nvSpPr>
        <p:spPr>
          <a:xfrm>
            <a:off x="2916238" y="4197350"/>
            <a:ext cx="34226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自然、平静、纯洁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582613" y="1501775"/>
            <a:ext cx="67056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r>
              <a:rPr lang="en-US" altLang="zh-CN" sz="30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梳理课文写作思路。</a:t>
            </a:r>
            <a:endParaRPr lang="zh-CN" altLang="en-US" sz="3000" b="1" strike="noStrike" noProof="1" dirty="0">
              <a:solidFill>
                <a:schemeClr val="tx1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036" name="Rectangle 10"/>
          <p:cNvSpPr/>
          <p:nvPr/>
        </p:nvSpPr>
        <p:spPr>
          <a:xfrm>
            <a:off x="136525" y="3230563"/>
            <a:ext cx="18430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喜欢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雨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9" name="左大括号 10"/>
          <p:cNvSpPr/>
          <p:nvPr/>
        </p:nvSpPr>
        <p:spPr>
          <a:xfrm>
            <a:off x="1692275" y="2349500"/>
            <a:ext cx="287338" cy="2281238"/>
          </a:xfrm>
          <a:prstGeom prst="leftBrace">
            <a:avLst>
              <a:gd name="adj1" fmla="val 5072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0" name="左大括号 10"/>
          <p:cNvSpPr/>
          <p:nvPr/>
        </p:nvSpPr>
        <p:spPr>
          <a:xfrm flipH="1">
            <a:off x="6337300" y="2349500"/>
            <a:ext cx="288925" cy="2281238"/>
          </a:xfrm>
          <a:prstGeom prst="leftBrace">
            <a:avLst>
              <a:gd name="adj1" fmla="val 5044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5" name="Rectangle 9"/>
          <p:cNvSpPr/>
          <p:nvPr/>
        </p:nvSpPr>
        <p:spPr>
          <a:xfrm>
            <a:off x="6557963" y="3024188"/>
            <a:ext cx="208915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爱恋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雨、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渴望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雨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6" name="Rectangle 12"/>
          <p:cNvSpPr/>
          <p:nvPr/>
        </p:nvSpPr>
        <p:spPr>
          <a:xfrm>
            <a:off x="468313" y="3860800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（总）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Rectangle 12"/>
          <p:cNvSpPr/>
          <p:nvPr/>
        </p:nvSpPr>
        <p:spPr>
          <a:xfrm>
            <a:off x="3203575" y="4797425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（分）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Rectangle 12"/>
          <p:cNvSpPr/>
          <p:nvPr/>
        </p:nvSpPr>
        <p:spPr>
          <a:xfrm>
            <a:off x="6686550" y="3971925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（总）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66" name="WordArt 17"/>
          <p:cNvSpPr>
            <a:spLocks noTextEdit="1"/>
          </p:cNvSpPr>
          <p:nvPr/>
        </p:nvSpPr>
        <p:spPr>
          <a:xfrm>
            <a:off x="6557963" y="4797425"/>
            <a:ext cx="23050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 fontAlgn="base"/>
            <a:r>
              <a:rPr lang="zh-CN" altLang="en-US" sz="3600" b="1" strike="noStrike" noProof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情感线索</a:t>
            </a:r>
            <a:endParaRPr lang="zh-CN" altLang="en-US" sz="3600" b="1" strike="noStrike" noProof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5301" grpId="0"/>
      <p:bldP spid="55302" grpId="0"/>
      <p:bldP spid="55303" grpId="0"/>
      <p:bldP spid="55304" grpId="0"/>
      <p:bldP spid="44036" grpId="0"/>
      <p:bldP spid="24589" grpId="0" animBg="1"/>
      <p:bldP spid="24590" grpId="0" bldLvl="0" animBg="1"/>
      <p:bldP spid="44035" grpId="0"/>
      <p:bldP spid="47116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0" name="Text Box 26"/>
          <p:cNvSpPr txBox="1"/>
          <p:nvPr/>
        </p:nvSpPr>
        <p:spPr>
          <a:xfrm>
            <a:off x="438150" y="821690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</a:rPr>
              <a:t>三、语言赏析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1" name="Rectangle 18"/>
          <p:cNvSpPr/>
          <p:nvPr/>
        </p:nvSpPr>
        <p:spPr>
          <a:xfrm>
            <a:off x="438150" y="1343660"/>
            <a:ext cx="8464550" cy="41706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Wingdings" panose="05000000000000000000" pitchFamily="2" charset="2"/>
            </a:pPr>
            <a:r>
              <a:rPr lang="en-US" altLang="zh-CN" sz="3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0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参</a:t>
            </a:r>
            <a:r>
              <a:rPr lang="zh-CN" altLang="en-US" sz="3000">
                <a:solidFill>
                  <a:srgbClr val="000000"/>
                </a:solidFill>
                <a:cs typeface="Arial" panose="020B0604020202020204" pitchFamily="34" charset="0"/>
              </a:rPr>
              <a:t>照示例</a:t>
            </a:r>
            <a:r>
              <a:rPr lang="en-US" altLang="zh-CN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在文中</a:t>
            </a:r>
            <a:r>
              <a:rPr lang="zh-CN" altLang="en-US" sz="30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找出创造性的想象和表达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示例：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小草→蚯蚓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小草似乎像复苏的蚯蚓一样翻动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发出一种春天才能听到的沙沙声</a:t>
            </a:r>
            <a:r>
              <a:rPr lang="zh-CN" altLang="en-US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⑴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⑵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</a:pP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829310" y="3382645"/>
            <a:ext cx="779462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叶子→波浪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sz="2800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萌发的叶子</a:t>
            </a:r>
            <a:r>
              <a:rPr lang="en-US" altLang="zh-CN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简直就像起伏着一层绿茵茵的波浪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6"/>
          <p:cNvSpPr/>
          <p:nvPr/>
        </p:nvSpPr>
        <p:spPr>
          <a:xfrm>
            <a:off x="828675" y="4389755"/>
            <a:ext cx="779526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20000"/>
              </a:lnSpc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毛孔→嘴→你浑身的毛孔都热得张开了嘴</a:t>
            </a:r>
            <a:r>
              <a:rPr lang="en-US" altLang="zh-CN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巴望着那清凉的甘露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9" name="矩形 40968"/>
          <p:cNvSpPr/>
          <p:nvPr/>
        </p:nvSpPr>
        <p:spPr>
          <a:xfrm>
            <a:off x="490855" y="1228090"/>
            <a:ext cx="84978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en-US" altLang="zh-CN" sz="2800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en-US" sz="2800" strike="noStrike" noProof="1" dirty="0">
                <a:latin typeface="宋体" panose="02010600030101010101" pitchFamily="2" charset="-122"/>
                <a:cs typeface="宋体" panose="02010600030101010101" pitchFamily="2" charset="-122"/>
              </a:rPr>
              <a:t>甲］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用贴切的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比喻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和传神的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动词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描绘事物的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情态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2800" strike="noStrike" noProof="1" dirty="0">
              <a:latin typeface="Arial" panose="020B0604020202020204" pitchFamily="34" charset="0"/>
            </a:endParaRPr>
          </a:p>
        </p:txBody>
      </p:sp>
      <p:sp>
        <p:nvSpPr>
          <p:cNvPr id="40970" name="矩形 40969"/>
          <p:cNvSpPr/>
          <p:nvPr/>
        </p:nvSpPr>
        <p:spPr>
          <a:xfrm>
            <a:off x="323850" y="3564573"/>
            <a:ext cx="8497888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2800" strike="noStrike" noProof="1" dirty="0">
                <a:latin typeface="+mj-ea"/>
                <a:ea typeface="+mj-ea"/>
                <a:cs typeface="+mj-ea"/>
              </a:rPr>
              <a:t> </a:t>
            </a:r>
            <a:r>
              <a:rPr lang="en-US" altLang="zh-CN" sz="2800" strike="noStrike" noProof="1">
                <a:latin typeface="+mj-ea"/>
                <a:ea typeface="+mj-ea"/>
                <a:cs typeface="+mj-ea"/>
              </a:rPr>
              <a:t>[</a:t>
            </a:r>
            <a:r>
              <a:rPr lang="zh-CN" altLang="en-US" sz="2800" strike="noStrike" noProof="1" dirty="0">
                <a:latin typeface="+mj-ea"/>
                <a:ea typeface="+mj-ea"/>
                <a:cs typeface="+mj-ea"/>
              </a:rPr>
              <a:t>乙］运用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比喻、拟人、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对比等多种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修辞手法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描绘事物的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特征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表达作者的情感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strike="noStrike" noProof="1" dirty="0">
              <a:latin typeface="Arial" panose="020B0604020202020204" pitchFamily="34" charset="0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323533" y="542290"/>
            <a:ext cx="67056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r>
              <a:rPr lang="en-US" altLang="zh-CN" sz="30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补全下面的语言赏析卡片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strike="noStrike" noProof="1" dirty="0">
              <a:solidFill>
                <a:schemeClr val="tx1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855" y="1750060"/>
            <a:ext cx="8497888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连用三个比喻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“像牛毛”“像花针”“像细丝”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写出雨的细密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充满童真童趣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“笼”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字写出细雨的朦胧恬静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像一幅写意画；</a:t>
            </a:r>
            <a:r>
              <a:rPr lang="zh-CN" altLang="en-US" sz="2800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“逼”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字精练又口语化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写出雨中小草颜色青翠、充满蓬勃生命力的特点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2800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0855" y="4517708"/>
            <a:ext cx="8497888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“化了妆”“飘然莅临”“自然”“平静”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等词语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将雨人格化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写出冬雨变成雪花后的飘逸、可爱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丝毫没有冬的冷酷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反而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充满柔情蜜意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抒发作者对雨的赞美、对生命与大自然的热爱之情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/>
      <p:bldP spid="40970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91" name="矩形 41990"/>
          <p:cNvSpPr/>
          <p:nvPr/>
        </p:nvSpPr>
        <p:spPr>
          <a:xfrm>
            <a:off x="322580" y="1735455"/>
            <a:ext cx="86398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base"/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［丙］从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视觉、听觉 、触觉</a:t>
            </a:r>
            <a:r>
              <a:rPr lang="zh-CN" altLang="en-US" sz="2800" dirty="0">
                <a:sym typeface="+mn-ea"/>
              </a:rPr>
              <a:t>等多个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感官角度</a:t>
            </a:r>
            <a:r>
              <a:rPr lang="zh-CN" altLang="en-US" sz="2800" dirty="0">
                <a:sym typeface="+mn-ea"/>
              </a:rPr>
              <a:t>描绘事物的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特征</a:t>
            </a:r>
            <a:r>
              <a:rPr lang="zh-CN" altLang="en-US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；运用了</a:t>
            </a:r>
            <a:r>
              <a:rPr lang="zh-CN" altLang="en-US" sz="2800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叠字</a:t>
            </a:r>
            <a:r>
              <a:rPr lang="zh-CN" altLang="en-US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和</a:t>
            </a:r>
            <a:r>
              <a:rPr lang="zh-CN" altLang="en-US" sz="2800" dirty="0">
                <a:sym typeface="+mn-ea"/>
              </a:rPr>
              <a:t>多种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修辞手法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增强语言的表现力</a:t>
            </a:r>
            <a:r>
              <a:rPr lang="zh-CN" altLang="en-US" sz="2800" dirty="0">
                <a:sym typeface="+mn-ea"/>
              </a:rPr>
              <a:t>。</a:t>
            </a:r>
            <a:endParaRPr lang="zh-CN" altLang="en-US" sz="2800" strike="noStrike" noProof="1" dirty="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2580" y="3366770"/>
            <a:ext cx="8497888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“轻轻重重轻轻”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运用叠字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传神地写出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雨水在瓦上敲击的情态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充满节奏和韵律美；</a:t>
            </a:r>
            <a:r>
              <a:rPr lang="zh-CN" altLang="en-US" sz="2800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“温柔的灰美人”“把晌午一下子奏成了黄昏</a:t>
            </a:r>
            <a:r>
              <a:rPr lang="en-US" altLang="zh-CN" sz="2800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运用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拟人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和通感</a:t>
            </a:r>
            <a:r>
              <a:rPr lang="en-US" altLang="zh-CN" sz="28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把雨写活了。充满古典诗词意趣并被赋予生命的冷雨</a:t>
            </a:r>
            <a:r>
              <a:rPr lang="en-US" altLang="zh-CN" sz="2800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表现了诗人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淡淡的乡愁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noFill/>
        </a:ln>
      </a:spPr>
      <a:bodyPr wrap="none" anchor="ctr">
        <a:spAutoFit/>
      </a:bodyPr>
      <a:lstStyle>
        <a:defPPr>
          <a:buFont typeface="Wingdings" panose="05000000000000000000" pitchFamily="2" charset="2"/>
          <a:defRPr lang="zh-CN" altLang="en-US" sz="2800" dirty="0">
            <a:solidFill>
              <a:srgbClr val="000000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txDef>
      <a:spPr>
        <a:solidFill>
          <a:schemeClr val="accent6">
            <a:lumMod val="75000"/>
          </a:schemeClr>
        </a:solidFill>
        <a:ln w="28575"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</a:ln>
      </a:spPr>
      <a:bodyPr>
        <a:spAutoFit/>
      </a:bodyPr>
      <a:lstStyle>
        <a:defPPr marR="0" defTabSz="914400" fontAlgn="auto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/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1753</Words>
  <Application>WPS 演示</Application>
  <PresentationFormat>在屏幕上显示</PresentationFormat>
  <Paragraphs>175</Paragraphs>
  <Slides>14</Slides>
  <Notes>2</Notes>
  <HiddenSlides>5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楷体_GB2312</vt:lpstr>
      <vt:lpstr>新宋体</vt:lpstr>
      <vt:lpstr>楷体</vt:lpstr>
      <vt:lpstr>SimSun-ExtB</vt:lpstr>
      <vt:lpstr>黑体</vt:lpstr>
      <vt:lpstr>Arial Unicode MS</vt:lpstr>
      <vt:lpstr>默认设计模板</vt:lpstr>
      <vt:lpstr>雨的四季</vt:lpstr>
      <vt:lpstr>PowerPoint 演示文稿</vt:lpstr>
      <vt:lpstr>PowerPoint 演示文稿</vt:lpstr>
      <vt:lpstr>你能读得准吗？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dell</cp:lastModifiedBy>
  <cp:revision>255</cp:revision>
  <dcterms:created xsi:type="dcterms:W3CDTF">2015-07-09T08:14:00Z</dcterms:created>
  <dcterms:modified xsi:type="dcterms:W3CDTF">2021-09-27T01:49:31Z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