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7" r:id="rId2"/>
    <p:sldId id="258" r:id="rId3"/>
    <p:sldId id="264" r:id="rId4"/>
    <p:sldId id="259" r:id="rId5"/>
    <p:sldId id="260" r:id="rId6"/>
    <p:sldId id="261" r:id="rId7"/>
    <p:sldId id="277" r:id="rId8"/>
    <p:sldId id="278" r:id="rId9"/>
    <p:sldId id="279" r:id="rId10"/>
    <p:sldId id="280" r:id="rId11"/>
    <p:sldId id="284" r:id="rId12"/>
    <p:sldId id="281" r:id="rId13"/>
    <p:sldId id="282" r:id="rId14"/>
    <p:sldId id="283" r:id="rId15"/>
    <p:sldId id="262" r:id="rId16"/>
    <p:sldId id="263" r:id="rId17"/>
    <p:sldId id="265" r:id="rId18"/>
    <p:sldId id="266" r:id="rId19"/>
    <p:sldId id="267" r:id="rId20"/>
    <p:sldId id="268" r:id="rId21"/>
    <p:sldId id="276" r:id="rId2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36" y="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4C29B4A-6FB2-4720-A69D-4AED572749B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393513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AA800C7-F171-4119-814A-FAA0ED6FE03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86415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999B6F-2B80-4F80-ADAF-25D639B9DD6D}" type="slidenum">
              <a:rPr lang="en-US" altLang="zh-CN"/>
              <a:pPr/>
              <a:t>1</a:t>
            </a:fld>
            <a:endParaRPr lang="en-US" altLang="zh-CN"/>
          </a:p>
        </p:txBody>
      </p:sp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>
              <a:spcBef>
                <a:spcPct val="0"/>
              </a:spcBef>
            </a:pPr>
            <a:endParaRPr lang="zh-CN" altLang="zh-CN"/>
          </a:p>
        </p:txBody>
      </p:sp>
      <p:sp>
        <p:nvSpPr>
          <p:cNvPr id="5124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defTabSz="457200" eaLnBrk="0" hangingPunct="0"/>
            <a:fld id="{CB3737D2-EB05-4695-90D7-BD97B17BFF4B}" type="slidenum">
              <a:rPr lang="en-US" altLang="zh-CN" sz="1200">
                <a:latin typeface="Calibri" pitchFamily="34" charset="0"/>
              </a:rPr>
              <a:pPr algn="r" defTabSz="457200" eaLnBrk="0" hangingPunct="0"/>
              <a:t>1</a:t>
            </a:fld>
            <a:endParaRPr lang="en-US" altLang="zh-CN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4562921-7E0C-43C0-BFB9-BADBB0638D0A}" type="slidenum">
              <a:rPr lang="en-US" altLang="zh-CN"/>
              <a:pPr/>
              <a:t>10</a:t>
            </a:fld>
            <a:endParaRPr lang="en-US" altLang="zh-CN"/>
          </a:p>
        </p:txBody>
      </p:sp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4562921-7E0C-43C0-BFB9-BADBB0638D0A}" type="slidenum">
              <a:rPr lang="en-US" altLang="zh-CN"/>
              <a:pPr/>
              <a:t>11</a:t>
            </a:fld>
            <a:endParaRPr lang="en-US" altLang="zh-CN"/>
          </a:p>
        </p:txBody>
      </p:sp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F445F1-060F-4803-878A-D90A9CACD3B2}" type="slidenum">
              <a:rPr lang="en-US" altLang="zh-CN"/>
              <a:pPr/>
              <a:t>12</a:t>
            </a:fld>
            <a:endParaRPr lang="en-US" altLang="zh-CN"/>
          </a:p>
        </p:txBody>
      </p:sp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36CCFE4-23A7-4781-8029-4AFE1A796C40}" type="slidenum">
              <a:rPr lang="en-US" altLang="zh-CN"/>
              <a:pPr/>
              <a:t>13</a:t>
            </a:fld>
            <a:endParaRPr lang="en-US" altLang="zh-CN"/>
          </a:p>
        </p:txBody>
      </p:sp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316C33F-1826-48B1-9EFC-77FB4C571261}" type="slidenum">
              <a:rPr lang="en-US" altLang="zh-CN"/>
              <a:pPr/>
              <a:t>14</a:t>
            </a:fld>
            <a:endParaRPr lang="en-US" altLang="zh-CN"/>
          </a:p>
        </p:txBody>
      </p:sp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6F8410C-E4F1-4F26-A0F1-96C1C596BF95}" type="slidenum">
              <a:rPr lang="en-US" altLang="zh-CN"/>
              <a:pPr/>
              <a:t>15</a:t>
            </a:fld>
            <a:endParaRPr lang="en-US" altLang="zh-CN"/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27B51D7-341E-4D80-92A2-6F0A86139368}" type="slidenum">
              <a:rPr lang="en-US" altLang="zh-CN"/>
              <a:pPr/>
              <a:t>16</a:t>
            </a:fld>
            <a:endParaRPr lang="en-US" altLang="zh-CN"/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8A259F2-16EB-4A7A-BE65-0216A2B46356}" type="slidenum">
              <a:rPr lang="en-US" altLang="zh-CN"/>
              <a:pPr/>
              <a:t>17</a:t>
            </a:fld>
            <a:endParaRPr lang="en-US" altLang="zh-CN"/>
          </a:p>
        </p:txBody>
      </p:sp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6BDB96-6F78-4F7F-9AAD-4DFF75A430A1}" type="slidenum">
              <a:rPr lang="en-US" altLang="zh-CN"/>
              <a:pPr/>
              <a:t>18</a:t>
            </a:fld>
            <a:endParaRPr lang="en-US" altLang="zh-CN"/>
          </a:p>
        </p:txBody>
      </p:sp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B1CF1B4-C1DC-48A2-B290-ADA46A6AB168}" type="slidenum">
              <a:rPr lang="en-US" altLang="zh-CN"/>
              <a:pPr/>
              <a:t>19</a:t>
            </a:fld>
            <a:endParaRPr lang="en-US" altLang="zh-CN"/>
          </a:p>
        </p:txBody>
      </p:sp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6B3566F-F2B9-489B-B0AC-BA5AE9AAC637}" type="slidenum">
              <a:rPr lang="en-US" altLang="zh-CN"/>
              <a:pPr/>
              <a:t>2</a:t>
            </a:fld>
            <a:endParaRPr lang="en-US" altLang="zh-CN"/>
          </a:p>
        </p:txBody>
      </p:sp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2109F08-861A-41D7-81E5-D66E94DEF513}" type="slidenum">
              <a:rPr lang="en-US" altLang="zh-CN"/>
              <a:pPr/>
              <a:t>20</a:t>
            </a:fld>
            <a:endParaRPr lang="en-US" altLang="zh-CN"/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F0B2F2-E33B-4E3B-ADFF-0E4296E7A44F}" type="slidenum">
              <a:rPr lang="en-US" altLang="zh-CN"/>
              <a:pPr/>
              <a:t>21</a:t>
            </a:fld>
            <a:endParaRPr lang="en-US" altLang="zh-CN"/>
          </a:p>
        </p:txBody>
      </p:sp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9B87399-43F5-42C9-9F87-9D665F4E2FE3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6C95228-287F-4D9E-A71E-69D84D1F5E37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9E21704-60B4-42B9-92A4-C30B6A64F88D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BA1FC39-CFF4-4EA1-A064-E5E5970D6CA0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0AC7468-5B70-43FD-881F-3D0583027265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9C80060-9843-4D15-B79F-0677949498E3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3E95FB6-E6C6-487E-A747-A893CBC9FEED}" type="slidenum">
              <a:rPr lang="en-US" altLang="zh-CN"/>
              <a:pPr/>
              <a:t>9</a:t>
            </a:fld>
            <a:endParaRPr lang="en-US" altLang="zh-CN"/>
          </a:p>
        </p:txBody>
      </p:sp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449519-402F-4ECC-8D69-B142C67801E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F1A602-7727-42CB-BC7F-9DD1A1A2753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72327D-E316-4A55-9911-BAD630C1422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00A745-5724-4523-B3D6-A2386622BA7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70C8E9-89CA-41EF-81F1-344A7D0C689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555654-DDBA-4FEE-B143-65C5EFBCA1A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84C052-1075-426D-AAE3-83FFBC35C60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D7644C-7A1E-480E-A18A-C74C949FF5B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F2A92B-CD56-4674-BE7A-4BDF6B439B1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C74065-EB19-423F-B24A-849C04740AF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58C607-7631-4193-9B36-9D8A953AA7A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 </a:t>
            </a:r>
            <a:r>
              <a:rPr lang="zh-CN" altLang="en-US" smtClean="0"/>
              <a:t>语文</a:t>
            </a:r>
            <a:r>
              <a:rPr lang="en-US" altLang="zh-CN" smtClean="0"/>
              <a:t>PPT</a:t>
            </a:r>
            <a:r>
              <a:rPr lang="zh-CN" altLang="en-US" smtClean="0"/>
              <a:t>课件资料店 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82A6A21-CBCD-4081-8C64-8C0614EB044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文本框 13"/>
          <p:cNvSpPr txBox="1">
            <a:spLocks noChangeArrowheads="1"/>
          </p:cNvSpPr>
          <p:nvPr/>
        </p:nvSpPr>
        <p:spPr bwMode="auto">
          <a:xfrm>
            <a:off x="10761663" y="2339975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457200"/>
            <a:endParaRPr kumimoji="1" lang="zh-CN" altLang="zh-CN">
              <a:latin typeface="Calibri" pitchFamily="34" charset="0"/>
            </a:endParaRPr>
          </a:p>
        </p:txBody>
      </p:sp>
      <p:sp>
        <p:nvSpPr>
          <p:cNvPr id="3075" name="文本框 14"/>
          <p:cNvSpPr txBox="1">
            <a:spLocks noChangeArrowheads="1"/>
          </p:cNvSpPr>
          <p:nvPr/>
        </p:nvSpPr>
        <p:spPr bwMode="auto">
          <a:xfrm>
            <a:off x="10561638" y="4170363"/>
            <a:ext cx="1841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457200"/>
            <a:endParaRPr kumimoji="1" lang="zh-CN" altLang="zh-CN">
              <a:latin typeface="Calibri" pitchFamily="34" charset="0"/>
            </a:endParaRPr>
          </a:p>
        </p:txBody>
      </p:sp>
      <p:sp>
        <p:nvSpPr>
          <p:cNvPr id="2058" name="矩形 13"/>
          <p:cNvSpPr>
            <a:spLocks noChangeArrowheads="1"/>
          </p:cNvSpPr>
          <p:nvPr/>
        </p:nvSpPr>
        <p:spPr bwMode="auto">
          <a:xfrm>
            <a:off x="2916238" y="1125538"/>
            <a:ext cx="4792662" cy="1006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457200"/>
            <a:r>
              <a:rPr lang="zh-CN" altLang="en-US" sz="600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应 对</a:t>
            </a:r>
            <a:endParaRPr lang="zh-CN" altLang="zh-CN" sz="600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258888" y="333375"/>
            <a:ext cx="6792912" cy="70167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defTabSz="457200" eaLnBrk="0" hangingPunct="0"/>
            <a:r>
              <a:rPr lang="zh-CN" altLang="en-US" sz="40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第一单元  口语交际</a:t>
            </a:r>
          </a:p>
        </p:txBody>
      </p:sp>
      <p:pic>
        <p:nvPicPr>
          <p:cNvPr id="3080" name="Picture 8" descr="t015d264400ed875bd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6375" y="2492375"/>
            <a:ext cx="5688013" cy="3457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2"/>
          <p:cNvSpPr txBox="1">
            <a:spLocks noChangeArrowheads="1"/>
          </p:cNvSpPr>
          <p:nvPr/>
        </p:nvSpPr>
        <p:spPr bwMode="auto">
          <a:xfrm>
            <a:off x="107504" y="548680"/>
            <a:ext cx="8928992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/>
              <a:t>        </a:t>
            </a:r>
            <a:r>
              <a:rPr lang="zh-CN" altLang="en-US" sz="2400" b="1" dirty="0"/>
              <a:t>慈禧太后特别喜欢听京剧，也就常赏赐那些唱念坐打俱佳的艺人一点东西。有一次，慈禧太后看完著名演员杨小楼的戏后，把他召到眼前，指着满桌子的糕点说：“这些都赐给你，带回去吧！”</a:t>
            </a:r>
            <a:br>
              <a:rPr lang="zh-CN" altLang="en-US" sz="2400" b="1" dirty="0"/>
            </a:br>
            <a:r>
              <a:rPr lang="zh-CN" altLang="en-US" sz="2400" b="1" dirty="0"/>
              <a:t>     走南闯北、善于察言观色的杨小楼看到今天慈禧太后老佛爷的心情还不错，于是心里面想，早就听说太后老佛爷写的“福”字不错，何不趁机讨要一幅字呢？杨小楼心里面是这么想的，于是乎他一边叩头谢恩，一边壮着胆子说：“叩谢老佛爷，这些贵重之物，奴才不敢领，请</a:t>
            </a:r>
            <a:r>
              <a:rPr lang="en-US" altLang="zh-CN" sz="2400" b="1" dirty="0"/>
              <a:t>……</a:t>
            </a:r>
            <a:r>
              <a:rPr lang="zh-CN" altLang="en-US" sz="2400" b="1" dirty="0"/>
              <a:t>另外恩赐点</a:t>
            </a:r>
            <a:r>
              <a:rPr lang="en-US" altLang="zh-CN" sz="2400" b="1" dirty="0"/>
              <a:t>……”</a:t>
            </a:r>
            <a:br>
              <a:rPr lang="en-US" altLang="zh-CN" sz="2400" b="1" dirty="0"/>
            </a:br>
            <a:r>
              <a:rPr lang="en-US" altLang="zh-CN" sz="2400" b="1" dirty="0"/>
              <a:t>      “</a:t>
            </a:r>
            <a:r>
              <a:rPr lang="zh-CN" altLang="en-US" sz="2400" b="1" dirty="0"/>
              <a:t>要什么？”看来，今天慈禧太后老佛爷的心情还真是不错，居然没有发怒。</a:t>
            </a:r>
            <a:br>
              <a:rPr lang="zh-CN" altLang="en-US" sz="2400" b="1" dirty="0"/>
            </a:br>
            <a:r>
              <a:rPr lang="zh-CN" altLang="en-US" sz="2400" b="1" dirty="0"/>
              <a:t>        这个时候的杨小楼又叩头说：“老佛爷洪福齐天，不知可否赐个‘福’字给奴才。”慈禧太后老佛爷听了，一时高兴，便让太监捧来笔墨纸砚</a:t>
            </a:r>
            <a:r>
              <a:rPr lang="en-US" altLang="zh-CN" sz="2400" b="1" dirty="0"/>
              <a:t>,</a:t>
            </a:r>
            <a:r>
              <a:rPr lang="zh-CN" altLang="en-US" sz="2400" b="1" dirty="0"/>
              <a:t>举笔一挥，就写了一个“福”字。</a:t>
            </a:r>
            <a:br>
              <a:rPr lang="zh-CN" altLang="en-US" sz="2400" b="1" dirty="0"/>
            </a:br>
            <a:r>
              <a:rPr lang="zh-CN" altLang="en-US" sz="2400" b="1" dirty="0"/>
              <a:t>        </a:t>
            </a: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2"/>
          <p:cNvSpPr txBox="1">
            <a:spLocks noChangeArrowheads="1"/>
          </p:cNvSpPr>
          <p:nvPr/>
        </p:nvSpPr>
        <p:spPr bwMode="auto">
          <a:xfrm>
            <a:off x="179511" y="60325"/>
            <a:ext cx="8784977" cy="6432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/>
              <a:t/>
            </a:r>
            <a:br>
              <a:rPr lang="zh-CN" altLang="en-US" sz="2000" b="1" dirty="0"/>
            </a:br>
            <a:r>
              <a:rPr lang="zh-CN" altLang="en-US" sz="2000" b="1" dirty="0"/>
              <a:t>        </a:t>
            </a:r>
            <a:r>
              <a:rPr lang="zh-CN" altLang="en-US" sz="2800" b="1" dirty="0"/>
              <a:t>站在一旁的小王爷，看了看太后老佛爷写的字，悄悄地说：“福字是‘示’字旁，不是‘衣’字旁！”杨小楼一看，心想这字写错了，若拿回去必遭人议论，岂非是欺君之罪？不拿回去也不好，慈禧太后一怒就要自己的命。要也不是，不要也不是，他急得直冒冷汗。</a:t>
            </a:r>
            <a:br>
              <a:rPr lang="zh-CN" altLang="en-US" sz="2800" b="1" dirty="0"/>
            </a:br>
            <a:r>
              <a:rPr lang="zh-CN" altLang="en-US" sz="2800" b="1" dirty="0"/>
              <a:t>        气氛一下子紧张起来，慈禧太后也觉得挺不好意思，既不想让杨小楼拿走错字，又不好意思再要过来。</a:t>
            </a:r>
            <a:br>
              <a:rPr lang="zh-CN" altLang="en-US" sz="2800" b="1" dirty="0"/>
            </a:br>
            <a:r>
              <a:rPr lang="zh-CN" altLang="en-US" sz="2800" b="1" dirty="0"/>
              <a:t>        旁边的李连英脑子一动，笑呵呵地说：</a:t>
            </a:r>
            <a:r>
              <a:rPr lang="zh-CN" altLang="en-US" sz="2800" b="1" u="sng" dirty="0"/>
              <a:t>“                                   </a:t>
            </a:r>
            <a:r>
              <a:rPr lang="en-US" altLang="zh-CN" sz="2800" b="1" u="sng" dirty="0"/>
              <a:t>"</a:t>
            </a:r>
            <a:r>
              <a:rPr lang="zh-CN" altLang="en-US" sz="2800" b="1" dirty="0"/>
              <a:t>杨小楼一听，脑筋转过弯来，连忙叩首道：“</a:t>
            </a:r>
            <a:r>
              <a:rPr lang="zh-CN" altLang="en-US" sz="2800" b="1" u="sng" dirty="0"/>
              <a:t>                                                  </a:t>
            </a:r>
            <a:r>
              <a:rPr lang="zh-CN" altLang="en-US" sz="2800" b="1" dirty="0"/>
              <a:t>！</a:t>
            </a:r>
            <a:r>
              <a:rPr lang="en-US" altLang="zh-CN" sz="2800" b="1" dirty="0"/>
              <a:t>"</a:t>
            </a:r>
            <a:r>
              <a:rPr lang="zh-CN" altLang="en-US" sz="2800" b="1" dirty="0"/>
              <a:t>慈禧太后正为下不了台而发愁，听这么一说，急忙顺水推舟，笑着说：</a:t>
            </a:r>
            <a:r>
              <a:rPr lang="en-US" altLang="zh-CN" sz="2800" b="1" dirty="0"/>
              <a:t>"</a:t>
            </a:r>
            <a:r>
              <a:rPr lang="zh-CN" altLang="en-US" sz="2800" b="1" dirty="0"/>
              <a:t>好吧，隔天再赐你吧。</a:t>
            </a:r>
            <a:r>
              <a:rPr lang="en-US" altLang="zh-CN" sz="2800" b="1" dirty="0"/>
              <a:t>"</a:t>
            </a:r>
            <a:r>
              <a:rPr lang="zh-CN" altLang="en-US" sz="2800" b="1" dirty="0"/>
              <a:t>就这样，李连英为二人解脱了窘境。</a:t>
            </a:r>
            <a:br>
              <a:rPr lang="zh-CN" altLang="en-US" sz="2800" b="1" dirty="0"/>
            </a:br>
            <a:endParaRPr lang="zh-CN" altLang="en-US" sz="2800" b="1" dirty="0"/>
          </a:p>
        </p:txBody>
      </p:sp>
      <p:sp>
        <p:nvSpPr>
          <p:cNvPr id="53251" name="AutoShape 3"/>
          <p:cNvSpPr>
            <a:spLocks noChangeArrowheads="1"/>
          </p:cNvSpPr>
          <p:nvPr/>
        </p:nvSpPr>
        <p:spPr bwMode="auto">
          <a:xfrm>
            <a:off x="1763688" y="3068960"/>
            <a:ext cx="4752975" cy="649288"/>
          </a:xfrm>
          <a:prstGeom prst="wedgeEllipseCallout">
            <a:avLst>
              <a:gd name="adj1" fmla="val -20574"/>
              <a:gd name="adj2" fmla="val 11601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</a:rPr>
              <a:t>老佛爷之福，比世上任何人都要多出一</a:t>
            </a:r>
            <a:r>
              <a:rPr lang="en-US" altLang="zh-CN" sz="2000" b="1" dirty="0">
                <a:solidFill>
                  <a:srgbClr val="FF0000"/>
                </a:solidFill>
              </a:rPr>
              <a:t>'</a:t>
            </a:r>
            <a:r>
              <a:rPr lang="zh-CN" altLang="en-US" sz="2000" b="1" dirty="0">
                <a:solidFill>
                  <a:srgbClr val="FF0000"/>
                </a:solidFill>
              </a:rPr>
              <a:t>点</a:t>
            </a:r>
            <a:r>
              <a:rPr lang="en-US" altLang="zh-CN" sz="2000" b="1" dirty="0">
                <a:solidFill>
                  <a:srgbClr val="FF0000"/>
                </a:solidFill>
              </a:rPr>
              <a:t>'</a:t>
            </a:r>
            <a:r>
              <a:rPr lang="zh-CN" altLang="en-US" sz="2000" b="1" dirty="0">
                <a:solidFill>
                  <a:srgbClr val="FF0000"/>
                </a:solidFill>
              </a:rPr>
              <a:t>呀！</a:t>
            </a:r>
          </a:p>
        </p:txBody>
      </p:sp>
      <p:sp>
        <p:nvSpPr>
          <p:cNvPr id="53252" name="AutoShape 4"/>
          <p:cNvSpPr>
            <a:spLocks noChangeArrowheads="1"/>
          </p:cNvSpPr>
          <p:nvPr/>
        </p:nvSpPr>
        <p:spPr bwMode="auto">
          <a:xfrm>
            <a:off x="3131840" y="4005064"/>
            <a:ext cx="4608512" cy="792162"/>
          </a:xfrm>
          <a:prstGeom prst="wedgeEllipseCallout">
            <a:avLst>
              <a:gd name="adj1" fmla="val 45468"/>
              <a:gd name="adj2" fmla="val 6322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</a:rPr>
              <a:t>老佛爷福多，这万人之上之福，奴才怎么敢领呢</a:t>
            </a:r>
            <a:endParaRPr lang="zh-CN" altLang="en-US" sz="2000" dirty="0">
              <a:solidFill>
                <a:srgbClr val="FF0000"/>
              </a:solidFill>
            </a:endParaRPr>
          </a:p>
          <a:p>
            <a:pPr algn="ctr"/>
            <a:endParaRPr lang="en-US" altLang="zh-CN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2905142"/>
      </p:ext>
    </p:extLst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 animBg="1"/>
      <p:bldP spid="5325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4294967295"/>
          </p:nvPr>
        </p:nvSpPr>
        <p:spPr>
          <a:xfrm>
            <a:off x="-108520" y="0"/>
            <a:ext cx="9252520" cy="6552728"/>
          </a:xfrm>
        </p:spPr>
        <p:txBody>
          <a:bodyPr>
            <a:normAutofit fontScale="25000" lnSpcReduction="20000"/>
          </a:bodyPr>
          <a:lstStyle/>
          <a:p>
            <a:pPr marL="273050" indent="-228600" algn="ctr">
              <a:lnSpc>
                <a:spcPct val="170000"/>
              </a:lnSpc>
            </a:pPr>
            <a:r>
              <a:rPr lang="zh-CN" altLang="en-US" sz="11200" b="1" dirty="0">
                <a:solidFill>
                  <a:srgbClr val="0000FF"/>
                </a:solidFill>
                <a:latin typeface="宋体" pitchFamily="2" charset="-122"/>
              </a:rPr>
              <a:t>周恩来总理轶事 </a:t>
            </a:r>
          </a:p>
          <a:p>
            <a:pPr marL="273050" indent="-228600">
              <a:lnSpc>
                <a:spcPct val="170000"/>
              </a:lnSpc>
            </a:pPr>
            <a:r>
              <a:rPr lang="zh-CN" altLang="zh-CN" sz="9600" b="1" dirty="0">
                <a:latin typeface="宋体" pitchFamily="2" charset="-122"/>
                <a:cs typeface="Adobe 楷体 Std R"/>
              </a:rPr>
              <a:t>一位美国记者在采访周总理的过程中，无意中看到总理桌子上有一支美国产的派克钢笔。那记者便以带有几分讥讽的口吻问道：</a:t>
            </a:r>
            <a:r>
              <a:rPr lang="zh-CN" altLang="en-US" sz="9600" b="1" dirty="0">
                <a:latin typeface="宋体" pitchFamily="2" charset="-122"/>
                <a:cs typeface="Adobe 楷体 Std R"/>
              </a:rPr>
              <a:t>“</a:t>
            </a:r>
            <a:r>
              <a:rPr lang="zh-CN" altLang="zh-CN" sz="9600" b="1" u="sng" dirty="0">
                <a:latin typeface="宋体" pitchFamily="2" charset="-122"/>
                <a:cs typeface="Adobe 楷体 Std R"/>
              </a:rPr>
              <a:t>请问总理阁下，你们堂堂的中国人，为什么还要用我们美国产的钢笔呢</a:t>
            </a:r>
            <a:r>
              <a:rPr lang="en-US" altLang="zh-CN" sz="9600" b="1" u="sng" dirty="0">
                <a:latin typeface="宋体" pitchFamily="2" charset="-122"/>
                <a:cs typeface="Adobe 楷体 Std R"/>
              </a:rPr>
              <a:t>?</a:t>
            </a:r>
            <a:r>
              <a:rPr lang="en-US" altLang="zh-CN" sz="9600" b="1" dirty="0">
                <a:latin typeface="宋体" pitchFamily="2" charset="-122"/>
                <a:cs typeface="Adobe 楷体 Std R"/>
              </a:rPr>
              <a:t>”</a:t>
            </a:r>
            <a:r>
              <a:rPr lang="zh-CN" altLang="zh-CN" sz="9600" b="1" dirty="0">
                <a:latin typeface="宋体" pitchFamily="2" charset="-122"/>
                <a:cs typeface="Adobe 楷体 Std R"/>
              </a:rPr>
              <a:t>周总理听后，风趣地说：</a:t>
            </a:r>
            <a:r>
              <a:rPr lang="zh-CN" altLang="en-US" sz="9600" b="1" dirty="0">
                <a:latin typeface="宋体" pitchFamily="2" charset="-122"/>
                <a:cs typeface="Adobe 楷体 Std R"/>
              </a:rPr>
              <a:t>“</a:t>
            </a:r>
            <a:r>
              <a:rPr lang="zh-CN" altLang="zh-CN" sz="9600" b="1" dirty="0">
                <a:solidFill>
                  <a:srgbClr val="0000FF"/>
                </a:solidFill>
                <a:latin typeface="宋体" pitchFamily="2" charset="-122"/>
                <a:cs typeface="Adobe 楷体 Std R"/>
              </a:rPr>
              <a:t>谈起这支钢笔，说来话长，这是一位朝鲜朋友的抗美战利品，作为礼物赠送给我的。我无功受禄，就拒收。朝鲜朋友说，留下做个纪念吧。我觉得有意义，就留下了这支贵国的钢笔。</a:t>
            </a:r>
            <a:r>
              <a:rPr lang="zh-CN" altLang="en-US" sz="9600" b="1" dirty="0">
                <a:latin typeface="宋体" pitchFamily="2" charset="-122"/>
                <a:cs typeface="Adobe 楷体 Std R"/>
              </a:rPr>
              <a:t>”</a:t>
            </a:r>
            <a:r>
              <a:rPr lang="zh-CN" altLang="zh-CN" sz="9600" b="1" dirty="0">
                <a:latin typeface="宋体" pitchFamily="2" charset="-122"/>
                <a:cs typeface="Adobe 楷体 Std R"/>
              </a:rPr>
              <a:t>美国记者一听，顿时哑口无言。 </a:t>
            </a:r>
            <a:endParaRPr lang="zh-CN" altLang="en-US" sz="9600" b="1" dirty="0">
              <a:latin typeface="宋体" pitchFamily="2" charset="-122"/>
              <a:cs typeface="Adobe 楷体 Std R"/>
            </a:endParaRPr>
          </a:p>
          <a:p>
            <a:pPr marL="273050" indent="-228600">
              <a:lnSpc>
                <a:spcPct val="170000"/>
              </a:lnSpc>
            </a:pPr>
            <a:r>
              <a:rPr lang="zh-CN" altLang="zh-CN" sz="9600" b="1" dirty="0">
                <a:latin typeface="宋体" pitchFamily="2" charset="-122"/>
                <a:cs typeface="Adobe 楷体 Std R"/>
              </a:rPr>
              <a:t>什么叫自搬石头砸自己的脚？这就是一个典型事例。这位记者的本意是想挖苦</a:t>
            </a:r>
            <a:r>
              <a:rPr lang="zh-CN" altLang="en-US" sz="9600" b="1" dirty="0">
                <a:latin typeface="宋体" pitchFamily="2" charset="-122"/>
                <a:cs typeface="Adobe 楷体 Std R"/>
              </a:rPr>
              <a:t>嘲讽</a:t>
            </a:r>
            <a:r>
              <a:rPr lang="zh-CN" altLang="zh-CN" sz="9600" b="1" dirty="0">
                <a:latin typeface="宋体" pitchFamily="2" charset="-122"/>
                <a:cs typeface="Adobe 楷体 Std R"/>
              </a:rPr>
              <a:t>周总理：</a:t>
            </a:r>
            <a:r>
              <a:rPr lang="zh-CN" altLang="zh-CN" sz="9600" b="1" u="sng" dirty="0">
                <a:solidFill>
                  <a:srgbClr val="0000FF"/>
                </a:solidFill>
                <a:latin typeface="宋体" pitchFamily="2" charset="-122"/>
                <a:cs typeface="Adobe 楷体 Std R"/>
              </a:rPr>
              <a:t>你们中国人怎么连好一点的钢笔都不能生产，还要从我们美国进口。</a:t>
            </a:r>
            <a:r>
              <a:rPr lang="zh-CN" altLang="zh-CN" sz="9600" b="1" dirty="0">
                <a:latin typeface="宋体" pitchFamily="2" charset="-122"/>
                <a:cs typeface="Adobe 楷体 Std R"/>
              </a:rPr>
              <a:t>结果周总理说这是朝鲜战场的战利品，反而使这位记者丢尽颜面。</a:t>
            </a:r>
            <a:endParaRPr lang="zh-CN" altLang="en-US" sz="9600" b="1" dirty="0">
              <a:latin typeface="宋体" pitchFamily="2" charset="-122"/>
              <a:cs typeface="Adobe 楷体 Std R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44624"/>
            <a:ext cx="9144000" cy="6813376"/>
          </a:xfrm>
        </p:spPr>
        <p:txBody>
          <a:bodyPr/>
          <a:lstStyle/>
          <a:p>
            <a:pPr algn="ctr">
              <a:lnSpc>
                <a:spcPct val="80000"/>
              </a:lnSpc>
            </a:pPr>
            <a:r>
              <a:rPr lang="zh-CN" altLang="en-US" sz="3000" b="1" dirty="0">
                <a:solidFill>
                  <a:srgbClr val="0033CC"/>
                </a:solidFill>
                <a:latin typeface="宋体" pitchFamily="2" charset="-122"/>
              </a:rPr>
              <a:t>马克</a:t>
            </a:r>
            <a:r>
              <a:rPr lang="en-US" altLang="zh-CN" sz="3000" b="1" dirty="0">
                <a:solidFill>
                  <a:srgbClr val="0033CC"/>
                </a:solidFill>
                <a:latin typeface="宋体" pitchFamily="2" charset="-122"/>
              </a:rPr>
              <a:t>·</a:t>
            </a:r>
            <a:r>
              <a:rPr lang="zh-CN" altLang="en-US" sz="3000" b="1" dirty="0">
                <a:solidFill>
                  <a:srgbClr val="0033CC"/>
                </a:solidFill>
                <a:latin typeface="宋体" pitchFamily="2" charset="-122"/>
              </a:rPr>
              <a:t>吐温轶事</a:t>
            </a:r>
          </a:p>
          <a:p>
            <a:r>
              <a:rPr lang="zh-CN" altLang="en-US" sz="3000" b="1" dirty="0">
                <a:latin typeface="宋体" pitchFamily="2" charset="-122"/>
              </a:rPr>
              <a:t>    马克</a:t>
            </a:r>
            <a:r>
              <a:rPr lang="en-US" altLang="zh-CN" sz="3000" b="1" dirty="0">
                <a:latin typeface="宋体" pitchFamily="2" charset="-122"/>
              </a:rPr>
              <a:t>·</a:t>
            </a:r>
            <a:r>
              <a:rPr lang="zh-CN" altLang="en-US" sz="3000" b="1" dirty="0">
                <a:latin typeface="宋体" pitchFamily="2" charset="-122"/>
              </a:rPr>
              <a:t>吐温有一次因为看不惯国会议员在国会通过某个法案，因此在报纸上刊登了一个广告，上面写着</a:t>
            </a:r>
            <a:r>
              <a:rPr lang="en-US" altLang="zh-CN" sz="3000" b="1" dirty="0">
                <a:latin typeface="宋体" pitchFamily="2" charset="-122"/>
              </a:rPr>
              <a:t>:“</a:t>
            </a:r>
            <a:r>
              <a:rPr lang="zh-CN" altLang="en-US" sz="3000" b="1" dirty="0">
                <a:latin typeface="宋体" pitchFamily="2" charset="-122"/>
              </a:rPr>
              <a:t>国会议员有一半是混蛋。”报纸一卖出，许多抗议电话随之而来，这些国会议员可不认为自己是混蛋，纷纷要求马克吐温更正。马克吐温于是又刊登了一个更正</a:t>
            </a:r>
            <a:r>
              <a:rPr lang="en-US" altLang="zh-CN" sz="3000" b="1" dirty="0">
                <a:latin typeface="宋体" pitchFamily="2" charset="-122"/>
              </a:rPr>
              <a:t>:“</a:t>
            </a:r>
            <a:r>
              <a:rPr lang="zh-CN" altLang="en-US" sz="3000" b="1" u="sng" dirty="0">
                <a:solidFill>
                  <a:srgbClr val="0033CC"/>
                </a:solidFill>
                <a:latin typeface="宋体" pitchFamily="2" charset="-122"/>
              </a:rPr>
              <a:t>我错了，国会议员，有一半不是混蛋。”</a:t>
            </a:r>
          </a:p>
          <a:p>
            <a:r>
              <a:rPr lang="zh-CN" altLang="en-US" sz="3000" b="1" dirty="0">
                <a:latin typeface="宋体" pitchFamily="2" charset="-122"/>
              </a:rPr>
              <a:t>    法国名人波盖取笑美国人历史太短，说</a:t>
            </a:r>
            <a:r>
              <a:rPr lang="en-US" altLang="zh-CN" sz="3000" b="1" dirty="0">
                <a:latin typeface="宋体" pitchFamily="2" charset="-122"/>
              </a:rPr>
              <a:t>:“</a:t>
            </a:r>
            <a:r>
              <a:rPr lang="zh-CN" altLang="en-US" sz="3000" b="1" dirty="0">
                <a:latin typeface="宋体" pitchFamily="2" charset="-122"/>
              </a:rPr>
              <a:t>美国人没事的时候，往往喜欢怀念祖宗，可是一想到祖父一代，就不能不打住了。”</a:t>
            </a:r>
            <a:br>
              <a:rPr lang="zh-CN" altLang="en-US" sz="3000" b="1" dirty="0">
                <a:latin typeface="宋体" pitchFamily="2" charset="-122"/>
              </a:rPr>
            </a:br>
            <a:r>
              <a:rPr lang="zh-CN" altLang="en-US" sz="3000" b="1" dirty="0">
                <a:latin typeface="宋体" pitchFamily="2" charset="-122"/>
              </a:rPr>
              <a:t>    </a:t>
            </a:r>
            <a:r>
              <a:rPr lang="zh-CN" altLang="en-US" sz="3000" b="1" dirty="0" smtClean="0">
                <a:latin typeface="宋体" pitchFamily="2" charset="-122"/>
              </a:rPr>
              <a:t>马克</a:t>
            </a:r>
            <a:r>
              <a:rPr lang="en-US" altLang="zh-CN" sz="3000" b="1" dirty="0">
                <a:latin typeface="宋体" pitchFamily="2" charset="-122"/>
              </a:rPr>
              <a:t>·</a:t>
            </a:r>
            <a:r>
              <a:rPr lang="zh-CN" altLang="en-US" sz="3000" b="1" dirty="0">
                <a:latin typeface="宋体" pitchFamily="2" charset="-122"/>
              </a:rPr>
              <a:t>吐温回敬说</a:t>
            </a:r>
            <a:r>
              <a:rPr lang="en-US" altLang="zh-CN" sz="3000" b="1" dirty="0">
                <a:latin typeface="宋体" pitchFamily="2" charset="-122"/>
              </a:rPr>
              <a:t>:“</a:t>
            </a:r>
            <a:r>
              <a:rPr lang="zh-CN" altLang="en-US" sz="3000" b="1" u="sng" dirty="0">
                <a:solidFill>
                  <a:srgbClr val="0033CC"/>
                </a:solidFill>
                <a:latin typeface="宋体" pitchFamily="2" charset="-122"/>
              </a:rPr>
              <a:t>法国人没事的时候，总是想弄清他们的父亲是谁，可是很难弄清楚。 ”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8697913" cy="5651500"/>
          </a:xfrm>
        </p:spPr>
        <p:txBody>
          <a:bodyPr/>
          <a:lstStyle/>
          <a:p>
            <a:pPr algn="ctr">
              <a:lnSpc>
                <a:spcPct val="90000"/>
              </a:lnSpc>
            </a:pPr>
            <a:r>
              <a:rPr lang="zh-CN" altLang="en-US" b="1" dirty="0">
                <a:solidFill>
                  <a:srgbClr val="0033CC"/>
                </a:solidFill>
                <a:latin typeface="宋体" pitchFamily="2" charset="-122"/>
              </a:rPr>
              <a:t>萧伯纳轶事</a:t>
            </a:r>
          </a:p>
          <a:p>
            <a:pPr>
              <a:lnSpc>
                <a:spcPct val="90000"/>
              </a:lnSpc>
            </a:pPr>
            <a:r>
              <a:rPr lang="zh-CN" altLang="en-US" b="1" dirty="0">
                <a:latin typeface="宋体" pitchFamily="2" charset="-122"/>
              </a:rPr>
              <a:t>    萧伯纳是英国现代杰出的现实主义戏剧作家，是世界著名的擅长幽默与讽刺的语言大师。萧伯纳在一次晚会上坐在一旁想着心事。一个富翁对他的沉思很好奇，走过去对萧伯纳说：“萧伯纳先生，我出一块钱想打听您在想什么，行吗</a:t>
            </a:r>
            <a:r>
              <a:rPr lang="en-US" altLang="zh-CN" b="1" dirty="0">
                <a:latin typeface="宋体" pitchFamily="2" charset="-122"/>
              </a:rPr>
              <a:t>?”</a:t>
            </a:r>
            <a:r>
              <a:rPr lang="zh-CN" altLang="en-US" b="1" dirty="0">
                <a:latin typeface="宋体" pitchFamily="2" charset="-122"/>
              </a:rPr>
              <a:t>萧伯纳抬头看了一眼富翁，稍加思索后说：“</a:t>
            </a:r>
            <a:r>
              <a:rPr lang="zh-CN" altLang="en-US" b="1" dirty="0">
                <a:solidFill>
                  <a:srgbClr val="0033CC"/>
                </a:solidFill>
                <a:latin typeface="宋体" pitchFamily="2" charset="-122"/>
              </a:rPr>
              <a:t>我现在想的东西不值一块钱。</a:t>
            </a:r>
            <a:r>
              <a:rPr lang="zh-CN" altLang="en-US" b="1" dirty="0">
                <a:latin typeface="宋体" pitchFamily="2" charset="-122"/>
              </a:rPr>
              <a:t>”富翁更加好奇了：“那么，您现在究竟在想什么呢</a:t>
            </a:r>
            <a:r>
              <a:rPr lang="en-US" altLang="zh-CN" b="1" dirty="0">
                <a:latin typeface="宋体" pitchFamily="2" charset="-122"/>
              </a:rPr>
              <a:t>?”</a:t>
            </a:r>
            <a:r>
              <a:rPr lang="zh-CN" altLang="en-US" b="1" dirty="0">
                <a:latin typeface="宋体" pitchFamily="2" charset="-122"/>
              </a:rPr>
              <a:t>萧伯纳笑了笑说道：“</a:t>
            </a:r>
            <a:r>
              <a:rPr lang="zh-CN" altLang="en-US" b="1" dirty="0">
                <a:solidFill>
                  <a:srgbClr val="0033CC"/>
                </a:solidFill>
                <a:latin typeface="宋体" pitchFamily="2" charset="-122"/>
              </a:rPr>
              <a:t>我想的东西就是您呀！”</a:t>
            </a:r>
            <a:r>
              <a:rPr lang="zh-CN" altLang="en-US" b="1" dirty="0">
                <a:latin typeface="宋体" pitchFamily="2" charset="-122"/>
              </a:rPr>
              <a:t> </a:t>
            </a:r>
          </a:p>
          <a:p>
            <a:pPr>
              <a:lnSpc>
                <a:spcPct val="90000"/>
              </a:lnSpc>
            </a:pPr>
            <a:r>
              <a:rPr lang="zh-CN" altLang="en-US" b="1" dirty="0">
                <a:latin typeface="宋体" pitchFamily="2" charset="-122"/>
              </a:rPr>
              <a:t>    一天，瘦削的萧伯纳碰到一位大腹便便的商人，商人讥讽道：“看见你，人们会以为英国发生了饥荒！”萧伯纳回击道：“</a:t>
            </a:r>
            <a:r>
              <a:rPr lang="zh-CN" altLang="en-US" b="1" dirty="0">
                <a:solidFill>
                  <a:srgbClr val="0033CC"/>
                </a:solidFill>
                <a:latin typeface="宋体" pitchFamily="2" charset="-122"/>
              </a:rPr>
              <a:t>看见你，人们就会明白饥荒的原因。”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14"/>
          <p:cNvSpPr txBox="1">
            <a:spLocks noChangeArrowheads="1"/>
          </p:cNvSpPr>
          <p:nvPr/>
        </p:nvSpPr>
        <p:spPr bwMode="auto">
          <a:xfrm>
            <a:off x="10561638" y="4170363"/>
            <a:ext cx="1841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457200"/>
            <a:endParaRPr kumimoji="1" lang="zh-CN" altLang="zh-CN">
              <a:latin typeface="Calibri" pitchFamily="34" charset="0"/>
            </a:endParaRPr>
          </a:p>
        </p:txBody>
      </p:sp>
      <p:sp>
        <p:nvSpPr>
          <p:cNvPr id="10243" name="TextBox 13"/>
          <p:cNvSpPr txBox="1">
            <a:spLocks noChangeArrowheads="1"/>
          </p:cNvSpPr>
          <p:nvPr/>
        </p:nvSpPr>
        <p:spPr bwMode="auto">
          <a:xfrm>
            <a:off x="1187450" y="0"/>
            <a:ext cx="7335838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57200"/>
            <a:r>
              <a:rPr lang="zh-CN" altLang="en-US" sz="4800" b="1">
                <a:solidFill>
                  <a:srgbClr val="FF0000"/>
                </a:solidFill>
                <a:latin typeface="宋体" pitchFamily="2" charset="-122"/>
              </a:rPr>
              <a:t>口语实践活动示例</a:t>
            </a:r>
          </a:p>
        </p:txBody>
      </p:sp>
      <p:sp>
        <p:nvSpPr>
          <p:cNvPr id="2" name="矩形 1"/>
          <p:cNvSpPr/>
          <p:nvPr/>
        </p:nvSpPr>
        <p:spPr>
          <a:xfrm>
            <a:off x="203200" y="911225"/>
            <a:ext cx="8940800" cy="5946775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457200" eaLnBrk="0" hangingPunct="0">
              <a:lnSpc>
                <a:spcPct val="150000"/>
              </a:lnSpc>
            </a:pPr>
            <a:r>
              <a:rPr lang="zh-CN" altLang="en-US" sz="3200" b="1">
                <a:solidFill>
                  <a:srgbClr val="0033CC"/>
                </a:solidFill>
                <a:latin typeface="宋体" pitchFamily="2" charset="-122"/>
              </a:rPr>
              <a:t>（一）思考下列的对话是运用了什么应对技巧。</a:t>
            </a:r>
          </a:p>
          <a:p>
            <a:pPr defTabSz="457200" eaLnBrk="0" hangingPunct="0">
              <a:lnSpc>
                <a:spcPct val="150000"/>
              </a:lnSpc>
            </a:pPr>
            <a:r>
              <a:rPr lang="zh-CN" altLang="en-US" sz="3200" b="1">
                <a:latin typeface="宋体" pitchFamily="2" charset="-122"/>
              </a:rPr>
              <a:t>    （</a:t>
            </a:r>
            <a:r>
              <a:rPr lang="en-US" altLang="zh-CN" sz="3200" b="1">
                <a:latin typeface="宋体" pitchFamily="2" charset="-122"/>
              </a:rPr>
              <a:t>1</a:t>
            </a:r>
            <a:r>
              <a:rPr lang="zh-CN" altLang="en-US" sz="3200" b="1">
                <a:latin typeface="宋体" pitchFamily="2" charset="-122"/>
              </a:rPr>
              <a:t>）一个年轻的画家拜访德国有名的画家阿道夫</a:t>
            </a:r>
            <a:r>
              <a:rPr lang="en-US" altLang="zh-CN" sz="3200" b="1">
                <a:latin typeface="宋体" pitchFamily="2" charset="-122"/>
              </a:rPr>
              <a:t>•</a:t>
            </a:r>
            <a:r>
              <a:rPr lang="zh-CN" altLang="en-US" sz="3200" b="1">
                <a:latin typeface="宋体" pitchFamily="2" charset="-122"/>
              </a:rPr>
              <a:t>门采尔，向他诉苦说：“我真不明白，为什么我画一幅画只用一会儿功夫，可卖出去要整整一年？”“请倒过来试试吧！”门采儿认真地说，“要是你花一年的功夫画它，那么只用一天的功夫你准能卖出去。”</a:t>
            </a:r>
          </a:p>
          <a:p>
            <a:pPr defTabSz="457200" eaLnBrk="0" hangingPunct="0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    技巧：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411413" y="6132513"/>
            <a:ext cx="2224087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57200" eaLnBrk="0" hangingPunct="0">
              <a:lnSpc>
                <a:spcPct val="130000"/>
              </a:lnSpc>
            </a:pPr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</a:rPr>
              <a:t>巧换概括。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13"/>
          <p:cNvSpPr txBox="1">
            <a:spLocks noChangeArrowheads="1"/>
          </p:cNvSpPr>
          <p:nvPr/>
        </p:nvSpPr>
        <p:spPr bwMode="auto">
          <a:xfrm>
            <a:off x="10761663" y="2339975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457200"/>
            <a:endParaRPr kumimoji="1" lang="zh-CN" altLang="zh-CN">
              <a:latin typeface="Calibri" pitchFamily="34" charset="0"/>
            </a:endParaRPr>
          </a:p>
        </p:txBody>
      </p:sp>
      <p:sp>
        <p:nvSpPr>
          <p:cNvPr id="11267" name="文本框 14"/>
          <p:cNvSpPr txBox="1">
            <a:spLocks noChangeArrowheads="1"/>
          </p:cNvSpPr>
          <p:nvPr/>
        </p:nvSpPr>
        <p:spPr bwMode="auto">
          <a:xfrm>
            <a:off x="10561638" y="4170363"/>
            <a:ext cx="1841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457200"/>
            <a:endParaRPr kumimoji="1" lang="zh-CN" altLang="zh-CN">
              <a:latin typeface="Calibri" pitchFamily="34" charset="0"/>
            </a:endParaRPr>
          </a:p>
        </p:txBody>
      </p:sp>
      <p:sp>
        <p:nvSpPr>
          <p:cNvPr id="11268" name="TextBox 13"/>
          <p:cNvSpPr txBox="1">
            <a:spLocks noChangeArrowheads="1"/>
          </p:cNvSpPr>
          <p:nvPr/>
        </p:nvSpPr>
        <p:spPr bwMode="auto">
          <a:xfrm>
            <a:off x="2411413" y="0"/>
            <a:ext cx="5680075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57200"/>
            <a:r>
              <a:rPr lang="zh-CN" altLang="en-US" sz="4800" b="1">
                <a:solidFill>
                  <a:srgbClr val="FF0000"/>
                </a:solidFill>
              </a:rPr>
              <a:t>口语实践活动 </a:t>
            </a:r>
          </a:p>
          <a:p>
            <a:pPr defTabSz="457200"/>
            <a:endParaRPr lang="en-US" altLang="zh-CN" sz="480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7504" y="654050"/>
            <a:ext cx="8928992" cy="6203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 eaLnBrk="0" hangingPunct="0">
              <a:lnSpc>
                <a:spcPct val="130000"/>
              </a:lnSpc>
            </a:pPr>
            <a:r>
              <a:rPr lang="en-US" altLang="zh-CN" sz="2800" b="1" dirty="0">
                <a:latin typeface="宋体" pitchFamily="2" charset="-122"/>
              </a:rPr>
              <a:t> </a:t>
            </a:r>
            <a:r>
              <a:rPr lang="zh-CN" altLang="en-US" sz="2800" b="1" dirty="0" smtClean="0">
                <a:latin typeface="宋体" pitchFamily="2" charset="-122"/>
              </a:rPr>
              <a:t>（</a:t>
            </a:r>
            <a:r>
              <a:rPr lang="en-US" altLang="zh-CN" sz="2800" b="1" dirty="0">
                <a:latin typeface="宋体" pitchFamily="2" charset="-122"/>
              </a:rPr>
              <a:t>2</a:t>
            </a:r>
            <a:r>
              <a:rPr lang="zh-CN" altLang="en-US" sz="2800" b="1" dirty="0">
                <a:latin typeface="宋体" pitchFamily="2" charset="-122"/>
              </a:rPr>
              <a:t>）一个年轻的科学工作者希望加入爱迪生实验室。他诚恳地对爱迪生说：“我有一个伟大的理想，要发明一种万能溶解剂</a:t>
            </a:r>
            <a:r>
              <a:rPr lang="en-US" altLang="zh-CN" sz="2800" b="1" dirty="0">
                <a:latin typeface="宋体" pitchFamily="2" charset="-122"/>
              </a:rPr>
              <a:t>——</a:t>
            </a:r>
            <a:r>
              <a:rPr lang="zh-CN" altLang="en-US" sz="2800" b="1" dirty="0">
                <a:latin typeface="宋体" pitchFamily="2" charset="-122"/>
              </a:rPr>
              <a:t>它能溶解一切物质。”“万能的溶解剂吗？”爱迪生吃了一惊，“那么，你打算把它放到什么容器里？”</a:t>
            </a:r>
          </a:p>
          <a:p>
            <a:pPr defTabSz="457200" eaLnBrk="0" hangingPunct="0"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</a:rPr>
              <a:t>技巧：</a:t>
            </a:r>
          </a:p>
          <a:p>
            <a:pPr defTabSz="457200" eaLnBrk="0" hangingPunct="0">
              <a:lnSpc>
                <a:spcPct val="130000"/>
              </a:lnSpc>
            </a:pPr>
            <a:r>
              <a:rPr lang="zh-CN" altLang="en-US" sz="2800" b="1" dirty="0">
                <a:latin typeface="宋体" pitchFamily="2" charset="-122"/>
              </a:rPr>
              <a:t> </a:t>
            </a:r>
            <a:r>
              <a:rPr lang="zh-CN" altLang="en-US" sz="2800" b="1" dirty="0" smtClean="0">
                <a:latin typeface="宋体" pitchFamily="2" charset="-122"/>
              </a:rPr>
              <a:t>（</a:t>
            </a:r>
            <a:r>
              <a:rPr lang="en-US" altLang="zh-CN" sz="2800" b="1" dirty="0">
                <a:latin typeface="宋体" pitchFamily="2" charset="-122"/>
              </a:rPr>
              <a:t>3</a:t>
            </a:r>
            <a:r>
              <a:rPr lang="zh-CN" altLang="en-US" sz="2800" b="1" dirty="0">
                <a:latin typeface="宋体" pitchFamily="2" charset="-122"/>
              </a:rPr>
              <a:t>）丹麦童话作家安徒生很检朴，常常戴着一顶破旧的帽子在街上行走。有个路人嘲笑他：“你脑袋上面那个破玩艺是什么？能算是帽子吗？”安徒生回敬道：“你帽子下面那个玩艺是什么？能算是脑袋吗？”</a:t>
            </a:r>
          </a:p>
          <a:p>
            <a:pPr defTabSz="457200" eaLnBrk="0" hangingPunct="0"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</a:rPr>
              <a:t>技巧：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619250" y="3213100"/>
            <a:ext cx="1408113" cy="72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457200" eaLnBrk="0" hangingPunct="0">
              <a:lnSpc>
                <a:spcPct val="130000"/>
              </a:lnSpc>
            </a:pPr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</a:rPr>
              <a:t>归谬。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443038" y="6210300"/>
            <a:ext cx="2224087" cy="7254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457200" eaLnBrk="0" hangingPunct="0">
              <a:lnSpc>
                <a:spcPct val="130000"/>
              </a:lnSpc>
            </a:pPr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</a:rPr>
              <a:t>针锋相对。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2800" b="1" dirty="0">
                <a:solidFill>
                  <a:srgbClr val="0033CC"/>
                </a:solidFill>
                <a:latin typeface="宋体" pitchFamily="2" charset="-122"/>
              </a:rPr>
              <a:t>（二）以小组为单位，任选下列一种情境（也可自己设计情境），自主设计流程，分配角色，合作完成口语交际活动。</a:t>
            </a:r>
          </a:p>
          <a:p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</a:rPr>
              <a:t>情境一</a:t>
            </a:r>
            <a:r>
              <a:rPr lang="zh-CN" altLang="en-US" sz="2800" b="1" dirty="0">
                <a:latin typeface="宋体" pitchFamily="2" charset="-122"/>
              </a:rPr>
              <a:t>： 近几年，一些地方计划增加中高考语文试卷的分值。对此，支持和反对的人都不少，市电视台正在制作一期关于这一问题的节目，邀请几位赞成“语文加分计划”的嘉宾（包括教育专家、教师、家长和学生）接受现场和电视机前观众的提问。</a:t>
            </a:r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rgbClr val="FF0000"/>
                </a:solidFill>
              </a:rPr>
              <a:t>情境二</a:t>
            </a:r>
            <a:r>
              <a:rPr lang="zh-CN" altLang="en-US" b="1" dirty="0"/>
              <a:t>：某中学</a:t>
            </a:r>
            <a:r>
              <a:rPr lang="en-US" altLang="zh-CN" b="1" dirty="0"/>
              <a:t>【</a:t>
            </a:r>
            <a:r>
              <a:rPr lang="zh-CN" altLang="en-US" b="1" dirty="0"/>
              <a:t>评选出了五名不同年级的</a:t>
            </a:r>
            <a:r>
              <a:rPr lang="zh-CN" altLang="en-US" b="1" dirty="0">
                <a:latin typeface="宋体"/>
              </a:rPr>
              <a:t>“</a:t>
            </a:r>
            <a:r>
              <a:rPr lang="zh-CN" altLang="en-US" b="1" dirty="0"/>
              <a:t>读书之星</a:t>
            </a:r>
            <a:r>
              <a:rPr lang="zh-CN" altLang="en-US" b="1" dirty="0">
                <a:latin typeface="宋体"/>
              </a:rPr>
              <a:t>”</a:t>
            </a:r>
            <a:r>
              <a:rPr lang="zh-CN" altLang="en-US" b="1" dirty="0"/>
              <a:t>，他们在读书方面各有高招，对选书、读书、用书也有自己的见解。颁奖之前，学校安排这五名同学参加全校大会，与同学们面对面交流，并回答大家的问题。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765175"/>
            <a:ext cx="8229600" cy="4525963"/>
          </a:xfrm>
        </p:spPr>
        <p:txBody>
          <a:bodyPr/>
          <a:lstStyle/>
          <a:p>
            <a:r>
              <a:rPr lang="zh-CN" altLang="en-US" sz="2800" b="1"/>
              <a:t>提示：</a:t>
            </a:r>
          </a:p>
          <a:p>
            <a:r>
              <a:rPr lang="en-US" altLang="zh-CN" sz="2800" b="1"/>
              <a:t>1</a:t>
            </a:r>
            <a:r>
              <a:rPr lang="zh-CN" altLang="en-US" sz="2800" b="1"/>
              <a:t>、自主准备与所选情境相关的资料，揣摩自己扮演的角色，为活动做好准备。</a:t>
            </a:r>
          </a:p>
          <a:p>
            <a:r>
              <a:rPr lang="en-US" altLang="zh-CN" sz="2800" b="1"/>
              <a:t>2</a:t>
            </a:r>
            <a:r>
              <a:rPr lang="zh-CN" altLang="en-US" sz="2800" b="1"/>
              <a:t>、活动时要突出应对的特点，发问者的问题可尖锐些，被问者的回答应机智、巧妙。注意不要把应对变成谈话、讨论或辩论。</a:t>
            </a:r>
          </a:p>
          <a:p>
            <a:r>
              <a:rPr lang="en-US" altLang="zh-CN" sz="2800" b="1"/>
              <a:t>3</a:t>
            </a:r>
            <a:r>
              <a:rPr lang="zh-CN" altLang="en-US" sz="2800" b="1"/>
              <a:t>、要记录活动的过程，最好能够录音。活动结束后，参照记录总结应对的策略和技巧，在全部展示、交流。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16"/>
          <p:cNvSpPr txBox="1">
            <a:spLocks noChangeArrowheads="1"/>
          </p:cNvSpPr>
          <p:nvPr/>
        </p:nvSpPr>
        <p:spPr bwMode="auto">
          <a:xfrm>
            <a:off x="2195513" y="0"/>
            <a:ext cx="4678362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57200"/>
            <a:r>
              <a:rPr lang="en-US" altLang="zh-CN" sz="4800" b="1">
                <a:solidFill>
                  <a:srgbClr val="FF0000"/>
                </a:solidFill>
                <a:latin typeface="宋体" pitchFamily="2" charset="-122"/>
              </a:rPr>
              <a:t> </a:t>
            </a:r>
            <a:r>
              <a:rPr lang="zh-CN" altLang="en-US" sz="4800" b="1">
                <a:solidFill>
                  <a:srgbClr val="FF0000"/>
                </a:solidFill>
                <a:latin typeface="宋体" pitchFamily="2" charset="-122"/>
              </a:rPr>
              <a:t>导入新课</a:t>
            </a:r>
          </a:p>
        </p:txBody>
      </p:sp>
      <p:sp>
        <p:nvSpPr>
          <p:cNvPr id="3080" name="矩形 4"/>
          <p:cNvSpPr>
            <a:spLocks noChangeArrowheads="1"/>
          </p:cNvSpPr>
          <p:nvPr/>
        </p:nvSpPr>
        <p:spPr bwMode="auto">
          <a:xfrm>
            <a:off x="179512" y="836613"/>
            <a:ext cx="8839200" cy="547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457200" eaLnBrk="0" hangingPunct="0">
              <a:lnSpc>
                <a:spcPct val="140000"/>
              </a:lnSpc>
            </a:pPr>
            <a:r>
              <a:rPr lang="en-US" altLang="zh-CN" sz="2800" b="1" dirty="0">
                <a:latin typeface="宋体" pitchFamily="2" charset="-122"/>
              </a:rPr>
              <a:t>    </a:t>
            </a:r>
            <a:r>
              <a:rPr lang="zh-CN" altLang="en-US" sz="2800" b="1" dirty="0">
                <a:latin typeface="宋体" pitchFamily="2" charset="-122"/>
              </a:rPr>
              <a:t>有一天</a:t>
            </a:r>
            <a:r>
              <a:rPr lang="en-US" altLang="zh-CN" sz="2800" b="1" dirty="0">
                <a:latin typeface="宋体" pitchFamily="2" charset="-122"/>
              </a:rPr>
              <a:t>,</a:t>
            </a:r>
            <a:r>
              <a:rPr lang="zh-CN" altLang="en-US" sz="2800" b="1" dirty="0">
                <a:latin typeface="宋体" pitchFamily="2" charset="-122"/>
              </a:rPr>
              <a:t>德国诗人歌德在魏玛公园散步。不料</a:t>
            </a:r>
            <a:r>
              <a:rPr lang="en-US" altLang="zh-CN" sz="2800" b="1" dirty="0">
                <a:latin typeface="宋体" pitchFamily="2" charset="-122"/>
              </a:rPr>
              <a:t>,</a:t>
            </a:r>
            <a:r>
              <a:rPr lang="zh-CN" altLang="en-US" sz="2800" b="1" dirty="0">
                <a:latin typeface="宋体" pitchFamily="2" charset="-122"/>
              </a:rPr>
              <a:t>在一条小道上遇到了一个对他怀有敌意、贬低他作品的文艺批评家。真是冤家路窄，这条狭窄的过道，只能通过一个人。两人面对面僵持了几秒钟，那个批评家傲慢地开口了：“我从不给蠢货让路！”歌德平静地看了看那个人，回应道：“我却正好相反。”说完，微笑着退到一边。</a:t>
            </a:r>
          </a:p>
          <a:p>
            <a:pPr defTabSz="457200" eaLnBrk="0" hangingPunct="0">
              <a:lnSpc>
                <a:spcPct val="14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宋体" pitchFamily="2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</a:rPr>
              <a:t>这就是巧妙应对的例子，相信每个人读后，都会为歌德的机智会心一笑。那么什么是应对呢？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r>
              <a:rPr lang="zh-CN" altLang="en-US" b="1">
                <a:solidFill>
                  <a:srgbClr val="FF0000"/>
                </a:solidFill>
              </a:rPr>
              <a:t>各小组活动展示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24581" name="Picture 5" descr="t01d9d05f44be47a0f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913" y="2420938"/>
            <a:ext cx="5976937" cy="30972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0033CC"/>
                </a:solidFill>
              </a:rPr>
              <a:t>布置作业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773238"/>
            <a:ext cx="8229600" cy="4525962"/>
          </a:xfrm>
        </p:spPr>
        <p:txBody>
          <a:bodyPr/>
          <a:lstStyle/>
          <a:p>
            <a:r>
              <a:rPr lang="zh-CN" altLang="en-US" b="1"/>
              <a:t>把口语交际活动中的情境设计写在写作练习本上。</a:t>
            </a:r>
          </a:p>
        </p:txBody>
      </p:sp>
      <p:pic>
        <p:nvPicPr>
          <p:cNvPr id="45063" name="Picture 7" descr="u=407160977,3513398776&amp;fm=27&amp;gp=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875" y="3357563"/>
            <a:ext cx="4762500" cy="27082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FF0000"/>
                </a:solidFill>
              </a:rPr>
              <a:t>什么是应对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b="1">
                <a:solidFill>
                  <a:srgbClr val="0033CC"/>
                </a:solidFill>
              </a:rPr>
              <a:t>      </a:t>
            </a:r>
            <a:r>
              <a:rPr lang="zh-CN" altLang="en-US" b="1">
                <a:solidFill>
                  <a:srgbClr val="0033CC"/>
                </a:solidFill>
              </a:rPr>
              <a:t>应对就是对别人所说的话做出回应，或对别人替吃的问题给予回答。</a:t>
            </a:r>
          </a:p>
          <a:p>
            <a:r>
              <a:rPr lang="zh-CN" altLang="en-US" b="1"/>
              <a:t>       广义的应对应该包括聊天、问答、讨论等中的回应，这里则主要指面对别人的调侃、质疑、诘问、挑衅时随机应变的话语能力。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575328"/>
            <a:ext cx="9144000" cy="677108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457200" eaLnBrk="0" hangingPunct="0">
              <a:lnSpc>
                <a:spcPct val="14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宋体" pitchFamily="2" charset="-122"/>
              </a:rPr>
              <a:t>   </a:t>
            </a:r>
            <a:r>
              <a:rPr lang="en-US" altLang="zh-CN" sz="2800" b="1" dirty="0" smtClean="0">
                <a:solidFill>
                  <a:srgbClr val="0000FF"/>
                </a:solidFill>
                <a:latin typeface="宋体" pitchFamily="2" charset="-122"/>
              </a:rPr>
              <a:t> 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itchFamily="2" charset="-122"/>
              </a:rPr>
              <a:t>首先</a:t>
            </a:r>
            <a:r>
              <a:rPr lang="zh-CN" altLang="en-US" sz="2800" b="1" dirty="0">
                <a:solidFill>
                  <a:srgbClr val="0000FF"/>
                </a:solidFill>
                <a:latin typeface="宋体" pitchFamily="2" charset="-122"/>
              </a:rPr>
              <a:t>，应判断对方的态度，是善意的玩笑、提问，还是恶意的讽刺、刁难。</a:t>
            </a:r>
            <a:r>
              <a:rPr lang="zh-CN" altLang="en-US" sz="2800" b="1" dirty="0">
                <a:latin typeface="宋体" pitchFamily="2" charset="-122"/>
              </a:rPr>
              <a:t>对方的态度不同，应对的方式也应不同。如果是善意的玩笑，就报以善意的幽默、自嘲。如果相反，则选择恰当的方式，积极应对，不给对方以可乘之机。比如：一个同学这样对你说：“哎，你最近心情是不是不太好呀，说话好像带着刺一样。”这时，你就应该注意了，这是同学对你的善意的提醒，希望你能改变一下。</a:t>
            </a:r>
            <a:r>
              <a:rPr lang="en-US" altLang="zh-CN" sz="2800" b="1" dirty="0">
                <a:latin typeface="宋体" pitchFamily="2" charset="-122"/>
              </a:rPr>
              <a:t>《</a:t>
            </a:r>
            <a:r>
              <a:rPr lang="zh-CN" altLang="en-US" sz="2800" b="1" dirty="0">
                <a:latin typeface="宋体" pitchFamily="2" charset="-122"/>
              </a:rPr>
              <a:t>陈太丘与友期行</a:t>
            </a:r>
            <a:r>
              <a:rPr lang="en-US" altLang="zh-CN" sz="2800" b="1" dirty="0">
                <a:latin typeface="宋体" pitchFamily="2" charset="-122"/>
              </a:rPr>
              <a:t>》</a:t>
            </a:r>
            <a:r>
              <a:rPr lang="zh-CN" altLang="en-US" sz="2800" b="1" dirty="0">
                <a:latin typeface="宋体" pitchFamily="2" charset="-122"/>
              </a:rPr>
              <a:t>就是巧妙应答的典型例子。</a:t>
            </a:r>
          </a:p>
          <a:p>
            <a:pPr defTabSz="457200" eaLnBrk="0" hangingPunct="0">
              <a:lnSpc>
                <a:spcPct val="14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宋体" pitchFamily="2" charset="-122"/>
              </a:rPr>
              <a:t>    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itchFamily="2" charset="-122"/>
              </a:rPr>
              <a:t>其次</a:t>
            </a:r>
            <a:r>
              <a:rPr lang="zh-CN" altLang="en-US" sz="2800" b="1" dirty="0">
                <a:solidFill>
                  <a:srgbClr val="0000FF"/>
                </a:solidFill>
                <a:latin typeface="宋体" pitchFamily="2" charset="-122"/>
              </a:rPr>
              <a:t>，要掌握一定的应对技巧。</a:t>
            </a:r>
            <a:r>
              <a:rPr lang="zh-CN" altLang="en-US" sz="2800" b="1" dirty="0">
                <a:latin typeface="宋体" pitchFamily="2" charset="-122"/>
              </a:rPr>
              <a:t>特别是面对一些特殊场合，就要注意运用一些应对技巧。</a:t>
            </a:r>
          </a:p>
          <a:p>
            <a:pPr defTabSz="457200" eaLnBrk="0" hangingPunct="0">
              <a:lnSpc>
                <a:spcPct val="150000"/>
              </a:lnSpc>
            </a:pPr>
            <a:r>
              <a:rPr lang="zh-CN" altLang="en-US" sz="2800" b="1" dirty="0">
                <a:latin typeface="宋体" pitchFamily="2" charset="-122"/>
              </a:rPr>
              <a:t>     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1187450" y="0"/>
            <a:ext cx="75612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</a:rPr>
              <a:t>怎样做到随机应变、巧妙应答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3200" y="1193800"/>
            <a:ext cx="8940800" cy="566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457200" eaLnBrk="0" hangingPunct="0">
              <a:lnSpc>
                <a:spcPct val="145000"/>
              </a:lnSpc>
            </a:pPr>
            <a:r>
              <a:rPr lang="en-US" altLang="zh-CN" sz="2800" b="1">
                <a:latin typeface="宋体" pitchFamily="2" charset="-122"/>
              </a:rPr>
              <a:t>    </a:t>
            </a:r>
            <a:r>
              <a:rPr lang="zh-CN" altLang="en-US" sz="2800" b="1">
                <a:latin typeface="宋体" pitchFamily="2" charset="-122"/>
              </a:rPr>
              <a:t>比如：一个外国友人曾问周恩来总理：“你们中国一共有多少钱？”周总理想了想，说：“我们中国一共有</a:t>
            </a:r>
            <a:r>
              <a:rPr lang="en-US" altLang="zh-CN" sz="2800" b="1">
                <a:latin typeface="宋体" pitchFamily="2" charset="-122"/>
              </a:rPr>
              <a:t>18</a:t>
            </a:r>
            <a:r>
              <a:rPr lang="zh-CN" altLang="en-US" sz="2800" b="1">
                <a:latin typeface="宋体" pitchFamily="2" charset="-122"/>
              </a:rPr>
              <a:t>元</a:t>
            </a:r>
            <a:r>
              <a:rPr lang="en-US" altLang="zh-CN" sz="2800" b="1">
                <a:latin typeface="宋体" pitchFamily="2" charset="-122"/>
              </a:rPr>
              <a:t>8</a:t>
            </a:r>
            <a:r>
              <a:rPr lang="zh-CN" altLang="en-US" sz="2800" b="1">
                <a:latin typeface="宋体" pitchFamily="2" charset="-122"/>
              </a:rPr>
              <a:t>角</a:t>
            </a:r>
            <a:r>
              <a:rPr lang="en-US" altLang="zh-CN" sz="2800" b="1">
                <a:latin typeface="宋体" pitchFamily="2" charset="-122"/>
              </a:rPr>
              <a:t>8</a:t>
            </a:r>
            <a:r>
              <a:rPr lang="zh-CN" altLang="en-US" sz="2800" b="1">
                <a:latin typeface="宋体" pitchFamily="2" charset="-122"/>
              </a:rPr>
              <a:t>分。”因为当时中国的人民币面值是</a:t>
            </a:r>
            <a:r>
              <a:rPr lang="en-US" altLang="zh-CN" sz="2800" b="1">
                <a:latin typeface="宋体" pitchFamily="2" charset="-122"/>
              </a:rPr>
              <a:t>10</a:t>
            </a:r>
            <a:r>
              <a:rPr lang="zh-CN" altLang="en-US" sz="2800" b="1">
                <a:latin typeface="宋体" pitchFamily="2" charset="-122"/>
              </a:rPr>
              <a:t>元、</a:t>
            </a:r>
            <a:r>
              <a:rPr lang="en-US" altLang="zh-CN" sz="2800" b="1">
                <a:latin typeface="宋体" pitchFamily="2" charset="-122"/>
              </a:rPr>
              <a:t>5</a:t>
            </a:r>
            <a:r>
              <a:rPr lang="zh-CN" altLang="en-US" sz="2800" b="1">
                <a:latin typeface="宋体" pitchFamily="2" charset="-122"/>
              </a:rPr>
              <a:t>元、</a:t>
            </a:r>
            <a:r>
              <a:rPr lang="en-US" altLang="zh-CN" sz="2800" b="1">
                <a:latin typeface="宋体" pitchFamily="2" charset="-122"/>
              </a:rPr>
              <a:t>2</a:t>
            </a:r>
            <a:r>
              <a:rPr lang="zh-CN" altLang="en-US" sz="2800" b="1">
                <a:latin typeface="宋体" pitchFamily="2" charset="-122"/>
              </a:rPr>
              <a:t>元、</a:t>
            </a:r>
            <a:r>
              <a:rPr lang="en-US" altLang="zh-CN" sz="2800" b="1">
                <a:latin typeface="宋体" pitchFamily="2" charset="-122"/>
              </a:rPr>
              <a:t>1</a:t>
            </a:r>
            <a:r>
              <a:rPr lang="zh-CN" altLang="en-US" sz="2800" b="1">
                <a:latin typeface="宋体" pitchFamily="2" charset="-122"/>
              </a:rPr>
              <a:t>元、</a:t>
            </a:r>
            <a:r>
              <a:rPr lang="en-US" altLang="zh-CN" sz="2800" b="1">
                <a:latin typeface="宋体" pitchFamily="2" charset="-122"/>
              </a:rPr>
              <a:t>5</a:t>
            </a:r>
            <a:r>
              <a:rPr lang="zh-CN" altLang="en-US" sz="2800" b="1">
                <a:latin typeface="宋体" pitchFamily="2" charset="-122"/>
              </a:rPr>
              <a:t>角、</a:t>
            </a:r>
            <a:r>
              <a:rPr lang="en-US" altLang="zh-CN" sz="2800" b="1">
                <a:latin typeface="宋体" pitchFamily="2" charset="-122"/>
              </a:rPr>
              <a:t>2</a:t>
            </a:r>
            <a:r>
              <a:rPr lang="zh-CN" altLang="en-US" sz="2800" b="1">
                <a:latin typeface="宋体" pitchFamily="2" charset="-122"/>
              </a:rPr>
              <a:t>角、</a:t>
            </a:r>
            <a:r>
              <a:rPr lang="en-US" altLang="zh-CN" sz="2800" b="1">
                <a:latin typeface="宋体" pitchFamily="2" charset="-122"/>
              </a:rPr>
              <a:t>1</a:t>
            </a:r>
            <a:r>
              <a:rPr lang="zh-CN" altLang="en-US" sz="2800" b="1">
                <a:latin typeface="宋体" pitchFamily="2" charset="-122"/>
              </a:rPr>
              <a:t>角、</a:t>
            </a:r>
            <a:r>
              <a:rPr lang="en-US" altLang="zh-CN" sz="2800" b="1">
                <a:latin typeface="宋体" pitchFamily="2" charset="-122"/>
              </a:rPr>
              <a:t>5</a:t>
            </a:r>
            <a:r>
              <a:rPr lang="zh-CN" altLang="en-US" sz="2800" b="1">
                <a:latin typeface="宋体" pitchFamily="2" charset="-122"/>
              </a:rPr>
              <a:t>分、</a:t>
            </a:r>
            <a:r>
              <a:rPr lang="en-US" altLang="zh-CN" sz="2800" b="1">
                <a:latin typeface="宋体" pitchFamily="2" charset="-122"/>
              </a:rPr>
              <a:t>2</a:t>
            </a:r>
            <a:r>
              <a:rPr lang="zh-CN" altLang="en-US" sz="2800" b="1">
                <a:latin typeface="宋体" pitchFamily="2" charset="-122"/>
              </a:rPr>
              <a:t>分、</a:t>
            </a:r>
            <a:r>
              <a:rPr lang="en-US" altLang="zh-CN" sz="2800" b="1">
                <a:latin typeface="宋体" pitchFamily="2" charset="-122"/>
              </a:rPr>
              <a:t>1</a:t>
            </a:r>
            <a:r>
              <a:rPr lang="zh-CN" altLang="en-US" sz="2800" b="1">
                <a:latin typeface="宋体" pitchFamily="2" charset="-122"/>
              </a:rPr>
              <a:t>分，合起来正好是</a:t>
            </a:r>
            <a:r>
              <a:rPr lang="en-US" altLang="zh-CN" sz="2800" b="1">
                <a:latin typeface="宋体" pitchFamily="2" charset="-122"/>
              </a:rPr>
              <a:t>18</a:t>
            </a:r>
            <a:r>
              <a:rPr lang="zh-CN" altLang="en-US" sz="2800" b="1">
                <a:latin typeface="宋体" pitchFamily="2" charset="-122"/>
              </a:rPr>
              <a:t>元</a:t>
            </a:r>
            <a:r>
              <a:rPr lang="en-US" altLang="zh-CN" sz="2800" b="1">
                <a:latin typeface="宋体" pitchFamily="2" charset="-122"/>
              </a:rPr>
              <a:t>8</a:t>
            </a:r>
            <a:r>
              <a:rPr lang="zh-CN" altLang="en-US" sz="2800" b="1">
                <a:latin typeface="宋体" pitchFamily="2" charset="-122"/>
              </a:rPr>
              <a:t>角</a:t>
            </a:r>
            <a:r>
              <a:rPr lang="en-US" altLang="zh-CN" sz="2800" b="1">
                <a:latin typeface="宋体" pitchFamily="2" charset="-122"/>
              </a:rPr>
              <a:t>8</a:t>
            </a:r>
            <a:r>
              <a:rPr lang="zh-CN" altLang="en-US" sz="2800" b="1">
                <a:latin typeface="宋体" pitchFamily="2" charset="-122"/>
              </a:rPr>
              <a:t>分。这一应对，巧妙机</a:t>
            </a:r>
          </a:p>
          <a:p>
            <a:pPr defTabSz="457200" eaLnBrk="0" hangingPunct="0">
              <a:lnSpc>
                <a:spcPct val="145000"/>
              </a:lnSpc>
            </a:pPr>
            <a:r>
              <a:rPr lang="zh-CN" altLang="en-US" sz="2800" b="1">
                <a:latin typeface="宋体" pitchFamily="2" charset="-122"/>
              </a:rPr>
              <a:t>智，避免了尴尬，又保守了国家秘密。</a:t>
            </a:r>
          </a:p>
          <a:p>
            <a:pPr defTabSz="457200" eaLnBrk="0" hangingPunct="0">
              <a:lnSpc>
                <a:spcPct val="145000"/>
              </a:lnSpc>
            </a:pPr>
            <a:r>
              <a:rPr lang="zh-CN" altLang="en-US" sz="2800" b="1">
                <a:latin typeface="宋体" pitchFamily="2" charset="-122"/>
              </a:rPr>
              <a:t>    常用的应对技巧有：</a:t>
            </a:r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</a:rPr>
              <a:t>自嘲、归谬、巧换概念、针锋相对、转换话题。</a:t>
            </a:r>
          </a:p>
          <a:p>
            <a:pPr defTabSz="457200" eaLnBrk="0" hangingPunct="0">
              <a:lnSpc>
                <a:spcPct val="145000"/>
              </a:lnSpc>
            </a:pPr>
            <a:r>
              <a:rPr lang="zh-CN" altLang="en-US" sz="2800" b="1">
                <a:latin typeface="宋体" pitchFamily="2" charset="-122"/>
              </a:rPr>
              <a:t>     </a:t>
            </a: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1187450" y="333375"/>
            <a:ext cx="75612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</a:rPr>
              <a:t>怎样做到随机应变、巧妙应答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17638"/>
            <a:ext cx="8229600" cy="4525962"/>
          </a:xfrm>
        </p:spPr>
        <p:txBody>
          <a:bodyPr/>
          <a:lstStyle/>
          <a:p>
            <a:r>
              <a:rPr lang="en-US" altLang="zh-CN" b="1"/>
              <a:t>         </a:t>
            </a:r>
            <a:r>
              <a:rPr lang="zh-CN" altLang="en-US" b="1"/>
              <a:t>另外：</a:t>
            </a:r>
            <a:r>
              <a:rPr lang="zh-CN" altLang="en-US" b="1">
                <a:solidFill>
                  <a:srgbClr val="0000FF"/>
                </a:solidFill>
              </a:rPr>
              <a:t>需要注意的是，巧妙应对的前提是能够准确理解对方的意图，把握对方的主要观点。</a:t>
            </a:r>
            <a:r>
              <a:rPr lang="zh-CN" altLang="en-US" b="1"/>
              <a:t>因此，认真倾听对方的话语尤其重要。在此基础上，如果能够依据当时话语情境，快速调动思维，迅速做出反应，就能够随机应变、巧妙应对了。</a:t>
            </a:r>
          </a:p>
          <a:p>
            <a:endParaRPr lang="zh-CN" altLang="en-US" b="1"/>
          </a:p>
          <a:p>
            <a:endParaRPr lang="en-US" altLang="zh-CN"/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187450" y="333375"/>
            <a:ext cx="75612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</a:rPr>
              <a:t>怎样做到随机应变、巧妙应答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-242888"/>
            <a:ext cx="8229600" cy="1143001"/>
          </a:xfrm>
        </p:spPr>
        <p:txBody>
          <a:bodyPr/>
          <a:lstStyle/>
          <a:p>
            <a:r>
              <a:rPr lang="zh-CN" altLang="en-US" b="1">
                <a:solidFill>
                  <a:srgbClr val="FF0000"/>
                </a:solidFill>
              </a:rPr>
              <a:t>古今中外应对</a:t>
            </a:r>
            <a:r>
              <a:rPr lang="zh-CN" altLang="en-US" b="1">
                <a:solidFill>
                  <a:srgbClr val="FF0000"/>
                </a:solidFill>
                <a:latin typeface="宋体" pitchFamily="2" charset="-122"/>
              </a:rPr>
              <a:t>轶事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44016"/>
            <a:ext cx="8892480" cy="6741368"/>
          </a:xfrm>
        </p:spPr>
        <p:txBody>
          <a:bodyPr/>
          <a:lstStyle/>
          <a:p>
            <a:pPr>
              <a:lnSpc>
                <a:spcPct val="90000"/>
              </a:lnSpc>
            </a:pPr>
            <a:endParaRPr lang="en-US" altLang="zh-CN" b="1" dirty="0">
              <a:latin typeface="宋体" pitchFamily="2" charset="-122"/>
            </a:endParaRPr>
          </a:p>
          <a:p>
            <a:pPr algn="ctr">
              <a:lnSpc>
                <a:spcPct val="90000"/>
              </a:lnSpc>
            </a:pPr>
            <a:r>
              <a:rPr lang="zh-CN" altLang="en-US" b="1" dirty="0">
                <a:solidFill>
                  <a:srgbClr val="0033CC"/>
                </a:solidFill>
                <a:latin typeface="宋体" pitchFamily="2" charset="-122"/>
              </a:rPr>
              <a:t>晏子使楚</a:t>
            </a:r>
          </a:p>
          <a:p>
            <a:r>
              <a:rPr lang="zh-CN" altLang="en-US" sz="2800" b="1" dirty="0">
                <a:latin typeface="宋体" pitchFamily="2" charset="-122"/>
              </a:rPr>
              <a:t>    晏子到了，楚王赏赐晏子喝酒。当酒喝得正高兴的时候，两个官吏绑着一个人从楚王面前走过。楚王说：“绑着的人是干什么的？”官吏回答说：“是齐国人，犯了偷窃罪。”楚王瞟着晏子说：“齐国人都善于偷窃吗？”晏子离开座位，回答说：“</a:t>
            </a:r>
            <a:r>
              <a:rPr lang="zh-CN" altLang="en-US" sz="2800" b="1" dirty="0">
                <a:solidFill>
                  <a:srgbClr val="0033CC"/>
                </a:solidFill>
                <a:latin typeface="宋体" pitchFamily="2" charset="-122"/>
              </a:rPr>
              <a:t>我听说这样的事，橘子长在淮河以南结出的果实就是橘，长在淮河以北就是酸枳，（橘和枳）它们只是叶子的形状相似，果实味道却完全不同。这是什么原因呢？是水土不同。现在百姓生活在齐国不偷盗，来到楚国就偷盗，难道楚国的水土会使人民善盗吗？</a:t>
            </a:r>
            <a:r>
              <a:rPr lang="zh-CN" altLang="en-US" sz="2800" b="1" dirty="0">
                <a:latin typeface="宋体" pitchFamily="2" charset="-122"/>
              </a:rPr>
              <a:t>”楚王笑着说：“圣人不是能同他开玩笑的，我反而是自讨没趣了。”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4294967295"/>
          </p:nvPr>
        </p:nvSpPr>
        <p:spPr>
          <a:xfrm>
            <a:off x="107504" y="0"/>
            <a:ext cx="8928992" cy="6858000"/>
          </a:xfrm>
        </p:spPr>
        <p:txBody>
          <a:bodyPr>
            <a:noAutofit/>
          </a:bodyPr>
          <a:lstStyle/>
          <a:p>
            <a:pPr marL="273050" indent="-228600" algn="ctr"/>
            <a:r>
              <a:rPr lang="zh-CN" altLang="en-US" sz="4000" b="1" dirty="0">
                <a:solidFill>
                  <a:srgbClr val="0000FF"/>
                </a:solidFill>
                <a:latin typeface="宋体" pitchFamily="2" charset="-122"/>
                <a:cs typeface="Adobe 楷体 Std R"/>
              </a:rPr>
              <a:t>纪晓岚的轶事</a:t>
            </a:r>
          </a:p>
          <a:p>
            <a:pPr marL="273050" indent="-228600"/>
            <a:r>
              <a:rPr lang="zh-CN" altLang="en-US" sz="2800" b="1" dirty="0">
                <a:latin typeface="宋体" pitchFamily="2" charset="-122"/>
                <a:cs typeface="Adobe 楷体 Std R"/>
              </a:rPr>
              <a:t>    </a:t>
            </a:r>
            <a:r>
              <a:rPr lang="zh-CN" altLang="zh-CN" sz="2800" b="1" dirty="0">
                <a:latin typeface="宋体" pitchFamily="2" charset="-122"/>
                <a:cs typeface="Adobe 楷体 Std R"/>
              </a:rPr>
              <a:t>有一天</a:t>
            </a:r>
            <a:r>
              <a:rPr lang="zh-CN" altLang="en-US" sz="2800" b="1" dirty="0">
                <a:latin typeface="宋体" pitchFamily="2" charset="-122"/>
                <a:cs typeface="Adobe 楷体 Std R"/>
              </a:rPr>
              <a:t>乾隆</a:t>
            </a:r>
            <a:r>
              <a:rPr lang="zh-CN" altLang="zh-CN" sz="2800" b="1" dirty="0">
                <a:latin typeface="宋体" pitchFamily="2" charset="-122"/>
                <a:cs typeface="Adobe 楷体 Std R"/>
              </a:rPr>
              <a:t>想作弄一下</a:t>
            </a:r>
            <a:r>
              <a:rPr lang="zh-CN" altLang="en-US" sz="2800" b="1" dirty="0">
                <a:latin typeface="宋体" pitchFamily="2" charset="-122"/>
                <a:cs typeface="Adobe 楷体 Std R"/>
              </a:rPr>
              <a:t>纪晓岚</a:t>
            </a:r>
            <a:r>
              <a:rPr lang="zh-CN" altLang="zh-CN" sz="2800" b="1" dirty="0">
                <a:latin typeface="宋体" pitchFamily="2" charset="-122"/>
                <a:cs typeface="Adobe 楷体 Std R"/>
              </a:rPr>
              <a:t>，问</a:t>
            </a:r>
            <a:r>
              <a:rPr lang="zh-CN" altLang="en-US" sz="2800" b="1" dirty="0">
                <a:latin typeface="宋体" pitchFamily="2" charset="-122"/>
                <a:cs typeface="Adobe 楷体 Std R"/>
              </a:rPr>
              <a:t>“何畏</a:t>
            </a:r>
            <a:r>
              <a:rPr lang="zh-CN" altLang="zh-CN" sz="2800" b="1" dirty="0">
                <a:latin typeface="宋体" pitchFamily="2" charset="-122"/>
                <a:cs typeface="Adobe 楷体 Std R"/>
              </a:rPr>
              <a:t>忠孝</a:t>
            </a:r>
            <a:r>
              <a:rPr lang="zh-CN" altLang="en-US" sz="2800" b="1" dirty="0">
                <a:latin typeface="宋体" pitchFamily="2" charset="-122"/>
                <a:cs typeface="Adobe 楷体 Std R"/>
              </a:rPr>
              <a:t>”</a:t>
            </a:r>
            <a:r>
              <a:rPr lang="zh-CN" altLang="zh-CN" sz="2800" b="1" dirty="0">
                <a:latin typeface="宋体" pitchFamily="2" charset="-122"/>
                <a:cs typeface="Adobe 楷体 Std R"/>
              </a:rPr>
              <a:t>？</a:t>
            </a:r>
            <a:r>
              <a:rPr lang="zh-CN" altLang="en-US" sz="2800" b="1" dirty="0">
                <a:latin typeface="宋体" pitchFamily="2" charset="-122"/>
                <a:cs typeface="Adobe 楷体 Std R"/>
              </a:rPr>
              <a:t/>
            </a:r>
            <a:br>
              <a:rPr lang="zh-CN" altLang="en-US" sz="2800" b="1" dirty="0">
                <a:latin typeface="宋体" pitchFamily="2" charset="-122"/>
                <a:cs typeface="Adobe 楷体 Std R"/>
              </a:rPr>
            </a:br>
            <a:r>
              <a:rPr lang="zh-CN" altLang="en-US" sz="2800" b="1" dirty="0" smtClean="0">
                <a:latin typeface="宋体" pitchFamily="2" charset="-122"/>
                <a:cs typeface="Adobe 楷体 Std R"/>
              </a:rPr>
              <a:t>纪</a:t>
            </a:r>
            <a:r>
              <a:rPr lang="zh-CN" altLang="en-US" sz="2800" b="1" dirty="0">
                <a:latin typeface="宋体" pitchFamily="2" charset="-122"/>
                <a:cs typeface="Adobe 楷体 Std R"/>
              </a:rPr>
              <a:t>晓岚</a:t>
            </a:r>
            <a:r>
              <a:rPr lang="zh-CN" altLang="zh-CN" sz="2800" b="1" dirty="0">
                <a:latin typeface="宋体" pitchFamily="2" charset="-122"/>
                <a:cs typeface="Adobe 楷体 Std R"/>
              </a:rPr>
              <a:t>随口答：</a:t>
            </a:r>
            <a:r>
              <a:rPr lang="zh-CN" altLang="en-US" sz="2800" b="1" dirty="0">
                <a:latin typeface="宋体" pitchFamily="2" charset="-122"/>
                <a:cs typeface="Adobe 楷体 Std R"/>
              </a:rPr>
              <a:t>“</a:t>
            </a:r>
            <a:r>
              <a:rPr lang="zh-CN" altLang="zh-CN" sz="2800" b="1" dirty="0">
                <a:latin typeface="宋体" pitchFamily="2" charset="-122"/>
                <a:cs typeface="Adobe 楷体 Std R"/>
              </a:rPr>
              <a:t>君要臣死，臣不得不死，父要子亡，子不得不亡</a:t>
            </a:r>
            <a:r>
              <a:rPr lang="zh-CN" altLang="en-US" sz="2800" b="1" dirty="0">
                <a:latin typeface="宋体" pitchFamily="2" charset="-122"/>
                <a:cs typeface="Adobe 楷体 Std R"/>
              </a:rPr>
              <a:t>，</a:t>
            </a:r>
            <a:r>
              <a:rPr lang="zh-CN" altLang="zh-CN" sz="2800" b="1" dirty="0">
                <a:latin typeface="宋体" pitchFamily="2" charset="-122"/>
                <a:cs typeface="Adobe 楷体 Std R"/>
              </a:rPr>
              <a:t>谓之忠孝</a:t>
            </a:r>
            <a:r>
              <a:rPr lang="zh-CN" altLang="en-US" sz="2800" b="1" dirty="0">
                <a:latin typeface="宋体" pitchFamily="2" charset="-122"/>
                <a:cs typeface="Adobe 楷体 Std R"/>
              </a:rPr>
              <a:t>。”</a:t>
            </a:r>
            <a:br>
              <a:rPr lang="zh-CN" altLang="en-US" sz="2800" b="1" dirty="0">
                <a:latin typeface="宋体" pitchFamily="2" charset="-122"/>
                <a:cs typeface="Adobe 楷体 Std R"/>
              </a:rPr>
            </a:br>
            <a:r>
              <a:rPr lang="zh-CN" altLang="en-US" sz="2800" b="1" dirty="0">
                <a:latin typeface="宋体" pitchFamily="2" charset="-122"/>
                <a:cs typeface="Adobe 楷体 Std R"/>
              </a:rPr>
              <a:t>乾隆</a:t>
            </a:r>
            <a:r>
              <a:rPr lang="zh-CN" altLang="zh-CN" sz="2800" b="1" dirty="0">
                <a:latin typeface="宋体" pitchFamily="2" charset="-122"/>
                <a:cs typeface="Adobe 楷体 Std R"/>
              </a:rPr>
              <a:t>接着说：</a:t>
            </a:r>
            <a:r>
              <a:rPr lang="zh-CN" altLang="en-US" sz="2800" b="1" dirty="0">
                <a:latin typeface="宋体" pitchFamily="2" charset="-122"/>
                <a:cs typeface="Adobe 楷体 Std R"/>
              </a:rPr>
              <a:t>“</a:t>
            </a:r>
            <a:r>
              <a:rPr lang="zh-CN" altLang="zh-CN" sz="2800" b="1" dirty="0">
                <a:latin typeface="宋体" pitchFamily="2" charset="-122"/>
                <a:cs typeface="Adobe 楷体 Std R"/>
              </a:rPr>
              <a:t>那我现在要你就去死。</a:t>
            </a:r>
            <a:r>
              <a:rPr lang="zh-CN" altLang="en-US" sz="2800" b="1" dirty="0">
                <a:latin typeface="宋体" pitchFamily="2" charset="-122"/>
                <a:cs typeface="Adobe 楷体 Std R"/>
              </a:rPr>
              <a:t>”</a:t>
            </a:r>
            <a:br>
              <a:rPr lang="zh-CN" altLang="en-US" sz="2800" b="1" dirty="0">
                <a:latin typeface="宋体" pitchFamily="2" charset="-122"/>
                <a:cs typeface="Adobe 楷体 Std R"/>
              </a:rPr>
            </a:br>
            <a:r>
              <a:rPr lang="zh-CN" altLang="en-US" sz="2800" b="1" dirty="0">
                <a:latin typeface="宋体" pitchFamily="2" charset="-122"/>
                <a:cs typeface="Adobe 楷体 Std R"/>
              </a:rPr>
              <a:t>   </a:t>
            </a:r>
            <a:r>
              <a:rPr lang="zh-CN" altLang="en-US" sz="2800" b="1" dirty="0" smtClean="0">
                <a:latin typeface="宋体" pitchFamily="2" charset="-122"/>
                <a:cs typeface="Adobe 楷体 Std R"/>
              </a:rPr>
              <a:t> 纪</a:t>
            </a:r>
            <a:r>
              <a:rPr lang="zh-CN" altLang="en-US" sz="2800" b="1" dirty="0">
                <a:latin typeface="宋体" pitchFamily="2" charset="-122"/>
                <a:cs typeface="Adobe 楷体 Std R"/>
              </a:rPr>
              <a:t>晓岚</a:t>
            </a:r>
            <a:r>
              <a:rPr lang="zh-CN" altLang="zh-CN" sz="2800" b="1" dirty="0">
                <a:latin typeface="宋体" pitchFamily="2" charset="-122"/>
                <a:cs typeface="Adobe 楷体 Std R"/>
              </a:rPr>
              <a:t>一听知道自己上了</a:t>
            </a:r>
            <a:r>
              <a:rPr lang="zh-CN" altLang="en-US" sz="2800" b="1" dirty="0">
                <a:latin typeface="宋体" pitchFamily="2" charset="-122"/>
                <a:cs typeface="Adobe 楷体 Std R"/>
              </a:rPr>
              <a:t>乾隆</a:t>
            </a:r>
            <a:r>
              <a:rPr lang="zh-CN" altLang="zh-CN" sz="2800" b="1" dirty="0">
                <a:latin typeface="宋体" pitchFamily="2" charset="-122"/>
                <a:cs typeface="Adobe 楷体 Std R"/>
              </a:rPr>
              <a:t>的当，就赶紧</a:t>
            </a:r>
            <a:r>
              <a:rPr lang="zh-CN" altLang="en-US" sz="2800" b="1" dirty="0">
                <a:latin typeface="宋体" pitchFamily="2" charset="-122"/>
                <a:cs typeface="Adobe 楷体 Std R"/>
              </a:rPr>
              <a:t>跑</a:t>
            </a:r>
            <a:r>
              <a:rPr lang="zh-CN" altLang="zh-CN" sz="2800" b="1" dirty="0">
                <a:latin typeface="宋体" pitchFamily="2" charset="-122"/>
                <a:cs typeface="Adobe 楷体 Std R"/>
              </a:rPr>
              <a:t>出去</a:t>
            </a:r>
            <a:r>
              <a:rPr lang="zh-CN" altLang="en-US" sz="2800" b="1" dirty="0">
                <a:latin typeface="宋体" pitchFamily="2" charset="-122"/>
                <a:cs typeface="Adobe 楷体 Std R"/>
              </a:rPr>
              <a:t>“</a:t>
            </a:r>
            <a:r>
              <a:rPr lang="zh-CN" altLang="zh-CN" sz="2800" b="1" dirty="0">
                <a:latin typeface="宋体" pitchFamily="2" charset="-122"/>
                <a:cs typeface="Adobe 楷体 Std R"/>
              </a:rPr>
              <a:t>寻死</a:t>
            </a:r>
            <a:r>
              <a:rPr lang="zh-CN" altLang="en-US" sz="2800" b="1" dirty="0">
                <a:latin typeface="宋体" pitchFamily="2" charset="-122"/>
                <a:cs typeface="Adobe 楷体 Std R"/>
              </a:rPr>
              <a:t>”。</a:t>
            </a:r>
            <a:br>
              <a:rPr lang="zh-CN" altLang="en-US" sz="2800" b="1" dirty="0">
                <a:latin typeface="宋体" pitchFamily="2" charset="-122"/>
                <a:cs typeface="Adobe 楷体 Std R"/>
              </a:rPr>
            </a:br>
            <a:r>
              <a:rPr lang="zh-CN" altLang="en-US" sz="2800" b="1" dirty="0">
                <a:latin typeface="宋体" pitchFamily="2" charset="-122"/>
                <a:cs typeface="Adobe 楷体 Std R"/>
              </a:rPr>
              <a:t>    过了很久</a:t>
            </a:r>
            <a:r>
              <a:rPr lang="zh-CN" altLang="zh-CN" sz="2800" b="1" dirty="0">
                <a:latin typeface="宋体" pitchFamily="2" charset="-122"/>
                <a:cs typeface="Adobe 楷体 Std R"/>
              </a:rPr>
              <a:t>，</a:t>
            </a:r>
            <a:r>
              <a:rPr lang="zh-CN" altLang="en-US" sz="2800" b="1" dirty="0">
                <a:latin typeface="宋体" pitchFamily="2" charset="-122"/>
                <a:cs typeface="Adobe 楷体 Std R"/>
              </a:rPr>
              <a:t>纪晓岚</a:t>
            </a:r>
            <a:r>
              <a:rPr lang="zh-CN" altLang="zh-CN" sz="2800" b="1" dirty="0">
                <a:latin typeface="宋体" pitchFamily="2" charset="-122"/>
                <a:cs typeface="Adobe 楷体 Std R"/>
              </a:rPr>
              <a:t>满头大汗跑了回来。</a:t>
            </a:r>
            <a:endParaRPr lang="zh-CN" altLang="en-US" sz="2800" b="1" dirty="0">
              <a:latin typeface="宋体" pitchFamily="2" charset="-122"/>
              <a:cs typeface="Adobe 楷体 Std R"/>
            </a:endParaRPr>
          </a:p>
          <a:p>
            <a:pPr marL="273050" indent="-228600"/>
            <a:r>
              <a:rPr lang="zh-CN" altLang="en-US" sz="2800" b="1" dirty="0">
                <a:latin typeface="宋体" pitchFamily="2" charset="-122"/>
                <a:cs typeface="Adobe 楷体 Std R"/>
              </a:rPr>
              <a:t>    </a:t>
            </a:r>
            <a:r>
              <a:rPr lang="zh-CN" altLang="zh-CN" sz="2800" b="1" dirty="0">
                <a:latin typeface="宋体" pitchFamily="2" charset="-122"/>
                <a:cs typeface="Adobe 楷体 Std R"/>
              </a:rPr>
              <a:t>乾隆问</a:t>
            </a:r>
            <a:r>
              <a:rPr lang="zh-CN" altLang="en-US" sz="2800" b="1" dirty="0">
                <a:latin typeface="宋体" pitchFamily="2" charset="-122"/>
                <a:cs typeface="Adobe 楷体 Std R"/>
              </a:rPr>
              <a:t>“</a:t>
            </a:r>
            <a:r>
              <a:rPr lang="zh-CN" altLang="zh-CN" sz="2800" b="1" dirty="0">
                <a:latin typeface="宋体" pitchFamily="2" charset="-122"/>
                <a:cs typeface="Adobe 楷体 Std R"/>
              </a:rPr>
              <a:t>你为什么不去死</a:t>
            </a:r>
            <a:r>
              <a:rPr lang="zh-CN" altLang="en-US" sz="2800" b="1" dirty="0">
                <a:latin typeface="宋体" pitchFamily="2" charset="-122"/>
                <a:cs typeface="Adobe 楷体 Std R"/>
              </a:rPr>
              <a:t>？”</a:t>
            </a:r>
            <a:br>
              <a:rPr lang="zh-CN" altLang="en-US" sz="2800" b="1" dirty="0">
                <a:latin typeface="宋体" pitchFamily="2" charset="-122"/>
                <a:cs typeface="Adobe 楷体 Std R"/>
              </a:rPr>
            </a:br>
            <a:r>
              <a:rPr lang="zh-CN" altLang="en-US" sz="2800" b="1" dirty="0">
                <a:latin typeface="宋体" pitchFamily="2" charset="-122"/>
                <a:cs typeface="Adobe 楷体 Std R"/>
              </a:rPr>
              <a:t>    </a:t>
            </a:r>
            <a:r>
              <a:rPr lang="zh-CN" altLang="zh-CN" sz="2800" b="1" dirty="0">
                <a:latin typeface="宋体" pitchFamily="2" charset="-122"/>
                <a:cs typeface="Adobe 楷体 Std R"/>
              </a:rPr>
              <a:t>纪</a:t>
            </a:r>
            <a:r>
              <a:rPr lang="zh-CN" altLang="en-US" sz="2800" b="1" dirty="0">
                <a:latin typeface="宋体" pitchFamily="2" charset="-122"/>
                <a:cs typeface="Adobe 楷体 Std R"/>
              </a:rPr>
              <a:t>晓岚</a:t>
            </a:r>
            <a:r>
              <a:rPr lang="zh-CN" altLang="zh-CN" sz="2800" b="1" dirty="0">
                <a:latin typeface="宋体" pitchFamily="2" charset="-122"/>
                <a:cs typeface="Adobe 楷体 Std R"/>
              </a:rPr>
              <a:t>回答：</a:t>
            </a:r>
            <a:r>
              <a:rPr lang="zh-CN" altLang="en-US" sz="2800" b="1" dirty="0">
                <a:latin typeface="宋体" pitchFamily="2" charset="-122"/>
                <a:cs typeface="Adobe 楷体 Std R"/>
              </a:rPr>
              <a:t>“</a:t>
            </a:r>
            <a:r>
              <a:rPr lang="zh-CN" altLang="zh-CN" sz="2800" b="1" dirty="0">
                <a:solidFill>
                  <a:srgbClr val="0033CC"/>
                </a:solidFill>
                <a:latin typeface="宋体" pitchFamily="2" charset="-122"/>
                <a:cs typeface="Adobe 楷体 Std R"/>
              </a:rPr>
              <a:t>我跑到江边刚想跳江自尽，这时</a:t>
            </a:r>
            <a:r>
              <a:rPr lang="zh-CN" altLang="en-US" sz="2800" b="1" dirty="0">
                <a:solidFill>
                  <a:srgbClr val="0033CC"/>
                </a:solidFill>
                <a:latin typeface="宋体" pitchFamily="2" charset="-122"/>
                <a:cs typeface="Adobe 楷体 Std R"/>
              </a:rPr>
              <a:t>屈原</a:t>
            </a:r>
            <a:r>
              <a:rPr lang="zh-CN" altLang="zh-CN" sz="2800" b="1" dirty="0">
                <a:solidFill>
                  <a:srgbClr val="0033CC"/>
                </a:solidFill>
                <a:latin typeface="宋体" pitchFamily="2" charset="-122"/>
                <a:cs typeface="Adobe 楷体 Std R"/>
              </a:rPr>
              <a:t>过来了，他说我如果就这样死了是对不起皇上，</a:t>
            </a:r>
            <a:r>
              <a:rPr lang="zh-CN" altLang="en-US" sz="2800" b="1" dirty="0">
                <a:solidFill>
                  <a:srgbClr val="0033CC"/>
                </a:solidFill>
                <a:latin typeface="宋体" pitchFamily="2" charset="-122"/>
                <a:cs typeface="Adobe 楷体 Std R"/>
              </a:rPr>
              <a:t>屈原</a:t>
            </a:r>
            <a:r>
              <a:rPr lang="zh-CN" altLang="zh-CN" sz="2800" b="1" dirty="0">
                <a:solidFill>
                  <a:srgbClr val="0033CC"/>
                </a:solidFill>
                <a:latin typeface="宋体" pitchFamily="2" charset="-122"/>
                <a:cs typeface="Adobe 楷体 Std R"/>
              </a:rPr>
              <a:t>当时路江自尽是因为当时皇上是一位</a:t>
            </a:r>
            <a:r>
              <a:rPr lang="zh-CN" altLang="en-US" sz="2800" b="1" dirty="0">
                <a:solidFill>
                  <a:srgbClr val="0033CC"/>
                </a:solidFill>
                <a:latin typeface="宋体" pitchFamily="2" charset="-122"/>
                <a:cs typeface="Adobe 楷体 Std R"/>
              </a:rPr>
              <a:t>昏君</a:t>
            </a:r>
            <a:r>
              <a:rPr lang="zh-CN" altLang="zh-CN" sz="2800" b="1" dirty="0">
                <a:solidFill>
                  <a:srgbClr val="0033CC"/>
                </a:solidFill>
                <a:latin typeface="宋体" pitchFamily="2" charset="-122"/>
                <a:cs typeface="Adobe 楷体 Std R"/>
              </a:rPr>
              <a:t>，而当今的乾隆是一位开明的圣君，我这么一死会给皇上带不骂名的，所以我就回来了！</a:t>
            </a:r>
            <a:r>
              <a:rPr lang="zh-CN" altLang="en-US" sz="2800" b="1" dirty="0">
                <a:latin typeface="宋体" pitchFamily="2" charset="-122"/>
                <a:cs typeface="Adobe 楷体 Std R"/>
              </a:rPr>
              <a:t>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3"/>
          <p:cNvSpPr txBox="1">
            <a:spLocks noChangeArrowheads="1"/>
          </p:cNvSpPr>
          <p:nvPr/>
        </p:nvSpPr>
        <p:spPr bwMode="auto">
          <a:xfrm>
            <a:off x="0" y="260350"/>
            <a:ext cx="9144000" cy="314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/>
              <a:t>          </a:t>
            </a:r>
            <a:r>
              <a:rPr lang="zh-CN" altLang="en-US" sz="2800" b="1" dirty="0"/>
              <a:t>相传某布政使请按察使喝酒。席间，布政使因自己儿子太多而表示忧虑。布政司的一个随从就在旁边说：“</a:t>
            </a:r>
            <a:r>
              <a:rPr lang="zh-CN" altLang="en-US" sz="2800" b="1" dirty="0">
                <a:solidFill>
                  <a:srgbClr val="FF0000"/>
                </a:solidFill>
              </a:rPr>
              <a:t>子好不须多。”</a:t>
            </a:r>
            <a:r>
              <a:rPr lang="zh-CN" altLang="en-US" sz="2800" b="1" dirty="0"/>
              <a:t>按察使只有一个儿子，正为儿子太少而发愁。听了这话就说：“我儿子多，你又怎么说呢</a:t>
            </a:r>
            <a:r>
              <a:rPr lang="en-US" altLang="zh-CN" sz="2800" b="1" dirty="0"/>
              <a:t>?”</a:t>
            </a:r>
            <a:r>
              <a:rPr lang="zh-CN" altLang="en-US" sz="2800" b="1" dirty="0"/>
              <a:t>那位随从回答说：</a:t>
            </a:r>
            <a:r>
              <a:rPr lang="zh-CN" altLang="en-US" sz="2800" b="1" u="sng" dirty="0"/>
              <a:t>“                           </a:t>
            </a:r>
            <a:r>
              <a:rPr lang="zh-CN" altLang="en-US" sz="2800" b="1" dirty="0"/>
              <a:t>。”说得二人皆大欢喜，大加赞赏，一起举杯痛饮。</a:t>
            </a:r>
            <a:r>
              <a:rPr lang="zh-CN" altLang="en-US" sz="3200" b="1" dirty="0"/>
              <a:t/>
            </a:r>
            <a:br>
              <a:rPr lang="zh-CN" altLang="en-US" sz="3200" b="1" dirty="0"/>
            </a:br>
            <a:endParaRPr lang="zh-CN" altLang="en-US" sz="3200" b="1" dirty="0"/>
          </a:p>
        </p:txBody>
      </p:sp>
      <p:sp>
        <p:nvSpPr>
          <p:cNvPr id="36871" name="Text Box 7"/>
          <p:cNvSpPr txBox="1">
            <a:spLocks noChangeArrowheads="1"/>
          </p:cNvSpPr>
          <p:nvPr/>
        </p:nvSpPr>
        <p:spPr bwMode="auto">
          <a:xfrm>
            <a:off x="0" y="3284538"/>
            <a:ext cx="8964613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33CC"/>
                </a:solidFill>
              </a:rPr>
              <a:t>     </a:t>
            </a:r>
            <a:r>
              <a:rPr lang="zh-CN" altLang="en-US" sz="2800" b="1">
                <a:solidFill>
                  <a:srgbClr val="0033CC"/>
                </a:solidFill>
              </a:rPr>
              <a:t>魏文帝</a:t>
            </a:r>
            <a:r>
              <a:rPr lang="en-US" altLang="zh-CN" sz="2800" b="1">
                <a:solidFill>
                  <a:srgbClr val="0033CC"/>
                </a:solidFill>
              </a:rPr>
              <a:t>(</a:t>
            </a:r>
            <a:r>
              <a:rPr lang="zh-CN" altLang="en-US" sz="2800" b="1">
                <a:solidFill>
                  <a:srgbClr val="0033CC"/>
                </a:solidFill>
              </a:rPr>
              <a:t>曹丕</a:t>
            </a:r>
            <a:r>
              <a:rPr lang="en-US" altLang="zh-CN" sz="2800" b="1">
                <a:solidFill>
                  <a:srgbClr val="0033CC"/>
                </a:solidFill>
              </a:rPr>
              <a:t>)</a:t>
            </a:r>
            <a:r>
              <a:rPr lang="zh-CN" altLang="en-US" sz="2800" b="1">
                <a:solidFill>
                  <a:srgbClr val="0033CC"/>
                </a:solidFill>
              </a:rPr>
              <a:t>听说钟毓、钟会人漂亮，才学也出众，下令召见他们。召见时，钟毓十分紧张，脸上出汗，文帝问他：“你的脸上为什么出汗呢</a:t>
            </a:r>
            <a:r>
              <a:rPr lang="en-US" altLang="zh-CN" sz="2800" b="1">
                <a:solidFill>
                  <a:srgbClr val="0033CC"/>
                </a:solidFill>
              </a:rPr>
              <a:t>?”</a:t>
            </a:r>
            <a:r>
              <a:rPr lang="zh-CN" altLang="en-US" sz="2800" b="1">
                <a:solidFill>
                  <a:srgbClr val="0033CC"/>
                </a:solidFill>
              </a:rPr>
              <a:t>钟毓不失机智，应道：“天子威严，心中紧张，所以汗如水出。”而钟会镇定自若，脸上一点汗也没有。文帝问他：“你为什么没有流汗呢</a:t>
            </a:r>
            <a:r>
              <a:rPr lang="en-US" altLang="zh-CN" sz="2800" b="1">
                <a:solidFill>
                  <a:srgbClr val="0033CC"/>
                </a:solidFill>
              </a:rPr>
              <a:t>?”</a:t>
            </a:r>
            <a:r>
              <a:rPr lang="zh-CN" altLang="en-US" sz="2800" b="1">
                <a:solidFill>
                  <a:srgbClr val="0033CC"/>
                </a:solidFill>
              </a:rPr>
              <a:t>钟会的回答更巧妙，说</a:t>
            </a:r>
            <a:r>
              <a:rPr lang="zh-CN" altLang="en-US" b="1">
                <a:solidFill>
                  <a:srgbClr val="0033CC"/>
                </a:solidFill>
              </a:rPr>
              <a:t>：</a:t>
            </a:r>
            <a:r>
              <a:rPr lang="zh-CN" altLang="en-US" b="1" u="sng">
                <a:solidFill>
                  <a:srgbClr val="0033CC"/>
                </a:solidFill>
              </a:rPr>
              <a:t>“                                 </a:t>
            </a:r>
            <a:r>
              <a:rPr lang="zh-CN" altLang="en-US" b="1">
                <a:solidFill>
                  <a:srgbClr val="0033CC"/>
                </a:solidFill>
              </a:rPr>
              <a:t>。”</a:t>
            </a: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3081659" y="5877272"/>
            <a:ext cx="57388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天子威严，心中紧张，汗流不出来  </a:t>
            </a:r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3203054" y="1916113"/>
            <a:ext cx="23050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子好不愁多</a:t>
            </a: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3" grpId="0"/>
    </p:bldLst>
  </p:timing>
</p:sld>
</file>

<file path=ppt/theme/theme1.xml><?xml version="1.0" encoding="utf-8"?>
<a:theme xmlns:a="http://schemas.openxmlformats.org/drawingml/2006/main" name=" 语文PPT课件资料店 ">
  <a:themeElements>
    <a:clrScheme name=" 语文PPT课件资料店 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 语文PPT课件资料店 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 语文PPT课件资料店 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 语文PPT课件资料店 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 语文PPT课件资料店 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 语文PPT课件资料店 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 语文PPT课件资料店 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 语文PPT课件资料店 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 语文PPT课件资料店 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 语文PPT课件资料店 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 语文PPT课件资料店 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 语文PPT课件资料店 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 语文PPT课件资料店 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 语文PPT课件资料店 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</TotalTime>
  <Words>2143</Words>
  <Application>Microsoft Office PowerPoint</Application>
  <PresentationFormat>全屏显示(4:3)</PresentationFormat>
  <Paragraphs>87</Paragraphs>
  <Slides>21</Slides>
  <Notes>21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 语文PPT课件资料店 </vt:lpstr>
      <vt:lpstr>PowerPoint 演示文稿</vt:lpstr>
      <vt:lpstr>PowerPoint 演示文稿</vt:lpstr>
      <vt:lpstr>什么是应对</vt:lpstr>
      <vt:lpstr>PowerPoint 演示文稿</vt:lpstr>
      <vt:lpstr>PowerPoint 演示文稿</vt:lpstr>
      <vt:lpstr>PowerPoint 演示文稿</vt:lpstr>
      <vt:lpstr>古今中外应对轶事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各小组活动展示</vt:lpstr>
      <vt:lpstr>布置作业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语文PPT课件资料店</dc:creator>
  <cp:lastModifiedBy>lx</cp:lastModifiedBy>
  <cp:revision>15</cp:revision>
  <dcterms:created xsi:type="dcterms:W3CDTF">2018-02-04T11:13:46Z</dcterms:created>
  <dcterms:modified xsi:type="dcterms:W3CDTF">2018-03-10T07:33:26Z</dcterms:modified>
</cp:coreProperties>
</file>