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3"/>
    <p:sldId id="256" r:id="rId4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81" r:id="rId23"/>
    <p:sldId id="280" r:id="rId24"/>
    <p:sldId id="282" r:id="rId25"/>
    <p:sldId id="278" r:id="rId26"/>
    <p:sldId id="279" r:id="rId27"/>
    <p:sldId id="275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AE9422BE-BACA-4283-9765-648E72E3F0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6D29F5-3B96-4122-909C-89DCD2A95A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baike.baidu.com/view/616860.htm" TargetMode="Externa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hyperlink" Target="http://baike.baidu.com/view/2933129.htm" TargetMode="External"/><Relationship Id="rId2" Type="http://schemas.openxmlformats.org/officeDocument/2006/relationships/hyperlink" Target="http://baike.baidu.com/view/262888.htm" TargetMode="External"/><Relationship Id="rId1" Type="http://schemas.openxmlformats.org/officeDocument/2006/relationships/hyperlink" Target="http://baike.baidu.com/view/443821.ht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2910" y="28572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6000" dirty="0" smtClean="0"/>
              <a:t>发而不中，反求诸己</a:t>
            </a:r>
            <a:endParaRPr lang="zh-CN" altLang="en-US" sz="6000" dirty="0"/>
          </a:p>
        </p:txBody>
      </p:sp>
      <p:pic>
        <p:nvPicPr>
          <p:cNvPr id="4" name="图片 3" descr="df723d9e0e81c9c1f5638e325208e45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03372"/>
            <a:ext cx="9144000" cy="552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e5.jpg"/>
          <p:cNvPicPr>
            <a:picLocks noGrp="1" noChangeAspect="1"/>
          </p:cNvPicPr>
          <p:nvPr>
            <p:ph idx="1"/>
          </p:nvPr>
        </p:nvPicPr>
        <p:blipFill>
          <a:blip r:embed="rId1"/>
          <a:srcRect t="-2425" r="14752"/>
          <a:stretch>
            <a:fillRect/>
          </a:stretch>
        </p:blipFill>
        <p:spPr>
          <a:xfrm>
            <a:off x="0" y="857232"/>
            <a:ext cx="9248523" cy="47149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143668"/>
          </a:xfrm>
        </p:spPr>
        <p:txBody>
          <a:bodyPr>
            <a:normAutofit lnSpcReduction="10000"/>
          </a:bodyPr>
          <a:lstStyle/>
          <a:p>
            <a:r>
              <a:rPr lang="zh-CN" altLang="en-US" sz="3200" dirty="0" smtClean="0">
                <a:latin typeface="+mn-ea"/>
              </a:rPr>
              <a:t>仁者爱人，为仁由己。唯仁者能好人，能恶人。克己复礼为仁，一日克己复礼，天下归仁焉。</a:t>
            </a:r>
            <a:r>
              <a:rPr lang="en-US" altLang="zh-CN" sz="3200" dirty="0" smtClean="0">
                <a:latin typeface="+mn-ea"/>
              </a:rPr>
              <a:t>——《</a:t>
            </a:r>
            <a:r>
              <a:rPr lang="zh-CN" altLang="en-US" sz="3200" dirty="0" smtClean="0">
                <a:latin typeface="+mn-ea"/>
              </a:rPr>
              <a:t>论语</a:t>
            </a:r>
            <a:r>
              <a:rPr lang="en-US" altLang="zh-CN" sz="3200" dirty="0" smtClean="0">
                <a:latin typeface="+mn-ea"/>
              </a:rPr>
              <a:t>》</a:t>
            </a:r>
            <a:endParaRPr lang="en-US" altLang="zh-CN" sz="3200" dirty="0" smtClean="0">
              <a:latin typeface="+mn-ea"/>
            </a:endParaRPr>
          </a:p>
          <a:p>
            <a:endParaRPr lang="en-US" altLang="zh-CN" sz="3200" dirty="0" smtClean="0">
              <a:latin typeface="+mn-ea"/>
            </a:endParaRPr>
          </a:p>
          <a:p>
            <a:r>
              <a:rPr lang="zh-CN" altLang="en-US" sz="3200" dirty="0" smtClean="0">
                <a:latin typeface="+mn-ea"/>
              </a:rPr>
              <a:t>礼以行义，义以生利，利以平民，政之大节也。</a:t>
            </a:r>
            <a:r>
              <a:rPr lang="en-US" altLang="zh-CN" sz="3200" dirty="0" smtClean="0">
                <a:latin typeface="+mn-ea"/>
              </a:rPr>
              <a:t>——《</a:t>
            </a:r>
            <a:r>
              <a:rPr lang="zh-CN" altLang="en-US" sz="3200" dirty="0" smtClean="0">
                <a:latin typeface="+mn-ea"/>
              </a:rPr>
              <a:t>左传</a:t>
            </a:r>
            <a:r>
              <a:rPr lang="en-US" altLang="zh-CN" sz="3200" dirty="0" smtClean="0">
                <a:latin typeface="+mn-ea"/>
              </a:rPr>
              <a:t>》</a:t>
            </a:r>
            <a:endParaRPr lang="en-US" altLang="zh-CN" sz="3200" dirty="0" smtClean="0">
              <a:latin typeface="+mn-ea"/>
            </a:endParaRPr>
          </a:p>
          <a:p>
            <a:endParaRPr lang="en-US" altLang="zh-CN" sz="3200" dirty="0" smtClean="0">
              <a:latin typeface="+mn-ea"/>
            </a:endParaRPr>
          </a:p>
          <a:p>
            <a:r>
              <a:rPr lang="zh-CN" altLang="en-US" sz="3200" dirty="0" smtClean="0">
                <a:latin typeface="+mn-ea"/>
              </a:rPr>
              <a:t>人无礼则不生，事无礼则不成，国家无礼则不宁。</a:t>
            </a:r>
            <a:r>
              <a:rPr lang="en-US" altLang="zh-CN" sz="3200" dirty="0" smtClean="0">
                <a:latin typeface="+mn-ea"/>
              </a:rPr>
              <a:t>——</a:t>
            </a:r>
            <a:r>
              <a:rPr lang="zh-CN" altLang="en-US" sz="3200" dirty="0" smtClean="0">
                <a:latin typeface="+mn-ea"/>
              </a:rPr>
              <a:t>荀子</a:t>
            </a:r>
            <a:endParaRPr lang="en-US" altLang="zh-CN" sz="3200" dirty="0" smtClean="0">
              <a:latin typeface="+mn-ea"/>
            </a:endParaRPr>
          </a:p>
          <a:p>
            <a:endParaRPr lang="en-US" altLang="zh-CN" sz="3200" dirty="0" smtClean="0">
              <a:latin typeface="+mn-ea"/>
            </a:endParaRPr>
          </a:p>
          <a:p>
            <a:r>
              <a:rPr lang="zh-CN" altLang="en-US" sz="3200" dirty="0" smtClean="0">
                <a:latin typeface="+mn-ea"/>
              </a:rPr>
              <a:t>礼义廉耻，国之四维，四维不张，国乃灭亡。</a:t>
            </a:r>
            <a:r>
              <a:rPr lang="en-US" altLang="zh-CN" sz="3200" dirty="0" smtClean="0">
                <a:latin typeface="+mn-ea"/>
              </a:rPr>
              <a:t>——</a:t>
            </a:r>
            <a:r>
              <a:rPr lang="zh-CN" altLang="en-US" sz="3200" dirty="0" smtClean="0">
                <a:latin typeface="+mn-ea"/>
              </a:rPr>
              <a:t>管子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51721054g892170f695df&amp;69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" y="0"/>
            <a:ext cx="5500694" cy="6909869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072198" y="0"/>
            <a:ext cx="2714644" cy="6858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  该书主要内容是批判中国人的劣根性。作者以“恨铁不成钢”的态度，将文化的丢失的种种弊端喻之为“</a:t>
            </a:r>
            <a:r>
              <a:rPr lang="zh-CN" altLang="en-US" sz="2800" dirty="0" smtClean="0">
                <a:hlinkClick r:id="rId2"/>
              </a:rPr>
              <a:t>酱缸文化</a:t>
            </a:r>
            <a:r>
              <a:rPr lang="zh-CN" altLang="en-US" sz="2800" dirty="0" smtClean="0"/>
              <a:t>”，指出中国传统文化有一种滤过性疾病，子孙后辈永远受感染，且持续不断。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715db8c2gw1dkc2g8ssomj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5984" y="-71462"/>
            <a:ext cx="5429288" cy="6929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2" descr="1828e7dc92e1deeca2b7602c9b167dd4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619945" cy="4832579"/>
          </a:xfrm>
          <a:prstGeom prst="rect">
            <a:avLst/>
          </a:prstGeom>
          <a:noFill/>
        </p:spPr>
      </p:pic>
      <p:pic>
        <p:nvPicPr>
          <p:cNvPr id="5" name="Picture 2" descr="rdn_4d7465f0c3a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429000"/>
            <a:ext cx="5250398" cy="3429000"/>
          </a:xfrm>
          <a:prstGeom prst="rect">
            <a:avLst/>
          </a:prstGeom>
          <a:noFill/>
        </p:spPr>
      </p:pic>
      <p:pic>
        <p:nvPicPr>
          <p:cNvPr id="6" name="Picture 2" descr="09082fc6d9e37f70de39ebbb42ebc22c"/>
          <p:cNvPicPr>
            <a:picLocks noChangeAspect="1" noChangeArrowheads="1"/>
          </p:cNvPicPr>
          <p:nvPr/>
        </p:nvPicPr>
        <p:blipFill>
          <a:blip r:embed="rId3">
            <a:lum bright="6000" contrast="18000"/>
          </a:blip>
          <a:srcRect/>
          <a:stretch>
            <a:fillRect/>
          </a:stretch>
        </p:blipFill>
        <p:spPr bwMode="auto">
          <a:xfrm>
            <a:off x="4096893" y="0"/>
            <a:ext cx="5047107" cy="3289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522c699f92e3cd45e6e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5783128" cy="3852200"/>
          </a:xfrm>
        </p:spPr>
      </p:pic>
      <p:pic>
        <p:nvPicPr>
          <p:cNvPr id="5" name="图片 4" descr="522f3a0fe292a21e8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3626599"/>
            <a:ext cx="5214942" cy="3231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8347179_8347179_1310806708906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2" y="0"/>
            <a:ext cx="5929322" cy="3954811"/>
          </a:xfrm>
        </p:spPr>
      </p:pic>
      <p:pic>
        <p:nvPicPr>
          <p:cNvPr id="5" name="图片 4" descr="20140330191004_57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577" y="3429000"/>
            <a:ext cx="582645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4bed9e6027f121679a7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1"/>
            <a:ext cx="5387580" cy="3571876"/>
          </a:xfrm>
          <a:prstGeom prst="rect">
            <a:avLst/>
          </a:prstGeom>
        </p:spPr>
      </p:pic>
      <p:pic>
        <p:nvPicPr>
          <p:cNvPr id="4" name="内容占位符 3" descr="68856b9f-e2a7-439f-b119-f0504b4f8881_size761_w1024_h68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9164" y="3071810"/>
            <a:ext cx="5684836" cy="378619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0" y="285728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32" y="285728"/>
            <a:ext cx="9144000" cy="4755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770" y="88265"/>
            <a:ext cx="8393430" cy="1970405"/>
          </a:xfrm>
        </p:spPr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zh-CN" altLang="en-US" sz="5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主题班会   </a:t>
            </a:r>
            <a:r>
              <a:rPr lang="zh-CN" altLang="en-US" sz="5400" dirty="0" smtClean="0"/>
              <a:t>  明礼知仪</a:t>
            </a:r>
            <a:br>
              <a:rPr lang="en-US" altLang="zh-CN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1640" y="1831340"/>
            <a:ext cx="7772400" cy="2561590"/>
          </a:xfrm>
        </p:spPr>
        <p:txBody>
          <a:bodyPr>
            <a:normAutofit/>
          </a:bodyPr>
          <a:lstStyle/>
          <a:p>
            <a:r>
              <a:rPr lang="en-US" altLang="zh-CN" sz="4400" b="1" dirty="0" smtClean="0"/>
              <a:t>——</a:t>
            </a:r>
            <a:r>
              <a:rPr lang="zh-CN" altLang="en-US" sz="4400" b="1" dirty="0" smtClean="0"/>
              <a:t>做一个文明的中学生</a:t>
            </a:r>
            <a:endParaRPr lang="zh-CN" altLang="en-US" sz="4400" b="1" dirty="0" smtClean="0"/>
          </a:p>
          <a:p>
            <a:endParaRPr lang="zh-CN" altLang="en-US" sz="4400" b="1" dirty="0"/>
          </a:p>
          <a:p>
            <a:r>
              <a:rPr lang="zh-CN" altLang="en-US" sz="4400" b="1" dirty="0"/>
              <a:t>屏山中学</a:t>
            </a:r>
            <a:r>
              <a:rPr lang="en-US" altLang="zh-CN" sz="4400" b="1" dirty="0"/>
              <a:t>235</a:t>
            </a:r>
            <a:r>
              <a:rPr lang="zh-CN" altLang="en-US" sz="4400" b="1" dirty="0"/>
              <a:t>班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看到以上图片，你有什么感受？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 smtClean="0"/>
              <a:t>你身边有哪些不文明的行为，不合礼仪的现象？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endParaRPr lang="en-US" altLang="zh-CN" sz="3600" b="1" dirty="0" smtClean="0"/>
          </a:p>
          <a:p>
            <a:pPr>
              <a:lnSpc>
                <a:spcPct val="150000"/>
              </a:lnSpc>
            </a:pPr>
            <a:endParaRPr lang="zh-CN" altLang="en-US" sz="3600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礼的称谓</a:t>
            </a:r>
            <a:endParaRPr lang="zh-CN" altLang="en-US" dirty="0"/>
          </a:p>
        </p:txBody>
      </p:sp>
      <p:sp>
        <p:nvSpPr>
          <p:cNvPr id="4" name="Text Box 6"/>
          <p:cNvSpPr txBox="1"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、父母：高堂、双亲。</a:t>
            </a:r>
            <a:endParaRPr kumimoji="1" lang="zh-CN" altLang="en-US" sz="2800" b="1" dirty="0">
              <a:solidFill>
                <a:srgbClr val="A50021"/>
              </a:solidFill>
              <a:effectLst/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、他人的父亲：令尊。</a:t>
            </a:r>
            <a:endParaRPr kumimoji="1" lang="zh-CN" altLang="en-US" sz="2800" b="1" dirty="0">
              <a:solidFill>
                <a:srgbClr val="A50021"/>
              </a:solidFill>
              <a:effectLst/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3</a:t>
            </a:r>
            <a:r>
              <a:rPr kumimoji="1" lang="zh-CN" altLang="en-US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、他人的母亲：令堂。</a:t>
            </a:r>
            <a:endParaRPr kumimoji="1" lang="zh-CN" altLang="en-US" sz="2800" b="1" dirty="0">
              <a:solidFill>
                <a:srgbClr val="A50021"/>
              </a:solidFill>
              <a:effectLst/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4</a:t>
            </a:r>
            <a:r>
              <a:rPr kumimoji="1" lang="zh-CN" altLang="en-US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、他人的兄、弟、姐、妹：令兄、令弟、</a:t>
            </a:r>
            <a:endParaRPr kumimoji="1" lang="zh-CN" altLang="en-US" sz="2800" b="1" dirty="0">
              <a:solidFill>
                <a:srgbClr val="A50021"/>
              </a:solidFill>
              <a:effectLst/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令姊、令妹。</a:t>
            </a:r>
            <a:endParaRPr kumimoji="1" lang="zh-CN" altLang="en-US" sz="2800" b="1" dirty="0">
              <a:solidFill>
                <a:srgbClr val="A50021"/>
              </a:solidFill>
              <a:effectLst/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5</a:t>
            </a:r>
            <a:r>
              <a:rPr kumimoji="1" lang="zh-CN" altLang="en-US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、他人的子、女：令郎、令嫒。</a:t>
            </a:r>
            <a:endParaRPr kumimoji="1" lang="zh-CN" altLang="en-US" sz="2800" b="1" dirty="0">
              <a:solidFill>
                <a:srgbClr val="A50021"/>
              </a:solidFill>
              <a:effectLst/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6</a:t>
            </a:r>
            <a:r>
              <a:rPr kumimoji="1" lang="zh-CN" altLang="en-US" sz="28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、自己的父、母、兄、弟、姐、妹：家父、家母、家兄、家弟、家姊、家妹</a:t>
            </a:r>
            <a:r>
              <a:rPr kumimoji="1" lang="zh-CN" altLang="en-US" sz="2800" dirty="0">
                <a:effectLst/>
                <a:latin typeface="Times New Roman" panose="02020603050405020304" pitchFamily="18" charset="0"/>
              </a:rPr>
              <a:t>。</a:t>
            </a:r>
            <a:endParaRPr kumimoji="1" lang="zh-CN" altLang="en-US" sz="2800" dirty="0"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446550"/>
          </a:xfrm>
          <a:prstGeom prst="rect">
            <a:avLst/>
          </a:prstGeom>
          <a:solidFill>
            <a:srgbClr val="FFFFFF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《</a:t>
            </a:r>
            <a:r>
              <a:rPr kumimoji="1" lang="zh-CN" altLang="en-US" sz="4000" b="1" dirty="0" smtClean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容止格言</a:t>
            </a:r>
            <a:r>
              <a:rPr kumimoji="1" lang="en-US" altLang="zh-CN" sz="4000" b="1" dirty="0" smtClean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》</a:t>
            </a:r>
            <a:endParaRPr kumimoji="1" lang="en-US" altLang="zh-CN" sz="3600" b="1" dirty="0">
              <a:solidFill>
                <a:srgbClr val="A50021"/>
              </a:solidFill>
              <a:effectLst/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A50021"/>
                </a:solidFill>
                <a:effectLst/>
                <a:latin typeface="Times New Roman" panose="02020603050405020304" pitchFamily="18" charset="0"/>
              </a:rPr>
              <a:t>                                </a:t>
            </a:r>
            <a:endParaRPr kumimoji="1" lang="en-US" altLang="zh-CN" sz="2800" b="1" dirty="0">
              <a:solidFill>
                <a:srgbClr val="A5002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5" name="Text Box 8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481328"/>
            <a:ext cx="8229600" cy="286232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kumimoji="1" lang="zh-CN" altLang="en-US" sz="3600" b="1" dirty="0">
                <a:effectLst/>
                <a:latin typeface="Times New Roman" panose="02020603050405020304" pitchFamily="18" charset="0"/>
              </a:rPr>
              <a:t>面必净，发必理，衣必整，钮必结，</a:t>
            </a:r>
            <a:endParaRPr kumimoji="1" lang="zh-CN" altLang="en-US" sz="3600" b="1" dirty="0">
              <a:effectLst/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</a:pPr>
            <a:r>
              <a:rPr kumimoji="1" lang="zh-CN" altLang="en-US" sz="3600" b="1" dirty="0">
                <a:effectLst/>
                <a:latin typeface="Times New Roman" panose="02020603050405020304" pitchFamily="18" charset="0"/>
              </a:rPr>
              <a:t>头容正，肩容平，胸容宽，背容直，</a:t>
            </a:r>
            <a:endParaRPr kumimoji="1" lang="zh-CN" altLang="en-US" sz="3600" b="1" dirty="0">
              <a:effectLst/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</a:pPr>
            <a:r>
              <a:rPr kumimoji="1" lang="zh-CN" altLang="en-US" sz="3600" b="1" dirty="0">
                <a:effectLst/>
                <a:latin typeface="Times New Roman" panose="02020603050405020304" pitchFamily="18" charset="0"/>
              </a:rPr>
              <a:t>气象勿傲勿怠勿暴，颜色宜和宜静宜庄</a:t>
            </a:r>
            <a:r>
              <a:rPr kumimoji="1" lang="zh-CN" altLang="en-US" sz="3200" dirty="0">
                <a:effectLst/>
                <a:latin typeface="Times New Roman" panose="02020603050405020304" pitchFamily="18" charset="0"/>
                <a:ea typeface="华文新魏" pitchFamily="2" charset="-122"/>
              </a:rPr>
              <a:t>。</a:t>
            </a:r>
            <a:endParaRPr kumimoji="1" lang="zh-CN" altLang="en-US" sz="3200" dirty="0">
              <a:effectLst/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 smtClean="0">
                <a:ea typeface="楷体_GB2312" pitchFamily="49" charset="-122"/>
              </a:rPr>
              <a:t> </a:t>
            </a:r>
            <a:r>
              <a:rPr lang="zh-CN" altLang="en-US" sz="4400" dirty="0" smtClean="0">
                <a:ea typeface="楷体_GB2312" pitchFamily="49" charset="-122"/>
              </a:rPr>
              <a:t>集会比赛</a:t>
            </a:r>
            <a:endParaRPr lang="zh-CN" alt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ln>
            <a:solidFill>
              <a:srgbClr val="33CCFF"/>
            </a:solidFill>
          </a:ln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ea typeface="楷体_GB2312" pitchFamily="49" charset="-122"/>
              </a:rPr>
              <a:t>        提前</a:t>
            </a:r>
            <a:r>
              <a:rPr lang="zh-CN" altLang="en-US" sz="3600" b="1" dirty="0">
                <a:ea typeface="楷体_GB2312" pitchFamily="49" charset="-122"/>
              </a:rPr>
              <a:t>入场    有序退场</a:t>
            </a:r>
            <a:endParaRPr lang="zh-CN" altLang="en-US" sz="3600" b="1" dirty="0"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ea typeface="楷体_GB2312" pitchFamily="49" charset="-122"/>
              </a:rPr>
              <a:t>        热情喝彩    鼓励各方</a:t>
            </a:r>
            <a:endParaRPr lang="zh-CN" altLang="en-US" sz="3600" b="1" dirty="0"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ea typeface="楷体_GB2312" pitchFamily="49" charset="-122"/>
              </a:rPr>
              <a:t>        </a:t>
            </a:r>
            <a:r>
              <a:rPr lang="zh-CN" altLang="en-US" sz="3600" b="1" dirty="0" smtClean="0">
                <a:ea typeface="楷体_GB2312" pitchFamily="49" charset="-122"/>
              </a:rPr>
              <a:t>尊重</a:t>
            </a:r>
            <a:r>
              <a:rPr lang="zh-CN" altLang="en-US" sz="3600" b="1" dirty="0">
                <a:ea typeface="楷体_GB2312" pitchFamily="49" charset="-122"/>
              </a:rPr>
              <a:t>他人</a:t>
            </a:r>
            <a:r>
              <a:rPr lang="zh-CN" altLang="en-US" sz="3600" b="1" dirty="0" smtClean="0">
                <a:ea typeface="楷体_GB2312" pitchFamily="49" charset="-122"/>
              </a:rPr>
              <a:t>    </a:t>
            </a:r>
            <a:r>
              <a:rPr lang="zh-CN" altLang="en-US" sz="3600" b="1" dirty="0">
                <a:ea typeface="楷体_GB2312" pitchFamily="49" charset="-122"/>
              </a:rPr>
              <a:t>表示敬意</a:t>
            </a:r>
            <a:endParaRPr lang="zh-CN" altLang="en-US" sz="3600" b="1" dirty="0"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ea typeface="楷体_GB2312" pitchFamily="49" charset="-122"/>
              </a:rPr>
              <a:t>        举止得体    行为理智</a:t>
            </a:r>
            <a:endParaRPr lang="zh-CN" altLang="en-US" sz="36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755650" y="692150"/>
            <a:ext cx="7696200" cy="1597025"/>
          </a:xfrm>
          <a:prstGeom prst="rect">
            <a:avLst/>
          </a:prstGeom>
          <a:solidFill>
            <a:schemeClr val="bg1"/>
          </a:solidFill>
          <a:ln w="12700">
            <a:solidFill>
              <a:srgbClr val="FF66CC"/>
            </a:solidFill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kumimoji="1" lang="zh-CN" altLang="en-US" sz="5400" b="1">
                <a:solidFill>
                  <a:srgbClr val="CC0000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礼</a:t>
            </a:r>
            <a:r>
              <a:rPr kumimoji="1" lang="zh-CN" altLang="en-US" sz="4400" b="1">
                <a:effectLst/>
                <a:latin typeface="Times New Roman" panose="02020603050405020304" pitchFamily="18" charset="0"/>
                <a:ea typeface="华文新魏" pitchFamily="2" charset="-122"/>
              </a:rPr>
              <a:t>，核心是对他人、对自己的 尊敬、尊重。</a:t>
            </a:r>
            <a:endParaRPr kumimoji="1" lang="zh-CN" altLang="en-US" sz="4400" b="1">
              <a:effectLst/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900113" y="2852738"/>
            <a:ext cx="7620000" cy="714375"/>
          </a:xfrm>
          <a:prstGeom prst="rect">
            <a:avLst/>
          </a:prstGeom>
          <a:solidFill>
            <a:schemeClr val="bg1"/>
          </a:solidFill>
          <a:ln w="12700">
            <a:solidFill>
              <a:srgbClr val="FF66CC"/>
            </a:solidFill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kumimoji="1" lang="zh-CN" altLang="en-US" sz="4000" b="1">
                <a:solidFill>
                  <a:srgbClr val="CC0000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礼节</a:t>
            </a:r>
            <a:r>
              <a:rPr kumimoji="1" lang="zh-CN" altLang="en-US" sz="4000" b="1">
                <a:effectLst/>
                <a:latin typeface="Times New Roman" panose="02020603050405020304" pitchFamily="18" charset="0"/>
                <a:ea typeface="华文新魏" pitchFamily="2" charset="-122"/>
              </a:rPr>
              <a:t>，是待人接物的规矩</a:t>
            </a:r>
            <a:r>
              <a:rPr kumimoji="1" lang="zh-CN" altLang="en-US" sz="4000">
                <a:effectLst/>
                <a:latin typeface="Times New Roman" panose="02020603050405020304" pitchFamily="18" charset="0"/>
                <a:ea typeface="华文新魏" pitchFamily="2" charset="-122"/>
              </a:rPr>
              <a:t>。</a:t>
            </a:r>
            <a:endParaRPr kumimoji="1" lang="zh-CN" altLang="en-US" sz="4000">
              <a:effectLst/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900113" y="4005263"/>
            <a:ext cx="7620000" cy="774700"/>
          </a:xfrm>
          <a:prstGeom prst="rect">
            <a:avLst/>
          </a:prstGeom>
          <a:solidFill>
            <a:schemeClr val="bg1"/>
          </a:solidFill>
          <a:ln w="12700">
            <a:solidFill>
              <a:srgbClr val="FF66CC"/>
            </a:solidFill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kumimoji="1" lang="zh-CN" altLang="en-US" sz="4000" b="1">
                <a:solidFill>
                  <a:srgbClr val="CC0000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礼貌</a:t>
            </a:r>
            <a:r>
              <a:rPr kumimoji="1" lang="zh-CN" altLang="en-US" sz="4000" b="1">
                <a:effectLst/>
                <a:latin typeface="Times New Roman" panose="02020603050405020304" pitchFamily="18" charset="0"/>
                <a:ea typeface="华文新魏" pitchFamily="2" charset="-122"/>
              </a:rPr>
              <a:t>，是谦虚恭敬的表现</a:t>
            </a:r>
            <a:r>
              <a:rPr kumimoji="1" lang="zh-CN" altLang="en-US" sz="4400" b="1">
                <a:effectLst/>
                <a:latin typeface="Times New Roman" panose="02020603050405020304" pitchFamily="18" charset="0"/>
                <a:ea typeface="华文新魏" pitchFamily="2" charset="-122"/>
              </a:rPr>
              <a:t>。</a:t>
            </a:r>
            <a:endParaRPr kumimoji="1" lang="zh-CN" altLang="en-US" sz="4400" b="1">
              <a:effectLst/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900113" y="5157788"/>
            <a:ext cx="7620000" cy="714375"/>
          </a:xfrm>
          <a:prstGeom prst="rect">
            <a:avLst/>
          </a:prstGeom>
          <a:solidFill>
            <a:schemeClr val="bg1"/>
          </a:solidFill>
          <a:ln w="12700">
            <a:solidFill>
              <a:srgbClr val="FF66CC"/>
            </a:solidFill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kumimoji="1" lang="zh-CN" altLang="en-US" sz="4000" b="1">
                <a:solidFill>
                  <a:srgbClr val="CC0000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礼仪</a:t>
            </a:r>
            <a:r>
              <a:rPr kumimoji="1" lang="zh-CN" altLang="en-US" sz="4000" b="1">
                <a:effectLst/>
                <a:latin typeface="Times New Roman" panose="02020603050405020304" pitchFamily="18" charset="0"/>
                <a:ea typeface="华文新魏" pitchFamily="2" charset="-122"/>
              </a:rPr>
              <a:t>，是礼所表现的形式。</a:t>
            </a:r>
            <a:endParaRPr kumimoji="1" lang="zh-CN" altLang="en-US" sz="4000" b="1">
              <a:effectLst/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7" grpId="0" animBg="1" autoUpdateAnimBg="0"/>
      <p:bldP spid="8" grpId="0" animBg="1" autoUpdateAnimBg="0"/>
      <p:bldP spid="9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428596" y="1000108"/>
            <a:ext cx="8229600" cy="4525963"/>
          </a:xfrm>
          <a:prstGeom prst="rect">
            <a:avLst/>
          </a:prstGeom>
          <a:gradFill rotWithShape="1">
            <a:gsLst>
              <a:gs pos="0">
                <a:srgbClr val="FFCCFF"/>
              </a:gs>
              <a:gs pos="100000">
                <a:srgbClr val="FFCCFF">
                  <a:gamma/>
                  <a:tint val="24314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 cap="sq">
            <a:solidFill>
              <a:srgbClr val="66CCFF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006699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     </a:t>
            </a:r>
            <a:r>
              <a:rPr kumimoji="1" lang="zh-CN" altLang="en-US" sz="4400" b="1" dirty="0">
                <a:solidFill>
                  <a:srgbClr val="006699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荀子：“礼者，所以正身也，师者，所以正礼也。无礼何以正身？无师吾安知礼之为是也？”</a:t>
            </a:r>
            <a:endParaRPr kumimoji="1" lang="zh-CN" altLang="en-US" sz="4400" b="1" dirty="0">
              <a:solidFill>
                <a:srgbClr val="006699"/>
              </a:solidFill>
              <a:effectLst/>
              <a:latin typeface="Times New Roman" panose="02020603050405020304" pitchFamily="18" charset="0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006699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                  </a:t>
            </a:r>
            <a:r>
              <a:rPr kumimoji="1" lang="zh-CN" altLang="en-US" sz="3600" b="1" dirty="0">
                <a:solidFill>
                  <a:srgbClr val="006699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kumimoji="1" lang="en-US" altLang="zh-CN" sz="3600" b="1" dirty="0">
                <a:solidFill>
                  <a:srgbClr val="006699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《</a:t>
            </a:r>
            <a:r>
              <a:rPr kumimoji="1" lang="zh-CN" altLang="en-US" sz="3600" b="1" dirty="0">
                <a:solidFill>
                  <a:srgbClr val="006699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荀子  修身</a:t>
            </a:r>
            <a:r>
              <a:rPr kumimoji="1" lang="en-US" altLang="zh-CN" sz="3600" b="1" dirty="0">
                <a:solidFill>
                  <a:srgbClr val="006699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》</a:t>
            </a:r>
            <a:r>
              <a:rPr kumimoji="1" lang="zh-CN" altLang="en-US" sz="3600" dirty="0">
                <a:solidFill>
                  <a:srgbClr val="006699"/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）</a:t>
            </a:r>
            <a:endParaRPr kumimoji="1" lang="zh-CN" altLang="en-US" sz="3600" dirty="0">
              <a:solidFill>
                <a:srgbClr val="006699"/>
              </a:solidFill>
              <a:effectLst/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9b1OOOPICa9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2"/>
          </a:xfrm>
        </p:spPr>
      </p:pic>
      <p:sp>
        <p:nvSpPr>
          <p:cNvPr id="5" name="矩形 4"/>
          <p:cNvSpPr/>
          <p:nvPr/>
        </p:nvSpPr>
        <p:spPr>
          <a:xfrm>
            <a:off x="6215074" y="4457343"/>
            <a:ext cx="2714644" cy="24006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5000" dirty="0" smtClean="0"/>
              <a:t> ？</a:t>
            </a:r>
            <a:endParaRPr lang="zh-CN" altLang="en-US" sz="1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aa18972bd40735fa4b79554699510fb30e240847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428736"/>
            <a:ext cx="5090550" cy="4525962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何为“礼” </a:t>
            </a:r>
            <a:r>
              <a:rPr lang="en-US" altLang="zh-CN" dirty="0" smtClean="0"/>
              <a:t>=</a:t>
            </a:r>
            <a:r>
              <a:rPr lang="zh-CN" altLang="en-US" dirty="0" smtClean="0"/>
              <a:t>禮</a:t>
            </a:r>
            <a:endParaRPr lang="zh-CN" altLang="en-US" dirty="0"/>
          </a:p>
        </p:txBody>
      </p:sp>
      <p:pic>
        <p:nvPicPr>
          <p:cNvPr id="5" name="图片 4" descr="7a899e510fb30f24ae7923cfc995d143ac4b031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785794"/>
            <a:ext cx="3720635" cy="561269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礼，</a:t>
            </a:r>
            <a:r>
              <a:rPr lang="en-US" altLang="zh-CN" dirty="0" err="1" smtClean="0"/>
              <a:t>lǐ</a:t>
            </a:r>
            <a:r>
              <a:rPr lang="zh-CN" altLang="en-US" dirty="0" smtClean="0"/>
              <a:t>，</a:t>
            </a:r>
            <a:endParaRPr lang="zh-CN" altLang="en-US" dirty="0" smtClean="0"/>
          </a:p>
          <a:p>
            <a:r>
              <a:rPr lang="zh-CN" altLang="en-US" dirty="0" smtClean="0"/>
              <a:t>会意。从</a:t>
            </a:r>
            <a:r>
              <a:rPr lang="zh-CN" altLang="en-US" dirty="0" smtClean="0">
                <a:hlinkClick r:id="rId1"/>
              </a:rPr>
              <a:t>示</a:t>
            </a:r>
            <a:r>
              <a:rPr lang="en-US" altLang="zh-CN" dirty="0" smtClean="0"/>
              <a:t>,</a:t>
            </a:r>
            <a:r>
              <a:rPr lang="zh-CN" altLang="en-US" dirty="0" smtClean="0"/>
              <a:t>从</a:t>
            </a:r>
            <a:r>
              <a:rPr lang="zh-CN" altLang="en-US" dirty="0" smtClean="0">
                <a:hlinkClick r:id="rId2"/>
              </a:rPr>
              <a:t>豊</a:t>
            </a:r>
            <a:r>
              <a:rPr lang="en-US" altLang="zh-CN" dirty="0" smtClean="0"/>
              <a:t>( </a:t>
            </a:r>
            <a:r>
              <a:rPr lang="en-US" altLang="zh-CN" dirty="0" err="1" smtClean="0"/>
              <a:t>lǐ</a:t>
            </a:r>
            <a:r>
              <a:rPr lang="en-US" altLang="zh-CN" dirty="0" smtClean="0"/>
              <a:t>)</a:t>
            </a:r>
            <a:r>
              <a:rPr lang="zh-CN" altLang="en-US" dirty="0" smtClean="0"/>
              <a:t>。“豊”是行礼之器</a:t>
            </a:r>
            <a:r>
              <a:rPr lang="en-US" altLang="zh-CN" dirty="0" smtClean="0"/>
              <a:t>,</a:t>
            </a:r>
            <a:r>
              <a:rPr lang="zh-CN" altLang="en-US" dirty="0" smtClean="0"/>
              <a:t>在字中也兼表字音。本义</a:t>
            </a:r>
            <a:r>
              <a:rPr lang="en-US" altLang="zh-CN" dirty="0" smtClean="0"/>
              <a:t>:</a:t>
            </a:r>
            <a:r>
              <a:rPr lang="zh-CN" altLang="en-US" dirty="0" smtClean="0"/>
              <a:t>举行仪礼</a:t>
            </a:r>
            <a:r>
              <a:rPr lang="en-US" altLang="zh-CN" dirty="0" smtClean="0"/>
              <a:t>,</a:t>
            </a:r>
            <a:r>
              <a:rPr lang="zh-CN" altLang="en-US" dirty="0" smtClean="0"/>
              <a:t>祭神</a:t>
            </a:r>
            <a:r>
              <a:rPr lang="zh-CN" altLang="en-US" dirty="0" smtClean="0">
                <a:hlinkClick r:id="rId3"/>
              </a:rPr>
              <a:t>求福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社会生活中，由于道德观念和风俗习惯而形成的仪节：婚～。丧（</a:t>
            </a:r>
            <a:r>
              <a:rPr lang="en-US" altLang="zh-CN" dirty="0" err="1" smtClean="0"/>
              <a:t>sāng</a:t>
            </a:r>
            <a:r>
              <a:rPr lang="zh-CN" altLang="en-US" dirty="0" smtClean="0"/>
              <a:t>）～。典～。</a:t>
            </a:r>
            <a:endParaRPr lang="zh-CN" altLang="en-US" dirty="0" smtClean="0"/>
          </a:p>
          <a:p>
            <a:r>
              <a:rPr lang="en-US" altLang="zh-CN" dirty="0" smtClean="0"/>
              <a:t>2. </a:t>
            </a:r>
            <a:r>
              <a:rPr lang="zh-CN" altLang="en-US" dirty="0" smtClean="0"/>
              <a:t>符合社会整体利益的行为准则：～教（</a:t>
            </a:r>
            <a:r>
              <a:rPr lang="en-US" altLang="zh-CN" dirty="0" err="1" smtClean="0"/>
              <a:t>jiào</a:t>
            </a:r>
            <a:r>
              <a:rPr lang="zh-CN" altLang="en-US" dirty="0" smtClean="0"/>
              <a:t>）。～治。克己复～。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何为“礼”</a:t>
            </a:r>
            <a:endParaRPr lang="zh-CN" altLang="en-US" dirty="0"/>
          </a:p>
        </p:txBody>
      </p:sp>
      <p:pic>
        <p:nvPicPr>
          <p:cNvPr id="4" name="图片 3" descr="4d086e061d950a7bd43430e70ad162d9f2d3c99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40" y="5005776"/>
            <a:ext cx="2428860" cy="1852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1406191953278225p.jpg"/>
          <p:cNvPicPr>
            <a:picLocks noGrp="1" noChangeAspect="1"/>
          </p:cNvPicPr>
          <p:nvPr>
            <p:ph idx="1"/>
          </p:nvPr>
        </p:nvPicPr>
        <p:blipFill>
          <a:blip r:embed="rId1"/>
          <a:srcRect l="8101" t="4949" r="23882"/>
          <a:stretch>
            <a:fillRect/>
          </a:stretch>
        </p:blipFill>
        <p:spPr>
          <a:xfrm>
            <a:off x="-1" y="1500174"/>
            <a:ext cx="9144001" cy="1951510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何为“仪”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7158" y="3929066"/>
            <a:ext cx="87868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1. </a:t>
            </a:r>
            <a:r>
              <a:rPr lang="zh-CN" altLang="en-US" sz="2800" b="1" dirty="0" smtClean="0"/>
              <a:t>人的外表或举动：～态。～表。威～（使人敬畏的严肃容貌和举止）。</a:t>
            </a:r>
            <a:endParaRPr lang="zh-CN" altLang="en-US" sz="2800" b="1" dirty="0" smtClean="0"/>
          </a:p>
          <a:p>
            <a:r>
              <a:rPr lang="en-US" altLang="zh-CN" sz="2800" b="1" dirty="0" smtClean="0"/>
              <a:t>2. </a:t>
            </a:r>
            <a:r>
              <a:rPr lang="zh-CN" altLang="en-US" sz="2800" b="1" dirty="0" smtClean="0"/>
              <a:t>法制，准则：～刑。“设～立度，可以为准则”。</a:t>
            </a:r>
            <a:endParaRPr lang="zh-CN" alt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160816164539_b502f74a7dd21551f19458bb3ccd89f9_1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1406" y="71414"/>
            <a:ext cx="6215106" cy="3321867"/>
          </a:xfrm>
        </p:spPr>
      </p:pic>
      <p:pic>
        <p:nvPicPr>
          <p:cNvPr id="5" name="图片 4" descr="1_110317174942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3214661"/>
            <a:ext cx="4857784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5655721-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00166" y="714356"/>
            <a:ext cx="6072230" cy="3932686"/>
          </a:xfrm>
        </p:spPr>
      </p:pic>
      <p:sp>
        <p:nvSpPr>
          <p:cNvPr id="5" name="TextBox 4"/>
          <p:cNvSpPr txBox="1"/>
          <p:nvPr/>
        </p:nvSpPr>
        <p:spPr>
          <a:xfrm>
            <a:off x="1714480" y="4929198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仿宋" pitchFamily="2" charset="-122"/>
                <a:ea typeface="华文仿宋" pitchFamily="2" charset="-122"/>
              </a:rPr>
              <a:t>荆轲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箕踞</a:t>
            </a:r>
            <a:r>
              <a:rPr lang="zh-CN" altLang="en-US" sz="2400" b="1" dirty="0" smtClean="0">
                <a:latin typeface="华文仿宋" pitchFamily="2" charset="-122"/>
                <a:ea typeface="华文仿宋" pitchFamily="2" charset="-122"/>
              </a:rPr>
              <a:t>而骂</a:t>
            </a:r>
            <a:endParaRPr lang="zh-CN" altLang="en-US" sz="2400" b="1" dirty="0"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6" name="图片 5" descr="2c6632be458c5e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818" y="4852214"/>
            <a:ext cx="2309182" cy="2005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121P26T1D31407F33DT20150211165042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"/>
            <a:ext cx="5808523" cy="3714752"/>
          </a:xfrm>
        </p:spPr>
      </p:pic>
      <p:pic>
        <p:nvPicPr>
          <p:cNvPr id="6" name="图片 5" descr="upload13918236523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3451166"/>
            <a:ext cx="5000628" cy="3621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914</Words>
  <Application>WPS 演示</Application>
  <PresentationFormat>全屏显示(4:3)</PresentationFormat>
  <Paragraphs>78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Wingdings 3</vt:lpstr>
      <vt:lpstr>Verdana</vt:lpstr>
      <vt:lpstr>Wingdings 2</vt:lpstr>
      <vt:lpstr>华文仿宋</vt:lpstr>
      <vt:lpstr>Times New Roman</vt:lpstr>
      <vt:lpstr>华文新魏</vt:lpstr>
      <vt:lpstr>楷体_GB2312</vt:lpstr>
      <vt:lpstr>Lucida Sans Unicode</vt:lpstr>
      <vt:lpstr>黑体</vt:lpstr>
      <vt:lpstr>微软雅黑</vt:lpstr>
      <vt:lpstr>Arial Unicode MS</vt:lpstr>
      <vt:lpstr>仿宋</vt:lpstr>
      <vt:lpstr>新宋体</vt:lpstr>
      <vt:lpstr>Calibri</vt:lpstr>
      <vt:lpstr>聚合</vt:lpstr>
      <vt:lpstr>PowerPoint 演示文稿</vt:lpstr>
      <vt:lpstr>明礼知仪 </vt:lpstr>
      <vt:lpstr>何为“礼” =禮</vt:lpstr>
      <vt:lpstr>何为“礼”</vt:lpstr>
      <vt:lpstr>何为“仪”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礼的称谓</vt:lpstr>
      <vt:lpstr>                                </vt:lpstr>
      <vt:lpstr> 集会比赛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235.......</cp:lastModifiedBy>
  <cp:revision>35</cp:revision>
  <dcterms:created xsi:type="dcterms:W3CDTF">2016-12-15T01:29:00Z</dcterms:created>
  <dcterms:modified xsi:type="dcterms:W3CDTF">2018-10-12T07:13:43Z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2052-10.8.0.6018</vt:lpwstr>
  </property>
</Properties>
</file>