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8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311" r:id="rId4"/>
    <p:sldId id="355" r:id="rId5"/>
    <p:sldId id="422" r:id="rId6"/>
    <p:sldId id="417" r:id="rId7"/>
    <p:sldId id="479" r:id="rId8"/>
    <p:sldId id="432" r:id="rId9"/>
    <p:sldId id="356" r:id="rId10"/>
    <p:sldId id="407" r:id="rId11"/>
    <p:sldId id="317" r:id="rId12"/>
    <p:sldId id="419" r:id="rId13"/>
    <p:sldId id="341" r:id="rId14"/>
    <p:sldId id="403" r:id="rId15"/>
    <p:sldId id="433" r:id="rId16"/>
    <p:sldId id="436" r:id="rId17"/>
    <p:sldId id="434" r:id="rId18"/>
    <p:sldId id="438" r:id="rId19"/>
    <p:sldId id="439" r:id="rId20"/>
    <p:sldId id="437" r:id="rId21"/>
    <p:sldId id="421" r:id="rId22"/>
    <p:sldId id="420" r:id="rId23"/>
    <p:sldId id="440" r:id="rId24"/>
    <p:sldId id="350" r:id="rId25"/>
    <p:sldId id="441" r:id="rId26"/>
    <p:sldId id="442" r:id="rId27"/>
    <p:sldId id="480" r:id="rId28"/>
    <p:sldId id="444" r:id="rId29"/>
    <p:sldId id="445" r:id="rId30"/>
    <p:sldId id="446" r:id="rId31"/>
    <p:sldId id="447" r:id="rId32"/>
    <p:sldId id="448" r:id="rId33"/>
    <p:sldId id="449" r:id="rId34"/>
    <p:sldId id="450" r:id="rId35"/>
    <p:sldId id="451" r:id="rId36"/>
    <p:sldId id="452" r:id="rId37"/>
    <p:sldId id="453" r:id="rId38"/>
    <p:sldId id="454" r:id="rId39"/>
    <p:sldId id="455" r:id="rId40"/>
    <p:sldId id="456" r:id="rId41"/>
    <p:sldId id="457" r:id="rId42"/>
    <p:sldId id="458" r:id="rId4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66A654"/>
    <a:srgbClr val="5F9B6A"/>
    <a:srgbClr val="FF00FF"/>
    <a:srgbClr val="9933FF"/>
    <a:srgbClr val="000000"/>
    <a:srgbClr val="FF0066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268" autoAdjust="0"/>
    <p:restoredTop sz="94660"/>
  </p:normalViewPr>
  <p:slideViewPr>
    <p:cSldViewPr>
      <p:cViewPr varScale="1">
        <p:scale>
          <a:sx n="74" d="100"/>
          <a:sy n="74" d="100"/>
        </p:scale>
        <p:origin x="-11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2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561875-9B1F-4573-B3D0-14D31D71CDC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137932-08C5-4974-9BC8-11D6A8853BD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78629F-DF93-4139-AEEA-20E8C7FD005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890917-A388-44C0-94E3-06328E8551E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9A7998-B36B-4630-A054-A27B7A33296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AB88FE-A87C-49E2-9D49-AAB227FADFA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A6B5D5-912E-4CF5-8387-B3121887B51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C49461-2264-436E-BC8F-27DAEBE7081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EA5592-3B32-4DDA-98E3-3C458239E6A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9D2D28-13D3-4EBF-9714-F3BA28F5131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A35CFF-EA4D-46EA-AFDB-49A991BA40D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7" name="Text Box 7"/>
          <p:cNvSpPr txBox="1">
            <a:spLocks noChangeArrowheads="1"/>
          </p:cNvSpPr>
          <p:nvPr/>
        </p:nvSpPr>
        <p:spPr bwMode="auto">
          <a:xfrm>
            <a:off x="0" y="6604000"/>
            <a:ext cx="2533650" cy="2444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000" b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Copyright 2004-2015 </a:t>
            </a:r>
            <a:r>
              <a:rPr lang="zh-CN" altLang="en-US" sz="1000" b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版权所有 盗版必究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2" r:id="rId2"/>
    <p:sldLayoutId id="2147483681" r:id="rId3"/>
    <p:sldLayoutId id="2147483680" r:id="rId4"/>
    <p:sldLayoutId id="2147483679" r:id="rId5"/>
    <p:sldLayoutId id="2147483678" r:id="rId6"/>
    <p:sldLayoutId id="2147483677" r:id="rId7"/>
    <p:sldLayoutId id="2147483676" r:id="rId8"/>
    <p:sldLayoutId id="2147483675" r:id="rId9"/>
    <p:sldLayoutId id="2147483674" r:id="rId10"/>
    <p:sldLayoutId id="214748367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16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16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16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2B26818-FE0A-40F6-A9AA-28395320D5F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3" r:id="rId2"/>
    <p:sldLayoutId id="2147483692" r:id="rId3"/>
    <p:sldLayoutId id="2147483691" r:id="rId4"/>
    <p:sldLayoutId id="2147483690" r:id="rId5"/>
    <p:sldLayoutId id="2147483689" r:id="rId6"/>
    <p:sldLayoutId id="2147483688" r:id="rId7"/>
    <p:sldLayoutId id="2147483687" r:id="rId8"/>
    <p:sldLayoutId id="2147483686" r:id="rId9"/>
    <p:sldLayoutId id="2147483685" r:id="rId10"/>
    <p:sldLayoutId id="214748368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7" name="Text Box 7"/>
          <p:cNvSpPr txBox="1">
            <a:spLocks noChangeArrowheads="1"/>
          </p:cNvSpPr>
          <p:nvPr/>
        </p:nvSpPr>
        <p:spPr bwMode="auto">
          <a:xfrm>
            <a:off x="0" y="6604000"/>
            <a:ext cx="2365375" cy="2460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000" b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www. 21cnjy.com  </a:t>
            </a:r>
            <a:r>
              <a:rPr lang="zh-CN" altLang="en-US" sz="1000" b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版权所有 盗版必究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4" r:id="rId2"/>
    <p:sldLayoutId id="2147483703" r:id="rId3"/>
    <p:sldLayoutId id="2147483702" r:id="rId4"/>
    <p:sldLayoutId id="2147483701" r:id="rId5"/>
    <p:sldLayoutId id="2147483700" r:id="rId6"/>
    <p:sldLayoutId id="2147483699" r:id="rId7"/>
    <p:sldLayoutId id="2147483698" r:id="rId8"/>
    <p:sldLayoutId id="2147483697" r:id="rId9"/>
    <p:sldLayoutId id="2147483696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9.xml"/><Relationship Id="rId1" Type="http://schemas.openxmlformats.org/officeDocument/2006/relationships/audio" Target="file:///E:\21&#32593;\&#20154;&#25945;&#26032;&#35838;&#26631;&#21021;&#20013;&#35821;&#25991;&#19971;&#24180;&#32423;&#19978;&#20876;&#31532;22&#35838;&#35799;&#20004;&#39318;&#31532;&#20108;&#35838;&#26102;&#35768;&#19996;&#33457;\&#31532;&#20845;&#21333;&#20803;%20%20&#31532;22&#35838;%20&#12298;&#35799;&#20004;&#39318;&#12299;&#31532;&#20108;&#35838;&#26102;%20&#65288;&#32032;&#26448;&#65289;.mp3" TargetMode="External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26417;&#32418;&#32769;&#24072;&#36164;&#26009;\&#21457;&#26469;&#36164;&#26009;\&#20154;&#25945;&#26032;&#35838;&#26631;&#21021;&#20013;&#35821;&#25991;&#19971;&#24180;&#32423;&#19978;&#20876;&#31532;22&#35838;&#35799;&#20004;&#39318;&#31532;&#19968;&#35838;&#26102;&#35768;&#19996;&#33457;\&#31532;&#20845;&#21333;&#20803;%20%20&#31532;22&#35838;%20&#12298;&#35799;&#20004;&#39318;&#12299;&#31532;&#19968;&#35838;&#26102;%20&#65288;&#32032;&#26448;&#65289;.mp3" TargetMode="Externa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 Box 2"/>
          <p:cNvSpPr txBox="1">
            <a:spLocks noChangeArrowheads="1"/>
          </p:cNvSpPr>
          <p:nvPr/>
        </p:nvSpPr>
        <p:spPr bwMode="auto">
          <a:xfrm>
            <a:off x="2268538" y="2276475"/>
            <a:ext cx="504031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400">
                <a:solidFill>
                  <a:srgbClr val="009900"/>
                </a:solidFill>
                <a:ea typeface="微软雅黑" pitchFamily="34" charset="-122"/>
              </a:rPr>
              <a:t>《</a:t>
            </a:r>
            <a:r>
              <a:rPr lang="zh-CN" altLang="en-US" sz="4400">
                <a:solidFill>
                  <a:srgbClr val="009900"/>
                </a:solidFill>
                <a:ea typeface="微软雅黑" pitchFamily="34" charset="-122"/>
              </a:rPr>
              <a:t>诗两首</a:t>
            </a:r>
            <a:r>
              <a:rPr lang="en-US" altLang="zh-CN" sz="4400">
                <a:solidFill>
                  <a:srgbClr val="009900"/>
                </a:solidFill>
                <a:ea typeface="微软雅黑" pitchFamily="34" charset="-122"/>
              </a:rPr>
              <a:t>》</a:t>
            </a:r>
            <a:endParaRPr lang="zh-CN" altLang="en-US" sz="4400">
              <a:solidFill>
                <a:srgbClr val="009900"/>
              </a:solidFill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545" name="Group 9"/>
          <p:cNvGrpSpPr>
            <a:grpSpLocks/>
          </p:cNvGrpSpPr>
          <p:nvPr/>
        </p:nvGrpSpPr>
        <p:grpSpPr bwMode="auto">
          <a:xfrm>
            <a:off x="468313" y="620713"/>
            <a:ext cx="3024187" cy="873125"/>
            <a:chOff x="295" y="391"/>
            <a:chExt cx="1905" cy="550"/>
          </a:xfrm>
        </p:grpSpPr>
        <p:pic>
          <p:nvPicPr>
            <p:cNvPr id="108548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8549" name="Text Box 11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合作探究</a:t>
              </a:r>
            </a:p>
          </p:txBody>
        </p:sp>
      </p:grpSp>
      <p:sp>
        <p:nvSpPr>
          <p:cNvPr id="108546" name="Rectangle 5"/>
          <p:cNvSpPr>
            <a:spLocks noChangeArrowheads="1"/>
          </p:cNvSpPr>
          <p:nvPr/>
        </p:nvSpPr>
        <p:spPr bwMode="auto">
          <a:xfrm>
            <a:off x="900113" y="2060575"/>
            <a:ext cx="7462837" cy="137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66700" defTabSz="0">
              <a:lnSpc>
                <a:spcPct val="150000"/>
              </a:lnSpc>
              <a:tabLst>
                <a:tab pos="1371600" algn="l"/>
              </a:tabLst>
            </a:pP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       1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．全诗共四个小节，哪些写的是真实的景象，哪些是想象的</a:t>
            </a: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? </a:t>
            </a:r>
          </a:p>
        </p:txBody>
      </p:sp>
      <p:sp>
        <p:nvSpPr>
          <p:cNvPr id="48132" name="Rectangle 10"/>
          <p:cNvSpPr>
            <a:spLocks noChangeArrowheads="1"/>
          </p:cNvSpPr>
          <p:nvPr/>
        </p:nvSpPr>
        <p:spPr bwMode="auto">
          <a:xfrm>
            <a:off x="1331913" y="3860800"/>
            <a:ext cx="6696075" cy="137477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FF00"/>
                </a:solidFill>
                <a:ea typeface="微软雅黑" pitchFamily="34" charset="-122"/>
              </a:rPr>
              <a:t>第一节写实；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FF00"/>
                </a:solidFill>
                <a:ea typeface="微软雅黑" pitchFamily="34" charset="-122"/>
              </a:rPr>
              <a:t>第二、三、四节想象。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569" name="Group 9"/>
          <p:cNvGrpSpPr>
            <a:grpSpLocks/>
          </p:cNvGrpSpPr>
          <p:nvPr/>
        </p:nvGrpSpPr>
        <p:grpSpPr bwMode="auto">
          <a:xfrm>
            <a:off x="468313" y="620713"/>
            <a:ext cx="3024187" cy="873125"/>
            <a:chOff x="295" y="391"/>
            <a:chExt cx="1905" cy="550"/>
          </a:xfrm>
        </p:grpSpPr>
        <p:pic>
          <p:nvPicPr>
            <p:cNvPr id="109572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9573" name="Text Box 11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初读感知</a:t>
              </a:r>
            </a:p>
          </p:txBody>
        </p:sp>
      </p:grpSp>
      <p:sp>
        <p:nvSpPr>
          <p:cNvPr id="47112" name="Rectangle 8"/>
          <p:cNvSpPr>
            <a:spLocks noChangeArrowheads="1"/>
          </p:cNvSpPr>
          <p:nvPr/>
        </p:nvSpPr>
        <p:spPr bwMode="auto">
          <a:xfrm>
            <a:off x="539750" y="2133600"/>
            <a:ext cx="7127875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☆这首诗写到了哪些事物？</a:t>
            </a:r>
          </a:p>
        </p:txBody>
      </p:sp>
      <p:sp>
        <p:nvSpPr>
          <p:cNvPr id="48132" name="Rectangle 10"/>
          <p:cNvSpPr>
            <a:spLocks noChangeArrowheads="1"/>
          </p:cNvSpPr>
          <p:nvPr/>
        </p:nvSpPr>
        <p:spPr bwMode="auto">
          <a:xfrm>
            <a:off x="1258888" y="3573463"/>
            <a:ext cx="6696075" cy="118745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FF00"/>
                </a:solidFill>
                <a:ea typeface="微软雅黑" pitchFamily="34" charset="-122"/>
              </a:rPr>
              <a:t>       街灯、明星</a:t>
            </a:r>
            <a:r>
              <a:rPr lang="en-US" altLang="zh-CN">
                <a:solidFill>
                  <a:srgbClr val="FFFF00"/>
                </a:solidFill>
                <a:ea typeface="微软雅黑" pitchFamily="34" charset="-122"/>
              </a:rPr>
              <a:t>——</a:t>
            </a:r>
            <a:r>
              <a:rPr lang="zh-CN" altLang="en-US">
                <a:solidFill>
                  <a:srgbClr val="FFFF00"/>
                </a:solidFill>
                <a:ea typeface="微软雅黑" pitchFamily="34" charset="-122"/>
              </a:rPr>
              <a:t>天上的街市</a:t>
            </a:r>
            <a:r>
              <a:rPr lang="en-US" altLang="zh-CN">
                <a:solidFill>
                  <a:srgbClr val="FFFF00"/>
                </a:solidFill>
                <a:ea typeface="微软雅黑" pitchFamily="34" charset="-122"/>
              </a:rPr>
              <a:t>——</a:t>
            </a:r>
            <a:r>
              <a:rPr lang="zh-CN" altLang="en-US">
                <a:solidFill>
                  <a:srgbClr val="FFFF00"/>
                </a:solidFill>
                <a:ea typeface="微软雅黑" pitchFamily="34" charset="-122"/>
              </a:rPr>
              <a:t>街市上陈列的物品</a:t>
            </a:r>
            <a:r>
              <a:rPr lang="en-US" altLang="zh-CN">
                <a:solidFill>
                  <a:srgbClr val="FFFF00"/>
                </a:solidFill>
                <a:ea typeface="微软雅黑" pitchFamily="34" charset="-122"/>
              </a:rPr>
              <a:t>——</a:t>
            </a:r>
            <a:r>
              <a:rPr lang="zh-CN" altLang="en-US">
                <a:solidFill>
                  <a:srgbClr val="FFFF00"/>
                </a:solidFill>
                <a:ea typeface="微软雅黑" pitchFamily="34" charset="-122"/>
              </a:rPr>
              <a:t>自由、悠闲、幸福的牛郎织女。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7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2" grpId="0" build="p"/>
      <p:bldP spid="4813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593" name="Group 5"/>
          <p:cNvGrpSpPr>
            <a:grpSpLocks/>
          </p:cNvGrpSpPr>
          <p:nvPr/>
        </p:nvGrpSpPr>
        <p:grpSpPr bwMode="auto">
          <a:xfrm>
            <a:off x="468313" y="620713"/>
            <a:ext cx="3024187" cy="873125"/>
            <a:chOff x="295" y="391"/>
            <a:chExt cx="1905" cy="550"/>
          </a:xfrm>
        </p:grpSpPr>
        <p:pic>
          <p:nvPicPr>
            <p:cNvPr id="110596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0597" name="Text Box 7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合作探究</a:t>
              </a:r>
            </a:p>
          </p:txBody>
        </p:sp>
      </p:grp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827088" y="1990725"/>
            <a:ext cx="7494587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66700">
              <a:lnSpc>
                <a:spcPct val="14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）诗人由远远的街灯联想到什么？为什么会产生这样的联想？</a:t>
            </a:r>
          </a:p>
          <a:p>
            <a:pPr indent="266700">
              <a:lnSpc>
                <a:spcPct val="14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明确：诗人远望街灯若隐若现，和天上闪闪烁烁的明星很相似，由此而产生联想。 </a:t>
            </a:r>
          </a:p>
          <a:p>
            <a:pPr indent="266700">
              <a:lnSpc>
                <a:spcPct val="140000"/>
              </a:lnSpc>
            </a:pP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      接着诗人又仰望苍穹，看到那闪烁不定的明星，于是自然而然地联想起远处若隐若现的街灯。 </a:t>
            </a:r>
          </a:p>
          <a:p>
            <a:pPr indent="266700">
              <a:lnSpc>
                <a:spcPct val="14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）这节诗中有两处运用了联想，找同学来说说。 </a:t>
            </a:r>
          </a:p>
          <a:p>
            <a:pPr indent="266700">
              <a:lnSpc>
                <a:spcPct val="14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明确：街灯联想到明星。 明星联想到街灯。</a:t>
            </a:r>
          </a:p>
        </p:txBody>
      </p:sp>
      <p:sp>
        <p:nvSpPr>
          <p:cNvPr id="110595" name="Text Box 6"/>
          <p:cNvSpPr txBox="1">
            <a:spLocks noChangeArrowheads="1"/>
          </p:cNvSpPr>
          <p:nvPr/>
        </p:nvSpPr>
        <p:spPr bwMode="auto">
          <a:xfrm>
            <a:off x="3995738" y="1341438"/>
            <a:ext cx="20891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ea typeface="微软雅黑" pitchFamily="34" charset="-122"/>
              </a:rPr>
              <a:t>朗读第</a:t>
            </a:r>
            <a:r>
              <a:rPr lang="en-US" altLang="zh-CN" sz="2800">
                <a:ea typeface="微软雅黑" pitchFamily="34" charset="-122"/>
              </a:rPr>
              <a:t>1</a:t>
            </a:r>
            <a:r>
              <a:rPr lang="zh-CN" altLang="en-US" sz="2800">
                <a:ea typeface="微软雅黑" pitchFamily="34" charset="-122"/>
              </a:rPr>
              <a:t>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01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01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617" name="Group 5"/>
          <p:cNvGrpSpPr>
            <a:grpSpLocks/>
          </p:cNvGrpSpPr>
          <p:nvPr/>
        </p:nvGrpSpPr>
        <p:grpSpPr bwMode="auto">
          <a:xfrm>
            <a:off x="3059113" y="620713"/>
            <a:ext cx="3024187" cy="873125"/>
            <a:chOff x="295" y="391"/>
            <a:chExt cx="1905" cy="550"/>
          </a:xfrm>
        </p:grpSpPr>
        <p:pic>
          <p:nvPicPr>
            <p:cNvPr id="111622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1623" name="Text Box 7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合作探究</a:t>
              </a:r>
            </a:p>
          </p:txBody>
        </p:sp>
      </p:grpSp>
      <p:sp>
        <p:nvSpPr>
          <p:cNvPr id="57349" name="Rectangle 5"/>
          <p:cNvSpPr>
            <a:spLocks noChangeArrowheads="1"/>
          </p:cNvSpPr>
          <p:nvPr/>
        </p:nvSpPr>
        <p:spPr bwMode="auto">
          <a:xfrm>
            <a:off x="3276600" y="2276475"/>
            <a:ext cx="4895850" cy="202565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       是由一事物想到另一事物的心理过程，两事物之间或具有因果联系或具有相似关系。</a:t>
            </a:r>
          </a:p>
        </p:txBody>
      </p:sp>
      <p:sp>
        <p:nvSpPr>
          <p:cNvPr id="57351" name="WordArt 7"/>
          <p:cNvSpPr>
            <a:spLocks noChangeArrowheads="1" noChangeShapeType="1" noTextEdit="1"/>
          </p:cNvSpPr>
          <p:nvPr/>
        </p:nvSpPr>
        <p:spPr bwMode="auto">
          <a:xfrm>
            <a:off x="1331913" y="2492375"/>
            <a:ext cx="1079500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楷体"/>
                <a:ea typeface="楷体"/>
              </a:rPr>
              <a:t>联想</a:t>
            </a:r>
          </a:p>
        </p:txBody>
      </p:sp>
      <p:sp>
        <p:nvSpPr>
          <p:cNvPr id="57352" name="Rectangle 8"/>
          <p:cNvSpPr>
            <a:spLocks noChangeArrowheads="1"/>
          </p:cNvSpPr>
          <p:nvPr/>
        </p:nvSpPr>
        <p:spPr bwMode="auto">
          <a:xfrm>
            <a:off x="1547813" y="4797425"/>
            <a:ext cx="379730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800">
                <a:solidFill>
                  <a:srgbClr val="FF0066"/>
                </a:solidFill>
                <a:ea typeface="微软雅黑" pitchFamily="34" charset="-122"/>
              </a:rPr>
              <a:t>街灯</a:t>
            </a:r>
            <a:r>
              <a:rPr lang="zh-CN" altLang="en-US" sz="280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en-US" altLang="zh-CN" sz="280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——“</a:t>
            </a:r>
            <a:r>
              <a:rPr lang="zh-CN" altLang="en-US" sz="2800">
                <a:solidFill>
                  <a:srgbClr val="FF0066"/>
                </a:solidFill>
                <a:ea typeface="微软雅黑" pitchFamily="34" charset="-122"/>
              </a:rPr>
              <a:t>明星</a:t>
            </a:r>
            <a:r>
              <a:rPr lang="zh-CN" altLang="en-US" sz="280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endParaRPr lang="zh-CN" altLang="en-US" sz="2800">
              <a:solidFill>
                <a:srgbClr val="FF0066"/>
              </a:solidFill>
              <a:ea typeface="微软雅黑" pitchFamily="34" charset="-122"/>
            </a:endParaRPr>
          </a:p>
        </p:txBody>
      </p:sp>
      <p:sp>
        <p:nvSpPr>
          <p:cNvPr id="57353" name="Rectangle 9"/>
          <p:cNvSpPr>
            <a:spLocks noChangeArrowheads="1"/>
          </p:cNvSpPr>
          <p:nvPr/>
        </p:nvSpPr>
        <p:spPr bwMode="auto">
          <a:xfrm>
            <a:off x="5724525" y="5013325"/>
            <a:ext cx="2317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accent2"/>
                </a:solidFill>
                <a:ea typeface="微软雅黑" pitchFamily="34" charset="-122"/>
              </a:rPr>
              <a:t>相似特点：发亮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735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7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9" grpId="0" animBg="1"/>
      <p:bldP spid="57351" grpId="0" animBg="1"/>
      <p:bldP spid="57352" grpId="0"/>
      <p:bldP spid="5735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41" name="Group 9"/>
          <p:cNvGrpSpPr>
            <a:grpSpLocks/>
          </p:cNvGrpSpPr>
          <p:nvPr/>
        </p:nvGrpSpPr>
        <p:grpSpPr bwMode="auto">
          <a:xfrm>
            <a:off x="395288" y="549275"/>
            <a:ext cx="3024187" cy="873125"/>
            <a:chOff x="295" y="391"/>
            <a:chExt cx="1905" cy="550"/>
          </a:xfrm>
        </p:grpSpPr>
        <p:pic>
          <p:nvPicPr>
            <p:cNvPr id="112663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664" name="Text Box 11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合作探究</a:t>
              </a:r>
            </a:p>
          </p:txBody>
        </p:sp>
      </p:grpSp>
      <p:sp>
        <p:nvSpPr>
          <p:cNvPr id="51231" name="Rectangle 31"/>
          <p:cNvSpPr>
            <a:spLocks noChangeArrowheads="1"/>
          </p:cNvSpPr>
          <p:nvPr/>
        </p:nvSpPr>
        <p:spPr bwMode="auto">
          <a:xfrm>
            <a:off x="395288" y="2270125"/>
            <a:ext cx="5472112" cy="411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33400" indent="-533400" eaLnBrk="0" hangingPunct="0">
              <a:lnSpc>
                <a:spcPct val="150000"/>
              </a:lnSpc>
              <a:spcBef>
                <a:spcPct val="20000"/>
              </a:spcBef>
              <a:buClr>
                <a:srgbClr val="800080"/>
              </a:buClr>
              <a:buFont typeface="Wingdings" pitchFamily="2" charset="2"/>
              <a:buNone/>
            </a:pPr>
            <a:r>
              <a:rPr lang="zh-CN" altLang="en-US">
                <a:ea typeface="微软雅黑" pitchFamily="34" charset="-122"/>
              </a:rPr>
              <a:t>（</a:t>
            </a:r>
            <a:r>
              <a:rPr lang="en-US" altLang="zh-CN">
                <a:ea typeface="微软雅黑" pitchFamily="34" charset="-122"/>
              </a:rPr>
              <a:t>1</a:t>
            </a:r>
            <a:r>
              <a:rPr lang="zh-CN" altLang="en-US">
                <a:ea typeface="微软雅黑" pitchFamily="34" charset="-122"/>
              </a:rPr>
              <a:t>）诗人看到明星景象时产生了那些遐想？</a:t>
            </a:r>
          </a:p>
          <a:p>
            <a:pPr marL="533400" indent="-533400" eaLnBrk="0" hangingPunct="0">
              <a:lnSpc>
                <a:spcPct val="150000"/>
              </a:lnSpc>
              <a:spcBef>
                <a:spcPct val="20000"/>
              </a:spcBef>
              <a:buClr>
                <a:srgbClr val="800080"/>
              </a:buClr>
              <a:buFont typeface="Wingdings" pitchFamily="2" charset="2"/>
              <a:buNone/>
            </a:pPr>
            <a:r>
              <a:rPr lang="zh-CN" altLang="en-US">
                <a:ea typeface="微软雅黑" pitchFamily="34" charset="-122"/>
              </a:rPr>
              <a:t>（</a:t>
            </a:r>
            <a:r>
              <a:rPr lang="en-US" altLang="zh-CN">
                <a:ea typeface="微软雅黑" pitchFamily="34" charset="-122"/>
              </a:rPr>
              <a:t>2</a:t>
            </a:r>
            <a:r>
              <a:rPr lang="zh-CN" altLang="en-US">
                <a:ea typeface="微软雅黑" pitchFamily="34" charset="-122"/>
              </a:rPr>
              <a:t>）天上的人们生活是怎样的呢？</a:t>
            </a:r>
          </a:p>
          <a:p>
            <a:pPr marL="533400" indent="-533400" eaLnBrk="0" hangingPunct="0">
              <a:lnSpc>
                <a:spcPct val="150000"/>
              </a:lnSpc>
              <a:spcBef>
                <a:spcPct val="20000"/>
              </a:spcBef>
              <a:buClr>
                <a:srgbClr val="800080"/>
              </a:buClr>
              <a:buFont typeface="Wingdings" pitchFamily="2" charset="2"/>
              <a:buNone/>
            </a:pPr>
            <a:r>
              <a:rPr lang="zh-CN" altLang="en-US">
                <a:ea typeface="微软雅黑" pitchFamily="34" charset="-122"/>
              </a:rPr>
              <a:t>（</a:t>
            </a:r>
            <a:r>
              <a:rPr lang="en-US" altLang="zh-CN">
                <a:ea typeface="微软雅黑" pitchFamily="34" charset="-122"/>
              </a:rPr>
              <a:t>3</a:t>
            </a:r>
            <a:r>
              <a:rPr lang="zh-CN" altLang="en-US">
                <a:ea typeface="微软雅黑" pitchFamily="34" charset="-122"/>
              </a:rPr>
              <a:t>）最后一节寄寓了诗人怎样的思想感情？</a:t>
            </a:r>
          </a:p>
          <a:p>
            <a:pPr marL="533400" indent="-533400" eaLnBrk="0" hangingPunct="0">
              <a:lnSpc>
                <a:spcPct val="150000"/>
              </a:lnSpc>
              <a:spcBef>
                <a:spcPct val="20000"/>
              </a:spcBef>
              <a:buClr>
                <a:srgbClr val="800080"/>
              </a:buClr>
              <a:buFont typeface="Wingdings" pitchFamily="2" charset="2"/>
              <a:buNone/>
            </a:pPr>
            <a:r>
              <a:rPr lang="zh-CN" altLang="en-US">
                <a:ea typeface="微软雅黑" pitchFamily="34" charset="-122"/>
              </a:rPr>
              <a:t>（</a:t>
            </a:r>
            <a:r>
              <a:rPr lang="en-US" altLang="zh-CN">
                <a:ea typeface="微软雅黑" pitchFamily="34" charset="-122"/>
              </a:rPr>
              <a:t>4</a:t>
            </a:r>
            <a:r>
              <a:rPr lang="zh-CN" altLang="en-US">
                <a:ea typeface="微软雅黑" pitchFamily="34" charset="-122"/>
              </a:rPr>
              <a:t>）请同学分辨这是联想还是想象。</a:t>
            </a:r>
            <a:r>
              <a:rPr lang="zh-CN" altLang="en-US">
                <a:solidFill>
                  <a:srgbClr val="800080"/>
                </a:solidFill>
                <a:ea typeface="微软雅黑" pitchFamily="34" charset="-122"/>
              </a:rPr>
              <a:t> </a:t>
            </a: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5795963" y="1125538"/>
            <a:ext cx="1708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kumimoji="1"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地上的街灯</a:t>
            </a:r>
          </a:p>
        </p:txBody>
      </p:sp>
      <p:sp>
        <p:nvSpPr>
          <p:cNvPr id="53252" name="Text Box 5"/>
          <p:cNvSpPr txBox="1">
            <a:spLocks noChangeArrowheads="1"/>
          </p:cNvSpPr>
          <p:nvPr/>
        </p:nvSpPr>
        <p:spPr bwMode="auto">
          <a:xfrm>
            <a:off x="5724525" y="1916113"/>
            <a:ext cx="1800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kumimoji="1"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天上的明星</a:t>
            </a:r>
          </a:p>
        </p:txBody>
      </p:sp>
      <p:sp>
        <p:nvSpPr>
          <p:cNvPr id="53253" name="Text Box 6"/>
          <p:cNvSpPr txBox="1">
            <a:spLocks noChangeArrowheads="1"/>
          </p:cNvSpPr>
          <p:nvPr/>
        </p:nvSpPr>
        <p:spPr bwMode="auto">
          <a:xfrm>
            <a:off x="5724525" y="2662238"/>
            <a:ext cx="2016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kumimoji="1"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天上的街市</a:t>
            </a:r>
          </a:p>
        </p:txBody>
      </p:sp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6300788" y="3429000"/>
            <a:ext cx="936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kumimoji="1"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物品</a:t>
            </a:r>
          </a:p>
        </p:txBody>
      </p:sp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6489700" y="4262438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kumimoji="1"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人</a:t>
            </a:r>
          </a:p>
        </p:txBody>
      </p:sp>
      <p:sp>
        <p:nvSpPr>
          <p:cNvPr id="53256" name="Text Box 9"/>
          <p:cNvSpPr txBox="1">
            <a:spLocks noChangeArrowheads="1"/>
          </p:cNvSpPr>
          <p:nvPr/>
        </p:nvSpPr>
        <p:spPr bwMode="auto">
          <a:xfrm>
            <a:off x="5364163" y="5024438"/>
            <a:ext cx="2447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kumimoji="1"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牛郎织女的生活</a:t>
            </a:r>
          </a:p>
        </p:txBody>
      </p:sp>
      <p:sp>
        <p:nvSpPr>
          <p:cNvPr id="36874" name="Text Box 10"/>
          <p:cNvSpPr txBox="1">
            <a:spLocks noChangeArrowheads="1"/>
          </p:cNvSpPr>
          <p:nvPr/>
        </p:nvSpPr>
        <p:spPr bwMode="auto">
          <a:xfrm>
            <a:off x="5219700" y="5805488"/>
            <a:ext cx="289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kumimoji="1"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光明 自由 幸福 美好</a:t>
            </a:r>
          </a:p>
        </p:txBody>
      </p:sp>
      <p:sp>
        <p:nvSpPr>
          <p:cNvPr id="36875" name="Line 11"/>
          <p:cNvSpPr>
            <a:spLocks noChangeShapeType="1"/>
          </p:cNvSpPr>
          <p:nvPr/>
        </p:nvSpPr>
        <p:spPr bwMode="auto">
          <a:xfrm>
            <a:off x="6661150" y="1484313"/>
            <a:ext cx="19050" cy="468312"/>
          </a:xfrm>
          <a:prstGeom prst="line">
            <a:avLst/>
          </a:prstGeom>
          <a:noFill/>
          <a:ln w="19050">
            <a:solidFill>
              <a:srgbClr val="660066"/>
            </a:solidFill>
            <a:round/>
            <a:headEnd type="arrow" w="med" len="med"/>
            <a:tailEnd type="arrow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76" name="Line 12"/>
          <p:cNvSpPr>
            <a:spLocks noChangeShapeType="1"/>
          </p:cNvSpPr>
          <p:nvPr/>
        </p:nvSpPr>
        <p:spPr bwMode="auto">
          <a:xfrm>
            <a:off x="6718300" y="2281238"/>
            <a:ext cx="0" cy="457200"/>
          </a:xfrm>
          <a:prstGeom prst="line">
            <a:avLst/>
          </a:prstGeom>
          <a:noFill/>
          <a:ln w="19050">
            <a:solidFill>
              <a:srgbClr val="66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77" name="Line 13"/>
          <p:cNvSpPr>
            <a:spLocks noChangeShapeType="1"/>
          </p:cNvSpPr>
          <p:nvPr/>
        </p:nvSpPr>
        <p:spPr bwMode="auto">
          <a:xfrm>
            <a:off x="6718300" y="3043238"/>
            <a:ext cx="0" cy="533400"/>
          </a:xfrm>
          <a:prstGeom prst="line">
            <a:avLst/>
          </a:prstGeom>
          <a:noFill/>
          <a:ln w="19050">
            <a:solidFill>
              <a:srgbClr val="66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78" name="Line 14"/>
          <p:cNvSpPr>
            <a:spLocks noChangeShapeType="1"/>
          </p:cNvSpPr>
          <p:nvPr/>
        </p:nvSpPr>
        <p:spPr bwMode="auto">
          <a:xfrm>
            <a:off x="6718300" y="3881438"/>
            <a:ext cx="0" cy="457200"/>
          </a:xfrm>
          <a:prstGeom prst="line">
            <a:avLst/>
          </a:prstGeom>
          <a:noFill/>
          <a:ln w="19050">
            <a:solidFill>
              <a:srgbClr val="66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79" name="Line 15"/>
          <p:cNvSpPr>
            <a:spLocks noChangeShapeType="1"/>
          </p:cNvSpPr>
          <p:nvPr/>
        </p:nvSpPr>
        <p:spPr bwMode="auto">
          <a:xfrm>
            <a:off x="6718300" y="4643438"/>
            <a:ext cx="0" cy="457200"/>
          </a:xfrm>
          <a:prstGeom prst="line">
            <a:avLst/>
          </a:prstGeom>
          <a:noFill/>
          <a:ln w="19050">
            <a:solidFill>
              <a:srgbClr val="66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80" name="Line 16"/>
          <p:cNvSpPr>
            <a:spLocks noChangeShapeType="1"/>
          </p:cNvSpPr>
          <p:nvPr/>
        </p:nvSpPr>
        <p:spPr bwMode="auto">
          <a:xfrm flipH="1">
            <a:off x="5727700" y="5405438"/>
            <a:ext cx="914400" cy="457200"/>
          </a:xfrm>
          <a:prstGeom prst="line">
            <a:avLst/>
          </a:prstGeom>
          <a:noFill/>
          <a:ln w="19050">
            <a:solidFill>
              <a:srgbClr val="660066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81" name="Line 17"/>
          <p:cNvSpPr>
            <a:spLocks noChangeShapeType="1"/>
          </p:cNvSpPr>
          <p:nvPr/>
        </p:nvSpPr>
        <p:spPr bwMode="auto">
          <a:xfrm flipH="1">
            <a:off x="6413500" y="5405438"/>
            <a:ext cx="304800" cy="457200"/>
          </a:xfrm>
          <a:prstGeom prst="line">
            <a:avLst/>
          </a:prstGeom>
          <a:noFill/>
          <a:ln w="19050">
            <a:solidFill>
              <a:srgbClr val="660066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82" name="Line 18"/>
          <p:cNvSpPr>
            <a:spLocks noChangeShapeType="1"/>
          </p:cNvSpPr>
          <p:nvPr/>
        </p:nvSpPr>
        <p:spPr bwMode="auto">
          <a:xfrm>
            <a:off x="6718300" y="5405438"/>
            <a:ext cx="304800" cy="457200"/>
          </a:xfrm>
          <a:prstGeom prst="line">
            <a:avLst/>
          </a:prstGeom>
          <a:noFill/>
          <a:ln w="19050">
            <a:solidFill>
              <a:srgbClr val="660066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83" name="Line 19"/>
          <p:cNvSpPr>
            <a:spLocks noChangeShapeType="1"/>
          </p:cNvSpPr>
          <p:nvPr/>
        </p:nvSpPr>
        <p:spPr bwMode="auto">
          <a:xfrm>
            <a:off x="6794500" y="5405438"/>
            <a:ext cx="914400" cy="457200"/>
          </a:xfrm>
          <a:prstGeom prst="line">
            <a:avLst/>
          </a:prstGeom>
          <a:noFill/>
          <a:ln w="19050">
            <a:solidFill>
              <a:srgbClr val="660066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84" name="AutoShape 20"/>
          <p:cNvSpPr>
            <a:spLocks/>
          </p:cNvSpPr>
          <p:nvPr/>
        </p:nvSpPr>
        <p:spPr bwMode="auto">
          <a:xfrm>
            <a:off x="7099300" y="2890838"/>
            <a:ext cx="228600" cy="2438400"/>
          </a:xfrm>
          <a:prstGeom prst="rightBrace">
            <a:avLst>
              <a:gd name="adj1" fmla="val 88889"/>
              <a:gd name="adj2" fmla="val 50000"/>
            </a:avLst>
          </a:prstGeom>
          <a:noFill/>
          <a:ln w="952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>
              <a:spcBef>
                <a:spcPct val="20000"/>
              </a:spcBef>
              <a:buSzPct val="100000"/>
              <a:buFont typeface="Times New Roman" pitchFamily="18" charset="0"/>
              <a:buNone/>
            </a:pPr>
            <a:endParaRPr kumimoji="1" lang="zh-CN" altLang="en-US">
              <a:solidFill>
                <a:srgbClr val="FF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885" name="Text Box 21"/>
          <p:cNvSpPr txBox="1">
            <a:spLocks noChangeArrowheads="1"/>
          </p:cNvSpPr>
          <p:nvPr/>
        </p:nvSpPr>
        <p:spPr bwMode="auto">
          <a:xfrm>
            <a:off x="7596188" y="3789363"/>
            <a:ext cx="7016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kumimoji="1"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想象</a:t>
            </a:r>
          </a:p>
        </p:txBody>
      </p:sp>
      <p:sp>
        <p:nvSpPr>
          <p:cNvPr id="36886" name="Text Box 22"/>
          <p:cNvSpPr txBox="1">
            <a:spLocks noChangeArrowheads="1"/>
          </p:cNvSpPr>
          <p:nvPr/>
        </p:nvSpPr>
        <p:spPr bwMode="auto">
          <a:xfrm>
            <a:off x="7380288" y="1557338"/>
            <a:ext cx="7191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联想</a:t>
            </a:r>
          </a:p>
        </p:txBody>
      </p:sp>
      <p:sp>
        <p:nvSpPr>
          <p:cNvPr id="112662" name="Text Box 25"/>
          <p:cNvSpPr txBox="1">
            <a:spLocks noChangeArrowheads="1"/>
          </p:cNvSpPr>
          <p:nvPr/>
        </p:nvSpPr>
        <p:spPr bwMode="auto">
          <a:xfrm>
            <a:off x="2339975" y="1557338"/>
            <a:ext cx="32400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ea typeface="微软雅黑" pitchFamily="34" charset="-122"/>
              </a:rPr>
              <a:t>朗读第</a:t>
            </a:r>
            <a:r>
              <a:rPr lang="en-US" altLang="zh-CN" sz="2800">
                <a:ea typeface="微软雅黑" pitchFamily="34" charset="-122"/>
              </a:rPr>
              <a:t>2</a:t>
            </a:r>
            <a:r>
              <a:rPr lang="zh-CN" altLang="en-US" sz="2800">
                <a:ea typeface="微软雅黑" pitchFamily="34" charset="-122"/>
              </a:rPr>
              <a:t>、</a:t>
            </a:r>
            <a:r>
              <a:rPr lang="en-US" altLang="zh-CN" sz="2800">
                <a:ea typeface="微软雅黑" pitchFamily="34" charset="-122"/>
              </a:rPr>
              <a:t>3</a:t>
            </a:r>
            <a:r>
              <a:rPr lang="zh-CN" altLang="en-US" sz="2800">
                <a:ea typeface="微软雅黑" pitchFamily="34" charset="-122"/>
              </a:rPr>
              <a:t>、</a:t>
            </a:r>
            <a:r>
              <a:rPr lang="en-US" altLang="zh-CN" sz="2800">
                <a:ea typeface="微软雅黑" pitchFamily="34" charset="-122"/>
              </a:rPr>
              <a:t>4</a:t>
            </a:r>
            <a:r>
              <a:rPr lang="zh-CN" altLang="en-US" sz="2800">
                <a:ea typeface="微软雅黑" pitchFamily="34" charset="-122"/>
              </a:rPr>
              <a:t>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6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3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6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6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6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6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1" grpId="0" autoUpdateAnimBg="0"/>
      <p:bldP spid="36868" grpId="0" autoUpdateAnimBg="0"/>
      <p:bldP spid="53252" grpId="0" autoUpdateAnimBg="0"/>
      <p:bldP spid="53253" grpId="0" autoUpdateAnimBg="0"/>
      <p:bldP spid="36871" grpId="0" autoUpdateAnimBg="0"/>
      <p:bldP spid="36872" grpId="0" autoUpdateAnimBg="0"/>
      <p:bldP spid="53256" grpId="0" autoUpdateAnimBg="0"/>
      <p:bldP spid="36874" grpId="0" autoUpdateAnimBg="0"/>
      <p:bldP spid="36875" grpId="0" animBg="1"/>
      <p:bldP spid="36876" grpId="0" animBg="1"/>
      <p:bldP spid="36877" grpId="0" animBg="1"/>
      <p:bldP spid="36878" grpId="0" animBg="1"/>
      <p:bldP spid="36879" grpId="0" animBg="1"/>
      <p:bldP spid="36880" grpId="0" animBg="1"/>
      <p:bldP spid="36881" grpId="0" animBg="1"/>
      <p:bldP spid="36882" grpId="0" animBg="1"/>
      <p:bldP spid="36883" grpId="0" animBg="1"/>
      <p:bldP spid="36884" grpId="0" animBg="1"/>
      <p:bldP spid="36885" grpId="0" autoUpdateAnimBg="0"/>
      <p:bldP spid="3688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665" name="Group 5"/>
          <p:cNvGrpSpPr>
            <a:grpSpLocks/>
          </p:cNvGrpSpPr>
          <p:nvPr/>
        </p:nvGrpSpPr>
        <p:grpSpPr bwMode="auto">
          <a:xfrm>
            <a:off x="827088" y="692150"/>
            <a:ext cx="3024187" cy="873125"/>
            <a:chOff x="295" y="391"/>
            <a:chExt cx="1905" cy="550"/>
          </a:xfrm>
        </p:grpSpPr>
        <p:pic>
          <p:nvPicPr>
            <p:cNvPr id="113669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3670" name="Text Box 7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合作探究</a:t>
              </a:r>
            </a:p>
          </p:txBody>
        </p:sp>
      </p:grpSp>
      <p:sp>
        <p:nvSpPr>
          <p:cNvPr id="58373" name="Rectangle 5"/>
          <p:cNvSpPr>
            <a:spLocks noChangeArrowheads="1"/>
          </p:cNvSpPr>
          <p:nvPr/>
        </p:nvSpPr>
        <p:spPr bwMode="auto">
          <a:xfrm>
            <a:off x="3132138" y="2276475"/>
            <a:ext cx="4895850" cy="202565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是指在头脑中对已知的事物形象进行加工，经过新的组合而创造出新的事物形象。</a:t>
            </a:r>
          </a:p>
        </p:txBody>
      </p:sp>
      <p:sp>
        <p:nvSpPr>
          <p:cNvPr id="58374" name="WordArt 6"/>
          <p:cNvSpPr>
            <a:spLocks noChangeArrowheads="1" noChangeShapeType="1" noTextEdit="1"/>
          </p:cNvSpPr>
          <p:nvPr/>
        </p:nvSpPr>
        <p:spPr bwMode="auto">
          <a:xfrm>
            <a:off x="1331913" y="2636838"/>
            <a:ext cx="1079500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楷体"/>
                <a:ea typeface="楷体"/>
              </a:rPr>
              <a:t>想象</a:t>
            </a:r>
          </a:p>
        </p:txBody>
      </p:sp>
      <p:sp>
        <p:nvSpPr>
          <p:cNvPr id="58377" name="Rectangle 9"/>
          <p:cNvSpPr>
            <a:spLocks noChangeArrowheads="1"/>
          </p:cNvSpPr>
          <p:nvPr/>
        </p:nvSpPr>
        <p:spPr bwMode="auto">
          <a:xfrm>
            <a:off x="1547813" y="4581525"/>
            <a:ext cx="6140450" cy="137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66"/>
                </a:solidFill>
                <a:ea typeface="微软雅黑" pitchFamily="34" charset="-122"/>
              </a:rPr>
              <a:t>注意：想象的内容来源于客观现实，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66"/>
                </a:solidFill>
                <a:ea typeface="微软雅黑" pitchFamily="34" charset="-122"/>
              </a:rPr>
              <a:t>          必须进行再创造。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837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3" grpId="0" animBg="1"/>
      <p:bldP spid="58374" grpId="0" animBg="1"/>
      <p:bldP spid="5837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689" name="Group 9"/>
          <p:cNvGrpSpPr>
            <a:grpSpLocks/>
          </p:cNvGrpSpPr>
          <p:nvPr/>
        </p:nvGrpSpPr>
        <p:grpSpPr bwMode="auto">
          <a:xfrm>
            <a:off x="468313" y="620713"/>
            <a:ext cx="3024187" cy="873125"/>
            <a:chOff x="295" y="391"/>
            <a:chExt cx="1905" cy="550"/>
          </a:xfrm>
        </p:grpSpPr>
        <p:pic>
          <p:nvPicPr>
            <p:cNvPr id="114692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4693" name="Text Box 11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合作探究</a:t>
              </a:r>
            </a:p>
          </p:txBody>
        </p:sp>
      </p:grp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827088" y="2012950"/>
            <a:ext cx="7848600" cy="46561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defRPr/>
            </a:pPr>
            <a:r>
              <a:rPr kumimoji="1" lang="zh-CN" altLang="en-US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）把“天上的明星现了”，这‘现’可否换成‘亮’，行不行？ </a:t>
            </a:r>
          </a:p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明确：星星是本来就存在的，发出亮光的。没有由暗到亮的过程，只有由隐到现的过程。当黑夜来临的时候，才能看见他们的光芒。</a:t>
            </a:r>
          </a:p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       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）“浅浅的”天河，为什么用“浅浅的”？ 	</a:t>
            </a:r>
          </a:p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明确：并不是真的就是浅浅的含义，实际是暗指了天河的宽广，阻碍了牛郎织女的见面。</a:t>
            </a:r>
          </a:p>
          <a:p>
            <a:pPr>
              <a:lnSpc>
                <a:spcPct val="120000"/>
              </a:lnSpc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lang="zh-CN" altLang="en-US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114691" name="Text Box 8"/>
          <p:cNvSpPr txBox="1">
            <a:spLocks noChangeArrowheads="1"/>
          </p:cNvSpPr>
          <p:nvPr/>
        </p:nvSpPr>
        <p:spPr bwMode="auto">
          <a:xfrm>
            <a:off x="3995738" y="1341438"/>
            <a:ext cx="20891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ea typeface="微软雅黑" pitchFamily="34" charset="-122"/>
              </a:rPr>
              <a:t>品析语言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40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40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713" name="Group 9"/>
          <p:cNvGrpSpPr>
            <a:grpSpLocks/>
          </p:cNvGrpSpPr>
          <p:nvPr/>
        </p:nvGrpSpPr>
        <p:grpSpPr bwMode="auto">
          <a:xfrm>
            <a:off x="468313" y="620713"/>
            <a:ext cx="3024187" cy="873125"/>
            <a:chOff x="295" y="391"/>
            <a:chExt cx="1905" cy="550"/>
          </a:xfrm>
        </p:grpSpPr>
        <p:pic>
          <p:nvPicPr>
            <p:cNvPr id="115716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5717" name="Text Box 11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合作探究</a:t>
              </a:r>
            </a:p>
          </p:txBody>
        </p:sp>
      </p:grpSp>
      <p:sp>
        <p:nvSpPr>
          <p:cNvPr id="63493" name="Text Box 4"/>
          <p:cNvSpPr txBox="1">
            <a:spLocks noChangeArrowheads="1"/>
          </p:cNvSpPr>
          <p:nvPr/>
        </p:nvSpPr>
        <p:spPr bwMode="auto">
          <a:xfrm>
            <a:off x="395288" y="2055813"/>
            <a:ext cx="8497887" cy="432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）“我想他们此刻，定然在天街闲游”，先用了“我想”，又用了“定然”这是不是很矛盾？ </a:t>
            </a: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明确：整个都是想象的，但是在想象中用肯定的语气，表现了作者追求理想境界的坚定信念。</a:t>
            </a: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）为什么要说是那“朵”流星，而不说是那“颗”流星？ </a:t>
            </a: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明确：“朵”作流星的量词，表现了流星像一个火团的特征，又与灯笼的比喻相对应，让读者感到流星和花朵一样美丽。</a:t>
            </a:r>
          </a:p>
          <a:p>
            <a:pPr>
              <a:lnSpc>
                <a:spcPct val="120000"/>
              </a:lnSpc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kumimoji="1" lang="zh-CN" altLang="en-US" sz="2000" b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</p:txBody>
      </p:sp>
      <p:sp>
        <p:nvSpPr>
          <p:cNvPr id="115715" name="Text Box 6"/>
          <p:cNvSpPr txBox="1">
            <a:spLocks noChangeArrowheads="1"/>
          </p:cNvSpPr>
          <p:nvPr/>
        </p:nvSpPr>
        <p:spPr bwMode="auto">
          <a:xfrm>
            <a:off x="3995738" y="1341438"/>
            <a:ext cx="20891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ea typeface="微软雅黑" pitchFamily="34" charset="-122"/>
              </a:rPr>
              <a:t>品析语言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4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34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6737" name="Group 9"/>
          <p:cNvGrpSpPr>
            <a:grpSpLocks/>
          </p:cNvGrpSpPr>
          <p:nvPr/>
        </p:nvGrpSpPr>
        <p:grpSpPr bwMode="auto">
          <a:xfrm>
            <a:off x="468313" y="620713"/>
            <a:ext cx="3024187" cy="873125"/>
            <a:chOff x="295" y="391"/>
            <a:chExt cx="1905" cy="550"/>
          </a:xfrm>
        </p:grpSpPr>
        <p:pic>
          <p:nvPicPr>
            <p:cNvPr id="116746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6747" name="Text Box 11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总结分析</a:t>
              </a:r>
            </a:p>
          </p:txBody>
        </p:sp>
      </p:grpSp>
      <p:sp>
        <p:nvSpPr>
          <p:cNvPr id="61447" name="Rectangle 7"/>
          <p:cNvSpPr>
            <a:spLocks noChangeArrowheads="1"/>
          </p:cNvSpPr>
          <p:nvPr/>
        </p:nvSpPr>
        <p:spPr bwMode="auto">
          <a:xfrm>
            <a:off x="17463" y="3003550"/>
            <a:ext cx="10171112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第一节</a:t>
            </a:r>
          </a:p>
          <a:p>
            <a:r>
              <a:rPr kumimoji="1"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恰当的联想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     街灯     明星        街灯</a:t>
            </a:r>
          </a:p>
          <a:p>
            <a:endParaRPr kumimoji="1" lang="zh-CN" altLang="en-US">
              <a:latin typeface="微软雅黑" pitchFamily="34" charset="-122"/>
              <a:ea typeface="微软雅黑" pitchFamily="34" charset="-122"/>
            </a:endParaRPr>
          </a:p>
          <a:p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                                陈列物品   稀世珍品</a:t>
            </a:r>
          </a:p>
          <a:p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  </a:t>
            </a:r>
            <a:r>
              <a:rPr kumimoji="1"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kumimoji="1" lang="en-US" altLang="zh-CN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2—4</a:t>
            </a:r>
            <a:r>
              <a:rPr kumimoji="1"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节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                                                            含蓄</a:t>
            </a:r>
          </a:p>
          <a:p>
            <a:r>
              <a:rPr kumimoji="1"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丰富的想象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     街市                                   美好理想    黑暗人间</a:t>
            </a:r>
          </a:p>
          <a:p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                                                自由往来               反衬</a:t>
            </a:r>
          </a:p>
          <a:p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                               牛郎织女  </a:t>
            </a:r>
          </a:p>
          <a:p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                                                幸福美满</a:t>
            </a:r>
          </a:p>
        </p:txBody>
      </p:sp>
      <p:sp>
        <p:nvSpPr>
          <p:cNvPr id="61448" name="Line 8"/>
          <p:cNvSpPr>
            <a:spLocks noChangeShapeType="1"/>
          </p:cNvSpPr>
          <p:nvPr/>
        </p:nvSpPr>
        <p:spPr bwMode="auto">
          <a:xfrm>
            <a:off x="2700338" y="3573463"/>
            <a:ext cx="358775" cy="0"/>
          </a:xfrm>
          <a:prstGeom prst="line">
            <a:avLst/>
          </a:prstGeom>
          <a:noFill/>
          <a:ln w="34925">
            <a:solidFill>
              <a:srgbClr val="FF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449" name="Line 9"/>
          <p:cNvSpPr>
            <a:spLocks noChangeShapeType="1"/>
          </p:cNvSpPr>
          <p:nvPr/>
        </p:nvSpPr>
        <p:spPr bwMode="auto">
          <a:xfrm>
            <a:off x="3995738" y="3573463"/>
            <a:ext cx="358775" cy="0"/>
          </a:xfrm>
          <a:prstGeom prst="line">
            <a:avLst/>
          </a:prstGeom>
          <a:noFill/>
          <a:ln w="34925">
            <a:solidFill>
              <a:srgbClr val="FF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450" name="Line 10"/>
          <p:cNvSpPr>
            <a:spLocks noChangeShapeType="1"/>
          </p:cNvSpPr>
          <p:nvPr/>
        </p:nvSpPr>
        <p:spPr bwMode="auto">
          <a:xfrm>
            <a:off x="7092950" y="5013325"/>
            <a:ext cx="358775" cy="0"/>
          </a:xfrm>
          <a:prstGeom prst="line">
            <a:avLst/>
          </a:prstGeom>
          <a:noFill/>
          <a:ln w="34925">
            <a:solidFill>
              <a:srgbClr val="FF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451" name="AutoShape 11"/>
          <p:cNvSpPr>
            <a:spLocks/>
          </p:cNvSpPr>
          <p:nvPr/>
        </p:nvSpPr>
        <p:spPr bwMode="auto">
          <a:xfrm>
            <a:off x="2627313" y="4292600"/>
            <a:ext cx="304800" cy="1447800"/>
          </a:xfrm>
          <a:prstGeom prst="leftBrace">
            <a:avLst>
              <a:gd name="adj1" fmla="val 39583"/>
              <a:gd name="adj2" fmla="val 50000"/>
            </a:avLst>
          </a:prstGeom>
          <a:noFill/>
          <a:ln w="34925">
            <a:solidFill>
              <a:srgbClr val="FF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52" name="AutoShape 12"/>
          <p:cNvSpPr>
            <a:spLocks/>
          </p:cNvSpPr>
          <p:nvPr/>
        </p:nvSpPr>
        <p:spPr bwMode="auto">
          <a:xfrm>
            <a:off x="4211638" y="5373688"/>
            <a:ext cx="215900" cy="720725"/>
          </a:xfrm>
          <a:prstGeom prst="leftBrace">
            <a:avLst>
              <a:gd name="adj1" fmla="val 27819"/>
              <a:gd name="adj2" fmla="val 50139"/>
            </a:avLst>
          </a:prstGeom>
          <a:noFill/>
          <a:ln w="34925">
            <a:solidFill>
              <a:srgbClr val="FF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53" name="AutoShape 13"/>
          <p:cNvSpPr>
            <a:spLocks/>
          </p:cNvSpPr>
          <p:nvPr/>
        </p:nvSpPr>
        <p:spPr bwMode="auto">
          <a:xfrm>
            <a:off x="5724525" y="4221163"/>
            <a:ext cx="76200" cy="1981200"/>
          </a:xfrm>
          <a:prstGeom prst="rightBrace">
            <a:avLst>
              <a:gd name="adj1" fmla="val 216667"/>
              <a:gd name="adj2" fmla="val 50000"/>
            </a:avLst>
          </a:prstGeom>
          <a:noFill/>
          <a:ln w="34925">
            <a:solidFill>
              <a:srgbClr val="FF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6745" name="Rectangle 14"/>
          <p:cNvSpPr>
            <a:spLocks noChangeArrowheads="1"/>
          </p:cNvSpPr>
          <p:nvPr/>
        </p:nvSpPr>
        <p:spPr bwMode="auto">
          <a:xfrm>
            <a:off x="395288" y="1412875"/>
            <a:ext cx="8280400" cy="151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66700">
              <a:lnSpc>
                <a:spcPct val="130000"/>
              </a:lnSpc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诗中如何进行联想？想象又是怎样逐步展开的？</a:t>
            </a:r>
          </a:p>
          <a:p>
            <a:pPr indent="266700">
              <a:lnSpc>
                <a:spcPct val="130000"/>
              </a:lnSpc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作者为什么把天上写得这么美，把牛郎织女的故事改写得这么美好幸福？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1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1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1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1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1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7" grpId="0"/>
      <p:bldP spid="61448" grpId="0" animBg="1"/>
      <p:bldP spid="61449" grpId="0" animBg="1"/>
      <p:bldP spid="61450" grpId="0" animBg="1"/>
      <p:bldP spid="61451" grpId="0" animBg="1"/>
      <p:bldP spid="61452" grpId="0" animBg="1"/>
      <p:bldP spid="6145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785" name="Group 9"/>
          <p:cNvGrpSpPr>
            <a:grpSpLocks/>
          </p:cNvGrpSpPr>
          <p:nvPr/>
        </p:nvGrpSpPr>
        <p:grpSpPr bwMode="auto">
          <a:xfrm>
            <a:off x="468313" y="620713"/>
            <a:ext cx="3024187" cy="873125"/>
            <a:chOff x="295" y="391"/>
            <a:chExt cx="1905" cy="550"/>
          </a:xfrm>
        </p:grpSpPr>
        <p:pic>
          <p:nvPicPr>
            <p:cNvPr id="118803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8804" name="Text Box 11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写法探究</a:t>
              </a:r>
            </a:p>
          </p:txBody>
        </p:sp>
      </p:grpSp>
      <p:sp>
        <p:nvSpPr>
          <p:cNvPr id="118786" name="Text Box 2"/>
          <p:cNvSpPr txBox="1">
            <a:spLocks noChangeArrowheads="1"/>
          </p:cNvSpPr>
          <p:nvPr/>
        </p:nvSpPr>
        <p:spPr bwMode="auto">
          <a:xfrm>
            <a:off x="3276600" y="1628775"/>
            <a:ext cx="3048000" cy="11604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想象与联想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　　</a:t>
            </a:r>
          </a:p>
        </p:txBody>
      </p:sp>
      <p:sp>
        <p:nvSpPr>
          <p:cNvPr id="118787" name="Text Box 3"/>
          <p:cNvSpPr txBox="1">
            <a:spLocks noChangeArrowheads="1"/>
          </p:cNvSpPr>
          <p:nvPr/>
        </p:nvSpPr>
        <p:spPr bwMode="auto">
          <a:xfrm>
            <a:off x="381000" y="3241675"/>
            <a:ext cx="1828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>
                <a:solidFill>
                  <a:srgbClr val="3211F5"/>
                </a:solidFill>
                <a:latin typeface="微软雅黑" pitchFamily="34" charset="-122"/>
                <a:ea typeface="微软雅黑" pitchFamily="34" charset="-122"/>
              </a:rPr>
              <a:t>联想：</a:t>
            </a:r>
          </a:p>
        </p:txBody>
      </p:sp>
      <p:sp>
        <p:nvSpPr>
          <p:cNvPr id="118788" name="AutoShape 4"/>
          <p:cNvSpPr>
            <a:spLocks noChangeArrowheads="1"/>
          </p:cNvSpPr>
          <p:nvPr/>
        </p:nvSpPr>
        <p:spPr bwMode="auto">
          <a:xfrm>
            <a:off x="3048000" y="3317875"/>
            <a:ext cx="2057400" cy="152400"/>
          </a:xfrm>
          <a:prstGeom prst="notchedRightArrow">
            <a:avLst>
              <a:gd name="adj1" fmla="val 50000"/>
              <a:gd name="adj2" fmla="val 337563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eaLnBrk="0" hangingPunct="0"/>
            <a:endParaRPr lang="zh-CN" altLang="en-US">
              <a:solidFill>
                <a:srgbClr val="3211F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8789" name="Text Box 5"/>
          <p:cNvSpPr txBox="1">
            <a:spLocks noChangeArrowheads="1"/>
          </p:cNvSpPr>
          <p:nvPr/>
        </p:nvSpPr>
        <p:spPr bwMode="auto">
          <a:xfrm>
            <a:off x="1600200" y="3013075"/>
            <a:ext cx="1524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>
                <a:solidFill>
                  <a:srgbClr val="3211F5"/>
                </a:solidFill>
                <a:latin typeface="微软雅黑" pitchFamily="34" charset="-122"/>
                <a:ea typeface="微软雅黑" pitchFamily="34" charset="-122"/>
              </a:rPr>
              <a:t>甲事物</a:t>
            </a:r>
          </a:p>
        </p:txBody>
      </p:sp>
      <p:sp>
        <p:nvSpPr>
          <p:cNvPr id="118790" name="Text Box 6"/>
          <p:cNvSpPr txBox="1">
            <a:spLocks noChangeArrowheads="1"/>
          </p:cNvSpPr>
          <p:nvPr/>
        </p:nvSpPr>
        <p:spPr bwMode="auto">
          <a:xfrm>
            <a:off x="3505200" y="2632075"/>
            <a:ext cx="16764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>
                <a:solidFill>
                  <a:srgbClr val="660033"/>
                </a:solidFill>
                <a:latin typeface="微软雅黑" pitchFamily="34" charset="-122"/>
                <a:ea typeface="微软雅黑" pitchFamily="34" charset="-122"/>
              </a:rPr>
              <a:t>想到</a:t>
            </a:r>
          </a:p>
        </p:txBody>
      </p:sp>
      <p:sp>
        <p:nvSpPr>
          <p:cNvPr id="118791" name="Text Box 7"/>
          <p:cNvSpPr txBox="1">
            <a:spLocks noChangeArrowheads="1"/>
          </p:cNvSpPr>
          <p:nvPr/>
        </p:nvSpPr>
        <p:spPr bwMode="auto">
          <a:xfrm>
            <a:off x="5105400" y="3013075"/>
            <a:ext cx="2286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>
                <a:solidFill>
                  <a:srgbClr val="3211F5"/>
                </a:solidFill>
                <a:latin typeface="微软雅黑" pitchFamily="34" charset="-122"/>
                <a:ea typeface="微软雅黑" pitchFamily="34" charset="-122"/>
              </a:rPr>
              <a:t>乙事物</a:t>
            </a:r>
          </a:p>
        </p:txBody>
      </p:sp>
      <p:sp>
        <p:nvSpPr>
          <p:cNvPr id="118792" name="Text Box 8"/>
          <p:cNvSpPr txBox="1">
            <a:spLocks noChangeArrowheads="1"/>
          </p:cNvSpPr>
          <p:nvPr/>
        </p:nvSpPr>
        <p:spPr bwMode="auto">
          <a:xfrm>
            <a:off x="1619250" y="3141663"/>
            <a:ext cx="50292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8793" name="Text Box 9"/>
          <p:cNvSpPr txBox="1">
            <a:spLocks noChangeArrowheads="1"/>
          </p:cNvSpPr>
          <p:nvPr/>
        </p:nvSpPr>
        <p:spPr bwMode="auto">
          <a:xfrm>
            <a:off x="1752600" y="3624263"/>
            <a:ext cx="6019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存在                             存在</a:t>
            </a:r>
          </a:p>
        </p:txBody>
      </p:sp>
      <p:sp>
        <p:nvSpPr>
          <p:cNvPr id="118794" name="Text Box 10"/>
          <p:cNvSpPr txBox="1">
            <a:spLocks noChangeArrowheads="1"/>
          </p:cNvSpPr>
          <p:nvPr/>
        </p:nvSpPr>
        <p:spPr bwMode="auto">
          <a:xfrm>
            <a:off x="457200" y="5070475"/>
            <a:ext cx="1524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>
                <a:solidFill>
                  <a:srgbClr val="3211F5"/>
                </a:solidFill>
                <a:latin typeface="微软雅黑" pitchFamily="34" charset="-122"/>
                <a:ea typeface="微软雅黑" pitchFamily="34" charset="-122"/>
              </a:rPr>
              <a:t>想象：</a:t>
            </a:r>
          </a:p>
        </p:txBody>
      </p:sp>
      <p:sp>
        <p:nvSpPr>
          <p:cNvPr id="118795" name="Text Box 11"/>
          <p:cNvSpPr txBox="1">
            <a:spLocks noChangeArrowheads="1"/>
          </p:cNvSpPr>
          <p:nvPr/>
        </p:nvSpPr>
        <p:spPr bwMode="auto">
          <a:xfrm>
            <a:off x="1676400" y="4994275"/>
            <a:ext cx="16002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>
                <a:solidFill>
                  <a:srgbClr val="3211F5"/>
                </a:solidFill>
                <a:latin typeface="微软雅黑" pitchFamily="34" charset="-122"/>
                <a:ea typeface="微软雅黑" pitchFamily="34" charset="-122"/>
              </a:rPr>
              <a:t>甲事物</a:t>
            </a:r>
          </a:p>
        </p:txBody>
      </p:sp>
      <p:sp>
        <p:nvSpPr>
          <p:cNvPr id="118796" name="Text Box 12"/>
          <p:cNvSpPr txBox="1">
            <a:spLocks noChangeArrowheads="1"/>
          </p:cNvSpPr>
          <p:nvPr/>
        </p:nvSpPr>
        <p:spPr bwMode="auto">
          <a:xfrm>
            <a:off x="3276600" y="4460875"/>
            <a:ext cx="1828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8797" name="AutoShape 13"/>
          <p:cNvSpPr>
            <a:spLocks noChangeArrowheads="1"/>
          </p:cNvSpPr>
          <p:nvPr/>
        </p:nvSpPr>
        <p:spPr bwMode="auto">
          <a:xfrm>
            <a:off x="3124200" y="5222875"/>
            <a:ext cx="2057400" cy="152400"/>
          </a:xfrm>
          <a:prstGeom prst="notchedRightArrow">
            <a:avLst>
              <a:gd name="adj1" fmla="val 50000"/>
              <a:gd name="adj2" fmla="val 337563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eaLnBrk="0" hangingPunct="0"/>
            <a:endParaRPr lang="zh-CN" altLang="en-US">
              <a:solidFill>
                <a:srgbClr val="3211F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8798" name="Text Box 14"/>
          <p:cNvSpPr txBox="1">
            <a:spLocks noChangeArrowheads="1"/>
          </p:cNvSpPr>
          <p:nvPr/>
        </p:nvSpPr>
        <p:spPr bwMode="auto">
          <a:xfrm>
            <a:off x="3276600" y="4689475"/>
            <a:ext cx="16002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>
                <a:solidFill>
                  <a:srgbClr val="660033"/>
                </a:solidFill>
                <a:latin typeface="微软雅黑" pitchFamily="34" charset="-122"/>
                <a:ea typeface="微软雅黑" pitchFamily="34" charset="-122"/>
              </a:rPr>
              <a:t>创造出</a:t>
            </a:r>
          </a:p>
        </p:txBody>
      </p:sp>
      <p:sp>
        <p:nvSpPr>
          <p:cNvPr id="118799" name="Text Box 15"/>
          <p:cNvSpPr txBox="1">
            <a:spLocks noChangeArrowheads="1"/>
          </p:cNvSpPr>
          <p:nvPr/>
        </p:nvSpPr>
        <p:spPr bwMode="auto">
          <a:xfrm>
            <a:off x="5105400" y="4994275"/>
            <a:ext cx="2209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>
                <a:solidFill>
                  <a:srgbClr val="3211F5"/>
                </a:solidFill>
                <a:latin typeface="微软雅黑" pitchFamily="34" charset="-122"/>
                <a:ea typeface="微软雅黑" pitchFamily="34" charset="-122"/>
              </a:rPr>
              <a:t>乙事物</a:t>
            </a:r>
          </a:p>
        </p:txBody>
      </p:sp>
      <p:sp>
        <p:nvSpPr>
          <p:cNvPr id="118800" name="Text Box 16"/>
          <p:cNvSpPr txBox="1">
            <a:spLocks noChangeArrowheads="1"/>
          </p:cNvSpPr>
          <p:nvPr/>
        </p:nvSpPr>
        <p:spPr bwMode="auto">
          <a:xfrm>
            <a:off x="1524000" y="5603875"/>
            <a:ext cx="63246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存在</a:t>
            </a:r>
            <a:r>
              <a:rPr lang="zh-CN" altLang="en-US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                            </a:t>
            </a:r>
            <a:r>
              <a: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不存在</a:t>
            </a:r>
          </a:p>
        </p:txBody>
      </p:sp>
      <p:sp>
        <p:nvSpPr>
          <p:cNvPr id="118801" name="Text Box 18"/>
          <p:cNvSpPr txBox="1">
            <a:spLocks noChangeArrowheads="1"/>
          </p:cNvSpPr>
          <p:nvPr/>
        </p:nvSpPr>
        <p:spPr bwMode="auto">
          <a:xfrm>
            <a:off x="6553200" y="2936875"/>
            <a:ext cx="2590800" cy="10048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因果联系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相似关系</a:t>
            </a:r>
          </a:p>
        </p:txBody>
      </p:sp>
      <p:sp>
        <p:nvSpPr>
          <p:cNvPr id="118802" name="Text Box 19"/>
          <p:cNvSpPr txBox="1">
            <a:spLocks noChangeArrowheads="1"/>
          </p:cNvSpPr>
          <p:nvPr/>
        </p:nvSpPr>
        <p:spPr bwMode="auto">
          <a:xfrm>
            <a:off x="6781800" y="4841875"/>
            <a:ext cx="2362200" cy="15525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来源于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客观现实</a:t>
            </a:r>
          </a:p>
          <a:p>
            <a:pPr eaLnBrk="0" hangingPunct="0">
              <a:spcBef>
                <a:spcPct val="50000"/>
              </a:spcBef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3213" y="620713"/>
            <a:ext cx="3024187" cy="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Text Box 23"/>
          <p:cNvSpPr txBox="1">
            <a:spLocks noChangeArrowheads="1"/>
          </p:cNvSpPr>
          <p:nvPr/>
        </p:nvSpPr>
        <p:spPr bwMode="auto">
          <a:xfrm>
            <a:off x="3779838" y="908050"/>
            <a:ext cx="1584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ea typeface="微软雅黑" pitchFamily="34" charset="-122"/>
              </a:rPr>
              <a:t>情景导入</a:t>
            </a:r>
          </a:p>
        </p:txBody>
      </p:sp>
      <p:pic>
        <p:nvPicPr>
          <p:cNvPr id="38915" name="Picture 7" descr="20110828193018_G2ZJ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2060575"/>
            <a:ext cx="5400675" cy="369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Text Box 8"/>
          <p:cNvSpPr txBox="1">
            <a:spLocks noChangeArrowheads="1"/>
          </p:cNvSpPr>
          <p:nvPr/>
        </p:nvSpPr>
        <p:spPr bwMode="auto">
          <a:xfrm>
            <a:off x="6443663" y="1557338"/>
            <a:ext cx="19367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      当夜幕降临时，我们仰望群星璀灿的天空，禁不住浮想连翩，那里，曾有过多少美丽的故事和神奇的传说啊！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809" name="Group 9"/>
          <p:cNvGrpSpPr>
            <a:grpSpLocks/>
          </p:cNvGrpSpPr>
          <p:nvPr/>
        </p:nvGrpSpPr>
        <p:grpSpPr bwMode="auto">
          <a:xfrm>
            <a:off x="468313" y="620713"/>
            <a:ext cx="3024187" cy="873125"/>
            <a:chOff x="295" y="391"/>
            <a:chExt cx="1905" cy="550"/>
          </a:xfrm>
        </p:grpSpPr>
        <p:pic>
          <p:nvPicPr>
            <p:cNvPr id="119811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9812" name="Text Box 11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课堂小结</a:t>
              </a:r>
            </a:p>
          </p:txBody>
        </p:sp>
      </p:grp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755650" y="1989138"/>
            <a:ext cx="7848600" cy="27209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defRPr/>
            </a:pPr>
            <a:r>
              <a:rPr kumimoji="1" lang="zh-CN" altLang="en-US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     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诗人由远远的街灯产生</a:t>
            </a:r>
            <a:r>
              <a:rPr kumimoji="1"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联想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和</a:t>
            </a:r>
            <a:r>
              <a:rPr kumimoji="1"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想象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，描绘了美丽的街市及牛郎织女幸福的生活，表现了诗人</a:t>
            </a:r>
            <a:r>
              <a:rPr kumimoji="1"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对黑暗现实的痛恨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，</a:t>
            </a:r>
            <a:r>
              <a:rPr kumimoji="1"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对光明、自由、幸福、快乐生活的向往和追求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，激发人们为实现这一理想而奋斗。</a:t>
            </a:r>
          </a:p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r>
              <a:rPr kumimoji="1" lang="zh-CN" altLang="en-US" b="0">
                <a:latin typeface="微软雅黑" pitchFamily="34" charset="-122"/>
                <a:ea typeface="微软雅黑" pitchFamily="34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833" name="Group 9"/>
          <p:cNvGrpSpPr>
            <a:grpSpLocks/>
          </p:cNvGrpSpPr>
          <p:nvPr/>
        </p:nvGrpSpPr>
        <p:grpSpPr bwMode="auto">
          <a:xfrm>
            <a:off x="468313" y="620713"/>
            <a:ext cx="3024187" cy="873125"/>
            <a:chOff x="295" y="391"/>
            <a:chExt cx="1905" cy="550"/>
          </a:xfrm>
        </p:grpSpPr>
        <p:pic>
          <p:nvPicPr>
            <p:cNvPr id="120840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0841" name="Text Box 11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拓展延伸</a:t>
              </a:r>
            </a:p>
          </p:txBody>
        </p:sp>
      </p:grpSp>
      <p:sp>
        <p:nvSpPr>
          <p:cNvPr id="120834" name="Text Box 3"/>
          <p:cNvSpPr txBox="1">
            <a:spLocks noChangeArrowheads="1"/>
          </p:cNvSpPr>
          <p:nvPr/>
        </p:nvSpPr>
        <p:spPr bwMode="auto">
          <a:xfrm>
            <a:off x="895350" y="1647825"/>
            <a:ext cx="624840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/>
              <a:t>发挥想象，补充下列句子。</a:t>
            </a:r>
          </a:p>
        </p:txBody>
      </p:sp>
      <p:sp>
        <p:nvSpPr>
          <p:cNvPr id="120835" name="矩形 1"/>
          <p:cNvSpPr>
            <a:spLocks noChangeArrowheads="1"/>
          </p:cNvSpPr>
          <p:nvPr/>
        </p:nvSpPr>
        <p:spPr bwMode="auto">
          <a:xfrm>
            <a:off x="323850" y="2133600"/>
            <a:ext cx="8461375" cy="305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609600" algn="just" eaLnBrk="0" hangingPunct="0">
              <a:lnSpc>
                <a:spcPct val="150000"/>
              </a:lnSpc>
              <a:buFont typeface="Arial" charset="0"/>
              <a:buNone/>
            </a:pPr>
            <a:endParaRPr lang="zh-CN" altLang="zh-CN" sz="1000" b="0">
              <a:latin typeface="宋体" charset="-122"/>
            </a:endParaRPr>
          </a:p>
          <a:p>
            <a:pPr indent="609600" algn="just" eaLnBrk="0" hangingPunct="0">
              <a:lnSpc>
                <a:spcPct val="150000"/>
              </a:lnSpc>
              <a:buFont typeface="Arial" charset="0"/>
              <a:buNone/>
            </a:pPr>
            <a:r>
              <a:rPr lang="zh-CN" altLang="zh-CN" b="0">
                <a:latin typeface="Times New Roman" pitchFamily="18" charset="0"/>
                <a:ea typeface="微软雅黑" pitchFamily="34" charset="-122"/>
              </a:rPr>
              <a:t>示例：远远的街灯明了，好像闪着无数的明星。</a:t>
            </a:r>
            <a:endParaRPr lang="zh-CN" altLang="zh-CN" sz="1000" b="0">
              <a:latin typeface="宋体" charset="-122"/>
            </a:endParaRPr>
          </a:p>
          <a:p>
            <a:pPr indent="609600" algn="just" eaLnBrk="0" hangingPunct="0">
              <a:lnSpc>
                <a:spcPct val="150000"/>
              </a:lnSpc>
              <a:buFont typeface="Arial" charset="0"/>
              <a:buNone/>
            </a:pPr>
            <a:r>
              <a:rPr lang="en-US" altLang="zh-CN" b="0">
                <a:latin typeface="Times New Roman" pitchFamily="18" charset="0"/>
                <a:ea typeface="微软雅黑" pitchFamily="34" charset="-122"/>
              </a:rPr>
              <a:t>(1)</a:t>
            </a:r>
            <a:r>
              <a:rPr lang="zh-CN" altLang="zh-CN" b="0">
                <a:latin typeface="Times New Roman" pitchFamily="18" charset="0"/>
                <a:ea typeface="微软雅黑" pitchFamily="34" charset="-122"/>
              </a:rPr>
              <a:t>池塘中的莲花开了，好像</a:t>
            </a:r>
            <a:r>
              <a:rPr lang="zh-CN" altLang="en-US" b="0">
                <a:latin typeface="Times New Roman" pitchFamily="18" charset="0"/>
                <a:ea typeface="微软雅黑" pitchFamily="34" charset="-122"/>
              </a:rPr>
              <a:t> </a:t>
            </a:r>
            <a:r>
              <a:rPr lang="zh-CN" altLang="en-US" b="0" u="sng">
                <a:latin typeface="Times New Roman" pitchFamily="18" charset="0"/>
                <a:ea typeface="微软雅黑" pitchFamily="34" charset="-122"/>
              </a:rPr>
              <a:t>                                       </a:t>
            </a:r>
            <a:r>
              <a:rPr lang="zh-CN" altLang="zh-CN" b="0">
                <a:latin typeface="Times New Roman" pitchFamily="18" charset="0"/>
                <a:ea typeface="微软雅黑" pitchFamily="34" charset="-122"/>
              </a:rPr>
              <a:t>。</a:t>
            </a:r>
            <a:endParaRPr lang="zh-CN" altLang="zh-CN" sz="1000" b="0">
              <a:latin typeface="宋体" charset="-122"/>
            </a:endParaRPr>
          </a:p>
          <a:p>
            <a:pPr indent="609600" algn="just" eaLnBrk="0" hangingPunct="0">
              <a:lnSpc>
                <a:spcPct val="150000"/>
              </a:lnSpc>
              <a:buFont typeface="Arial" charset="0"/>
              <a:buNone/>
            </a:pPr>
            <a:r>
              <a:rPr lang="en-US" altLang="zh-CN" b="0">
                <a:latin typeface="Times New Roman" pitchFamily="18" charset="0"/>
                <a:ea typeface="微软雅黑" pitchFamily="34" charset="-122"/>
              </a:rPr>
              <a:t>(2)</a:t>
            </a:r>
            <a:r>
              <a:rPr lang="zh-CN" altLang="zh-CN" b="0">
                <a:latin typeface="Times New Roman" pitchFamily="18" charset="0"/>
                <a:ea typeface="微软雅黑" pitchFamily="34" charset="-122"/>
              </a:rPr>
              <a:t>风筝飘在空中，好像</a:t>
            </a:r>
            <a:r>
              <a:rPr lang="zh-CN" altLang="en-US" b="0">
                <a:latin typeface="Times New Roman" pitchFamily="18" charset="0"/>
                <a:ea typeface="微软雅黑" pitchFamily="34" charset="-122"/>
              </a:rPr>
              <a:t> </a:t>
            </a:r>
            <a:r>
              <a:rPr lang="zh-CN" altLang="en-US" b="0" u="sng">
                <a:latin typeface="Times New Roman" pitchFamily="18" charset="0"/>
                <a:ea typeface="微软雅黑" pitchFamily="34" charset="-122"/>
              </a:rPr>
              <a:t>                               </a:t>
            </a:r>
            <a:r>
              <a:rPr lang="zh-CN" altLang="zh-CN" b="0">
                <a:latin typeface="Times New Roman" pitchFamily="18" charset="0"/>
                <a:ea typeface="微软雅黑" pitchFamily="34" charset="-122"/>
              </a:rPr>
              <a:t>。</a:t>
            </a:r>
            <a:endParaRPr lang="zh-CN" altLang="zh-CN" sz="1000" b="0">
              <a:latin typeface="宋体" charset="-122"/>
            </a:endParaRPr>
          </a:p>
          <a:p>
            <a:pPr indent="609600" algn="just" eaLnBrk="0" hangingPunct="0">
              <a:lnSpc>
                <a:spcPct val="150000"/>
              </a:lnSpc>
              <a:buFont typeface="Arial" charset="0"/>
              <a:buNone/>
            </a:pPr>
            <a:r>
              <a:rPr lang="en-US" altLang="zh-CN" b="0">
                <a:latin typeface="Times New Roman" pitchFamily="18" charset="0"/>
                <a:ea typeface="微软雅黑" pitchFamily="34" charset="-122"/>
              </a:rPr>
              <a:t>(3)</a:t>
            </a:r>
            <a:r>
              <a:rPr lang="zh-CN" altLang="zh-CN" b="0">
                <a:latin typeface="Times New Roman" pitchFamily="18" charset="0"/>
                <a:ea typeface="微软雅黑" pitchFamily="34" charset="-122"/>
              </a:rPr>
              <a:t>月光照在地上，好像</a:t>
            </a:r>
            <a:r>
              <a:rPr lang="zh-CN" altLang="en-US" b="0" u="sng">
                <a:latin typeface="Times New Roman" pitchFamily="18" charset="0"/>
                <a:ea typeface="微软雅黑" pitchFamily="34" charset="-122"/>
              </a:rPr>
              <a:t>                      </a:t>
            </a:r>
            <a:r>
              <a:rPr lang="zh-CN" altLang="zh-CN" b="0">
                <a:latin typeface="Times New Roman" pitchFamily="18" charset="0"/>
                <a:ea typeface="微软雅黑" pitchFamily="34" charset="-122"/>
              </a:rPr>
              <a:t>。</a:t>
            </a:r>
            <a:endParaRPr lang="zh-CN" altLang="en-US" sz="1000" b="0">
              <a:latin typeface="宋体" charset="-122"/>
            </a:endParaRPr>
          </a:p>
          <a:p>
            <a:pPr indent="609600" algn="just" eaLnBrk="0" hangingPunct="0">
              <a:lnSpc>
                <a:spcPct val="150000"/>
              </a:lnSpc>
              <a:buFont typeface="Arial" charset="0"/>
              <a:buNone/>
            </a:pPr>
            <a:r>
              <a:rPr lang="en-US" altLang="zh-CN" b="0">
                <a:latin typeface="Times New Roman" pitchFamily="18" charset="0"/>
                <a:ea typeface="微软雅黑" pitchFamily="34" charset="-122"/>
              </a:rPr>
              <a:t>(4)</a:t>
            </a:r>
            <a:r>
              <a:rPr lang="zh-CN" altLang="zh-CN" b="0">
                <a:latin typeface="Times New Roman" pitchFamily="18" charset="0"/>
                <a:ea typeface="微软雅黑" pitchFamily="34" charset="-122"/>
              </a:rPr>
              <a:t>清清的露珠醒了，好像</a:t>
            </a:r>
            <a:r>
              <a:rPr lang="zh-CN" altLang="en-US" b="0">
                <a:latin typeface="Times New Roman" pitchFamily="18" charset="0"/>
                <a:ea typeface="微软雅黑" pitchFamily="34" charset="-122"/>
              </a:rPr>
              <a:t> </a:t>
            </a:r>
            <a:r>
              <a:rPr lang="zh-CN" altLang="en-US" b="0" u="sng">
                <a:latin typeface="Times New Roman" pitchFamily="18" charset="0"/>
                <a:ea typeface="微软雅黑" pitchFamily="34" charset="-122"/>
              </a:rPr>
              <a:t>                              </a:t>
            </a:r>
            <a:r>
              <a:rPr lang="zh-CN" altLang="zh-CN" b="0">
                <a:latin typeface="Times New Roman" pitchFamily="18" charset="0"/>
                <a:ea typeface="微软雅黑" pitchFamily="34" charset="-122"/>
              </a:rPr>
              <a:t>。</a:t>
            </a:r>
            <a:endParaRPr lang="zh-CN" altLang="en-US" sz="1800" b="0">
              <a:latin typeface="Calibri" pitchFamily="34" charset="0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787900" y="2997200"/>
            <a:ext cx="29416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zh-CN">
                <a:solidFill>
                  <a:srgbClr val="FF0000"/>
                </a:solidFill>
                <a:latin typeface="Times New Roman" pitchFamily="18" charset="0"/>
                <a:ea typeface="楷体" pitchFamily="49" charset="-122"/>
              </a:rPr>
              <a:t>亭亭玉立的妙龄少女</a:t>
            </a:r>
            <a:endParaRPr lang="zh-CN" altLang="en-US" sz="1800">
              <a:solidFill>
                <a:srgbClr val="FF0000"/>
              </a:solidFill>
              <a:latin typeface="Calibri" pitchFamily="34" charset="0"/>
              <a:ea typeface="楷体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284663" y="3573463"/>
            <a:ext cx="23288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zh-CN">
                <a:solidFill>
                  <a:srgbClr val="FF0000"/>
                </a:solidFill>
                <a:latin typeface="Times New Roman" pitchFamily="18" charset="0"/>
                <a:ea typeface="楷体" pitchFamily="49" charset="-122"/>
              </a:rPr>
              <a:t>翱翔天空的雄鹰</a:t>
            </a:r>
            <a:endParaRPr lang="zh-CN" altLang="en-US" sz="1800">
              <a:solidFill>
                <a:srgbClr val="FF0000"/>
              </a:solidFill>
              <a:latin typeface="Calibri" pitchFamily="34" charset="0"/>
              <a:ea typeface="楷体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284663" y="4076700"/>
            <a:ext cx="1409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zh-CN">
                <a:solidFill>
                  <a:srgbClr val="FF0000"/>
                </a:solidFill>
                <a:latin typeface="Times New Roman" pitchFamily="18" charset="0"/>
                <a:ea typeface="楷体" pitchFamily="49" charset="-122"/>
              </a:rPr>
              <a:t>一池春水</a:t>
            </a:r>
            <a:endParaRPr lang="zh-CN" altLang="en-US" sz="1800">
              <a:solidFill>
                <a:srgbClr val="FF0000"/>
              </a:solidFill>
              <a:latin typeface="Calibri" pitchFamily="34" charset="0"/>
              <a:ea typeface="楷体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500563" y="4652963"/>
            <a:ext cx="23288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zh-CN">
                <a:solidFill>
                  <a:srgbClr val="FF0000"/>
                </a:solidFill>
                <a:latin typeface="Times New Roman" pitchFamily="18" charset="0"/>
                <a:ea typeface="楷体" pitchFamily="49" charset="-122"/>
              </a:rPr>
              <a:t>鱼儿转动的眼睛</a:t>
            </a:r>
            <a:endParaRPr lang="zh-CN" altLang="en-US" sz="1800">
              <a:solidFill>
                <a:srgbClr val="FF0000"/>
              </a:solidFill>
              <a:latin typeface="Calibri" pitchFamily="34" charset="0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0"/>
          <p:cNvSpPr>
            <a:spLocks noChangeArrowheads="1"/>
          </p:cNvSpPr>
          <p:nvPr/>
        </p:nvSpPr>
        <p:spPr bwMode="auto">
          <a:xfrm>
            <a:off x="684213" y="2693988"/>
            <a:ext cx="7056437" cy="173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33375">
              <a:lnSpc>
                <a:spcPct val="150000"/>
              </a:lnSpc>
            </a:pPr>
            <a:r>
              <a:rPr lang="en-US" altLang="zh-CN">
                <a:ea typeface="微软雅黑" pitchFamily="34" charset="-122"/>
              </a:rPr>
              <a:t>1．</a:t>
            </a:r>
            <a:r>
              <a:rPr lang="zh-CN" altLang="en-US">
                <a:ea typeface="微软雅黑" pitchFamily="34" charset="-122"/>
              </a:rPr>
              <a:t>背诵并默写这首诗。</a:t>
            </a:r>
          </a:p>
          <a:p>
            <a:pPr indent="333375">
              <a:lnSpc>
                <a:spcPct val="150000"/>
              </a:lnSpc>
            </a:pPr>
            <a:r>
              <a:rPr lang="en-US" altLang="zh-CN">
                <a:ea typeface="微软雅黑" pitchFamily="34" charset="-122"/>
              </a:rPr>
              <a:t>2．</a:t>
            </a:r>
            <a:r>
              <a:rPr lang="zh-CN" altLang="en-US">
                <a:ea typeface="微软雅黑" pitchFamily="34" charset="-122"/>
              </a:rPr>
              <a:t>课外搜集与牛郎织女相关的诗句，并与同学交流。</a:t>
            </a:r>
          </a:p>
        </p:txBody>
      </p:sp>
      <p:grpSp>
        <p:nvGrpSpPr>
          <p:cNvPr id="121858" name="Group 8"/>
          <p:cNvGrpSpPr>
            <a:grpSpLocks/>
          </p:cNvGrpSpPr>
          <p:nvPr/>
        </p:nvGrpSpPr>
        <p:grpSpPr bwMode="auto">
          <a:xfrm>
            <a:off x="468313" y="620713"/>
            <a:ext cx="3024187" cy="873125"/>
            <a:chOff x="295" y="391"/>
            <a:chExt cx="1905" cy="550"/>
          </a:xfrm>
        </p:grpSpPr>
        <p:pic>
          <p:nvPicPr>
            <p:cNvPr id="121859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1860" name="Text Box 10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课后作业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3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34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1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3213" y="620713"/>
            <a:ext cx="3024187" cy="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882" name="Text Box 23"/>
          <p:cNvSpPr txBox="1">
            <a:spLocks noChangeArrowheads="1"/>
          </p:cNvSpPr>
          <p:nvPr/>
        </p:nvSpPr>
        <p:spPr bwMode="auto">
          <a:xfrm>
            <a:off x="3779838" y="908050"/>
            <a:ext cx="1584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ea typeface="微软雅黑" pitchFamily="34" charset="-122"/>
              </a:rPr>
              <a:t>激趣导入</a:t>
            </a:r>
          </a:p>
        </p:txBody>
      </p:sp>
      <p:sp>
        <p:nvSpPr>
          <p:cNvPr id="38916" name="Text Box 8"/>
          <p:cNvSpPr txBox="1">
            <a:spLocks noChangeArrowheads="1"/>
          </p:cNvSpPr>
          <p:nvPr/>
        </p:nvSpPr>
        <p:spPr bwMode="auto">
          <a:xfrm>
            <a:off x="7004050" y="620713"/>
            <a:ext cx="693738" cy="566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      由这条波浪线你能联想到什么</a:t>
            </a:r>
          </a:p>
        </p:txBody>
      </p:sp>
      <p:pic>
        <p:nvPicPr>
          <p:cNvPr id="122884" name="Picture 6" descr="0_829538458x1372990400_21"/>
          <p:cNvPicPr>
            <a:picLocks noChangeAspect="1" noChangeArrowheads="1"/>
          </p:cNvPicPr>
          <p:nvPr/>
        </p:nvPicPr>
        <p:blipFill>
          <a:blip r:embed="rId3"/>
          <a:srcRect b="20985"/>
          <a:stretch>
            <a:fillRect/>
          </a:stretch>
        </p:blipFill>
        <p:spPr bwMode="auto">
          <a:xfrm>
            <a:off x="1187450" y="2924175"/>
            <a:ext cx="5184775" cy="177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5" name="Picture 11" descr="13t58PICNwn_10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5875" y="3716338"/>
            <a:ext cx="5830888" cy="277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906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692150"/>
            <a:ext cx="3024187" cy="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907" name="Text Box 23"/>
          <p:cNvSpPr txBox="1">
            <a:spLocks noChangeArrowheads="1"/>
          </p:cNvSpPr>
          <p:nvPr/>
        </p:nvSpPr>
        <p:spPr bwMode="auto">
          <a:xfrm>
            <a:off x="1692275" y="979488"/>
            <a:ext cx="1584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ea typeface="微软雅黑" pitchFamily="34" charset="-122"/>
              </a:rPr>
              <a:t>激趣导入</a:t>
            </a:r>
          </a:p>
        </p:txBody>
      </p:sp>
      <p:sp>
        <p:nvSpPr>
          <p:cNvPr id="123908" name="Text Box 8"/>
          <p:cNvSpPr txBox="1">
            <a:spLocks noChangeArrowheads="1"/>
          </p:cNvSpPr>
          <p:nvPr/>
        </p:nvSpPr>
        <p:spPr bwMode="auto">
          <a:xfrm>
            <a:off x="2916238" y="1830388"/>
            <a:ext cx="3241675" cy="5191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ea typeface="微软雅黑" pitchFamily="34" charset="-122"/>
              </a:rPr>
              <a:t>插上想象的翅膀</a:t>
            </a:r>
          </a:p>
        </p:txBody>
      </p:sp>
      <p:sp>
        <p:nvSpPr>
          <p:cNvPr id="39941" name="Rectangle 9"/>
          <p:cNvSpPr>
            <a:spLocks noChangeArrowheads="1"/>
          </p:cNvSpPr>
          <p:nvPr/>
        </p:nvSpPr>
        <p:spPr bwMode="auto">
          <a:xfrm>
            <a:off x="1692275" y="2708275"/>
            <a:ext cx="1962150" cy="26574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大海的波涛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绳子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蜿蜒的小路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麦浪起伏 </a:t>
            </a:r>
          </a:p>
        </p:txBody>
      </p:sp>
      <p:sp>
        <p:nvSpPr>
          <p:cNvPr id="39942" name="Rectangle 10"/>
          <p:cNvSpPr>
            <a:spLocks noChangeArrowheads="1"/>
          </p:cNvSpPr>
          <p:nvPr/>
        </p:nvSpPr>
        <p:spPr bwMode="auto">
          <a:xfrm>
            <a:off x="4356100" y="2708275"/>
            <a:ext cx="2757488" cy="201612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成绩起伏不定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音乐跳动的旋律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曲折的人生之路</a:t>
            </a:r>
            <a:r>
              <a:rPr lang="zh-CN" altLang="en-US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1" grpId="0"/>
      <p:bldP spid="3994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29" name="Picture 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4930" name="TextBox 2"/>
          <p:cNvSpPr txBox="1">
            <a:spLocks noChangeArrowheads="1"/>
          </p:cNvSpPr>
          <p:nvPr/>
        </p:nvSpPr>
        <p:spPr bwMode="auto">
          <a:xfrm>
            <a:off x="1219200" y="1800225"/>
            <a:ext cx="6867525" cy="166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  <a:buSzPct val="100000"/>
              <a:buFont typeface="Times New Roman" pitchFamily="18" charset="0"/>
              <a:buNone/>
            </a:pPr>
            <a:r>
              <a:rPr kumimoji="1" lang="zh-CN" altLang="en-US" sz="6000">
                <a:latin typeface="Times New Roman" pitchFamily="18" charset="0"/>
                <a:ea typeface="隶书"/>
                <a:cs typeface="隶书"/>
              </a:rPr>
              <a:t>太阳船</a:t>
            </a:r>
            <a:endParaRPr kumimoji="1" lang="en-US" altLang="zh-CN" sz="6000">
              <a:latin typeface="Times New Roman" pitchFamily="18" charset="0"/>
              <a:ea typeface="隶书"/>
              <a:cs typeface="隶书"/>
            </a:endParaRPr>
          </a:p>
          <a:p>
            <a:pPr algn="ctr" eaLnBrk="0" hangingPunct="0">
              <a:spcBef>
                <a:spcPct val="20000"/>
              </a:spcBef>
              <a:buSzPct val="100000"/>
              <a:buFont typeface="Times New Roman" pitchFamily="18" charset="0"/>
              <a:buNone/>
            </a:pPr>
            <a:r>
              <a:rPr kumimoji="1" lang="zh-CN" altLang="en-US" sz="3600">
                <a:latin typeface="Times New Roman" pitchFamily="18" charset="0"/>
                <a:ea typeface="隶书"/>
                <a:cs typeface="隶书"/>
              </a:rPr>
              <a:t>吴望尧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3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620713"/>
            <a:ext cx="3024187" cy="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5954" name="Text Box 9"/>
          <p:cNvSpPr txBox="1">
            <a:spLocks noChangeArrowheads="1"/>
          </p:cNvSpPr>
          <p:nvPr/>
        </p:nvSpPr>
        <p:spPr bwMode="auto">
          <a:xfrm>
            <a:off x="1403350" y="908050"/>
            <a:ext cx="1584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ea typeface="微软雅黑" pitchFamily="34" charset="-122"/>
              </a:rPr>
              <a:t>走进作者</a:t>
            </a:r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3633788" y="1412875"/>
            <a:ext cx="5510212" cy="491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zh-CN" altLang="zh-CN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吴望尧</a:t>
            </a:r>
            <a:r>
              <a:rPr lang="en-US" altLang="zh-CN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(1932-2009)</a:t>
            </a:r>
            <a:r>
              <a:rPr lang="zh-CN" altLang="zh-CN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台湾现代派诗</a:t>
            </a:r>
            <a:r>
              <a:rPr lang="zh-CN" altLang="zh-CN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人。</a:t>
            </a:r>
            <a:endParaRPr lang="zh-CN" altLang="en-US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US" altLang="zh-CN">
                <a:solidFill>
                  <a:schemeClr val="folHlink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>
                <a:solidFill>
                  <a:schemeClr val="folHlink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40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年代在越南经商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抗战胜利后到台湾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继续从事商业。后旅居洪都拉斯。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50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年代开始文学创作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曾创设台湾现代诗奖。主要作品有诗集</a:t>
            </a:r>
            <a:r>
              <a:rPr lang="en-US" altLang="zh-CN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灵魂之歌</a:t>
            </a:r>
            <a:r>
              <a:rPr lang="en-US" altLang="zh-CN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玫瑰城</a:t>
            </a:r>
            <a:r>
              <a:rPr lang="en-US" altLang="zh-CN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地平线</a:t>
            </a:r>
            <a:r>
              <a:rPr lang="en-US" altLang="zh-CN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散文集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自由的悲剧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写给年轻的一代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越南沦亡琐记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阮氏娥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写给年轻的一代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及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吴望尧自选集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。其作品曾获台湾文艺基金会特别创作奖。</a:t>
            </a:r>
          </a:p>
        </p:txBody>
      </p:sp>
      <p:pic>
        <p:nvPicPr>
          <p:cNvPr id="125956" name="Picture 6" descr="17489479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1628775"/>
            <a:ext cx="2854325" cy="436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7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620713"/>
            <a:ext cx="3024187" cy="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6978" name="Text Box 9"/>
          <p:cNvSpPr txBox="1">
            <a:spLocks noChangeArrowheads="1"/>
          </p:cNvSpPr>
          <p:nvPr/>
        </p:nvSpPr>
        <p:spPr bwMode="auto">
          <a:xfrm>
            <a:off x="1403350" y="908050"/>
            <a:ext cx="1584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ea typeface="微软雅黑" pitchFamily="34" charset="-122"/>
              </a:rPr>
              <a:t>走进作者</a:t>
            </a:r>
          </a:p>
        </p:txBody>
      </p:sp>
      <p:sp>
        <p:nvSpPr>
          <p:cNvPr id="44036" name="Rectangle 6"/>
          <p:cNvSpPr>
            <a:spLocks noChangeArrowheads="1"/>
          </p:cNvSpPr>
          <p:nvPr/>
        </p:nvSpPr>
        <p:spPr bwMode="auto">
          <a:xfrm>
            <a:off x="468313" y="1844675"/>
            <a:ext cx="8281987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       吴望尧的诗作产量丰富，风格多元，佳作不少。大致分来，约有三类。第一类是少作，受了新月派和西方浪漫派的影响，轻倩柔美，意浅情浓，和我早年的情况相似。第二类仍是抒情的小品，但命意转深，个性转强，感性独特，风格渐向现代诗接轨，看得出大有发展的潜力。他的第三类诗也没有长篇，都以组诗的结构建成，有一种辐辏聚焦的引力。这一系列的巨构展现出作者壮阔的雄心，善变的机心，值得诗评家认真评定。</a:t>
            </a:r>
          </a:p>
        </p:txBody>
      </p:sp>
      <p:sp>
        <p:nvSpPr>
          <p:cNvPr id="126980" name="WordArt 6"/>
          <p:cNvSpPr>
            <a:spLocks noChangeArrowheads="1" noChangeShapeType="1" noTextEdit="1"/>
          </p:cNvSpPr>
          <p:nvPr/>
        </p:nvSpPr>
        <p:spPr bwMode="auto">
          <a:xfrm>
            <a:off x="3851275" y="1268413"/>
            <a:ext cx="2808288" cy="530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楷体"/>
                <a:ea typeface="楷体"/>
              </a:rPr>
              <a:t>余光中的评价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8001" name="Group 24"/>
          <p:cNvGrpSpPr>
            <a:grpSpLocks/>
          </p:cNvGrpSpPr>
          <p:nvPr/>
        </p:nvGrpSpPr>
        <p:grpSpPr bwMode="auto">
          <a:xfrm>
            <a:off x="468313" y="620713"/>
            <a:ext cx="3024187" cy="873125"/>
            <a:chOff x="295" y="391"/>
            <a:chExt cx="1905" cy="550"/>
          </a:xfrm>
        </p:grpSpPr>
        <p:pic>
          <p:nvPicPr>
            <p:cNvPr id="128010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8011" name="Text Box 26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检查预习</a:t>
              </a:r>
            </a:p>
          </p:txBody>
        </p:sp>
      </p:grpSp>
      <p:sp>
        <p:nvSpPr>
          <p:cNvPr id="128002" name="Text Box 19"/>
          <p:cNvSpPr txBox="1">
            <a:spLocks noChangeArrowheads="1"/>
          </p:cNvSpPr>
          <p:nvPr/>
        </p:nvSpPr>
        <p:spPr bwMode="auto">
          <a:xfrm>
            <a:off x="3492500" y="1989138"/>
            <a:ext cx="2592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ea typeface="微软雅黑" pitchFamily="34" charset="-122"/>
              </a:rPr>
              <a:t>给下列词语注音</a:t>
            </a:r>
          </a:p>
        </p:txBody>
      </p:sp>
      <p:sp>
        <p:nvSpPr>
          <p:cNvPr id="44036" name="Rectangle 15"/>
          <p:cNvSpPr>
            <a:spLocks noChangeArrowheads="1"/>
          </p:cNvSpPr>
          <p:nvPr/>
        </p:nvSpPr>
        <p:spPr bwMode="auto">
          <a:xfrm>
            <a:off x="1476375" y="2708275"/>
            <a:ext cx="5256213" cy="228282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镀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金（　       ）　 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卸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下（    　）  </a:t>
            </a:r>
          </a:p>
          <a:p>
            <a:pPr>
              <a:lnSpc>
                <a:spcPct val="20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闪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烁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）　  白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昼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（    　）　</a:t>
            </a:r>
          </a:p>
          <a:p>
            <a:pPr>
              <a:lnSpc>
                <a:spcPct val="200000"/>
              </a:lnSpc>
            </a:pP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焚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起（     　）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　   溅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起（    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） </a:t>
            </a:r>
          </a:p>
        </p:txBody>
      </p:sp>
      <p:sp>
        <p:nvSpPr>
          <p:cNvPr id="44037" name="Rectangle 16"/>
          <p:cNvSpPr>
            <a:spLocks noChangeArrowheads="1"/>
          </p:cNvSpPr>
          <p:nvPr/>
        </p:nvSpPr>
        <p:spPr bwMode="auto">
          <a:xfrm>
            <a:off x="2576513" y="3084513"/>
            <a:ext cx="555625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dù</a:t>
            </a:r>
            <a:endParaRPr lang="zh-CN" altLang="en-US"/>
          </a:p>
        </p:txBody>
      </p:sp>
      <p:sp>
        <p:nvSpPr>
          <p:cNvPr id="44038" name="Rectangle 17"/>
          <p:cNvSpPr>
            <a:spLocks noChangeArrowheads="1"/>
          </p:cNvSpPr>
          <p:nvPr/>
        </p:nvSpPr>
        <p:spPr bwMode="auto">
          <a:xfrm>
            <a:off x="5043488" y="3038475"/>
            <a:ext cx="608012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xiè</a:t>
            </a:r>
            <a:endParaRPr lang="zh-CN" altLang="en-US"/>
          </a:p>
        </p:txBody>
      </p:sp>
      <p:sp>
        <p:nvSpPr>
          <p:cNvPr id="44039" name="Rectangle 18"/>
          <p:cNvSpPr>
            <a:spLocks noChangeArrowheads="1"/>
          </p:cNvSpPr>
          <p:nvPr/>
        </p:nvSpPr>
        <p:spPr bwMode="auto">
          <a:xfrm>
            <a:off x="2436813" y="3789363"/>
            <a:ext cx="911225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shuò</a:t>
            </a:r>
            <a:endParaRPr lang="zh-CN" altLang="en-US"/>
          </a:p>
        </p:txBody>
      </p:sp>
      <p:sp>
        <p:nvSpPr>
          <p:cNvPr id="44040" name="Rectangle 19"/>
          <p:cNvSpPr>
            <a:spLocks noChangeArrowheads="1"/>
          </p:cNvSpPr>
          <p:nvPr/>
        </p:nvSpPr>
        <p:spPr bwMode="auto">
          <a:xfrm>
            <a:off x="4932363" y="3789363"/>
            <a:ext cx="893762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zh</a:t>
            </a:r>
            <a:r>
              <a:rPr lang="en-US" altLang="en-US"/>
              <a:t>ò</a:t>
            </a:r>
            <a:r>
              <a:rPr lang="en-US" altLang="zh-CN"/>
              <a:t>u</a:t>
            </a:r>
            <a:endParaRPr lang="zh-CN" altLang="en-US"/>
          </a:p>
        </p:txBody>
      </p:sp>
      <p:sp>
        <p:nvSpPr>
          <p:cNvPr id="44041" name="Rectangle 20"/>
          <p:cNvSpPr>
            <a:spLocks noChangeArrowheads="1"/>
          </p:cNvSpPr>
          <p:nvPr/>
        </p:nvSpPr>
        <p:spPr bwMode="auto">
          <a:xfrm>
            <a:off x="2411413" y="4508500"/>
            <a:ext cx="641350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fén</a:t>
            </a:r>
            <a:endParaRPr lang="zh-CN" altLang="en-US"/>
          </a:p>
        </p:txBody>
      </p:sp>
      <p:sp>
        <p:nvSpPr>
          <p:cNvPr id="44042" name="Rectangle 21"/>
          <p:cNvSpPr>
            <a:spLocks noChangeArrowheads="1"/>
          </p:cNvSpPr>
          <p:nvPr/>
        </p:nvSpPr>
        <p:spPr bwMode="auto">
          <a:xfrm>
            <a:off x="5003800" y="4508500"/>
            <a:ext cx="708025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jiàn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40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4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/>
      <p:bldP spid="44037" grpId="0"/>
      <p:bldP spid="44040" grpId="0"/>
      <p:bldP spid="44041" grpId="0"/>
      <p:bldP spid="4404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9025" name="Group 24"/>
          <p:cNvGrpSpPr>
            <a:grpSpLocks/>
          </p:cNvGrpSpPr>
          <p:nvPr/>
        </p:nvGrpSpPr>
        <p:grpSpPr bwMode="auto">
          <a:xfrm>
            <a:off x="468313" y="620713"/>
            <a:ext cx="3024187" cy="873125"/>
            <a:chOff x="295" y="391"/>
            <a:chExt cx="1905" cy="550"/>
          </a:xfrm>
        </p:grpSpPr>
        <p:pic>
          <p:nvPicPr>
            <p:cNvPr id="129028" name="图片 3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9029" name="Text Box 26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检查预习</a:t>
              </a:r>
            </a:p>
          </p:txBody>
        </p:sp>
      </p:grpSp>
      <p:pic>
        <p:nvPicPr>
          <p:cNvPr id="45061" name="第六单元  第22课 《诗两首》第二课时 （素材）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300788" y="1628775"/>
            <a:ext cx="15113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9027" name="Rectangle 5"/>
          <p:cNvSpPr>
            <a:spLocks noChangeArrowheads="1"/>
          </p:cNvSpPr>
          <p:nvPr/>
        </p:nvSpPr>
        <p:spPr bwMode="auto">
          <a:xfrm>
            <a:off x="1187450" y="2781300"/>
            <a:ext cx="7391400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请大家聆听优美的配乐朗诵；</a:t>
            </a:r>
          </a:p>
          <a:p>
            <a:pPr>
              <a:spcBef>
                <a:spcPct val="50000"/>
              </a:spcBef>
            </a:pP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同时注意朗诵的节奏。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50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043" fill="hold"/>
                                        <p:tgtEl>
                                          <p:spTgt spid="450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06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061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692150"/>
            <a:ext cx="3024187" cy="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Text Box 23"/>
          <p:cNvSpPr txBox="1">
            <a:spLocks noChangeArrowheads="1"/>
          </p:cNvSpPr>
          <p:nvPr/>
        </p:nvSpPr>
        <p:spPr bwMode="auto">
          <a:xfrm>
            <a:off x="1692275" y="979488"/>
            <a:ext cx="1584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ea typeface="微软雅黑" pitchFamily="34" charset="-122"/>
              </a:rPr>
              <a:t>情景导入</a:t>
            </a:r>
          </a:p>
        </p:txBody>
      </p:sp>
      <p:sp>
        <p:nvSpPr>
          <p:cNvPr id="39939" name="WordArt 6"/>
          <p:cNvSpPr>
            <a:spLocks noChangeArrowheads="1" noChangeShapeType="1" noTextEdit="1"/>
          </p:cNvSpPr>
          <p:nvPr/>
        </p:nvSpPr>
        <p:spPr bwMode="auto">
          <a:xfrm rot="5400000">
            <a:off x="558800" y="3336926"/>
            <a:ext cx="1976437" cy="1008062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华文新魏"/>
              </a:rPr>
              <a:t>七夕</a:t>
            </a:r>
          </a:p>
        </p:txBody>
      </p:sp>
      <p:pic>
        <p:nvPicPr>
          <p:cNvPr id="39940" name="Picture 7" descr="2541437564738386441"/>
          <p:cNvPicPr>
            <a:picLocks noChangeAspect="1" noChangeArrowheads="1"/>
          </p:cNvPicPr>
          <p:nvPr/>
        </p:nvPicPr>
        <p:blipFill>
          <a:blip r:embed="rId3"/>
          <a:srcRect b="3444"/>
          <a:stretch>
            <a:fillRect/>
          </a:stretch>
        </p:blipFill>
        <p:spPr bwMode="auto">
          <a:xfrm>
            <a:off x="5795963" y="3789363"/>
            <a:ext cx="3097212" cy="241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Picture 7" descr="0130000016272112123108934070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9700" y="981075"/>
            <a:ext cx="3598863" cy="218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Picture 6" descr="3319769_123949057092_2"/>
          <p:cNvPicPr>
            <a:picLocks noChangeAspect="1" noChangeArrowheads="1"/>
          </p:cNvPicPr>
          <p:nvPr/>
        </p:nvPicPr>
        <p:blipFill>
          <a:blip r:embed="rId5"/>
          <a:srcRect b="2481"/>
          <a:stretch>
            <a:fillRect/>
          </a:stretch>
        </p:blipFill>
        <p:spPr bwMode="auto">
          <a:xfrm>
            <a:off x="2268538" y="2708275"/>
            <a:ext cx="3436937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0049" name="Group 24"/>
          <p:cNvGrpSpPr>
            <a:grpSpLocks/>
          </p:cNvGrpSpPr>
          <p:nvPr/>
        </p:nvGrpSpPr>
        <p:grpSpPr bwMode="auto">
          <a:xfrm>
            <a:off x="468313" y="620713"/>
            <a:ext cx="3024187" cy="873125"/>
            <a:chOff x="295" y="391"/>
            <a:chExt cx="1905" cy="550"/>
          </a:xfrm>
        </p:grpSpPr>
        <p:pic>
          <p:nvPicPr>
            <p:cNvPr id="130053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0054" name="Text Box 26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朗读节奏</a:t>
              </a:r>
            </a:p>
          </p:txBody>
        </p:sp>
      </p:grpSp>
      <p:sp>
        <p:nvSpPr>
          <p:cNvPr id="130050" name="Rectangle 10"/>
          <p:cNvSpPr>
            <a:spLocks noChangeArrowheads="1"/>
          </p:cNvSpPr>
          <p:nvPr/>
        </p:nvSpPr>
        <p:spPr bwMode="auto">
          <a:xfrm>
            <a:off x="1692275" y="4149725"/>
            <a:ext cx="2232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ea typeface="微软雅黑" pitchFamily="34" charset="-122"/>
                <a:cs typeface="Times New Roman" pitchFamily="18" charset="0"/>
              </a:rPr>
              <a:t>吴望尧</a:t>
            </a:r>
          </a:p>
        </p:txBody>
      </p:sp>
      <p:sp>
        <p:nvSpPr>
          <p:cNvPr id="46083" name="TextBox 3"/>
          <p:cNvSpPr txBox="1">
            <a:spLocks noChangeArrowheads="1"/>
          </p:cNvSpPr>
          <p:nvPr/>
        </p:nvSpPr>
        <p:spPr bwMode="auto">
          <a:xfrm>
            <a:off x="3924300" y="1125538"/>
            <a:ext cx="4962525" cy="534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  <a:spcBef>
                <a:spcPct val="20000"/>
              </a:spcBef>
              <a:buSzPct val="100000"/>
              <a:buFont typeface="Times New Roman" pitchFamily="18" charset="0"/>
              <a:buNone/>
            </a:pP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白昼</a:t>
            </a: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有一条</a:t>
            </a: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神秘的</a:t>
            </a: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航线，</a:t>
            </a:r>
            <a:br>
              <a:rPr kumimoji="1" lang="zh-CN" altLang="en-US">
                <a:latin typeface="微软雅黑" pitchFamily="34" charset="-122"/>
                <a:ea typeface="微软雅黑" pitchFamily="34" charset="-122"/>
              </a:rPr>
            </a:b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划来只</a:t>
            </a: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镀金的</a:t>
            </a: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巨船，</a:t>
            </a:r>
            <a:br>
              <a:rPr kumimoji="1" lang="zh-CN" altLang="en-US">
                <a:latin typeface="微软雅黑" pitchFamily="34" charset="-122"/>
                <a:ea typeface="微软雅黑" pitchFamily="34" charset="-122"/>
              </a:rPr>
            </a:b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当它</a:t>
            </a: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驶过</a:t>
            </a: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顶空的</a:t>
            </a: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子午线，</a:t>
            </a:r>
            <a:br>
              <a:rPr kumimoji="1" lang="zh-CN" altLang="en-US">
                <a:latin typeface="微软雅黑" pitchFamily="34" charset="-122"/>
                <a:ea typeface="微软雅黑" pitchFamily="34" charset="-122"/>
              </a:rPr>
            </a:b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便</a:t>
            </a: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缓缓地</a:t>
            </a: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扯下了</a:t>
            </a: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帆。</a:t>
            </a:r>
            <a:br>
              <a:rPr kumimoji="1" lang="zh-CN" altLang="en-US">
                <a:latin typeface="微软雅黑" pitchFamily="34" charset="-122"/>
                <a:ea typeface="微软雅黑" pitchFamily="34" charset="-122"/>
              </a:rPr>
            </a:b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沿途</a:t>
            </a: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它</a:t>
            </a: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穿越</a:t>
            </a: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紧密的</a:t>
            </a: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光波，</a:t>
            </a:r>
            <a:br>
              <a:rPr kumimoji="1" lang="zh-CN" altLang="en-US">
                <a:latin typeface="微软雅黑" pitchFamily="34" charset="-122"/>
                <a:ea typeface="微软雅黑" pitchFamily="34" charset="-122"/>
              </a:rPr>
            </a:b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或</a:t>
            </a: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停靠于</a:t>
            </a: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云的</a:t>
            </a: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海岸，</a:t>
            </a:r>
            <a:br>
              <a:rPr kumimoji="1" lang="zh-CN" altLang="en-US">
                <a:latin typeface="微软雅黑" pitchFamily="34" charset="-122"/>
                <a:ea typeface="微软雅黑" pitchFamily="34" charset="-122"/>
              </a:rPr>
            </a:b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当它</a:t>
            </a: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卸下批</a:t>
            </a: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闪烁的</a:t>
            </a: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白银，</a:t>
            </a:r>
            <a:br>
              <a:rPr kumimoji="1" lang="zh-CN" altLang="en-US">
                <a:latin typeface="微软雅黑" pitchFamily="34" charset="-122"/>
                <a:ea typeface="微软雅黑" pitchFamily="34" charset="-122"/>
              </a:rPr>
            </a:b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又</a:t>
            </a: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驶向</a:t>
            </a: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另一个</a:t>
            </a: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港湾。</a:t>
            </a:r>
            <a:br>
              <a:rPr kumimoji="1" lang="zh-CN" altLang="en-US">
                <a:latin typeface="微软雅黑" pitchFamily="34" charset="-122"/>
                <a:ea typeface="微软雅黑" pitchFamily="34" charset="-122"/>
              </a:rPr>
            </a:b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但</a:t>
            </a: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在它</a:t>
            </a: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驶近</a:t>
            </a: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黑暗的</a:t>
            </a: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时候，</a:t>
            </a:r>
            <a:br>
              <a:rPr kumimoji="1" lang="zh-CN" altLang="en-US">
                <a:latin typeface="微软雅黑" pitchFamily="34" charset="-122"/>
                <a:ea typeface="微软雅黑" pitchFamily="34" charset="-122"/>
              </a:rPr>
            </a:b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船上</a:t>
            </a: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却</a:t>
            </a: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焚起了</a:t>
            </a: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大火，</a:t>
            </a:r>
            <a:br>
              <a:rPr kumimoji="1" lang="zh-CN" altLang="en-US">
                <a:latin typeface="微软雅黑" pitchFamily="34" charset="-122"/>
                <a:ea typeface="微软雅黑" pitchFamily="34" charset="-122"/>
              </a:rPr>
            </a:b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使它</a:t>
            </a: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沉没于</a:t>
            </a: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灰色的</a:t>
            </a: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浪涛，</a:t>
            </a:r>
            <a:br>
              <a:rPr kumimoji="1" lang="zh-CN" altLang="en-US">
                <a:latin typeface="微软雅黑" pitchFamily="34" charset="-122"/>
                <a:ea typeface="微软雅黑" pitchFamily="34" charset="-122"/>
              </a:rPr>
            </a:b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却</a:t>
            </a: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溅起了</a:t>
            </a: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银星</a:t>
            </a: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千颗</a:t>
            </a: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!</a:t>
            </a:r>
            <a:endParaRPr kumimoji="1"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0052" name="WordArt 9"/>
          <p:cNvSpPr>
            <a:spLocks noChangeArrowheads="1" noChangeShapeType="1" noTextEdit="1"/>
          </p:cNvSpPr>
          <p:nvPr/>
        </p:nvSpPr>
        <p:spPr bwMode="auto">
          <a:xfrm>
            <a:off x="1258888" y="2781300"/>
            <a:ext cx="20193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隶书"/>
              </a:rPr>
              <a:t>太阳船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073" name="Group 9"/>
          <p:cNvGrpSpPr>
            <a:grpSpLocks/>
          </p:cNvGrpSpPr>
          <p:nvPr/>
        </p:nvGrpSpPr>
        <p:grpSpPr bwMode="auto">
          <a:xfrm>
            <a:off x="468313" y="620713"/>
            <a:ext cx="3024187" cy="873125"/>
            <a:chOff x="295" y="391"/>
            <a:chExt cx="1905" cy="550"/>
          </a:xfrm>
        </p:grpSpPr>
        <p:pic>
          <p:nvPicPr>
            <p:cNvPr id="131077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1078" name="Text Box 11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合作探究</a:t>
              </a:r>
            </a:p>
          </p:txBody>
        </p:sp>
      </p:grpSp>
      <p:sp>
        <p:nvSpPr>
          <p:cNvPr id="131074" name="Rectangle 5"/>
          <p:cNvSpPr>
            <a:spLocks noChangeArrowheads="1"/>
          </p:cNvSpPr>
          <p:nvPr/>
        </p:nvSpPr>
        <p:spPr bwMode="auto">
          <a:xfrm>
            <a:off x="971550" y="1844675"/>
            <a:ext cx="7462838" cy="137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66700" defTabSz="0">
              <a:lnSpc>
                <a:spcPct val="150000"/>
              </a:lnSpc>
              <a:tabLst>
                <a:tab pos="1371600" algn="l"/>
              </a:tabLst>
            </a:pP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    作者是按什么顺序来描写太阳船的？划分层次，并概括内容：</a:t>
            </a:r>
            <a:endParaRPr lang="en-US" altLang="zh-CN" sz="2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131" name="Rectangle 10"/>
          <p:cNvSpPr>
            <a:spLocks noChangeArrowheads="1"/>
          </p:cNvSpPr>
          <p:nvPr/>
        </p:nvSpPr>
        <p:spPr bwMode="auto">
          <a:xfrm>
            <a:off x="1331913" y="3540125"/>
            <a:ext cx="4752975" cy="20161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FF00"/>
                </a:solidFill>
                <a:ea typeface="微软雅黑" pitchFamily="34" charset="-122"/>
              </a:rPr>
              <a:t>太阳升高以后，光芒万丈；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FF00"/>
                </a:solidFill>
                <a:ea typeface="微软雅黑" pitchFamily="34" charset="-122"/>
              </a:rPr>
              <a:t>穿过云层之后，霞光一片；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FF00"/>
                </a:solidFill>
                <a:ea typeface="微软雅黑" pitchFamily="34" charset="-122"/>
              </a:rPr>
              <a:t>没入云层之后，银星千颗。</a:t>
            </a:r>
          </a:p>
        </p:txBody>
      </p:sp>
      <p:sp>
        <p:nvSpPr>
          <p:cNvPr id="47108" name="WordArt 7"/>
          <p:cNvSpPr>
            <a:spLocks noChangeArrowheads="1" noChangeShapeType="1" noTextEdit="1"/>
          </p:cNvSpPr>
          <p:nvPr/>
        </p:nvSpPr>
        <p:spPr bwMode="auto">
          <a:xfrm rot="5400000">
            <a:off x="6027738" y="4278313"/>
            <a:ext cx="1866900" cy="4572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华文新魏"/>
              </a:rPr>
              <a:t>时间顺序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animBg="1"/>
      <p:bldP spid="4710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097" name="Group 9"/>
          <p:cNvGrpSpPr>
            <a:grpSpLocks/>
          </p:cNvGrpSpPr>
          <p:nvPr/>
        </p:nvGrpSpPr>
        <p:grpSpPr bwMode="auto">
          <a:xfrm>
            <a:off x="468313" y="620713"/>
            <a:ext cx="3024187" cy="873125"/>
            <a:chOff x="295" y="391"/>
            <a:chExt cx="1905" cy="550"/>
          </a:xfrm>
        </p:grpSpPr>
        <p:pic>
          <p:nvPicPr>
            <p:cNvPr id="132101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2102" name="Text Box 11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合作探究</a:t>
              </a:r>
            </a:p>
          </p:txBody>
        </p:sp>
      </p:grpSp>
      <p:sp>
        <p:nvSpPr>
          <p:cNvPr id="47112" name="Rectangle 8"/>
          <p:cNvSpPr>
            <a:spLocks noChangeArrowheads="1"/>
          </p:cNvSpPr>
          <p:nvPr/>
        </p:nvSpPr>
        <p:spPr bwMode="auto">
          <a:xfrm>
            <a:off x="147638" y="1589088"/>
            <a:ext cx="43910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．</a:t>
            </a: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太阳船</a:t>
            </a: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的想象看似天马行空，但又合乎情理，说说诗人是如何展开自己想象的？</a:t>
            </a:r>
          </a:p>
        </p:txBody>
      </p:sp>
      <p:sp>
        <p:nvSpPr>
          <p:cNvPr id="49156" name="Rectangle 10"/>
          <p:cNvSpPr>
            <a:spLocks noChangeArrowheads="1"/>
          </p:cNvSpPr>
          <p:nvPr/>
        </p:nvSpPr>
        <p:spPr bwMode="auto">
          <a:xfrm>
            <a:off x="307975" y="4746625"/>
            <a:ext cx="7129463" cy="1735138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       诗人将太阳想象成一条船，把太阳的东升西落想象成一条航线。然后按照太阳运行的时间顺序来写作。</a:t>
            </a:r>
          </a:p>
        </p:txBody>
      </p:sp>
      <p:pic>
        <p:nvPicPr>
          <p:cNvPr id="39939" name="Picture 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03763" y="704850"/>
            <a:ext cx="4319587" cy="39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7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2" grpId="0" build="p"/>
      <p:bldP spid="49156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1" name="Picture 2" descr="13t58PICNwn_10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8538" y="4365625"/>
            <a:ext cx="6408737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3122" name="Group 9"/>
          <p:cNvGrpSpPr>
            <a:grpSpLocks/>
          </p:cNvGrpSpPr>
          <p:nvPr/>
        </p:nvGrpSpPr>
        <p:grpSpPr bwMode="auto">
          <a:xfrm>
            <a:off x="468313" y="620713"/>
            <a:ext cx="3024187" cy="873125"/>
            <a:chOff x="295" y="391"/>
            <a:chExt cx="1905" cy="550"/>
          </a:xfrm>
        </p:grpSpPr>
        <p:pic>
          <p:nvPicPr>
            <p:cNvPr id="133128" name="图片 3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129" name="Text Box 11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合作探究</a:t>
              </a:r>
            </a:p>
          </p:txBody>
        </p:sp>
      </p:grpSp>
      <p:sp>
        <p:nvSpPr>
          <p:cNvPr id="47112" name="Rectangle 8"/>
          <p:cNvSpPr>
            <a:spLocks noChangeArrowheads="1"/>
          </p:cNvSpPr>
          <p:nvPr/>
        </p:nvSpPr>
        <p:spPr bwMode="auto">
          <a:xfrm>
            <a:off x="387350" y="1601788"/>
            <a:ext cx="86042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altLang="en-US" sz="2800">
                <a:latin typeface="微软雅黑" pitchFamily="34" charset="-122"/>
                <a:ea typeface="微软雅黑" pitchFamily="34" charset="-122"/>
              </a:rPr>
              <a:t>2．太阳在运行的过程中，色彩发生了怎样的变化？</a:t>
            </a:r>
            <a:endParaRPr lang="zh-CN" altLang="en-US" sz="2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495" name="Rectangle 10"/>
          <p:cNvSpPr>
            <a:spLocks noChangeArrowheads="1"/>
          </p:cNvSpPr>
          <p:nvPr/>
        </p:nvSpPr>
        <p:spPr bwMode="auto">
          <a:xfrm>
            <a:off x="1225550" y="2354263"/>
            <a:ext cx="5549900" cy="2011362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金色（早晨）</a:t>
            </a:r>
            <a:endParaRPr lang="en-US" altLang="zh-CN" sz="280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白色（升高到日落前）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红色（日落时分）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550" y="4457700"/>
            <a:ext cx="2559050" cy="170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11475" y="4457700"/>
            <a:ext cx="2620963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38850" y="4457700"/>
            <a:ext cx="263842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7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2" grpId="0" build="p"/>
      <p:bldP spid="6349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145" name="Picture 2" descr="13t58PICNwn_10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8538" y="4868863"/>
            <a:ext cx="6408737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4146" name="Group 9"/>
          <p:cNvGrpSpPr>
            <a:grpSpLocks/>
          </p:cNvGrpSpPr>
          <p:nvPr/>
        </p:nvGrpSpPr>
        <p:grpSpPr bwMode="auto">
          <a:xfrm>
            <a:off x="468313" y="620713"/>
            <a:ext cx="3024187" cy="873125"/>
            <a:chOff x="295" y="391"/>
            <a:chExt cx="1905" cy="550"/>
          </a:xfrm>
        </p:grpSpPr>
        <p:pic>
          <p:nvPicPr>
            <p:cNvPr id="134150" name="图片 3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4151" name="Text Box 11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合作探究</a:t>
              </a:r>
            </a:p>
          </p:txBody>
        </p:sp>
      </p:grpSp>
      <p:sp>
        <p:nvSpPr>
          <p:cNvPr id="47112" name="Rectangle 8"/>
          <p:cNvSpPr>
            <a:spLocks noChangeArrowheads="1"/>
          </p:cNvSpPr>
          <p:nvPr/>
        </p:nvSpPr>
        <p:spPr bwMode="auto">
          <a:xfrm>
            <a:off x="361950" y="1624013"/>
            <a:ext cx="860425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altLang="en-US" sz="2800">
                <a:latin typeface="微软雅黑" pitchFamily="34" charset="-122"/>
                <a:ea typeface="微软雅黑" pitchFamily="34" charset="-122"/>
              </a:rPr>
              <a:t>3．“当它驶过顶空的子午线，便缓缓地扯下了帆。”这句诗表达了怎样的含义？</a:t>
            </a:r>
            <a:endParaRPr lang="zh-CN" altLang="en-US" sz="2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543" name="Rectangle 10"/>
          <p:cNvSpPr>
            <a:spLocks noChangeArrowheads="1"/>
          </p:cNvSpPr>
          <p:nvPr/>
        </p:nvSpPr>
        <p:spPr bwMode="auto">
          <a:xfrm>
            <a:off x="630238" y="3140075"/>
            <a:ext cx="7129462" cy="118745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      当太阳升高以后，太阳没有的任何阻挡，发出了万丈光芒。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525" y="4429125"/>
            <a:ext cx="9096375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7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5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2" grpId="0" build="p"/>
      <p:bldP spid="65543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169" name="Group 9"/>
          <p:cNvGrpSpPr>
            <a:grpSpLocks/>
          </p:cNvGrpSpPr>
          <p:nvPr/>
        </p:nvGrpSpPr>
        <p:grpSpPr bwMode="auto">
          <a:xfrm>
            <a:off x="468313" y="620713"/>
            <a:ext cx="3024187" cy="873125"/>
            <a:chOff x="295" y="391"/>
            <a:chExt cx="1905" cy="550"/>
          </a:xfrm>
        </p:grpSpPr>
        <p:pic>
          <p:nvPicPr>
            <p:cNvPr id="135172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5173" name="Text Box 11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合作探究</a:t>
              </a:r>
            </a:p>
          </p:txBody>
        </p:sp>
      </p:grpSp>
      <p:sp>
        <p:nvSpPr>
          <p:cNvPr id="47112" name="Rectangle 8"/>
          <p:cNvSpPr>
            <a:spLocks noChangeArrowheads="1"/>
          </p:cNvSpPr>
          <p:nvPr/>
        </p:nvSpPr>
        <p:spPr bwMode="auto">
          <a:xfrm>
            <a:off x="539750" y="1773238"/>
            <a:ext cx="828040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4．“当它卸下批闪烁的白银又驶向另一个港湾。”运用了怎样的修辞手法？表达了怎样的含义？有怎样的表达作用？</a:t>
            </a:r>
            <a:endParaRPr lang="zh-CN" altLang="en-US" sz="2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471" name="Rectangle 10"/>
          <p:cNvSpPr>
            <a:spLocks noChangeArrowheads="1"/>
          </p:cNvSpPr>
          <p:nvPr/>
        </p:nvSpPr>
        <p:spPr bwMode="auto">
          <a:xfrm>
            <a:off x="971550" y="4005263"/>
            <a:ext cx="7129463" cy="173513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       比喻。作者用“白银”比喻阳光，用“卸下批闪烁的白银”比喻天色已晚，太阳光逐渐变暗，用“驶向另一个港湾”比喻太阳即将落山。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7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2" grpId="0" build="p"/>
      <p:bldP spid="6247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7217" name="Group 9"/>
          <p:cNvGrpSpPr>
            <a:grpSpLocks/>
          </p:cNvGrpSpPr>
          <p:nvPr/>
        </p:nvGrpSpPr>
        <p:grpSpPr bwMode="auto">
          <a:xfrm>
            <a:off x="468313" y="620713"/>
            <a:ext cx="3024187" cy="873125"/>
            <a:chOff x="295" y="391"/>
            <a:chExt cx="1905" cy="550"/>
          </a:xfrm>
        </p:grpSpPr>
        <p:pic>
          <p:nvPicPr>
            <p:cNvPr id="137221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7222" name="Text Box 11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合作探究</a:t>
              </a:r>
            </a:p>
          </p:txBody>
        </p:sp>
      </p:grpSp>
      <p:sp>
        <p:nvSpPr>
          <p:cNvPr id="47112" name="Rectangle 8"/>
          <p:cNvSpPr>
            <a:spLocks noChangeArrowheads="1"/>
          </p:cNvSpPr>
          <p:nvPr/>
        </p:nvSpPr>
        <p:spPr bwMode="auto">
          <a:xfrm>
            <a:off x="468313" y="1493838"/>
            <a:ext cx="860425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altLang="en-US" sz="2800">
                <a:latin typeface="微软雅黑" pitchFamily="34" charset="-122"/>
                <a:ea typeface="微软雅黑" pitchFamily="34" charset="-122"/>
              </a:rPr>
              <a:t>5．“但在它驶进黑暗的时候，船上却焚起了大火”，这两句诗表达了怎样的内容？</a:t>
            </a:r>
            <a:endParaRPr lang="zh-CN" altLang="en-US" sz="2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519" name="Rectangle 10"/>
          <p:cNvSpPr>
            <a:spLocks noChangeArrowheads="1"/>
          </p:cNvSpPr>
          <p:nvPr/>
        </p:nvSpPr>
        <p:spPr bwMode="auto">
          <a:xfrm>
            <a:off x="882650" y="2868613"/>
            <a:ext cx="7129463" cy="639762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      太阳下落没入云层，映射出晚霞一片。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3413" y="3686175"/>
            <a:ext cx="7627937" cy="229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7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2" grpId="0" build="p"/>
      <p:bldP spid="64519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8241" name="Group 9"/>
          <p:cNvGrpSpPr>
            <a:grpSpLocks/>
          </p:cNvGrpSpPr>
          <p:nvPr/>
        </p:nvGrpSpPr>
        <p:grpSpPr bwMode="auto">
          <a:xfrm>
            <a:off x="395288" y="476250"/>
            <a:ext cx="3024187" cy="873125"/>
            <a:chOff x="295" y="391"/>
            <a:chExt cx="1905" cy="550"/>
          </a:xfrm>
        </p:grpSpPr>
        <p:pic>
          <p:nvPicPr>
            <p:cNvPr id="138244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8245" name="Text Box 11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课堂小结</a:t>
              </a:r>
            </a:p>
          </p:txBody>
        </p:sp>
      </p:grp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827088" y="2781300"/>
            <a:ext cx="7848600" cy="2282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       诗歌主旨的把握，要找出诗歌的意象以及寄托作者情感或主旨的诗句；根据作者的写作背景、意图等概括出文章的中心，并理解含义；理解这个中心的深刻或新颖之处，并理解这个中心在原文中是如何表达出来的。</a:t>
            </a:r>
            <a:r>
              <a:rPr kumimoji="1" lang="zh-CN" altLang="en-US" b="0">
                <a:latin typeface="微软雅黑" pitchFamily="34" charset="-122"/>
                <a:ea typeface="微软雅黑" pitchFamily="34" charset="-122"/>
              </a:rPr>
              <a:t> </a:t>
            </a:r>
          </a:p>
        </p:txBody>
      </p:sp>
      <p:sp>
        <p:nvSpPr>
          <p:cNvPr id="138243" name="Text Box 8"/>
          <p:cNvSpPr txBox="1">
            <a:spLocks noChangeArrowheads="1"/>
          </p:cNvSpPr>
          <p:nvPr/>
        </p:nvSpPr>
        <p:spPr bwMode="auto">
          <a:xfrm>
            <a:off x="3203575" y="1773238"/>
            <a:ext cx="30972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ea typeface="微软雅黑" pitchFamily="34" charset="-122"/>
              </a:rPr>
              <a:t>如何把握诗歌主旨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9265" name="Group 9"/>
          <p:cNvGrpSpPr>
            <a:grpSpLocks/>
          </p:cNvGrpSpPr>
          <p:nvPr/>
        </p:nvGrpSpPr>
        <p:grpSpPr bwMode="auto">
          <a:xfrm>
            <a:off x="468313" y="620713"/>
            <a:ext cx="3024187" cy="873125"/>
            <a:chOff x="295" y="391"/>
            <a:chExt cx="1905" cy="550"/>
          </a:xfrm>
        </p:grpSpPr>
        <p:pic>
          <p:nvPicPr>
            <p:cNvPr id="139267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9268" name="Text Box 11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课堂小结</a:t>
              </a:r>
            </a:p>
          </p:txBody>
        </p:sp>
      </p:grpSp>
      <p:sp>
        <p:nvSpPr>
          <p:cNvPr id="54275" name="Rectangle 8"/>
          <p:cNvSpPr>
            <a:spLocks noChangeArrowheads="1"/>
          </p:cNvSpPr>
          <p:nvPr/>
        </p:nvSpPr>
        <p:spPr bwMode="auto">
          <a:xfrm>
            <a:off x="468313" y="1700213"/>
            <a:ext cx="8064500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66700">
              <a:lnSpc>
                <a:spcPct val="180000"/>
              </a:lnSpc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．作者吴望尧借“太阳船”寄托自己什么情感呢？说一说你的理解？</a:t>
            </a:r>
          </a:p>
          <a:p>
            <a:pPr indent="266700">
              <a:lnSpc>
                <a:spcPct val="180000"/>
              </a:lnSpc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寄托自己对光明与幸福的渴望，对故乡与大陆的思念。</a:t>
            </a:r>
          </a:p>
          <a:p>
            <a:pPr indent="266700">
              <a:lnSpc>
                <a:spcPct val="180000"/>
              </a:lnSpc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．读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太阳船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，你觉得诗人是一个怎样的人？</a:t>
            </a:r>
          </a:p>
          <a:p>
            <a:pPr indent="266700">
              <a:lnSpc>
                <a:spcPct val="18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诗人是一个充满想象力，热爱生活，富有童心的人。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0289" name="Group 9"/>
          <p:cNvGrpSpPr>
            <a:grpSpLocks/>
          </p:cNvGrpSpPr>
          <p:nvPr/>
        </p:nvGrpSpPr>
        <p:grpSpPr bwMode="auto">
          <a:xfrm>
            <a:off x="468313" y="620713"/>
            <a:ext cx="3024187" cy="873125"/>
            <a:chOff x="295" y="391"/>
            <a:chExt cx="1905" cy="550"/>
          </a:xfrm>
        </p:grpSpPr>
        <p:pic>
          <p:nvPicPr>
            <p:cNvPr id="140292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0293" name="Text Box 11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拓展延伸</a:t>
              </a:r>
            </a:p>
          </p:txBody>
        </p:sp>
      </p:grpSp>
      <p:sp>
        <p:nvSpPr>
          <p:cNvPr id="64519" name="Rectangle 7"/>
          <p:cNvSpPr>
            <a:spLocks noChangeArrowheads="1"/>
          </p:cNvSpPr>
          <p:nvPr/>
        </p:nvSpPr>
        <p:spPr bwMode="auto">
          <a:xfrm>
            <a:off x="539750" y="2660650"/>
            <a:ext cx="7848600" cy="206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       诗人吴望尧把太阳想象成一艘“镀金的巨船”，你会把太阳想象成什么？仰望星空，你又会有什么新奇的想象和联想？选择一个天体，发挥想象和联想，试写一首小诗。</a:t>
            </a:r>
          </a:p>
        </p:txBody>
      </p:sp>
      <p:sp>
        <p:nvSpPr>
          <p:cNvPr id="140291" name="WordArt 8"/>
          <p:cNvSpPr>
            <a:spLocks noChangeArrowheads="1" noChangeShapeType="1" noTextEdit="1"/>
          </p:cNvSpPr>
          <p:nvPr/>
        </p:nvSpPr>
        <p:spPr bwMode="auto">
          <a:xfrm>
            <a:off x="3708400" y="1700213"/>
            <a:ext cx="1828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小试牛刀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1" name="Group 24"/>
          <p:cNvGrpSpPr>
            <a:grpSpLocks/>
          </p:cNvGrpSpPr>
          <p:nvPr/>
        </p:nvGrpSpPr>
        <p:grpSpPr bwMode="auto">
          <a:xfrm>
            <a:off x="468313" y="620713"/>
            <a:ext cx="3024187" cy="873125"/>
            <a:chOff x="295" y="391"/>
            <a:chExt cx="1905" cy="550"/>
          </a:xfrm>
        </p:grpSpPr>
        <p:pic>
          <p:nvPicPr>
            <p:cNvPr id="40969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0970" name="Text Box 26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检查预习</a:t>
              </a:r>
            </a:p>
          </p:txBody>
        </p:sp>
      </p:grpSp>
      <p:sp>
        <p:nvSpPr>
          <p:cNvPr id="40962" name="Text Box 19"/>
          <p:cNvSpPr txBox="1">
            <a:spLocks noChangeArrowheads="1"/>
          </p:cNvSpPr>
          <p:nvPr/>
        </p:nvSpPr>
        <p:spPr bwMode="auto">
          <a:xfrm>
            <a:off x="2916238" y="1773238"/>
            <a:ext cx="36718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ea typeface="微软雅黑" pitchFamily="34" charset="-122"/>
              </a:rPr>
              <a:t>给下列词语注音并解释</a:t>
            </a:r>
          </a:p>
        </p:txBody>
      </p:sp>
      <p:sp>
        <p:nvSpPr>
          <p:cNvPr id="40963" name="Rectangle 12"/>
          <p:cNvSpPr>
            <a:spLocks noChangeArrowheads="1"/>
          </p:cNvSpPr>
          <p:nvPr/>
        </p:nvSpPr>
        <p:spPr bwMode="auto">
          <a:xfrm>
            <a:off x="1116013" y="2492375"/>
            <a:ext cx="30654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缥缈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（               ）：</a:t>
            </a:r>
          </a:p>
        </p:txBody>
      </p:sp>
      <p:sp>
        <p:nvSpPr>
          <p:cNvPr id="40964" name="Rectangle 13"/>
          <p:cNvSpPr>
            <a:spLocks noChangeArrowheads="1"/>
          </p:cNvSpPr>
          <p:nvPr/>
        </p:nvSpPr>
        <p:spPr bwMode="auto">
          <a:xfrm>
            <a:off x="1116013" y="3213100"/>
            <a:ext cx="2432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闲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游（        ）：</a:t>
            </a:r>
          </a:p>
        </p:txBody>
      </p:sp>
      <p:sp>
        <p:nvSpPr>
          <p:cNvPr id="40967" name="Rectangle 20"/>
          <p:cNvSpPr>
            <a:spLocks noChangeArrowheads="1"/>
          </p:cNvSpPr>
          <p:nvPr/>
        </p:nvSpPr>
        <p:spPr bwMode="auto">
          <a:xfrm>
            <a:off x="2051050" y="2492375"/>
            <a:ext cx="15414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Times New Roman" pitchFamily="18" charset="0"/>
                <a:cs typeface="Times New Roman" pitchFamily="18" charset="0"/>
              </a:rPr>
              <a:t>piāo  miǎo</a:t>
            </a:r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68" name="Rectangle 21"/>
          <p:cNvSpPr>
            <a:spLocks noChangeArrowheads="1"/>
          </p:cNvSpPr>
          <p:nvPr/>
        </p:nvSpPr>
        <p:spPr bwMode="auto">
          <a:xfrm>
            <a:off x="2124075" y="3213100"/>
            <a:ext cx="742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Times New Roman" pitchFamily="18" charset="0"/>
                <a:cs typeface="Times New Roman" pitchFamily="18" charset="0"/>
              </a:rPr>
              <a:t>xi</a:t>
            </a:r>
            <a:r>
              <a:rPr lang="en-US" altLang="zh-CN">
                <a:latin typeface="宋体" charset="-122"/>
                <a:cs typeface="Times New Roman" pitchFamily="18" charset="0"/>
              </a:rPr>
              <a:t>á</a:t>
            </a:r>
            <a:r>
              <a:rPr lang="en-US" altLang="zh-CN">
                <a:latin typeface="Times New Roman" pitchFamily="18" charset="0"/>
                <a:cs typeface="Times New Roman" pitchFamily="18" charset="0"/>
              </a:rPr>
              <a:t>n</a:t>
            </a:r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15"/>
          <p:cNvSpPr>
            <a:spLocks noChangeArrowheads="1"/>
          </p:cNvSpPr>
          <p:nvPr/>
        </p:nvSpPr>
        <p:spPr bwMode="auto">
          <a:xfrm>
            <a:off x="4067175" y="2492375"/>
            <a:ext cx="4470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ea typeface="楷体" pitchFamily="49" charset="-122"/>
              </a:rPr>
              <a:t>形容隐隐约约，若有若无。</a:t>
            </a:r>
          </a:p>
        </p:txBody>
      </p:sp>
      <p:sp>
        <p:nvSpPr>
          <p:cNvPr id="3" name="Rectangle 16"/>
          <p:cNvSpPr>
            <a:spLocks noChangeArrowheads="1"/>
          </p:cNvSpPr>
          <p:nvPr/>
        </p:nvSpPr>
        <p:spPr bwMode="auto">
          <a:xfrm>
            <a:off x="3276600" y="3160713"/>
            <a:ext cx="51847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ea typeface="楷体" pitchFamily="49" charset="-122"/>
              </a:rPr>
              <a:t>闲暇时到外面随便走走，游逛。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7" grpId="0"/>
      <p:bldP spid="4096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0"/>
          <p:cNvSpPr>
            <a:spLocks noChangeArrowheads="1"/>
          </p:cNvSpPr>
          <p:nvPr/>
        </p:nvSpPr>
        <p:spPr bwMode="auto">
          <a:xfrm>
            <a:off x="827088" y="2693988"/>
            <a:ext cx="7056437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33375">
              <a:lnSpc>
                <a:spcPct val="150000"/>
              </a:lnSpc>
            </a:pPr>
            <a:r>
              <a:rPr lang="en-US" altLang="zh-CN">
                <a:ea typeface="微软雅黑" pitchFamily="34" charset="-122"/>
              </a:rPr>
              <a:t>1. </a:t>
            </a:r>
            <a:r>
              <a:rPr lang="zh-CN" altLang="en-US">
                <a:ea typeface="微软雅黑" pitchFamily="34" charset="-122"/>
              </a:rPr>
              <a:t>背诵并默写这首诗。</a:t>
            </a:r>
          </a:p>
          <a:p>
            <a:pPr indent="333375">
              <a:lnSpc>
                <a:spcPct val="150000"/>
              </a:lnSpc>
            </a:pPr>
            <a:r>
              <a:rPr lang="en-US" altLang="zh-CN">
                <a:ea typeface="微软雅黑" pitchFamily="34" charset="-122"/>
              </a:rPr>
              <a:t>2. </a:t>
            </a:r>
            <a:r>
              <a:rPr lang="zh-CN" altLang="en-US">
                <a:ea typeface="微软雅黑" pitchFamily="34" charset="-122"/>
              </a:rPr>
              <a:t>充分发挥你的想象和联想，请将这首诗改写成散文。</a:t>
            </a:r>
            <a:endParaRPr lang="en-US" altLang="zh-CN">
              <a:ea typeface="微软雅黑" pitchFamily="34" charset="-122"/>
            </a:endParaRPr>
          </a:p>
          <a:p>
            <a:pPr indent="333375">
              <a:lnSpc>
                <a:spcPct val="150000"/>
              </a:lnSpc>
            </a:pPr>
            <a:r>
              <a:rPr lang="en-US" altLang="zh-CN">
                <a:ea typeface="微软雅黑" pitchFamily="34" charset="-122"/>
              </a:rPr>
              <a:t>    </a:t>
            </a:r>
            <a:endParaRPr lang="zh-CN" altLang="en-US">
              <a:ea typeface="微软雅黑" pitchFamily="34" charset="-122"/>
            </a:endParaRPr>
          </a:p>
        </p:txBody>
      </p:sp>
      <p:grpSp>
        <p:nvGrpSpPr>
          <p:cNvPr id="141314" name="Group 8"/>
          <p:cNvGrpSpPr>
            <a:grpSpLocks/>
          </p:cNvGrpSpPr>
          <p:nvPr/>
        </p:nvGrpSpPr>
        <p:grpSpPr bwMode="auto">
          <a:xfrm>
            <a:off x="468313" y="620713"/>
            <a:ext cx="3024187" cy="873125"/>
            <a:chOff x="295" y="391"/>
            <a:chExt cx="1905" cy="550"/>
          </a:xfrm>
        </p:grpSpPr>
        <p:pic>
          <p:nvPicPr>
            <p:cNvPr id="141315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1316" name="Text Box 10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课后作业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3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34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34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426" name="Object 2"/>
          <p:cNvGraphicFramePr>
            <a:graphicFrameLocks noChangeAspect="1"/>
          </p:cNvGraphicFramePr>
          <p:nvPr/>
        </p:nvGraphicFramePr>
        <p:xfrm>
          <a:off x="-36513" y="47625"/>
          <a:ext cx="9180513" cy="6859588"/>
        </p:xfrm>
        <a:graphic>
          <a:graphicData uri="http://schemas.openxmlformats.org/presentationml/2006/ole">
            <p:oleObj spid="_x0000_s103426" r:id="rId3" imgW="3258005" imgH="2276793" progId="PBrush">
              <p:embed/>
            </p:oleObj>
          </a:graphicData>
        </a:graphic>
      </p:graphicFrame>
      <p:pic>
        <p:nvPicPr>
          <p:cNvPr id="103427" name="Picture 3" descr="$(0)1511#94881999927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39000" y="533400"/>
            <a:ext cx="525463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28" name="Picture 4" descr="$(0)1511#94881999927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78138" y="1395413"/>
            <a:ext cx="525462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29" name="Picture 5" descr="$(0)1511#94881999927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2133600"/>
            <a:ext cx="525462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30" name="Picture 6" descr="$(0)1511#36744162969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67063" y="963613"/>
            <a:ext cx="27622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31" name="Picture 7" descr="$(0)1511#367441629699"/>
          <p:cNvPicPr>
            <a:picLocks noChangeAspect="1" noChangeArrowheads="1"/>
          </p:cNvPicPr>
          <p:nvPr/>
        </p:nvPicPr>
        <p:blipFill>
          <a:blip r:embed="rId5">
            <a:lum bright="-12000" contrast="-12000"/>
          </a:blip>
          <a:srcRect/>
          <a:stretch>
            <a:fillRect/>
          </a:stretch>
        </p:blipFill>
        <p:spPr bwMode="auto">
          <a:xfrm>
            <a:off x="3995738" y="2182813"/>
            <a:ext cx="27622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32" name="Picture 8" descr="$(0)1511#36744162969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76775" y="990600"/>
            <a:ext cx="27622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33" name="Picture 9" descr="$(0)1511#36744162969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90975" y="304800"/>
            <a:ext cx="27622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34" name="Picture 10" descr="$(0)1511#36744162969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9600" y="457200"/>
            <a:ext cx="27622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35" name="Picture 11" descr="$(0)1511#367441629699"/>
          <p:cNvPicPr>
            <a:picLocks noChangeAspect="1" noChangeArrowheads="1"/>
          </p:cNvPicPr>
          <p:nvPr/>
        </p:nvPicPr>
        <p:blipFill>
          <a:blip r:embed="rId5">
            <a:lum bright="-12000" contrast="-24000"/>
          </a:blip>
          <a:srcRect/>
          <a:stretch>
            <a:fillRect/>
          </a:stretch>
        </p:blipFill>
        <p:spPr bwMode="auto">
          <a:xfrm>
            <a:off x="2195513" y="2420938"/>
            <a:ext cx="27622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36" name="Picture 12" descr="$(0)1511#36744162969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91175" y="381000"/>
            <a:ext cx="27622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37" name="Picture 13" descr="$(0)1511#36744162969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81975" y="1412875"/>
            <a:ext cx="27622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38" name="Picture 14" descr="$(0)1511#36744162969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88125" y="1628775"/>
            <a:ext cx="27622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39" name="Picture 15" descr="$(0)1511#36744162969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0" y="1819275"/>
            <a:ext cx="27622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40" name="Picture 16" descr="$(0)1511#36744162969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410575" y="828675"/>
            <a:ext cx="27622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41" name="Picture 17" descr="$(0)1511#367441629699"/>
          <p:cNvPicPr>
            <a:picLocks noChangeAspect="1" noChangeArrowheads="1"/>
          </p:cNvPicPr>
          <p:nvPr/>
        </p:nvPicPr>
        <p:blipFill>
          <a:blip r:embed="rId5">
            <a:lum bright="-24000"/>
          </a:blip>
          <a:srcRect/>
          <a:stretch>
            <a:fillRect/>
          </a:stretch>
        </p:blipFill>
        <p:spPr bwMode="auto">
          <a:xfrm>
            <a:off x="6888163" y="1174750"/>
            <a:ext cx="27622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42" name="Picture 18" descr="$(0)1511#36744162969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51763" y="333375"/>
            <a:ext cx="27622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43" name="Picture 19" descr="$(0)1511#367441629699"/>
          <p:cNvPicPr>
            <a:picLocks noChangeAspect="1" noChangeArrowheads="1"/>
          </p:cNvPicPr>
          <p:nvPr/>
        </p:nvPicPr>
        <p:blipFill>
          <a:blip r:embed="rId5">
            <a:lum bright="-18000"/>
          </a:blip>
          <a:srcRect/>
          <a:stretch>
            <a:fillRect/>
          </a:stretch>
        </p:blipFill>
        <p:spPr bwMode="auto">
          <a:xfrm>
            <a:off x="5795963" y="2182813"/>
            <a:ext cx="27622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3444" name="Group 20"/>
          <p:cNvGrpSpPr>
            <a:grpSpLocks/>
          </p:cNvGrpSpPr>
          <p:nvPr/>
        </p:nvGrpSpPr>
        <p:grpSpPr bwMode="auto">
          <a:xfrm>
            <a:off x="1812925" y="644525"/>
            <a:ext cx="5475288" cy="2957513"/>
            <a:chOff x="1142" y="406"/>
            <a:chExt cx="3449" cy="1862"/>
          </a:xfrm>
        </p:grpSpPr>
        <p:sp>
          <p:nvSpPr>
            <p:cNvPr id="103445" name="WordArt 21"/>
            <p:cNvSpPr>
              <a:spLocks noChangeShapeType="1" noTextEdit="1"/>
            </p:cNvSpPr>
            <p:nvPr/>
          </p:nvSpPr>
          <p:spPr bwMode="auto">
            <a:xfrm>
              <a:off x="1141" y="406"/>
              <a:ext cx="3452" cy="108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19050">
                    <a:solidFill>
                      <a:srgbClr val="FF3300"/>
                    </a:solidFill>
                    <a:round/>
                    <a:headEnd/>
                    <a:tailEnd/>
                  </a:ln>
                  <a:solidFill>
                    <a:srgbClr val="FF33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华文新魏"/>
                </a:rPr>
                <a:t>天上的街市</a:t>
              </a:r>
            </a:p>
          </p:txBody>
        </p:sp>
        <p:sp>
          <p:nvSpPr>
            <p:cNvPr id="103446" name="WordArt 22"/>
            <p:cNvSpPr>
              <a:spLocks noChangeShapeType="1" noTextEdit="1"/>
            </p:cNvSpPr>
            <p:nvPr/>
          </p:nvSpPr>
          <p:spPr bwMode="auto">
            <a:xfrm>
              <a:off x="2259" y="1931"/>
              <a:ext cx="1362" cy="3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3300"/>
                    </a:solidFill>
                    <a:round/>
                    <a:headEnd/>
                    <a:tailEnd/>
                  </a:ln>
                  <a:solidFill>
                    <a:srgbClr val="FF3300"/>
                  </a:solidFill>
                  <a:effectLst>
                    <a:outerShdw dist="35921" dir="2700000" algn="ctr" rotWithShape="0">
                      <a:srgbClr val="C0C0C0"/>
                    </a:outerShdw>
                  </a:effectLst>
                  <a:latin typeface="幼圆"/>
                </a:rPr>
                <a:t>郭 沫 若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49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620713"/>
            <a:ext cx="3024187" cy="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450" name="Text Box 9"/>
          <p:cNvSpPr txBox="1">
            <a:spLocks noChangeArrowheads="1"/>
          </p:cNvSpPr>
          <p:nvPr/>
        </p:nvSpPr>
        <p:spPr bwMode="auto">
          <a:xfrm>
            <a:off x="1403350" y="908050"/>
            <a:ext cx="1584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ea typeface="微软雅黑" pitchFamily="34" charset="-122"/>
              </a:rPr>
              <a:t>写作背景</a:t>
            </a:r>
          </a:p>
        </p:txBody>
      </p:sp>
      <p:sp>
        <p:nvSpPr>
          <p:cNvPr id="45059" name="Rectangle 6"/>
          <p:cNvSpPr>
            <a:spLocks noChangeArrowheads="1"/>
          </p:cNvSpPr>
          <p:nvPr/>
        </p:nvSpPr>
        <p:spPr bwMode="auto">
          <a:xfrm>
            <a:off x="900113" y="1643063"/>
            <a:ext cx="7632700" cy="392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年代初期，“五四”运动的洪波已经消退，大革命的时代尚未到来。半殖民地半封建的中国，依旧被帝国主义列强和各派军阀势力统治着。</a:t>
            </a:r>
            <a:r>
              <a:rPr lang="zh-CN" altLang="en-US">
                <a:ea typeface="微软雅黑" pitchFamily="34" charset="-122"/>
              </a:rPr>
              <a:t>诗人郭沫若在苦闷中彷徨，他不满黑暗现实，热烈憧憬着美好的未来，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在灿烂星空的诱发下，写下了这首浪漫气息浓郁的诗篇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天上的街市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>
                <a:ea typeface="微软雅黑" pitchFamily="34" charset="-122"/>
              </a:rPr>
              <a:t>诗人用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>
                <a:ea typeface="微软雅黑" pitchFamily="34" charset="-122"/>
              </a:rPr>
              <a:t>美丽的街市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”“</a:t>
            </a:r>
            <a:r>
              <a:rPr lang="zh-CN" altLang="en-US">
                <a:ea typeface="微软雅黑" pitchFamily="34" charset="-122"/>
              </a:rPr>
              <a:t>世上没有的珍奇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>
                <a:ea typeface="微软雅黑" pitchFamily="34" charset="-122"/>
              </a:rPr>
              <a:t>，暗示了那里的美好、富足。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3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620713"/>
            <a:ext cx="3024187" cy="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74" name="Text Box 9"/>
          <p:cNvSpPr txBox="1">
            <a:spLocks noChangeArrowheads="1"/>
          </p:cNvSpPr>
          <p:nvPr/>
        </p:nvSpPr>
        <p:spPr bwMode="auto">
          <a:xfrm>
            <a:off x="1403350" y="908050"/>
            <a:ext cx="1584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ea typeface="微软雅黑" pitchFamily="34" charset="-122"/>
              </a:rPr>
              <a:t>走进作者</a:t>
            </a:r>
          </a:p>
        </p:txBody>
      </p:sp>
      <p:pic>
        <p:nvPicPr>
          <p:cNvPr id="105475" name="Picture 5" descr="GMR2"/>
          <p:cNvPicPr>
            <a:picLocks noChangeAspect="1" noChangeArrowheads="1"/>
          </p:cNvPicPr>
          <p:nvPr/>
        </p:nvPicPr>
        <p:blipFill>
          <a:blip r:embed="rId3">
            <a:lum bright="-6000"/>
          </a:blip>
          <a:srcRect/>
          <a:stretch>
            <a:fillRect/>
          </a:stretch>
        </p:blipFill>
        <p:spPr bwMode="auto">
          <a:xfrm>
            <a:off x="900113" y="2133600"/>
            <a:ext cx="3157537" cy="368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4356100" y="1196975"/>
            <a:ext cx="4573588" cy="491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zh-CN" altLang="en-US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郭沫若</a:t>
            </a:r>
            <a:r>
              <a:rPr lang="en-US" altLang="zh-CN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(1892—1978)</a:t>
            </a:r>
          </a:p>
          <a:p>
            <a:pPr>
              <a:lnSpc>
                <a:spcPct val="130000"/>
              </a:lnSpc>
              <a:spcBef>
                <a:spcPct val="20000"/>
              </a:spcBef>
              <a:buFont typeface="Arial" charset="0"/>
              <a:buNone/>
            </a:pPr>
            <a:r>
              <a:rPr lang="en-US">
                <a:solidFill>
                  <a:schemeClr val="folHlink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原名郭开贞，笔名沫若，四川省乐山县人，我国著名的</a:t>
            </a:r>
            <a:r>
              <a: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作家、诗人、历史学家、考古学家、古文字学家、社会活动家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。著有诗集</a:t>
            </a:r>
            <a:r>
              <a:rPr lang="en-US" altLang="zh-CN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女神</a:t>
            </a:r>
            <a:r>
              <a:rPr lang="en-US" altLang="zh-CN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星空</a:t>
            </a:r>
            <a:r>
              <a:rPr lang="en-US" altLang="zh-CN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，话剧</a:t>
            </a:r>
            <a:r>
              <a:rPr lang="en-US" altLang="zh-CN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屈原</a:t>
            </a:r>
            <a:r>
              <a:rPr lang="en-US" altLang="zh-CN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》《</a:t>
            </a:r>
            <a:r>
              <a: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棠棣之花</a:t>
            </a:r>
            <a:r>
              <a:rPr lang="en-US" altLang="zh-CN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等。  </a:t>
            </a:r>
            <a:r>
              <a:rPr lang="en-US" altLang="zh-CN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女神</a:t>
            </a:r>
            <a:r>
              <a:rPr lang="en-US" altLang="zh-CN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是中国新文化运动诗坛的奠基之作，郭沫若也成为中国新诗的奠基人。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497" name="Group 13"/>
          <p:cNvGrpSpPr>
            <a:grpSpLocks/>
          </p:cNvGrpSpPr>
          <p:nvPr/>
        </p:nvGrpSpPr>
        <p:grpSpPr bwMode="auto">
          <a:xfrm>
            <a:off x="468313" y="620713"/>
            <a:ext cx="3024187" cy="873125"/>
            <a:chOff x="295" y="391"/>
            <a:chExt cx="1905" cy="550"/>
          </a:xfrm>
        </p:grpSpPr>
        <p:pic>
          <p:nvPicPr>
            <p:cNvPr id="106501" name="图片 3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6502" name="Text Box 12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初读感知</a:t>
              </a:r>
            </a:p>
          </p:txBody>
        </p:sp>
      </p:grpSp>
      <p:sp>
        <p:nvSpPr>
          <p:cNvPr id="46100" name="Text Box 10"/>
          <p:cNvSpPr txBox="1">
            <a:spLocks noChangeArrowheads="1"/>
          </p:cNvSpPr>
          <p:nvPr/>
        </p:nvSpPr>
        <p:spPr bwMode="auto">
          <a:xfrm>
            <a:off x="1331913" y="1989138"/>
            <a:ext cx="6013450" cy="308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80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朗读课文</a:t>
            </a:r>
            <a:r>
              <a:rPr lang="en-US" altLang="zh-CN" sz="280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整体感知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altLang="zh-CN" sz="28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sz="28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轻松的语调 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altLang="zh-CN" sz="28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 sz="28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柔和的声音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altLang="zh-CN" sz="28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3. </a:t>
            </a:r>
            <a:r>
              <a:rPr lang="zh-CN" altLang="en-US" sz="28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舒缓的速度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altLang="zh-CN" sz="28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4. </a:t>
            </a:r>
            <a:r>
              <a:rPr lang="zh-CN" altLang="en-US" sz="28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注意停顿和重音</a:t>
            </a:r>
            <a:endParaRPr lang="zh-CN" altLang="en-US" sz="2800" u="sng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107" name="Rectangle 21"/>
          <p:cNvSpPr>
            <a:spLocks noChangeArrowheads="1"/>
          </p:cNvSpPr>
          <p:nvPr/>
        </p:nvSpPr>
        <p:spPr bwMode="auto">
          <a:xfrm>
            <a:off x="250825" y="5373688"/>
            <a:ext cx="90741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ea typeface="微软雅黑" pitchFamily="34" charset="-122"/>
              </a:rPr>
              <a:t>把握这首诗美好、恬静、自在、清新而略带忧郁的感情。</a:t>
            </a:r>
          </a:p>
        </p:txBody>
      </p:sp>
      <p:pic>
        <p:nvPicPr>
          <p:cNvPr id="2" name="第六单元  第22课 《诗两首》第一课时 （素材）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7123113" y="1989138"/>
            <a:ext cx="6191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6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5" dur="973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6100" grpId="0" autoUpdateAnimBg="0"/>
      <p:bldP spid="4710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521" name="Group 24"/>
          <p:cNvGrpSpPr>
            <a:grpSpLocks/>
          </p:cNvGrpSpPr>
          <p:nvPr/>
        </p:nvGrpSpPr>
        <p:grpSpPr bwMode="auto">
          <a:xfrm>
            <a:off x="468313" y="620713"/>
            <a:ext cx="3024187" cy="873125"/>
            <a:chOff x="295" y="391"/>
            <a:chExt cx="1905" cy="550"/>
          </a:xfrm>
        </p:grpSpPr>
        <p:pic>
          <p:nvPicPr>
            <p:cNvPr id="107525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7526" name="Text Box 26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朗读节奏</a:t>
              </a:r>
            </a:p>
          </p:txBody>
        </p:sp>
      </p:grpSp>
      <p:sp>
        <p:nvSpPr>
          <p:cNvPr id="107522" name="Rectangle 8"/>
          <p:cNvSpPr>
            <a:spLocks noChangeArrowheads="1"/>
          </p:cNvSpPr>
          <p:nvPr/>
        </p:nvSpPr>
        <p:spPr bwMode="auto">
          <a:xfrm>
            <a:off x="250825" y="2339975"/>
            <a:ext cx="4572000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      远远的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街灯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了，</a:t>
            </a:r>
          </a:p>
          <a:p>
            <a:pPr>
              <a:lnSpc>
                <a:spcPct val="12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      好像是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闪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着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无数的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明星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。 </a:t>
            </a:r>
          </a:p>
          <a:p>
            <a:pPr>
              <a:lnSpc>
                <a:spcPct val="12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      天上的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明星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现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了，</a:t>
            </a:r>
          </a:p>
          <a:p>
            <a:pPr>
              <a:lnSpc>
                <a:spcPct val="12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      好像是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点着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无数的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街灯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>
              <a:lnSpc>
                <a:spcPct val="12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      </a:t>
            </a:r>
          </a:p>
          <a:p>
            <a:pPr>
              <a:lnSpc>
                <a:spcPct val="12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      我想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那缥渺的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空中， </a:t>
            </a:r>
          </a:p>
          <a:p>
            <a:pPr>
              <a:lnSpc>
                <a:spcPct val="12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      定然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有</a:t>
            </a:r>
            <a:r>
              <a: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美丽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街市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>
              <a:lnSpc>
                <a:spcPct val="12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      街市上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陈列的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一些</a:t>
            </a:r>
            <a:r>
              <a: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物品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，</a:t>
            </a:r>
          </a:p>
          <a:p>
            <a:pPr>
              <a:lnSpc>
                <a:spcPct val="12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      定然是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世上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没有的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珍奇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>
              <a:lnSpc>
                <a:spcPct val="12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      </a:t>
            </a:r>
          </a:p>
        </p:txBody>
      </p:sp>
      <p:sp>
        <p:nvSpPr>
          <p:cNvPr id="107523" name="Rectangle 9"/>
          <p:cNvSpPr>
            <a:spLocks noChangeArrowheads="1"/>
          </p:cNvSpPr>
          <p:nvPr/>
        </p:nvSpPr>
        <p:spPr bwMode="auto">
          <a:xfrm>
            <a:off x="4500563" y="2349500"/>
            <a:ext cx="4572000" cy="403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     你看，那浅浅的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天河，</a:t>
            </a:r>
          </a:p>
          <a:p>
            <a:pPr>
              <a:lnSpc>
                <a:spcPct val="12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      定然是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不甚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宽广。</a:t>
            </a:r>
          </a:p>
          <a:p>
            <a:pPr>
              <a:lnSpc>
                <a:spcPct val="12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   　那隔着河的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牛郎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织女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，</a:t>
            </a:r>
          </a:p>
          <a:p>
            <a:pPr>
              <a:lnSpc>
                <a:spcPct val="12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　   定能够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骑着牛儿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来往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>
              <a:lnSpc>
                <a:spcPct val="12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    </a:t>
            </a:r>
          </a:p>
          <a:p>
            <a:pPr>
              <a:lnSpc>
                <a:spcPct val="12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      我想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他们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此刻， </a:t>
            </a:r>
          </a:p>
          <a:p>
            <a:pPr>
              <a:lnSpc>
                <a:spcPct val="12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      定然在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天街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闲游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。 </a:t>
            </a:r>
          </a:p>
          <a:p>
            <a:pPr>
              <a:lnSpc>
                <a:spcPct val="12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      不信，请看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那朵</a:t>
            </a:r>
            <a:r>
              <a: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流星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， </a:t>
            </a:r>
          </a:p>
          <a:p>
            <a:pPr>
              <a:lnSpc>
                <a:spcPct val="12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      是他们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提着</a:t>
            </a:r>
            <a:r>
              <a: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灯笼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走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107524" name="Rectangle 10"/>
          <p:cNvSpPr>
            <a:spLocks noChangeArrowheads="1"/>
          </p:cNvSpPr>
          <p:nvPr/>
        </p:nvSpPr>
        <p:spPr bwMode="auto">
          <a:xfrm>
            <a:off x="3492500" y="1433513"/>
            <a:ext cx="2232025" cy="93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ea typeface="微软雅黑" pitchFamily="34" charset="-122"/>
                <a:cs typeface="Times New Roman" pitchFamily="18" charset="0"/>
              </a:rPr>
              <a:t>天上的街市</a:t>
            </a:r>
          </a:p>
          <a:p>
            <a:pPr>
              <a:lnSpc>
                <a:spcPct val="130000"/>
              </a:lnSpc>
            </a:pPr>
            <a:r>
              <a:rPr lang="zh-CN" altLang="en-US">
                <a:ea typeface="微软雅黑" pitchFamily="34" charset="-122"/>
                <a:cs typeface="Times New Roman" pitchFamily="18" charset="0"/>
              </a:rPr>
              <a:t>          郭沫若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1世纪教育网精品课件模板">
  <a:themeElements>
    <a:clrScheme name="21世纪教育网精品课件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1世纪教育网精品课件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21世纪教育网精品课件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21世纪教育网精品课件模板">
  <a:themeElements>
    <a:clrScheme name="21世纪教育网精品课件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1世纪教育网精品课件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21世纪教育网精品课件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模板2</Template>
  <TotalTime>112</TotalTime>
  <Words>2734</Words>
  <Application>WPS 演示</Application>
  <PresentationFormat>全屏显示(4:3)</PresentationFormat>
  <Paragraphs>215</Paragraphs>
  <Slides>40</Slides>
  <Notes>0</Notes>
  <HiddenSlides>0</HiddenSlides>
  <MMClips>2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演示文稿设计模板</vt:lpstr>
      </vt:variant>
      <vt:variant>
        <vt:i4>3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40</vt:i4>
      </vt:variant>
    </vt:vector>
  </HeadingPairs>
  <TitlesOfParts>
    <vt:vector size="51" baseType="lpstr">
      <vt:lpstr>Arial</vt:lpstr>
      <vt:lpstr>宋体</vt:lpstr>
      <vt:lpstr>Calibri</vt:lpstr>
      <vt:lpstr>微软雅黑</vt:lpstr>
      <vt:lpstr>Times New Roman</vt:lpstr>
      <vt:lpstr>楷体</vt:lpstr>
      <vt:lpstr>Wingdings</vt:lpstr>
      <vt:lpstr>隶书</vt:lpstr>
      <vt:lpstr>21世纪教育网精品课件模板</vt:lpstr>
      <vt:lpstr>默认设计模板</vt:lpstr>
      <vt:lpstr>1_21世纪教育网精品课件模板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admin</cp:lastModifiedBy>
  <cp:revision>322</cp:revision>
  <dcterms:created xsi:type="dcterms:W3CDTF">2016-06-22T11:48:00Z</dcterms:created>
  <dcterms:modified xsi:type="dcterms:W3CDTF">2016-12-11T00:07:01Z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