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7" r:id="rId2"/>
    <p:sldId id="278" r:id="rId3"/>
    <p:sldId id="957" r:id="rId4"/>
    <p:sldId id="279" r:id="rId5"/>
    <p:sldId id="260" r:id="rId6"/>
    <p:sldId id="1070" r:id="rId7"/>
    <p:sldId id="1060" r:id="rId8"/>
    <p:sldId id="1071" r:id="rId9"/>
    <p:sldId id="290" r:id="rId10"/>
    <p:sldId id="258" r:id="rId11"/>
    <p:sldId id="1072" r:id="rId12"/>
    <p:sldId id="1073" r:id="rId13"/>
    <p:sldId id="1074" r:id="rId14"/>
    <p:sldId id="1075" r:id="rId15"/>
    <p:sldId id="323" r:id="rId16"/>
    <p:sldId id="364" r:id="rId17"/>
    <p:sldId id="1067" r:id="rId18"/>
    <p:sldId id="1068" r:id="rId19"/>
    <p:sldId id="28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贺 凡" initials="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6B5B"/>
    <a:srgbClr val="A08C7C"/>
    <a:srgbClr val="56505B"/>
    <a:srgbClr val="F0ECE9"/>
    <a:srgbClr val="BAB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7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33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972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53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105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50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36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16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788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2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31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037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0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885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94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77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16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18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379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134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39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学科网LOGO（新）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956925" y="0"/>
            <a:ext cx="1160145" cy="419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642105" y="2922540"/>
            <a:ext cx="4006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 b="1" dirty="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自己之歌（节选）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 dirty="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本文写了几部分内容？每部分的主要是什么？简要概括。</a:t>
            </a:r>
            <a:endParaRPr lang="zh-CN" altLang="en-US" sz="2200" dirty="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3614" y="2798774"/>
            <a:ext cx="9337813" cy="224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ea typeface="微软雅黑" panose="020B0503020204020204" pitchFamily="34" charset="-122"/>
              </a:rPr>
              <a:t>明确</a:t>
            </a:r>
            <a:r>
              <a:rPr lang="en-US" altLang="zh-CN" sz="2400" dirty="0"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ea typeface="微软雅黑" panose="020B0503020204020204" pitchFamily="34" charset="-122"/>
              </a:rPr>
              <a:t>全文可分为三个部分：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第一部分：（第1节）“我”对世间万物平等以待。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第二部分：（第2节）“我”出身平凡，但能量巨大。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第三部分：（第3节）“我”不受拘束且无所不能。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梳理第一节中的意象，说说它们有什么共同特点，并分析诗人通过这些意象表达了怎样的情感。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3432" y="2934560"/>
            <a:ext cx="10638375" cy="224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ea typeface="微软雅黑" panose="020B0503020204020204" pitchFamily="34" charset="-122"/>
              </a:rPr>
              <a:t>明确</a:t>
            </a:r>
            <a:r>
              <a:rPr lang="en-US" altLang="zh-CN" sz="2400" dirty="0"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ea typeface="微软雅黑" panose="020B0503020204020204" pitchFamily="34" charset="-122"/>
              </a:rPr>
              <a:t>意象：草叶、蚂蚁、沙、鹪鹩、雨蛙、黑莓、母牛、小鼠。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共同特点：渺小平凡而又伟大的生物，象征着生命的力量。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情感：诗人认为自然是人类的母亲，文明要想保持长久生命力，必须与自然保持平衡，表达了诗人尊重自然、赞美自然的思想情感。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自己之歌</a:t>
            </a: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（节选）中，诗人选取的意象有什么特点？选取的这些意象有什么作用？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3432" y="2934560"/>
            <a:ext cx="10638375" cy="2803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ea typeface="微软雅黑" panose="020B0503020204020204" pitchFamily="34" charset="-122"/>
              </a:rPr>
              <a:t>明确</a:t>
            </a:r>
            <a:r>
              <a:rPr lang="en-US" altLang="zh-CN" sz="2400" dirty="0"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ea typeface="微软雅黑" panose="020B0503020204020204" pitchFamily="34" charset="-122"/>
              </a:rPr>
              <a:t>一是比较独特，如鹪鹩的卵、雨蛙、黑莓、片麻石、火成岩、爬虫、大的怪物、鹰雕、峻蛇等。这些陌生而独特的意象</a:t>
            </a:r>
            <a:r>
              <a:rPr lang="en-US" altLang="zh-CN" sz="2400" dirty="0"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ea typeface="微软雅黑" panose="020B0503020204020204" pitchFamily="34" charset="-122"/>
              </a:rPr>
              <a:t>体现了诗人丰富的想象力，赋予了诗歌神奇的色彩。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ea typeface="微软雅黑" panose="020B0503020204020204" pitchFamily="34" charset="-122"/>
              </a:rPr>
              <a:t>二是范围广泛，几乎无所不包，包含天上的、地上的、海上的。这些意象构成了诗歌开阔的意境，体现了诗人宏大的气魄。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请阅读</a:t>
            </a: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草叶集</a:t>
            </a:r>
            <a:r>
              <a:rPr lang="en-US" altLang="zh-CN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中的其他诗篇，然后结合本诗，谈谈对诗中“我”这一形象的理解。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6812" y="2856998"/>
            <a:ext cx="10638375" cy="2803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ea typeface="微软雅黑" panose="020B0503020204020204" pitchFamily="34" charset="-122"/>
              </a:rPr>
              <a:t>明确</a:t>
            </a:r>
            <a:r>
              <a:rPr lang="en-US" altLang="zh-CN" sz="2400" dirty="0"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ea typeface="微软雅黑" panose="020B0503020204020204" pitchFamily="34" charset="-122"/>
              </a:rPr>
              <a:t>诗歌中的“我”，表面上似乎是诗人自己，实际上是诗人在借用“自己”二字表现一个大“我”，即改造大自然、开拓新大陆、建设新大陆的美国广大的劳动群众。诗中的“我”具有两重含义，一是具体的“我</a:t>
            </a:r>
            <a:r>
              <a:rPr lang="en-US" altLang="zh-CN" sz="2400" dirty="0">
                <a:ea typeface="微软雅黑" panose="020B0503020204020204" pitchFamily="34" charset="-122"/>
              </a:rPr>
              <a:t>"</a:t>
            </a:r>
            <a:r>
              <a:rPr lang="zh-CN" altLang="en-US" sz="2400" dirty="0">
                <a:ea typeface="微软雅黑" panose="020B0503020204020204" pitchFamily="34" charset="-122"/>
              </a:rPr>
              <a:t>，二是象征群体的“我”</a:t>
            </a:r>
            <a:r>
              <a:rPr lang="en-US" altLang="zh-CN" sz="2400" dirty="0"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ea typeface="微软雅黑" panose="020B0503020204020204" pitchFamily="34" charset="-122"/>
              </a:rPr>
              <a:t>是一个综合形象。诗人置身于劳动者之中，诗中的“我”也是美国式新人的形象。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629531" y="344684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郭沫若曾盛赞惠特曼是一位犹如“太平洋一样”广阔的诗人。惠特曼的诗歌意境开阔，气魄宏大，有一种质朴而明朗的力量，本课选的这一节</a:t>
            </a:r>
            <a:r>
              <a:rPr lang="en-US" altLang="zh-CN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自己之歌</a:t>
            </a:r>
            <a:r>
              <a:rPr lang="en-US" altLang="zh-CN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，就充分展现了这一特点。诗中列举的许多自然事物，在传统的诗歌中很少出现，那么，惠特曼是如何赋予这些事物以诗意的？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5154" y="3161946"/>
            <a:ext cx="10638375" cy="3085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dirty="0">
                <a:ea typeface="微软雅黑" panose="020B0503020204020204" pitchFamily="34" charset="-122"/>
              </a:rPr>
              <a:t>【</a:t>
            </a:r>
            <a:r>
              <a:rPr lang="zh-CN" altLang="en-US" sz="2200" dirty="0">
                <a:ea typeface="微软雅黑" panose="020B0503020204020204" pitchFamily="34" charset="-122"/>
              </a:rPr>
              <a:t>明确</a:t>
            </a:r>
            <a:r>
              <a:rPr lang="en-US" altLang="zh-CN" sz="2200" dirty="0">
                <a:ea typeface="微软雅黑" panose="020B0503020204020204" pitchFamily="34" charset="-122"/>
              </a:rPr>
              <a:t>】《</a:t>
            </a:r>
            <a:r>
              <a:rPr lang="zh-CN" altLang="en-US" sz="2200" dirty="0">
                <a:ea typeface="微软雅黑" panose="020B0503020204020204" pitchFamily="34" charset="-122"/>
              </a:rPr>
              <a:t>自己之歌</a:t>
            </a:r>
            <a:r>
              <a:rPr lang="en-US" altLang="zh-CN" sz="2200" dirty="0">
                <a:ea typeface="微软雅黑" panose="020B0503020204020204" pitchFamily="34" charset="-122"/>
              </a:rPr>
              <a:t>》</a:t>
            </a:r>
            <a:r>
              <a:rPr lang="zh-CN" altLang="en-US" sz="2200" dirty="0">
                <a:ea typeface="微软雅黑" panose="020B0503020204020204" pitchFamily="34" charset="-122"/>
              </a:rPr>
              <a:t>是惠特曼最有代表性的长诗，歌唱自我、生命和大自然。这首诗以浓烈的抒情气氛冲淡哲理的枯燥。节选部分采用诗人典型的“列举法”</a:t>
            </a:r>
            <a:r>
              <a:rPr lang="en-US" altLang="zh-CN" sz="2200" dirty="0">
                <a:ea typeface="微软雅黑" panose="020B0503020204020204" pitchFamily="34" charset="-122"/>
              </a:rPr>
              <a:t>,</a:t>
            </a:r>
            <a:r>
              <a:rPr lang="zh-CN" altLang="en-US" sz="2200" dirty="0">
                <a:ea typeface="微软雅黑" panose="020B0503020204020204" pitchFamily="34" charset="-122"/>
              </a:rPr>
              <a:t>使诗歌随着恣肆的想象形成诗人自己的旋律。惠特曼对自然万物情有独钟。他认为自然蕴含了自我追求的人类价值。自然界无所不在的自由、活力和创造力都令他身心振奋。一片草叶一样具有那种茂盛、强壮、渴盼扩张、也能够扩张的生命精神和灵魂升腾。因此，他尽力歌唱大地，歌唱自然，歌唱这些为人的灵魂输送生命灵性和活力的精神源泉。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4" y="2245359"/>
            <a:ext cx="8275585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4504" y="325472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写作特点归纳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 dirty="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82" y="2406379"/>
            <a:ext cx="11412000" cy="21353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①想象奇特。</a:t>
            </a:r>
          </a:p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诗中，作者通过奇特的想象，选取了鹪鹩的卵、雨娃、黑莓、片麻石、火成岩、爬虫、大的怪物、鹰雕、蝮蛇等奇异的意象，构成了开阔而奇异的意境，令人匪夷所思而又惊叹不已。</a:t>
            </a:r>
          </a:p>
        </p:txBody>
      </p:sp>
    </p:spTree>
  </p:cSld>
  <p:clrMapOvr>
    <a:masterClrMapping/>
  </p:clrMapOvr>
  <p:transition spd="med" advClick="0" advTm="0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82" y="2406379"/>
            <a:ext cx="11412000" cy="26523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②形式奇特。</a:t>
            </a:r>
            <a:endParaRPr lang="en-US" altLang="zh-CN" sz="24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自己之歌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诗歌形式上大胆创新，“不跨行”就是其在形式上的显著特点之一，如“我手掌上一个极小的关节可以使所有的机器都显得渺小可怜”一句，诗句很长，却不跨行，而这种不跨行，在一定程度上打破了传统的诗歌格律，形成了自由奔放、汪洋态肆、舒卷自如的节奏，使诗歌具有独特的美感。</a:t>
            </a:r>
          </a:p>
        </p:txBody>
      </p:sp>
    </p:spTree>
  </p:cSld>
  <p:clrMapOvr>
    <a:masterClrMapping/>
  </p:clrMapOvr>
  <p:transition spd="med" advClick="0" advTm="0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82" y="2406379"/>
            <a:ext cx="11412000" cy="26523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③思想奇特</a:t>
            </a:r>
            <a:endParaRPr lang="en-US" altLang="zh-CN" sz="24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40000"/>
              </a:lnSpc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中作者竭力歌颂平凡的生命，赞颂平凡而独特的“自我”。在作者眼中，生命是平凡的，但生命也是伟大的，万物同一，民胞物与，生命无高低贵贱之分，每个生命都值得赞颂！每个平凡的生命都涌动着强大的生命力，可上天，可入地，自由独立，不受拘束。这种对自我价值的肯定无疑是领当时风气之先的。</a:t>
            </a:r>
          </a:p>
        </p:txBody>
      </p:sp>
    </p:spTree>
  </p:cSld>
  <p:clrMapOvr>
    <a:masterClrMapping/>
  </p:clrMapOvr>
  <p:transition spd="med" advClick="0" advTm="0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 dirty="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 dirty="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54583" y="2204722"/>
            <a:ext cx="10569703" cy="2448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了解惠特曼的创作成就及其在世界文学史上的地位。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了解诗歌的意象、意境，通过意象、意境把握诗歌的情感。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学习并掌握本诗中对比、排比等修辞手法的作用和表达效果。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感受诗歌中涌动的旺盛的生命力和诗中凸显出的宏大的自我。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050628" cy="713452"/>
            <a:chOff x="563751" y="1817221"/>
            <a:chExt cx="1050628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 dirty="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11148" y="2109472"/>
            <a:ext cx="10569703" cy="358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1855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月，纽约一个印刷厂的工人出版了诗集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草叶集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，他就是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岁的惠特曼，初版只收录了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首诗，出版了一个星期，书店里一本也没有卖掉，到第二年出增订版为止，仅卖了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本。当时，有个惠特曼最尊敬的最有声望的人爱默生对惠特曼给予极高的评价。他说：“你正处在伟大的经历的开端，我祝福你。”之后又经数年努力，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草叶集</a:t>
            </a:r>
            <a:r>
              <a:rPr lang="en-US" altLang="zh-CN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增加了一些有名的新诗，他终于在美国文坛上赢得了很高的声誉。惠特曼说：“没有信仰，则没有名副其实的生命和品行；没有信仰，则没有名副其实的国土。”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 dirty="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 dirty="0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614" y="1141530"/>
            <a:ext cx="6187899" cy="6382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惠特曼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(1819—1892)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，美国十九世纪杰出的民主诗人。出身于农民家庭。当过木工、排字工、教师、报纸编辑、职员。他一生创作了大量诗歌，编入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草叶集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。惠特曼的创作分三个时期。南北战争前，他的诗歌主要是反对奴隶制和民族压迫，歌颂自由和民主，歌颂劳动和劳动人民，描写大自然和人。这时期创作了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自己之歌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一路摆过布鲁克林渡口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等诗篇。南北战争期间，他激励人们投入反奴隶制战争，歌颂战争英雄，哀悼被刺的林肯总统。作品有诗集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桴鼓集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36" y="1747149"/>
            <a:ext cx="3009782" cy="3782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 dirty="0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614" y="1490697"/>
            <a:ext cx="6187899" cy="5367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战后，惠特曼的诗歌揭露资产阶级民主的虚伪，讴歌欧洲革命运动，赞颂人类物质文明。诗作有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神秘的号手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通向印度之路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等。在艺术上，惠特曼打破传统的诗歌格律，创造了“自由体”的形式，借以充分地表达自己的思想感情。他的创作对欧美诗歌的发展影响极大。代表作品有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自己之歌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桴鼓集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一路摆过布鲁克林渡口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神秘的号手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通向印度之路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336" y="1747149"/>
            <a:ext cx="3009782" cy="3782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270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题解</a:t>
            </a:r>
            <a:endParaRPr lang="en-US" altLang="zh-CN" dirty="0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614" y="2569177"/>
            <a:ext cx="5858941" cy="2828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“自己之歌”即写给自己的歌，题目简明扼要，点明主旨：颂扬自我意识的觉醒，重视个体的价值。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自己之歌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共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52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节，这里选的是第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31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节。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356" y="1480843"/>
            <a:ext cx="3340904" cy="4173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 dirty="0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写作背景</a:t>
            </a:r>
            <a:endParaRPr lang="en-US" altLang="zh-CN" dirty="0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5800" y="1304255"/>
            <a:ext cx="5858941" cy="5239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美国取得政治上的独立之后，经济上迅速发展，年轻的国家给人们带来了信心和希望。在文学上，当时的欧洲浪漫主义文学正处于蓬勃发展时期，于是，美国文学自然地融入世界浪漫主义文学的潮流中，出现了大批优秀的作家和诗人，这一时期的美国文学主要表现人与自然的关系。惠特曼的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草叶集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就是在这一背景下诞生的，体现了上升时期的美国精神，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自己之歌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则是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草叶集</a:t>
            </a:r>
            <a:r>
              <a:rPr lang="en-US" altLang="zh-CN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中的名篇。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615" y="2039192"/>
            <a:ext cx="3224819" cy="32248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0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avLst/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dirty="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 dirty="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711571B-384C-4F8B-828C-E071D9F183B8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RESENTATION_TITLE" val="HG000773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1591</Words>
  <Application>Microsoft Office PowerPoint</Application>
  <PresentationFormat>宽屏</PresentationFormat>
  <Paragraphs>78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宋体</vt:lpstr>
      <vt:lpstr>微软雅黑</vt:lpstr>
      <vt:lpstr>印品黑体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58ef003b8771e.pptx</dc:title>
  <dc:creator>贺凡</dc:creator>
  <cp:lastModifiedBy>学科网(Zxxk.com)</cp:lastModifiedBy>
  <cp:revision>192</cp:revision>
  <dcterms:created xsi:type="dcterms:W3CDTF">2016-03-07T06:01:00Z</dcterms:created>
  <dcterms:modified xsi:type="dcterms:W3CDTF">2021-04-20T11:07:42Z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